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comments/comment1.xml" ContentType="application/vnd.openxmlformats-officedocument.presentationml.comment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6" r:id="rId2"/>
    <p:sldId id="308" r:id="rId3"/>
    <p:sldId id="310" r:id="rId4"/>
    <p:sldId id="311" r:id="rId5"/>
    <p:sldId id="312" r:id="rId6"/>
    <p:sldId id="313" r:id="rId7"/>
    <p:sldId id="314" r:id="rId8"/>
    <p:sldId id="315" r:id="rId9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תלמיד 3" initials="ת3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380"/>
    <p:restoredTop sz="94660"/>
  </p:normalViewPr>
  <p:slideViewPr>
    <p:cSldViewPr>
      <p:cViewPr varScale="1">
        <p:scale>
          <a:sx n="117" d="100"/>
          <a:sy n="117" d="100"/>
        </p:scale>
        <p:origin x="-147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7-06-25T18:23:18.077" idx="1">
    <p:pos x="5072" y="2000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40ED69E9-626F-4A83-81F6-0638582F1698}" type="datetimeFigureOut">
              <a:rPr lang="he-IL" smtClean="0"/>
              <a:pPr/>
              <a:t>ב'/תמוז/תשע"ז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077ADDC-E472-4970-9A7F-CE06951D507A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131778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275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A9936B7-BA3A-4C96-956D-A9EC0B05F0B8}" type="datetimeFigureOut">
              <a:rPr lang="he-IL" smtClean="0"/>
              <a:t>ב'/תמוז/תשע"ז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1275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3C721993-C69F-46AD-85B4-9EF5E13FB92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81833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50571-344D-4E2D-817C-0D7038EFDA72}" type="datetime8">
              <a:rPr lang="he-IL" smtClean="0"/>
              <a:t>26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805566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קבוצה 10"/>
          <p:cNvGrpSpPr/>
          <p:nvPr userDrawn="1"/>
        </p:nvGrpSpPr>
        <p:grpSpPr>
          <a:xfrm>
            <a:off x="107504" y="109761"/>
            <a:ext cx="8928992" cy="942975"/>
            <a:chOff x="107504" y="109761"/>
            <a:chExt cx="8928992" cy="942975"/>
          </a:xfrm>
        </p:grpSpPr>
        <p:pic>
          <p:nvPicPr>
            <p:cNvPr id="12" name="Picture 1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09761"/>
              <a:ext cx="8928992" cy="9056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" name="TextBox 15"/>
            <p:cNvSpPr txBox="1"/>
            <p:nvPr/>
          </p:nvSpPr>
          <p:spPr>
            <a:xfrm>
              <a:off x="5508104" y="744959"/>
              <a:ext cx="2376264" cy="307777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1400" dirty="0" smtClean="0">
                  <a:solidFill>
                    <a:schemeClr val="bg1">
                      <a:lumMod val="85000"/>
                    </a:schemeClr>
                  </a:solidFill>
                </a:rPr>
                <a:t>המנהל לשלטון מקומי</a:t>
              </a:r>
              <a:endParaRPr lang="he-IL" sz="14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</p:grp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B93C3-4635-41D8-90E2-50FB8D98CCD0}" type="datetime8">
              <a:rPr lang="he-IL" smtClean="0"/>
              <a:t>26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‹#›</a:t>
            </a:fld>
            <a:endParaRPr lang="he-IL"/>
          </a:p>
        </p:txBody>
      </p:sp>
      <p:cxnSp>
        <p:nvCxnSpPr>
          <p:cNvPr id="8" name="מחבר ישר 7"/>
          <p:cNvCxnSpPr/>
          <p:nvPr userDrawn="1"/>
        </p:nvCxnSpPr>
        <p:spPr>
          <a:xfrm flipH="1">
            <a:off x="107504" y="1484784"/>
            <a:ext cx="878497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כותרת 1"/>
          <p:cNvSpPr>
            <a:spLocks noGrp="1"/>
          </p:cNvSpPr>
          <p:nvPr>
            <p:ph type="title" idx="4294967295" hasCustomPrompt="1"/>
          </p:nvPr>
        </p:nvSpPr>
        <p:spPr>
          <a:xfrm>
            <a:off x="395536" y="269776"/>
            <a:ext cx="8229600" cy="1143000"/>
          </a:xfrm>
        </p:spPr>
        <p:txBody>
          <a:bodyPr>
            <a:normAutofit/>
          </a:bodyPr>
          <a:lstStyle/>
          <a:p>
            <a:pPr marL="90488" indent="88900" algn="r"/>
            <a:r>
              <a:rPr lang="he-IL" sz="3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he-IL" sz="3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מציין מיקום תוכן 2"/>
          <p:cNvSpPr>
            <a:spLocks noGrp="1"/>
          </p:cNvSpPr>
          <p:nvPr>
            <p:ph idx="4294967295"/>
          </p:nvPr>
        </p:nvSpPr>
        <p:spPr>
          <a:xfrm>
            <a:off x="107504" y="2143397"/>
            <a:ext cx="8229600" cy="3877891"/>
          </a:xfr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endParaRPr lang="he-IL" sz="28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5195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481F8-1E73-4803-8962-4B813015CDBA}" type="datetime8">
              <a:rPr lang="he-IL" smtClean="0"/>
              <a:t>26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‹#›</a:t>
            </a:fld>
            <a:endParaRPr lang="he-IL"/>
          </a:p>
        </p:txBody>
      </p:sp>
      <p:pic>
        <p:nvPicPr>
          <p:cNvPr id="7" name="Picture 1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9761"/>
            <a:ext cx="8928992" cy="905683"/>
          </a:xfrm>
          <a:prstGeom prst="rect">
            <a:avLst/>
          </a:prstGeom>
          <a:noFill/>
          <a:ln>
            <a:noFill/>
          </a:ln>
          <a:effectLst>
            <a:glow rad="127000">
              <a:schemeClr val="accent1"/>
            </a:glow>
            <a:outerShdw dist="35921" dir="2700000" algn="ctr" rotWithShape="0">
              <a:schemeClr val="bg2"/>
            </a:outerShdw>
            <a:reflection endPos="65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1283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04EFB-D416-46C8-99DE-AE4149860B94}" type="datetime8">
              <a:rPr lang="he-IL" smtClean="0"/>
              <a:t>26 יוני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6205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21E6-7F19-4EAD-8DC8-30A037C47F9B}" type="datetime8">
              <a:rPr lang="he-IL" smtClean="0"/>
              <a:t>26 יוני 17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98515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A8A43-19E6-4303-BE3A-DDBD404E0956}" type="datetime8">
              <a:rPr lang="he-IL" smtClean="0"/>
              <a:t>26 יוני 17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96586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A4F0A-1E3E-46E7-BF32-68F87F684F40}" type="datetime8">
              <a:rPr lang="he-IL" smtClean="0"/>
              <a:t>26 יוני 17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50086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B951-48F6-4B90-8F32-1524B152E51B}" type="datetime8">
              <a:rPr lang="he-IL" smtClean="0"/>
              <a:t>26 יוני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48885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204E4-3581-498F-B638-0C06FA90B399}" type="datetime8">
              <a:rPr lang="he-IL" smtClean="0"/>
              <a:t>26 יוני 17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1441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6C6F-2F1B-43F1-9380-F61C5A394640}" type="datetime8">
              <a:rPr lang="he-IL" smtClean="0"/>
              <a:t>26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4206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F8CF37-4C71-4AC2-9CE1-8F74323F34CD}" type="datetime8">
              <a:rPr lang="he-IL" smtClean="0"/>
              <a:t>26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25390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B0B8D-37CC-4F7E-9001-46C87DFB00BC}" type="datetime8">
              <a:rPr lang="he-IL" smtClean="0"/>
              <a:t>26 יוני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DE34E-BB8F-49CF-8EE5-6DF5274C2054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3176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5" descr="data:image/jpeg;base64,/9j/4AAQSkZJRgABAQAAAQABAAD/2wCEAAkGBhQQEBQUEhIVFRUVDxQUFBQUFBQUFRQPFBQVFBQUFBQXHCYeFxkjGRQUHy8gIycpLCwsFR4xNTAqNSYsLCkBCQoKDgwOFw8PGiokHhwsLC0pLCotLCktKSwpLCwpKSwpKSksLCksLC0pKSksLCksKSkpKSksLCwsLCkpKSwpLP/AABEIAMkA+wMBIgACEQEDEQH/xAAcAAABBQEBAQAAAAAAAAAAAAADAgQFBgcBAAj/xABCEAACAQIDAwgHBQYGAwEAAAABAgADEQQFMQYSIQcTQVFxgaHRIjJCYZGxwRRDUnKCU2KSotLwFyMzsuHiFpPxc//EABoBAAMBAQEBAAAAAAAAAAAAAAECAwQABQb/xAAvEQACAQMCBAMIAwEBAAAAAAAAAQIDBBESMQUTIUEUUWEiMkJxgZGhsVLR8CMV/9oADAMBAAIRAxEAPwDIDTidyOt2e5ufQOmY9Y13Z3dh2pToSDQHWN7QlN7RZpRPNw4aBqTHdKtDjjI8C0PSrTZSrdpGecO6DVMMDA7pWPKb3izSBml0FL2o7k+Y10YGhiJI0awMjKmEI4icpVyNY9OtKm9MxZQUusSUqYYHiJ6jiCnA6QVHFxybNNeFLrEj1XRklgcxKkMjFWHEEGxBl7yflK3QFrqWt7a249qn6TKmUobjSOKGN3uBmSva0rjpUXUrTqzp+6+huWG27wr+2R2qfpePqe0mHbSsnebfOYESw4qYqnm7DgSQZ50uC0u0mjQryXkfQ9LHo/qup7GB+UVUUGYAmct1x3S2qrp6tVx2Mw8LyUuAv4Z/gZXy7o2/nba8R1+cItSYmu3GKH37/G/zjrCcodemblgw6QQPpaZ58DrxWU0ykb2DNiveImb0eVxR69E/pfzEcjlcofsqn8nnMb4bc/x/RbxFPzL8YJhaUN+Vql0UX72UQD8rqdFBv4x/TGXDLn+P5X9g8TT8zQCYJpnVXla6qHxqf9Y2flcb9gP/AGH+mN/5twt1+UDxEGaSxgHSZlV5Wax0pUx27x+ojSpyoYk6CkP0t/VGXD6vp9wc+Jp9RTAEzLa3KTij7SDsQfW8Ztt3iz99/KnlHVjPu1/voDnLyGP/AIxif2LeB+s7/wCN4gfcVP4TNXXD2h6aQq9a7B5PqZAdn6/7Cp/628ok5DW/Y1P4G8ptVNRHK0QZ3j1/EHh/Uwk5RVH3b/wt5Qb5c41UjtBm+jCieODEP/oR/j+TvDvzPn44M9UQcKeoz6COWKdVB7QDG1XZ2k2tJD+hfKd46m/hO5EvMwdARHdCrNdxOxVBvulHZcfIyHxewaD1bj4ETRR4hBMnO2bKIq3g6uDBlsfZd0PAA+HzhKezVQ/dN3KT8p6sbujUXVoyujOL6FEeiydkNQxEvDbLMRxpN/C3lI/E7IkcQhHaCIFUjB5gw6W9yESqCOMFWw3SJJnKCvRENhrTXCrCqsEZU5QIyniivAwzhXEPVwwbojJ8OyaaRsOPqhcp/MQ28nvEJTxN51Kl9YGthukQdV1j1Qej6Mc784WjJcQRwMOKt4VVUgODR6osbvcRwTEMJOayPF4ACvO85OVKUAQRM8pSjuVST2DmpEM0Hvz29Ec8jqODjQZaEJiGEjJeQ6EGpE85POkGRM7bRVJH0OKcUMPG1HGAx5SqifPs2HhQtCosKjQqrEbCISGWeFKLFOI2E8BFBYoJFBYoRO5ONQvDBYsLAEi62Xg9EbLhjTNxJ3diHoAxlNoGBrhcw6DJKm4PTIytgeqMq1Z6WnEQpan0O2JLE5fRxG8pVSVO6eAuDbr/AL0lNzfYXdN0Jt8Y5wOfGjXYtexY7w/dJuCPeLy40661FBBBBFwfdNuupbNOD6MjiNRYZmibDVH9VkPu3rHxE43Jzifwg/rXzmi1svGq8DO0MUV4N8ZrXGLhbY+xF2lN7mVYrk3xK8eabusfkZB4vI6tI2ZCPcQR859BUq4M5icIlUWdQw6mAPzjw41UTzKK+gjs446M+bK+EvrGNSgV0m4Z/wAnFKpc0vQPVqvmJQcz2IxFMn/LLDrT0vAcZ69K9t7lb4l9jLKjUp+qKaleE3o7xeSONUYH3giMGw7rqDNDcob9V5iYT2CGCdIsGdtG95A2Gj04Ix+1OBejM06XkWjMbT14tqMTuzO8rcplHIm0KKd53mDBhs7UjTqdV1j7D5qRrJSpl4PRG1TKR1T5w3jrDZuDJTD44HplZbKyNJxd9IrQS6U614dWlPw+bMuslcLnIOpk3EZMsCxYWMKONB6Y8p1QZNoIYJFBIlWhAYAid2e3ISKAnAAFI2xGFBkhuRDpCjjN9tafMshHSrX7iLfOM9m9o6lO9rtTBG8Pw3vxHu4Re3+OD1yo0Qbnfq3jw7ofk9yzeWqxHAlVHdcn5r8Z9G6KhaKc1/mYFPNXCLpl+dJUAsZIMgcSl51lDYf/ADKXBekD2T5fKLyfacn0W1HR7usdc8mVvqjrhsalPDwy0mmyaaRxQxl42wuYrUHAwlSiGmR+pQkBUvAYjBhtIzSsU1jyliQZ2xw03Sp4i8U+Dp1BYop7QDHrANGr0CNI2tgwVHPuTejVu1NQje4cPhKgeTdt63OBe0Ga8lboMRicErjSbaN/WpdMkZ0IS7GaUOSm+tcdyf8AMOeSJf2/8n/aXJ6DUj1iGoY68s+JXPaX4X9CK3p+RSV5IaftV2PYgHzJh05K8KuvON2sB8hL0HB0iWEhK+ry3l+h1QgtkUr/AA9wqcRSv2sx+sOuQUALfZqfD9wGWeokCQIviKj3bDy0uwxURW5G6VI4R5JlDvMRDYQHojhWhREbCRdTKgeiNamT9UsIWKFODUHBWBSqJpeOqGbMuok6cOD0QNTLFPRBqT3OwBp58oFzfTTp7o2blCwy6l7/AJR5ztfIr6StZ7saagJXg3X19vnL0VRb9sSerHQsP+JeG6nP8I+s9/ibQ/A3xHlMZzLDVcO5VwQR1/MdYisHztQXVCw91vOe1Ts7OS65+5ilWrLY2Ucp1D8DfEeUa5lyo09xhTRt8j0SSLA9ekzrD5HiH0pHvKj5mMhTJNpsp8Ns28rrj1ISuay3/Q+rY7nHux6Zd8m24w2GorTWmxsOJuPSc8WOn98JB5byb4mtTVwaahlBAZmvY6XAUx4eSzEj2qX8Tf0ytzUsqq0VJrp6i041oe1FbkviOUugQQaLEEWILCxB7pS6+ajnN5AVAa68bkDo49cl35NcUOhD2P5iNMbsJiqSM7IN1RckOp4ddgbxKELKHSnJdfUacq795behI0NtFAF6fpW4lWsCeu1uElsBt4h4NcdvmJm1SkwNpYKOwmNIBFNbEXH+YmncZG5sLeKzJpZ82UpXE3t1NLwudU6o4EHsht+3FZmlTZnF4ZTUaygWuQ/HibDTtkxkG0TH0G4sBr1jT4zxaloknKDyjZGrnoy90MbfXhHi1ryCo4sOOOscJXK+8TA4lkyTqUQdIIErEUsVfph+cB1iBPXDDjGGKy3pEdvStpPLVtrCnjY5kOKzIeMd0ccG1jqthw4kTisAV4iUWJCbEnEECRVPGsmukdjM1h0s7JCJUjhHjcJFoJRnDxHh0eM0MOhiNBHiPDK0Zo0OjSTQw5UwggVMIIuAhAk81C84IsPAEru1GySYqkRYBwDuN1HqPuMyNKFTC1iNCGsQfceIIn0De8z3lG2f0roNbB7dfst36dw657XDK0ZS5NTZ7GK5g0tcewLLaH2ilv0zYjgy34q3V2e+UTF02w+IZT7LkeMmdnNovslQE3Kn0XA6U6x7xrGOPr/aazP0s5bsubz1YWdSnUlh+z2MzrRlFZ3NRyDahXpIbW9AeAt9JZMPmat0iVjZvZsDC07jiV3v4iSPAiPnyVl9Uz5msoKbSfc9GDeEWRawMRiKAdSDxBBBHWDwIlcFSrT98NSz63rAiSUWuqGyjM9o8tOGxDKfZbXrXUH4WmibE5sKuGVSbtT9E/l9nw4fpkNtph1xKc4nF1FiOlk14e8cfjKBh88q0Ay03K767rW6Vvfu/wCTPqnBX9slnEkeZnkVH06M0DlA2iQLzKEE3u9usaL9T3SM2AydqtR6pHohd0e9msfADxEidktlWx9Qs7EU1tvHpJOijz6JrmX5etCmqIoVVFgB/fEzFd1KdpS8PDrLuy1KMqsuY9iPqZVbThGr02SWM2gqmHBng633NuCvriI6o46HxOVA6SNr4Fk98fKYMYJeniobeDSupiSsd0sfA4HZJQ8J3nAdY2p4yLLA6QYOyN8Xl9+KyLbDcdJMipae51ekR02gMryvCAxskKplDg6wqGBUwqmBhHCmGQxsphkMmwjlTCq0bq0KrRGEcK0II3UwitFCGCxvjsGKiMjC6spBHuMMrTtSqACT0Dwhi2mmgPYw7aTJ2w1Zkbr4HrU6GSGxmUivXRTpe5/KOJ8u+B2wzj7RWZui9lHUg08++MsgzVqNVWU2INx/fVPu/wDrO38pNfk8P2Y1PTJvVJbCKtGeU5gtektRdGGnUekHsMeT4SScW090e4nlZQhqQMa18sVuiPZy8CeAldxezgOkz7bTZbml50cPSseo3vx7eE2EmUjlJxiiktPpZt49i8B4nwnpWE6kqsYJ7mesoqLbK1sHtkmHBpPwBa+91GwFj7uGs1DC5yrgcRMPy/ZSpXSrUp/dqGt+K5NwPfYE90ltkc7NNxSqn0CbA/gPX2f/AGbrux1uUovLW5ClWxhM2daymd3OqV1adRNDeOKWaMvrCeC4eRtyTEQwBgKOaq2schlbQxcNBGOIyxXkTispZdOMsbIYMt1xlJoDRVRiWU8Y5pY+TFfBo+okPjMjI4oZVSTFaHK40HWK50dYkE7shswM6Mb74+kU8sIsEphFMIwZYVYFTCKYpwdTDKY3UwqmKwjhTCKYBTCgybQQymEDQCmEBihDh5X9tc25nDEA8X9Efl9rw4d8m7zNuUfMb1QgPqJ/M3E+G7N3D6XMrLPbqRry0wZX8qy44vEKn4m4nqXUnuAMfbXbM/ZKt0B5tuKdO71rf3fIyV5MsFd3qEeqoUdrHyHjLxnmVLiaLU26RdT+Fxof7657VfiDpXKj8K3+pihbqdNvuVHk62k3X5pz6Lnh7n6Pjp8JpqtPn3EU3wtcqwsytY/8Ga3sttSmIoAu6h14PcgXPQ3Hr85k4ra5arU9nv8A2VtavwS7FpnrSIq7R4dNaydzX+UZVtvcKn3hPYp+tp48barLaL+xsdSK3ZYKgmP7Z5pz+JbdN1Hor+UdPebnvlg2i5SaT0WSjvAsLbxsPR6bWPTp3zPMPmwWqHZA4DA7pvY26Dbon0PC7KdLNSouvZGC5rKWIxNd2Oyk0cKtxZn9M9/q+AHxlE22yT7LiN5RZHuy+4+0vcfAiPv8WKtuFJB3N9TITPds6uMULUVbA3FlAINra6ylrbXMK7qTxiW/UWrUpuCit0aBsNnQxFDcY3emAO1PZPdp8JZGwwPRMf2Kzf7PiUY+qTut+U8D8OB7ptSrPI4nb8itlbS6/wBmq2qa4fIi62WjojZqLpoTJ0pBtSnmqRowRNPM2XWO6eaK2sVVwYPRGFbL+qP7LF6ok/RbQxDKRIVldNLxSZsy68YdHkdqH9dFbgyyPfJKZOscpmiNrwi95PxQrKOK6DCKY3UwqtKnBwYRTAB4RXi4OHKmFSN1eFV4rCOVMKsbK8KrxGgjhYQQC1IUPEwEHjsWKVNnbRVJPlMSzzMjVqsx1LEntMv/ACgZqd0UUuSfSYDif3Rw+PwlEo7L4mqfRoP2kbvi1p9HwynGlTdSTw5fo866k5S0rsSmQ7dnCUebSkupJY3JJPuuOgAQ+J5TcQ2hVexR9bwGF5N8U+oRO1r/AO0GTGG5KCf9SuP0pfxJ+kvOdkpOUsN/cnFV2sLJSs0zepiW3qh3m6zrboEaJWI0M1XD8luGHrNUb9QUeA+sz7aTITg67UzxAN1b8SHQ/wB9IM0293RqvRT7fQnUpTh7Uhh9oZukmGpZbXqerSqN2Ix+k0Xk1zGlVpGmUQVKfG+6oLUydSekg8O8S1Z5mC4eg79IFl/OeA8+6Za3EZQq8pQ6/MrC3Uo62zBatJlYqwIIJBB1BHAgy0ZRyeV8RTWpvIqsLi5Ym3YBGOV4E4vFqn4n9I9S6sfgDNvwtFUUKBYAAAdQAsBDxC9lbpKG7OoUVUy3sZ3huSj8df8AhT6kyVw3Jfhh6zVG/UB8hLrYTtp4cuJ3MviNqtqa7FfwuwmETSlf8zOfrLJRAUADQAAdg4CItPWmSpWqVffk38ysYRjsg+8J4kRvElpIYOQIhkECakSa0bADtSgDGdbLgY5OIiDiIyygPBFVso6o1OWv1ycOIERzwlFJilQDxYqRKpFqkqcKV4tak4qQipAEWtSEWpEqkKqRTjoqGEWoZ5UhVSKwiRVMIKpigkIqRGcAvc6QiMYcIIsUxBqCDWqYsVDCCmIsUxFycDFQyu7abP8A2ujdR/mICV946V8vf2y0CmJ40xK0azpTU47oWcFJYZguVZm+Erq68CrcQekaFT2jhLftrtQtfD0ubbgylyOkH1QD7wd6NuUzIhSrCqostQEn/wDQet8bg95lMwlBqjBFBJYgADpJ4CfVwjTr6K/l/vweW3KnmmXvkvwN3qVSNAFHa3E+AHxmnKZEbKZEMLh1T2tXP751+HAd0nQonzd9WVWs2tj0aMNMEhAMUIQATthMJYQJ6E4T3CccDMQYYkRBIhACIiGEKWEG9QCMgAWWDZYmtmdJfWqIO11H1jCvtRhl1rL3Xb5CWjSnLZMRyS7jxlg92Q2I26wq+0x7F87Rg3KPh7+q/wDL5y6tqz+Fk+ZHzEB4sVIgCLEGBxYqGEVzBiEWLgIVXMIrGCUwqmLgIZXMKrmBUwogOCq0KrwKmEBitBDK8IHgVMWHitByGV4QNG4qiefFKvEkDt4QaGdkdAxQMhq202HT1qydzbx/lvI/EcoWGTRmbsX+q0tG1qy2ixHUiu4424ys4jCMALsrBgBr1ED4+EYbF7FjDDnKgvVI7dwHoH73We7tZYnlSpj1aRP5mA8ADIvEcqtT2ERe5m+s9KnQulS5SWF8zPKdLVqNVUxYeYpiOUrEtpUt+VVH0kXidscQ/rVXPa7ecnHhUn70l+xncrsjfKuNRPWdV/MwHzjCttVhk1rp3He/23mBvm7nVoI49jqxmiPCqXxTYjuZdkbjiOUPCrozN2Lb/cRIvEcq1EerTJ7WA+QMyHn7z29NUeGWy839STuKhpOJ5XD7NNR27x+okVieVXEHQgdir9byktBkCU8JRjtFfsXmze7LLieULEv963cxHytIuvtPVfVye0k/ORZSCdIcafdSDvux+2aOfbgmxDHVj8ZHtcTwrkSbq+Y3L8h0znrg949cFz957fEm55G0mwirFrUlJpbcL0o3cQfKPKW2dI67w7R5TzNDL6i2ipCK8rNPaygfvLdoYfSHG1ND9qvj5Qcth1Isa1IQVZVn2voD7y/YGP0jart5SGgdu4D5mdyWztaLstaLGImc1uUE+zTA/MxPytI6vttXbR938oA8dZRWze4rqI1j7YAOJjPEbT0E1qr2A7x8LzIq2cu/rOzdpJ+cAcWT0y8bSHdiOq+yNRxHKBSX1VZvgo8/CRWK5R6h9RVXtux+g8JQudPXOXmiNvRXYm6k33LRidtq7/esPctl/wBtpE184d9WJ7ST85Gz15oTUfdSRN5e7HTY1j0wTViemBvPXja2DSL3pwxO9Pb07UHAq09uzgadDRk0ce3YkiF3528OEwZY3JiRUtHLKIM0hEcX2Yyku4j7RFc9EmhEGiYjlNDYiFvOGIFIztmEXV5nYORDUwYW87zcRrIc4GjUTEbskqOXVH9SmzdikxyNnq/7M95XzkJRRRTIHeig8GJ6Zcl8BhUnRUglihHTEcUE353egxFiMmLg7OhZwQ1OPFZFbwcWjD0sGTDUZZdlP9X9MvhRWSeWyLwmyteppTPafRHjHx2ExH4VPY6/WXulHtKZ5XMlsiipJ7mYVNjsSv3LHss3yMaVchrLrScdqN5TYhDUZyvJd0juSjDnwLDUWgzhj1Ta8y9XumdZp657ZppXHM7E5U9Pcq/MThoyVqQDTUkmSeUMeanuajppyUVNCamNeanuZMdiLpxuSgcxjIUG6oajl9RzZUJPUASfCTWHl52b/wBDvMy3H/KOUWp+28FAwuyddvWUKP3jx+A4ycwOytJf9Us3uFlH1Mt1WM6s893VTsX5UROEwGDT7he1hvH4teSCUcMfu6Y/QvlIlp4TNKUn1bY6SRKVMlw76U6R/QvlAHI6acVpoPeEX52gaOslsPpE1yXcbCGO9boid9fwwuI1jeDLZ2D/2Q=="/>
          <p:cNvSpPr>
            <a:spLocks noChangeAspect="1" noChangeArrowheads="1"/>
          </p:cNvSpPr>
          <p:nvPr/>
        </p:nvSpPr>
        <p:spPr bwMode="auto">
          <a:xfrm>
            <a:off x="8658225" y="-923925"/>
            <a:ext cx="2390775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12" name="AutoShape 7" descr="data:image/jpeg;base64,/9j/4AAQSkZJRgABAQAAAQABAAD/2wCEAAkGBhQSEBQPEhQUEA8QFBQUEA8PEBAQDxQPFBAVFBQQFBQXHCYeFxkjGRQUHy8gIycpLCwsFR4xNTAqNSYrLCkBCQoKDgwOFw8PGiwfHBwpKSkpLSkpKSwpKSkpKSwsKSwsLCkpKSkpKSkpKSkpKSkpKSwpKSkpKSkpKSksKSkpKf/AABEIAMIBAwMBIgACEQEDEQH/xAAcAAAABwEBAAAAAAAAAAAAAAAAAQIDBAUGBwj/xAA6EAACAgEBBwEFBwIGAgMAAAAAAQIDEQQFBhIhMUFRYSIygZHwBxNScaGxwUJiFCNy0eHxZJIVFjT/xAAaAQADAQEBAQAAAAAAAAAAAAAAAQIDBAUG/8QAKhEAAwACAgICAQMDBQAAAAAAAAECAxEEMRIhQVETBTKRIkLwFBVSYXH/2gAMAwEAAhEDEQA/AOuTRB1lvInXFPr7DVCKrUXcxNWrS6sga3U4bZmNrbxKGeZvGN0U3pG+/wDsEI90Nz30rXc49qNuzm+rSCq1LfVno4+HL7Oerfwdde/cPJN0G90JvGTkNdpJo1Di8p4Zq+Dja9GP5aR3TT6xSXUebOX7F3sccRkzU0bzxa6nm5OJcM3nImaXiEu1Gct3lj5KvV72JdyZ41v4K80bKzWpdyFftmK7nPdZvg+zKfUbwWS/7OqOBT7M3lR0XV7zRXcpNZvavJh7dXKXVsZkztjhQuzJ5WzQ6vepvo2VN+3ZsgMRJHQsUz0heTYu3Xzfcjytb7sDQlovWiwmxuaHMCZIQyLJCOIfnEZlEwpALhc0TKtoS8lbgXGRKYFp/jpPuwffepBhMdjM1mkGiV94LVhGTFKRpslySVbjmjU7ubdw0m+ZkExym9xakuxGSFa0xL0dnp2r7K5gOf6beD2Fz7APLfFZr5nXr5cjM7Z16inzIO19+IRTw/1Od7d3tlY3w/Mwx8W+2aeaJm394UspMxmp1Tm8sbuvcnlvIjJ3RCkzqmx2EiVVMgqQ/VM6JZBbUzJEZFfTMl1yOlEUiXGRJqvfl/MhRkSYAzFokSuk+7ItqZMr00n0i/kFZo5rrF/ISaD2VjgBRJM6xposPITgJxF4CYBsacREoD+AOIFbIkoiGiTKA1KAGiYyxLHHETwkljMkNSiTP8O30TFx2ZN9jK9FFa4ieEuobBkyXRu6/Bz1coalmehWybRoZM02n2B6Frpdi+hi+QkaLGzLafYjZPr3d9DY6XZC8FlVsxeDF8xlfiRz6e7noRrNgSXQ6e9mLwNT2OvBU81kPEcyWw5gOl//AAq8AL/1hP4zjuplkq75Flaysviehk6MkR2wkwmEcgxaY5CQyhytNvC6lJgT6Zlts/QzseIrPqSt2913ZiU+ng6XsnY9dSWEsiycpQtLstQ2ZjZW48pc5/I1uztza4dUmXFMsEiEzzsnKyX8lrGkNU7FrXZfIcnsWt9kSISHoyOV3X2V4oye19zK5p4WGYXa27VlT5LMTqu2dcqo8T6d2RNNOu+HZpnfg5OSFt+0YXjlvRxyURLR1TXblVz54IEdw456HeubjaMfxUjnSjkfhpJPomdL0+5kF2LGndmC7L5EVz4XRf4WzlMdjWP+kk17q2S7YOtV7EiuxIjsyK7HPX6j9ItYTlFO5En1yT6NyMdjpi0K8Cv8KvBhXOtmixowFW6KXYlR3ZS7G0/w6ESpMHyKZopSMit30uwqOxkuxp50DMtOQ8jZaKBbOS7DsdNjsWstMNPTktlpkWEB+CFfdClAnYxyA6ojcUOxFsTQfAAUGHkTo872EG9E6whXs+qvo4SHJCcDk2FXU5PC5s5GMTCtt4XNs12727vSckK3f3d6SkjW1UqKwjmyZNekbRHyyZs6KjhIvKLCioLOiZw0alvXYSK7SuhYPwsMwLKFhIhMra7SVXYS0Ir97v8A88vyMVuXq5qxxTyvBrt69bBaeSbWcM5zu9tNU3qb93uepxZdYKRy5PVo7Jp7uzJKgjO07y0zSxJZ8ZLHRbXhLkpI828dL4N1SLLgDUQRnkUYlgwAABDCYQbEgAeBDiLCGA04CHWSMBOI9gRXUIlSS3ES4hseyFKkT90TXAS6xDTIirFqA+4BcAD2N8IB3hDAR5usIV6LejZtljxGLfrjkXej3Gk+c/kfU5ckyvbOJLfRiaNDKbwl8TW7E3fUcOS5l/VsGNfYkwoPLyZt9G8xrsKmvCwh5IONQvgOfZqHWTaZkOKHoSJYFlXaPwtK1W4WXyM9t3fKNWYweZ+gRjdvSJbSNZrtuV0x4pySx2yY/a32iSl7NXJfiZi9XtSd0sybfhdvkX27u6c7/al7MP1PQjBjxLysxdN9ES3aNtvOcpS/YTTzaXl4OgavYFVGlnwxTko9e+TnELua/P8Ak68OWcifj8GVw0dG2Z9nylCM3N5azyZaV7mODThZLK9S13dv4tPW/wC1fsWqkePk5OXyabNljnRX6OVlaxLnjuWMNeu/IDI9+kT6cjmbVdl6a6J8bkxXGUXDOHqhb1csZXyD8X0w8i64gFHo9scUuF8mXVcsoioc9lJ7DAGDBAwgB4BgACYkUxIwCwFgUAAENBYFhAMTgArAAAp6N36q17MUvgJ1emSXIupRIOsq5Gvm6fshLRkNZXzI0YFhtGvmQUaJliuES0G5CeIYw1EK25QXFJ4QcWZnejS32coe54XVmkT5PTJp6RX7xb2OTddTwu8kZmuMpyxzlJh36OcHiUWvzQjT6lwlxReGj05lStI5m99m53b3SUcWW832XY3GlaisLkjmeg36nHCmuJeUarZm99Nn9XC/D5HDmjI3tm0uS/21LOns/wBLOQqzmdV1WoU6Z4aeYvo/Q5LJ4k14b/c6OE9JojJ2dq3MvzpK+eeRooWGH+z/AFfFpUvwto1tdp5+edZK/wDS56ROUhWSNGwcUjn0UONDM6hzIeRp6E0UeqiozT6PyaDQ28UUV+v0KmvUa2Xa63wS+ZrWrn/tEL0y/QeBMZZ5ijlNQYBgUgCAQ0JwOYCwMBGAsDmAsAA3gLA5gLhGAjABeAAMSxq2I6xLQEmc2royhtrwbTV05RntbpTZMaKfAMD8qhuUS9lDakOKQ1JBoYCdTs+uxYlFP4Gd2luPCTzW+F+Oxp0w2zSclT0yXKZzXW7q3V5fDxLyiqcHF800/kdeZC1WyKrPegn8Dpnk/wDJGbx/RznS7Xth7s5JeM5Qz99l5fd5NZr9x08uqXD6S6GT1ullXNwl1izpjJNdGbTXZv8A7Ptr1xrdcpKMnLKTeDeVXJrqcBrs/wCC72XvXfRyjPiiv6Ze0jDLxvNuk/ZU3r0dshYPwmc/2P8AaNXLCuTrl+KPtRNhodowsXFCSmvRp9TgvFUfuRommWqkLyRYzyOxZjoY6RtZRxLK95D/ABBSml1aX5sa2mBX7K277TqnynHyaCu3Jg97alDGpra4oP2kmstFxu9tpW1qSeTbJiTlXJCfvRqUwyNTqEx9M42tGgoAkPIgDCBkAAEAMIAAAAAAbEsMJlCGbEVmsoLWSIt9ZcsDN6inBCsiXeqpKy6o0KRAcQKI7KASiPYxKQTHVETJD2A2xItoS0MAkzn2+dWNTn8UUzoJh9+6sWwl5i18mdHHf9Rnk6Ie7OzIXynCeVhZi0++SXtHc62HOH+bH+33vkRNz7+HUpfiTR0aEzbJlqK9dETKaOV2VTg8STi11ymiRo9ozqeYScH1ynj5nTbdNCa4ZxUk/K/UzO392dPVB2qf3T7R97L6pJdTXHyZr00KoaHtl/aTbDCuStjyzJezL1fhmj1H2k0RhmClOx/0NcKT9WcmT8fXIdjL9u/Lx2+T+Bb42KnvRHk0a7Xb/am1vhkqodlBc8devXOP2KS3aVsvessbfXM5YIcXnGeWcfl1/wB0zdbpS2c8KSxd/wCQ04v/AEvp088+Rq/DFO5n+CPbZka/vp+zH7yafZcUidsnblukm4pNfihLKOxVUQS9lRS7cKX8HLvtG0Lhq+NdLIp/Fcn+xhi5E56cOfRTjx9ms2PvnGeOJOLfnkbDR69TWU8mD3Iur1WndVkU7KuTeOfC+jLyOzZUPNbbj+Fnn58ceTnpo1lvWzVqQpMqtFtHiWHyZYRsOJy0abHchjakKTJGKAFkAAAAMhAA0AIMYgmNWRHMCZIaAr9TSVt9BeWRIV9RomBQW1cxpQLO6oiyrKKI7gIlEkuIzNDAjuIlodkhLQxjTMpv3p81wn4ePma2RSb16fj00+7jiS+DNcT1aJrowuw7OHUVv+5f7HT4yOTUz4ZKXhp/Jm82vvHGmtY9q2UU1HxldWdOeHTWjLG9Jkzbe8MNPH8Vj92H8v0Ofa7aU7puc25P16JeF4GNTqZTk5SfFJ9WS9j7GnqJ8MeUV7037q/5NccTjRLbph7O0M7pKFa4m/ku+W+xv9lbi1KH+c3ObXNxeEljovPJ9yRsbZkKIcEF/qk8Zb9S4pux9LPI58vJp+p9FrH9mZ132dPrRNPxCzPj8S9Un0M1rtl20NKyEo+OXsvvhPv3R1em36/TJKcYyWJJSz2klJfr+TCOZc/u9ieNfBy7Y29t+naUJ8Va61zblHC5fnHlz5eCfvXvNXrKq3wuu+ttSi8OLTT6S7+1Hp6mi2nuBRYm6s0y9OcPl+XjwY7a26Oooy5Rc4drK8OHhPyuaX/sdeO8OSlS9V/n8mVKktD24m0futZBL3LcwkvzWYv5nXzgldjjJSWU4tNPumnxL+V8Du2z9R95VXYufHCMs/mk/wCTn58e1X2VifaBLTLOUSap4CcQjzW9mxJjMcUiGpDsLCGhkpMPI1GQriJAVkAjIYAIFCMikAAYhxHBLABqSGLYEpoblEpMCqvqIllRb21ESyosZWyrGLIk+dZGtgUMhTQ1IlWRI80MYxJkXaFfFVOPmL/YlTQiS6lL0ByGfJ4BZY28vmyRtSngunDxJ/uS9h7DlqJeIL3pfwvU9ZtJbZya+BOxdiT1E8dIL3p9seF6nQ9Doo1QVcFiK+efL9RWi0MaoKEFhL65j+PrmcGXL59dHRM6DUh2NgzgUn9czAsn1W/9/uTabe315KiEvrmS6LPPLqJiLeFpLhP6+vgVNVpNotJJGNobp6a95nWlPOXOD4ZZ688de5baHRxqrjVH3IJRjltvhXL9hh6mMU5SailzbbwZjbH2j115jTH72XTibxDp+vY2mMuX+lbZm3M+zbYG7Gl1ePzeDju0t9NTc3/myUX0jW/u44+HPr58FNdqZSy3Jv4tv8XLL/M65/Tq/uozeb6R3lSXZp/k8hpnBVqJLLjKSfV4k11XJL9S22ZvdqKWmrJTj3hY3L9xV+n0l6ZSy/Z2mFg6pGb3d3mhqYZXszXvQ7pl7GZ5tw5emap7H8gGeMMjQxwUhCFIQC8hMABAJYloWAYDE4DFlRMaG5QKTArLaiJbWW9lZEupK2MqLYEWyJZ21kK2BQyvmIHbIiMFDMhtPdWduqc+lUsNy5Z6c1g02j0MaoKEFiK+sslcIGjSsrpJMlSkIwAMBBQnAEGAADTHIT+Y3gGQAn1XEDbe+FemWM8drXKK8+pmd5N71Xmql5s7y7R/5MRPUOUnKTbb5tvydmHjeXuzG7+EaHae8t2olmcsRzygvdXwISl0/deWQITH42nrwklpHO1slQxn+BSfxXy7/wDYzxPr+o7nkaENBwl56cs8/HIJ5+PJ4x06gWO/0w2uj7/zkBEjRa+dMlOt4mvDzyz0a79Do2w9+o2RSn7Ml1TOYpvp089X37hxb6r9E/X9Dnzcecq9lzbR2lbw1fiXzAcZ+/f4pL8pcgHF/t6+zT8p6DQpCUxaPEOgMAAxAEAAAADEtCgYABqUCPbWTGhEolJgVF1JX31F7dUVuopLTGUV0Rhk7U1kNoooATFYCYwEBYDElAAMINDAP1/Ux29e9OM00vn0nNfsg96t6sZoqfPpKa7f2oxLeTtwYP7qMLv4Qpv5gTEgydxiPxmSISIUWSIM2lgTPvPHyHGyJGWBxzyaE6JMZCoy7MYU2LlPuMlodT6+vbsHPPXmuw2rOYqD8lC0Bw9f2DDwvIADZ6GiOIAD41neKX1+oAAEMCCQAAAYGAAAH9fqIwAACGrO5B1C5AAaICj1ZBmgALRQhdQP+QgDGJa+vgIYAFAH3IW3JNaexp4fC+a5PoEA0x/uRNdHKZsIAD2DkCYAAAQaJFIAGkgOil2AA1AUmPZ5AAMTBDoOV9QALJYpgAABH//Z"/>
          <p:cNvSpPr>
            <a:spLocks noChangeAspect="1" noChangeArrowheads="1"/>
          </p:cNvSpPr>
          <p:nvPr/>
        </p:nvSpPr>
        <p:spPr bwMode="auto">
          <a:xfrm>
            <a:off x="8672513" y="-893763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13" name="AutoShape 9" descr="data:image/jpeg;base64,/9j/4AAQSkZJRgABAQAAAQABAAD/2wCEAAkGBhQSEBQPEhQUEA8QFBQUEA8PEBAQDxQPFBAVFBQQFBQXHCYeFxkjGRQUHy8gIycpLCwsFR4xNTAqNSYrLCkBCQoKDgwOFw8PGiwfHBwpKSkpLSkpKSwpKSkpKSwsKSwsLCkpKSkpKSkpKSkpKSkpKSwpKSkpKSkpKSksKSkpKf/AABEIAMIBAwMBIgACEQEDEQH/xAAcAAAABwEBAAAAAAAAAAAAAAAAAQIDBAUGBwj/xAA6EAACAgEBBwEFBwIGAgMAAAAAAQIDEQQFBhIhMUFRYSIygZHwBxNScaGxwUJiFCNy0eHxZJIVFjT/xAAaAQADAQEBAQAAAAAAAAAAAAAAAQIDBAUG/8QAKhEAAwACAgICAQMDBQAAAAAAAAECAxEEMRIhQVETBTKRIkLwFBVSYXH/2gAMAwEAAhEDEQA/AOuTRB1lvInXFPr7DVCKrUXcxNWrS6sga3U4bZmNrbxKGeZvGN0U3pG+/wDsEI90Nz30rXc49qNuzm+rSCq1LfVno4+HL7Oerfwdde/cPJN0G90JvGTkNdpJo1Di8p4Zq+Dja9GP5aR3TT6xSXUebOX7F3sccRkzU0bzxa6nm5OJcM3nImaXiEu1Gct3lj5KvV72JdyZ41v4K80bKzWpdyFftmK7nPdZvg+zKfUbwWS/7OqOBT7M3lR0XV7zRXcpNZvavJh7dXKXVsZkztjhQuzJ5WzQ6vepvo2VN+3ZsgMRJHQsUz0heTYu3Xzfcjytb7sDQlovWiwmxuaHMCZIQyLJCOIfnEZlEwpALhc0TKtoS8lbgXGRKYFp/jpPuwffepBhMdjM1mkGiV94LVhGTFKRpslySVbjmjU7ubdw0m+ZkExym9xakuxGSFa0xL0dnp2r7K5gOf6beD2Fz7APLfFZr5nXr5cjM7Z16inzIO19+IRTw/1Od7d3tlY3w/Mwx8W+2aeaJm394UspMxmp1Tm8sbuvcnlvIjJ3RCkzqmx2EiVVMgqQ/VM6JZBbUzJEZFfTMl1yOlEUiXGRJqvfl/MhRkSYAzFokSuk+7ItqZMr00n0i/kFZo5rrF/ISaD2VjgBRJM6xposPITgJxF4CYBsacREoD+AOIFbIkoiGiTKA1KAGiYyxLHHETwkljMkNSiTP8O30TFx2ZN9jK9FFa4ieEuobBkyXRu6/Bz1coalmehWybRoZM02n2B6Frpdi+hi+QkaLGzLafYjZPr3d9DY6XZC8FlVsxeDF8xlfiRz6e7noRrNgSXQ6e9mLwNT2OvBU81kPEcyWw5gOl//AAq8AL/1hP4zjuplkq75Flaysviehk6MkR2wkwmEcgxaY5CQyhytNvC6lJgT6Zlts/QzseIrPqSt2913ZiU+ng6XsnY9dSWEsiycpQtLstQ2ZjZW48pc5/I1uztza4dUmXFMsEiEzzsnKyX8lrGkNU7FrXZfIcnsWt9kSISHoyOV3X2V4oye19zK5p4WGYXa27VlT5LMTqu2dcqo8T6d2RNNOu+HZpnfg5OSFt+0YXjlvRxyURLR1TXblVz54IEdw456HeubjaMfxUjnSjkfhpJPomdL0+5kF2LGndmC7L5EVz4XRf4WzlMdjWP+kk17q2S7YOtV7EiuxIjsyK7HPX6j9ItYTlFO5En1yT6NyMdjpi0K8Cv8KvBhXOtmixowFW6KXYlR3ZS7G0/w6ESpMHyKZopSMit30uwqOxkuxp50DMtOQ8jZaKBbOS7DsdNjsWstMNPTktlpkWEB+CFfdClAnYxyA6ojcUOxFsTQfAAUGHkTo872EG9E6whXs+qvo4SHJCcDk2FXU5PC5s5GMTCtt4XNs12727vSckK3f3d6SkjW1UqKwjmyZNekbRHyyZs6KjhIvKLCioLOiZw0alvXYSK7SuhYPwsMwLKFhIhMra7SVXYS0Ir97v8A88vyMVuXq5qxxTyvBrt69bBaeSbWcM5zu9tNU3qb93uepxZdYKRy5PVo7Jp7uzJKgjO07y0zSxJZ8ZLHRbXhLkpI828dL4N1SLLgDUQRnkUYlgwAABDCYQbEgAeBDiLCGA04CHWSMBOI9gRXUIlSS3ES4hseyFKkT90TXAS6xDTIirFqA+4BcAD2N8IB3hDAR5usIV6LejZtljxGLfrjkXej3Gk+c/kfU5ckyvbOJLfRiaNDKbwl8TW7E3fUcOS5l/VsGNfYkwoPLyZt9G8xrsKmvCwh5IONQvgOfZqHWTaZkOKHoSJYFlXaPwtK1W4WXyM9t3fKNWYweZ+gRjdvSJbSNZrtuV0x4pySx2yY/a32iSl7NXJfiZi9XtSd0sybfhdvkX27u6c7/al7MP1PQjBjxLysxdN9ES3aNtvOcpS/YTTzaXl4OgavYFVGlnwxTko9e+TnELua/P8Ak68OWcifj8GVw0dG2Z9nylCM3N5azyZaV7mODThZLK9S13dv4tPW/wC1fsWqkePk5OXyabNljnRX6OVlaxLnjuWMNeu/IDI9+kT6cjmbVdl6a6J8bkxXGUXDOHqhb1csZXyD8X0w8i64gFHo9scUuF8mXVcsoioc9lJ7DAGDBAwgB4BgACYkUxIwCwFgUAAENBYFhAMTgArAAAp6N36q17MUvgJ1emSXIupRIOsq5Gvm6fshLRkNZXzI0YFhtGvmQUaJliuES0G5CeIYw1EK25QXFJ4QcWZnejS32coe54XVmkT5PTJp6RX7xb2OTddTwu8kZmuMpyxzlJh36OcHiUWvzQjT6lwlxReGj05lStI5m99m53b3SUcWW832XY3GlaisLkjmeg36nHCmuJeUarZm99Nn9XC/D5HDmjI3tm0uS/21LOns/wBLOQqzmdV1WoU6Z4aeYvo/Q5LJ4k14b/c6OE9JojJ2dq3MvzpK+eeRooWGH+z/AFfFpUvwto1tdp5+edZK/wDS56ROUhWSNGwcUjn0UONDM6hzIeRp6E0UeqiozT6PyaDQ28UUV+v0KmvUa2Xa63wS+ZrWrn/tEL0y/QeBMZZ5ijlNQYBgUgCAQ0JwOYCwMBGAsDmAsAA3gLA5gLhGAjABeAAMSxq2I6xLQEmc2royhtrwbTV05RntbpTZMaKfAMD8qhuUS9lDakOKQ1JBoYCdTs+uxYlFP4Gd2luPCTzW+F+Oxp0w2zSclT0yXKZzXW7q3V5fDxLyiqcHF800/kdeZC1WyKrPegn8Dpnk/wDJGbx/RznS7Xth7s5JeM5Qz99l5fd5NZr9x08uqXD6S6GT1ullXNwl1izpjJNdGbTXZv8A7Ptr1xrdcpKMnLKTeDeVXJrqcBrs/wCC72XvXfRyjPiiv6Ze0jDLxvNuk/ZU3r0dshYPwmc/2P8AaNXLCuTrl+KPtRNhodowsXFCSmvRp9TgvFUfuRommWqkLyRYzyOxZjoY6RtZRxLK95D/ABBSml1aX5sa2mBX7K277TqnynHyaCu3Jg97alDGpra4oP2kmstFxu9tpW1qSeTbJiTlXJCfvRqUwyNTqEx9M42tGgoAkPIgDCBkAAEAMIAAAAAAbEsMJlCGbEVmsoLWSIt9ZcsDN6inBCsiXeqpKy6o0KRAcQKI7KASiPYxKQTHVETJD2A2xItoS0MAkzn2+dWNTn8UUzoJh9+6sWwl5i18mdHHf9Rnk6Ie7OzIXynCeVhZi0++SXtHc62HOH+bH+33vkRNz7+HUpfiTR0aEzbJlqK9dETKaOV2VTg8STi11ymiRo9ozqeYScH1ynj5nTbdNCa4ZxUk/K/UzO392dPVB2qf3T7R97L6pJdTXHyZr00KoaHtl/aTbDCuStjyzJezL1fhmj1H2k0RhmClOx/0NcKT9WcmT8fXIdjL9u/Lx2+T+Bb42KnvRHk0a7Xb/am1vhkqodlBc8devXOP2KS3aVsvessbfXM5YIcXnGeWcfl1/wB0zdbpS2c8KSxd/wCQ04v/AEvp088+Rq/DFO5n+CPbZka/vp+zH7yafZcUidsnblukm4pNfihLKOxVUQS9lRS7cKX8HLvtG0Lhq+NdLIp/Fcn+xhi5E56cOfRTjx9ms2PvnGeOJOLfnkbDR69TWU8mD3Iur1WndVkU7KuTeOfC+jLyOzZUPNbbj+Fnn58ceTnpo1lvWzVqQpMqtFtHiWHyZYRsOJy0abHchjakKTJGKAFkAAAAMhAA0AIMYgmNWRHMCZIaAr9TSVt9BeWRIV9RomBQW1cxpQLO6oiyrKKI7gIlEkuIzNDAjuIlodkhLQxjTMpv3p81wn4ePma2RSb16fj00+7jiS+DNcT1aJrowuw7OHUVv+5f7HT4yOTUz4ZKXhp/Jm82vvHGmtY9q2UU1HxldWdOeHTWjLG9Jkzbe8MNPH8Vj92H8v0Ofa7aU7puc25P16JeF4GNTqZTk5SfFJ9WS9j7GnqJ8MeUV7037q/5NccTjRLbph7O0M7pKFa4m/ku+W+xv9lbi1KH+c3ObXNxeEljovPJ9yRsbZkKIcEF/qk8Zb9S4pux9LPI58vJp+p9FrH9mZ132dPrRNPxCzPj8S9Un0M1rtl20NKyEo+OXsvvhPv3R1em36/TJKcYyWJJSz2klJfr+TCOZc/u9ieNfBy7Y29t+naUJ8Va61zblHC5fnHlz5eCfvXvNXrKq3wuu+ttSi8OLTT6S7+1Hp6mi2nuBRYm6s0y9OcPl+XjwY7a26Oooy5Rc4drK8OHhPyuaX/sdeO8OSlS9V/n8mVKktD24m0futZBL3LcwkvzWYv5nXzgldjjJSWU4tNPumnxL+V8Du2z9R95VXYufHCMs/mk/wCTn58e1X2VifaBLTLOUSap4CcQjzW9mxJjMcUiGpDsLCGhkpMPI1GQriJAVkAjIYAIFCMikAAYhxHBLABqSGLYEpoblEpMCqvqIllRb21ESyosZWyrGLIk+dZGtgUMhTQ1IlWRI80MYxJkXaFfFVOPmL/YlTQiS6lL0ByGfJ4BZY28vmyRtSngunDxJ/uS9h7DlqJeIL3pfwvU9ZtJbZya+BOxdiT1E8dIL3p9seF6nQ9Doo1QVcFiK+efL9RWi0MaoKEFhL65j+PrmcGXL59dHRM6DUh2NgzgUn9czAsn1W/9/uTabe315KiEvrmS6LPPLqJiLeFpLhP6+vgVNVpNotJJGNobp6a95nWlPOXOD4ZZ688de5baHRxqrjVH3IJRjltvhXL9hh6mMU5SailzbbwZjbH2j115jTH72XTibxDp+vY2mMuX+lbZm3M+zbYG7Gl1ePzeDju0t9NTc3/myUX0jW/u44+HPr58FNdqZSy3Jv4tv8XLL/M65/Tq/uozeb6R3lSXZp/k8hpnBVqJLLjKSfV4k11XJL9S22ZvdqKWmrJTj3hY3L9xV+n0l6ZSy/Z2mFg6pGb3d3mhqYZXszXvQ7pl7GZ5tw5emap7H8gGeMMjQxwUhCFIQC8hMABAJYloWAYDE4DFlRMaG5QKTArLaiJbWW9lZEupK2MqLYEWyJZ21kK2BQyvmIHbIiMFDMhtPdWduqc+lUsNy5Z6c1g02j0MaoKEFiK+sslcIGjSsrpJMlSkIwAMBBQnAEGAADTHIT+Y3gGQAn1XEDbe+FemWM8drXKK8+pmd5N71Xmql5s7y7R/5MRPUOUnKTbb5tvydmHjeXuzG7+EaHae8t2olmcsRzygvdXwISl0/deWQITH42nrwklpHO1slQxn+BSfxXy7/wDYzxPr+o7nkaENBwl56cs8/HIJ5+PJ4x06gWO/0w2uj7/zkBEjRa+dMlOt4mvDzyz0a79Do2w9+o2RSn7Ml1TOYpvp089X37hxb6r9E/X9Dnzcecq9lzbR2lbw1fiXzAcZ+/f4pL8pcgHF/t6+zT8p6DQpCUxaPEOgMAAxAEAAAADEtCgYABqUCPbWTGhEolJgVF1JX31F7dUVuopLTGUV0Rhk7U1kNoooATFYCYwEBYDElAAMINDAP1/Ux29e9OM00vn0nNfsg96t6sZoqfPpKa7f2oxLeTtwYP7qMLv4Qpv5gTEgydxiPxmSISIUWSIM2lgTPvPHyHGyJGWBxzyaE6JMZCoy7MYU2LlPuMlodT6+vbsHPPXmuw2rOYqD8lC0Bw9f2DDwvIADZ6GiOIAD41neKX1+oAAEMCCQAAAYGAAAH9fqIwAACGrO5B1C5AAaICj1ZBmgALRQhdQP+QgDGJa+vgIYAFAH3IW3JNaexp4fC+a5PoEA0x/uRNdHKZsIAD2DkCYAAAQaJFIAGkgOil2AA1AUmPZ5AAMTBDoOV9QALJYpgAABH//Z"/>
          <p:cNvSpPr>
            <a:spLocks noChangeAspect="1" noChangeArrowheads="1"/>
          </p:cNvSpPr>
          <p:nvPr/>
        </p:nvSpPr>
        <p:spPr bwMode="auto">
          <a:xfrm>
            <a:off x="8824913" y="-741363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16" name="AutoShape 17" descr="data:image/jpeg;base64,/9j/4AAQSkZJRgABAQAAAQABAAD/2wCEAAkGBhQSERUTEhQWFRUWGSAaGBgYGR4eHxoeGyEZIBsbHhogISYjHR4kGxwdIC8gIygqLCwtHSAxNTAqNSYrLioBCQoKDgwOGg8PGiokHCQsLCksLCkpKSksLCwpLCwpLCwpKSwpKSkpKSwsLCwsKSwpKSwpKSksLCwsLCwpKSkpKf/AABEIAIQAyAMBIgACEQEDEQH/xAAbAAACAwEBAQAAAAAAAAAAAAAEBQACAwYBB//EAD4QAAIBAwMCBAMFBQYGAwAAAAECEQMSIQAEMSJBBRNRYTJxgQZCkaGxFCNSwfAVM3LR4fEHJDRDYoIWU6L/xAAYAQEBAQEBAAAAAAAAAAAAAAAAAQIDBP/EACARAQEBAAMBAAMBAQEAAAAAAAABEQISITFBUWEDcRP/2gAMAwEAAhEDEQA/AGryCQY+SmR+I1Af9fbVlqKPhAEZk5mfl21b9vECSMGeP5xmff2119curyR6/hq+BHcjmJP19teNXDcwR3gfUfXVm8QJwTxnjOPp6Y09WcYsBP8AP+p1aAvcfjrI17c/PtGf89UNaZkH8D9dFyC7fkY1T6DP66wWrOfy/XnXh3HTEciNFEBPT+vz1YL64+cZ0O+5Hf8Ar6caqtbMkfj7/wBDQ8GLE4A/P/bXjD5f16aCarmO3prT9ot5UH3I/wBdAUT/AFPGsvPX1j+vbWFXcCeIniJI/nrxqmOI9+OccfQ6AsVBPt7f56owB9P6/lpdU8TAkzP8taUt5cJVlIEd+/yj89XDYOkfLHfH5z66l4xOPppcd6OCwnk941oN6CSPSO57/PvplNg4PPH6jWLVj2Aj5Cf1H6axO4I+IgD5Mflgax85okNiR2z3x6zomjXJIzj5at+0Yk8e/p7gaEosYBbiTAEzj6fn760poM/FxiZkk/X07kaDUbuZgGf0P469p1D3/OPrrNhJJEzx27GR/PXirjnHpOpsUQK/yP0nU1iHj1z3/rj+evdQZeWTJiAOY5+uc/1xqKGUyLSwxkYzjIP9DSipWK4AVS5suhsNyIJMDpgwc515/ZbWAncIiHluq0t24mZPf8tDTaCceo9ZPA7iBxGrNHEniZnGeJ74g6C2ldRmqSVBkMlRo7zAKwc5j6RrR6l0jEROagJnNuMDgTGNFEGiSZkkeg5+n07aij72B6z/AL6XU6yzKkrwJ6rSPYluZ759NbDcqGcllt9LiIxnuTjuY9MaAtSfvfOZ49/nOqrWDRlY+k/LjOP00sfxlTHlo7j1yJXPcjqyeffjGsG8Zp5AR5BxEKTjgiD39B+urlNh27wYj6gjHv6jnXnmT8Jx3H9emNLGL3E3OwEysL92SQuePcDtoNPFJOUGQD3Gc8Adu300k1NPTBM557Y9Z7ydaoq/ex2yPx9v8tLaTVpM0oMi25omJDSDFwkETyNG7s1URUdjT8wnsDx3ntE59QPbWbVaeYBnAPrn6HVxSJj1ye5IC94GYk8j/ZWKtcsWSxo5wQDPsQJiNFV6FRrWIRGVWUnIgYgnOARI+uM6qa2LZwQTHpz9YzqwukxwMSAI+ucaSftA8sio8MxFrQS3TIMwO04OtdxUoCBRaqREQxcgmDdDAD4ifT1HBGh2NDuLQTkxJ74znPA7TGrUN0WKpLCZODx3Atx8vrpUaQsYiDcC3WWnIu9wexn299b7GsL0/wALflOospiXcwSczkcce8+mhq1Iliwwe45n0Mnv750Lsd0fKaST+7Jg94C49e5/E6w/azOEukZIU4iQIyOxGB66sKYPUAPxj1IMg/l6j01olY8xJ7DPb5fp76WtvKigiM4EQSY+Q4OJ15U3NQQQhWeYXnOcfPRDAVXnIC/OcfhOtiwjBHMROPc9vf8ADS6nvKmITI9iPzmAYPGq1qdVZ6BaOfvR7kgkjEZxoDbsH90rZ7HsO8AyfpqaDfdOqg2ghsdMk8AnGSBkc+upoN61dgh88UyCcOAGiASMHuBHEa829W5yKSkBCVNvwn1zkSCQRme2ikC9KOKQuzYVBLGOZA4EGcHEcaz2thCqxpB4x927+KBBH1XnOueun/VPEQQpFQVGBIBtBPcQTJx2IkZn01tsvB7RdaAwwC3uYIiMn5jGvfNskIGFwXqhvToNsRBChZ7QZzrwbmuGKqeIugme2YI47nIwdTSiqvh5H3ADgkZnPvcPScz8tL2cEw9OVOcZAgTJGCOO3HvrbeVmCM1UwOm7nJ9R7z247a3SpY4h1ak6gz0mePWWQzPEcTnQBuy3SfKxHxJJHdo9f1PbValhdSWUsJZbgbh3kQfy5xoveeG01YMrLVJ5YFgeZghoHEDnj10P8ZBDNdNgFqjsScgGSG4B/wBdNLAY8JDmnkKqg3BJYsJMkE4HyProyptaYUiAJPCRcRyYBaBwBBz6caH3niDUaRZjUERIc5JOJHH4cie+rbLxEV6HmWdshTxEjMzOM8Z1dqefGp2qpdNRuIYIOODhRweODzPvrbbbt6gEFpMEGp8QkEGTgj5AfroKp4j5RuCkqWCi0mTJw1oEkYM+npo7cCoj2OCJIy4uuJwAHg4+YHHOoB9xUq32hwenqWZIGQDEggk+mdbqjMoFQLUj74AaJ+6QRM4OZHfnQ67ZvM61o3EZ6xMfMDkAYEj550bS3O0VjdUcTIxYSOc3T24znPtpaYBPh6tIZACp4MCRxlsdxgSNC1/DUEAlQZm0swjjOMcdtMzTRnDUqyshUQj2yGA7SQIx69ux0QNqp6qlQWzdDCbcTiDyOYg/LV7VMhSdiQQppBwRcCrHAK+/aMfhrBkUwEUMZNwDNOPXn0/00/3DU46PKZZn4WMkx1AKO+O0aoqu+JKhWGWDR6EBiMET3wdOy4TBGJAVHDmIZHOTzBB5PePlrZ6PSSFYMMix259ATwOeAPfW1dalIAMKTGG+HJj2hcn21fw/x1qrtTFyuBIFpJa2IxcCIEAc4k9tXaZGW2GIfkyACwBNuTAIwe0fLUrqRKWji43SMYgg5/10fT29Vs2ook/GriBI4JB7+h450KhcwTYhllsBKt/iuYx/OBj2mmMEUqf7s8debccTd2J9x31NzUphbSrn0BUMO+ZA+HnONHVqd63MigAdeHmD95puA/8AX3xrHe0VVoQuuMkFOFOcZBniV7EaaYEfdqKnlyFcgRceJPYjmY4xjU1tV8PQjzXBkDDkGPbJOQPbPsdTV2IMXaKrdKMf4QJjgyV5PsTgkY0IN8WH7tKdqG1vMpBwzSeMQWnj5HgjR7G5FqX1GcASFlLvYMcCeO/4nSyhWWC9tsg8AyxmLIUESMi7vnnWI0J2O9r1KhWttwoUNlUUDHbAkjXm8p1GmotWsgVZtRVKj2iMEniTnXtHawgUPYSBYShcVDzgqpwFmDIOMjRdaq1EgOFEkSAEEEwREsGV5xIFp9RovhTuNu1QW1Nz0tlbqa5g5m1uR3U5H677OKcJ5oY9gUtJiAIlxxEYGONZP4ulOtYzWmbjYSwI6jdhTBie8940rXx2mrsreZUIJM+VcCTnlRgQR6zOY1cpc/Doa2+VTkNjBmIEjvGPz76x29Z3c2mLGiZXGMMTnv30n2X2jFOJ8mCQDbS4Jn70cg9Me8aJ3/j9EBGaof7ybA1vIBLFbYwROc/PUsSXYZtS80FXKOsTa3wscdRiSpuk4GB89V/YKSgqqURMjPwgfxKV6mA7HHHGqK5aorpuKdlhFpdjk/CRamexnGp434t5STLFywAUoFVhIDZV5BE8mDxqe/Grj3ztvSKKlRmLHCqOpQeSQ5IkcgckHEQdZBNsblpF1ZSSW4YAzMgB4WCCR0++uW8Q+2SmtdV21NityArWqrI4kyWkx3xzo0/bOkE8sbV0ABWQ9OoepcSXogyoJA6sTzxrfXkz2h6tC+0IwJUAghle6CMhhBkwCR2+Wvam+Z7rWWZIaQGJXvBHBmernOuY2H2qp0iAKNWpaCId0XAuLGBTaJnmcDuNabv7epWb/pKA9P31X19AVB59vy061NhrWo0kc1KhuJIM3GQf/MAYX3HqNMBVZCUFrMWkEkORzmGAJ45nEj30qoOWqG9qFKmpZYMksyxBDSZgmJuAM41uRWpVQriFINrBhDQPQEwc9/nrNaabuuL3BlWaJVAoEYgyCMzm0e/rr1dzbBFQ9AJEsSDJNs9Qk9p7QNc/5ldqdJ6YJcwL1PVOYFx+IFYP4++m3iu4/dNd/ekC5gRkyAZIUTEYzjVZGputxUmfLtb3qRE8/GRk9/f315TSVYv5KMCoR1EEg/EJLFueAY47aV7ClNMMFMjgliP4cjtH89FuwFIl34UHJZQWPYcx+cfXUUZR3pVCOk5FtpM9OOxVuMCJAJjOo1YsTLFgcZjJzkyIkZBk/XSXZ7kWsKlZVMxKMXu9WKmIPbBz89N9v4jTJIQozVDMByMgEcT04HE+uqL1aKELAUrgyZjPaYwMdzH56qKy2ypWQeJmBx6mBgjAk6wXcfdWj+8wGVaikGeMXf8A6HvoynudrfbUpsGAMq8Eg4IPJA+YnTBSm6gEwSF7+YAYJngHif5+kams/Jp3MKbVCCcKI+oZ+m1cYHVM8DU1Ap8HZmar1QKbLbmBFqxwJwZ4ONOk2+CTUcBfjaWIMD4mgAqZMzOfmTpa1HbVSVFF7g0M1K9ZIEdYdVaccCNE0FotVKgVCRBME2hW9CzCSRgc6lqyCNqAoqLSps8L0lQjYkwbm9wemJ5yToIVqyoA5DMsXdR6QTbm8g9ie4440z8TTbsVUUK4bJl6iQJzwQSWAMgL3MTzCrc00EojokCUvQElgeo/CCFI9OIPOrKY5+vvbq/mKwNqsCQww0Y7nII57SPXTTY1ixUXhi8ljnqKxE4HbjJ76IG0qVAShp4mVXyyTyREp1nvkA4OM6H2ex3HmIwoVmRDytHm4ZhVx2n9datjJX4jsam2JLFQWZypBmRJbuBHK++up8HrFqNMsQ0gTIB7IO84g6Jr+FubGqUwscCt5YmeCQxNsxwCZnIxrL9rWp102p4eDFtpK24AU9P3ciAPmdS8v2SMNzvBTqAgG4m0BBmAP4QMQSM/LtobxXaNuBSNJZIJLsBIBuBF7iCMLyw9PXCLxzx6ypZUWs4HBe1YOZFoRg3AyCPSNMtjvKVJVZmro1RQwNNZHAlT1rOGHzgcavz0IPGvAdxSckozLdIdSbTdHcgHkxMDW1P7LbhkvtpkYZQKiNOIgWsYM9j39NdNS39Bysu/dizUrRJiboYkLAzaC3Gi6NKgoL+ZtzTIgxUBAOBMuVJI+ECJke2n/oTi4R/s5uFCt5Z62xbbInALAEkD34HeNGbHwWrIS5ReoUzVUj4gYhZLQQDgHgntp74qoc3UXowYFgdbpGMCMzjuPTWS+DV6fmPVJosq3AXE3DqmLWI7Ec4MYGr38Or3ZbYBgKjXmo7BgACTi4s05gRbIBiNdXv6FM0kdduKdRQociSIJgjOZDR1cnOua8K8QIqeXTqdIipfPlghZLAqTx1D4sGAcabeL+JB6dylgEg4qXA8DnIHfjvrF1ZgFXdSqrAikDUwo+GSSIEYwcfTVfG67igFKjqgSAMibhkEzk+3OhFrCWH3lNrMcsbexfJOdEeJFjQYs0iFiF/wz1QO5n8NFW8KX/lwywTMgEgzkdiM49db1KpsbJ5GQT3mcYx7RjSjw2sPKm4rBNpxGLfYn8x20TW8TBKUbcvbkmINzSIOAMRJPJBjVZHUzgd+O3y/8da02uKgKXJxb6z65GO/r6aUUanmCFqIGkQCGN2MwbWHGDMZ4B0Rt/EEUy6g2CTDMvHoRxEcxpVGELdLWq3w/vCtNVtk9VyiP/UnJ99eV6HlMBVFNpWVKm264gTaB2E9+3adZ+GeKbOo123FRKn3gwDAggywm3ucH1OdV8S3V1QH95eGtFtNu/MEGe2Qp5HGsrrMIC6BINx/iAOCZNrRPz1NZJ4/SpuybinXYgzcptM9jY4kGYOWzE99TWutrPaDK24pJH93SDtCWVLlls2o4wwbJjjJ9Na7rxldtRd6r1PKUQqLlZJMCIGCZnPbXM19zVqKjV2uIYMDAmRPVCR8I/qdW3FX9o27Ua0y1QNepEhU7dUDJyPbtkaZDT77PfaHbujVyXp0aQtlptX1hQSTAYYH8Q1lvx5hZ6a9KlVtBZxDIroQtg+JGVjnkxGJ0iFEUdsaSQ9M48uep+JLAC4njAA0ZTWoINrKwZCEYMAAhpMk3EAFfLsGcKSOBp4es95W8lXZKjEpAAsCgQ5EyGJMwRJ7RrB61ctWK7uqkYMMOACR26eYxJ45028T8Br1aRijZeMkVL3mZnNQryThQPy1zVPdtSFVXDnJuLYK4AzJY/r21ZlLoFfEqm4qGmA9Z+QGLVSYP8EWx/666vbDcbXbBanm0rh/20RghY5DT0KTHwiJn8A/DFpUFK/tFWm7MWfy3ZVJPwyLFYxM5I47c6B8d8Vq+f5BrVnRVlgzky0c/T+vXV5ct8i8ZJNpwfEaToq1RWcDngAnkmwNbyo/AaXeI7mlUt8lGMd3JYLxFtMsVyMcd9Ld1uiFMTx3n1Hv8vy0Fs6xIPf6Env7iBrE08ODVbhaVOCMkIiEcd7ZjjM50V4duWtsBJILHDfwsPvY/r10Lsa0cqe0wCvEdwTH+47awpbiCxgMZfBUN94ZiR+M6K6L9pHmLJtlhzWM/FjpKxgaY1N5UZa99393UsJJyFLAnkgGYmO+lWz8Z2soUfc0atwktbUQiCICIcc6Ipb2hUe7zFRKit5jVVcRdwRYrAzEnq5n56lhCj7KNdXIUi9qNXMGAbMHGeZJj+euhpgw6AAqWlUN2FI6smGBLgevOuc8K8R2lMBvOpuQjBlKnIbpaW6ZBGYEHtrpNh9oKHljymR0SFZr2ChjIiCLgDEgZHpkaWE8R/sXuKpFShTcFrvM8wYDSPggGRGCJPE98X3u1ZqTUlt8y0CDAE9Mgj4vuntorxPxp7QzbchSpYBQ+QCMhSzCMmSVA+ekJ+1ruyMa1SnaCVIf/DMdBEYAMHAJjUmlxlu/DqlOAqU6Y4LNWn0mVIkQZ+G7kaq/2eqVXDK9J1UdRuZojJkAEkZ5EY7aY7P7TV4Fr12NNQZUXT8Mhf8Alzk5/H36fam/3BpyKFUEC4MaY6fhMZpJmbjA5n8NbYn0J4VtwYIaiWUEC8ki4WglcjABglhGt/7HXIr1KMkxNAhjBmeWAk5MnEk9gdUr7DfVUCmhUvPLomCOm0goIORHI+LIGl5+ze94qJ5eP+5WpqBzzNTGp+V/GDtnsHpI42tMVoJNzeX5kNByyfQY9R8wT4Q+9Z6l9N6bKFKhL2MhiHEqZuyO/bvoA/Y3dNTx5VQXTNOpeMcZAIk8iJ76rX229oWHgTH7uuOSMAgNIMDGNNR54ntKouq1Fc5hrg9w6cMwaSFj7xJHGdTVNr9r6yvYrtJMFTZPeYLKSpjEj01NbnKsZxCHxMB6CLTpQ4uYlbzM1BAJBH3Qe+ex0RsfDt7uWb9noebRVmYFCBE9yCqiD2AQccEDNtrQpwWpU73VbYj4Q8G1VdjOecdzro/Dt/VSnFyUm+4lRFBGeCCrdgcfoNTY1lc0lPeUSFpVEpESJve6ciDiccEeucRAzp7vc1H/AHi0RDWl2qsbiOVUAsxMfhpu3jiVmsrL1MRaykAXAzcw5jBkKM440r8U8P2vnKaFBlLSzL5tRi0kRxA94XU1ceV/Gam3DE0WS1irxMEgcSwtPIzGuY8W+0zbmS8qIgKTIA9gAPyA19H8P8D2jzdsqOGYC6pUAKyQrCmpMyAfvQMidK/Efsdt66g0R5NUAlUpdyZKllJZ1iO08Ec6TlIdbfjmX36t1diPl8xEc+2hPGfEA+7era1sDBEHIgYPz47662n4Hu2a47uuRbY1Ug2Q4Jan1CZkg3tAgk9hOlD/AId0KilXq1ldYmn5lJoGBliEPvxjPMTp2h1rkgjVKZZKLwOWswDzg+kfh37aN2vgJ/8AuoAEwCSeRwIjvJOPQ+2uroeHUqB8mk1R6f7zzadYqGhlKkSmCDjtOfw0XwCg5P8A1KmQUSmgcKYwSxmV9vXkjU7LONpQngVMUxNWmrzJ/wC5jtMR3Bz6g/VB454SVeoUPmCpMBUOCpHUZX0PPz9jrrx4E1/RVWogx1QrQoY/ArwZJIiRx2gHTDb+arwaIpi8Z8tluIKZEVcGSw78CZ+8nJbHzireovem4UdypjERk4H+eujq/Z0+SCa6g24Cq0kkrjIGILcHvrogi1GMrVFynHlxwwIa4tDQO0Hie2qbnaFXqqdsSKhC2KVC01tBv6MwWBOCItAMyDq96nTPpKvgqYXziUtXC1FDKlSOkr5TAnk+pifXTOntxScSfLKmC5VFIACzNT9mWTazfekxOeBrs2oUiqUtjQDNaDfUbk8gKRCm7sSPY6M8U2LowBNGnR80FwKVSZgi3qLKApk2yF79zOO9b6Se6FVa73nz65KqJK19zb2CYp2gKYYDAzb6nVdn4jX2zM9Jwq1W6jU6iTCzBvkGeWI75bGl+98Jqis7UatKq0k00Bhs5AEqVnIMXfTXObbYb6kyztK6HCytFgxgDuFnnMz21fKzmV2Q8X3JvapUEseoeayhSYCiWYAdIIgE/lItudlUdZuLgyCWqMFXEwzoxIMAmIJg+2qbFvECAwoVVTg03VSIUkglakXe2e5+emQoVAt9ejCCD+8yi9gwCtliTAIMZjWb1/jecv1VNt4i9OSQwQE8LUkgRaQCVB92jvhc628TerJdxQZbROT0+gkAqpIIwSSY4J0Fu9ku3AqA1B90rUptaxn4ZMlcD1x+l/7Q2rhUei4ODNJqVO5ahAVyRUErkC6CZYRxmz34l8+tP245amFqZHUtG0L2MyYU894iOdYbrxZfLvqU2ZQwtBKBAwOSCrGHEE4jmJ50Em+G2qOKT7imhJkU6wdGPaA5QhpweQZMaI3u8oqtMgBixBKVALysZY01JutOCQ3USLRzpmJpXvPFFCEghRxaKYIZeQpyou5M3AyT65mi9v4lQ2ruHamGzM0kvgC5RlGVenkRyeTOPdaZxk/jW3ugUkXyYBqU5JYkcWgqrG+LSB24A0X414lU8hWQp5M3ASFIIyWKW1ARxw5HHEHXN7egSVanRqchsUy2VIILMB6z0+gjWu4DVCKNSlU8slgyXEcy0CRjPviO+ivK1SxS9OjNRDDSSRTzyASvUPQDPpGmnhu5dKdOmaRV1e1jUnpRpgimmVJI+JoXnOhNlRcU2Wmxpm9QBWJgYB9wTGZGSAcaZbPxKtUf906WJhmorORay9d5N0gkSvoCBpULKlF1q+U4ups82VEIN16s0IbpW2cgkRp7uPBQpAFJGQZVlQAMwBwB0vcoYNNo4gHuAdpt6jU6lSlUZUuJFTzIUFRIICIYJnJPeCYGsX8bKNeKQdmLLLN1RHIY4MqSw545E5i4xp7UvUDjd0ySWxUGQST/ABGIn71wgkc4022lZ0lKp6mODelhyC8si3AmOFMmZ9tX3G0qugdqX7sgQb7ncxgtd0B4A+VuDiNLT4kwpgVCpWJVWBOOxhiQYKQGyMCI1N1rJIL3XjrKATYJJzUfIJMm2w+uQCo7dOtW8oUEeuFlgb7mepHVhk8zEZgiMSeY0q2PjpVacLRRWMO6wj01EKCxsI+IA3cmIkAmT934pSIZa24oVVZi1Nkt6L/iJZVDRgSpDfD21MJyE0fEtvTDxWdcO2GU4awgkKSYAYLAtxyOND7vxSi6FfNbMS0E4UTMyWBwYIEdxoWs9OolUUau3qEAdqcSV4LEFrZxgxjWFHw0NC2F4abqa1FSr0mFE4wZwpBxMHTCm+z3dGoxpstUmmzMlSKdrriEaQagB+hgnWBCM6g7mrTb4rVpFwSUK23Xp1ky2CcicRgbf1KW1qWMxtsLQ4ZTF3wxAMxECD8zgaGL0q0pTqrS4/vahDcG5FR6czcBIUyZgAGQEhaYfaRXp02SgFLAEFXuSoVaRcgNRiTOO/HOYCf7K7hqbF6u1rSxA6KdqgfeDL0wW6czxOM6ebSigKfs6JWIIAU1KaBm6iJAYlSAYJYA4751bdtUqm2pQUAi9WJdwDwchCLRxdIMHI9J9mLfLo7e/wDENEfyqdOoCVtj90tpkdYPV27MI/OAPE/+IlQioESySIHmk/DzBVVi7uMz+Os/2mnTdqVZNuqt8HnJcWBEEowQhurAIzke2hqWyHns9fyUQEEiadMtaWuhSouMETgZifiGsz/Pj+m7/pzz6R7v7V1KpqvUqMZyQCbQC0kKoYQBhY4gHmTpdvam4rMKSF2DcgM0TOSVmABI9APprsPtH4dtdw1LyOm3LoQOv4WALFom0ESBEYPppj4bRqGoU2+18xKdtwpGxiTJJZwVmbpBqKcjtJ10n8cbt9rmV8VrJWVNxSas1VSoR2K3WnhWm2MEe2uqalSqMoegquwF1tVrwQQaYuHbpHE5jM6D8c2NK9T10nUMCrIKzANDAMpURaEtkYAxmCda7PeinYFdQQIvCHLRBhoQMCGBxwJ5xrN/jUn7YeIDbBilrTN/WxJls4MD04g8TzrbcGi9BRWRlKKVJRismMjy2hRJBggE4Mawp0iL/Jq7Z1ANytTYWXGSATIImBbGDPGdFLtKTcCgrKer94FiIAICm6JHT3zxnRMhF4z9i6DN5r1l2qsvw23AyCMdUjiCSIJmNTXSbzZmtNHcUyKUkg3AlyjTAebsCZmD8hqa12v7Mn6JvD/B7FpRWrQ9KSt/T1kSLQIjJOfXRS/Z+nSVbLhewuIIBMgyMAegzzjnXmppbV4yaSVPDwVqIHqKqVMC4n4ZjLSR9I0029cuKVM4psydEkgXEkxJPpGZxqamtOYcVii0oi16VRiv3eksAI7iMZnSL/5HXpISjxLSQcg2/POcSfYDU1NLCDPtF4gy0HKwC5AJGICQygKIUcwcZGuOO7d6a3M3TgZOAJgD0HsNe6mpDky8wjIOZOe/fWPnEsrHmedTU1pzNfAwXrEXMIDdQOeJ57/I638Vqla1aCfug+4hRBAgER21NTRY2ob9g6rAIViADnpH3RMwPlE6YD7XOlUoaNBwcXOhugkki8MDyo1NTSfWtNH399BQERBWd6bWzgZaQWJJaQMsTo/ceCjyv2latem7NZCVWUAdOfUnqjJI4xqampfPjXH2elFfflqF5RJDYlQQDg3AGRMsfb20C32mZUI8qkQCIkN8jm7v3jmdTU1GtyvoX9loyK79QtRlQhbELqrG0AZgsYuu50J47sVpI1RMMidJtXGanYAA/wB2BBxBb11NTWI1b45bw7fOu3NQMZ8pZnIbpnqBwc9uNeeM72olqCoYamhyFkXWtCtbIAIwvA1NTXTjPXPlfCPbePVzVVGqFgzKuVUkXYwbe3bT7a7p1pMC7Pcc3mQIngcZ74/DU1Nej/STHOX11fhLrVAmmgtdUFojDVAnwzbIBkGOfXU1NTXgv121/9k="/>
          <p:cNvSpPr>
            <a:spLocks noChangeAspect="1" noChangeArrowheads="1"/>
          </p:cNvSpPr>
          <p:nvPr/>
        </p:nvSpPr>
        <p:spPr bwMode="auto">
          <a:xfrm>
            <a:off x="8802688" y="-611188"/>
            <a:ext cx="1905000" cy="125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17" name="AutoShape 19" descr="data:image/jpeg;base64,/9j/4AAQSkZJRgABAQAAAQABAAD/2wCEAAkGBhQSERUTEhQWFRUWGSAaGBgYGR4eHxoeGyEZIBsbHhogISYjHR4kGxwdIC8gIygqLCwtHSAxNTAqNSYrLioBCQoKDgwOGg8PGiokHCQsLCksLCkpKSksLCwpLCwpLCwpKSwpKSkpKSwsLCwsKSwpKSwpKSksLCwsLCwpKSkpKf/AABEIAIQAyAMBIgACEQEDEQH/xAAbAAACAwEBAQAAAAAAAAAAAAAEBQACAwYBB//EAD4QAAIBAwMCBAMFBQYGAwAAAAECEQMSIQAEMSJBBRNRYTJxgQZCkaGxFCNSwfAVM3LR4fEHJDRDYoIWU6L/xAAYAQEBAQEBAAAAAAAAAAAAAAAAAQIDBP/EACARAQEBAAMBAAMBAQEAAAAAAAABEQISITFBUWEDcRP/2gAMAwEAAhEDEQA/AGryCQY+SmR+I1Af9fbVlqKPhAEZk5mfl21b9vECSMGeP5xmff2119curyR6/hq+BHcjmJP19teNXDcwR3gfUfXVm8QJwTxnjOPp6Y09WcYsBP8AP+p1aAvcfjrI17c/PtGf89UNaZkH8D9dFyC7fkY1T6DP66wWrOfy/XnXh3HTEciNFEBPT+vz1YL64+cZ0O+5Hf8Ar6caqtbMkfj7/wBDQ8GLE4A/P/bXjD5f16aCarmO3prT9ot5UH3I/wBdAUT/AFPGsvPX1j+vbWFXcCeIniJI/nrxqmOI9+OccfQ6AsVBPt7f56owB9P6/lpdU8TAkzP8taUt5cJVlIEd+/yj89XDYOkfLHfH5z66l4xOPppcd6OCwnk941oN6CSPSO57/PvplNg4PPH6jWLVj2Aj5Cf1H6axO4I+IgD5Mflgax85okNiR2z3x6zomjXJIzj5at+0Yk8e/p7gaEosYBbiTAEzj6fn760poM/FxiZkk/X07kaDUbuZgGf0P469p1D3/OPrrNhJJEzx27GR/PXirjnHpOpsUQK/yP0nU1iHj1z3/rj+evdQZeWTJiAOY5+uc/1xqKGUyLSwxkYzjIP9DSipWK4AVS5suhsNyIJMDpgwc515/ZbWAncIiHluq0t24mZPf8tDTaCceo9ZPA7iBxGrNHEniZnGeJ74g6C2ldRmqSVBkMlRo7zAKwc5j6RrR6l0jEROagJnNuMDgTGNFEGiSZkkeg5+n07aij72B6z/AL6XU6yzKkrwJ6rSPYluZ759NbDcqGcllt9LiIxnuTjuY9MaAtSfvfOZ49/nOqrWDRlY+k/LjOP00sfxlTHlo7j1yJXPcjqyeffjGsG8Zp5AR5BxEKTjgiD39B+urlNh27wYj6gjHv6jnXnmT8Jx3H9emNLGL3E3OwEysL92SQuePcDtoNPFJOUGQD3Gc8Adu300k1NPTBM557Y9Z7ydaoq/ex2yPx9v8tLaTVpM0oMi25omJDSDFwkETyNG7s1URUdjT8wnsDx3ntE59QPbWbVaeYBnAPrn6HVxSJj1ye5IC94GYk8j/ZWKtcsWSxo5wQDPsQJiNFV6FRrWIRGVWUnIgYgnOARI+uM6qa2LZwQTHpz9YzqwukxwMSAI+ucaSftA8sio8MxFrQS3TIMwO04OtdxUoCBRaqREQxcgmDdDAD4ifT1HBGh2NDuLQTkxJ74znPA7TGrUN0WKpLCZODx3Atx8vrpUaQsYiDcC3WWnIu9wexn299b7GsL0/wALflOospiXcwSczkcce8+mhq1Iliwwe45n0Mnv750Lsd0fKaST+7Jg94C49e5/E6w/azOEukZIU4iQIyOxGB66sKYPUAPxj1IMg/l6j01olY8xJ7DPb5fp76WtvKigiM4EQSY+Q4OJ15U3NQQQhWeYXnOcfPRDAVXnIC/OcfhOtiwjBHMROPc9vf8ADS6nvKmITI9iPzmAYPGq1qdVZ6BaOfvR7kgkjEZxoDbsH90rZ7HsO8AyfpqaDfdOqg2ghsdMk8AnGSBkc+upoN61dgh88UyCcOAGiASMHuBHEa829W5yKSkBCVNvwn1zkSCQRme2ikC9KOKQuzYVBLGOZA4EGcHEcaz2thCqxpB4x927+KBBH1XnOueun/VPEQQpFQVGBIBtBPcQTJx2IkZn01tsvB7RdaAwwC3uYIiMn5jGvfNskIGFwXqhvToNsRBChZ7QZzrwbmuGKqeIugme2YI47nIwdTSiqvh5H3ADgkZnPvcPScz8tL2cEw9OVOcZAgTJGCOO3HvrbeVmCM1UwOm7nJ9R7z247a3SpY4h1ak6gz0mePWWQzPEcTnQBuy3SfKxHxJJHdo9f1PbValhdSWUsJZbgbh3kQfy5xoveeG01YMrLVJ5YFgeZghoHEDnj10P8ZBDNdNgFqjsScgGSG4B/wBdNLAY8JDmnkKqg3BJYsJMkE4HyProyptaYUiAJPCRcRyYBaBwBBz6caH3niDUaRZjUERIc5JOJHH4cie+rbLxEV6HmWdshTxEjMzOM8Z1dqefGp2qpdNRuIYIOODhRweODzPvrbbbt6gEFpMEGp8QkEGTgj5AfroKp4j5RuCkqWCi0mTJw1oEkYM+npo7cCoj2OCJIy4uuJwAHg4+YHHOoB9xUq32hwenqWZIGQDEggk+mdbqjMoFQLUj74AaJ+6QRM4OZHfnQ67ZvM61o3EZ6xMfMDkAYEj550bS3O0VjdUcTIxYSOc3T24znPtpaYBPh6tIZACp4MCRxlsdxgSNC1/DUEAlQZm0swjjOMcdtMzTRnDUqyshUQj2yGA7SQIx69ux0QNqp6qlQWzdDCbcTiDyOYg/LV7VMhSdiQQppBwRcCrHAK+/aMfhrBkUwEUMZNwDNOPXn0/00/3DU46PKZZn4WMkx1AKO+O0aoqu+JKhWGWDR6EBiMET3wdOy4TBGJAVHDmIZHOTzBB5PePlrZ6PSSFYMMix259ATwOeAPfW1dalIAMKTGG+HJj2hcn21fw/x1qrtTFyuBIFpJa2IxcCIEAc4k9tXaZGW2GIfkyACwBNuTAIwe0fLUrqRKWji43SMYgg5/10fT29Vs2ook/GriBI4JB7+h450KhcwTYhllsBKt/iuYx/OBj2mmMEUqf7s8debccTd2J9x31NzUphbSrn0BUMO+ZA+HnONHVqd63MigAdeHmD95puA/8AX3xrHe0VVoQuuMkFOFOcZBniV7EaaYEfdqKnlyFcgRceJPYjmY4xjU1tV8PQjzXBkDDkGPbJOQPbPsdTV2IMXaKrdKMf4QJjgyV5PsTgkY0IN8WH7tKdqG1vMpBwzSeMQWnj5HgjR7G5FqX1GcASFlLvYMcCeO/4nSyhWWC9tsg8AyxmLIUESMi7vnnWI0J2O9r1KhWttwoUNlUUDHbAkjXm8p1GmotWsgVZtRVKj2iMEniTnXtHawgUPYSBYShcVDzgqpwFmDIOMjRdaq1EgOFEkSAEEEwREsGV5xIFp9RovhTuNu1QW1Nz0tlbqa5g5m1uR3U5H677OKcJ5oY9gUtJiAIlxxEYGONZP4ulOtYzWmbjYSwI6jdhTBie8940rXx2mrsreZUIJM+VcCTnlRgQR6zOY1cpc/Doa2+VTkNjBmIEjvGPz76x29Z3c2mLGiZXGMMTnv30n2X2jFOJ8mCQDbS4Jn70cg9Me8aJ3/j9EBGaof7ybA1vIBLFbYwROc/PUsSXYZtS80FXKOsTa3wscdRiSpuk4GB89V/YKSgqqURMjPwgfxKV6mA7HHHGqK5aorpuKdlhFpdjk/CRamexnGp434t5STLFywAUoFVhIDZV5BE8mDxqe/Grj3ztvSKKlRmLHCqOpQeSQ5IkcgckHEQdZBNsblpF1ZSSW4YAzMgB4WCCR0++uW8Q+2SmtdV21NityArWqrI4kyWkx3xzo0/bOkE8sbV0ABWQ9OoepcSXogyoJA6sTzxrfXkz2h6tC+0IwJUAghle6CMhhBkwCR2+Wvam+Z7rWWZIaQGJXvBHBmernOuY2H2qp0iAKNWpaCId0XAuLGBTaJnmcDuNabv7epWb/pKA9P31X19AVB59vy061NhrWo0kc1KhuJIM3GQf/MAYX3HqNMBVZCUFrMWkEkORzmGAJ45nEj30qoOWqG9qFKmpZYMksyxBDSZgmJuAM41uRWpVQriFINrBhDQPQEwc9/nrNaabuuL3BlWaJVAoEYgyCMzm0e/rr1dzbBFQ9AJEsSDJNs9Qk9p7QNc/5ldqdJ6YJcwL1PVOYFx+IFYP4++m3iu4/dNd/ekC5gRkyAZIUTEYzjVZGputxUmfLtb3qRE8/GRk9/f315TSVYv5KMCoR1EEg/EJLFueAY47aV7ClNMMFMjgliP4cjtH89FuwFIl34UHJZQWPYcx+cfXUUZR3pVCOk5FtpM9OOxVuMCJAJjOo1YsTLFgcZjJzkyIkZBk/XSXZ7kWsKlZVMxKMXu9WKmIPbBz89N9v4jTJIQozVDMByMgEcT04HE+uqL1aKELAUrgyZjPaYwMdzH56qKy2ypWQeJmBx6mBgjAk6wXcfdWj+8wGVaikGeMXf8A6HvoynudrfbUpsGAMq8Eg4IPJA+YnTBSm6gEwSF7+YAYJngHif5+kams/Jp3MKbVCCcKI+oZ+m1cYHVM8DU1Ap8HZmar1QKbLbmBFqxwJwZ4ONOk2+CTUcBfjaWIMD4mgAqZMzOfmTpa1HbVSVFF7g0M1K9ZIEdYdVaccCNE0FotVKgVCRBME2hW9CzCSRgc6lqyCNqAoqLSps8L0lQjYkwbm9wemJ5yToIVqyoA5DMsXdR6QTbm8g9ie4440z8TTbsVUUK4bJl6iQJzwQSWAMgL3MTzCrc00EojokCUvQElgeo/CCFI9OIPOrKY5+vvbq/mKwNqsCQww0Y7nII57SPXTTY1ixUXhi8ljnqKxE4HbjJ76IG0qVAShp4mVXyyTyREp1nvkA4OM6H2ex3HmIwoVmRDytHm4ZhVx2n9datjJX4jsam2JLFQWZypBmRJbuBHK++up8HrFqNMsQ0gTIB7IO84g6Jr+FubGqUwscCt5YmeCQxNsxwCZnIxrL9rWp102p4eDFtpK24AU9P3ciAPmdS8v2SMNzvBTqAgG4m0BBmAP4QMQSM/LtobxXaNuBSNJZIJLsBIBuBF7iCMLyw9PXCLxzx6ypZUWs4HBe1YOZFoRg3AyCPSNMtjvKVJVZmro1RQwNNZHAlT1rOGHzgcavz0IPGvAdxSckozLdIdSbTdHcgHkxMDW1P7LbhkvtpkYZQKiNOIgWsYM9j39NdNS39Bysu/dizUrRJiboYkLAzaC3Gi6NKgoL+ZtzTIgxUBAOBMuVJI+ECJke2n/oTi4R/s5uFCt5Z62xbbInALAEkD34HeNGbHwWrIS5ReoUzVUj4gYhZLQQDgHgntp74qoc3UXowYFgdbpGMCMzjuPTWS+DV6fmPVJosq3AXE3DqmLWI7Ec4MYGr38Or3ZbYBgKjXmo7BgACTi4s05gRbIBiNdXv6FM0kdduKdRQociSIJgjOZDR1cnOua8K8QIqeXTqdIipfPlghZLAqTx1D4sGAcabeL+JB6dylgEg4qXA8DnIHfjvrF1ZgFXdSqrAikDUwo+GSSIEYwcfTVfG67igFKjqgSAMibhkEzk+3OhFrCWH3lNrMcsbexfJOdEeJFjQYs0iFiF/wz1QO5n8NFW8KX/lwywTMgEgzkdiM49db1KpsbJ5GQT3mcYx7RjSjw2sPKm4rBNpxGLfYn8x20TW8TBKUbcvbkmINzSIOAMRJPJBjVZHUzgd+O3y/8da02uKgKXJxb6z65GO/r6aUUanmCFqIGkQCGN2MwbWHGDMZ4B0Rt/EEUy6g2CTDMvHoRxEcxpVGELdLWq3w/vCtNVtk9VyiP/UnJ99eV6HlMBVFNpWVKm264gTaB2E9+3adZ+GeKbOo123FRKn3gwDAggywm3ucH1OdV8S3V1QH95eGtFtNu/MEGe2Qp5HGsrrMIC6BINx/iAOCZNrRPz1NZJ4/SpuybinXYgzcptM9jY4kGYOWzE99TWutrPaDK24pJH93SDtCWVLlls2o4wwbJjjJ9Na7rxldtRd6r1PKUQqLlZJMCIGCZnPbXM19zVqKjV2uIYMDAmRPVCR8I/qdW3FX9o27Ua0y1QNepEhU7dUDJyPbtkaZDT77PfaHbujVyXp0aQtlptX1hQSTAYYH8Q1lvx5hZ6a9KlVtBZxDIroQtg+JGVjnkxGJ0iFEUdsaSQ9M48uep+JLAC4njAA0ZTWoINrKwZCEYMAAhpMk3EAFfLsGcKSOBp4es95W8lXZKjEpAAsCgQ5EyGJMwRJ7RrB61ctWK7uqkYMMOACR26eYxJ45028T8Br1aRijZeMkVL3mZnNQryThQPy1zVPdtSFVXDnJuLYK4AzJY/r21ZlLoFfEqm4qGmA9Z+QGLVSYP8EWx/666vbDcbXbBanm0rh/20RghY5DT0KTHwiJn8A/DFpUFK/tFWm7MWfy3ZVJPwyLFYxM5I47c6B8d8Vq+f5BrVnRVlgzky0c/T+vXV5ct8i8ZJNpwfEaToq1RWcDngAnkmwNbyo/AaXeI7mlUt8lGMd3JYLxFtMsVyMcd9Ld1uiFMTx3n1Hv8vy0Fs6xIPf6Env7iBrE08ODVbhaVOCMkIiEcd7ZjjM50V4duWtsBJILHDfwsPvY/r10Lsa0cqe0wCvEdwTH+47awpbiCxgMZfBUN94ZiR+M6K6L9pHmLJtlhzWM/FjpKxgaY1N5UZa99393UsJJyFLAnkgGYmO+lWz8Z2soUfc0atwktbUQiCICIcc6Ipb2hUe7zFRKit5jVVcRdwRYrAzEnq5n56lhCj7KNdXIUi9qNXMGAbMHGeZJj+euhpgw6AAqWlUN2FI6smGBLgevOuc8K8R2lMBvOpuQjBlKnIbpaW6ZBGYEHtrpNh9oKHljymR0SFZr2ChjIiCLgDEgZHpkaWE8R/sXuKpFShTcFrvM8wYDSPggGRGCJPE98X3u1ZqTUlt8y0CDAE9Mgj4vuntorxPxp7QzbchSpYBQ+QCMhSzCMmSVA+ekJ+1ruyMa1SnaCVIf/DMdBEYAMHAJjUmlxlu/DqlOAqU6Y4LNWn0mVIkQZ+G7kaq/2eqVXDK9J1UdRuZojJkAEkZ5EY7aY7P7TV4Fr12NNQZUXT8Mhf8Alzk5/H36fam/3BpyKFUEC4MaY6fhMZpJmbjA5n8NbYn0J4VtwYIaiWUEC8ki4WglcjABglhGt/7HXIr1KMkxNAhjBmeWAk5MnEk9gdUr7DfVUCmhUvPLomCOm0goIORHI+LIGl5+ze94qJ5eP+5WpqBzzNTGp+V/GDtnsHpI42tMVoJNzeX5kNByyfQY9R8wT4Q+9Z6l9N6bKFKhL2MhiHEqZuyO/bvoA/Y3dNTx5VQXTNOpeMcZAIk8iJ76rX229oWHgTH7uuOSMAgNIMDGNNR54ntKouq1Fc5hrg9w6cMwaSFj7xJHGdTVNr9r6yvYrtJMFTZPeYLKSpjEj01NbnKsZxCHxMB6CLTpQ4uYlbzM1BAJBH3Qe+ex0RsfDt7uWb9noebRVmYFCBE9yCqiD2AQccEDNtrQpwWpU73VbYj4Q8G1VdjOecdzro/Dt/VSnFyUm+4lRFBGeCCrdgcfoNTY1lc0lPeUSFpVEpESJve6ciDiccEeucRAzp7vc1H/AHi0RDWl2qsbiOVUAsxMfhpu3jiVmsrL1MRaykAXAzcw5jBkKM440r8U8P2vnKaFBlLSzL5tRi0kRxA94XU1ceV/Gam3DE0WS1irxMEgcSwtPIzGuY8W+0zbmS8qIgKTIA9gAPyA19H8P8D2jzdsqOGYC6pUAKyQrCmpMyAfvQMidK/Efsdt66g0R5NUAlUpdyZKllJZ1iO08Ec6TlIdbfjmX36t1diPl8xEc+2hPGfEA+7era1sDBEHIgYPz47662n4Hu2a47uuRbY1Ug2Q4Jan1CZkg3tAgk9hOlD/AId0KilXq1ldYmn5lJoGBliEPvxjPMTp2h1rkgjVKZZKLwOWswDzg+kfh37aN2vgJ/8AuoAEwCSeRwIjvJOPQ+2uroeHUqB8mk1R6f7zzadYqGhlKkSmCDjtOfw0XwCg5P8A1KmQUSmgcKYwSxmV9vXkjU7LONpQngVMUxNWmrzJ/wC5jtMR3Bz6g/VB454SVeoUPmCpMBUOCpHUZX0PPz9jrrx4E1/RVWogx1QrQoY/ArwZJIiRx2gHTDb+arwaIpi8Z8tluIKZEVcGSw78CZ+8nJbHzireovem4UdypjERk4H+eujq/Z0+SCa6g24Cq0kkrjIGILcHvrogi1GMrVFynHlxwwIa4tDQO0Hie2qbnaFXqqdsSKhC2KVC01tBv6MwWBOCItAMyDq96nTPpKvgqYXziUtXC1FDKlSOkr5TAnk+pifXTOntxScSfLKmC5VFIACzNT9mWTazfekxOeBrs2oUiqUtjQDNaDfUbk8gKRCm7sSPY6M8U2LowBNGnR80FwKVSZgi3qLKApk2yF79zOO9b6Se6FVa73nz65KqJK19zb2CYp2gKYYDAzb6nVdn4jX2zM9Jwq1W6jU6iTCzBvkGeWI75bGl+98Jqis7UatKq0k00Bhs5AEqVnIMXfTXObbYb6kyztK6HCytFgxgDuFnnMz21fKzmV2Q8X3JvapUEseoeayhSYCiWYAdIIgE/lItudlUdZuLgyCWqMFXEwzoxIMAmIJg+2qbFvECAwoVVTg03VSIUkglakXe2e5+emQoVAt9ejCCD+8yi9gwCtliTAIMZjWb1/jecv1VNt4i9OSQwQE8LUkgRaQCVB92jvhc628TerJdxQZbROT0+gkAqpIIwSSY4J0Fu9ku3AqA1B90rUptaxn4ZMlcD1x+l/7Q2rhUei4ODNJqVO5ahAVyRUErkC6CZYRxmz34l8+tP245amFqZHUtG0L2MyYU894iOdYbrxZfLvqU2ZQwtBKBAwOSCrGHEE4jmJ50Em+G2qOKT7imhJkU6wdGPaA5QhpweQZMaI3u8oqtMgBixBKVALysZY01JutOCQ3USLRzpmJpXvPFFCEghRxaKYIZeQpyou5M3AyT65mi9v4lQ2ruHamGzM0kvgC5RlGVenkRyeTOPdaZxk/jW3ugUkXyYBqU5JYkcWgqrG+LSB24A0X414lU8hWQp5M3ASFIIyWKW1ARxw5HHEHXN7egSVanRqchsUy2VIILMB6z0+gjWu4DVCKNSlU8slgyXEcy0CRjPviO+ivK1SxS9OjNRDDSSRTzyASvUPQDPpGmnhu5dKdOmaRV1e1jUnpRpgimmVJI+JoXnOhNlRcU2Wmxpm9QBWJgYB9wTGZGSAcaZbPxKtUf906WJhmorORay9d5N0gkSvoCBpULKlF1q+U4ups82VEIN16s0IbpW2cgkRp7uPBQpAFJGQZVlQAMwBwB0vcoYNNo4gHuAdpt6jU6lSlUZUuJFTzIUFRIICIYJnJPeCYGsX8bKNeKQdmLLLN1RHIY4MqSw545E5i4xp7UvUDjd0ySWxUGQST/ABGIn71wgkc4022lZ0lKp6mODelhyC8si3AmOFMmZ9tX3G0qugdqX7sgQb7ncxgtd0B4A+VuDiNLT4kwpgVCpWJVWBOOxhiQYKQGyMCI1N1rJIL3XjrKATYJJzUfIJMm2w+uQCo7dOtW8oUEeuFlgb7mepHVhk8zEZgiMSeY0q2PjpVacLRRWMO6wj01EKCxsI+IA3cmIkAmT934pSIZa24oVVZi1Nkt6L/iJZVDRgSpDfD21MJyE0fEtvTDxWdcO2GU4awgkKSYAYLAtxyOND7vxSi6FfNbMS0E4UTMyWBwYIEdxoWs9OolUUau3qEAdqcSV4LEFrZxgxjWFHw0NC2F4abqa1FSr0mFE4wZwpBxMHTCm+z3dGoxpstUmmzMlSKdrriEaQagB+hgnWBCM6g7mrTb4rVpFwSUK23Xp1ky2CcicRgbf1KW1qWMxtsLQ4ZTF3wxAMxECD8zgaGL0q0pTqrS4/vahDcG5FR6czcBIUyZgAGQEhaYfaRXp02SgFLAEFXuSoVaRcgNRiTOO/HOYCf7K7hqbF6u1rSxA6KdqgfeDL0wW6czxOM6ebSigKfs6JWIIAU1KaBm6iJAYlSAYJYA4751bdtUqm2pQUAi9WJdwDwchCLRxdIMHI9J9mLfLo7e/wDENEfyqdOoCVtj90tpkdYPV27MI/OAPE/+IlQioESySIHmk/DzBVVi7uMz+Os/2mnTdqVZNuqt8HnJcWBEEowQhurAIzke2hqWyHns9fyUQEEiadMtaWuhSouMETgZifiGsz/Pj+m7/pzz6R7v7V1KpqvUqMZyQCbQC0kKoYQBhY4gHmTpdvam4rMKSF2DcgM0TOSVmABI9APprsPtH4dtdw1LyOm3LoQOv4WALFom0ESBEYPppj4bRqGoU2+18xKdtwpGxiTJJZwVmbpBqKcjtJ10n8cbt9rmV8VrJWVNxSas1VSoR2K3WnhWm2MEe2uqalSqMoegquwF1tVrwQQaYuHbpHE5jM6D8c2NK9T10nUMCrIKzANDAMpURaEtkYAxmCda7PeinYFdQQIvCHLRBhoQMCGBxwJ5xrN/jUn7YeIDbBilrTN/WxJls4MD04g8TzrbcGi9BRWRlKKVJRismMjy2hRJBggE4Mawp0iL/Jq7Z1ANytTYWXGSATIImBbGDPGdFLtKTcCgrKer94FiIAICm6JHT3zxnRMhF4z9i6DN5r1l2qsvw23AyCMdUjiCSIJmNTXSbzZmtNHcUyKUkg3AlyjTAebsCZmD8hqa12v7Mn6JvD/B7FpRWrQ9KSt/T1kSLQIjJOfXRS/Z+nSVbLhewuIIBMgyMAegzzjnXmppbV4yaSVPDwVqIHqKqVMC4n4ZjLSR9I0029cuKVM4psydEkgXEkxJPpGZxqamtOYcVii0oi16VRiv3eksAI7iMZnSL/5HXpISjxLSQcg2/POcSfYDU1NLCDPtF4gy0HKwC5AJGICQygKIUcwcZGuOO7d6a3M3TgZOAJgD0HsNe6mpDky8wjIOZOe/fWPnEsrHmedTU1pzNfAwXrEXMIDdQOeJ57/I638Vqla1aCfug+4hRBAgER21NTRY2ob9g6rAIViADnpH3RMwPlE6YD7XOlUoaNBwcXOhugkki8MDyo1NTSfWtNH399BQERBWd6bWzgZaQWJJaQMsTo/ceCjyv2latem7NZCVWUAdOfUnqjJI4xqampfPjXH2elFfflqF5RJDYlQQDg3AGRMsfb20C32mZUI8qkQCIkN8jm7v3jmdTU1GtyvoX9loyK79QtRlQhbELqrG0AZgsYuu50J47sVpI1RMMidJtXGanYAA/wB2BBxBb11NTWI1b45bw7fOu3NQMZ8pZnIbpnqBwc9uNeeM72olqCoYamhyFkXWtCtbIAIwvA1NTXTjPXPlfCPbePVzVVGqFgzKuVUkXYwbe3bT7a7p1pMC7Pcc3mQIngcZ74/DU1Nej/STHOX11fhLrVAmmgtdUFojDVAnwzbIBkGOfXU1NTXgv121/9k="/>
          <p:cNvSpPr>
            <a:spLocks noChangeAspect="1" noChangeArrowheads="1"/>
          </p:cNvSpPr>
          <p:nvPr/>
        </p:nvSpPr>
        <p:spPr bwMode="auto">
          <a:xfrm>
            <a:off x="8955088" y="-458788"/>
            <a:ext cx="1905000" cy="125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grpSp>
        <p:nvGrpSpPr>
          <p:cNvPr id="20" name="קבוצה 19"/>
          <p:cNvGrpSpPr/>
          <p:nvPr/>
        </p:nvGrpSpPr>
        <p:grpSpPr>
          <a:xfrm>
            <a:off x="107504" y="109761"/>
            <a:ext cx="8928992" cy="942975"/>
            <a:chOff x="107504" y="109761"/>
            <a:chExt cx="8928992" cy="942975"/>
          </a:xfrm>
        </p:grpSpPr>
        <p:pic>
          <p:nvPicPr>
            <p:cNvPr id="4108" name="Picture 1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09761"/>
              <a:ext cx="8928992" cy="9056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9" name="TextBox 18"/>
            <p:cNvSpPr txBox="1"/>
            <p:nvPr/>
          </p:nvSpPr>
          <p:spPr>
            <a:xfrm>
              <a:off x="5508104" y="744959"/>
              <a:ext cx="2376264" cy="307777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1400" dirty="0" smtClean="0">
                  <a:solidFill>
                    <a:schemeClr val="bg1">
                      <a:lumMod val="85000"/>
                    </a:schemeClr>
                  </a:solidFill>
                </a:rPr>
                <a:t>המנהל לשלטון מקומי</a:t>
              </a:r>
              <a:endParaRPr lang="he-IL" sz="14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1</a:t>
            </a:fld>
            <a:endParaRPr lang="he-IL"/>
          </a:p>
        </p:txBody>
      </p:sp>
      <p:sp>
        <p:nvSpPr>
          <p:cNvPr id="5" name="כותרת 4"/>
          <p:cNvSpPr>
            <a:spLocks noGrp="1"/>
          </p:cNvSpPr>
          <p:nvPr>
            <p:ph type="ctrTitle"/>
          </p:nvPr>
        </p:nvSpPr>
        <p:spPr>
          <a:xfrm>
            <a:off x="685800" y="1106488"/>
            <a:ext cx="7772400" cy="4824536"/>
          </a:xfrm>
        </p:spPr>
        <p:txBody>
          <a:bodyPr>
            <a:normAutofit fontScale="90000"/>
          </a:bodyPr>
          <a:lstStyle/>
          <a:p>
            <a:r>
              <a:rPr lang="he-IL" sz="4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סקירת עבודת הצוות </a:t>
            </a:r>
            <a:r>
              <a:rPr lang="he-IL" sz="40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הבינמשרדי</a:t>
            </a:r>
            <a:r>
              <a:rPr lang="he-IL" sz="4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לשינויים מבניים בתחום הארנונה</a:t>
            </a:r>
            <a:br>
              <a:rPr lang="he-IL" sz="4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ועדת הפנים</a:t>
            </a:r>
            <a:br>
              <a:rPr lang="he-IL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יוני </a:t>
            </a:r>
            <a:r>
              <a:rPr lang="he-IL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2017</a:t>
            </a:r>
            <a:endParaRPr lang="he-IL" sz="3600" b="1" dirty="0"/>
          </a:p>
        </p:txBody>
      </p:sp>
    </p:spTree>
    <p:extLst>
      <p:ext uri="{BB962C8B-B14F-4D97-AF65-F5344CB8AC3E}">
        <p14:creationId xmlns:p14="http://schemas.microsoft.com/office/powerpoint/2010/main" val="402500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2</a:t>
            </a:fld>
            <a:endParaRPr lang="he-IL"/>
          </a:p>
        </p:txBody>
      </p:sp>
      <p:sp>
        <p:nvSpPr>
          <p:cNvPr id="3" name="TextBox 2"/>
          <p:cNvSpPr txBox="1"/>
          <p:nvPr/>
        </p:nvSpPr>
        <p:spPr>
          <a:xfrm>
            <a:off x="827584" y="1556792"/>
            <a:ext cx="7776864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0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רקע לעבודת הצוות</a:t>
            </a:r>
            <a:endParaRPr lang="he-IL" sz="30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2121818"/>
            <a:ext cx="7776864" cy="39703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הצוות </a:t>
            </a:r>
            <a:r>
              <a:rPr lang="he-IL" sz="28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הבינמשרדי</a:t>
            </a: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פועל מתוקף החלטת ממשלה 1936 מיום 2.9.16 – שינויים מבניים בארנונה.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החלטת הממשלה ניתנה בהמשך  וכתיקון להחלטת הממשלה 455 אשר ועדת ברזילי פעלה מתוקפה.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בראש הצוות עומד מנהל </a:t>
            </a:r>
            <a:r>
              <a:rPr lang="he-IL" sz="28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המינהל</a:t>
            </a: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לשלטון מקומי במשרד הפנים וחברים בו נציג משרד האוצר ונציג משרד רוה"מ.</a:t>
            </a:r>
            <a:endParaRPr lang="he-IL" sz="30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2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3</a:t>
            </a:fld>
            <a:endParaRPr lang="he-IL"/>
          </a:p>
        </p:txBody>
      </p:sp>
      <p:sp>
        <p:nvSpPr>
          <p:cNvPr id="3" name="TextBox 2"/>
          <p:cNvSpPr txBox="1"/>
          <p:nvPr/>
        </p:nvSpPr>
        <p:spPr>
          <a:xfrm>
            <a:off x="827584" y="1556792"/>
            <a:ext cx="7776864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0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מטרות הצוות</a:t>
            </a:r>
            <a:endParaRPr lang="he-IL" sz="30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2204864"/>
            <a:ext cx="7776864" cy="489364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החלטת הממשלה מטילה על הצוות לבחון, בין היתר, את התחומים הבאים:</a:t>
            </a:r>
          </a:p>
          <a:p>
            <a:pPr marL="514350" indent="-514350">
              <a:buFont typeface="+mj-lt"/>
              <a:buAutoNum type="arabicPeriod"/>
            </a:pP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בחינת נוסחת שיעור העדכון השנתי של תעריפי הארנונה.</a:t>
            </a:r>
          </a:p>
          <a:p>
            <a:pPr marL="514350" indent="-514350">
              <a:buFont typeface="+mj-lt"/>
              <a:buAutoNum type="arabicPeriod"/>
            </a:pP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בחינת הסדרת תחום סיווגי הארנונה על ידי קביעת רשימת סיווגים ותת סיווגים סגורה.</a:t>
            </a:r>
          </a:p>
          <a:p>
            <a:pPr marL="514350" indent="-514350">
              <a:buFont typeface="+mj-lt"/>
              <a:buAutoNum type="arabicPeriod"/>
            </a:pP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בחינת האפשרות לביצוע שינויים בשיטות החישוב בצווי הארנונה לרבות בחינת מעבר לשיטת חישוב אחידה.</a:t>
            </a:r>
          </a:p>
          <a:p>
            <a:pPr marL="514350" indent="-514350">
              <a:buFont typeface="+mj-lt"/>
              <a:buAutoNum type="arabicPeriod"/>
            </a:pPr>
            <a:endParaRPr lang="he-IL" sz="3000" b="1" u="sng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sz="30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457200" y="3501485"/>
            <a:ext cx="9144000" cy="0"/>
          </a:xfrm>
          <a:prstGeom prst="rect">
            <a:avLst/>
          </a:prstGeom>
          <a:solidFill>
            <a:srgbClr val="FAFA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905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4</a:t>
            </a:fld>
            <a:endParaRPr lang="he-IL"/>
          </a:p>
        </p:txBody>
      </p:sp>
      <p:sp>
        <p:nvSpPr>
          <p:cNvPr id="3" name="TextBox 2"/>
          <p:cNvSpPr txBox="1"/>
          <p:nvPr/>
        </p:nvSpPr>
        <p:spPr>
          <a:xfrm>
            <a:off x="827584" y="1484784"/>
            <a:ext cx="7776864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0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סדרי העבודה של הצוות</a:t>
            </a:r>
            <a:endParaRPr lang="he-IL" sz="30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1988840"/>
            <a:ext cx="7776864" cy="48320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מאז הוקם </a:t>
            </a: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בספטמבר 2016, </a:t>
            </a: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מקיים הצוות פגישות עבודה סדירות.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את עבודת הצוות מלווה חברת ייעוץ חיצונית.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הצוות קיים פגישות עם נציגי התאחדות התעשיינים, איגוד לשכות המסחר, איגוד הבנקים ונציגי חברת חשמל לישראל, וכן קיבל חוות דעת כתובות מהמרכז לשלטון מקומי וממספר גופים נוספים.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המלצות ראשונות הוגשו לאישורו של מנכ"ל משרד הפנים. ככל שיאומצו </a:t>
            </a: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על ידי השר יקודמו </a:t>
            </a: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לחקיקה. </a:t>
            </a:r>
            <a:endParaRPr lang="he-IL" sz="3000" b="1" u="sng" dirty="0">
              <a:solidFill>
                <a:srgbClr val="00B05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457200" y="3501485"/>
            <a:ext cx="9144000" cy="0"/>
          </a:xfrm>
          <a:prstGeom prst="rect">
            <a:avLst/>
          </a:prstGeom>
          <a:solidFill>
            <a:srgbClr val="FAFA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62933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5</a:t>
            </a:fld>
            <a:endParaRPr lang="he-IL"/>
          </a:p>
        </p:txBody>
      </p:sp>
      <p:sp>
        <p:nvSpPr>
          <p:cNvPr id="3" name="TextBox 2"/>
          <p:cNvSpPr txBox="1"/>
          <p:nvPr/>
        </p:nvSpPr>
        <p:spPr>
          <a:xfrm>
            <a:off x="827584" y="1484784"/>
            <a:ext cx="7776864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0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עדכון נוסחת שיעור העדכון השנתי </a:t>
            </a:r>
            <a:endParaRPr lang="he-IL" sz="30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1988840"/>
            <a:ext cx="7776864" cy="486287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לאחר בחינת נוסחת שיעור העדכון הקבועה בחוק ממליץ הצוות על השינויים הבאים:</a:t>
            </a:r>
          </a:p>
          <a:p>
            <a:pPr marL="971550" lvl="1" indent="-514350">
              <a:buFont typeface="+mj-lt"/>
              <a:buAutoNum type="arabicPeriod"/>
            </a:pP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עדכון המשקולות בנוסחה. הפחתת משקלו של השכר ומעבר ממשקולות זהים של 50% מדד ו -50% שכר ל-60% מדד ו-40% שכר.  </a:t>
            </a:r>
          </a:p>
          <a:p>
            <a:pPr marL="971550" lvl="1" indent="-514350">
              <a:buFont typeface="+mj-lt"/>
              <a:buAutoNum type="arabicPeriod"/>
            </a:pP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מעבר לנתוני שכר של עובדי הרשויות המקומיות בלבד (לוח ב.1).</a:t>
            </a:r>
          </a:p>
          <a:p>
            <a:pPr marL="971550" lvl="1" indent="-514350">
              <a:buFont typeface="+mj-lt"/>
              <a:buAutoNum type="arabicPeriod"/>
            </a:pP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מעבר מתחשיב חודשי לתחשיב שנתי.</a:t>
            </a:r>
          </a:p>
          <a:p>
            <a:pPr marL="971550" lvl="1" indent="-514350">
              <a:buFont typeface="+mj-lt"/>
              <a:buAutoNum type="arabicPeriod"/>
            </a:pPr>
            <a:r>
              <a:rPr lang="he-IL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החלת השינויים החל משנת 2019.</a:t>
            </a:r>
          </a:p>
          <a:p>
            <a:endParaRPr lang="he-IL" sz="30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457200" y="3501485"/>
            <a:ext cx="9144000" cy="0"/>
          </a:xfrm>
          <a:prstGeom prst="rect">
            <a:avLst/>
          </a:prstGeom>
          <a:solidFill>
            <a:srgbClr val="FAFA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4802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6</a:t>
            </a:fld>
            <a:endParaRPr lang="he-IL"/>
          </a:p>
        </p:txBody>
      </p:sp>
      <p:sp>
        <p:nvSpPr>
          <p:cNvPr id="3" name="TextBox 2"/>
          <p:cNvSpPr txBox="1"/>
          <p:nvPr/>
        </p:nvSpPr>
        <p:spPr>
          <a:xfrm>
            <a:off x="827584" y="1484784"/>
            <a:ext cx="7776864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0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רשימת סיווגים ותת סיווגים סגורה</a:t>
            </a:r>
            <a:endParaRPr lang="he-IL" sz="30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1988840"/>
            <a:ext cx="7776864" cy="415498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טרם גובשו המלצות סופיות בנושא זה.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נושא זה רלוונטי יותר עבור סיווגי ארנונה שלא למגורים.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הצוות עוסק בניתוח ומיפוי המצב הקיים ברשויות המקומיות בסיוע </a:t>
            </a:r>
            <a:r>
              <a:rPr lang="he-IL" sz="2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הלמ"ס</a:t>
            </a: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בחודשים הבאים יעסוק </a:t>
            </a:r>
            <a:r>
              <a:rPr lang="he-IL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</a:t>
            </a: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צוות בבחינת אפשרות לגיבוש המלצות </a:t>
            </a: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בעניין </a:t>
            </a: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קביעת רשימת סיווגים סגורה אשר תגביר את הוודאות לעסקים.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במסגרת בחינה זו יידרש הצוות בין היתר לבחינת השלכות צמצום הסיווגים על סך הגביה ברשויות ועל חיובי </a:t>
            </a:r>
            <a:r>
              <a:rPr lang="he-IL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</a:t>
            </a: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נישומים.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457200" y="3501485"/>
            <a:ext cx="9144000" cy="0"/>
          </a:xfrm>
          <a:prstGeom prst="rect">
            <a:avLst/>
          </a:prstGeom>
          <a:solidFill>
            <a:srgbClr val="FAFA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1353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7</a:t>
            </a:fld>
            <a:endParaRPr lang="he-IL"/>
          </a:p>
        </p:txBody>
      </p:sp>
      <p:sp>
        <p:nvSpPr>
          <p:cNvPr id="3" name="TextBox 2"/>
          <p:cNvSpPr txBox="1"/>
          <p:nvPr/>
        </p:nvSpPr>
        <p:spPr>
          <a:xfrm>
            <a:off x="827584" y="1484784"/>
            <a:ext cx="7776864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0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שיטת חישוב אחידה</a:t>
            </a:r>
            <a:endParaRPr lang="he-IL" sz="30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2028904"/>
            <a:ext cx="7776864" cy="415498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בנושא זה יעסוק הצוות לאחר שיסיים לבחון את האפשרות לצמצום הסיווגים.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מטרת הצוות תהיה </a:t>
            </a: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לבחון מתן סמכויות לרשויו</a:t>
            </a: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 המקומיות לביצוע שינויים, באישור שרי האוצר והפנים, בשיטות החישוב בצווי הארנונה לרבות בחינת האפשרות לקביעת והחלת שיטת חישוב אחידה. באופן חלקי או מלא לכל הרשויות המקומיות.</a:t>
            </a:r>
            <a:endParaRPr lang="he-IL" sz="2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על מנת שהמעבר לשיטה האחידה לא יגרום לקיטון </a:t>
            </a: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משמעותי בסך </a:t>
            </a: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הגבייה ברשויות </a:t>
            </a: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מחד ולא </a:t>
            </a: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יעלה את תשלומי </a:t>
            </a: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הנישומים באופן משמעותי מאידך </a:t>
            </a: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ייתכן ויבוצעו שינויי תעריפים. </a:t>
            </a:r>
            <a:endParaRPr lang="he-IL" sz="2400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457200" y="3501485"/>
            <a:ext cx="9144000" cy="0"/>
          </a:xfrm>
          <a:prstGeom prst="rect">
            <a:avLst/>
          </a:prstGeom>
          <a:solidFill>
            <a:srgbClr val="FAFA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2138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DE34E-BB8F-49CF-8EE5-6DF5274C2054}" type="slidenum">
              <a:rPr lang="he-IL" smtClean="0"/>
              <a:pPr/>
              <a:t>8</a:t>
            </a:fld>
            <a:endParaRPr lang="he-IL"/>
          </a:p>
        </p:txBody>
      </p:sp>
      <p:sp>
        <p:nvSpPr>
          <p:cNvPr id="3" name="TextBox 2"/>
          <p:cNvSpPr txBox="1"/>
          <p:nvPr/>
        </p:nvSpPr>
        <p:spPr>
          <a:xfrm>
            <a:off x="841428" y="1628800"/>
            <a:ext cx="7776864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0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סיכום</a:t>
            </a:r>
            <a:endParaRPr lang="he-IL" sz="30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2276872"/>
            <a:ext cx="7776864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הצוות עובד באופן רציף ולאחרונה הגיש את המלצותיו בנושא הראשון שעסק בו.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הנושאים הבאים מורכבים יותר ועל כן </a:t>
            </a: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הצוות יידרש לזמן נוסף</a:t>
            </a:r>
            <a:r>
              <a:rPr lang="he-IL" sz="2400" dirty="0" smtClean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בטרם יוגשו המלצות נוספות.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יש להניח כי השפעת המלצות הצוות על צווי המיסים יבואו לידי ביטוי החל משנת 2019 ואילך.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457200" y="3501485"/>
            <a:ext cx="9144000" cy="0"/>
          </a:xfrm>
          <a:prstGeom prst="rect">
            <a:avLst/>
          </a:prstGeom>
          <a:solidFill>
            <a:srgbClr val="FAFA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304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9A2CED4-F953-4BB2-9601-67BEC0724A25}"/>
</file>

<file path=customXml/itemProps2.xml><?xml version="1.0" encoding="utf-8"?>
<ds:datastoreItem xmlns:ds="http://schemas.openxmlformats.org/officeDocument/2006/customXml" ds:itemID="{62F4A2C5-0D40-4A77-94FE-E7487A2DB016}"/>
</file>

<file path=customXml/itemProps3.xml><?xml version="1.0" encoding="utf-8"?>
<ds:datastoreItem xmlns:ds="http://schemas.openxmlformats.org/officeDocument/2006/customXml" ds:itemID="{F97FA03D-0953-4CF2-88FB-0C0D44666C5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6070</TotalTime>
  <Words>457</Words>
  <Application>Microsoft Office PowerPoint</Application>
  <PresentationFormat>‫הצגה על המסך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8</vt:i4>
      </vt:variant>
    </vt:vector>
  </HeadingPairs>
  <TitlesOfParts>
    <vt:vector size="9" baseType="lpstr">
      <vt:lpstr>ערכת נושא Office</vt:lpstr>
      <vt:lpstr>סקירת עבודת הצוות הבינמשרדי לשינויים מבניים בתחום הארנונה     ועדת הפנים יוני 2017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אשכולות</dc:title>
  <dc:creator>תלמיד 3</dc:creator>
  <cp:lastModifiedBy>מילכה גרינימן</cp:lastModifiedBy>
  <cp:revision>297</cp:revision>
  <cp:lastPrinted>2017-05-21T05:03:36Z</cp:lastPrinted>
  <dcterms:created xsi:type="dcterms:W3CDTF">2012-12-20T08:03:52Z</dcterms:created>
  <dcterms:modified xsi:type="dcterms:W3CDTF">2017-06-26T06:33:13Z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2017493</vt:r8>
  </property>
</Properties>
</file>