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charts/chart5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style2.xml" ContentType="application/vnd.ms-office.chartstyle+xml"/>
  <Override PartName="/ppt/charts/colors4.xml" ContentType="application/vnd.ms-office.chartcolorstyle+xml"/>
  <Override PartName="/ppt/charts/chart3.xml" ContentType="application/vnd.openxmlformats-officedocument.drawingml.chart+xml"/>
  <Override PartName="/ppt/charts/style4.xml" ContentType="application/vnd.ms-office.chartstyle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chart4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53" r:id="rId1"/>
  </p:sldMasterIdLst>
  <p:sldIdLst>
    <p:sldId id="257" r:id="rId2"/>
    <p:sldId id="258" r:id="rId3"/>
    <p:sldId id="259" r:id="rId4"/>
    <p:sldId id="268" r:id="rId5"/>
    <p:sldId id="260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8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rfelul\AppData\Local\Microsoft\Windows\Temporary%20Internet%20Files\Content.Outlook\NYMVOLWK\&#1505;&#1496;&#1496;&#1497;&#1505;&#1496;&#1497;&#1511;&#1492;%20&#1514;&#1502;&#1488;%2038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ntserver\users\Amit\Documents\&#1502;&#1497;&#1504;&#1492;&#1500;&#1514;%20&#1492;&#1514;&#1495;&#1491;&#1513;&#1493;&#1514;%20&#1506;&#1497;&#1512;&#1493;&#1504;&#1497;&#1514;\&#1502;&#1493;&#1512;&#1497;&#1492;\&#1502;&#1506;&#1511;&#1489;\&#1492;&#1513;&#1493;&#1493;&#1488;&#1492;%202014-201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&#1495;&#1493;&#1489;&#1512;&#1514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ntserver\users\Amit\Documents\&#1502;&#1497;&#1504;&#1492;&#1500;&#1514;%20&#1492;&#1514;&#1495;&#1491;&#1513;&#1493;&#1514;%20&#1506;&#1497;&#1512;&#1493;&#1504;&#1497;&#1514;\&#1502;&#1493;&#1512;&#1497;&#1492;\&#1502;&#1506;&#1511;&#1489;\&#1504;&#1514;&#1493;&#1504;&#1497;%20&#1505;&#1497;&#1499;&#1493;&#1501;%202016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&#1495;&#1493;&#1489;&#1512;&#1514;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/>
              <a:t>כניסת פרויקטים להליך רישוי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3.0555555555555555E-2"/>
          <c:y val="0.12234203483185291"/>
          <c:w val="0.89473381452318457"/>
          <c:h val="0.777712915195945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'[סטטיסטיקה תמא 38.xlsx]פרויקטים ברישוי לפי שנים'!$B$5</c:f>
              <c:strCache>
                <c:ptCount val="1"/>
                <c:pt idx="0">
                  <c:v>כמות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70C0"/>
                    </a:solidFill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'[סטטיסטיקה תמא 38.xlsx]פרויקטים ברישוי לפי שנים'!$A$6:$A$10</c:f>
              <c:strCache>
                <c:ptCount val="5"/>
                <c:pt idx="0">
                  <c:v>2016</c:v>
                </c:pt>
                <c:pt idx="1">
                  <c:v>2015</c:v>
                </c:pt>
                <c:pt idx="2">
                  <c:v>2014</c:v>
                </c:pt>
                <c:pt idx="3">
                  <c:v>2013</c:v>
                </c:pt>
                <c:pt idx="4">
                  <c:v>(עד 2013)</c:v>
                </c:pt>
              </c:strCache>
            </c:strRef>
          </c:cat>
          <c:val>
            <c:numRef>
              <c:f>'[סטטיסטיקה תמא 38.xlsx]פרויקטים ברישוי לפי שנים'!$B$6:$B$10</c:f>
              <c:numCache>
                <c:formatCode>General</c:formatCode>
                <c:ptCount val="5"/>
                <c:pt idx="0">
                  <c:v>82</c:v>
                </c:pt>
                <c:pt idx="1">
                  <c:v>54</c:v>
                </c:pt>
                <c:pt idx="2">
                  <c:v>35</c:v>
                </c:pt>
                <c:pt idx="3">
                  <c:v>9</c:v>
                </c:pt>
                <c:pt idx="4">
                  <c:v>19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36532832"/>
        <c:axId val="236534008"/>
      </c:barChart>
      <c:catAx>
        <c:axId val="236532832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 rtl="1">
              <a:defRPr b="1"/>
            </a:pPr>
            <a:endParaRPr lang="he-IL"/>
          </a:p>
        </c:txPr>
        <c:crossAx val="236534008"/>
        <c:crosses val="autoZero"/>
        <c:auto val="1"/>
        <c:lblAlgn val="ctr"/>
        <c:lblOffset val="100"/>
        <c:noMultiLvlLbl val="0"/>
      </c:catAx>
      <c:valAx>
        <c:axId val="23653400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236532832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000000">
          <a:lumMod val="50000"/>
          <a:lumOff val="50000"/>
        </a:srgbClr>
      </a:solidFill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he-IL" sz="2200" b="1" dirty="0"/>
              <a:t>יחידות דיור בפרויקטים להתחדשות</a:t>
            </a:r>
            <a:r>
              <a:rPr lang="he-IL" sz="2200" b="1" baseline="0" dirty="0"/>
              <a:t> עירונית</a:t>
            </a:r>
            <a:endParaRPr lang="he-IL" sz="22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he-IL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גיליון1!$A$4</c:f>
              <c:strCache>
                <c:ptCount val="1"/>
                <c:pt idx="0">
                  <c:v>יח"ד מאושרות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גיליון1!$B$1:$C$1</c:f>
              <c:numCache>
                <c:formatCode>General</c:formatCode>
                <c:ptCount val="2"/>
                <c:pt idx="0">
                  <c:v>2017</c:v>
                </c:pt>
                <c:pt idx="1">
                  <c:v>2014</c:v>
                </c:pt>
              </c:numCache>
            </c:numRef>
          </c:cat>
          <c:val>
            <c:numRef>
              <c:f>גיליון1!$B$4:$C$4</c:f>
              <c:numCache>
                <c:formatCode>General</c:formatCode>
                <c:ptCount val="2"/>
                <c:pt idx="0">
                  <c:v>1901</c:v>
                </c:pt>
                <c:pt idx="1">
                  <c:v>732</c:v>
                </c:pt>
              </c:numCache>
            </c:numRef>
          </c:val>
        </c:ser>
        <c:ser>
          <c:idx val="1"/>
          <c:order val="1"/>
          <c:tx>
            <c:strRef>
              <c:f>גיליון1!$A$5</c:f>
              <c:strCache>
                <c:ptCount val="1"/>
                <c:pt idx="0">
                  <c:v>יח"ד בהליכים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גיליון1!$B$1:$C$1</c:f>
              <c:numCache>
                <c:formatCode>General</c:formatCode>
                <c:ptCount val="2"/>
                <c:pt idx="0">
                  <c:v>2017</c:v>
                </c:pt>
                <c:pt idx="1">
                  <c:v>2014</c:v>
                </c:pt>
              </c:numCache>
            </c:numRef>
          </c:cat>
          <c:val>
            <c:numRef>
              <c:f>גיליון1!$B$5:$C$5</c:f>
              <c:numCache>
                <c:formatCode>General</c:formatCode>
                <c:ptCount val="2"/>
                <c:pt idx="0">
                  <c:v>8829</c:v>
                </c:pt>
                <c:pt idx="1">
                  <c:v>2368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236534792"/>
        <c:axId val="236535184"/>
        <c:axId val="0"/>
      </c:bar3DChart>
      <c:catAx>
        <c:axId val="236534792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6535184"/>
        <c:crosses val="autoZero"/>
        <c:auto val="1"/>
        <c:lblAlgn val="ctr"/>
        <c:lblOffset val="100"/>
        <c:noMultiLvlLbl val="0"/>
      </c:catAx>
      <c:valAx>
        <c:axId val="236535184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236534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3523896717418094"/>
          <c:y val="0.24190218745144274"/>
          <c:w val="0.76743339858671"/>
          <c:h val="7.671034969078445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3400" b="1" dirty="0">
                <a:solidFill>
                  <a:srgbClr val="002060"/>
                </a:solidFill>
              </a:rPr>
              <a:t>תחזית</a:t>
            </a:r>
            <a:r>
              <a:rPr lang="he-IL" sz="3400" b="1" baseline="0" dirty="0">
                <a:solidFill>
                  <a:srgbClr val="002060"/>
                </a:solidFill>
              </a:rPr>
              <a:t> מימוש יחידות דיור בהתחדשות עירונית</a:t>
            </a:r>
            <a:endParaRPr lang="he-IL" sz="3400" b="1" dirty="0">
              <a:solidFill>
                <a:srgbClr val="00206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פינוי בינוי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numRef>
              <c:f>גיליון1!$B$1:$F$1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גיליון1!$B$2:$F$2</c:f>
              <c:numCache>
                <c:formatCode>General</c:formatCode>
                <c:ptCount val="5"/>
                <c:pt idx="0">
                  <c:v>213</c:v>
                </c:pt>
                <c:pt idx="1">
                  <c:v>255</c:v>
                </c:pt>
                <c:pt idx="2">
                  <c:v>343</c:v>
                </c:pt>
                <c:pt idx="3">
                  <c:v>716</c:v>
                </c:pt>
                <c:pt idx="4">
                  <c:v>800</c:v>
                </c:pt>
              </c:numCache>
            </c:numRef>
          </c:val>
        </c:ser>
        <c:ser>
          <c:idx val="1"/>
          <c:order val="1"/>
          <c:tx>
            <c:strRef>
              <c:f>גיליון1!$A$3</c:f>
              <c:strCache>
                <c:ptCount val="1"/>
                <c:pt idx="0">
                  <c:v>תמ"א 38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numRef>
              <c:f>גיליון1!$B$1:$F$1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גיליון1!$B$3:$F$3</c:f>
              <c:numCache>
                <c:formatCode>General</c:formatCode>
                <c:ptCount val="5"/>
                <c:pt idx="0">
                  <c:v>220</c:v>
                </c:pt>
                <c:pt idx="1">
                  <c:v>300</c:v>
                </c:pt>
                <c:pt idx="2">
                  <c:v>380</c:v>
                </c:pt>
                <c:pt idx="3">
                  <c:v>440</c:v>
                </c:pt>
                <c:pt idx="4">
                  <c:v>550</c:v>
                </c:pt>
              </c:numCache>
            </c:numRef>
          </c:val>
        </c:ser>
        <c:ser>
          <c:idx val="2"/>
          <c:order val="2"/>
          <c:tx>
            <c:strRef>
              <c:f>גיליון1!$A$4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numRef>
              <c:f>גיליון1!$B$1:$F$1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גיליון1!$B$4:$F$4</c:f>
              <c:numCache>
                <c:formatCode>General</c:formatCode>
                <c:ptCount val="5"/>
                <c:pt idx="0">
                  <c:v>433</c:v>
                </c:pt>
                <c:pt idx="1">
                  <c:v>555</c:v>
                </c:pt>
                <c:pt idx="2">
                  <c:v>723</c:v>
                </c:pt>
                <c:pt idx="3" formatCode="#,##0">
                  <c:v>1156</c:v>
                </c:pt>
                <c:pt idx="4" formatCode="#,##0">
                  <c:v>1350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35968160"/>
        <c:axId val="235968552"/>
        <c:axId val="0"/>
      </c:bar3DChart>
      <c:catAx>
        <c:axId val="235968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5968552"/>
        <c:crosses val="autoZero"/>
        <c:auto val="1"/>
        <c:lblAlgn val="ctr"/>
        <c:lblOffset val="100"/>
        <c:noMultiLvlLbl val="0"/>
      </c:catAx>
      <c:valAx>
        <c:axId val="235968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5968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גיליון2!$J$4</c:f>
              <c:strCache>
                <c:ptCount val="1"/>
                <c:pt idx="0">
                  <c:v>תוספת יח"ד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rgbClr r="0" g="0" b="0">
                  <a:shade val="27000"/>
                  <a:satMod val="12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גיליון2!$F$5:$F$9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גיליון2!$H$5:$H$9</c:f>
              <c:numCache>
                <c:formatCode>General</c:formatCode>
                <c:ptCount val="5"/>
                <c:pt idx="0">
                  <c:v>784</c:v>
                </c:pt>
                <c:pt idx="2">
                  <c:v>613</c:v>
                </c:pt>
                <c:pt idx="3">
                  <c:v>1942</c:v>
                </c:pt>
                <c:pt idx="4">
                  <c:v>804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235969728"/>
        <c:axId val="235969336"/>
      </c:barChart>
      <c:lineChart>
        <c:grouping val="standard"/>
        <c:varyColors val="0"/>
        <c:ser>
          <c:idx val="1"/>
          <c:order val="1"/>
          <c:tx>
            <c:strRef>
              <c:f>גיליון2!$G$4</c:f>
              <c:strCache>
                <c:ptCount val="1"/>
                <c:pt idx="0">
                  <c:v>מספר פרויקטים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גיליון2!$G$5:$G$9</c:f>
              <c:numCache>
                <c:formatCode>General</c:formatCode>
                <c:ptCount val="5"/>
                <c:pt idx="0">
                  <c:v>2</c:v>
                </c:pt>
                <c:pt idx="1">
                  <c:v>0</c:v>
                </c:pt>
                <c:pt idx="2">
                  <c:v>3</c:v>
                </c:pt>
                <c:pt idx="3">
                  <c:v>3</c:v>
                </c:pt>
                <c:pt idx="4">
                  <c:v>4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35970512"/>
        <c:axId val="235970120"/>
      </c:lineChart>
      <c:valAx>
        <c:axId val="235969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5969728"/>
        <c:crosses val="autoZero"/>
        <c:crossBetween val="between"/>
      </c:valAx>
      <c:catAx>
        <c:axId val="235969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5969336"/>
        <c:crosses val="autoZero"/>
        <c:auto val="1"/>
        <c:lblAlgn val="ctr"/>
        <c:lblOffset val="100"/>
        <c:noMultiLvlLbl val="0"/>
      </c:catAx>
      <c:valAx>
        <c:axId val="235970120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5970512"/>
        <c:crosses val="max"/>
        <c:crossBetween val="between"/>
      </c:valAx>
      <c:catAx>
        <c:axId val="235970512"/>
        <c:scaling>
          <c:orientation val="minMax"/>
        </c:scaling>
        <c:delete val="1"/>
        <c:axPos val="b"/>
        <c:majorTickMark val="none"/>
        <c:minorTickMark val="none"/>
        <c:tickLblPos val="nextTo"/>
        <c:crossAx val="23597012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 w="15875">
      <a:solidFill>
        <a:schemeClr val="tx1"/>
      </a:solidFill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1800" b="1" dirty="0">
                <a:solidFill>
                  <a:schemeClr val="tx1"/>
                </a:solidFill>
              </a:rPr>
              <a:t>תקציב </a:t>
            </a:r>
            <a:r>
              <a:rPr lang="he-IL" sz="1800" b="1" dirty="0" err="1">
                <a:solidFill>
                  <a:schemeClr val="tx1"/>
                </a:solidFill>
              </a:rPr>
              <a:t>מינהלת</a:t>
            </a:r>
            <a:r>
              <a:rPr lang="he-IL" sz="1800" b="1" dirty="0">
                <a:solidFill>
                  <a:schemeClr val="tx1"/>
                </a:solidFill>
              </a:rPr>
              <a:t> התחדשות עירונית, </a:t>
            </a:r>
            <a:r>
              <a:rPr lang="he-IL" sz="1800" b="1" dirty="0" err="1">
                <a:solidFill>
                  <a:schemeClr val="tx1"/>
                </a:solidFill>
              </a:rPr>
              <a:t>אלש"ח</a:t>
            </a:r>
            <a:endParaRPr lang="he-IL" sz="1800" b="1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099015748031496"/>
          <c:y val="3.74237414765218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גיליון1!$B$3:$E$3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גיליון1!$B$4:$E$4</c:f>
              <c:numCache>
                <c:formatCode>General</c:formatCode>
                <c:ptCount val="4"/>
                <c:pt idx="0">
                  <c:v>530</c:v>
                </c:pt>
                <c:pt idx="1">
                  <c:v>1500</c:v>
                </c:pt>
                <c:pt idx="2">
                  <c:v>3250</c:v>
                </c:pt>
                <c:pt idx="3">
                  <c:v>1250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35971296"/>
        <c:axId val="128147072"/>
      </c:barChart>
      <c:catAx>
        <c:axId val="23597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28147072"/>
        <c:crosses val="autoZero"/>
        <c:auto val="1"/>
        <c:lblAlgn val="ctr"/>
        <c:lblOffset val="100"/>
        <c:noMultiLvlLbl val="0"/>
      </c:catAx>
      <c:valAx>
        <c:axId val="1281470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3597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5078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6119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316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5489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706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9260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3504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130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0962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945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3744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D3B09A84-2EBA-4222-AEEE-EFE43C05020C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F051144-8623-47EF-95CB-E470330FDC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552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r" defTabSz="914400" rtl="1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53549" y="4473502"/>
            <a:ext cx="10018713" cy="2001734"/>
          </a:xfr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he-IL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דיון בוועדת </a:t>
            </a:r>
            <a:r>
              <a:rPr lang="he-IL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הרפורמות </a:t>
            </a:r>
            <a:r>
              <a:rPr lang="he-IL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של הכנסת</a:t>
            </a:r>
            <a:r>
              <a:rPr lang="he-IL" sz="3200" b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/>
            </a:r>
            <a:br>
              <a:rPr lang="he-IL" sz="3200" b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r>
              <a:rPr lang="he-IL" sz="3200" b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27.6.2017</a:t>
            </a:r>
            <a: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132786"/>
            <a:ext cx="835572" cy="725214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253550" y="2337914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56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ירושלים כמודל מוצלח להתחדשות עירונית</a:t>
            </a:r>
            <a:endParaRPr lang="he-IL" sz="56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777" y="426046"/>
            <a:ext cx="2474258" cy="1384741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86" y="426046"/>
            <a:ext cx="1714933" cy="1528879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7" y="316118"/>
            <a:ext cx="1666350" cy="163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4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64634" y="413871"/>
            <a:ext cx="10841566" cy="1320800"/>
          </a:xfrm>
        </p:spPr>
        <p:txBody>
          <a:bodyPr>
            <a:normAutofit/>
          </a:bodyPr>
          <a:lstStyle/>
          <a:p>
            <a:pPr algn="ctr"/>
            <a:r>
              <a:rPr lang="he-IL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פעולות העירייה להאצת התחדשות עירונית</a:t>
            </a:r>
            <a:endParaRPr lang="he-IL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64634" y="1734671"/>
            <a:ext cx="10841566" cy="4732631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העירייה הראשונה שהקימה </a:t>
            </a:r>
            <a:r>
              <a:rPr lang="he-IL" sz="2800" b="1" u="sng" dirty="0" err="1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מינהלת</a:t>
            </a:r>
            <a:r>
              <a:rPr lang="he-IL" sz="28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להתחדשות עירונית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מתן </a:t>
            </a:r>
            <a:r>
              <a:rPr lang="he-IL" sz="28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פטור מהיטלי השבחה </a:t>
            </a: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לפרויקטים שימומשו בתוך 7 שנים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אישור </a:t>
            </a:r>
            <a:r>
              <a:rPr lang="he-IL" sz="2800" b="1" dirty="0" err="1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תב"ע</a:t>
            </a: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עירונית ל</a:t>
            </a:r>
            <a:r>
              <a:rPr lang="he-IL" sz="28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הסדרת הזכויות </a:t>
            </a:r>
            <a:r>
              <a:rPr lang="he-IL" sz="2800" b="1" u="sng" dirty="0" err="1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בתמ"א</a:t>
            </a: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38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8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מענק ממשלתי</a:t>
            </a: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מיוחד לעידוד התחדשות במתחמים מיוחדים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800" b="1" u="sng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צוות היגוי</a:t>
            </a:r>
            <a:r>
              <a:rPr lang="he-IL" sz="2800" b="1" dirty="0" smtClean="0">
                <a:solidFill>
                  <a:schemeClr val="accent1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משותף- עירייה - ועדה מחוזית- משרד בינוי ושיכון</a:t>
            </a:r>
            <a:endParaRPr lang="he-IL" sz="2800" b="1" dirty="0">
              <a:solidFill>
                <a:schemeClr val="accent1">
                  <a:lumMod val="50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1130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83834" y="293689"/>
            <a:ext cx="8596668" cy="1320800"/>
          </a:xfrm>
        </p:spPr>
        <p:txBody>
          <a:bodyPr/>
          <a:lstStyle/>
          <a:p>
            <a:pPr algn="ctr"/>
            <a:r>
              <a:rPr lang="he-IL" b="1" u="sng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תוצאות</a:t>
            </a:r>
            <a:r>
              <a:rPr lang="he-IL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: תמ"א 38</a:t>
            </a:r>
            <a:endParaRPr lang="he-IL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9202" y="1804448"/>
            <a:ext cx="5516145" cy="41697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072" y="5974235"/>
            <a:ext cx="1114761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/>
              <a:t>203 פרויקטים בהליכי רישוי עם תוספת של 2,044 יח"ד</a:t>
            </a:r>
            <a:endParaRPr lang="he-IL" sz="3200" b="1" dirty="0"/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9977081"/>
              </p:ext>
            </p:extLst>
          </p:nvPr>
        </p:nvGraphicFramePr>
        <p:xfrm>
          <a:off x="718184" y="1804447"/>
          <a:ext cx="5406391" cy="4169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2495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59719" cy="3179618"/>
          </a:xfr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5" y="0"/>
            <a:ext cx="6539345" cy="3678382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179619"/>
            <a:ext cx="6547521" cy="3678382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278" y="3678381"/>
            <a:ext cx="5659722" cy="31796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073236" y="218209"/>
            <a:ext cx="134398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כספי 1</a:t>
            </a:r>
            <a:endParaRPr lang="he-IL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356762" y="-58790"/>
            <a:ext cx="169371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שד' הרצל 131 (תמ"א 2/38)</a:t>
            </a:r>
            <a:endParaRPr lang="he-IL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00054" y="5711537"/>
            <a:ext cx="134398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שמעוני 42</a:t>
            </a:r>
            <a:endParaRPr lang="he-IL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801100" y="5891646"/>
            <a:ext cx="134398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גד 13</a:t>
            </a:r>
          </a:p>
        </p:txBody>
      </p:sp>
    </p:spTree>
    <p:extLst>
      <p:ext uri="{BB962C8B-B14F-4D97-AF65-F5344CB8AC3E}">
        <p14:creationId xmlns:p14="http://schemas.microsoft.com/office/powerpoint/2010/main" val="167297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64634" y="1981201"/>
            <a:ext cx="10168466" cy="4783282"/>
          </a:xfrm>
        </p:spPr>
        <p:txBody>
          <a:bodyPr>
            <a:normAutofit/>
          </a:bodyPr>
          <a:lstStyle/>
          <a:p>
            <a:endParaRPr lang="he-IL" sz="3200" b="1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endParaRPr lang="he-IL" sz="2400" dirty="0" smtClean="0"/>
          </a:p>
          <a:p>
            <a:pPr marL="0" indent="0">
              <a:buNone/>
            </a:pPr>
            <a:endParaRPr lang="he-IL" sz="2400" dirty="0" smtClean="0"/>
          </a:p>
          <a:p>
            <a:endParaRPr lang="he-IL" sz="2400" dirty="0"/>
          </a:p>
        </p:txBody>
      </p:sp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7414372"/>
              </p:ext>
            </p:extLst>
          </p:nvPr>
        </p:nvGraphicFramePr>
        <p:xfrm>
          <a:off x="6293224" y="1981201"/>
          <a:ext cx="5378823" cy="39086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1883834" y="293689"/>
            <a:ext cx="8596668" cy="1320800"/>
          </a:xfrm>
        </p:spPr>
        <p:txBody>
          <a:bodyPr/>
          <a:lstStyle/>
          <a:p>
            <a:pPr algn="ctr"/>
            <a:r>
              <a:rPr lang="he-IL" b="1" u="sng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תוצאות</a:t>
            </a:r>
            <a:r>
              <a:rPr lang="he-IL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: פינוי בינוי</a:t>
            </a:r>
            <a:endParaRPr lang="he-IL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63" y="2144802"/>
            <a:ext cx="6577202" cy="358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3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6153" y="5809129"/>
            <a:ext cx="10515600" cy="962493"/>
          </a:xfrm>
        </p:spPr>
        <p:txBody>
          <a:bodyPr>
            <a:normAutofit/>
          </a:bodyPr>
          <a:lstStyle/>
          <a:p>
            <a:pPr algn="ctr"/>
            <a:r>
              <a:rPr lang="he-IL" sz="3400" b="1" dirty="0" smtClean="0">
                <a:cs typeface="+mn-cs"/>
              </a:rPr>
              <a:t>סה"כ צפויה תוספת של 4,217 יח"ד בחומש הראשון</a:t>
            </a:r>
            <a:endParaRPr lang="he-IL" sz="3400" b="1" dirty="0">
              <a:cs typeface="+mn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8765102"/>
              </p:ext>
            </p:extLst>
          </p:nvPr>
        </p:nvGraphicFramePr>
        <p:xfrm>
          <a:off x="376518" y="359894"/>
          <a:ext cx="11564470" cy="5449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845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42999" y="609600"/>
            <a:ext cx="10273553" cy="1356360"/>
          </a:xfrm>
        </p:spPr>
        <p:txBody>
          <a:bodyPr>
            <a:normAutofit/>
          </a:bodyPr>
          <a:lstStyle/>
          <a:p>
            <a:pPr algn="ctr"/>
            <a:r>
              <a:rPr lang="he-IL" sz="4200" b="1" dirty="0" smtClean="0">
                <a:solidFill>
                  <a:srgbClr val="002060"/>
                </a:solidFill>
              </a:rPr>
              <a:t>תקצוב ופעילות </a:t>
            </a:r>
            <a:r>
              <a:rPr lang="he-IL" sz="4200" b="1" dirty="0" err="1" smtClean="0">
                <a:solidFill>
                  <a:srgbClr val="002060"/>
                </a:solidFill>
              </a:rPr>
              <a:t>מינהלת</a:t>
            </a:r>
            <a:r>
              <a:rPr lang="he-IL" sz="4200" b="1" dirty="0" smtClean="0">
                <a:solidFill>
                  <a:srgbClr val="002060"/>
                </a:solidFill>
              </a:rPr>
              <a:t> התחדשות עירונית</a:t>
            </a:r>
            <a:endParaRPr lang="he-IL" sz="4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127651"/>
              </p:ext>
            </p:extLst>
          </p:nvPr>
        </p:nvGraphicFramePr>
        <p:xfrm>
          <a:off x="403413" y="2057400"/>
          <a:ext cx="5620870" cy="4411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9450207"/>
              </p:ext>
            </p:extLst>
          </p:nvPr>
        </p:nvGraphicFramePr>
        <p:xfrm>
          <a:off x="6239435" y="2057400"/>
          <a:ext cx="5486400" cy="4411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72454" y="2218765"/>
            <a:ext cx="34827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פרויקטים ויח"ד ביוזמת </a:t>
            </a:r>
            <a:r>
              <a:rPr lang="he-IL" b="1" dirty="0" err="1" smtClean="0"/>
              <a:t>המינהלת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200607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84260" y="195942"/>
            <a:ext cx="10018713" cy="968828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אתגר הקרקעות המשלימות – תכניות לדוגמא</a:t>
            </a:r>
            <a:endParaRPr lang="he-IL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05321"/>
              </p:ext>
            </p:extLst>
          </p:nvPr>
        </p:nvGraphicFramePr>
        <p:xfrm>
          <a:off x="457201" y="1164769"/>
          <a:ext cx="11174506" cy="534851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51746"/>
                <a:gridCol w="2136588"/>
                <a:gridCol w="2098918"/>
                <a:gridCol w="1862418"/>
                <a:gridCol w="1862418"/>
                <a:gridCol w="1862418"/>
              </a:tblGrid>
              <a:tr h="64827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שכונה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 התכנית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יח"ד קיימות</a:t>
                      </a:r>
                      <a:endParaRPr lang="he-IL" sz="22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יח"ד מוצעות</a:t>
                      </a:r>
                      <a:endParaRPr lang="he-IL" sz="22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קיבולת במתחם עצמו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צורך בקרקע משלימה</a:t>
                      </a:r>
                    </a:p>
                  </a:txBody>
                  <a:tcPr marL="9525" marR="9525" marT="9525" marB="0" anchor="ctr"/>
                </a:tc>
              </a:tr>
              <a:tr h="848806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קטמונים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קטמונים ח'-ט'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1,700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4,950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1,150</a:t>
                      </a:r>
                    </a:p>
                  </a:txBody>
                  <a:tcPr marL="9525" marR="9525" marT="9525" marB="0" anchor="ctr"/>
                </a:tc>
              </a:tr>
              <a:tr h="848806">
                <a:tc rowSpan="5"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יובלים-גנים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הנורית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800</a:t>
                      </a:r>
                    </a:p>
                  </a:txBody>
                  <a:tcPr marL="9525" marR="9525" marT="9525" marB="0" anchor="ctr"/>
                </a:tc>
              </a:tr>
              <a:tr h="42440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אולסוונגר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1,280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580</a:t>
                      </a:r>
                    </a:p>
                  </a:txBody>
                  <a:tcPr marL="9525" marR="9525" marT="9525" marB="0" anchor="ctr"/>
                </a:tc>
              </a:tr>
              <a:tr h="42440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שטרן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640</a:t>
                      </a:r>
                    </a:p>
                  </a:txBody>
                  <a:tcPr marL="9525" marR="9525" marT="9525" marB="0" anchor="ctr"/>
                </a:tc>
              </a:tr>
              <a:tr h="42440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קולמביה 6-10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85</a:t>
                      </a:r>
                    </a:p>
                  </a:txBody>
                  <a:tcPr marL="9525" marR="9525" marT="9525" marB="0" anchor="ctr"/>
                </a:tc>
              </a:tr>
              <a:tr h="424403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ברזיל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230</a:t>
                      </a:r>
                    </a:p>
                  </a:txBody>
                  <a:tcPr marL="9525" marR="9525" marT="9525" marB="0" anchor="ctr"/>
                </a:tc>
              </a:tr>
              <a:tr h="848806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שמואל הנביא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שמואל הנביא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1,148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2,300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0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1,200</a:t>
                      </a:r>
                    </a:p>
                  </a:txBody>
                  <a:tcPr marL="9525" marR="9525" marT="9525" marB="0" anchor="ctr"/>
                </a:tc>
              </a:tr>
              <a:tr h="424403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4,554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14,685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4,685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4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132786"/>
            <a:ext cx="835572" cy="725214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1253550" y="2337914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56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תודה!</a:t>
            </a:r>
            <a:endParaRPr lang="he-IL" sz="56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777" y="426046"/>
            <a:ext cx="2474258" cy="1384741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86" y="426046"/>
            <a:ext cx="1714933" cy="1528879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7" y="316118"/>
            <a:ext cx="1666350" cy="163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5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בסיס">
  <a:themeElements>
    <a:clrScheme name="בסיס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בסיס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בסיס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4BF0DA-62C7-4E9F-9A6B-D298CDD87BD2}"/>
</file>

<file path=customXml/itemProps2.xml><?xml version="1.0" encoding="utf-8"?>
<ds:datastoreItem xmlns:ds="http://schemas.openxmlformats.org/officeDocument/2006/customXml" ds:itemID="{75A67A87-EF0C-4E9E-9ACC-9D86873B7064}"/>
</file>

<file path=customXml/itemProps3.xml><?xml version="1.0" encoding="utf-8"?>
<ds:datastoreItem xmlns:ds="http://schemas.openxmlformats.org/officeDocument/2006/customXml" ds:itemID="{2FF0E442-3608-44A8-866F-1862895FACBE}"/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TM03457444[[fn=בסיס]]</Template>
  <TotalTime>102</TotalTime>
  <Words>196</Words>
  <Application>Microsoft Office PowerPoint</Application>
  <PresentationFormat>מסך רחב</PresentationFormat>
  <Paragraphs>79</Paragraphs>
  <Slides>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4" baseType="lpstr">
      <vt:lpstr>Corbel</vt:lpstr>
      <vt:lpstr>David</vt:lpstr>
      <vt:lpstr>Gisha</vt:lpstr>
      <vt:lpstr>Tahoma</vt:lpstr>
      <vt:lpstr>בסיס</vt:lpstr>
      <vt:lpstr>דיון בוועדת הרפורמות של הכנסת 27.6.2017 </vt:lpstr>
      <vt:lpstr>פעולות העירייה להאצת התחדשות עירונית</vt:lpstr>
      <vt:lpstr>תוצאות: תמ"א 38</vt:lpstr>
      <vt:lpstr>מצגת של PowerPoint</vt:lpstr>
      <vt:lpstr>תוצאות: פינוי בינוי</vt:lpstr>
      <vt:lpstr>סה"כ צפויה תוספת של 4,217 יח"ד בחומש הראשון</vt:lpstr>
      <vt:lpstr>תקצוב ופעילות מינהלת התחדשות עירונית</vt:lpstr>
      <vt:lpstr>אתגר הקרקעות המשלימות – תכניות לדוגמא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עמית פוני</dc:creator>
  <cp:lastModifiedBy>עמית פוני</cp:lastModifiedBy>
  <cp:revision>13</cp:revision>
  <dcterms:created xsi:type="dcterms:W3CDTF">2017-05-28T13:39:14Z</dcterms:created>
  <dcterms:modified xsi:type="dcterms:W3CDTF">2017-06-26T06:50:41Z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2018805</vt:r8>
  </property>
</Properties>
</file>