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0"/>
  </p:notesMasterIdLst>
  <p:sldIdLst>
    <p:sldId id="256" r:id="rId2"/>
    <p:sldId id="268" r:id="rId3"/>
    <p:sldId id="269" r:id="rId4"/>
    <p:sldId id="264" r:id="rId5"/>
    <p:sldId id="270" r:id="rId6"/>
    <p:sldId id="277" r:id="rId7"/>
    <p:sldId id="273" r:id="rId8"/>
    <p:sldId id="271" r:id="rId9"/>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68692" autoAdjust="0"/>
  </p:normalViewPr>
  <p:slideViewPr>
    <p:cSldViewPr snapToGrid="0">
      <p:cViewPr varScale="1">
        <p:scale>
          <a:sx n="54" d="100"/>
          <a:sy n="54" d="100"/>
        </p:scale>
        <p:origin x="156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מציין מיקום של תאריך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00ADA0A1-88B7-43BB-A046-C583053D2CE1}" type="datetimeFigureOut">
              <a:rPr lang="en-US" smtClean="0"/>
              <a:t>7/2/2017</a:t>
            </a:fld>
            <a:endParaRPr lang="en-US"/>
          </a:p>
        </p:txBody>
      </p:sp>
      <p:sp>
        <p:nvSpPr>
          <p:cNvPr id="4" name="מציין מיקום של תמונת שקופית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מציין מיקום של הערו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a:p>
        </p:txBody>
      </p:sp>
      <p:sp>
        <p:nvSpPr>
          <p:cNvPr id="6" name="מציין מיקום של כותרת תחתונה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מציין מיקום של מספר שקופית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C98E8EA8-EACD-45C2-B357-6E6310AC3C9D}" type="slidenum">
              <a:rPr lang="en-US" smtClean="0"/>
              <a:t>‹#›</a:t>
            </a:fld>
            <a:endParaRPr lang="en-US"/>
          </a:p>
        </p:txBody>
      </p:sp>
    </p:spTree>
    <p:extLst>
      <p:ext uri="{BB962C8B-B14F-4D97-AF65-F5344CB8AC3E}">
        <p14:creationId xmlns:p14="http://schemas.microsoft.com/office/powerpoint/2010/main" val="103304446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46.3% מבני ה-17 בארץ בשנת 2007 היו זכאים לתעודת בגרות, </a:t>
            </a:r>
          </a:p>
          <a:p>
            <a:r>
              <a:rPr lang="he-IL" dirty="0"/>
              <a:t>מתוכם 33.3% עומדים בתנאי הסף לקבלה למוסדות להשכלה גבוה </a:t>
            </a:r>
          </a:p>
          <a:p>
            <a:r>
              <a:rPr lang="he-IL" dirty="0"/>
              <a:t>מתוכם 13% לא עמדו בתנאי הסף לקבלה למוסדות השכלה גבוהה.</a:t>
            </a:r>
          </a:p>
          <a:p>
            <a:r>
              <a:rPr lang="he-IL" dirty="0"/>
              <a:t>שיעור הזכאות בשנת 2007 ביישובים מבוססים עמד על 68%, בעוד שיעור הזכאות בעיירות פיתוח רק 47.8%. </a:t>
            </a:r>
            <a:endParaRPr lang="en-US" dirty="0"/>
          </a:p>
          <a:p>
            <a:r>
              <a:rPr lang="he-IL" sz="1200" kern="1200" dirty="0">
                <a:solidFill>
                  <a:schemeClr val="tx1"/>
                </a:solidFill>
                <a:effectLst/>
                <a:latin typeface="+mn-lt"/>
                <a:ea typeface="+mn-ea"/>
                <a:cs typeface="+mn-cs"/>
              </a:rPr>
              <a:t> </a:t>
            </a:r>
            <a:endParaRPr lang="en-US" dirty="0"/>
          </a:p>
        </p:txBody>
      </p:sp>
      <p:sp>
        <p:nvSpPr>
          <p:cNvPr id="4" name="מציין מיקום של מספר שקופית 3"/>
          <p:cNvSpPr>
            <a:spLocks noGrp="1"/>
          </p:cNvSpPr>
          <p:nvPr>
            <p:ph type="sldNum" sz="quarter" idx="10"/>
          </p:nvPr>
        </p:nvSpPr>
        <p:spPr/>
        <p:txBody>
          <a:bodyPr/>
          <a:lstStyle/>
          <a:p>
            <a:fld id="{C98E8EA8-EACD-45C2-B357-6E6310AC3C9D}" type="slidenum">
              <a:rPr lang="en-US" smtClean="0"/>
              <a:t>4</a:t>
            </a:fld>
            <a:endParaRPr lang="en-US"/>
          </a:p>
        </p:txBody>
      </p:sp>
    </p:spTree>
    <p:extLst>
      <p:ext uri="{BB962C8B-B14F-4D97-AF65-F5344CB8AC3E}">
        <p14:creationId xmlns:p14="http://schemas.microsoft.com/office/powerpoint/2010/main" val="33102690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171450" indent="-171450">
              <a:buFontTx/>
              <a:buChar char="-"/>
            </a:pPr>
            <a:r>
              <a:rPr lang="he-IL" dirty="0"/>
              <a:t>סה"כ כ70,000 צעירים משתלבים במערכות אלו </a:t>
            </a:r>
          </a:p>
          <a:p>
            <a:pPr marL="171450" marR="0" lvl="0" indent="-171450" algn="r" defTabSz="914400" rtl="1" eaLnBrk="1" fontAlgn="auto" latinLnBrk="0" hangingPunct="1">
              <a:lnSpc>
                <a:spcPct val="100000"/>
              </a:lnSpc>
              <a:spcBef>
                <a:spcPts val="0"/>
              </a:spcBef>
              <a:spcAft>
                <a:spcPts val="0"/>
              </a:spcAft>
              <a:buClrTx/>
              <a:buSzTx/>
              <a:buFontTx/>
              <a:buChar char="-"/>
              <a:tabLst/>
              <a:defRPr/>
            </a:pPr>
            <a:r>
              <a:rPr lang="he-IL" dirty="0"/>
              <a:t>היעדר אקרדיטציה בין המערכות. החלטת ממשלה מס' 147 מיום 28.6.2015 בנושא "טיפוח ומיצוי ההון האנושי" הוקם צוות בין-משרדי בראשות משרד רה"מ לשיפור מערך האקרדיטציה בין מערכות הכשרה השונות לשיפור הניעות של תלמידים, חיילים וסטודנטים בין ערכות החינוך, צה"ל, ההשכלה האקדמית, הטכנולוגית וההשכרה המקצועית. </a:t>
            </a:r>
            <a:endParaRPr lang="en-US" dirty="0"/>
          </a:p>
          <a:p>
            <a:pPr marL="171450" indent="-171450">
              <a:buFontTx/>
              <a:buChar char="-"/>
            </a:pPr>
            <a:r>
              <a:rPr lang="he-IL" sz="1200" kern="1200" dirty="0">
                <a:solidFill>
                  <a:schemeClr val="tx1"/>
                </a:solidFill>
                <a:effectLst/>
                <a:latin typeface="+mn-lt"/>
                <a:ea typeface="+mn-ea"/>
                <a:cs typeface="+mn-cs"/>
              </a:rPr>
              <a:t>השכלה אקדמית היא מפתח חשוב להשתלבות בשוק העבודה, ומכאן גם ליציאה ממעגל העוני, </a:t>
            </a:r>
            <a:endParaRPr lang="he-IL" dirty="0"/>
          </a:p>
        </p:txBody>
      </p:sp>
      <p:sp>
        <p:nvSpPr>
          <p:cNvPr id="4" name="מציין מיקום של מספר שקופית 3"/>
          <p:cNvSpPr>
            <a:spLocks noGrp="1"/>
          </p:cNvSpPr>
          <p:nvPr>
            <p:ph type="sldNum" sz="quarter" idx="10"/>
          </p:nvPr>
        </p:nvSpPr>
        <p:spPr/>
        <p:txBody>
          <a:bodyPr/>
          <a:lstStyle/>
          <a:p>
            <a:fld id="{C98E8EA8-EACD-45C2-B357-6E6310AC3C9D}" type="slidenum">
              <a:rPr lang="en-US" smtClean="0"/>
              <a:t>5</a:t>
            </a:fld>
            <a:endParaRPr lang="en-US"/>
          </a:p>
        </p:txBody>
      </p:sp>
    </p:spTree>
    <p:extLst>
      <p:ext uri="{BB962C8B-B14F-4D97-AF65-F5344CB8AC3E}">
        <p14:creationId xmlns:p14="http://schemas.microsoft.com/office/powerpoint/2010/main" val="16103294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rtl="1"/>
            <a:r>
              <a:rPr lang="he-IL" sz="1200" kern="1200" dirty="0">
                <a:solidFill>
                  <a:schemeClr val="tx1"/>
                </a:solidFill>
                <a:effectLst/>
                <a:latin typeface="+mn-lt"/>
                <a:ea typeface="+mn-ea"/>
                <a:cs typeface="+mn-cs"/>
              </a:rPr>
              <a:t>הוועדה לעדכון מערכת ההשכלה הגבוהה בישראל, שפעלה ב2016 ביוזמת התאחדות  הסטודנטים, המליצה לראשונה על גיבוש תוכנית חומש ייעודית לפריפריה הגאו-חברתית בישראל. המלצות הוועדה כללו היבטים נוספים להגברת הנגישות לאקדמיה והגברת שוויון ההזדמנויות כיעד אסטרטגי מערכתי, לרבות מכינות מדעיות מואצות מסובסדות, חממות "מבוא לאקדמיה" ופיתוח שיטת מיון אלטרנטיבית שאינה רגישה למשאבי המועמד הכלכליים או הסביבתיים. עם זאת, אין בנמצא תוכנית מקיפה והוליסטית להנגשת המערכת האקדמית לצעירים מהפריפריה הגיאוגרפית והחברתית.</a:t>
            </a:r>
            <a:endParaRPr lang="en-US" sz="1200" kern="1200" dirty="0">
              <a:solidFill>
                <a:schemeClr val="tx1"/>
              </a:solidFill>
              <a:effectLst/>
              <a:latin typeface="+mn-lt"/>
              <a:ea typeface="+mn-ea"/>
              <a:cs typeface="+mn-cs"/>
            </a:endParaRPr>
          </a:p>
          <a:p>
            <a:endParaRPr lang="en-US" dirty="0"/>
          </a:p>
        </p:txBody>
      </p:sp>
      <p:sp>
        <p:nvSpPr>
          <p:cNvPr id="4" name="מציין מיקום של מספר שקופית 3"/>
          <p:cNvSpPr>
            <a:spLocks noGrp="1"/>
          </p:cNvSpPr>
          <p:nvPr>
            <p:ph type="sldNum" sz="quarter" idx="10"/>
          </p:nvPr>
        </p:nvSpPr>
        <p:spPr/>
        <p:txBody>
          <a:bodyPr/>
          <a:lstStyle/>
          <a:p>
            <a:fld id="{C98E8EA8-EACD-45C2-B357-6E6310AC3C9D}" type="slidenum">
              <a:rPr lang="en-US" smtClean="0"/>
              <a:t>7</a:t>
            </a:fld>
            <a:endParaRPr lang="en-US"/>
          </a:p>
        </p:txBody>
      </p:sp>
    </p:spTree>
    <p:extLst>
      <p:ext uri="{BB962C8B-B14F-4D97-AF65-F5344CB8AC3E}">
        <p14:creationId xmlns:p14="http://schemas.microsoft.com/office/powerpoint/2010/main" val="700349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2339298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2646309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969365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77920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1028003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2049483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2751489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1362281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4214833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1791574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10"/>
          </p:nvPr>
        </p:nvSpPr>
        <p:spPr/>
        <p:txBody>
          <a:bodyPr/>
          <a:lstStyle/>
          <a:p>
            <a:fld id="{3466798C-9AE6-4485-8D7F-540D3A192BC0}" type="datetimeFigureOut">
              <a:rPr lang="he-IL" smtClean="0"/>
              <a:t>ח'/תמוז/תשע"ז</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49C7677F-34FB-4D70-8DF6-1ACF5A3C1AA4}" type="slidenum">
              <a:rPr lang="he-IL" smtClean="0"/>
              <a:t>‹#›</a:t>
            </a:fld>
            <a:endParaRPr lang="he-IL"/>
          </a:p>
        </p:txBody>
      </p:sp>
    </p:spTree>
    <p:extLst>
      <p:ext uri="{BB962C8B-B14F-4D97-AF65-F5344CB8AC3E}">
        <p14:creationId xmlns:p14="http://schemas.microsoft.com/office/powerpoint/2010/main" val="998306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3466798C-9AE6-4485-8D7F-540D3A192BC0}" type="datetimeFigureOut">
              <a:rPr lang="he-IL" smtClean="0"/>
              <a:t>ח'/תמוז/תשע"ז</a:t>
            </a:fld>
            <a:endParaRPr lang="he-IL"/>
          </a:p>
        </p:txBody>
      </p:sp>
      <p:sp>
        <p:nvSpPr>
          <p:cNvPr id="5" name="מציין מיקום של כותרת תחתונה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9C7677F-34FB-4D70-8DF6-1ACF5A3C1AA4}" type="slidenum">
              <a:rPr lang="he-IL" smtClean="0"/>
              <a:t>‹#›</a:t>
            </a:fld>
            <a:endParaRPr lang="he-IL"/>
          </a:p>
        </p:txBody>
      </p:sp>
    </p:spTree>
    <p:extLst>
      <p:ext uri="{BB962C8B-B14F-4D97-AF65-F5344CB8AC3E}">
        <p14:creationId xmlns:p14="http://schemas.microsoft.com/office/powerpoint/2010/main" val="17244072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תמונה 6">
            <a:extLst>
              <a:ext uri="{FF2B5EF4-FFF2-40B4-BE49-F238E27FC236}">
                <a16:creationId xmlns:a16="http://schemas.microsoft.com/office/drawing/2014/main" xmlns="" id="{7067A8D7-88EB-4CAB-9654-1D034D1186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20" y="0"/>
            <a:ext cx="12131480" cy="6858000"/>
          </a:xfrm>
          <a:prstGeom prst="rect">
            <a:avLst/>
          </a:prstGeom>
        </p:spPr>
      </p:pic>
      <p:sp>
        <p:nvSpPr>
          <p:cNvPr id="2" name="כותרת 1"/>
          <p:cNvSpPr>
            <a:spLocks noGrp="1"/>
          </p:cNvSpPr>
          <p:nvPr>
            <p:ph type="ctrTitle"/>
          </p:nvPr>
        </p:nvSpPr>
        <p:spPr>
          <a:xfrm>
            <a:off x="783772" y="527277"/>
            <a:ext cx="10232570" cy="3362552"/>
          </a:xfrm>
        </p:spPr>
        <p:txBody>
          <a:bodyPr>
            <a:normAutofit/>
          </a:bodyPr>
          <a:lstStyle/>
          <a:p>
            <a:r>
              <a:rPr lang="he-IL" b="1" dirty="0">
                <a:latin typeface="Tahoma" panose="020B0604030504040204" pitchFamily="34" charset="0"/>
                <a:ea typeface="Tahoma" panose="020B0604030504040204" pitchFamily="34" charset="0"/>
                <a:cs typeface="Tahoma" panose="020B0604030504040204" pitchFamily="34" charset="0"/>
              </a:rPr>
              <a:t>הצעירים שמחוץ לאקדמיה </a:t>
            </a:r>
            <a:r>
              <a:rPr lang="he-IL" sz="3200" b="1" dirty="0">
                <a:latin typeface="Tahoma" panose="020B0604030504040204" pitchFamily="34" charset="0"/>
                <a:ea typeface="Tahoma" panose="020B0604030504040204" pitchFamily="34" charset="0"/>
                <a:cs typeface="Tahoma" panose="020B0604030504040204" pitchFamily="34" charset="0"/>
              </a:rPr>
              <a:t/>
            </a:r>
            <a:br>
              <a:rPr lang="he-IL" sz="3200" b="1" dirty="0">
                <a:latin typeface="Tahoma" panose="020B0604030504040204" pitchFamily="34" charset="0"/>
                <a:ea typeface="Tahoma" panose="020B0604030504040204" pitchFamily="34" charset="0"/>
                <a:cs typeface="Tahoma" panose="020B0604030504040204" pitchFamily="34" charset="0"/>
              </a:rPr>
            </a:br>
            <a:endParaRPr lang="he-IL" b="1" dirty="0">
              <a:latin typeface="Tahoma" panose="020B0604030504040204" pitchFamily="34" charset="0"/>
              <a:ea typeface="Tahoma" panose="020B0604030504040204" pitchFamily="34" charset="0"/>
              <a:cs typeface="Tahoma" panose="020B0604030504040204" pitchFamily="34" charset="0"/>
            </a:endParaRPr>
          </a:p>
        </p:txBody>
      </p:sp>
      <p:sp>
        <p:nvSpPr>
          <p:cNvPr id="3" name="TextBox 2">
            <a:extLst>
              <a:ext uri="{FF2B5EF4-FFF2-40B4-BE49-F238E27FC236}">
                <a16:creationId xmlns:a16="http://schemas.microsoft.com/office/drawing/2014/main" xmlns="" id="{404A5FC8-9F6B-47E4-A0C5-AC00928CB779}"/>
              </a:ext>
            </a:extLst>
          </p:cNvPr>
          <p:cNvSpPr txBox="1"/>
          <p:nvPr/>
        </p:nvSpPr>
        <p:spPr>
          <a:xfrm>
            <a:off x="2119083" y="3748706"/>
            <a:ext cx="8273143" cy="646331"/>
          </a:xfrm>
          <a:prstGeom prst="rect">
            <a:avLst/>
          </a:prstGeom>
          <a:noFill/>
        </p:spPr>
        <p:txBody>
          <a:bodyPr wrap="square" rtlCol="0">
            <a:spAutoFit/>
          </a:bodyPr>
          <a:lstStyle/>
          <a:p>
            <a:pPr algn="ctr"/>
            <a:r>
              <a:rPr lang="he-IL" b="1" dirty="0">
                <a:latin typeface="Tahoma" panose="020B0604030504040204" pitchFamily="34" charset="0"/>
                <a:ea typeface="Tahoma" panose="020B0604030504040204" pitchFamily="34" charset="0"/>
                <a:cs typeface="Tahoma" panose="020B0604030504040204" pitchFamily="34" charset="0"/>
              </a:rPr>
              <a:t>הועדה המיוחדת לצדק חלוקתי ושוויון חברתי </a:t>
            </a:r>
          </a:p>
          <a:p>
            <a:pPr algn="ctr"/>
            <a:r>
              <a:rPr lang="he-IL" b="1" dirty="0">
                <a:latin typeface="Tahoma" panose="020B0604030504040204" pitchFamily="34" charset="0"/>
                <a:ea typeface="Tahoma" panose="020B0604030504040204" pitchFamily="34" charset="0"/>
                <a:cs typeface="Tahoma" panose="020B0604030504040204" pitchFamily="34" charset="0"/>
              </a:rPr>
              <a:t>יום הסטודנט בכנסת 2017 </a:t>
            </a:r>
            <a:endParaRPr lang="en-US" b="1" dirty="0"/>
          </a:p>
        </p:txBody>
      </p:sp>
      <p:sp>
        <p:nvSpPr>
          <p:cNvPr id="5" name="TextBox 4">
            <a:extLst>
              <a:ext uri="{FF2B5EF4-FFF2-40B4-BE49-F238E27FC236}">
                <a16:creationId xmlns:a16="http://schemas.microsoft.com/office/drawing/2014/main" xmlns="" id="{8341EB3D-A4A2-4A17-9150-24AC92AA4139}"/>
              </a:ext>
            </a:extLst>
          </p:cNvPr>
          <p:cNvSpPr txBox="1"/>
          <p:nvPr/>
        </p:nvSpPr>
        <p:spPr>
          <a:xfrm>
            <a:off x="1125415" y="6481763"/>
            <a:ext cx="7554351" cy="461665"/>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יום הסטודנט הלאומי בכנסת 2017 – התאחדות הסטודנטים והסטודנטיות בישראל</a:t>
            </a:r>
            <a:endParaRPr lang="he-IL" sz="1200" dirty="0"/>
          </a:p>
          <a:p>
            <a:endParaRPr lang="en-US" sz="1200" dirty="0"/>
          </a:p>
        </p:txBody>
      </p:sp>
    </p:spTree>
    <p:extLst>
      <p:ext uri="{BB962C8B-B14F-4D97-AF65-F5344CB8AC3E}">
        <p14:creationId xmlns:p14="http://schemas.microsoft.com/office/powerpoint/2010/main" val="3922482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תמונה 12">
            <a:extLst>
              <a:ext uri="{FF2B5EF4-FFF2-40B4-BE49-F238E27FC236}">
                <a16:creationId xmlns:a16="http://schemas.microsoft.com/office/drawing/2014/main" xmlns="" id="{ED27F7ED-53F2-4877-9748-D8C69A8597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20" y="0"/>
            <a:ext cx="12131480" cy="6858000"/>
          </a:xfrm>
          <a:prstGeom prst="rect">
            <a:avLst/>
          </a:prstGeom>
        </p:spPr>
      </p:pic>
      <p:sp>
        <p:nvSpPr>
          <p:cNvPr id="8" name="TextBox 7">
            <a:extLst>
              <a:ext uri="{FF2B5EF4-FFF2-40B4-BE49-F238E27FC236}">
                <a16:creationId xmlns:a16="http://schemas.microsoft.com/office/drawing/2014/main" xmlns="" id="{557342AE-2884-499B-A006-95AAEB343DB6}"/>
              </a:ext>
            </a:extLst>
          </p:cNvPr>
          <p:cNvSpPr txBox="1"/>
          <p:nvPr/>
        </p:nvSpPr>
        <p:spPr>
          <a:xfrm>
            <a:off x="2969402" y="721244"/>
            <a:ext cx="5907315" cy="369332"/>
          </a:xfrm>
          <a:prstGeom prst="rect">
            <a:avLst/>
          </a:prstGeom>
          <a:noFill/>
        </p:spPr>
        <p:txBody>
          <a:bodyPr wrap="square" rtlCol="0">
            <a:spAutoFit/>
          </a:bodyPr>
          <a:lstStyle/>
          <a:p>
            <a:pPr algn="ctr"/>
            <a:r>
              <a:rPr lang="he-IL" b="1" dirty="0">
                <a:latin typeface="Tahoma" panose="020B0604030504040204" pitchFamily="34" charset="0"/>
                <a:ea typeface="Tahoma" panose="020B0604030504040204" pitchFamily="34" charset="0"/>
                <a:cs typeface="Tahoma" panose="020B0604030504040204" pitchFamily="34" charset="0"/>
              </a:rPr>
              <a:t>פילוח בוגרי תיכון </a:t>
            </a:r>
            <a:r>
              <a:rPr lang="he-IL" b="1" dirty="0" err="1">
                <a:latin typeface="Tahoma" panose="020B0604030504040204" pitchFamily="34" charset="0"/>
                <a:ea typeface="Tahoma" panose="020B0604030504040204" pitchFamily="34" charset="0"/>
                <a:cs typeface="Tahoma" panose="020B0604030504040204" pitchFamily="34" charset="0"/>
              </a:rPr>
              <a:t>בתשס"ז</a:t>
            </a:r>
            <a:r>
              <a:rPr lang="he-IL" b="1" dirty="0">
                <a:latin typeface="Tahoma" panose="020B0604030504040204" pitchFamily="34" charset="0"/>
                <a:ea typeface="Tahoma" panose="020B0604030504040204" pitchFamily="34" charset="0"/>
                <a:cs typeface="Tahoma" panose="020B0604030504040204" pitchFamily="34" charset="0"/>
              </a:rPr>
              <a:t> (2008-2009) </a:t>
            </a:r>
            <a:endParaRPr lang="en-US" b="1" dirty="0">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xmlns="" id="{5C9EA889-54E6-4E73-92BF-DBD6071EB0CB}"/>
              </a:ext>
            </a:extLst>
          </p:cNvPr>
          <p:cNvSpPr txBox="1"/>
          <p:nvPr/>
        </p:nvSpPr>
        <p:spPr>
          <a:xfrm>
            <a:off x="1625599" y="5684724"/>
            <a:ext cx="3425371" cy="276999"/>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נתונים: הלשכה המרכזית לסטטיסטיקה</a:t>
            </a:r>
            <a:endParaRPr lang="en-US" sz="1200" dirty="0">
              <a:latin typeface="Tahoma" panose="020B0604030504040204" pitchFamily="34" charset="0"/>
              <a:ea typeface="Tahoma" panose="020B0604030504040204" pitchFamily="34" charset="0"/>
              <a:cs typeface="Tahoma" panose="020B0604030504040204" pitchFamily="34" charset="0"/>
            </a:endParaRPr>
          </a:p>
        </p:txBody>
      </p:sp>
      <p:pic>
        <p:nvPicPr>
          <p:cNvPr id="10" name="תמונה 9">
            <a:extLst>
              <a:ext uri="{FF2B5EF4-FFF2-40B4-BE49-F238E27FC236}">
                <a16:creationId xmlns:a16="http://schemas.microsoft.com/office/drawing/2014/main" xmlns="" id="{957A8177-F535-4C2F-B79E-615324C9B890}"/>
              </a:ext>
            </a:extLst>
          </p:cNvPr>
          <p:cNvPicPr>
            <a:picLocks noChangeAspect="1"/>
          </p:cNvPicPr>
          <p:nvPr/>
        </p:nvPicPr>
        <p:blipFill>
          <a:blip r:embed="rId3"/>
          <a:stretch>
            <a:fillRect/>
          </a:stretch>
        </p:blipFill>
        <p:spPr>
          <a:xfrm>
            <a:off x="2258030" y="1425950"/>
            <a:ext cx="8090655" cy="4258774"/>
          </a:xfrm>
          <a:prstGeom prst="rect">
            <a:avLst/>
          </a:prstGeom>
        </p:spPr>
      </p:pic>
      <p:sp>
        <p:nvSpPr>
          <p:cNvPr id="11" name="TextBox 10">
            <a:extLst>
              <a:ext uri="{FF2B5EF4-FFF2-40B4-BE49-F238E27FC236}">
                <a16:creationId xmlns:a16="http://schemas.microsoft.com/office/drawing/2014/main" xmlns="" id="{228ED127-BF7A-467F-8082-145DCF6F33C0}"/>
              </a:ext>
            </a:extLst>
          </p:cNvPr>
          <p:cNvSpPr txBox="1"/>
          <p:nvPr/>
        </p:nvSpPr>
        <p:spPr>
          <a:xfrm>
            <a:off x="1125415" y="6481763"/>
            <a:ext cx="7554351" cy="461665"/>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יום הסטודנט הלאומי בכנסת 2017 – התאחדות הסטודנטים והסטודנטיות בישראל</a:t>
            </a:r>
            <a:endParaRPr lang="he-IL" sz="1200" dirty="0"/>
          </a:p>
          <a:p>
            <a:endParaRPr lang="en-US" sz="1200" dirty="0"/>
          </a:p>
        </p:txBody>
      </p:sp>
    </p:spTree>
    <p:extLst>
      <p:ext uri="{BB962C8B-B14F-4D97-AF65-F5344CB8AC3E}">
        <p14:creationId xmlns:p14="http://schemas.microsoft.com/office/powerpoint/2010/main" val="3027548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מונה 7">
            <a:extLst>
              <a:ext uri="{FF2B5EF4-FFF2-40B4-BE49-F238E27FC236}">
                <a16:creationId xmlns:a16="http://schemas.microsoft.com/office/drawing/2014/main" xmlns="" id="{B0304591-9D36-4C81-86BB-8A8F9AE51B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20" y="0"/>
            <a:ext cx="12131480" cy="6858000"/>
          </a:xfrm>
          <a:prstGeom prst="rect">
            <a:avLst/>
          </a:prstGeom>
        </p:spPr>
      </p:pic>
      <p:pic>
        <p:nvPicPr>
          <p:cNvPr id="3" name="תמונה 2">
            <a:extLst>
              <a:ext uri="{FF2B5EF4-FFF2-40B4-BE49-F238E27FC236}">
                <a16:creationId xmlns:a16="http://schemas.microsoft.com/office/drawing/2014/main" xmlns="" id="{5190CB52-18CE-4111-A879-659820D00EB2}"/>
              </a:ext>
            </a:extLst>
          </p:cNvPr>
          <p:cNvPicPr>
            <a:picLocks noChangeAspect="1"/>
          </p:cNvPicPr>
          <p:nvPr/>
        </p:nvPicPr>
        <p:blipFill>
          <a:blip r:embed="rId3"/>
          <a:stretch>
            <a:fillRect/>
          </a:stretch>
        </p:blipFill>
        <p:spPr>
          <a:xfrm>
            <a:off x="1995941" y="1176088"/>
            <a:ext cx="7648575" cy="4676775"/>
          </a:xfrm>
          <a:prstGeom prst="rect">
            <a:avLst/>
          </a:prstGeom>
        </p:spPr>
      </p:pic>
      <p:sp>
        <p:nvSpPr>
          <p:cNvPr id="5" name="TextBox 4">
            <a:extLst>
              <a:ext uri="{FF2B5EF4-FFF2-40B4-BE49-F238E27FC236}">
                <a16:creationId xmlns:a16="http://schemas.microsoft.com/office/drawing/2014/main" xmlns="" id="{99C94379-DADB-4B5D-98FA-378FF450711A}"/>
              </a:ext>
            </a:extLst>
          </p:cNvPr>
          <p:cNvSpPr txBox="1"/>
          <p:nvPr/>
        </p:nvSpPr>
        <p:spPr>
          <a:xfrm>
            <a:off x="1995941" y="5847575"/>
            <a:ext cx="1212169" cy="276999"/>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נתונים: </a:t>
            </a:r>
            <a:r>
              <a:rPr lang="en-US" sz="1200" dirty="0">
                <a:latin typeface="Tahoma" panose="020B0604030504040204" pitchFamily="34" charset="0"/>
                <a:ea typeface="Tahoma" panose="020B0604030504040204" pitchFamily="34" charset="0"/>
                <a:cs typeface="Tahoma" panose="020B0604030504040204" pitchFamily="34" charset="0"/>
              </a:rPr>
              <a:t>OECD</a:t>
            </a:r>
          </a:p>
        </p:txBody>
      </p:sp>
      <p:sp>
        <p:nvSpPr>
          <p:cNvPr id="6" name="TextBox 5">
            <a:extLst>
              <a:ext uri="{FF2B5EF4-FFF2-40B4-BE49-F238E27FC236}">
                <a16:creationId xmlns:a16="http://schemas.microsoft.com/office/drawing/2014/main" xmlns="" id="{917168B2-684C-4601-A1CE-563F14389D63}"/>
              </a:ext>
            </a:extLst>
          </p:cNvPr>
          <p:cNvSpPr txBox="1"/>
          <p:nvPr/>
        </p:nvSpPr>
        <p:spPr>
          <a:xfrm>
            <a:off x="2866570" y="628162"/>
            <a:ext cx="5907315" cy="369332"/>
          </a:xfrm>
          <a:prstGeom prst="rect">
            <a:avLst/>
          </a:prstGeom>
          <a:noFill/>
        </p:spPr>
        <p:txBody>
          <a:bodyPr wrap="square" rtlCol="0">
            <a:spAutoFit/>
          </a:bodyPr>
          <a:lstStyle/>
          <a:p>
            <a:pPr algn="ctr"/>
            <a:r>
              <a:rPr lang="en-US" b="1" dirty="0">
                <a:latin typeface="Tahoma" panose="020B0604030504040204" pitchFamily="34" charset="0"/>
                <a:ea typeface="Tahoma" panose="020B0604030504040204" pitchFamily="34" charset="0"/>
                <a:cs typeface="Tahoma" panose="020B0604030504040204" pitchFamily="34" charset="0"/>
              </a:rPr>
              <a:t>PIAAC</a:t>
            </a:r>
            <a:r>
              <a:rPr lang="he-IL" b="1" dirty="0">
                <a:latin typeface="Tahoma" panose="020B0604030504040204" pitchFamily="34" charset="0"/>
                <a:ea typeface="Tahoma" panose="020B0604030504040204" pitchFamily="34" charset="0"/>
                <a:cs typeface="Tahoma" panose="020B0604030504040204" pitchFamily="34" charset="0"/>
              </a:rPr>
              <a:t> מבחן מיומנויות בוגרים של בני 16-65</a:t>
            </a:r>
            <a:endParaRPr lang="en-US" b="1" dirty="0">
              <a:latin typeface="Tahoma" panose="020B0604030504040204" pitchFamily="34" charset="0"/>
              <a:ea typeface="Tahoma" panose="020B0604030504040204" pitchFamily="34" charset="0"/>
              <a:cs typeface="Tahoma" panose="020B0604030504040204" pitchFamily="34" charset="0"/>
            </a:endParaRPr>
          </a:p>
        </p:txBody>
      </p:sp>
      <p:sp>
        <p:nvSpPr>
          <p:cNvPr id="7" name="TextBox 6">
            <a:extLst>
              <a:ext uri="{FF2B5EF4-FFF2-40B4-BE49-F238E27FC236}">
                <a16:creationId xmlns:a16="http://schemas.microsoft.com/office/drawing/2014/main" xmlns="" id="{C188F1A6-8524-4D8E-A1AE-83ABB3B46F26}"/>
              </a:ext>
            </a:extLst>
          </p:cNvPr>
          <p:cNvSpPr txBox="1"/>
          <p:nvPr/>
        </p:nvSpPr>
        <p:spPr>
          <a:xfrm>
            <a:off x="1125415" y="6481763"/>
            <a:ext cx="7554351" cy="461665"/>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יום הסטודנט הלאומי בכנסת 2017 – התאחדות הסטודנטים והסטודנטיות בישראל</a:t>
            </a:r>
            <a:endParaRPr lang="he-IL" sz="1200" dirty="0"/>
          </a:p>
          <a:p>
            <a:endParaRPr lang="en-US" sz="1200" dirty="0"/>
          </a:p>
        </p:txBody>
      </p:sp>
    </p:spTree>
    <p:extLst>
      <p:ext uri="{BB962C8B-B14F-4D97-AF65-F5344CB8AC3E}">
        <p14:creationId xmlns:p14="http://schemas.microsoft.com/office/powerpoint/2010/main" val="24377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תמונה 10">
            <a:extLst>
              <a:ext uri="{FF2B5EF4-FFF2-40B4-BE49-F238E27FC236}">
                <a16:creationId xmlns:a16="http://schemas.microsoft.com/office/drawing/2014/main" xmlns="" id="{26737867-3E8C-44D9-A66B-3F8559DC08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20" y="0"/>
            <a:ext cx="12131480" cy="6858000"/>
          </a:xfrm>
          <a:prstGeom prst="rect">
            <a:avLst/>
          </a:prstGeom>
        </p:spPr>
      </p:pic>
      <p:sp>
        <p:nvSpPr>
          <p:cNvPr id="6" name="TextBox 5">
            <a:extLst>
              <a:ext uri="{FF2B5EF4-FFF2-40B4-BE49-F238E27FC236}">
                <a16:creationId xmlns:a16="http://schemas.microsoft.com/office/drawing/2014/main" xmlns="" id="{02A0E54E-392F-4108-95BB-408B678E9FF6}"/>
              </a:ext>
            </a:extLst>
          </p:cNvPr>
          <p:cNvSpPr txBox="1"/>
          <p:nvPr/>
        </p:nvSpPr>
        <p:spPr>
          <a:xfrm>
            <a:off x="1640113" y="5501781"/>
            <a:ext cx="2960915" cy="276999"/>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נתונים: עיבוד </a:t>
            </a:r>
            <a:r>
              <a:rPr lang="he-IL" sz="1200" dirty="0" err="1">
                <a:latin typeface="Tahoma" panose="020B0604030504040204" pitchFamily="34" charset="0"/>
                <a:ea typeface="Tahoma" panose="020B0604030504040204" pitchFamily="34" charset="0"/>
                <a:cs typeface="Tahoma" panose="020B0604030504040204" pitchFamily="34" charset="0"/>
              </a:rPr>
              <a:t>המ.מ.מ</a:t>
            </a:r>
            <a:r>
              <a:rPr lang="he-IL" sz="1200" dirty="0">
                <a:latin typeface="Tahoma" panose="020B0604030504040204" pitchFamily="34" charset="0"/>
                <a:ea typeface="Tahoma" panose="020B0604030504040204" pitchFamily="34" charset="0"/>
                <a:cs typeface="Tahoma" panose="020B0604030504040204" pitchFamily="34" charset="0"/>
              </a:rPr>
              <a:t> לנתוני </a:t>
            </a:r>
            <a:r>
              <a:rPr lang="he-IL" sz="1200" dirty="0" err="1">
                <a:latin typeface="Tahoma" panose="020B0604030504040204" pitchFamily="34" charset="0"/>
                <a:ea typeface="Tahoma" panose="020B0604030504040204" pitchFamily="34" charset="0"/>
                <a:cs typeface="Tahoma" panose="020B0604030504040204" pitchFamily="34" charset="0"/>
              </a:rPr>
              <a:t>הלמ"ס</a:t>
            </a:r>
            <a:r>
              <a:rPr lang="he-IL" sz="1200" dirty="0">
                <a:latin typeface="Tahoma" panose="020B0604030504040204" pitchFamily="34" charset="0"/>
                <a:ea typeface="Tahoma" panose="020B0604030504040204" pitchFamily="34" charset="0"/>
                <a:cs typeface="Tahoma" panose="020B0604030504040204" pitchFamily="34" charset="0"/>
              </a:rPr>
              <a:t> </a:t>
            </a:r>
            <a:endParaRPr lang="en-US" sz="1200" dirty="0">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xmlns="" id="{F6299139-4D64-4446-B2D7-A2901C2E12D9}"/>
              </a:ext>
            </a:extLst>
          </p:cNvPr>
          <p:cNvSpPr txBox="1"/>
          <p:nvPr/>
        </p:nvSpPr>
        <p:spPr>
          <a:xfrm>
            <a:off x="3120570" y="516201"/>
            <a:ext cx="5907315" cy="646331"/>
          </a:xfrm>
          <a:prstGeom prst="rect">
            <a:avLst/>
          </a:prstGeom>
          <a:noFill/>
        </p:spPr>
        <p:txBody>
          <a:bodyPr wrap="square" rtlCol="0">
            <a:spAutoFit/>
          </a:bodyPr>
          <a:lstStyle/>
          <a:p>
            <a:pPr algn="ctr"/>
            <a:r>
              <a:rPr lang="he-IL" b="1" dirty="0">
                <a:latin typeface="Tahoma" panose="020B0604030504040204" pitchFamily="34" charset="0"/>
                <a:ea typeface="Tahoma" panose="020B0604030504040204" pitchFamily="34" charset="0"/>
                <a:cs typeface="Tahoma" panose="020B0604030504040204" pitchFamily="34" charset="0"/>
              </a:rPr>
              <a:t>פילוח צעירים הממשיכים ללימודים אקדמיים, לפי אשכולות חברתיים-כלכליים</a:t>
            </a:r>
            <a:endParaRPr lang="en-US"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xmlns="" id="{B8680FC0-4CCC-4CB5-A275-0B855E961338}"/>
              </a:ext>
            </a:extLst>
          </p:cNvPr>
          <p:cNvSpPr txBox="1"/>
          <p:nvPr/>
        </p:nvSpPr>
        <p:spPr>
          <a:xfrm>
            <a:off x="1125415" y="6481763"/>
            <a:ext cx="7554351" cy="461665"/>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יום הסטודנט הלאומי בכנסת 2017 – התאחדות הסטודנטים והסטודנטיות בישראל</a:t>
            </a:r>
            <a:endParaRPr lang="he-IL" sz="1200" dirty="0"/>
          </a:p>
          <a:p>
            <a:endParaRPr lang="en-US" sz="1200" dirty="0"/>
          </a:p>
        </p:txBody>
      </p:sp>
      <p:pic>
        <p:nvPicPr>
          <p:cNvPr id="5" name="תמונה 4">
            <a:extLst>
              <a:ext uri="{FF2B5EF4-FFF2-40B4-BE49-F238E27FC236}">
                <a16:creationId xmlns:a16="http://schemas.microsoft.com/office/drawing/2014/main" xmlns="" id="{FC23D592-836C-4BA5-B887-F03FD100FC29}"/>
              </a:ext>
            </a:extLst>
          </p:cNvPr>
          <p:cNvPicPr>
            <a:picLocks noChangeAspect="1"/>
          </p:cNvPicPr>
          <p:nvPr/>
        </p:nvPicPr>
        <p:blipFill>
          <a:blip r:embed="rId4"/>
          <a:stretch>
            <a:fillRect/>
          </a:stretch>
        </p:blipFill>
        <p:spPr>
          <a:xfrm>
            <a:off x="1944914" y="1177046"/>
            <a:ext cx="8229599" cy="4328331"/>
          </a:xfrm>
          <a:prstGeom prst="rect">
            <a:avLst/>
          </a:prstGeom>
        </p:spPr>
      </p:pic>
    </p:spTree>
    <p:extLst>
      <p:ext uri="{BB962C8B-B14F-4D97-AF65-F5344CB8AC3E}">
        <p14:creationId xmlns:p14="http://schemas.microsoft.com/office/powerpoint/2010/main" val="3556625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מונה 7">
            <a:extLst>
              <a:ext uri="{FF2B5EF4-FFF2-40B4-BE49-F238E27FC236}">
                <a16:creationId xmlns:a16="http://schemas.microsoft.com/office/drawing/2014/main" xmlns="" id="{7DEFC06A-C2FD-41FC-BAD2-52F251707A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20" y="0"/>
            <a:ext cx="12131480" cy="6858000"/>
          </a:xfrm>
          <a:prstGeom prst="rect">
            <a:avLst/>
          </a:prstGeom>
        </p:spPr>
      </p:pic>
      <p:sp>
        <p:nvSpPr>
          <p:cNvPr id="3" name="TextBox 2">
            <a:extLst>
              <a:ext uri="{FF2B5EF4-FFF2-40B4-BE49-F238E27FC236}">
                <a16:creationId xmlns:a16="http://schemas.microsoft.com/office/drawing/2014/main" xmlns="" id="{DAAE9EB7-E2B4-4F88-B8A6-680E78CC9537}"/>
              </a:ext>
            </a:extLst>
          </p:cNvPr>
          <p:cNvSpPr txBox="1"/>
          <p:nvPr/>
        </p:nvSpPr>
        <p:spPr>
          <a:xfrm>
            <a:off x="1125415" y="6481763"/>
            <a:ext cx="7554351" cy="461665"/>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יום הסטודנט הלאומי בכנסת 2017 – התאחדות הסטודנטים והסטודנטיות בישראל</a:t>
            </a:r>
            <a:endParaRPr lang="he-IL" sz="1200" dirty="0"/>
          </a:p>
          <a:p>
            <a:endParaRPr lang="en-US" sz="1200" dirty="0"/>
          </a:p>
        </p:txBody>
      </p:sp>
      <p:sp>
        <p:nvSpPr>
          <p:cNvPr id="2" name="TextBox 1">
            <a:extLst>
              <a:ext uri="{FF2B5EF4-FFF2-40B4-BE49-F238E27FC236}">
                <a16:creationId xmlns:a16="http://schemas.microsoft.com/office/drawing/2014/main" xmlns="" id="{D2CBFA5E-5FA9-450F-91A2-EBF77D65CB7C}"/>
              </a:ext>
            </a:extLst>
          </p:cNvPr>
          <p:cNvSpPr txBox="1"/>
          <p:nvPr/>
        </p:nvSpPr>
        <p:spPr>
          <a:xfrm>
            <a:off x="972458" y="1671222"/>
            <a:ext cx="9942285" cy="1569660"/>
          </a:xfrm>
          <a:prstGeom prst="rect">
            <a:avLst/>
          </a:prstGeom>
          <a:noFill/>
        </p:spPr>
        <p:txBody>
          <a:bodyPr wrap="square" rtlCol="0">
            <a:spAutoFit/>
          </a:bodyPr>
          <a:lstStyle/>
          <a:p>
            <a:pPr algn="ctr"/>
            <a:r>
              <a:rPr lang="he-IL" sz="4800" b="1" dirty="0">
                <a:latin typeface="Tahoma" panose="020B0604030504040204" pitchFamily="34" charset="0"/>
                <a:ea typeface="Tahoma" panose="020B0604030504040204" pitchFamily="34" charset="0"/>
                <a:cs typeface="Tahoma" panose="020B0604030504040204" pitchFamily="34" charset="0"/>
              </a:rPr>
              <a:t>מה </a:t>
            </a:r>
            <a:r>
              <a:rPr lang="he-IL" sz="4800" b="1" dirty="0" smtClean="0">
                <a:latin typeface="Tahoma" panose="020B0604030504040204" pitchFamily="34" charset="0"/>
                <a:ea typeface="Tahoma" panose="020B0604030504040204" pitchFamily="34" charset="0"/>
                <a:cs typeface="Tahoma" panose="020B0604030504040204" pitchFamily="34" charset="0"/>
              </a:rPr>
              <a:t>עושים 54.2% </a:t>
            </a:r>
            <a:r>
              <a:rPr lang="he-IL" sz="4800" b="1" dirty="0">
                <a:latin typeface="Tahoma" panose="020B0604030504040204" pitchFamily="34" charset="0"/>
                <a:ea typeface="Tahoma" panose="020B0604030504040204" pitchFamily="34" charset="0"/>
                <a:cs typeface="Tahoma" panose="020B0604030504040204" pitchFamily="34" charset="0"/>
              </a:rPr>
              <a:t>הצעירים שלא ממשיכים להשכלה גבוהה?   </a:t>
            </a:r>
            <a:endParaRPr lang="en-US" sz="4800" b="1" dirty="0">
              <a:latin typeface="Tahoma" panose="020B0604030504040204" pitchFamily="34" charset="0"/>
              <a:ea typeface="Tahoma" panose="020B0604030504040204" pitchFamily="34" charset="0"/>
              <a:cs typeface="Tahoma" panose="020B0604030504040204" pitchFamily="34" charset="0"/>
            </a:endParaRPr>
          </a:p>
        </p:txBody>
      </p:sp>
      <p:sp>
        <p:nvSpPr>
          <p:cNvPr id="5" name="TextBox 4">
            <a:extLst>
              <a:ext uri="{FF2B5EF4-FFF2-40B4-BE49-F238E27FC236}">
                <a16:creationId xmlns:a16="http://schemas.microsoft.com/office/drawing/2014/main" xmlns="" id="{072712BC-7BA6-4603-BEDD-1AC4A8B3984E}"/>
              </a:ext>
            </a:extLst>
          </p:cNvPr>
          <p:cNvSpPr txBox="1"/>
          <p:nvPr/>
        </p:nvSpPr>
        <p:spPr>
          <a:xfrm>
            <a:off x="6126260" y="4112447"/>
            <a:ext cx="4372038" cy="1077218"/>
          </a:xfrm>
          <a:prstGeom prst="rect">
            <a:avLst/>
          </a:prstGeom>
          <a:noFill/>
        </p:spPr>
        <p:txBody>
          <a:bodyPr wrap="square" rtlCol="0">
            <a:spAutoFit/>
          </a:bodyPr>
          <a:lstStyle/>
          <a:p>
            <a:r>
              <a:rPr lang="he-IL" sz="3200" b="1" dirty="0">
                <a:latin typeface="Tahoma" panose="020B0604030504040204" pitchFamily="34" charset="0"/>
                <a:ea typeface="Tahoma" panose="020B0604030504040204" pitchFamily="34" charset="0"/>
                <a:cs typeface="Tahoma" panose="020B0604030504040204" pitchFamily="34" charset="0"/>
              </a:rPr>
              <a:t>מכללות טכנולוגיות 		</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
        <p:nvSpPr>
          <p:cNvPr id="7" name="TextBox 6">
            <a:extLst>
              <a:ext uri="{FF2B5EF4-FFF2-40B4-BE49-F238E27FC236}">
                <a16:creationId xmlns:a16="http://schemas.microsoft.com/office/drawing/2014/main" xmlns="" id="{C048406C-7562-44A4-A3A3-F74376C89A8A}"/>
              </a:ext>
            </a:extLst>
          </p:cNvPr>
          <p:cNvSpPr txBox="1"/>
          <p:nvPr/>
        </p:nvSpPr>
        <p:spPr>
          <a:xfrm>
            <a:off x="2079449" y="4112447"/>
            <a:ext cx="3664969" cy="1077218"/>
          </a:xfrm>
          <a:prstGeom prst="rect">
            <a:avLst/>
          </a:prstGeom>
          <a:noFill/>
        </p:spPr>
        <p:txBody>
          <a:bodyPr wrap="square" rtlCol="0">
            <a:spAutoFit/>
          </a:bodyPr>
          <a:lstStyle/>
          <a:p>
            <a:r>
              <a:rPr lang="he-IL" sz="3200" b="1" dirty="0">
                <a:latin typeface="Tahoma" panose="020B0604030504040204" pitchFamily="34" charset="0"/>
                <a:ea typeface="Tahoma" panose="020B0604030504040204" pitchFamily="34" charset="0"/>
                <a:cs typeface="Tahoma" panose="020B0604030504040204" pitchFamily="34" charset="0"/>
              </a:rPr>
              <a:t>הכשרה מקצועית 		</a:t>
            </a:r>
            <a:endParaRPr lang="en-US" sz="32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8646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מונה 7">
            <a:extLst>
              <a:ext uri="{FF2B5EF4-FFF2-40B4-BE49-F238E27FC236}">
                <a16:creationId xmlns:a16="http://schemas.microsoft.com/office/drawing/2014/main" xmlns="" id="{426236C9-2906-4B65-BC8B-1720D2F4F5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20" y="0"/>
            <a:ext cx="12131480" cy="6858000"/>
          </a:xfrm>
          <a:prstGeom prst="rect">
            <a:avLst/>
          </a:prstGeom>
        </p:spPr>
      </p:pic>
      <p:sp>
        <p:nvSpPr>
          <p:cNvPr id="3" name="TextBox 2">
            <a:extLst>
              <a:ext uri="{FF2B5EF4-FFF2-40B4-BE49-F238E27FC236}">
                <a16:creationId xmlns:a16="http://schemas.microsoft.com/office/drawing/2014/main" xmlns="" id="{DAAE9EB7-E2B4-4F88-B8A6-680E78CC9537}"/>
              </a:ext>
            </a:extLst>
          </p:cNvPr>
          <p:cNvSpPr txBox="1"/>
          <p:nvPr/>
        </p:nvSpPr>
        <p:spPr>
          <a:xfrm>
            <a:off x="1125415" y="6481763"/>
            <a:ext cx="7554351" cy="461665"/>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יום הסטודנט הלאומי בכנסת 2017 – התאחדות הסטודנטים והסטודנטיות בישראל</a:t>
            </a:r>
            <a:endParaRPr lang="he-IL" sz="1200" dirty="0"/>
          </a:p>
          <a:p>
            <a:endParaRPr lang="en-US" sz="1200" dirty="0"/>
          </a:p>
        </p:txBody>
      </p:sp>
      <p:sp>
        <p:nvSpPr>
          <p:cNvPr id="2" name="TextBox 1">
            <a:extLst>
              <a:ext uri="{FF2B5EF4-FFF2-40B4-BE49-F238E27FC236}">
                <a16:creationId xmlns:a16="http://schemas.microsoft.com/office/drawing/2014/main" xmlns="" id="{D2CBFA5E-5FA9-450F-91A2-EBF77D65CB7C}"/>
              </a:ext>
            </a:extLst>
          </p:cNvPr>
          <p:cNvSpPr txBox="1"/>
          <p:nvPr/>
        </p:nvSpPr>
        <p:spPr>
          <a:xfrm>
            <a:off x="1088571" y="1896638"/>
            <a:ext cx="10014857" cy="2308324"/>
          </a:xfrm>
          <a:prstGeom prst="rect">
            <a:avLst/>
          </a:prstGeom>
          <a:noFill/>
        </p:spPr>
        <p:txBody>
          <a:bodyPr wrap="square" rtlCol="0">
            <a:spAutoFit/>
          </a:bodyPr>
          <a:lstStyle/>
          <a:p>
            <a:pPr algn="ctr"/>
            <a:r>
              <a:rPr lang="he-IL" sz="4800" b="1" dirty="0">
                <a:latin typeface="Tahoma" panose="020B0604030504040204" pitchFamily="34" charset="0"/>
                <a:ea typeface="Tahoma" panose="020B0604030504040204" pitchFamily="34" charset="0"/>
                <a:cs typeface="Tahoma" panose="020B0604030504040204" pitchFamily="34" charset="0"/>
              </a:rPr>
              <a:t>יצירת מגוון השכלתי רחב </a:t>
            </a:r>
          </a:p>
          <a:p>
            <a:pPr algn="ctr"/>
            <a:r>
              <a:rPr lang="he-IL" sz="4800" b="1" dirty="0">
                <a:latin typeface="Tahoma" panose="020B0604030504040204" pitchFamily="34" charset="0"/>
                <a:ea typeface="Tahoma" panose="020B0604030504040204" pitchFamily="34" charset="0"/>
                <a:cs typeface="Tahoma" panose="020B0604030504040204" pitchFamily="34" charset="0"/>
              </a:rPr>
              <a:t>וביסוס ניעות גבוהה בין מערכות ההכשרה וההשכלה</a:t>
            </a:r>
            <a:endParaRPr lang="en-US" sz="48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00567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תמונה 5">
            <a:extLst>
              <a:ext uri="{FF2B5EF4-FFF2-40B4-BE49-F238E27FC236}">
                <a16:creationId xmlns:a16="http://schemas.microsoft.com/office/drawing/2014/main" xmlns="" id="{AACB72DB-F134-4894-9E3C-ACE5C82679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20" y="0"/>
            <a:ext cx="12131480" cy="6858000"/>
          </a:xfrm>
          <a:prstGeom prst="rect">
            <a:avLst/>
          </a:prstGeom>
        </p:spPr>
      </p:pic>
      <p:sp>
        <p:nvSpPr>
          <p:cNvPr id="3" name="TextBox 2">
            <a:extLst>
              <a:ext uri="{FF2B5EF4-FFF2-40B4-BE49-F238E27FC236}">
                <a16:creationId xmlns:a16="http://schemas.microsoft.com/office/drawing/2014/main" xmlns="" id="{DAAE9EB7-E2B4-4F88-B8A6-680E78CC9537}"/>
              </a:ext>
            </a:extLst>
          </p:cNvPr>
          <p:cNvSpPr txBox="1"/>
          <p:nvPr/>
        </p:nvSpPr>
        <p:spPr>
          <a:xfrm>
            <a:off x="1125415" y="6481763"/>
            <a:ext cx="7554351" cy="461665"/>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יום הסטודנט הלאומי בכנסת 2017 – התאחדות הסטודנטים והסטודנטיות בישראל</a:t>
            </a:r>
            <a:endParaRPr lang="he-IL" sz="1200" dirty="0"/>
          </a:p>
          <a:p>
            <a:endParaRPr lang="en-US" sz="1200" dirty="0"/>
          </a:p>
        </p:txBody>
      </p:sp>
      <p:sp>
        <p:nvSpPr>
          <p:cNvPr id="2" name="TextBox 1">
            <a:extLst>
              <a:ext uri="{FF2B5EF4-FFF2-40B4-BE49-F238E27FC236}">
                <a16:creationId xmlns:a16="http://schemas.microsoft.com/office/drawing/2014/main" xmlns="" id="{3D2446CA-87F5-4F49-8725-9B02E760F3FE}"/>
              </a:ext>
            </a:extLst>
          </p:cNvPr>
          <p:cNvSpPr txBox="1"/>
          <p:nvPr/>
        </p:nvSpPr>
        <p:spPr>
          <a:xfrm>
            <a:off x="1125415" y="1563499"/>
            <a:ext cx="9840685" cy="3354765"/>
          </a:xfrm>
          <a:prstGeom prst="rect">
            <a:avLst/>
          </a:prstGeom>
          <a:noFill/>
        </p:spPr>
        <p:txBody>
          <a:bodyPr wrap="square" rtlCol="0">
            <a:spAutoFit/>
          </a:bodyPr>
          <a:lstStyle/>
          <a:p>
            <a:pPr marL="342900" lvl="0" indent="-342900">
              <a:spcAft>
                <a:spcPts val="600"/>
              </a:spcAft>
              <a:buFont typeface="+mj-lt"/>
              <a:buAutoNum type="arabicPeriod"/>
            </a:pPr>
            <a:r>
              <a:rPr lang="he-IL" sz="2400" b="1" dirty="0">
                <a:latin typeface="Tahoma" panose="020B0604030504040204" pitchFamily="34" charset="0"/>
                <a:ea typeface="Tahoma" panose="020B0604030504040204" pitchFamily="34" charset="0"/>
                <a:cs typeface="Tahoma" panose="020B0604030504040204" pitchFamily="34" charset="0"/>
              </a:rPr>
              <a:t>גיבוש תוכנית חומש במועצה להשכלה </a:t>
            </a:r>
            <a:r>
              <a:rPr lang="he-IL" sz="2400" b="1" dirty="0" smtClean="0">
                <a:latin typeface="Tahoma" panose="020B0604030504040204" pitchFamily="34" charset="0"/>
                <a:ea typeface="Tahoma" panose="020B0604030504040204" pitchFamily="34" charset="0"/>
                <a:cs typeface="Tahoma" panose="020B0604030504040204" pitchFamily="34" charset="0"/>
              </a:rPr>
              <a:t>גבוהה </a:t>
            </a:r>
            <a:r>
              <a:rPr lang="he-IL" sz="2400" b="1" dirty="0">
                <a:latin typeface="Tahoma" panose="020B0604030504040204" pitchFamily="34" charset="0"/>
                <a:ea typeface="Tahoma" panose="020B0604030504040204" pitchFamily="34" charset="0"/>
                <a:cs typeface="Tahoma" panose="020B0604030504040204" pitchFamily="34" charset="0"/>
              </a:rPr>
              <a:t>לשילובם באקדמיה של צעירים מהפריפריה הגאו-חברתית. </a:t>
            </a:r>
          </a:p>
          <a:p>
            <a:pPr marL="342900" lvl="0" indent="-342900">
              <a:spcAft>
                <a:spcPts val="600"/>
              </a:spcAft>
              <a:buFont typeface="+mj-lt"/>
              <a:buAutoNum type="arabicPeriod"/>
            </a:pPr>
            <a:endParaRPr lang="en-US" sz="2400" b="1" dirty="0">
              <a:latin typeface="Tahoma" panose="020B0604030504040204" pitchFamily="34" charset="0"/>
              <a:ea typeface="Tahoma" panose="020B0604030504040204" pitchFamily="34" charset="0"/>
              <a:cs typeface="Tahoma" panose="020B0604030504040204" pitchFamily="34" charset="0"/>
            </a:endParaRPr>
          </a:p>
          <a:p>
            <a:pPr marL="342900" lvl="0" indent="-342900">
              <a:spcAft>
                <a:spcPts val="600"/>
              </a:spcAft>
              <a:buFont typeface="+mj-lt"/>
              <a:buAutoNum type="arabicPeriod"/>
            </a:pPr>
            <a:r>
              <a:rPr lang="he-IL" sz="2400" b="1" dirty="0">
                <a:latin typeface="Tahoma" panose="020B0604030504040204" pitchFamily="34" charset="0"/>
                <a:ea typeface="Tahoma" panose="020B0604030504040204" pitchFamily="34" charset="0"/>
                <a:cs typeface="Tahoma" panose="020B0604030504040204" pitchFamily="34" charset="0"/>
              </a:rPr>
              <a:t>יצירת מערכת אקרדיטציה בין מערכות ההכשרה וההשכלה השונות.</a:t>
            </a:r>
          </a:p>
          <a:p>
            <a:pPr marL="342900" lvl="0" indent="-342900">
              <a:spcAft>
                <a:spcPts val="600"/>
              </a:spcAft>
              <a:buFont typeface="+mj-lt"/>
              <a:buAutoNum type="arabicPeriod"/>
            </a:pPr>
            <a:endParaRPr lang="he-IL" sz="2400" b="1" dirty="0">
              <a:latin typeface="Tahoma" panose="020B0604030504040204" pitchFamily="34" charset="0"/>
              <a:ea typeface="Tahoma" panose="020B0604030504040204" pitchFamily="34" charset="0"/>
              <a:cs typeface="Tahoma" panose="020B0604030504040204" pitchFamily="34" charset="0"/>
            </a:endParaRPr>
          </a:p>
          <a:p>
            <a:pPr marL="342900" lvl="0" indent="-342900">
              <a:spcAft>
                <a:spcPts val="600"/>
              </a:spcAft>
              <a:buFont typeface="+mj-lt"/>
              <a:buAutoNum type="arabicPeriod"/>
            </a:pPr>
            <a:r>
              <a:rPr lang="he-IL" sz="2400" b="1" dirty="0">
                <a:latin typeface="Tahoma" panose="020B0604030504040204" pitchFamily="34" charset="0"/>
                <a:ea typeface="Tahoma" panose="020B0604030504040204" pitchFamily="34" charset="0"/>
                <a:cs typeface="Tahoma" panose="020B0604030504040204" pitchFamily="34" charset="0"/>
              </a:rPr>
              <a:t>שיפור והרחבת ההשכלה הטכנולוגית הגבוהה ומערך ההכשרות המקצועיות. </a:t>
            </a:r>
            <a:endParaRPr lang="en-US" sz="24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63590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תמונה 6">
            <a:extLst>
              <a:ext uri="{FF2B5EF4-FFF2-40B4-BE49-F238E27FC236}">
                <a16:creationId xmlns:a16="http://schemas.microsoft.com/office/drawing/2014/main" xmlns="" id="{D1F775E9-5F86-4B34-823C-9FE2C612A3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60" y="0"/>
            <a:ext cx="12131480" cy="6858000"/>
          </a:xfrm>
          <a:prstGeom prst="rect">
            <a:avLst/>
          </a:prstGeom>
        </p:spPr>
      </p:pic>
      <p:sp>
        <p:nvSpPr>
          <p:cNvPr id="3" name="TextBox 2">
            <a:extLst>
              <a:ext uri="{FF2B5EF4-FFF2-40B4-BE49-F238E27FC236}">
                <a16:creationId xmlns:a16="http://schemas.microsoft.com/office/drawing/2014/main" xmlns="" id="{DAAE9EB7-E2B4-4F88-B8A6-680E78CC9537}"/>
              </a:ext>
            </a:extLst>
          </p:cNvPr>
          <p:cNvSpPr txBox="1"/>
          <p:nvPr/>
        </p:nvSpPr>
        <p:spPr>
          <a:xfrm>
            <a:off x="1125415" y="6481763"/>
            <a:ext cx="7554351" cy="461665"/>
          </a:xfrm>
          <a:prstGeom prst="rect">
            <a:avLst/>
          </a:prstGeom>
          <a:noFill/>
        </p:spPr>
        <p:txBody>
          <a:bodyPr wrap="square" rtlCol="0">
            <a:spAutoFit/>
          </a:bodyPr>
          <a:lstStyle/>
          <a:p>
            <a:r>
              <a:rPr lang="he-IL" sz="1200" dirty="0">
                <a:latin typeface="Tahoma" panose="020B0604030504040204" pitchFamily="34" charset="0"/>
                <a:ea typeface="Tahoma" panose="020B0604030504040204" pitchFamily="34" charset="0"/>
                <a:cs typeface="Tahoma" panose="020B0604030504040204" pitchFamily="34" charset="0"/>
              </a:rPr>
              <a:t>יום הסטודנט הלאומי בכנסת 2017 – התאחדות הסטודנטים והסטודנטיות בישראל</a:t>
            </a:r>
            <a:endParaRPr lang="he-IL" sz="1200" dirty="0"/>
          </a:p>
          <a:p>
            <a:endParaRPr lang="en-US" sz="1200" dirty="0"/>
          </a:p>
        </p:txBody>
      </p:sp>
      <p:sp>
        <p:nvSpPr>
          <p:cNvPr id="5" name="כותרת 1">
            <a:extLst>
              <a:ext uri="{FF2B5EF4-FFF2-40B4-BE49-F238E27FC236}">
                <a16:creationId xmlns:a16="http://schemas.microsoft.com/office/drawing/2014/main" xmlns="" id="{4BE7F5C5-16F4-4BA6-B1DC-F6D2343FB63B}"/>
              </a:ext>
            </a:extLst>
          </p:cNvPr>
          <p:cNvSpPr txBox="1">
            <a:spLocks/>
          </p:cNvSpPr>
          <p:nvPr/>
        </p:nvSpPr>
        <p:spPr>
          <a:xfrm>
            <a:off x="838200" y="1673225"/>
            <a:ext cx="10515600" cy="1869087"/>
          </a:xfrm>
          <a:prstGeom prst="rect">
            <a:avLst/>
          </a:prstGeom>
        </p:spPr>
        <p:txBody>
          <a:bodyPr vert="horz" lIns="91440" tIns="45720" rIns="91440" bIns="45720" rtlCol="1" anchor="b">
            <a:noAutofit/>
          </a:bodyPr>
          <a:lstStyle>
            <a:lvl1pPr algn="ctr" defTabSz="914400" rtl="1"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he-IL" sz="9600" b="1" dirty="0">
                <a:latin typeface="Tahoma" panose="020B0604030504040204" pitchFamily="34" charset="0"/>
                <a:ea typeface="Tahoma" panose="020B0604030504040204" pitchFamily="34" charset="0"/>
                <a:cs typeface="Tahoma" panose="020B0604030504040204" pitchFamily="34" charset="0"/>
              </a:rPr>
              <a:t>תודה רבה </a:t>
            </a:r>
          </a:p>
        </p:txBody>
      </p:sp>
      <p:pic>
        <p:nvPicPr>
          <p:cNvPr id="6" name="תמונה 5">
            <a:extLst>
              <a:ext uri="{FF2B5EF4-FFF2-40B4-BE49-F238E27FC236}">
                <a16:creationId xmlns:a16="http://schemas.microsoft.com/office/drawing/2014/main" xmlns="" id="{BA20F06D-03E5-42B0-997F-8D4CFA826449}"/>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739263" y="3429000"/>
            <a:ext cx="4713473" cy="1660323"/>
          </a:xfrm>
          <a:prstGeom prst="rect">
            <a:avLst/>
          </a:prstGeom>
        </p:spPr>
      </p:pic>
    </p:spTree>
    <p:extLst>
      <p:ext uri="{BB962C8B-B14F-4D97-AF65-F5344CB8AC3E}">
        <p14:creationId xmlns:p14="http://schemas.microsoft.com/office/powerpoint/2010/main" val="2606396523"/>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08FE607-28AF-46E3-8F3A-C82A4A7F99C3}"/>
</file>

<file path=customXml/itemProps2.xml><?xml version="1.0" encoding="utf-8"?>
<ds:datastoreItem xmlns:ds="http://schemas.openxmlformats.org/officeDocument/2006/customXml" ds:itemID="{F0B629D2-08A0-43C0-A1ED-F5F903B55BCC}"/>
</file>

<file path=customXml/itemProps3.xml><?xml version="1.0" encoding="utf-8"?>
<ds:datastoreItem xmlns:ds="http://schemas.openxmlformats.org/officeDocument/2006/customXml" ds:itemID="{D7E21EC3-4691-41BD-9F9D-3DA770217F70}"/>
</file>

<file path=docProps/app.xml><?xml version="1.0" encoding="utf-8"?>
<Properties xmlns="http://schemas.openxmlformats.org/officeDocument/2006/extended-properties" xmlns:vt="http://schemas.openxmlformats.org/officeDocument/2006/docPropsVTypes">
  <TotalTime>5006</TotalTime>
  <Words>395</Words>
  <Application>Microsoft Office PowerPoint</Application>
  <PresentationFormat>מסך רחב</PresentationFormat>
  <Paragraphs>40</Paragraphs>
  <Slides>8</Slides>
  <Notes>3</Notes>
  <HiddenSlides>0</HiddenSlides>
  <MMClips>0</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8</vt:i4>
      </vt:variant>
    </vt:vector>
  </HeadingPairs>
  <TitlesOfParts>
    <vt:vector size="14" baseType="lpstr">
      <vt:lpstr>Arial</vt:lpstr>
      <vt:lpstr>Calibri</vt:lpstr>
      <vt:lpstr>Calibri Light</vt:lpstr>
      <vt:lpstr>Tahoma</vt:lpstr>
      <vt:lpstr>Times New Roman</vt:lpstr>
      <vt:lpstr>ערכת נושא Office</vt:lpstr>
      <vt:lpstr>הצעירים שמחוץ לאקדמיה  </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התכנית הרב שנתית מנקודת מבט סטודנטיאלית</dc:title>
  <dc:creator>Adi Mish</dc:creator>
  <cp:lastModifiedBy>חדוה בודה נבון</cp:lastModifiedBy>
  <cp:revision>32</cp:revision>
  <dcterms:created xsi:type="dcterms:W3CDTF">2017-06-19T10:34:25Z</dcterms:created>
  <dcterms:modified xsi:type="dcterms:W3CDTF">2017-07-02T09:36:30Z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2016495</vt:r8>
  </property>
</Properties>
</file>