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20.xml" ContentType="application/vnd.openxmlformats-officedocument.presentationml.slide+xml"/>
  <Override PartName="/ppt/slides/slide5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22"/>
  </p:notesMasterIdLst>
  <p:sldIdLst>
    <p:sldId id="289" r:id="rId2"/>
    <p:sldId id="286" r:id="rId3"/>
    <p:sldId id="295" r:id="rId4"/>
    <p:sldId id="296" r:id="rId5"/>
    <p:sldId id="297" r:id="rId6"/>
    <p:sldId id="291" r:id="rId7"/>
    <p:sldId id="285" r:id="rId8"/>
    <p:sldId id="290" r:id="rId9"/>
    <p:sldId id="303" r:id="rId10"/>
    <p:sldId id="300" r:id="rId11"/>
    <p:sldId id="267" r:id="rId12"/>
    <p:sldId id="269" r:id="rId13"/>
    <p:sldId id="268" r:id="rId14"/>
    <p:sldId id="279" r:id="rId15"/>
    <p:sldId id="280" r:id="rId16"/>
    <p:sldId id="288" r:id="rId17"/>
    <p:sldId id="292" r:id="rId18"/>
    <p:sldId id="294" r:id="rId19"/>
    <p:sldId id="299" r:id="rId20"/>
    <p:sldId id="29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ri Marchant" initials="MM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D1D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>
      <p:cViewPr>
        <p:scale>
          <a:sx n="75" d="100"/>
          <a:sy n="75" d="100"/>
        </p:scale>
        <p:origin x="-117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D25A25-95EA-4A86-9824-B0E4472ECA57}" type="doc">
      <dgm:prSet loTypeId="urn:microsoft.com/office/officeart/2009/3/layout/StepUpProcess" loCatId="process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pPr rtl="1"/>
          <a:endParaRPr lang="he-IL"/>
        </a:p>
      </dgm:t>
    </dgm:pt>
    <dgm:pt modelId="{558F58B6-BDF2-4C00-AB2B-0703D8775E39}">
      <dgm:prSet phldrT="[טקסט]" custT="1"/>
      <dgm:spPr/>
      <dgm:t>
        <a:bodyPr/>
        <a:lstStyle/>
        <a:p>
          <a:pPr algn="ctr" rtl="1">
            <a:buNone/>
          </a:pPr>
          <a:r>
            <a:rPr lang="he-IL" sz="1600" b="0">
              <a:solidFill>
                <a:schemeClr val="tx2">
                  <a:lumMod val="75000"/>
                </a:schemeClr>
              </a:solidFill>
            </a:rPr>
            <a:t>גיבוש האסטרטגיה</a:t>
          </a:r>
          <a:endParaRPr lang="he-IL" sz="1600" b="0" dirty="0">
            <a:solidFill>
              <a:schemeClr val="tx2">
                <a:lumMod val="75000"/>
              </a:schemeClr>
            </a:solidFill>
          </a:endParaRPr>
        </a:p>
      </dgm:t>
    </dgm:pt>
    <dgm:pt modelId="{CA6D1AFA-1000-4527-BBDF-F7B0C5953AB8}" type="parTrans" cxnId="{AC29D4D3-63F5-4646-BC74-22BFD8190B15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B12F0F73-F42A-4AE6-B982-0530C0D832A2}" type="sibTrans" cxnId="{AC29D4D3-63F5-4646-BC74-22BFD8190B15}">
      <dgm:prSet custT="1"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BE5A26D1-5F6C-4AB2-9C1E-3779146F1F76}">
      <dgm:prSet phldrT="[טקסט]" custT="1"/>
      <dgm:spPr/>
      <dgm:t>
        <a:bodyPr/>
        <a:lstStyle/>
        <a:p>
          <a:pPr marL="0" algn="r" rtl="1">
            <a:buNone/>
          </a:pPr>
          <a:r>
            <a:rPr lang="he-IL" sz="1600" b="0">
              <a:solidFill>
                <a:schemeClr val="tx2">
                  <a:lumMod val="75000"/>
                </a:schemeClr>
              </a:solidFill>
            </a:rPr>
            <a:t>מימוש האסטרטגיה באמצעות מערכת מידע</a:t>
          </a:r>
          <a:endParaRPr lang="he-IL" sz="1600" b="0" dirty="0">
            <a:solidFill>
              <a:schemeClr val="tx2">
                <a:lumMod val="75000"/>
              </a:schemeClr>
            </a:solidFill>
          </a:endParaRPr>
        </a:p>
      </dgm:t>
    </dgm:pt>
    <dgm:pt modelId="{745E031C-8A41-4376-B91D-8666591A6869}" type="parTrans" cxnId="{97705A74-8963-4441-B4BE-0DAB6431525F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58256544-66EA-4EB3-8F06-C7A8E2622F7C}" type="sibTrans" cxnId="{97705A74-8963-4441-B4BE-0DAB6431525F}">
      <dgm:prSet custT="1"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6926DD4E-2F8D-42F5-8AFA-BA961407E5FB}">
      <dgm:prSet phldrT="[טקסט]" custT="1"/>
      <dgm:spPr/>
      <dgm:t>
        <a:bodyPr/>
        <a:lstStyle/>
        <a:p>
          <a:pPr algn="ctr" rtl="1">
            <a:buNone/>
          </a:pPr>
          <a:r>
            <a:rPr lang="he-IL" sz="1600" b="0">
              <a:solidFill>
                <a:schemeClr val="tx2">
                  <a:lumMod val="75000"/>
                </a:schemeClr>
              </a:solidFill>
            </a:rPr>
            <a:t>אישור ועדה עליונה לענייני תקשוב באוצר</a:t>
          </a:r>
          <a:endParaRPr lang="he-IL" sz="1600" b="0" dirty="0">
            <a:solidFill>
              <a:schemeClr val="tx2">
                <a:lumMod val="75000"/>
              </a:schemeClr>
            </a:solidFill>
          </a:endParaRPr>
        </a:p>
      </dgm:t>
    </dgm:pt>
    <dgm:pt modelId="{CE2217CE-315A-4B1B-ACC0-53E30574C1D1}" type="parTrans" cxnId="{964C3111-1DA5-461B-834B-350AEDD899B7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3F399D37-2384-4FDC-B6C0-336C670D4D2D}" type="sibTrans" cxnId="{964C3111-1DA5-461B-834B-350AEDD899B7}">
      <dgm:prSet custT="1"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3F0189F9-62B5-457A-8FE9-535E6635B5E9}">
      <dgm:prSet phldrT="[טקסט]" custT="1"/>
      <dgm:spPr/>
      <dgm:t>
        <a:bodyPr/>
        <a:lstStyle/>
        <a:p>
          <a:pPr algn="ctr" rtl="1">
            <a:buNone/>
          </a:pPr>
          <a:r>
            <a:rPr lang="he-IL" sz="1600" b="0">
              <a:solidFill>
                <a:schemeClr val="tx2">
                  <a:lumMod val="75000"/>
                </a:schemeClr>
              </a:solidFill>
            </a:rPr>
            <a:t>תהליך תקצוב ע"י משרד האוצר</a:t>
          </a:r>
          <a:endParaRPr lang="he-IL" sz="1600" b="0" dirty="0">
            <a:solidFill>
              <a:schemeClr val="tx2">
                <a:lumMod val="75000"/>
              </a:schemeClr>
            </a:solidFill>
          </a:endParaRPr>
        </a:p>
      </dgm:t>
    </dgm:pt>
    <dgm:pt modelId="{CA7E3B88-83C5-4836-AD94-9EEB57B51788}" type="parTrans" cxnId="{48123CC3-A6FA-45D3-8028-7F086EE13C84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6B3EBA9D-6311-46E9-8F00-5BB91B19A560}" type="sibTrans" cxnId="{48123CC3-A6FA-45D3-8028-7F086EE13C84}">
      <dgm:prSet custT="1"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513DA5D3-DF6D-477B-8C38-7C9B5B57448C}">
      <dgm:prSet phldrT="[טקסט]" custT="1"/>
      <dgm:spPr/>
      <dgm:t>
        <a:bodyPr/>
        <a:lstStyle/>
        <a:p>
          <a:pPr algn="ctr" rtl="1">
            <a:buNone/>
          </a:pPr>
          <a:r>
            <a:rPr lang="he-IL" sz="1600" b="0" dirty="0">
              <a:solidFill>
                <a:schemeClr val="tx2">
                  <a:lumMod val="75000"/>
                </a:schemeClr>
              </a:solidFill>
            </a:rPr>
            <a:t>תהליך מכרז לאפיון מפורט ופיתוח המערכת </a:t>
          </a:r>
        </a:p>
      </dgm:t>
    </dgm:pt>
    <dgm:pt modelId="{60BA0608-AB77-4DC1-B016-ED19B467F80B}" type="parTrans" cxnId="{F10929A8-59CC-48F0-B733-6923035C6A03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EFE212E6-434A-4F63-9615-AEE8A9327403}" type="sibTrans" cxnId="{F10929A8-59CC-48F0-B733-6923035C6A03}">
      <dgm:prSet custT="1"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DF220D7B-7DEE-41BE-88BC-423D2A744F15}">
      <dgm:prSet phldrT="[טקסט]" custT="1"/>
      <dgm:spPr/>
      <dgm:t>
        <a:bodyPr/>
        <a:lstStyle/>
        <a:p>
          <a:pPr algn="ctr" rtl="1">
            <a:buNone/>
          </a:pPr>
          <a:r>
            <a:rPr lang="he-IL" sz="1600" b="0">
              <a:solidFill>
                <a:schemeClr val="tx2">
                  <a:lumMod val="75000"/>
                </a:schemeClr>
              </a:solidFill>
            </a:rPr>
            <a:t>אפיון מפורט ופיתוח המערכת ע"י הזוכה במכרז</a:t>
          </a:r>
          <a:endParaRPr lang="he-IL" sz="1600" b="0" dirty="0">
            <a:solidFill>
              <a:schemeClr val="tx2">
                <a:lumMod val="75000"/>
              </a:schemeClr>
            </a:solidFill>
          </a:endParaRPr>
        </a:p>
      </dgm:t>
    </dgm:pt>
    <dgm:pt modelId="{7A96E544-DC72-44E7-AE40-FC082ABE4716}" type="parTrans" cxnId="{0D023CEE-DEAF-4A0E-B941-19FADE07BA95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779AE2A5-AA5A-4E05-A312-5B02AAD5A6D8}" type="sibTrans" cxnId="{0D023CEE-DEAF-4A0E-B941-19FADE07BA95}">
      <dgm:prSet/>
      <dgm:spPr/>
      <dgm:t>
        <a:bodyPr/>
        <a:lstStyle/>
        <a:p>
          <a:pPr algn="ctr" rtl="1"/>
          <a:endParaRPr lang="he-IL" sz="1800" b="0">
            <a:solidFill>
              <a:schemeClr val="tx2">
                <a:lumMod val="75000"/>
              </a:schemeClr>
            </a:solidFill>
          </a:endParaRPr>
        </a:p>
      </dgm:t>
    </dgm:pt>
    <dgm:pt modelId="{89F2BC92-F0B7-4D97-ADBA-7CF2A0ACAB33}" type="pres">
      <dgm:prSet presAssocID="{B2D25A25-95EA-4A86-9824-B0E4472ECA5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FA286C4-F6F2-43D7-AD08-EAD345C71D54}" type="pres">
      <dgm:prSet presAssocID="{558F58B6-BDF2-4C00-AB2B-0703D8775E39}" presName="composite" presStyleCnt="0"/>
      <dgm:spPr/>
    </dgm:pt>
    <dgm:pt modelId="{24B2C241-383C-4C6A-BBF9-3F995C62C581}" type="pres">
      <dgm:prSet presAssocID="{558F58B6-BDF2-4C00-AB2B-0703D8775E39}" presName="LShape" presStyleLbl="alignNode1" presStyleIdx="0" presStyleCnt="11"/>
      <dgm:spPr/>
    </dgm:pt>
    <dgm:pt modelId="{65C0ECE0-0103-4141-AF4A-2BA03AF79C16}" type="pres">
      <dgm:prSet presAssocID="{558F58B6-BDF2-4C00-AB2B-0703D8775E39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1FA736-82E1-4082-A747-1880F12338C2}" type="pres">
      <dgm:prSet presAssocID="{558F58B6-BDF2-4C00-AB2B-0703D8775E39}" presName="Triangle" presStyleLbl="alignNode1" presStyleIdx="1" presStyleCnt="11"/>
      <dgm:spPr/>
    </dgm:pt>
    <dgm:pt modelId="{DE117C26-A788-47F6-99DD-9BB275151F89}" type="pres">
      <dgm:prSet presAssocID="{B12F0F73-F42A-4AE6-B982-0530C0D832A2}" presName="sibTrans" presStyleCnt="0"/>
      <dgm:spPr/>
    </dgm:pt>
    <dgm:pt modelId="{82741DE5-1003-41B6-BB79-E7A7CF44042A}" type="pres">
      <dgm:prSet presAssocID="{B12F0F73-F42A-4AE6-B982-0530C0D832A2}" presName="space" presStyleCnt="0"/>
      <dgm:spPr/>
    </dgm:pt>
    <dgm:pt modelId="{1C76B3A7-0541-4A75-A4F9-109186247D8C}" type="pres">
      <dgm:prSet presAssocID="{BE5A26D1-5F6C-4AB2-9C1E-3779146F1F76}" presName="composite" presStyleCnt="0"/>
      <dgm:spPr/>
    </dgm:pt>
    <dgm:pt modelId="{C074960D-9E2E-4FB0-9438-9FED92181302}" type="pres">
      <dgm:prSet presAssocID="{BE5A26D1-5F6C-4AB2-9C1E-3779146F1F76}" presName="LShape" presStyleLbl="alignNode1" presStyleIdx="2" presStyleCnt="11"/>
      <dgm:spPr/>
    </dgm:pt>
    <dgm:pt modelId="{24E100AF-9042-4F21-8349-DD1CDC2B4102}" type="pres">
      <dgm:prSet presAssocID="{BE5A26D1-5F6C-4AB2-9C1E-3779146F1F76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C7B04C-9907-48BB-AD39-2AC79FDBF80B}" type="pres">
      <dgm:prSet presAssocID="{BE5A26D1-5F6C-4AB2-9C1E-3779146F1F76}" presName="Triangle" presStyleLbl="alignNode1" presStyleIdx="3" presStyleCnt="11"/>
      <dgm:spPr/>
    </dgm:pt>
    <dgm:pt modelId="{DFA7CC0F-FAB2-43D6-B82D-84FF001E9F1D}" type="pres">
      <dgm:prSet presAssocID="{58256544-66EA-4EB3-8F06-C7A8E2622F7C}" presName="sibTrans" presStyleCnt="0"/>
      <dgm:spPr/>
    </dgm:pt>
    <dgm:pt modelId="{AFB7DB33-872F-45F6-8195-D90700FCB6F7}" type="pres">
      <dgm:prSet presAssocID="{58256544-66EA-4EB3-8F06-C7A8E2622F7C}" presName="space" presStyleCnt="0"/>
      <dgm:spPr/>
    </dgm:pt>
    <dgm:pt modelId="{B7BD8FAD-4E64-4EB7-B6F7-06352D77F9D1}" type="pres">
      <dgm:prSet presAssocID="{6926DD4E-2F8D-42F5-8AFA-BA961407E5FB}" presName="composite" presStyleCnt="0"/>
      <dgm:spPr/>
    </dgm:pt>
    <dgm:pt modelId="{2B388336-7D55-479B-8F1D-63AED42101EF}" type="pres">
      <dgm:prSet presAssocID="{6926DD4E-2F8D-42F5-8AFA-BA961407E5FB}" presName="LShape" presStyleLbl="alignNode1" presStyleIdx="4" presStyleCnt="11"/>
      <dgm:spPr/>
    </dgm:pt>
    <dgm:pt modelId="{C2F13BA2-92B4-4EB5-B354-D51B2C971C2B}" type="pres">
      <dgm:prSet presAssocID="{6926DD4E-2F8D-42F5-8AFA-BA961407E5FB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70B96-FA5E-45F7-8DEC-5BFF093B6A01}" type="pres">
      <dgm:prSet presAssocID="{6926DD4E-2F8D-42F5-8AFA-BA961407E5FB}" presName="Triangle" presStyleLbl="alignNode1" presStyleIdx="5" presStyleCnt="11"/>
      <dgm:spPr/>
    </dgm:pt>
    <dgm:pt modelId="{810047D5-3CC2-48D8-AF19-3870DEE2614A}" type="pres">
      <dgm:prSet presAssocID="{3F399D37-2384-4FDC-B6C0-336C670D4D2D}" presName="sibTrans" presStyleCnt="0"/>
      <dgm:spPr/>
    </dgm:pt>
    <dgm:pt modelId="{FC9D606D-4421-4A4F-A592-D93011C44492}" type="pres">
      <dgm:prSet presAssocID="{3F399D37-2384-4FDC-B6C0-336C670D4D2D}" presName="space" presStyleCnt="0"/>
      <dgm:spPr/>
    </dgm:pt>
    <dgm:pt modelId="{C300D436-C6DB-47D6-81DF-2A5C554D1F30}" type="pres">
      <dgm:prSet presAssocID="{3F0189F9-62B5-457A-8FE9-535E6635B5E9}" presName="composite" presStyleCnt="0"/>
      <dgm:spPr/>
    </dgm:pt>
    <dgm:pt modelId="{260F0CE3-861D-4184-8733-6695E4A417A5}" type="pres">
      <dgm:prSet presAssocID="{3F0189F9-62B5-457A-8FE9-535E6635B5E9}" presName="LShape" presStyleLbl="alignNode1" presStyleIdx="6" presStyleCnt="11"/>
      <dgm:spPr/>
    </dgm:pt>
    <dgm:pt modelId="{51E7E1C0-0782-4A4D-A9AA-E445A21BBB8A}" type="pres">
      <dgm:prSet presAssocID="{3F0189F9-62B5-457A-8FE9-535E6635B5E9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7AF24-40C5-45B9-B973-AB965F9F08F6}" type="pres">
      <dgm:prSet presAssocID="{3F0189F9-62B5-457A-8FE9-535E6635B5E9}" presName="Triangle" presStyleLbl="alignNode1" presStyleIdx="7" presStyleCnt="11"/>
      <dgm:spPr/>
    </dgm:pt>
    <dgm:pt modelId="{C3FAA6D2-1192-49B1-AFEF-2A58DB3A3D0D}" type="pres">
      <dgm:prSet presAssocID="{6B3EBA9D-6311-46E9-8F00-5BB91B19A560}" presName="sibTrans" presStyleCnt="0"/>
      <dgm:spPr/>
    </dgm:pt>
    <dgm:pt modelId="{A0E52D45-5419-40E1-B000-B198FF471F96}" type="pres">
      <dgm:prSet presAssocID="{6B3EBA9D-6311-46E9-8F00-5BB91B19A560}" presName="space" presStyleCnt="0"/>
      <dgm:spPr/>
    </dgm:pt>
    <dgm:pt modelId="{C9F46F37-EF1F-4161-9D55-59F04083CEFB}" type="pres">
      <dgm:prSet presAssocID="{513DA5D3-DF6D-477B-8C38-7C9B5B57448C}" presName="composite" presStyleCnt="0"/>
      <dgm:spPr/>
    </dgm:pt>
    <dgm:pt modelId="{DA294EDB-524B-436C-A790-45D16B3E0B4E}" type="pres">
      <dgm:prSet presAssocID="{513DA5D3-DF6D-477B-8C38-7C9B5B57448C}" presName="LShape" presStyleLbl="alignNode1" presStyleIdx="8" presStyleCnt="11"/>
      <dgm:spPr/>
    </dgm:pt>
    <dgm:pt modelId="{014F06CB-97C6-40E1-8C39-3EACE0A431B0}" type="pres">
      <dgm:prSet presAssocID="{513DA5D3-DF6D-477B-8C38-7C9B5B57448C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81F0F3-2A0D-4188-A15E-58695FB71CC9}" type="pres">
      <dgm:prSet presAssocID="{513DA5D3-DF6D-477B-8C38-7C9B5B57448C}" presName="Triangle" presStyleLbl="alignNode1" presStyleIdx="9" presStyleCnt="11"/>
      <dgm:spPr/>
    </dgm:pt>
    <dgm:pt modelId="{BFAEA003-DF6C-47CC-8798-63C9C443834A}" type="pres">
      <dgm:prSet presAssocID="{EFE212E6-434A-4F63-9615-AEE8A9327403}" presName="sibTrans" presStyleCnt="0"/>
      <dgm:spPr/>
    </dgm:pt>
    <dgm:pt modelId="{780C90E1-C426-4253-898B-67D777ADBEE8}" type="pres">
      <dgm:prSet presAssocID="{EFE212E6-434A-4F63-9615-AEE8A9327403}" presName="space" presStyleCnt="0"/>
      <dgm:spPr/>
    </dgm:pt>
    <dgm:pt modelId="{D0681550-C391-4C84-8EE0-1DB0A59C59A4}" type="pres">
      <dgm:prSet presAssocID="{DF220D7B-7DEE-41BE-88BC-423D2A744F15}" presName="composite" presStyleCnt="0"/>
      <dgm:spPr/>
    </dgm:pt>
    <dgm:pt modelId="{EE866218-0D62-406E-8569-6533890A81D1}" type="pres">
      <dgm:prSet presAssocID="{DF220D7B-7DEE-41BE-88BC-423D2A744F15}" presName="LShape" presStyleLbl="alignNode1" presStyleIdx="10" presStyleCnt="11"/>
      <dgm:spPr/>
    </dgm:pt>
    <dgm:pt modelId="{353C4C93-885D-419C-AFF3-7FAA87B7F776}" type="pres">
      <dgm:prSet presAssocID="{DF220D7B-7DEE-41BE-88BC-423D2A744F15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705A74-8963-4441-B4BE-0DAB6431525F}" srcId="{B2D25A25-95EA-4A86-9824-B0E4472ECA57}" destId="{BE5A26D1-5F6C-4AB2-9C1E-3779146F1F76}" srcOrd="1" destOrd="0" parTransId="{745E031C-8A41-4376-B91D-8666591A6869}" sibTransId="{58256544-66EA-4EB3-8F06-C7A8E2622F7C}"/>
    <dgm:cxn modelId="{42805520-E1BB-438E-8CC1-8701D321FCD3}" type="presOf" srcId="{558F58B6-BDF2-4C00-AB2B-0703D8775E39}" destId="{65C0ECE0-0103-4141-AF4A-2BA03AF79C16}" srcOrd="0" destOrd="0" presId="urn:microsoft.com/office/officeart/2009/3/layout/StepUpProcess"/>
    <dgm:cxn modelId="{F842178E-37DA-45E4-89FD-BDC262E412F4}" type="presOf" srcId="{6926DD4E-2F8D-42F5-8AFA-BA961407E5FB}" destId="{C2F13BA2-92B4-4EB5-B354-D51B2C971C2B}" srcOrd="0" destOrd="0" presId="urn:microsoft.com/office/officeart/2009/3/layout/StepUpProcess"/>
    <dgm:cxn modelId="{0D023CEE-DEAF-4A0E-B941-19FADE07BA95}" srcId="{B2D25A25-95EA-4A86-9824-B0E4472ECA57}" destId="{DF220D7B-7DEE-41BE-88BC-423D2A744F15}" srcOrd="5" destOrd="0" parTransId="{7A96E544-DC72-44E7-AE40-FC082ABE4716}" sibTransId="{779AE2A5-AA5A-4E05-A312-5B02AAD5A6D8}"/>
    <dgm:cxn modelId="{F10929A8-59CC-48F0-B733-6923035C6A03}" srcId="{B2D25A25-95EA-4A86-9824-B0E4472ECA57}" destId="{513DA5D3-DF6D-477B-8C38-7C9B5B57448C}" srcOrd="4" destOrd="0" parTransId="{60BA0608-AB77-4DC1-B016-ED19B467F80B}" sibTransId="{EFE212E6-434A-4F63-9615-AEE8A9327403}"/>
    <dgm:cxn modelId="{AC29D4D3-63F5-4646-BC74-22BFD8190B15}" srcId="{B2D25A25-95EA-4A86-9824-B0E4472ECA57}" destId="{558F58B6-BDF2-4C00-AB2B-0703D8775E39}" srcOrd="0" destOrd="0" parTransId="{CA6D1AFA-1000-4527-BBDF-F7B0C5953AB8}" sibTransId="{B12F0F73-F42A-4AE6-B982-0530C0D832A2}"/>
    <dgm:cxn modelId="{48123CC3-A6FA-45D3-8028-7F086EE13C84}" srcId="{B2D25A25-95EA-4A86-9824-B0E4472ECA57}" destId="{3F0189F9-62B5-457A-8FE9-535E6635B5E9}" srcOrd="3" destOrd="0" parTransId="{CA7E3B88-83C5-4836-AD94-9EEB57B51788}" sibTransId="{6B3EBA9D-6311-46E9-8F00-5BB91B19A560}"/>
    <dgm:cxn modelId="{964C3111-1DA5-461B-834B-350AEDD899B7}" srcId="{B2D25A25-95EA-4A86-9824-B0E4472ECA57}" destId="{6926DD4E-2F8D-42F5-8AFA-BA961407E5FB}" srcOrd="2" destOrd="0" parTransId="{CE2217CE-315A-4B1B-ACC0-53E30574C1D1}" sibTransId="{3F399D37-2384-4FDC-B6C0-336C670D4D2D}"/>
    <dgm:cxn modelId="{C4976095-ECDC-45E8-B06C-3905D2ADFE80}" type="presOf" srcId="{DF220D7B-7DEE-41BE-88BC-423D2A744F15}" destId="{353C4C93-885D-419C-AFF3-7FAA87B7F776}" srcOrd="0" destOrd="0" presId="urn:microsoft.com/office/officeart/2009/3/layout/StepUpProcess"/>
    <dgm:cxn modelId="{82F201C0-1D64-428F-9496-BFB2F701F1DC}" type="presOf" srcId="{BE5A26D1-5F6C-4AB2-9C1E-3779146F1F76}" destId="{24E100AF-9042-4F21-8349-DD1CDC2B4102}" srcOrd="0" destOrd="0" presId="urn:microsoft.com/office/officeart/2009/3/layout/StepUpProcess"/>
    <dgm:cxn modelId="{5E86D638-4334-40E8-9384-6CDA39A0DD26}" type="presOf" srcId="{B2D25A25-95EA-4A86-9824-B0E4472ECA57}" destId="{89F2BC92-F0B7-4D97-ADBA-7CF2A0ACAB33}" srcOrd="0" destOrd="0" presId="urn:microsoft.com/office/officeart/2009/3/layout/StepUpProcess"/>
    <dgm:cxn modelId="{6AA44C62-4F28-48B0-8086-D2211F053EEF}" type="presOf" srcId="{3F0189F9-62B5-457A-8FE9-535E6635B5E9}" destId="{51E7E1C0-0782-4A4D-A9AA-E445A21BBB8A}" srcOrd="0" destOrd="0" presId="urn:microsoft.com/office/officeart/2009/3/layout/StepUpProcess"/>
    <dgm:cxn modelId="{872A3963-1BE5-4174-A30F-1DBBF9EB2132}" type="presOf" srcId="{513DA5D3-DF6D-477B-8C38-7C9B5B57448C}" destId="{014F06CB-97C6-40E1-8C39-3EACE0A431B0}" srcOrd="0" destOrd="0" presId="urn:microsoft.com/office/officeart/2009/3/layout/StepUpProcess"/>
    <dgm:cxn modelId="{59A821BD-B324-47FA-AEBA-9FD22C42DD1E}" type="presParOf" srcId="{89F2BC92-F0B7-4D97-ADBA-7CF2A0ACAB33}" destId="{1FA286C4-F6F2-43D7-AD08-EAD345C71D54}" srcOrd="0" destOrd="0" presId="urn:microsoft.com/office/officeart/2009/3/layout/StepUpProcess"/>
    <dgm:cxn modelId="{9BA96364-6129-42B1-A0CD-F7518EF1E057}" type="presParOf" srcId="{1FA286C4-F6F2-43D7-AD08-EAD345C71D54}" destId="{24B2C241-383C-4C6A-BBF9-3F995C62C581}" srcOrd="0" destOrd="0" presId="urn:microsoft.com/office/officeart/2009/3/layout/StepUpProcess"/>
    <dgm:cxn modelId="{0D298B80-3D0D-496D-ADBB-57B404AA707D}" type="presParOf" srcId="{1FA286C4-F6F2-43D7-AD08-EAD345C71D54}" destId="{65C0ECE0-0103-4141-AF4A-2BA03AF79C16}" srcOrd="1" destOrd="0" presId="urn:microsoft.com/office/officeart/2009/3/layout/StepUpProcess"/>
    <dgm:cxn modelId="{331EDAA8-897D-46ED-9406-5A3150816C48}" type="presParOf" srcId="{1FA286C4-F6F2-43D7-AD08-EAD345C71D54}" destId="{F71FA736-82E1-4082-A747-1880F12338C2}" srcOrd="2" destOrd="0" presId="urn:microsoft.com/office/officeart/2009/3/layout/StepUpProcess"/>
    <dgm:cxn modelId="{799E1455-9A17-48B8-B388-ABF5F943D3A0}" type="presParOf" srcId="{89F2BC92-F0B7-4D97-ADBA-7CF2A0ACAB33}" destId="{DE117C26-A788-47F6-99DD-9BB275151F89}" srcOrd="1" destOrd="0" presId="urn:microsoft.com/office/officeart/2009/3/layout/StepUpProcess"/>
    <dgm:cxn modelId="{EA238854-AE61-418F-A26C-310E3E3A0D51}" type="presParOf" srcId="{DE117C26-A788-47F6-99DD-9BB275151F89}" destId="{82741DE5-1003-41B6-BB79-E7A7CF44042A}" srcOrd="0" destOrd="0" presId="urn:microsoft.com/office/officeart/2009/3/layout/StepUpProcess"/>
    <dgm:cxn modelId="{1B55AF69-9C9E-4A22-B9BD-F1BA5CC30A56}" type="presParOf" srcId="{89F2BC92-F0B7-4D97-ADBA-7CF2A0ACAB33}" destId="{1C76B3A7-0541-4A75-A4F9-109186247D8C}" srcOrd="2" destOrd="0" presId="urn:microsoft.com/office/officeart/2009/3/layout/StepUpProcess"/>
    <dgm:cxn modelId="{20E9565B-6315-494C-866E-9C74D0E57815}" type="presParOf" srcId="{1C76B3A7-0541-4A75-A4F9-109186247D8C}" destId="{C074960D-9E2E-4FB0-9438-9FED92181302}" srcOrd="0" destOrd="0" presId="urn:microsoft.com/office/officeart/2009/3/layout/StepUpProcess"/>
    <dgm:cxn modelId="{9FF23DFC-704B-444C-A270-B94EB129FC8F}" type="presParOf" srcId="{1C76B3A7-0541-4A75-A4F9-109186247D8C}" destId="{24E100AF-9042-4F21-8349-DD1CDC2B4102}" srcOrd="1" destOrd="0" presId="urn:microsoft.com/office/officeart/2009/3/layout/StepUpProcess"/>
    <dgm:cxn modelId="{5FC4FBAB-8A66-4DAC-9C04-53EF676AD615}" type="presParOf" srcId="{1C76B3A7-0541-4A75-A4F9-109186247D8C}" destId="{09C7B04C-9907-48BB-AD39-2AC79FDBF80B}" srcOrd="2" destOrd="0" presId="urn:microsoft.com/office/officeart/2009/3/layout/StepUpProcess"/>
    <dgm:cxn modelId="{BD795B64-725B-4734-A5B3-E36C61C46C02}" type="presParOf" srcId="{89F2BC92-F0B7-4D97-ADBA-7CF2A0ACAB33}" destId="{DFA7CC0F-FAB2-43D6-B82D-84FF001E9F1D}" srcOrd="3" destOrd="0" presId="urn:microsoft.com/office/officeart/2009/3/layout/StepUpProcess"/>
    <dgm:cxn modelId="{A9C1C36D-AA21-40F6-930B-DCB0BF1BE76A}" type="presParOf" srcId="{DFA7CC0F-FAB2-43D6-B82D-84FF001E9F1D}" destId="{AFB7DB33-872F-45F6-8195-D90700FCB6F7}" srcOrd="0" destOrd="0" presId="urn:microsoft.com/office/officeart/2009/3/layout/StepUpProcess"/>
    <dgm:cxn modelId="{07E73A7C-4B2B-4C77-BC76-15A031638C52}" type="presParOf" srcId="{89F2BC92-F0B7-4D97-ADBA-7CF2A0ACAB33}" destId="{B7BD8FAD-4E64-4EB7-B6F7-06352D77F9D1}" srcOrd="4" destOrd="0" presId="urn:microsoft.com/office/officeart/2009/3/layout/StepUpProcess"/>
    <dgm:cxn modelId="{75A1546B-893C-41D5-9D2A-1017784EB656}" type="presParOf" srcId="{B7BD8FAD-4E64-4EB7-B6F7-06352D77F9D1}" destId="{2B388336-7D55-479B-8F1D-63AED42101EF}" srcOrd="0" destOrd="0" presId="urn:microsoft.com/office/officeart/2009/3/layout/StepUpProcess"/>
    <dgm:cxn modelId="{3A6B2766-DD30-4101-B672-C25A530265CD}" type="presParOf" srcId="{B7BD8FAD-4E64-4EB7-B6F7-06352D77F9D1}" destId="{C2F13BA2-92B4-4EB5-B354-D51B2C971C2B}" srcOrd="1" destOrd="0" presId="urn:microsoft.com/office/officeart/2009/3/layout/StepUpProcess"/>
    <dgm:cxn modelId="{4C4FDD10-F55E-4FE6-997A-8C8D2F24E540}" type="presParOf" srcId="{B7BD8FAD-4E64-4EB7-B6F7-06352D77F9D1}" destId="{6F070B96-FA5E-45F7-8DEC-5BFF093B6A01}" srcOrd="2" destOrd="0" presId="urn:microsoft.com/office/officeart/2009/3/layout/StepUpProcess"/>
    <dgm:cxn modelId="{3BB92457-3002-4FD7-BC3F-7E6780673FC5}" type="presParOf" srcId="{89F2BC92-F0B7-4D97-ADBA-7CF2A0ACAB33}" destId="{810047D5-3CC2-48D8-AF19-3870DEE2614A}" srcOrd="5" destOrd="0" presId="urn:microsoft.com/office/officeart/2009/3/layout/StepUpProcess"/>
    <dgm:cxn modelId="{B1ED2BA1-3167-470B-9092-3CB387BD1A2F}" type="presParOf" srcId="{810047D5-3CC2-48D8-AF19-3870DEE2614A}" destId="{FC9D606D-4421-4A4F-A592-D93011C44492}" srcOrd="0" destOrd="0" presId="urn:microsoft.com/office/officeart/2009/3/layout/StepUpProcess"/>
    <dgm:cxn modelId="{F7E59288-CC64-437F-91E2-CAB3E494974F}" type="presParOf" srcId="{89F2BC92-F0B7-4D97-ADBA-7CF2A0ACAB33}" destId="{C300D436-C6DB-47D6-81DF-2A5C554D1F30}" srcOrd="6" destOrd="0" presId="urn:microsoft.com/office/officeart/2009/3/layout/StepUpProcess"/>
    <dgm:cxn modelId="{3C1C04B3-942E-4C76-9A05-A3E64E08C852}" type="presParOf" srcId="{C300D436-C6DB-47D6-81DF-2A5C554D1F30}" destId="{260F0CE3-861D-4184-8733-6695E4A417A5}" srcOrd="0" destOrd="0" presId="urn:microsoft.com/office/officeart/2009/3/layout/StepUpProcess"/>
    <dgm:cxn modelId="{93FE7E79-17FD-4A30-991A-958B5F467E8B}" type="presParOf" srcId="{C300D436-C6DB-47D6-81DF-2A5C554D1F30}" destId="{51E7E1C0-0782-4A4D-A9AA-E445A21BBB8A}" srcOrd="1" destOrd="0" presId="urn:microsoft.com/office/officeart/2009/3/layout/StepUpProcess"/>
    <dgm:cxn modelId="{9441F5DE-6654-449B-9A82-5406EA19CD2F}" type="presParOf" srcId="{C300D436-C6DB-47D6-81DF-2A5C554D1F30}" destId="{2487AF24-40C5-45B9-B973-AB965F9F08F6}" srcOrd="2" destOrd="0" presId="urn:microsoft.com/office/officeart/2009/3/layout/StepUpProcess"/>
    <dgm:cxn modelId="{FD3869DE-1B78-4EC2-AAFB-1D93DB8C5555}" type="presParOf" srcId="{89F2BC92-F0B7-4D97-ADBA-7CF2A0ACAB33}" destId="{C3FAA6D2-1192-49B1-AFEF-2A58DB3A3D0D}" srcOrd="7" destOrd="0" presId="urn:microsoft.com/office/officeart/2009/3/layout/StepUpProcess"/>
    <dgm:cxn modelId="{031C8C42-691A-4B1B-86A6-A6AB899976D8}" type="presParOf" srcId="{C3FAA6D2-1192-49B1-AFEF-2A58DB3A3D0D}" destId="{A0E52D45-5419-40E1-B000-B198FF471F96}" srcOrd="0" destOrd="0" presId="urn:microsoft.com/office/officeart/2009/3/layout/StepUpProcess"/>
    <dgm:cxn modelId="{89D19A2F-96A2-4C8E-A8BF-8C12E3BD0DAA}" type="presParOf" srcId="{89F2BC92-F0B7-4D97-ADBA-7CF2A0ACAB33}" destId="{C9F46F37-EF1F-4161-9D55-59F04083CEFB}" srcOrd="8" destOrd="0" presId="urn:microsoft.com/office/officeart/2009/3/layout/StepUpProcess"/>
    <dgm:cxn modelId="{76AF22B3-7D5E-401A-AADE-7E0B37D6D314}" type="presParOf" srcId="{C9F46F37-EF1F-4161-9D55-59F04083CEFB}" destId="{DA294EDB-524B-436C-A790-45D16B3E0B4E}" srcOrd="0" destOrd="0" presId="urn:microsoft.com/office/officeart/2009/3/layout/StepUpProcess"/>
    <dgm:cxn modelId="{A19A3575-8B33-4B1A-969D-6EB1DF786ACD}" type="presParOf" srcId="{C9F46F37-EF1F-4161-9D55-59F04083CEFB}" destId="{014F06CB-97C6-40E1-8C39-3EACE0A431B0}" srcOrd="1" destOrd="0" presId="urn:microsoft.com/office/officeart/2009/3/layout/StepUpProcess"/>
    <dgm:cxn modelId="{B398BB24-0F08-4D6F-9948-A6BEFECB3757}" type="presParOf" srcId="{C9F46F37-EF1F-4161-9D55-59F04083CEFB}" destId="{8481F0F3-2A0D-4188-A15E-58695FB71CC9}" srcOrd="2" destOrd="0" presId="urn:microsoft.com/office/officeart/2009/3/layout/StepUpProcess"/>
    <dgm:cxn modelId="{27550B37-ADB7-4837-AE3A-214E3AB2C889}" type="presParOf" srcId="{89F2BC92-F0B7-4D97-ADBA-7CF2A0ACAB33}" destId="{BFAEA003-DF6C-47CC-8798-63C9C443834A}" srcOrd="9" destOrd="0" presId="urn:microsoft.com/office/officeart/2009/3/layout/StepUpProcess"/>
    <dgm:cxn modelId="{96A8A004-798C-4120-BF3A-9EF850284FD9}" type="presParOf" srcId="{BFAEA003-DF6C-47CC-8798-63C9C443834A}" destId="{780C90E1-C426-4253-898B-67D777ADBEE8}" srcOrd="0" destOrd="0" presId="urn:microsoft.com/office/officeart/2009/3/layout/StepUpProcess"/>
    <dgm:cxn modelId="{9B9134A1-8277-4606-A89B-C06D55D8AAE8}" type="presParOf" srcId="{89F2BC92-F0B7-4D97-ADBA-7CF2A0ACAB33}" destId="{D0681550-C391-4C84-8EE0-1DB0A59C59A4}" srcOrd="10" destOrd="0" presId="urn:microsoft.com/office/officeart/2009/3/layout/StepUpProcess"/>
    <dgm:cxn modelId="{D087EA85-B76B-4BD7-A724-B22F43285C53}" type="presParOf" srcId="{D0681550-C391-4C84-8EE0-1DB0A59C59A4}" destId="{EE866218-0D62-406E-8569-6533890A81D1}" srcOrd="0" destOrd="0" presId="urn:microsoft.com/office/officeart/2009/3/layout/StepUpProcess"/>
    <dgm:cxn modelId="{2587B7A9-A782-482D-99CF-ABA505A2B47E}" type="presParOf" srcId="{D0681550-C391-4C84-8EE0-1DB0A59C59A4}" destId="{353C4C93-885D-419C-AFF3-7FAA87B7F77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B2C241-383C-4C6A-BBF9-3F995C62C581}">
      <dsp:nvSpPr>
        <dsp:cNvPr id="0" name=""/>
        <dsp:cNvSpPr/>
      </dsp:nvSpPr>
      <dsp:spPr>
        <a:xfrm rot="5400000">
          <a:off x="668568" y="1489686"/>
          <a:ext cx="765486" cy="127375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C0ECE0-0103-4141-AF4A-2BA03AF79C16}">
      <dsp:nvSpPr>
        <dsp:cNvPr id="0" name=""/>
        <dsp:cNvSpPr/>
      </dsp:nvSpPr>
      <dsp:spPr>
        <a:xfrm>
          <a:off x="540789" y="1870264"/>
          <a:ext cx="1149951" cy="10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0" kern="1200">
              <a:solidFill>
                <a:schemeClr val="tx2">
                  <a:lumMod val="75000"/>
                </a:schemeClr>
              </a:solidFill>
            </a:rPr>
            <a:t>גיבוש האסטרטגיה</a:t>
          </a:r>
          <a:endParaRPr lang="he-IL" sz="1600" b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40789" y="1870264"/>
        <a:ext cx="1149951" cy="1007999"/>
      </dsp:txXfrm>
    </dsp:sp>
    <dsp:sp modelId="{F71FA736-82E1-4082-A747-1880F12338C2}">
      <dsp:nvSpPr>
        <dsp:cNvPr id="0" name=""/>
        <dsp:cNvSpPr/>
      </dsp:nvSpPr>
      <dsp:spPr>
        <a:xfrm>
          <a:off x="1473769" y="1395911"/>
          <a:ext cx="216971" cy="21697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74960D-9E2E-4FB0-9438-9FED92181302}">
      <dsp:nvSpPr>
        <dsp:cNvPr id="0" name=""/>
        <dsp:cNvSpPr/>
      </dsp:nvSpPr>
      <dsp:spPr>
        <a:xfrm rot="5400000">
          <a:off x="2076333" y="1141334"/>
          <a:ext cx="765486" cy="127375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E100AF-9042-4F21-8349-DD1CDC2B4102}">
      <dsp:nvSpPr>
        <dsp:cNvPr id="0" name=""/>
        <dsp:cNvSpPr/>
      </dsp:nvSpPr>
      <dsp:spPr>
        <a:xfrm>
          <a:off x="1948554" y="1521911"/>
          <a:ext cx="1149951" cy="10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0" kern="1200">
              <a:solidFill>
                <a:schemeClr val="tx2">
                  <a:lumMod val="75000"/>
                </a:schemeClr>
              </a:solidFill>
            </a:rPr>
            <a:t>מימוש האסטרטגיה באמצעות מערכת מידע</a:t>
          </a:r>
          <a:endParaRPr lang="he-IL" sz="1600" b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948554" y="1521911"/>
        <a:ext cx="1149951" cy="1007999"/>
      </dsp:txXfrm>
    </dsp:sp>
    <dsp:sp modelId="{09C7B04C-9907-48BB-AD39-2AC79FDBF80B}">
      <dsp:nvSpPr>
        <dsp:cNvPr id="0" name=""/>
        <dsp:cNvSpPr/>
      </dsp:nvSpPr>
      <dsp:spPr>
        <a:xfrm>
          <a:off x="2881533" y="1047559"/>
          <a:ext cx="216971" cy="21697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388336-7D55-479B-8F1D-63AED42101EF}">
      <dsp:nvSpPr>
        <dsp:cNvPr id="0" name=""/>
        <dsp:cNvSpPr/>
      </dsp:nvSpPr>
      <dsp:spPr>
        <a:xfrm rot="5400000">
          <a:off x="3484098" y="792981"/>
          <a:ext cx="765486" cy="127375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F13BA2-92B4-4EB5-B354-D51B2C971C2B}">
      <dsp:nvSpPr>
        <dsp:cNvPr id="0" name=""/>
        <dsp:cNvSpPr/>
      </dsp:nvSpPr>
      <dsp:spPr>
        <a:xfrm>
          <a:off x="3356319" y="1173558"/>
          <a:ext cx="1149951" cy="10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0" kern="1200">
              <a:solidFill>
                <a:schemeClr val="tx2">
                  <a:lumMod val="75000"/>
                </a:schemeClr>
              </a:solidFill>
            </a:rPr>
            <a:t>אישור ועדה עליונה לענייני תקשוב באוצר</a:t>
          </a:r>
          <a:endParaRPr lang="he-IL" sz="1600" b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356319" y="1173558"/>
        <a:ext cx="1149951" cy="1007999"/>
      </dsp:txXfrm>
    </dsp:sp>
    <dsp:sp modelId="{6F070B96-FA5E-45F7-8DEC-5BFF093B6A01}">
      <dsp:nvSpPr>
        <dsp:cNvPr id="0" name=""/>
        <dsp:cNvSpPr/>
      </dsp:nvSpPr>
      <dsp:spPr>
        <a:xfrm>
          <a:off x="4289298" y="699206"/>
          <a:ext cx="216971" cy="21697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0F0CE3-861D-4184-8733-6695E4A417A5}">
      <dsp:nvSpPr>
        <dsp:cNvPr id="0" name=""/>
        <dsp:cNvSpPr/>
      </dsp:nvSpPr>
      <dsp:spPr>
        <a:xfrm rot="5400000">
          <a:off x="4891862" y="444628"/>
          <a:ext cx="765486" cy="127375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1E7E1C0-0782-4A4D-A9AA-E445A21BBB8A}">
      <dsp:nvSpPr>
        <dsp:cNvPr id="0" name=""/>
        <dsp:cNvSpPr/>
      </dsp:nvSpPr>
      <dsp:spPr>
        <a:xfrm>
          <a:off x="4764083" y="825206"/>
          <a:ext cx="1149951" cy="10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0" kern="1200">
              <a:solidFill>
                <a:schemeClr val="tx2">
                  <a:lumMod val="75000"/>
                </a:schemeClr>
              </a:solidFill>
            </a:rPr>
            <a:t>תהליך תקצוב ע"י משרד האוצר</a:t>
          </a:r>
          <a:endParaRPr lang="he-IL" sz="1600" b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4764083" y="825206"/>
        <a:ext cx="1149951" cy="1007999"/>
      </dsp:txXfrm>
    </dsp:sp>
    <dsp:sp modelId="{2487AF24-40C5-45B9-B973-AB965F9F08F6}">
      <dsp:nvSpPr>
        <dsp:cNvPr id="0" name=""/>
        <dsp:cNvSpPr/>
      </dsp:nvSpPr>
      <dsp:spPr>
        <a:xfrm>
          <a:off x="5697063" y="350853"/>
          <a:ext cx="216971" cy="21697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294EDB-524B-436C-A790-45D16B3E0B4E}">
      <dsp:nvSpPr>
        <dsp:cNvPr id="0" name=""/>
        <dsp:cNvSpPr/>
      </dsp:nvSpPr>
      <dsp:spPr>
        <a:xfrm rot="5400000">
          <a:off x="6299627" y="96275"/>
          <a:ext cx="765486" cy="127375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4F06CB-97C6-40E1-8C39-3EACE0A431B0}">
      <dsp:nvSpPr>
        <dsp:cNvPr id="0" name=""/>
        <dsp:cNvSpPr/>
      </dsp:nvSpPr>
      <dsp:spPr>
        <a:xfrm>
          <a:off x="6171848" y="476853"/>
          <a:ext cx="1149951" cy="10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0" kern="1200" dirty="0">
              <a:solidFill>
                <a:schemeClr val="tx2">
                  <a:lumMod val="75000"/>
                </a:schemeClr>
              </a:solidFill>
            </a:rPr>
            <a:t>תהליך מכרז לאפיון מפורט ופיתוח המערכת </a:t>
          </a:r>
        </a:p>
      </dsp:txBody>
      <dsp:txXfrm>
        <a:off x="6171848" y="476853"/>
        <a:ext cx="1149951" cy="1007999"/>
      </dsp:txXfrm>
    </dsp:sp>
    <dsp:sp modelId="{8481F0F3-2A0D-4188-A15E-58695FB71CC9}">
      <dsp:nvSpPr>
        <dsp:cNvPr id="0" name=""/>
        <dsp:cNvSpPr/>
      </dsp:nvSpPr>
      <dsp:spPr>
        <a:xfrm>
          <a:off x="7104827" y="2500"/>
          <a:ext cx="216971" cy="21697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866218-0D62-406E-8569-6533890A81D1}">
      <dsp:nvSpPr>
        <dsp:cNvPr id="0" name=""/>
        <dsp:cNvSpPr/>
      </dsp:nvSpPr>
      <dsp:spPr>
        <a:xfrm rot="5400000">
          <a:off x="7707392" y="-252076"/>
          <a:ext cx="765486" cy="127375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3C4C93-885D-419C-AFF3-7FAA87B7F776}">
      <dsp:nvSpPr>
        <dsp:cNvPr id="0" name=""/>
        <dsp:cNvSpPr/>
      </dsp:nvSpPr>
      <dsp:spPr>
        <a:xfrm>
          <a:off x="7579613" y="128500"/>
          <a:ext cx="1149951" cy="10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e-IL" sz="1600" b="0" kern="1200">
              <a:solidFill>
                <a:schemeClr val="tx2">
                  <a:lumMod val="75000"/>
                </a:schemeClr>
              </a:solidFill>
            </a:rPr>
            <a:t>אפיון מפורט ופיתוח המערכת ע"י הזוכה במכרז</a:t>
          </a:r>
          <a:endParaRPr lang="he-IL" sz="1600" b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7579613" y="128500"/>
        <a:ext cx="1149951" cy="1007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50B0DBF-D715-4DA1-9A99-75C033DFB692}" type="datetimeFigureOut">
              <a:rPr lang="he-IL" smtClean="0"/>
              <a:pPr/>
              <a:t>ט'/תמוז/תשע"ז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2D00553-DF5D-4114-9BC0-DE5C72B5750C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3244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0CFA3-77F5-47E0-842D-7ECFD1B681E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46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N:\צוותים\אלפסי\משרד לשירותי דת\שירת הים\שירת הים - בסיס מצגת-פנימי.jp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82961"/>
          <a:stretch/>
        </p:blipFill>
        <p:spPr bwMode="auto">
          <a:xfrm>
            <a:off x="-3244" y="5949280"/>
            <a:ext cx="9144000" cy="910883"/>
          </a:xfrm>
          <a:prstGeom prst="rect">
            <a:avLst/>
          </a:prstGeom>
          <a:noFill/>
        </p:spPr>
      </p:pic>
      <p:pic>
        <p:nvPicPr>
          <p:cNvPr id="7" name="Picture 2" descr="N:\צוותים\אלפסי\משרד לשירותי דת\שירת הים\שירת הים - בסיס מצגת-פנימי.jp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2494"/>
          <a:stretch/>
        </p:blipFill>
        <p:spPr bwMode="auto">
          <a:xfrm>
            <a:off x="-13252" y="-4518"/>
            <a:ext cx="9157252" cy="6485709"/>
          </a:xfrm>
          <a:prstGeom prst="rect">
            <a:avLst/>
          </a:prstGeom>
          <a:noFill/>
        </p:spPr>
      </p:pic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>
          <a:xfrm>
            <a:off x="457200" y="942276"/>
            <a:ext cx="8579296" cy="432048"/>
          </a:xfrm>
        </p:spPr>
        <p:txBody>
          <a:bodyPr>
            <a:noAutofit/>
          </a:bodyPr>
          <a:lstStyle>
            <a:lvl1pPr algn="ctr">
              <a:defRPr sz="4000" b="1">
                <a:solidFill>
                  <a:schemeClr val="tx2">
                    <a:lumMod val="50000"/>
                  </a:schemeClr>
                </a:solidFill>
                <a:cs typeface="+mn-cs"/>
              </a:defRPr>
            </a:lvl1pPr>
          </a:lstStyle>
          <a:p>
            <a:r>
              <a:rPr lang="he-IL" dirty="0"/>
              <a:t>סגנון כותרת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39248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B595-728E-4C61-9521-4D13C191CEE7}" type="datetime8">
              <a:rPr lang="he-IL" smtClean="0"/>
              <a:pPr/>
              <a:t>03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4AEE-7D54-4AF3-A7C7-D26548E059DC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3411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N:\צוותים\אלפסי\משרד לשירותי דת\שירת הים\שירת הים - בסיס מצגת-פנימי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</p:spPr>
      </p:pic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>
          <a:xfrm>
            <a:off x="457200" y="764704"/>
            <a:ext cx="8579296" cy="432048"/>
          </a:xfrm>
        </p:spPr>
        <p:txBody>
          <a:bodyPr/>
          <a:lstStyle>
            <a:lvl1pPr algn="ctr">
              <a:defRPr>
                <a:solidFill>
                  <a:schemeClr val="tx2">
                    <a:lumMod val="50000"/>
                  </a:schemeClr>
                </a:solidFill>
                <a:cs typeface="+mn-cs"/>
              </a:defRPr>
            </a:lvl1pPr>
          </a:lstStyle>
          <a:p>
            <a:r>
              <a:rPr lang="he-IL" dirty="0"/>
              <a:t>סגנון כותרת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379909"/>
            <a:ext cx="8229600" cy="4857403"/>
          </a:xfrm>
        </p:spPr>
        <p:txBody>
          <a:bodyPr/>
          <a:lstStyle/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B595-728E-4C61-9521-4D13C191CEE7}" type="datetime8">
              <a:rPr lang="he-IL" smtClean="0"/>
              <a:pPr/>
              <a:t>03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4AEE-7D54-4AF3-A7C7-D26548E059DC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288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1E569-BE65-41C9-9DCB-5F8DCF1E28ED}" type="datetime8">
              <a:rPr lang="he-IL" smtClean="0"/>
              <a:pPr/>
              <a:t>03 יולי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04AEE-7D54-4AF3-A7C7-D26548E059DC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834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7" r:id="rId2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jpeg"/><Relationship Id="rId15" Type="http://schemas.openxmlformats.org/officeDocument/2006/relationships/image" Target="../media/image30.jpe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:\צוותים\אלפסי\משרד לשירותי דת\שירת הים\שירת הים - בסיס מצגת-שער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801261"/>
            <a:ext cx="9144000" cy="67403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הצגת המערכת</a:t>
            </a:r>
          </a:p>
          <a:p>
            <a:pPr algn="ctr" rtl="1"/>
            <a:endParaRPr lang="he-IL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1"/>
            <a:r>
              <a:rPr lang="he-IL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בפני ועדת המדע והטכנולוגיה בכנסת</a:t>
            </a:r>
          </a:p>
          <a:p>
            <a:pPr algn="ctr" rtl="1"/>
            <a:r>
              <a:rPr lang="he-IL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ביולי 2017</a:t>
            </a:r>
            <a:endParaRPr lang="he-IL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1"/>
            <a:endParaRPr lang="he-IL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1"/>
            <a:endParaRPr lang="he-IL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1"/>
            <a:endParaRPr lang="he-IL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1"/>
            <a:r>
              <a:rPr lang="he-IL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258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כותרת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המשרד לשירותי דת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>
            <a:normAutofit fontScale="92500" lnSpcReduction="10000"/>
          </a:bodyPr>
          <a:lstStyle/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הסדרת שירותי הדת לציבור היהודי במדינת ישראל</a:t>
            </a: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endParaRPr lang="he-IL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הוקם בשנת 2008</a:t>
            </a:r>
          </a:p>
        </p:txBody>
      </p:sp>
      <p:sp>
        <p:nvSpPr>
          <p:cNvPr id="8" name="מציין מיקום של מספר שקופית 3">
            <a:extLst>
              <a:ext uri="{FF2B5EF4-FFF2-40B4-BE49-F238E27FC236}">
                <a16:creationId xmlns:a16="http://schemas.microsoft.com/office/drawing/2014/main" xmlns="" id="{D7A94561-C717-4B92-B64C-410590573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2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15" name="Rectangle 22">
            <a:extLst>
              <a:ext uri="{FF2B5EF4-FFF2-40B4-BE49-F238E27FC236}">
                <a16:creationId xmlns:a16="http://schemas.microsoft.com/office/drawing/2014/main" xmlns="" id="{62978226-A5A7-4037-AF8A-1ED06294728D}"/>
              </a:ext>
            </a:extLst>
          </p:cNvPr>
          <p:cNvSpPr/>
          <p:nvPr/>
        </p:nvSpPr>
        <p:spPr>
          <a:xfrm>
            <a:off x="6158534" y="3149420"/>
            <a:ext cx="1847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rtl="1"/>
            <a:endParaRPr lang="he-IL" sz="1600" b="1" dirty="0">
              <a:solidFill>
                <a:srgbClr val="002060"/>
              </a:solidFill>
              <a:latin typeface="Arial" pitchFamily="34" charset="0"/>
            </a:endParaRPr>
          </a:p>
        </p:txBody>
      </p:sp>
      <p:grpSp>
        <p:nvGrpSpPr>
          <p:cNvPr id="4" name="קבוצה 3">
            <a:extLst>
              <a:ext uri="{FF2B5EF4-FFF2-40B4-BE49-F238E27FC236}">
                <a16:creationId xmlns:a16="http://schemas.microsoft.com/office/drawing/2014/main" xmlns="" id="{C4CEE657-8E43-4432-8141-24FF3F57F2EA}"/>
              </a:ext>
            </a:extLst>
          </p:cNvPr>
          <p:cNvGrpSpPr/>
          <p:nvPr/>
        </p:nvGrpSpPr>
        <p:grpSpPr>
          <a:xfrm>
            <a:off x="4670717" y="2162996"/>
            <a:ext cx="3238658" cy="2053663"/>
            <a:chOff x="4670717" y="2162996"/>
            <a:chExt cx="3238658" cy="205366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9" b="8873"/>
            <a:stretch/>
          </p:blipFill>
          <p:spPr>
            <a:xfrm>
              <a:off x="4670717" y="2258400"/>
              <a:ext cx="3238658" cy="1958259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8" name="Rounded Rectangle 25">
              <a:extLst>
                <a:ext uri="{FF2B5EF4-FFF2-40B4-BE49-F238E27FC236}">
                  <a16:creationId xmlns:a16="http://schemas.microsoft.com/office/drawing/2014/main" xmlns="" id="{1EC8BCF3-590F-4537-8616-003DBA027253}"/>
                </a:ext>
              </a:extLst>
            </p:cNvPr>
            <p:cNvSpPr/>
            <p:nvPr/>
          </p:nvSpPr>
          <p:spPr>
            <a:xfrm>
              <a:off x="5436096" y="2162996"/>
              <a:ext cx="1629605" cy="252000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tIns="0" rtlCol="1" anchor="ctr"/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קבורה</a:t>
              </a:r>
            </a:p>
          </p:txBody>
        </p:sp>
      </p:grpSp>
      <p:grpSp>
        <p:nvGrpSpPr>
          <p:cNvPr id="5" name="קבוצה 4">
            <a:extLst>
              <a:ext uri="{FF2B5EF4-FFF2-40B4-BE49-F238E27FC236}">
                <a16:creationId xmlns:a16="http://schemas.microsoft.com/office/drawing/2014/main" xmlns="" id="{18DC1C8E-1AD3-4A3C-835F-5DD82C34ACB4}"/>
              </a:ext>
            </a:extLst>
          </p:cNvPr>
          <p:cNvGrpSpPr/>
          <p:nvPr/>
        </p:nvGrpSpPr>
        <p:grpSpPr>
          <a:xfrm>
            <a:off x="1259632" y="2149404"/>
            <a:ext cx="3240000" cy="2071684"/>
            <a:chOff x="1259632" y="2149404"/>
            <a:chExt cx="3240000" cy="207168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64"/>
            <a:stretch/>
          </p:blipFill>
          <p:spPr>
            <a:xfrm>
              <a:off x="1259632" y="2258400"/>
              <a:ext cx="3240000" cy="1962688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Rounded Rectangle 25">
              <a:extLst>
                <a:ext uri="{FF2B5EF4-FFF2-40B4-BE49-F238E27FC236}">
                  <a16:creationId xmlns:a16="http://schemas.microsoft.com/office/drawing/2014/main" xmlns="" id="{75B45F7A-D8C6-4FB3-AA98-81B4022FD362}"/>
                </a:ext>
              </a:extLst>
            </p:cNvPr>
            <p:cNvSpPr/>
            <p:nvPr/>
          </p:nvSpPr>
          <p:spPr>
            <a:xfrm>
              <a:off x="2006291" y="2149404"/>
              <a:ext cx="1629605" cy="252000"/>
            </a:xfrm>
            <a:prstGeom prst="roundRect">
              <a:avLst/>
            </a:pr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tIns="0" rtlCol="1" anchor="ctr"/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מקוואות</a:t>
              </a:r>
            </a:p>
          </p:txBody>
        </p:sp>
      </p:grpSp>
      <p:grpSp>
        <p:nvGrpSpPr>
          <p:cNvPr id="6" name="קבוצה 5">
            <a:extLst>
              <a:ext uri="{FF2B5EF4-FFF2-40B4-BE49-F238E27FC236}">
                <a16:creationId xmlns:a16="http://schemas.microsoft.com/office/drawing/2014/main" xmlns="" id="{ADD768CE-B639-4944-877A-57F09C171B47}"/>
              </a:ext>
            </a:extLst>
          </p:cNvPr>
          <p:cNvGrpSpPr/>
          <p:nvPr/>
        </p:nvGrpSpPr>
        <p:grpSpPr>
          <a:xfrm>
            <a:off x="4670716" y="4329128"/>
            <a:ext cx="3238659" cy="2052200"/>
            <a:chOff x="4670716" y="4329128"/>
            <a:chExt cx="3238659" cy="205220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0716" y="4423069"/>
              <a:ext cx="3238659" cy="1958259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Rounded Rectangle 25">
              <a:extLst>
                <a:ext uri="{FF2B5EF4-FFF2-40B4-BE49-F238E27FC236}">
                  <a16:creationId xmlns:a16="http://schemas.microsoft.com/office/drawing/2014/main" xmlns="" id="{7DABBBA6-F0E9-4A86-A8FF-004DE62B482D}"/>
                </a:ext>
              </a:extLst>
            </p:cNvPr>
            <p:cNvSpPr/>
            <p:nvPr/>
          </p:nvSpPr>
          <p:spPr>
            <a:xfrm>
              <a:off x="5437225" y="4329128"/>
              <a:ext cx="1629605" cy="252000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tIns="0" rtlCol="1" anchor="ctr"/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כשרות</a:t>
              </a:r>
            </a:p>
          </p:txBody>
        </p:sp>
      </p:grpSp>
      <p:grpSp>
        <p:nvGrpSpPr>
          <p:cNvPr id="7" name="קבוצה 6">
            <a:extLst>
              <a:ext uri="{FF2B5EF4-FFF2-40B4-BE49-F238E27FC236}">
                <a16:creationId xmlns:a16="http://schemas.microsoft.com/office/drawing/2014/main" xmlns="" id="{8B1B4F44-AF37-443B-B92A-71E596982F62}"/>
              </a:ext>
            </a:extLst>
          </p:cNvPr>
          <p:cNvGrpSpPr/>
          <p:nvPr/>
        </p:nvGrpSpPr>
        <p:grpSpPr>
          <a:xfrm>
            <a:off x="1259632" y="4315536"/>
            <a:ext cx="3240000" cy="2065792"/>
            <a:chOff x="1259632" y="4315536"/>
            <a:chExt cx="3240000" cy="206579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6" b="-722"/>
            <a:stretch/>
          </p:blipFill>
          <p:spPr>
            <a:xfrm>
              <a:off x="1259632" y="4440544"/>
              <a:ext cx="3240000" cy="194078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Rounded Rectangle 25">
              <a:extLst>
                <a:ext uri="{FF2B5EF4-FFF2-40B4-BE49-F238E27FC236}">
                  <a16:creationId xmlns:a16="http://schemas.microsoft.com/office/drawing/2014/main" xmlns="" id="{110ADF55-05C2-44DF-85A3-7F4700C2FBDF}"/>
                </a:ext>
              </a:extLst>
            </p:cNvPr>
            <p:cNvSpPr/>
            <p:nvPr/>
          </p:nvSpPr>
          <p:spPr>
            <a:xfrm>
              <a:off x="2007420" y="4315536"/>
              <a:ext cx="1629605" cy="252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tIns="0" rtlCol="1" anchor="ctr"/>
            <a:lstStyle/>
            <a:p>
              <a:pPr algn="ctr"/>
              <a:r>
                <a:rPr lang="he-IL" sz="1600" b="1" dirty="0">
                  <a:solidFill>
                    <a:schemeClr val="bg1"/>
                  </a:solidFill>
                </a:rPr>
                <a:t>נישואין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300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תוצאת תמונה עבור ‪challenges company‬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40" y="1909981"/>
            <a:ext cx="8595719" cy="4831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1" anchor="ctr">
            <a:noAutofit/>
          </a:bodyPr>
          <a:lstStyle/>
          <a:p>
            <a:r>
              <a:rPr lang="en-US" dirty="0"/>
              <a:t>  </a:t>
            </a:r>
            <a:r>
              <a:rPr lang="he-IL" dirty="0"/>
              <a:t>סטאטוס מערכות בתחילת הדרך - 2010 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229200"/>
          </a:xfrm>
          <a:solidFill>
            <a:schemeClr val="bg1">
              <a:alpha val="60000"/>
            </a:schemeClr>
          </a:solidFill>
          <a:effectLst>
            <a:softEdge rad="31750"/>
          </a:effectLst>
        </p:spPr>
        <p:txBody>
          <a:bodyPr vert="horz" lIns="91440" tIns="45720" rIns="91440" bIns="45720" rtlCol="1">
            <a:normAutofit/>
          </a:bodyPr>
          <a:lstStyle/>
          <a:p>
            <a:pPr marL="0" indent="0">
              <a:buNone/>
            </a:pPr>
            <a:r>
              <a:rPr lang="he-IL" b="1" u="sng" dirty="0">
                <a:solidFill>
                  <a:schemeClr val="tx2">
                    <a:lumMod val="75000"/>
                  </a:schemeClr>
                </a:solidFill>
              </a:rPr>
              <a:t>לא קיימת </a:t>
            </a:r>
            <a:r>
              <a:rPr lang="he-IL" b="1" dirty="0">
                <a:solidFill>
                  <a:schemeClr val="tx2">
                    <a:lumMod val="75000"/>
                  </a:schemeClr>
                </a:solidFill>
              </a:rPr>
              <a:t>טכנולוגיה מסודרת</a:t>
            </a:r>
          </a:p>
          <a:p>
            <a:pPr lvl="1"/>
            <a:r>
              <a:rPr lang="he-IL" sz="2000" dirty="0">
                <a:solidFill>
                  <a:schemeClr val="tx2">
                    <a:lumMod val="75000"/>
                  </a:schemeClr>
                </a:solidFill>
              </a:rPr>
              <a:t>כל מועצה רכשה מערכות (רובן פותחו בטכנולוגיות ישנות) באופן עצמאי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2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he-IL" sz="2000" dirty="0">
                <a:solidFill>
                  <a:schemeClr val="tx2">
                    <a:lumMod val="75000"/>
                  </a:schemeClr>
                </a:solidFill>
              </a:rPr>
              <a:t>(אם בכלל...), חלקן ללא רישוי.</a:t>
            </a:r>
          </a:p>
          <a:p>
            <a:pPr lvl="1"/>
            <a:r>
              <a:rPr lang="he-IL" sz="2000" dirty="0">
                <a:solidFill>
                  <a:schemeClr val="tx2">
                    <a:lumMod val="75000"/>
                  </a:schemeClr>
                </a:solidFill>
              </a:rPr>
              <a:t>הנהלת חשבונות ושכר בגופים חיצוניים.</a:t>
            </a:r>
          </a:p>
          <a:p>
            <a:pPr lvl="1"/>
            <a:r>
              <a:rPr lang="he-IL" sz="2000" dirty="0">
                <a:solidFill>
                  <a:schemeClr val="tx2">
                    <a:lumMod val="75000"/>
                  </a:schemeClr>
                </a:solidFill>
              </a:rPr>
              <a:t>אין ניהול תהליכי רכש ומשאבי אנוש מסודרים ומתועדים.</a:t>
            </a:r>
          </a:p>
          <a:p>
            <a:pPr lvl="1"/>
            <a:endParaRPr lang="he-IL" sz="2000" dirty="0">
              <a:solidFill>
                <a:schemeClr val="tx2">
                  <a:lumMod val="75000"/>
                </a:schemeClr>
              </a:solidFill>
            </a:endParaRPr>
          </a:p>
          <a:p>
            <a:pPr lvl="1"/>
            <a:endParaRPr lang="he-IL" sz="2000" dirty="0">
              <a:solidFill>
                <a:schemeClr val="tx2">
                  <a:lumMod val="75000"/>
                </a:schemeClr>
              </a:solidFill>
            </a:endParaRPr>
          </a:p>
          <a:p>
            <a:pPr lvl="1"/>
            <a:endParaRPr lang="he-IL" sz="2000" dirty="0">
              <a:solidFill>
                <a:schemeClr val="tx2">
                  <a:lumMod val="75000"/>
                </a:schemeClr>
              </a:solidFill>
            </a:endParaRPr>
          </a:p>
          <a:p>
            <a:pPr lvl="1"/>
            <a:endParaRPr lang="he-IL" sz="2000" dirty="0">
              <a:solidFill>
                <a:schemeClr val="tx2">
                  <a:lumMod val="75000"/>
                </a:schemeClr>
              </a:solidFill>
            </a:endParaRPr>
          </a:p>
          <a:p>
            <a:pPr lvl="1"/>
            <a:endParaRPr lang="he-IL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מציין מיקום של מספר שקופית 3">
            <a:extLst>
              <a:ext uri="{FF2B5EF4-FFF2-40B4-BE49-F238E27FC236}">
                <a16:creationId xmlns:a16="http://schemas.microsoft.com/office/drawing/2014/main" xmlns="" id="{B7CCE48C-2F10-4B09-A1DD-7D26FF1B0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3</a:t>
            </a:fld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76294"/>
            <a:ext cx="8352928" cy="3681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7577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תוצאת תמונה עבור ‪challenges company‬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40" y="1693957"/>
            <a:ext cx="8595719" cy="4831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457200" y="942276"/>
            <a:ext cx="8686800" cy="432048"/>
          </a:xfrm>
        </p:spPr>
        <p:txBody>
          <a:bodyPr/>
          <a:lstStyle/>
          <a:p>
            <a:r>
              <a:rPr lang="en-US" dirty="0"/>
              <a:t>   </a:t>
            </a:r>
            <a:r>
              <a:rPr lang="he-IL" dirty="0"/>
              <a:t>סטאטוס מערכות בתחילת הדרך - 2010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392488"/>
          </a:xfrm>
          <a:solidFill>
            <a:schemeClr val="bg1">
              <a:alpha val="60000"/>
            </a:schemeClr>
          </a:solidFill>
        </p:spPr>
        <p:txBody>
          <a:bodyPr vert="horz" lIns="91440" tIns="45720" rIns="91440" bIns="45720" rtlCol="1"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he-IL" b="1" dirty="0">
                <a:solidFill>
                  <a:schemeClr val="tx2">
                    <a:lumMod val="75000"/>
                  </a:schemeClr>
                </a:solidFill>
              </a:rPr>
              <a:t>מערכות עצמאיות ולא מקושרות - </a:t>
            </a: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אין תהליכי עבודה בין המועצות</a:t>
            </a:r>
          </a:p>
          <a:p>
            <a:pPr lvl="1">
              <a:lnSpc>
                <a:spcPct val="15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אישורי רווקות</a:t>
            </a:r>
          </a:p>
          <a:p>
            <a:pPr lvl="1">
              <a:lnSpc>
                <a:spcPct val="15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תעודות נישואין של ההורים</a:t>
            </a:r>
          </a:p>
          <a:p>
            <a:pPr lvl="1">
              <a:lnSpc>
                <a:spcPct val="15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תעודת כשרות של אולם החתונות</a:t>
            </a:r>
          </a:p>
          <a:p>
            <a:pPr>
              <a:lnSpc>
                <a:spcPct val="150000"/>
              </a:lnSpc>
            </a:pPr>
            <a:r>
              <a:rPr lang="he-IL" b="1" dirty="0">
                <a:solidFill>
                  <a:schemeClr val="tx2">
                    <a:lumMod val="75000"/>
                  </a:schemeClr>
                </a:solidFill>
              </a:rPr>
              <a:t>מערכות עצמאיות ולא מקושרות - </a:t>
            </a: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אין תהליכי עבודה מול המשרד</a:t>
            </a:r>
          </a:p>
          <a:p>
            <a:pPr lvl="1">
              <a:lnSpc>
                <a:spcPct val="15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אישורי תקינה</a:t>
            </a:r>
          </a:p>
          <a:p>
            <a:pPr lvl="1">
              <a:lnSpc>
                <a:spcPct val="15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דיווחים פיננסיים</a:t>
            </a:r>
          </a:p>
          <a:p>
            <a:pPr lvl="1">
              <a:lnSpc>
                <a:spcPct val="15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רישוי </a:t>
            </a:r>
          </a:p>
          <a:p>
            <a:pPr>
              <a:lnSpc>
                <a:spcPct val="150000"/>
              </a:lnSpc>
            </a:pPr>
            <a:r>
              <a:rPr lang="he-IL" b="1" dirty="0">
                <a:solidFill>
                  <a:schemeClr val="tx2">
                    <a:lumMod val="75000"/>
                  </a:schemeClr>
                </a:solidFill>
              </a:rPr>
              <a:t>מערכות עצמאיות ולא מקושרות - </a:t>
            </a: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אין ממשקי עבודה למערכות הממשלתיות</a:t>
            </a:r>
          </a:p>
        </p:txBody>
      </p:sp>
      <p:sp>
        <p:nvSpPr>
          <p:cNvPr id="5" name="מציין מיקום של מספר שקופית 3">
            <a:extLst>
              <a:ext uri="{FF2B5EF4-FFF2-40B4-BE49-F238E27FC236}">
                <a16:creationId xmlns:a16="http://schemas.microsoft.com/office/drawing/2014/main" xmlns="" id="{9B72436D-6804-45BA-9812-C7B734089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4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92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תוצאת תמונה עבור ‪challenges company‬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595719" cy="4831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he-IL" dirty="0"/>
              <a:t>סטאטוס מערכות בתחילת הדרך - 2010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637744"/>
          </a:xfrm>
          <a:solidFill>
            <a:schemeClr val="bg1">
              <a:alpha val="60000"/>
            </a:schemeClr>
          </a:solidFill>
        </p:spPr>
        <p:txBody>
          <a:bodyPr vert="horz" lIns="91440" tIns="45720" rIns="91440" bIns="45720" rtlCol="1">
            <a:normAutofit/>
          </a:bodyPr>
          <a:lstStyle/>
          <a:p>
            <a:pPr marL="0" indent="0">
              <a:buNone/>
            </a:pPr>
            <a:r>
              <a:rPr lang="he-IL" b="1" dirty="0">
                <a:solidFill>
                  <a:schemeClr val="tx2">
                    <a:lumMod val="75000"/>
                  </a:schemeClr>
                </a:solidFill>
              </a:rPr>
              <a:t>צינורות אספקת מידע לציבור - </a:t>
            </a:r>
            <a:r>
              <a:rPr lang="he-IL" sz="2400" dirty="0">
                <a:solidFill>
                  <a:schemeClr val="tx2">
                    <a:lumMod val="75000"/>
                  </a:schemeClr>
                </a:solidFill>
              </a:rPr>
              <a:t>ברובם מהדור ה"ישן" מבוססי ניירת ולא מקוונים –חוברות, עלוני מידע ועיתונים מקומיים </a:t>
            </a:r>
            <a:endParaRPr lang="he-IL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מציין מיקום של מספר שקופית 3">
            <a:extLst>
              <a:ext uri="{FF2B5EF4-FFF2-40B4-BE49-F238E27FC236}">
                <a16:creationId xmlns:a16="http://schemas.microsoft.com/office/drawing/2014/main" xmlns="" id="{C148E561-9474-4A84-80D8-88ABD87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5</a:t>
            </a:fld>
            <a:endParaRPr lang="en-US">
              <a:solidFill>
                <a:schemeClr val="tx2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24944"/>
            <a:ext cx="7560840" cy="355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0592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 descr="תמונה שמכילה שמים, כביש, חוץ, דשא&#10;&#10;תיאור שנוצר ברמת מהימנות גבוהה מאוד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330029"/>
            <a:ext cx="7906081" cy="52754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כותרת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חזון המשרד</a:t>
            </a:r>
          </a:p>
        </p:txBody>
      </p:sp>
      <p:sp>
        <p:nvSpPr>
          <p:cNvPr id="7" name="מלבן 6"/>
          <p:cNvSpPr/>
          <p:nvPr/>
        </p:nvSpPr>
        <p:spPr>
          <a:xfrm>
            <a:off x="458727" y="1088515"/>
            <a:ext cx="7992888" cy="184775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lvl="2" algn="ctr">
              <a:buClr>
                <a:srgbClr val="C00000"/>
              </a:buClr>
              <a:buSzPct val="120000"/>
            </a:pPr>
            <a:endParaRPr lang="he-IL" sz="2400" dirty="0">
              <a:solidFill>
                <a:schemeClr val="accent6"/>
              </a:solidFill>
            </a:endParaRPr>
          </a:p>
          <a:p>
            <a:pPr marL="0" lvl="2" algn="ctr">
              <a:lnSpc>
                <a:spcPct val="150000"/>
              </a:lnSpc>
              <a:buClr>
                <a:srgbClr val="C00000"/>
              </a:buClr>
              <a:buSzPct val="120000"/>
              <a:defRPr/>
            </a:pPr>
            <a:r>
              <a:rPr lang="he-IL" sz="32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הבטחת שירותי דת לכל אזרח יהודי בישראל על</a:t>
            </a:r>
            <a:r>
              <a:rPr lang="en-US" sz="32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</a:br>
            <a:r>
              <a:rPr lang="he-IL" sz="32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הצד המקצועי והאיכותי שניתן להעניק</a:t>
            </a:r>
          </a:p>
        </p:txBody>
      </p:sp>
      <p:pic>
        <p:nvPicPr>
          <p:cNvPr id="8" name="Picture 5" descr="Slog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484139" y="5181245"/>
            <a:ext cx="6193316" cy="1488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מציין מיקום של מספר שקופית 3">
            <a:extLst>
              <a:ext uri="{FF2B5EF4-FFF2-40B4-BE49-F238E27FC236}">
                <a16:creationId xmlns:a16="http://schemas.microsoft.com/office/drawing/2014/main" xmlns="" id="{AEAEDC53-0569-47A9-B502-8C4395378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6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25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3523380" y="1947479"/>
            <a:ext cx="2191289" cy="2220346"/>
            <a:chOff x="3523380" y="1947479"/>
            <a:chExt cx="2191289" cy="2220346"/>
          </a:xfrm>
        </p:grpSpPr>
        <p:pic>
          <p:nvPicPr>
            <p:cNvPr id="9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3380" y="1947479"/>
              <a:ext cx="2191289" cy="2220346"/>
            </a:xfrm>
            <a:prstGeom prst="rect">
              <a:avLst/>
            </a:prstGeom>
          </p:spPr>
        </p:pic>
        <p:sp>
          <p:nvSpPr>
            <p:cNvPr id="10" name="Rectangle 2"/>
            <p:cNvSpPr/>
            <p:nvPr/>
          </p:nvSpPr>
          <p:spPr>
            <a:xfrm>
              <a:off x="4093243" y="2612966"/>
              <a:ext cx="979755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>
                <a:lnSpc>
                  <a:spcPct val="80000"/>
                </a:lnSpc>
                <a:defRPr/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תהליכי </a:t>
              </a:r>
            </a:p>
            <a:p>
              <a:pPr lvl="0" algn="ctr" rtl="1">
                <a:lnSpc>
                  <a:spcPct val="80000"/>
                </a:lnSpc>
                <a:defRPr/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עבודה </a:t>
              </a:r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אחידים</a:t>
              </a:r>
            </a:p>
          </p:txBody>
        </p:sp>
      </p:grpSp>
      <p:grpSp>
        <p:nvGrpSpPr>
          <p:cNvPr id="15" name="קבוצה 14"/>
          <p:cNvGrpSpPr/>
          <p:nvPr/>
        </p:nvGrpSpPr>
        <p:grpSpPr>
          <a:xfrm>
            <a:off x="645336" y="1916832"/>
            <a:ext cx="2198472" cy="2227624"/>
            <a:chOff x="645336" y="1916832"/>
            <a:chExt cx="2198472" cy="2227624"/>
          </a:xfrm>
        </p:grpSpPr>
        <p:pic>
          <p:nvPicPr>
            <p:cNvPr id="6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336" y="1916832"/>
              <a:ext cx="2198472" cy="2227624"/>
            </a:xfrm>
            <a:prstGeom prst="rect">
              <a:avLst/>
            </a:prstGeom>
          </p:spPr>
        </p:pic>
        <p:sp>
          <p:nvSpPr>
            <p:cNvPr id="11" name="Rectangle 11"/>
            <p:cNvSpPr/>
            <p:nvPr/>
          </p:nvSpPr>
          <p:spPr>
            <a:xfrm>
              <a:off x="955332" y="2736899"/>
              <a:ext cx="150554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>
                <a:lnSpc>
                  <a:spcPct val="80000"/>
                </a:lnSpc>
                <a:defRPr/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ניהול ובקרה </a:t>
              </a:r>
            </a:p>
            <a:p>
              <a:pPr lvl="0" algn="ctr" rtl="1">
                <a:lnSpc>
                  <a:spcPct val="80000"/>
                </a:lnSpc>
                <a:defRPr/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עצמית</a:t>
              </a:r>
            </a:p>
          </p:txBody>
        </p:sp>
      </p:grpSp>
      <p:grpSp>
        <p:nvGrpSpPr>
          <p:cNvPr id="2" name="קבוצה 1"/>
          <p:cNvGrpSpPr/>
          <p:nvPr/>
        </p:nvGrpSpPr>
        <p:grpSpPr>
          <a:xfrm>
            <a:off x="6372200" y="1924110"/>
            <a:ext cx="2191289" cy="2220346"/>
            <a:chOff x="6372200" y="1924110"/>
            <a:chExt cx="2191289" cy="2220346"/>
          </a:xfrm>
        </p:grpSpPr>
        <p:pic>
          <p:nvPicPr>
            <p:cNvPr id="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2200" y="1924110"/>
              <a:ext cx="2191289" cy="2220346"/>
            </a:xfrm>
            <a:prstGeom prst="rect">
              <a:avLst/>
            </a:prstGeom>
            <a:noFill/>
          </p:spPr>
        </p:pic>
        <p:sp>
          <p:nvSpPr>
            <p:cNvPr id="12" name="Rectangle 12"/>
            <p:cNvSpPr/>
            <p:nvPr/>
          </p:nvSpPr>
          <p:spPr>
            <a:xfrm>
              <a:off x="6921788" y="2679466"/>
              <a:ext cx="102784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rtl="1">
                <a:lnSpc>
                  <a:spcPct val="80000"/>
                </a:lnSpc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תשתית </a:t>
              </a:r>
            </a:p>
            <a:p>
              <a:pPr algn="ctr" rtl="1">
                <a:lnSpc>
                  <a:spcPct val="80000"/>
                </a:lnSpc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אחודה</a:t>
              </a:r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1769080" y="4165225"/>
            <a:ext cx="2191289" cy="2220346"/>
            <a:chOff x="1769080" y="4165225"/>
            <a:chExt cx="2191289" cy="2220346"/>
          </a:xfrm>
        </p:grpSpPr>
        <p:pic>
          <p:nvPicPr>
            <p:cNvPr id="7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9080" y="4165225"/>
              <a:ext cx="2191289" cy="2220346"/>
            </a:xfrm>
            <a:prstGeom prst="rect">
              <a:avLst/>
            </a:prstGeom>
          </p:spPr>
        </p:pic>
        <p:sp>
          <p:nvSpPr>
            <p:cNvPr id="13" name="Rectangle 13"/>
            <p:cNvSpPr/>
            <p:nvPr/>
          </p:nvSpPr>
          <p:spPr>
            <a:xfrm>
              <a:off x="1949072" y="4916933"/>
              <a:ext cx="1854436" cy="6743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>
                <a:lnSpc>
                  <a:spcPct val="150000"/>
                </a:lnSpc>
                <a:defRPr/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פרואקטיביות</a:t>
              </a:r>
            </a:p>
          </p:txBody>
        </p:sp>
      </p:grpSp>
      <p:grpSp>
        <p:nvGrpSpPr>
          <p:cNvPr id="18" name="קבוצה 17"/>
          <p:cNvGrpSpPr/>
          <p:nvPr/>
        </p:nvGrpSpPr>
        <p:grpSpPr>
          <a:xfrm>
            <a:off x="5029073" y="4149080"/>
            <a:ext cx="2207223" cy="2236491"/>
            <a:chOff x="5029073" y="4149080"/>
            <a:chExt cx="2207223" cy="2236491"/>
          </a:xfrm>
        </p:grpSpPr>
        <p:pic>
          <p:nvPicPr>
            <p:cNvPr id="5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9073" y="4149080"/>
              <a:ext cx="2207223" cy="2236491"/>
            </a:xfrm>
            <a:prstGeom prst="rect">
              <a:avLst/>
            </a:prstGeom>
          </p:spPr>
        </p:pic>
        <p:sp>
          <p:nvSpPr>
            <p:cNvPr id="14" name="Rectangle 15"/>
            <p:cNvSpPr/>
            <p:nvPr/>
          </p:nvSpPr>
          <p:spPr>
            <a:xfrm>
              <a:off x="5494763" y="4916933"/>
              <a:ext cx="116891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rtl="1">
                <a:lnSpc>
                  <a:spcPct val="80000"/>
                </a:lnSpc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שירותים</a:t>
              </a:r>
            </a:p>
            <a:p>
              <a:pPr algn="ctr" rtl="1">
                <a:lnSpc>
                  <a:spcPct val="80000"/>
                </a:lnSpc>
              </a:pPr>
              <a:r>
                <a:rPr lang="he-IL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דיגיטליים</a:t>
              </a:r>
            </a:p>
          </p:txBody>
        </p:sp>
      </p:grpSp>
      <p:sp>
        <p:nvSpPr>
          <p:cNvPr id="16" name="כותרת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גיבוש האסטרטגיה של המשרד </a:t>
            </a:r>
            <a:r>
              <a:rPr lang="he-IL" sz="2400" dirty="0"/>
              <a:t>(2009-2011)</a:t>
            </a:r>
            <a:endParaRPr lang="he-IL" sz="3600" dirty="0"/>
          </a:p>
        </p:txBody>
      </p:sp>
      <p:sp>
        <p:nvSpPr>
          <p:cNvPr id="19" name="מציין מיקום של מספר שקופית 3">
            <a:extLst>
              <a:ext uri="{FF2B5EF4-FFF2-40B4-BE49-F238E27FC236}">
                <a16:creationId xmlns:a16="http://schemas.microsoft.com/office/drawing/2014/main" xmlns="" id="{9F4B162A-D7C2-4127-B875-301A0239B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7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70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תוצאת תמונה עבור ‪challenges company‬‏">
            <a:extLst>
              <a:ext uri="{FF2B5EF4-FFF2-40B4-BE49-F238E27FC236}">
                <a16:creationId xmlns:a16="http://schemas.microsoft.com/office/drawing/2014/main" xmlns="" id="{11A269B8-DCAB-4670-975A-77F7637DB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40" y="1693957"/>
            <a:ext cx="8595719" cy="4831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כותרת 4"/>
          <p:cNvSpPr>
            <a:spLocks noGrp="1"/>
          </p:cNvSpPr>
          <p:nvPr>
            <p:ph type="title"/>
          </p:nvPr>
        </p:nvSpPr>
        <p:spPr>
          <a:xfrm>
            <a:off x="457200" y="1041668"/>
            <a:ext cx="8579296" cy="432048"/>
          </a:xfrm>
        </p:spPr>
        <p:txBody>
          <a:bodyPr/>
          <a:lstStyle/>
          <a:p>
            <a:r>
              <a:rPr lang="he-IL" dirty="0"/>
              <a:t>אישור תוכנית אב למחשוב </a:t>
            </a:r>
            <a:r>
              <a:rPr lang="he-IL" sz="2400" dirty="0"/>
              <a:t>(2011-2014)</a:t>
            </a:r>
            <a:endParaRPr lang="he-IL" sz="2400" dirty="0">
              <a:solidFill>
                <a:srgbClr val="FF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8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19" name="מלבן 18">
            <a:extLst>
              <a:ext uri="{FF2B5EF4-FFF2-40B4-BE49-F238E27FC236}">
                <a16:creationId xmlns:a16="http://schemas.microsoft.com/office/drawing/2014/main" xmlns="" id="{1242410B-D2DC-4560-9253-E0B270B16D4E}"/>
              </a:ext>
            </a:extLst>
          </p:cNvPr>
          <p:cNvSpPr/>
          <p:nvPr/>
        </p:nvSpPr>
        <p:spPr>
          <a:xfrm>
            <a:off x="274140" y="1700808"/>
            <a:ext cx="8690348" cy="4824536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vert="horz" lIns="91440" tIns="45720" rIns="91440" bIns="45720" rtlCol="1">
            <a:normAutofit/>
          </a:bodyPr>
          <a:lstStyle/>
          <a:p>
            <a:pPr algn="r" rtl="1">
              <a:lnSpc>
                <a:spcPct val="150000"/>
              </a:lnSpc>
              <a:spcBef>
                <a:spcPct val="20000"/>
              </a:spcBef>
            </a:pPr>
            <a:endParaRPr lang="he-IL" sz="280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3" name="דיאגרמה 2">
            <a:extLst>
              <a:ext uri="{FF2B5EF4-FFF2-40B4-BE49-F238E27FC236}">
                <a16:creationId xmlns:a16="http://schemas.microsoft.com/office/drawing/2014/main" xmlns="" id="{EAB19BBD-F894-4F01-9A8A-2800CF3F81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4826217"/>
              </p:ext>
            </p:extLst>
          </p:nvPr>
        </p:nvGraphicFramePr>
        <p:xfrm>
          <a:off x="0" y="1844824"/>
          <a:ext cx="9144000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הסבר: קו מכופף 19">
            <a:extLst>
              <a:ext uri="{FF2B5EF4-FFF2-40B4-BE49-F238E27FC236}">
                <a16:creationId xmlns:a16="http://schemas.microsoft.com/office/drawing/2014/main" xmlns="" id="{36DDD47C-D447-4964-B1DA-09195FD0FB86}"/>
              </a:ext>
            </a:extLst>
          </p:cNvPr>
          <p:cNvSpPr/>
          <p:nvPr/>
        </p:nvSpPr>
        <p:spPr>
          <a:xfrm>
            <a:off x="3510352" y="4985881"/>
            <a:ext cx="4572000" cy="1323439"/>
          </a:xfrm>
          <a:prstGeom prst="borderCallout2">
            <a:avLst>
              <a:gd name="adj1" fmla="val 52947"/>
              <a:gd name="adj2" fmla="val -858"/>
              <a:gd name="adj3" fmla="val 52250"/>
              <a:gd name="adj4" fmla="val -20707"/>
              <a:gd name="adj5" fmla="val -43831"/>
              <a:gd name="adj6" fmla="val -20808"/>
            </a:avLst>
          </a:prstGeom>
          <a:solidFill>
            <a:schemeClr val="accent4">
              <a:lumMod val="75000"/>
            </a:schemeClr>
          </a:solidFill>
          <a:ln w="19050">
            <a:solidFill>
              <a:schemeClr val="accent4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176213" lvl="0" indent="-176213" algn="r" rtl="1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bg1"/>
                </a:solidFill>
              </a:rPr>
              <a:t>לימוד מצב קיים</a:t>
            </a:r>
          </a:p>
          <a:p>
            <a:pPr marL="176213" lvl="0" indent="-176213" algn="r" rtl="1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bg1"/>
                </a:solidFill>
              </a:rPr>
              <a:t>אפיון מערך תהליכי הליבה</a:t>
            </a:r>
          </a:p>
          <a:p>
            <a:pPr marL="176213" lvl="0" indent="-176213" algn="r" rtl="1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bg1"/>
                </a:solidFill>
              </a:rPr>
              <a:t>בחינת טכנולוגיות</a:t>
            </a:r>
          </a:p>
          <a:p>
            <a:pPr marL="176213" lvl="0" indent="-176213" algn="r" rtl="1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bg1"/>
                </a:solidFill>
              </a:rPr>
              <a:t>גיבוש היקף המערכת</a:t>
            </a:r>
          </a:p>
          <a:p>
            <a:pPr marL="176213" lvl="0" indent="-176213" algn="r" rtl="1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bg1"/>
                </a:solidFill>
              </a:rPr>
              <a:t>הכנת מכרז לאפיון מפורט ופיתוח המערכת </a:t>
            </a:r>
          </a:p>
        </p:txBody>
      </p:sp>
      <p:sp>
        <p:nvSpPr>
          <p:cNvPr id="24" name="אליפסה 23">
            <a:extLst>
              <a:ext uri="{FF2B5EF4-FFF2-40B4-BE49-F238E27FC236}">
                <a16:creationId xmlns:a16="http://schemas.microsoft.com/office/drawing/2014/main" xmlns="" id="{CBBF9466-B8E0-4104-A513-1A643B3E5E0A}"/>
              </a:ext>
            </a:extLst>
          </p:cNvPr>
          <p:cNvSpPr/>
          <p:nvPr/>
        </p:nvSpPr>
        <p:spPr>
          <a:xfrm>
            <a:off x="2493004" y="4333592"/>
            <a:ext cx="144016" cy="14401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he-IL"/>
          </a:p>
        </p:txBody>
      </p:sp>
      <p:sp>
        <p:nvSpPr>
          <p:cNvPr id="26" name="אליפסה 25">
            <a:extLst>
              <a:ext uri="{FF2B5EF4-FFF2-40B4-BE49-F238E27FC236}">
                <a16:creationId xmlns:a16="http://schemas.microsoft.com/office/drawing/2014/main" xmlns="" id="{495F7AC6-B9D3-42C8-B9E1-524EBF77E1A5}"/>
              </a:ext>
            </a:extLst>
          </p:cNvPr>
          <p:cNvSpPr/>
          <p:nvPr/>
        </p:nvSpPr>
        <p:spPr>
          <a:xfrm>
            <a:off x="3415723" y="5608626"/>
            <a:ext cx="144016" cy="14401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698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4B2C241-383C-4C6A-BBF9-3F995C62C5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24B2C241-383C-4C6A-BBF9-3F995C62C5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71FA736-82E1-4082-A747-1880F12338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graphicEl>
                                              <a:dgm id="{F71FA736-82E1-4082-A747-1880F12338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5C0ECE0-0103-4141-AF4A-2BA03AF79C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graphicEl>
                                              <a:dgm id="{65C0ECE0-0103-4141-AF4A-2BA03AF79C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074960D-9E2E-4FB0-9438-9FED92181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C074960D-9E2E-4FB0-9438-9FED921813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C7B04C-9907-48BB-AD39-2AC79FDBF8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graphicEl>
                                              <a:dgm id="{09C7B04C-9907-48BB-AD39-2AC79FDBF8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4E100AF-9042-4F21-8349-DD1CDC2B4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graphicEl>
                                              <a:dgm id="{24E100AF-9042-4F21-8349-DD1CDC2B4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B388336-7D55-479B-8F1D-63AED42101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graphicEl>
                                              <a:dgm id="{2B388336-7D55-479B-8F1D-63AED42101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F070B96-FA5E-45F7-8DEC-5BFF093B6A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graphicEl>
                                              <a:dgm id="{6F070B96-FA5E-45F7-8DEC-5BFF093B6A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2F13BA2-92B4-4EB5-B354-D51B2C971C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">
                                            <p:graphicEl>
                                              <a:dgm id="{C2F13BA2-92B4-4EB5-B354-D51B2C971C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487AF24-40C5-45B9-B973-AB965F9F0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>
                                            <p:graphicEl>
                                              <a:dgm id="{2487AF24-40C5-45B9-B973-AB965F9F08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0F0CE3-861D-4184-8733-6695E4A41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">
                                            <p:graphicEl>
                                              <a:dgm id="{260F0CE3-861D-4184-8733-6695E4A417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1E7E1C0-0782-4A4D-A9AA-E445A21BBB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>
                                            <p:graphicEl>
                                              <a:dgm id="{51E7E1C0-0782-4A4D-A9AA-E445A21BBB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481F0F3-2A0D-4188-A15E-58695FB71C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">
                                            <p:graphicEl>
                                              <a:dgm id="{8481F0F3-2A0D-4188-A15E-58695FB71C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294EDB-524B-436C-A790-45D16B3E0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">
                                            <p:graphicEl>
                                              <a:dgm id="{DA294EDB-524B-436C-A790-45D16B3E0B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14F06CB-97C6-40E1-8C39-3EACE0A431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>
                                            <p:graphicEl>
                                              <a:dgm id="{014F06CB-97C6-40E1-8C39-3EACE0A431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E866218-0D62-406E-8569-6533890A8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">
                                            <p:graphicEl>
                                              <a:dgm id="{EE866218-0D62-406E-8569-6533890A81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53C4C93-885D-419C-AFF3-7FAA87B7F7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">
                                            <p:graphicEl>
                                              <a:dgm id="{353C4C93-885D-419C-AFF3-7FAA87B7F7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  <p:bldP spid="20" grpId="0" animBg="1"/>
      <p:bldP spid="24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 descr="תמונה שמכילה מחשב נישא, אדם, מחשב, מקורה&#10;&#10;תיאור שנוצר ברמת מהימנות גבוהה מאוד">
            <a:extLst>
              <a:ext uri="{FF2B5EF4-FFF2-40B4-BE49-F238E27FC236}">
                <a16:creationId xmlns:a16="http://schemas.microsoft.com/office/drawing/2014/main" xmlns="" id="{AB8DE774-4DFC-4626-BB84-2E57F8766D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4" y="3140968"/>
            <a:ext cx="5920904" cy="39472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כותרת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הטמעת המערכת</a:t>
            </a:r>
            <a:endParaRPr lang="he-IL" sz="2400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solidFill>
            <a:schemeClr val="bg1">
              <a:alpha val="47000"/>
            </a:schemeClr>
          </a:solidFill>
        </p:spPr>
        <p:txBody>
          <a:bodyPr vert="horz" lIns="91440" tIns="45720" rIns="91440" bIns="45720" rtlCol="1">
            <a:normAutofit/>
          </a:bodyPr>
          <a:lstStyle/>
          <a:p>
            <a:pPr eaLnBrk="0" fontAlgn="base" hangingPunct="0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</a:pPr>
            <a:r>
              <a:rPr lang="he-IL" kern="0" dirty="0">
                <a:solidFill>
                  <a:schemeClr val="tx2"/>
                </a:solidFill>
                <a:latin typeface="Arial" panose="020B0604020202020204" pitchFamily="34" charset="0"/>
              </a:rPr>
              <a:t>קבוצת </a:t>
            </a:r>
            <a:r>
              <a:rPr lang="he-IL" kern="0" dirty="0" err="1">
                <a:solidFill>
                  <a:schemeClr val="tx2"/>
                </a:solidFill>
                <a:latin typeface="Arial" panose="020B0604020202020204" pitchFamily="34" charset="0"/>
              </a:rPr>
              <a:t>ווטסאפ</a:t>
            </a:r>
            <a:r>
              <a:rPr lang="he-IL" kern="0" dirty="0">
                <a:solidFill>
                  <a:schemeClr val="tx2"/>
                </a:solidFill>
                <a:latin typeface="Arial" panose="020B0604020202020204" pitchFamily="34" charset="0"/>
              </a:rPr>
              <a:t> לפניות משתמשי המועצות</a:t>
            </a:r>
          </a:p>
          <a:p>
            <a:pPr eaLnBrk="0" fontAlgn="base" hangingPunct="0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</a:pPr>
            <a:r>
              <a:rPr lang="he-IL" kern="0" dirty="0">
                <a:solidFill>
                  <a:schemeClr val="tx2"/>
                </a:solidFill>
                <a:latin typeface="Arial" panose="020B0604020202020204" pitchFamily="34" charset="0"/>
              </a:rPr>
              <a:t>הדרכת משתמשים - </a:t>
            </a:r>
            <a:r>
              <a:rPr lang="en-US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OJT</a:t>
            </a:r>
            <a:endParaRPr lang="he-IL" kern="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eaLnBrk="0" fontAlgn="base" hangingPunct="0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</a:pPr>
            <a:r>
              <a:rPr lang="he-IL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מוקד תמיכת משתמשים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9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1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תוצאת תמונה עבור ‪challenges company‬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40" y="1693957"/>
            <a:ext cx="8595719" cy="4831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  <a:r>
              <a:rPr lang="he-IL" dirty="0"/>
              <a:t> מטרות המערכת 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457199" y="1628800"/>
            <a:ext cx="8229600" cy="4824536"/>
          </a:xfrm>
          <a:solidFill>
            <a:schemeClr val="bg1">
              <a:alpha val="47000"/>
            </a:schemeClr>
          </a:solidFill>
        </p:spPr>
        <p:txBody>
          <a:bodyPr vert="horz" lIns="91440" tIns="45720" rIns="91440" bIns="45720" rtlCol="1">
            <a:normAutofit fontScale="55000" lnSpcReduction="20000"/>
          </a:bodyPr>
          <a:lstStyle/>
          <a:p>
            <a:pPr lvl="0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  <a:defRPr/>
            </a:pPr>
            <a:r>
              <a:rPr lang="he-IL" sz="4400" kern="0" dirty="0">
                <a:solidFill>
                  <a:schemeClr val="tx2"/>
                </a:solidFill>
                <a:latin typeface="Arial" panose="020B0604020202020204" pitchFamily="34" charset="0"/>
                <a:ea typeface="Times New Roman (Hebrew)" charset="0"/>
                <a:cs typeface="Arial" panose="020B0604020202020204" pitchFamily="34" charset="0"/>
              </a:rPr>
              <a:t>יצירת תשתית ניהול אחידה בטכנולוגיה חדישה לאספקת שירותי הדת בישראל</a:t>
            </a:r>
          </a:p>
          <a:p>
            <a:pPr ea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</a:pPr>
            <a:r>
              <a:rPr lang="he-IL" sz="4400" kern="0" dirty="0">
                <a:solidFill>
                  <a:schemeClr val="tx2"/>
                </a:solidFill>
                <a:latin typeface="Arial" panose="020B0604020202020204" pitchFamily="34" charset="0"/>
                <a:ea typeface="Times New Roman (Hebrew)" charset="0"/>
                <a:cs typeface="Arial" panose="020B0604020202020204" pitchFamily="34" charset="0"/>
              </a:rPr>
              <a:t>הנגשה ואספקת שירות מיטבי לאזרח</a:t>
            </a:r>
          </a:p>
          <a:p>
            <a:pPr lvl="0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  <a:defRPr/>
            </a:pPr>
            <a:r>
              <a:rPr lang="he-IL" sz="4400" kern="0" dirty="0">
                <a:solidFill>
                  <a:schemeClr val="tx2"/>
                </a:solidFill>
                <a:latin typeface="Arial" panose="020B0604020202020204" pitchFamily="34" charset="0"/>
                <a:ea typeface="Times New Roman (Hebrew)" charset="0"/>
                <a:cs typeface="Arial" panose="020B0604020202020204" pitchFamily="34" charset="0"/>
              </a:rPr>
              <a:t>שיפור יכולות המועצות הדתיות לבצע את כל תהליכי העבודה והשירות</a:t>
            </a:r>
          </a:p>
          <a:p>
            <a:pPr eaLnBrk="0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</a:pPr>
            <a:r>
              <a:rPr lang="he-IL" sz="4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הטמעת </a:t>
            </a:r>
            <a:r>
              <a:rPr lang="he-IL" sz="4400" kern="0" dirty="0">
                <a:solidFill>
                  <a:schemeClr val="tx2"/>
                </a:solidFill>
                <a:latin typeface="Arial" panose="020B0604020202020204" pitchFamily="34" charset="0"/>
                <a:ea typeface="Times New Roman (Hebrew)" charset="0"/>
                <a:cs typeface="Arial" panose="020B0604020202020204" pitchFamily="34" charset="0"/>
              </a:rPr>
              <a:t>סביבת עבודה טכנולוגית מתקדמת ואינטגרטיבית</a:t>
            </a:r>
          </a:p>
          <a:p>
            <a:pPr lvl="0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  <a:defRPr/>
            </a:pPr>
            <a:r>
              <a:rPr lang="he-IL" sz="4400" kern="0" dirty="0">
                <a:solidFill>
                  <a:schemeClr val="tx2"/>
                </a:solidFill>
                <a:latin typeface="Arial" panose="020B0604020202020204" pitchFamily="34" charset="0"/>
                <a:ea typeface="Times New Roman (Hebrew)" charset="0"/>
                <a:cs typeface="Arial" panose="020B0604020202020204" pitchFamily="34" charset="0"/>
              </a:rPr>
              <a:t>שיפור יכולות הניהול והבקרה  העצמית של פעילות המועצה</a:t>
            </a:r>
          </a:p>
          <a:p>
            <a:pPr lvl="0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ct val="115000"/>
              <a:defRPr/>
            </a:pPr>
            <a:r>
              <a:rPr lang="he-IL" sz="4400" kern="0" dirty="0">
                <a:solidFill>
                  <a:schemeClr val="tx2"/>
                </a:solidFill>
                <a:latin typeface="Arial" panose="020B0604020202020204" pitchFamily="34" charset="0"/>
                <a:ea typeface="Times New Roman (Hebrew)" charset="0"/>
                <a:cs typeface="Arial" panose="020B0604020202020204" pitchFamily="34" charset="0"/>
              </a:rPr>
              <a:t>שיפור יכולת המשרד לשירותי דת למלא את תפקידו כרגולטור</a:t>
            </a:r>
            <a:endParaRPr lang="he-IL" sz="4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endParaRPr lang="he-IL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מציין מיקום של מספר שקופית 3">
            <a:extLst>
              <a:ext uri="{FF2B5EF4-FFF2-40B4-BE49-F238E27FC236}">
                <a16:creationId xmlns:a16="http://schemas.microsoft.com/office/drawing/2014/main" xmlns="" id="{4F447199-E732-4686-83E7-D7B6CAA26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10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54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ובמספרים...</a:t>
            </a:r>
          </a:p>
        </p:txBody>
      </p:sp>
      <p:sp>
        <p:nvSpPr>
          <p:cNvPr id="42" name="מציין מיקום של מספר שקופית 3">
            <a:extLst>
              <a:ext uri="{FF2B5EF4-FFF2-40B4-BE49-F238E27FC236}">
                <a16:creationId xmlns:a16="http://schemas.microsoft.com/office/drawing/2014/main" xmlns="" id="{02074CDF-2673-4FAB-A26F-9144D5ECF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11</a:t>
            </a:fld>
            <a:endParaRPr lang="en-US">
              <a:solidFill>
                <a:schemeClr val="tx2"/>
              </a:solidFill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734135" y="1815376"/>
            <a:ext cx="2333364" cy="946800"/>
            <a:chOff x="734135" y="2391440"/>
            <a:chExt cx="2333364" cy="946800"/>
          </a:xfrm>
        </p:grpSpPr>
        <p:sp>
          <p:nvSpPr>
            <p:cNvPr id="19" name="Rounded Rectangle 18"/>
            <p:cNvSpPr/>
            <p:nvPr/>
          </p:nvSpPr>
          <p:spPr>
            <a:xfrm>
              <a:off x="734135" y="2391440"/>
              <a:ext cx="2333364" cy="946800"/>
            </a:xfrm>
            <a:prstGeom prst="roundRect">
              <a:avLst/>
            </a:prstGeom>
            <a:noFill/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96877" y="2852936"/>
              <a:ext cx="200788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מועצות דתיות </a:t>
              </a:r>
            </a:p>
          </p:txBody>
        </p:sp>
      </p:grpSp>
      <p:sp>
        <p:nvSpPr>
          <p:cNvPr id="18" name="Rounded Rectangle 17"/>
          <p:cNvSpPr/>
          <p:nvPr/>
        </p:nvSpPr>
        <p:spPr>
          <a:xfrm>
            <a:off x="1086015" y="1587660"/>
            <a:ext cx="1629605" cy="54898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132</a:t>
            </a:r>
            <a:endParaRPr lang="he-IL" sz="3200" b="1" dirty="0">
              <a:solidFill>
                <a:schemeClr val="bg1"/>
              </a:solidFill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3365647" y="1815375"/>
            <a:ext cx="2333913" cy="1181577"/>
            <a:chOff x="3365647" y="2391439"/>
            <a:chExt cx="2333913" cy="1181577"/>
          </a:xfrm>
        </p:grpSpPr>
        <p:sp>
          <p:nvSpPr>
            <p:cNvPr id="2" name="Rectangle 1"/>
            <p:cNvSpPr/>
            <p:nvPr/>
          </p:nvSpPr>
          <p:spPr>
            <a:xfrm>
              <a:off x="3905395" y="3203684"/>
              <a:ext cx="1847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rtl="1"/>
              <a:endParaRPr lang="he-IL" b="1" dirty="0">
                <a:solidFill>
                  <a:srgbClr val="002060"/>
                </a:solidFill>
                <a:latin typeface="Arial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419872" y="2864769"/>
              <a:ext cx="22796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/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מיליון ₪ תקציב כולל</a:t>
              </a:r>
            </a:p>
            <a:p>
              <a:endParaRPr lang="he-IL" dirty="0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365647" y="2391439"/>
              <a:ext cx="2333364" cy="946800"/>
            </a:xfrm>
            <a:prstGeom prst="round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</p:grpSp>
      <p:sp>
        <p:nvSpPr>
          <p:cNvPr id="22" name="Rounded Rectangle 21"/>
          <p:cNvSpPr/>
          <p:nvPr/>
        </p:nvSpPr>
        <p:spPr>
          <a:xfrm>
            <a:off x="3717527" y="1587660"/>
            <a:ext cx="1629605" cy="54898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45</a:t>
            </a:r>
            <a:endParaRPr lang="he-IL" sz="3200" b="1" dirty="0">
              <a:solidFill>
                <a:schemeClr val="bg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5997214" y="1815376"/>
            <a:ext cx="2333364" cy="1181576"/>
            <a:chOff x="5997214" y="2391440"/>
            <a:chExt cx="2333364" cy="1181576"/>
          </a:xfrm>
        </p:grpSpPr>
        <p:grpSp>
          <p:nvGrpSpPr>
            <p:cNvPr id="35" name="Group 34"/>
            <p:cNvGrpSpPr/>
            <p:nvPr/>
          </p:nvGrpSpPr>
          <p:grpSpPr>
            <a:xfrm>
              <a:off x="6523341" y="2852936"/>
              <a:ext cx="1281121" cy="720080"/>
              <a:chOff x="6523341" y="2852936"/>
              <a:chExt cx="1281121" cy="720080"/>
            </a:xfrm>
          </p:grpSpPr>
          <p:sp>
            <p:nvSpPr>
              <p:cNvPr id="23" name="Rectangle 22"/>
              <p:cNvSpPr/>
              <p:nvPr/>
            </p:nvSpPr>
            <p:spPr>
              <a:xfrm>
                <a:off x="7071532" y="3203684"/>
                <a:ext cx="184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rtl="1"/>
                <a:endParaRPr lang="he-IL" b="1" dirty="0">
                  <a:solidFill>
                    <a:srgbClr val="002060"/>
                  </a:solidFill>
                  <a:latin typeface="Arial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6523341" y="2852936"/>
                <a:ext cx="128112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 rtl="1"/>
                <a:r>
                  <a:rPr lang="he-IL" b="1" dirty="0">
                    <a:solidFill>
                      <a:srgbClr val="002060"/>
                    </a:solidFill>
                    <a:latin typeface="Arial" pitchFamily="34" charset="0"/>
                  </a:rPr>
                  <a:t>שנות הקמה</a:t>
                </a:r>
              </a:p>
            </p:txBody>
          </p:sp>
        </p:grpSp>
        <p:sp>
          <p:nvSpPr>
            <p:cNvPr id="25" name="Rounded Rectangle 24"/>
            <p:cNvSpPr/>
            <p:nvPr/>
          </p:nvSpPr>
          <p:spPr>
            <a:xfrm>
              <a:off x="5997214" y="2391440"/>
              <a:ext cx="2333364" cy="946659"/>
            </a:xfrm>
            <a:prstGeom prst="roundRect">
              <a:avLst/>
            </a:prstGeom>
            <a:noFill/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6349094" y="1587660"/>
            <a:ext cx="1629605" cy="54898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</a:t>
            </a:r>
            <a:endParaRPr lang="he-IL" sz="3200" b="1" dirty="0">
              <a:solidFill>
                <a:schemeClr val="bg1"/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686908" y="3343914"/>
            <a:ext cx="2333364" cy="946800"/>
            <a:chOff x="1995782" y="4510412"/>
            <a:chExt cx="2333364" cy="946800"/>
          </a:xfrm>
        </p:grpSpPr>
        <p:sp>
          <p:nvSpPr>
            <p:cNvPr id="28" name="Rectangle 27"/>
            <p:cNvSpPr/>
            <p:nvPr/>
          </p:nvSpPr>
          <p:spPr>
            <a:xfrm>
              <a:off x="2145999" y="4955538"/>
              <a:ext cx="20329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משתמשים במועצות</a:t>
              </a:r>
              <a:endParaRPr lang="he-IL" dirty="0"/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1995782" y="4510412"/>
              <a:ext cx="2333364" cy="946800"/>
            </a:xfrm>
            <a:prstGeom prst="round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5038788" y="3116198"/>
            <a:ext cx="1629605" cy="54898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2000</a:t>
            </a:r>
            <a:endParaRPr lang="he-IL" sz="3200" b="1" dirty="0">
              <a:solidFill>
                <a:schemeClr val="bg1"/>
              </a:solidFill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2150558" y="3343914"/>
            <a:ext cx="2333364" cy="946800"/>
            <a:chOff x="4627349" y="4510412"/>
            <a:chExt cx="2333364" cy="946800"/>
          </a:xfrm>
        </p:grpSpPr>
        <p:sp>
          <p:nvSpPr>
            <p:cNvPr id="32" name="Rectangle 31"/>
            <p:cNvSpPr/>
            <p:nvPr/>
          </p:nvSpPr>
          <p:spPr>
            <a:xfrm>
              <a:off x="5189544" y="4955538"/>
              <a:ext cx="120898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גופי קבורה</a:t>
              </a:r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4627349" y="4510412"/>
              <a:ext cx="2333364" cy="946800"/>
            </a:xfrm>
            <a:prstGeom prst="roundRect">
              <a:avLst/>
            </a:prstGeom>
            <a:noFill/>
            <a:ln w="9525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2502438" y="3116198"/>
            <a:ext cx="1629605" cy="54898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600</a:t>
            </a:r>
            <a:endParaRPr lang="he-IL" sz="3200" b="1" dirty="0">
              <a:solidFill>
                <a:schemeClr val="bg1"/>
              </a:solidFill>
            </a:endParaRPr>
          </a:p>
        </p:txBody>
      </p:sp>
      <p:grpSp>
        <p:nvGrpSpPr>
          <p:cNvPr id="7" name="קבוצה 6">
            <a:extLst>
              <a:ext uri="{FF2B5EF4-FFF2-40B4-BE49-F238E27FC236}">
                <a16:creationId xmlns:a16="http://schemas.microsoft.com/office/drawing/2014/main" xmlns="" id="{FAF639B4-6C79-453A-A514-D463AECB1B72}"/>
              </a:ext>
            </a:extLst>
          </p:cNvPr>
          <p:cNvGrpSpPr/>
          <p:nvPr/>
        </p:nvGrpSpPr>
        <p:grpSpPr>
          <a:xfrm>
            <a:off x="5910778" y="5447624"/>
            <a:ext cx="2333630" cy="1311386"/>
            <a:chOff x="5910778" y="5447624"/>
            <a:chExt cx="2333630" cy="1311386"/>
          </a:xfrm>
        </p:grpSpPr>
        <p:sp>
          <p:nvSpPr>
            <p:cNvPr id="47" name="Rounded Rectangle 32"/>
            <p:cNvSpPr/>
            <p:nvPr/>
          </p:nvSpPr>
          <p:spPr>
            <a:xfrm>
              <a:off x="5911044" y="5447624"/>
              <a:ext cx="2333364" cy="1165206"/>
            </a:xfrm>
            <a:prstGeom prst="roundRect">
              <a:avLst/>
            </a:prstGeom>
            <a:noFill/>
            <a:ln w="9525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  <p:sp>
          <p:nvSpPr>
            <p:cNvPr id="50" name="Rectangle 9"/>
            <p:cNvSpPr/>
            <p:nvPr/>
          </p:nvSpPr>
          <p:spPr>
            <a:xfrm>
              <a:off x="5910778" y="5835680"/>
              <a:ext cx="233362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תיקי נישואין 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rgbClr val="002060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שהופקו במערכת</a:t>
              </a:r>
            </a:p>
            <a:p>
              <a:pPr algn="ctr"/>
              <a:endParaRPr lang="he-IL" dirty="0"/>
            </a:p>
          </p:txBody>
        </p:sp>
      </p:grpSp>
      <p:grpSp>
        <p:nvGrpSpPr>
          <p:cNvPr id="9" name="קבוצה 8">
            <a:extLst>
              <a:ext uri="{FF2B5EF4-FFF2-40B4-BE49-F238E27FC236}">
                <a16:creationId xmlns:a16="http://schemas.microsoft.com/office/drawing/2014/main" xmlns="" id="{19B01AF0-66D0-4998-84C6-75C8751813FF}"/>
              </a:ext>
            </a:extLst>
          </p:cNvPr>
          <p:cNvGrpSpPr/>
          <p:nvPr/>
        </p:nvGrpSpPr>
        <p:grpSpPr>
          <a:xfrm>
            <a:off x="3390764" y="5445224"/>
            <a:ext cx="2333364" cy="1368152"/>
            <a:chOff x="3390764" y="5445224"/>
            <a:chExt cx="2333364" cy="1368152"/>
          </a:xfrm>
        </p:grpSpPr>
        <p:sp>
          <p:nvSpPr>
            <p:cNvPr id="51" name="Rounded Rectangle 32"/>
            <p:cNvSpPr/>
            <p:nvPr/>
          </p:nvSpPr>
          <p:spPr>
            <a:xfrm>
              <a:off x="3390764" y="5445224"/>
              <a:ext cx="2333364" cy="1165206"/>
            </a:xfrm>
            <a:prstGeom prst="roundRect">
              <a:avLst/>
            </a:prstGeom>
            <a:noFill/>
            <a:ln w="9525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  <p:sp>
          <p:nvSpPr>
            <p:cNvPr id="54" name="Rectangle 9"/>
            <p:cNvSpPr/>
            <p:nvPr/>
          </p:nvSpPr>
          <p:spPr>
            <a:xfrm>
              <a:off x="3390764" y="5890046"/>
              <a:ext cx="233336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תעודות כשרות </a:t>
              </a:r>
              <a:r>
                <a:rPr lang="en-US" b="1" dirty="0">
                  <a:solidFill>
                    <a:srgbClr val="002060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rgbClr val="002060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rgbClr val="002060"/>
                  </a:solidFill>
                  <a:latin typeface="Arial" pitchFamily="34" charset="0"/>
                </a:rPr>
                <a:t>שהופקו במערכת</a:t>
              </a:r>
            </a:p>
            <a:p>
              <a:pPr algn="ctr"/>
              <a:endParaRPr lang="he-IL" dirty="0"/>
            </a:p>
          </p:txBody>
        </p:sp>
      </p:grpSp>
      <p:grpSp>
        <p:nvGrpSpPr>
          <p:cNvPr id="11" name="קבוצה 10">
            <a:extLst>
              <a:ext uri="{FF2B5EF4-FFF2-40B4-BE49-F238E27FC236}">
                <a16:creationId xmlns:a16="http://schemas.microsoft.com/office/drawing/2014/main" xmlns="" id="{66123EEF-3133-47BD-B807-15BEABC00434}"/>
              </a:ext>
            </a:extLst>
          </p:cNvPr>
          <p:cNvGrpSpPr/>
          <p:nvPr/>
        </p:nvGrpSpPr>
        <p:grpSpPr>
          <a:xfrm>
            <a:off x="835743" y="5447624"/>
            <a:ext cx="2333365" cy="1405297"/>
            <a:chOff x="835743" y="5447624"/>
            <a:chExt cx="2333365" cy="1405297"/>
          </a:xfrm>
        </p:grpSpPr>
        <p:sp>
          <p:nvSpPr>
            <p:cNvPr id="58" name="Rounded Rectangle 32"/>
            <p:cNvSpPr/>
            <p:nvPr/>
          </p:nvSpPr>
          <p:spPr>
            <a:xfrm>
              <a:off x="835744" y="5447624"/>
              <a:ext cx="2333364" cy="1165206"/>
            </a:xfrm>
            <a:prstGeom prst="roundRect">
              <a:avLst/>
            </a:prstGeom>
            <a:noFill/>
            <a:ln w="9525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4"/>
            </a:fontRef>
          </p:style>
          <p:txBody>
            <a:bodyPr rtlCol="1" anchor="ctr"/>
            <a:lstStyle/>
            <a:p>
              <a:pPr algn="ctr"/>
              <a:endParaRPr lang="he-IL" sz="4400" b="1" dirty="0"/>
            </a:p>
          </p:txBody>
        </p:sp>
        <p:sp>
          <p:nvSpPr>
            <p:cNvPr id="61" name="Rectangle 9"/>
            <p:cNvSpPr/>
            <p:nvPr/>
          </p:nvSpPr>
          <p:spPr>
            <a:xfrm>
              <a:off x="835743" y="5868036"/>
              <a:ext cx="232859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sz="1900" b="1" dirty="0">
                  <a:solidFill>
                    <a:srgbClr val="002060"/>
                  </a:solidFill>
                  <a:latin typeface="Arial" pitchFamily="34" charset="0"/>
                </a:rPr>
                <a:t>בתי עסק כשרים </a:t>
              </a:r>
              <a:r>
                <a:rPr lang="en-US" sz="1900" b="1" dirty="0">
                  <a:solidFill>
                    <a:srgbClr val="002060"/>
                  </a:solidFill>
                  <a:latin typeface="Arial" pitchFamily="34" charset="0"/>
                </a:rPr>
                <a:t/>
              </a:r>
              <a:br>
                <a:rPr lang="en-US" sz="1900" b="1" dirty="0">
                  <a:solidFill>
                    <a:srgbClr val="002060"/>
                  </a:solidFill>
                  <a:latin typeface="Arial" pitchFamily="34" charset="0"/>
                </a:rPr>
              </a:br>
              <a:r>
                <a:rPr lang="he-IL" sz="2000" b="1" dirty="0">
                  <a:solidFill>
                    <a:srgbClr val="002060"/>
                  </a:solidFill>
                  <a:latin typeface="Arial" pitchFamily="34" charset="0"/>
                </a:rPr>
                <a:t>שנקלטו במערכת</a:t>
              </a:r>
            </a:p>
            <a:p>
              <a:pPr algn="ctr"/>
              <a:endParaRPr lang="he-IL" sz="1900" dirty="0"/>
            </a:p>
          </p:txBody>
        </p:sp>
      </p:grpSp>
      <p:grpSp>
        <p:nvGrpSpPr>
          <p:cNvPr id="6" name="קבוצה 5">
            <a:extLst>
              <a:ext uri="{FF2B5EF4-FFF2-40B4-BE49-F238E27FC236}">
                <a16:creationId xmlns:a16="http://schemas.microsoft.com/office/drawing/2014/main" xmlns="" id="{38ED1533-AA94-40B0-92E4-8B5C6A42163F}"/>
              </a:ext>
            </a:extLst>
          </p:cNvPr>
          <p:cNvGrpSpPr/>
          <p:nvPr/>
        </p:nvGrpSpPr>
        <p:grpSpPr>
          <a:xfrm>
            <a:off x="617278" y="4581128"/>
            <a:ext cx="7920880" cy="369332"/>
            <a:chOff x="617278" y="4581128"/>
            <a:chExt cx="7920880" cy="369332"/>
          </a:xfrm>
        </p:grpSpPr>
        <p:cxnSp>
          <p:nvCxnSpPr>
            <p:cNvPr id="41" name="מחבר ישר 40">
              <a:extLst>
                <a:ext uri="{FF2B5EF4-FFF2-40B4-BE49-F238E27FC236}">
                  <a16:creationId xmlns:a16="http://schemas.microsoft.com/office/drawing/2014/main" xmlns="" id="{5136651B-ACDA-44D2-A9F3-8557C76A724A}"/>
                </a:ext>
              </a:extLst>
            </p:cNvPr>
            <p:cNvCxnSpPr/>
            <p:nvPr/>
          </p:nvCxnSpPr>
          <p:spPr>
            <a:xfrm flipH="1">
              <a:off x="617278" y="4916398"/>
              <a:ext cx="7920880" cy="0"/>
            </a:xfrm>
            <a:prstGeom prst="line">
              <a:avLst/>
            </a:prstGeom>
            <a:ln>
              <a:headEnd type="oval"/>
              <a:tailEnd type="oval"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xmlns="" id="{651C1FC7-8619-4976-AC66-3BB88AADC2D1}"/>
                </a:ext>
              </a:extLst>
            </p:cNvPr>
            <p:cNvSpPr txBox="1"/>
            <p:nvPr/>
          </p:nvSpPr>
          <p:spPr>
            <a:xfrm>
              <a:off x="3700562" y="4581128"/>
              <a:ext cx="1754006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b="1" dirty="0">
                  <a:solidFill>
                    <a:schemeClr val="tx2"/>
                  </a:solidFill>
                </a:rPr>
                <a:t>תפוקות המערכת</a:t>
              </a:r>
            </a:p>
          </p:txBody>
        </p:sp>
      </p:grpSp>
      <p:sp>
        <p:nvSpPr>
          <p:cNvPr id="48" name="Rounded Rectangle 33"/>
          <p:cNvSpPr/>
          <p:nvPr/>
        </p:nvSpPr>
        <p:spPr>
          <a:xfrm>
            <a:off x="6262924" y="5219908"/>
            <a:ext cx="1629605" cy="548982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>
                <a:solidFill>
                  <a:schemeClr val="bg1"/>
                </a:solidFill>
              </a:rPr>
              <a:t>7100</a:t>
            </a:r>
          </a:p>
        </p:txBody>
      </p:sp>
      <p:sp>
        <p:nvSpPr>
          <p:cNvPr id="52" name="Rounded Rectangle 33"/>
          <p:cNvSpPr/>
          <p:nvPr/>
        </p:nvSpPr>
        <p:spPr>
          <a:xfrm>
            <a:off x="3742644" y="5217508"/>
            <a:ext cx="1629605" cy="548982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>
                <a:solidFill>
                  <a:schemeClr val="bg1"/>
                </a:solidFill>
              </a:rPr>
              <a:t>900</a:t>
            </a:r>
          </a:p>
        </p:txBody>
      </p:sp>
      <p:sp>
        <p:nvSpPr>
          <p:cNvPr id="59" name="Rounded Rectangle 33"/>
          <p:cNvSpPr/>
          <p:nvPr/>
        </p:nvSpPr>
        <p:spPr>
          <a:xfrm>
            <a:off x="1187624" y="5219908"/>
            <a:ext cx="1629605" cy="548982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>
                <a:solidFill>
                  <a:schemeClr val="bg1"/>
                </a:solidFill>
              </a:rPr>
              <a:t>2700</a:t>
            </a:r>
          </a:p>
        </p:txBody>
      </p:sp>
    </p:spTree>
    <p:extLst>
      <p:ext uri="{BB962C8B-B14F-4D97-AF65-F5344CB8AC3E}">
        <p14:creationId xmlns:p14="http://schemas.microsoft.com/office/powerpoint/2010/main" val="933572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6" grpId="0" animBg="1"/>
      <p:bldP spid="30" grpId="0" animBg="1"/>
      <p:bldP spid="34" grpId="0" animBg="1"/>
      <p:bldP spid="48" grpId="0" animBg="1"/>
      <p:bldP spid="52" grpId="0" animBg="1"/>
      <p:bldP spid="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הארכיטקטורה</a:t>
            </a:r>
            <a:endParaRPr lang="he-IL" dirty="0"/>
          </a:p>
        </p:txBody>
      </p:sp>
      <p:grpSp>
        <p:nvGrpSpPr>
          <p:cNvPr id="8" name="קבוצה 7"/>
          <p:cNvGrpSpPr/>
          <p:nvPr/>
        </p:nvGrpSpPr>
        <p:grpSpPr>
          <a:xfrm>
            <a:off x="0" y="1628800"/>
            <a:ext cx="9144000" cy="892351"/>
            <a:chOff x="0" y="1628800"/>
            <a:chExt cx="9144000" cy="892351"/>
          </a:xfrm>
        </p:grpSpPr>
        <p:sp>
          <p:nvSpPr>
            <p:cNvPr id="3" name="מלבן 2"/>
            <p:cNvSpPr/>
            <p:nvPr/>
          </p:nvSpPr>
          <p:spPr>
            <a:xfrm>
              <a:off x="0" y="1628800"/>
              <a:ext cx="9144000" cy="892351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sp>
          <p:nvSpPr>
            <p:cNvPr id="9" name="Rectangle 23"/>
            <p:cNvSpPr/>
            <p:nvPr/>
          </p:nvSpPr>
          <p:spPr>
            <a:xfrm>
              <a:off x="147306" y="1745052"/>
              <a:ext cx="104387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מודלים 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תפעוליים</a:t>
              </a:r>
            </a:p>
          </p:txBody>
        </p:sp>
        <p:sp>
          <p:nvSpPr>
            <p:cNvPr id="4" name="מלבן: פינות מעוגלות 3"/>
            <p:cNvSpPr/>
            <p:nvPr/>
          </p:nvSpPr>
          <p:spPr>
            <a:xfrm>
              <a:off x="7972413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נישואין</a:t>
              </a:r>
            </a:p>
          </p:txBody>
        </p:sp>
        <p:sp>
          <p:nvSpPr>
            <p:cNvPr id="14" name="מלבן: פינות מעוגלות 13"/>
            <p:cNvSpPr/>
            <p:nvPr/>
          </p:nvSpPr>
          <p:spPr>
            <a:xfrm>
              <a:off x="7088816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כשרות</a:t>
              </a:r>
            </a:p>
          </p:txBody>
        </p:sp>
        <p:sp>
          <p:nvSpPr>
            <p:cNvPr id="15" name="מלבן: פינות מעוגלות 14"/>
            <p:cNvSpPr/>
            <p:nvPr/>
          </p:nvSpPr>
          <p:spPr>
            <a:xfrm>
              <a:off x="6196956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מקוואות</a:t>
              </a:r>
            </a:p>
          </p:txBody>
        </p:sp>
        <p:sp>
          <p:nvSpPr>
            <p:cNvPr id="16" name="מלבן: פינות מעוגלות 15"/>
            <p:cNvSpPr/>
            <p:nvPr/>
          </p:nvSpPr>
          <p:spPr>
            <a:xfrm>
              <a:off x="5290348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קבורה</a:t>
              </a:r>
            </a:p>
          </p:txBody>
        </p:sp>
        <p:sp>
          <p:nvSpPr>
            <p:cNvPr id="17" name="מלבן: פינות מעוגלות 16"/>
            <p:cNvSpPr/>
            <p:nvPr/>
          </p:nvSpPr>
          <p:spPr>
            <a:xfrm>
              <a:off x="4382008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עירובין</a:t>
              </a:r>
            </a:p>
          </p:txBody>
        </p:sp>
        <p:sp>
          <p:nvSpPr>
            <p:cNvPr id="18" name="מלבן: פינות מעוגלות 17"/>
            <p:cNvSpPr/>
            <p:nvPr/>
          </p:nvSpPr>
          <p:spPr>
            <a:xfrm>
              <a:off x="3074580" y="1772816"/>
              <a:ext cx="852812" cy="56304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רכש</a:t>
              </a:r>
            </a:p>
          </p:txBody>
        </p:sp>
        <p:sp>
          <p:nvSpPr>
            <p:cNvPr id="19" name="מלבן: פינות מעוגלות 18"/>
            <p:cNvSpPr/>
            <p:nvPr/>
          </p:nvSpPr>
          <p:spPr>
            <a:xfrm>
              <a:off x="2167972" y="1772816"/>
              <a:ext cx="852812" cy="56304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תקציב</a:t>
              </a:r>
            </a:p>
          </p:txBody>
        </p:sp>
        <p:sp>
          <p:nvSpPr>
            <p:cNvPr id="20" name="מלבן: פינות מעוגלות 19"/>
            <p:cNvSpPr/>
            <p:nvPr/>
          </p:nvSpPr>
          <p:spPr>
            <a:xfrm>
              <a:off x="1259632" y="1772816"/>
              <a:ext cx="852812" cy="56304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dirty="0"/>
                <a:t>משאבי אנוש</a:t>
              </a:r>
            </a:p>
          </p:txBody>
        </p:sp>
      </p:grpSp>
      <p:grpSp>
        <p:nvGrpSpPr>
          <p:cNvPr id="13" name="קבוצה 12"/>
          <p:cNvGrpSpPr/>
          <p:nvPr/>
        </p:nvGrpSpPr>
        <p:grpSpPr>
          <a:xfrm>
            <a:off x="0" y="2677021"/>
            <a:ext cx="9144000" cy="1224136"/>
            <a:chOff x="0" y="2677021"/>
            <a:chExt cx="9144000" cy="1224136"/>
          </a:xfrm>
        </p:grpSpPr>
        <p:sp>
          <p:nvSpPr>
            <p:cNvPr id="5" name="מלבן 4"/>
            <p:cNvSpPr/>
            <p:nvPr/>
          </p:nvSpPr>
          <p:spPr>
            <a:xfrm>
              <a:off x="0" y="2677021"/>
              <a:ext cx="9144000" cy="12241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 23"/>
            <p:cNvSpPr/>
            <p:nvPr/>
          </p:nvSpPr>
          <p:spPr>
            <a:xfrm>
              <a:off x="19935" y="2909525"/>
              <a:ext cx="13837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תשתיות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אפליקטיביות</a:t>
              </a:r>
            </a:p>
          </p:txBody>
        </p:sp>
        <p:sp>
          <p:nvSpPr>
            <p:cNvPr id="21" name="Rectangle 23"/>
            <p:cNvSpPr/>
            <p:nvPr/>
          </p:nvSpPr>
          <p:spPr>
            <a:xfrm>
              <a:off x="899592" y="3563193"/>
              <a:ext cx="784112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 rtl="1"/>
              <a:r>
                <a:rPr lang="he-IL" sz="1400" dirty="0" err="1">
                  <a:solidFill>
                    <a:schemeClr val="bg1"/>
                  </a:solidFill>
                  <a:latin typeface="Arial" pitchFamily="34" charset="0"/>
                </a:rPr>
                <a:t>דוחו"ת</a:t>
              </a:r>
              <a:r>
                <a:rPr lang="he-IL" sz="1400" dirty="0">
                  <a:solidFill>
                    <a:schemeClr val="bg1"/>
                  </a:solidFill>
                  <a:latin typeface="Arial" pitchFamily="34" charset="0"/>
                </a:rPr>
                <a:t>           דוא"ל             </a:t>
              </a:r>
              <a:r>
                <a:rPr lang="en-US" sz="1400" dirty="0">
                  <a:solidFill>
                    <a:schemeClr val="bg1"/>
                  </a:solidFill>
                  <a:latin typeface="Arial" pitchFamily="34" charset="0"/>
                </a:rPr>
                <a:t>SMS</a:t>
              </a:r>
              <a:r>
                <a:rPr lang="he-IL" sz="1400" dirty="0">
                  <a:solidFill>
                    <a:schemeClr val="bg1"/>
                  </a:solidFill>
                  <a:latin typeface="Arial" pitchFamily="34" charset="0"/>
                </a:rPr>
                <a:t>       </a:t>
              </a:r>
              <a:r>
                <a:rPr lang="en-US" sz="1400" dirty="0">
                  <a:solidFill>
                    <a:schemeClr val="bg1"/>
                  </a:solidFill>
                  <a:latin typeface="Arial" pitchFamily="34" charset="0"/>
                </a:rPr>
                <a:t>Office365</a:t>
              </a:r>
              <a:r>
                <a:rPr lang="he-IL" sz="1400" dirty="0">
                  <a:solidFill>
                    <a:schemeClr val="bg1"/>
                  </a:solidFill>
                  <a:latin typeface="Arial" pitchFamily="34" charset="0"/>
                </a:rPr>
                <a:t>  ארכיב מסמכים    הנהלת חשבונות          סליקת אשראי</a:t>
              </a:r>
            </a:p>
          </p:txBody>
        </p:sp>
        <p:pic>
          <p:nvPicPr>
            <p:cNvPr id="7170" name="Picture 2" descr="תמונה קשורה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384" y="2879725"/>
              <a:ext cx="863770" cy="6707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תמונה קשורה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2834" y="2762304"/>
              <a:ext cx="756751" cy="756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8" name="Picture 10" descr="תוצאת תמונה עבור ‪email icon‬‏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8010" y="2762304"/>
              <a:ext cx="826358" cy="8263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0" name="Picture 12" descr="תוצאת תמונה עבור ‪office 365‬‏"/>
            <p:cNvPicPr>
              <a:picLocks noChangeAspect="1" noChangeArrowheads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0611"/>
            <a:stretch/>
          </p:blipFill>
          <p:spPr bwMode="auto">
            <a:xfrm>
              <a:off x="5007179" y="2765509"/>
              <a:ext cx="1184334" cy="821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4" name="Picture 16" descr="תוצאת תמונה עבור ‪documents icon‬‏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5289" y="2804234"/>
              <a:ext cx="812548" cy="812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6" name="Picture 18" descr="תוצאת תמונה עבור ‪microsoft dynamics‬‏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6150" y="3045980"/>
              <a:ext cx="1427778" cy="471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0" descr="תוצאת תמונה עבור ‪credit‬‏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722599"/>
              <a:ext cx="996535" cy="996535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3" name="קבוצה 22"/>
          <p:cNvGrpSpPr/>
          <p:nvPr/>
        </p:nvGrpSpPr>
        <p:grpSpPr>
          <a:xfrm>
            <a:off x="0" y="3429000"/>
            <a:ext cx="9144000" cy="2333749"/>
            <a:chOff x="0" y="3429000"/>
            <a:chExt cx="9144000" cy="2333749"/>
          </a:xfrm>
        </p:grpSpPr>
        <p:sp>
          <p:nvSpPr>
            <p:cNvPr id="6" name="מלבן 5"/>
            <p:cNvSpPr/>
            <p:nvPr/>
          </p:nvSpPr>
          <p:spPr>
            <a:xfrm>
              <a:off x="0" y="4077072"/>
              <a:ext cx="9144000" cy="122413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>
                <a:solidFill>
                  <a:schemeClr val="bg1"/>
                </a:solidFill>
              </a:endParaRP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39879" y="4090092"/>
              <a:ext cx="97494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תשתיות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חומרה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תקשורת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 err="1">
                  <a:solidFill>
                    <a:schemeClr val="bg1"/>
                  </a:solidFill>
                  <a:latin typeface="Arial" pitchFamily="34" charset="0"/>
                </a:rPr>
                <a:t>ואבט"מ</a:t>
              </a:r>
              <a:endParaRPr lang="he-IL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22" name="Rectangle 23"/>
            <p:cNvSpPr/>
            <p:nvPr/>
          </p:nvSpPr>
          <p:spPr>
            <a:xfrm>
              <a:off x="899592" y="4980415"/>
              <a:ext cx="784112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 rtl="1"/>
              <a:r>
                <a:rPr lang="he-IL" sz="1400" dirty="0">
                  <a:solidFill>
                    <a:schemeClr val="bg1"/>
                  </a:solidFill>
                  <a:latin typeface="Arial" pitchFamily="34" charset="0"/>
                </a:rPr>
                <a:t>ניהול הרשאות ומשתמשים                           </a:t>
              </a:r>
              <a:r>
                <a:rPr lang="en-US" sz="1400" dirty="0">
                  <a:solidFill>
                    <a:schemeClr val="bg1"/>
                  </a:solidFill>
                  <a:latin typeface="Arial" pitchFamily="34" charset="0"/>
                </a:rPr>
                <a:t>Audit               </a:t>
              </a:r>
              <a:r>
                <a:rPr lang="he-IL" sz="1400" dirty="0">
                  <a:solidFill>
                    <a:schemeClr val="bg1"/>
                  </a:solidFill>
                  <a:latin typeface="Arial" pitchFamily="34" charset="0"/>
                </a:rPr>
                <a:t>                                    ניהול התקני חומרה</a:t>
              </a:r>
            </a:p>
          </p:txBody>
        </p:sp>
        <p:pic>
          <p:nvPicPr>
            <p:cNvPr id="7190" name="Picture 22" descr="תוצאת תמונה עבור ‪permission icon‬‏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2026" y="4163828"/>
              <a:ext cx="843565" cy="8435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98" name="Picture 30" descr="תוצאת תמונה עבור ‪audit‬‏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2880" y="4165880"/>
              <a:ext cx="998240" cy="998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02" name="Picture 34" descr="תוצאת תמונה עבור ‪hardware installation‬‏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18899" y="3873269"/>
              <a:ext cx="2333749" cy="14452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קבוצה 23"/>
          <p:cNvGrpSpPr/>
          <p:nvPr/>
        </p:nvGrpSpPr>
        <p:grpSpPr>
          <a:xfrm>
            <a:off x="0" y="5472342"/>
            <a:ext cx="9144000" cy="1224136"/>
            <a:chOff x="0" y="5472342"/>
            <a:chExt cx="9144000" cy="1224136"/>
          </a:xfrm>
        </p:grpSpPr>
        <p:sp>
          <p:nvSpPr>
            <p:cNvPr id="7" name="מלבן 6"/>
            <p:cNvSpPr/>
            <p:nvPr/>
          </p:nvSpPr>
          <p:spPr>
            <a:xfrm>
              <a:off x="0" y="5472342"/>
              <a:ext cx="9144000" cy="122413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>
                <a:solidFill>
                  <a:schemeClr val="bg1"/>
                </a:solidFill>
              </a:endParaRPr>
            </a:p>
          </p:txBody>
        </p:sp>
        <p:sp>
          <p:nvSpPr>
            <p:cNvPr id="12" name="Rectangle 23"/>
            <p:cNvSpPr/>
            <p:nvPr/>
          </p:nvSpPr>
          <p:spPr>
            <a:xfrm>
              <a:off x="107504" y="5570140"/>
              <a:ext cx="1191352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ממשקים 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למערכות 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ממשלתיות</a:t>
              </a:r>
            </a:p>
          </p:txBody>
        </p:sp>
        <p:pic>
          <p:nvPicPr>
            <p:cNvPr id="7204" name="Picture 36" descr="תוצאת תמונה עבור רשות האוכלוסין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7597" y="5532490"/>
              <a:ext cx="1270205" cy="11049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206" name="Picture 38" descr="תוצאת תמונה עבור המוסד לביטוח לאומי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6334" y="5533200"/>
              <a:ext cx="1062692" cy="1105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</p:pic>
        <p:pic>
          <p:nvPicPr>
            <p:cNvPr id="7208" name="Picture 40" descr="תוצאת תמונה עבור מערכת מרכבה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1754" y="5533200"/>
              <a:ext cx="936610" cy="1105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</p:pic>
        <p:pic>
          <p:nvPicPr>
            <p:cNvPr id="7210" name="Picture 42" descr="תוצאת תמונה עבור בתי הדין הרבניים"/>
            <p:cNvPicPr>
              <a:picLocks noChangeAspect="1" noChangeArrowheads="1"/>
            </p:cNvPicPr>
            <p:nvPr/>
          </p:nvPicPr>
          <p:blipFill rotWithShape="1"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66" r="15092"/>
            <a:stretch/>
          </p:blipFill>
          <p:spPr bwMode="auto">
            <a:xfrm>
              <a:off x="5569759" y="5533200"/>
              <a:ext cx="1138912" cy="1105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</p:pic>
        <p:sp>
          <p:nvSpPr>
            <p:cNvPr id="45" name="Rectangle 23"/>
            <p:cNvSpPr/>
            <p:nvPr/>
          </p:nvSpPr>
          <p:spPr>
            <a:xfrm>
              <a:off x="5509012" y="6369191"/>
              <a:ext cx="12682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sz="1200" b="1" dirty="0">
                  <a:solidFill>
                    <a:schemeClr val="bg1"/>
                  </a:solidFill>
                  <a:latin typeface="Arial" pitchFamily="34" charset="0"/>
                </a:rPr>
                <a:t>בתי הדין הרבניים</a:t>
              </a:r>
            </a:p>
          </p:txBody>
        </p:sp>
      </p:grpSp>
      <p:sp>
        <p:nvSpPr>
          <p:cNvPr id="40" name="מציין מיקום של מספר שקופית 3">
            <a:extLst>
              <a:ext uri="{FF2B5EF4-FFF2-40B4-BE49-F238E27FC236}">
                <a16:creationId xmlns:a16="http://schemas.microsoft.com/office/drawing/2014/main" xmlns="" id="{05AE9A5D-850B-4EEF-9D89-D6EE7F2BC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12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61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תוצאת תמונה עבור ‪challenges company‬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40" y="1693957"/>
            <a:ext cx="8595719" cy="4831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  <a:r>
              <a:rPr lang="he-IL" dirty="0"/>
              <a:t> האתגרים </a:t>
            </a:r>
            <a:r>
              <a:rPr lang="he-IL" dirty="0" err="1"/>
              <a:t>הפרויקטליים</a:t>
            </a:r>
            <a:endParaRPr lang="he-IL" dirty="0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457199" y="1844824"/>
            <a:ext cx="8229600" cy="4248472"/>
          </a:xfrm>
          <a:solidFill>
            <a:schemeClr val="bg1">
              <a:alpha val="47000"/>
            </a:schemeClr>
          </a:solidFill>
        </p:spPr>
        <p:txBody>
          <a:bodyPr vert="horz" lIns="91440" tIns="45720" rIns="91440" bIns="45720" rtlCol="1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עצמאות משתמשי המערכת</a:t>
            </a:r>
          </a:p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האחדת תהליכי עבודה</a:t>
            </a:r>
          </a:p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גמישות והתאמה לצרכים שונים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פריסה בהיקף ארצי</a:t>
            </a:r>
          </a:p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עלייה מדורגת לאוויר</a:t>
            </a:r>
          </a:p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הטמעה והדרכה של אוכלוסיית משתמשים הטרוגנית, חלקה בעלת רקע טכנולוגי חלש  </a:t>
            </a:r>
          </a:p>
          <a:p>
            <a:pPr>
              <a:lnSpc>
                <a:spcPct val="120000"/>
              </a:lnSpc>
            </a:pPr>
            <a:r>
              <a:rPr lang="he-IL" dirty="0">
                <a:solidFill>
                  <a:schemeClr val="tx2">
                    <a:lumMod val="75000"/>
                  </a:schemeClr>
                </a:solidFill>
              </a:rPr>
              <a:t>ניהול השינוי והתגברות על מחסומים ו"ספקנים" </a:t>
            </a:r>
          </a:p>
          <a:p>
            <a:pPr>
              <a:lnSpc>
                <a:spcPct val="120000"/>
              </a:lnSpc>
            </a:pPr>
            <a:endParaRPr lang="he-IL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מציין מיקום של מספר שקופית 3">
            <a:extLst>
              <a:ext uri="{FF2B5EF4-FFF2-40B4-BE49-F238E27FC236}">
                <a16:creationId xmlns:a16="http://schemas.microsoft.com/office/drawing/2014/main" xmlns="" id="{45D1B4AD-E06F-4A64-B24A-C8A8763B4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13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54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אתגר מרכזי - ניהול בעלי ענין</a:t>
            </a:r>
          </a:p>
        </p:txBody>
      </p:sp>
      <p:pic>
        <p:nvPicPr>
          <p:cNvPr id="3" name="תמונה 2" descr="תמונה שמכילה אדם, גוזר, גזירה, עוגה&#10;&#10;תיאור שנוצר ברמת מהימנות גבוהה מאוד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730" y="1944289"/>
            <a:ext cx="4909719" cy="4909719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6987086" y="1944290"/>
            <a:ext cx="1898970" cy="252226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 rtl="1">
              <a:defRPr sz="1800"/>
            </a:pPr>
            <a:r>
              <a:rPr lang="he-IL" sz="2800" kern="0" dirty="0">
                <a:solidFill>
                  <a:srgbClr val="F8F8F8"/>
                </a:solidFill>
                <a:uFill>
                  <a:solidFill>
                    <a:srgbClr val="9BBB59"/>
                  </a:solidFill>
                </a:uFill>
                <a:latin typeface="Arial" panose="020B0604020202020204" pitchFamily="34" charset="0"/>
                <a:ea typeface="Helvetica"/>
                <a:sym typeface="Helvetica"/>
              </a:rPr>
              <a:t>משרד</a:t>
            </a:r>
          </a:p>
          <a:p>
            <a:pPr algn="ctr" defTabSz="342900" rtl="1">
              <a:defRPr sz="1800"/>
            </a:pPr>
            <a:r>
              <a:rPr lang="en-US" sz="2800" kern="0" dirty="0">
                <a:solidFill>
                  <a:srgbClr val="F8F8F8"/>
                </a:solidFill>
                <a:uFill>
                  <a:solidFill>
                    <a:srgbClr val="9BBB59"/>
                  </a:solidFill>
                </a:u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rPr>
              <a:t>VS</a:t>
            </a:r>
          </a:p>
          <a:p>
            <a:pPr algn="ctr" defTabSz="342900" rtl="1">
              <a:defRPr sz="1800"/>
            </a:pPr>
            <a:r>
              <a:rPr lang="he-IL" sz="2800" kern="0" dirty="0">
                <a:solidFill>
                  <a:srgbClr val="F8F8F8"/>
                </a:solidFill>
                <a:uFill>
                  <a:solidFill>
                    <a:srgbClr val="9BBB59"/>
                  </a:solidFill>
                </a:uFill>
                <a:latin typeface="Arial" panose="020B0604020202020204" pitchFamily="34" charset="0"/>
                <a:ea typeface="Helvetica"/>
                <a:sym typeface="Helvetica"/>
              </a:rPr>
              <a:t>מועצות דתיות</a:t>
            </a:r>
          </a:p>
        </p:txBody>
      </p:sp>
      <p:sp>
        <p:nvSpPr>
          <p:cNvPr id="44" name="מלבן 43"/>
          <p:cNvSpPr/>
          <p:nvPr/>
        </p:nvSpPr>
        <p:spPr>
          <a:xfrm>
            <a:off x="256434" y="1944290"/>
            <a:ext cx="1898970" cy="252226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פוליטיקה</a:t>
            </a:r>
          </a:p>
        </p:txBody>
      </p:sp>
      <p:sp>
        <p:nvSpPr>
          <p:cNvPr id="45" name="מלבן 44"/>
          <p:cNvSpPr/>
          <p:nvPr/>
        </p:nvSpPr>
        <p:spPr>
          <a:xfrm>
            <a:off x="6989318" y="4492005"/>
            <a:ext cx="1898970" cy="234042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kern="0" dirty="0">
                <a:solidFill>
                  <a:srgbClr val="F8F8F8"/>
                </a:solidFill>
                <a:uFill>
                  <a:solidFill>
                    <a:srgbClr val="9BBB59"/>
                  </a:solidFill>
                </a:uFill>
                <a:latin typeface="Arial" panose="020B0604020202020204" pitchFamily="34" charset="0"/>
                <a:ea typeface="Helvetica"/>
                <a:sym typeface="Helvetica"/>
              </a:rPr>
              <a:t>מועצת הרבנות הראשית</a:t>
            </a:r>
          </a:p>
        </p:txBody>
      </p:sp>
      <p:sp>
        <p:nvSpPr>
          <p:cNvPr id="46" name="מלבן 45"/>
          <p:cNvSpPr/>
          <p:nvPr/>
        </p:nvSpPr>
        <p:spPr>
          <a:xfrm>
            <a:off x="258666" y="4492005"/>
            <a:ext cx="1898970" cy="234042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kern="0" dirty="0">
                <a:solidFill>
                  <a:srgbClr val="F8F8F8"/>
                </a:solidFill>
                <a:uFill>
                  <a:solidFill>
                    <a:srgbClr val="9BBB59"/>
                  </a:solidFill>
                </a:uFill>
                <a:latin typeface="Arial" panose="020B0604020202020204" pitchFamily="34" charset="0"/>
                <a:ea typeface="Helvetica"/>
                <a:sym typeface="Helvetica"/>
              </a:rPr>
              <a:t>גורמי ממשלה</a:t>
            </a:r>
          </a:p>
        </p:txBody>
      </p:sp>
      <p:sp>
        <p:nvSpPr>
          <p:cNvPr id="8" name="מציין מיקום של מספר שקופית 3">
            <a:extLst>
              <a:ext uri="{FF2B5EF4-FFF2-40B4-BE49-F238E27FC236}">
                <a16:creationId xmlns:a16="http://schemas.microsoft.com/office/drawing/2014/main" xmlns="" id="{CEC390D7-3D07-4F1C-A702-F1C181F85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14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992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4" grpId="0" animBg="1"/>
      <p:bldP spid="45" grpId="0" animBg="1"/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he-IL"/>
              <a:t>אופן ניהול הפרויקט</a:t>
            </a:r>
            <a:endParaRPr lang="he-IL" dirty="0"/>
          </a:p>
        </p:txBody>
      </p:sp>
      <p:sp>
        <p:nvSpPr>
          <p:cNvPr id="59" name="Shape 2592"/>
          <p:cNvSpPr/>
          <p:nvPr/>
        </p:nvSpPr>
        <p:spPr>
          <a:xfrm flipH="1">
            <a:off x="5835776" y="2948399"/>
            <a:ext cx="1272070" cy="0"/>
          </a:xfrm>
          <a:prstGeom prst="line">
            <a:avLst/>
          </a:prstGeom>
          <a:ln w="152400">
            <a:solidFill>
              <a:srgbClr val="23376D"/>
            </a:solidFill>
            <a:miter lim="400000"/>
          </a:ln>
        </p:spPr>
        <p:txBody>
          <a:bodyPr lIns="0" tIns="0" rIns="0" bIns="0" anchor="ctr"/>
          <a:lstStyle/>
          <a:p>
            <a:pPr marL="0" marR="0" lvl="0" indent="0" algn="ctr" defTabSz="309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0" name="Shape 2593"/>
          <p:cNvSpPr/>
          <p:nvPr/>
        </p:nvSpPr>
        <p:spPr>
          <a:xfrm flipH="1">
            <a:off x="3868296" y="2948399"/>
            <a:ext cx="1379320" cy="0"/>
          </a:xfrm>
          <a:prstGeom prst="line">
            <a:avLst/>
          </a:prstGeom>
          <a:ln w="152400">
            <a:solidFill>
              <a:srgbClr val="ED2126"/>
            </a:solidFill>
            <a:miter lim="400000"/>
          </a:ln>
        </p:spPr>
        <p:txBody>
          <a:bodyPr lIns="0" tIns="0" rIns="0" bIns="0" anchor="ctr"/>
          <a:lstStyle/>
          <a:p>
            <a:pPr marL="0" marR="0" lvl="0" indent="0" algn="ctr" defTabSz="309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1" name="Shape 2594"/>
          <p:cNvSpPr/>
          <p:nvPr/>
        </p:nvSpPr>
        <p:spPr>
          <a:xfrm flipH="1">
            <a:off x="2115316" y="2948399"/>
            <a:ext cx="1272069" cy="0"/>
          </a:xfrm>
          <a:prstGeom prst="line">
            <a:avLst/>
          </a:prstGeom>
          <a:ln w="152400">
            <a:solidFill>
              <a:srgbClr val="ED1D7A"/>
            </a:solidFill>
            <a:miter lim="400000"/>
          </a:ln>
        </p:spPr>
        <p:txBody>
          <a:bodyPr lIns="0" tIns="0" rIns="0" bIns="0" anchor="ctr"/>
          <a:lstStyle/>
          <a:p>
            <a:pPr marL="0" marR="0" lvl="0" indent="0" algn="ctr" defTabSz="309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2" name="Shape 2595"/>
          <p:cNvSpPr/>
          <p:nvPr/>
        </p:nvSpPr>
        <p:spPr>
          <a:xfrm flipH="1">
            <a:off x="5835776" y="4671470"/>
            <a:ext cx="1272070" cy="0"/>
          </a:xfrm>
          <a:prstGeom prst="line">
            <a:avLst/>
          </a:prstGeom>
          <a:ln w="152400">
            <a:solidFill>
              <a:srgbClr val="86C540"/>
            </a:solidFill>
            <a:miter lim="400000"/>
          </a:ln>
        </p:spPr>
        <p:txBody>
          <a:bodyPr lIns="0" tIns="0" rIns="0" bIns="0" anchor="ctr"/>
          <a:lstStyle/>
          <a:p>
            <a:pPr marL="0" marR="0" lvl="0" indent="0" algn="ctr" defTabSz="309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3" name="Shape 2596"/>
          <p:cNvSpPr/>
          <p:nvPr/>
        </p:nvSpPr>
        <p:spPr>
          <a:xfrm flipH="1">
            <a:off x="3993889" y="4671470"/>
            <a:ext cx="1253727" cy="0"/>
          </a:xfrm>
          <a:prstGeom prst="line">
            <a:avLst/>
          </a:prstGeom>
          <a:ln w="152400">
            <a:solidFill>
              <a:srgbClr val="96D7DD"/>
            </a:solidFill>
            <a:miter lim="400000"/>
          </a:ln>
        </p:spPr>
        <p:txBody>
          <a:bodyPr lIns="0" tIns="0" rIns="0" bIns="0" anchor="ctr"/>
          <a:lstStyle/>
          <a:p>
            <a:pPr marL="0" marR="0" lvl="0" indent="0" algn="ctr" defTabSz="309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sp>
        <p:nvSpPr>
          <p:cNvPr id="64" name="Shape 2597"/>
          <p:cNvSpPr/>
          <p:nvPr/>
        </p:nvSpPr>
        <p:spPr>
          <a:xfrm flipH="1">
            <a:off x="2115316" y="4671470"/>
            <a:ext cx="1272069" cy="0"/>
          </a:xfrm>
          <a:prstGeom prst="line">
            <a:avLst/>
          </a:prstGeom>
          <a:ln w="152400">
            <a:solidFill>
              <a:srgbClr val="E0EB15"/>
            </a:solidFill>
            <a:miter lim="400000"/>
          </a:ln>
        </p:spPr>
        <p:txBody>
          <a:bodyPr lIns="0" tIns="0" rIns="0" bIns="0" anchor="ctr"/>
          <a:lstStyle/>
          <a:p>
            <a:pPr marL="0" marR="0" lvl="0" indent="0" algn="ctr" defTabSz="3095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elvetica Light"/>
              <a:sym typeface="Helvetica Light"/>
            </a:endParaRPr>
          </a:p>
        </p:txBody>
      </p:sp>
      <p:grpSp>
        <p:nvGrpSpPr>
          <p:cNvPr id="65" name="Group 2601"/>
          <p:cNvGrpSpPr/>
          <p:nvPr/>
        </p:nvGrpSpPr>
        <p:grpSpPr>
          <a:xfrm flipH="1">
            <a:off x="395536" y="2870448"/>
            <a:ext cx="1131619" cy="1876425"/>
            <a:chOff x="0" y="-131667"/>
            <a:chExt cx="3134016" cy="5003799"/>
          </a:xfrm>
        </p:grpSpPr>
        <p:sp>
          <p:nvSpPr>
            <p:cNvPr id="93" name="Shape 2598"/>
            <p:cNvSpPr/>
            <p:nvPr/>
          </p:nvSpPr>
          <p:spPr>
            <a:xfrm flipV="1">
              <a:off x="0" y="76199"/>
              <a:ext cx="3134016" cy="1"/>
            </a:xfrm>
            <a:prstGeom prst="line">
              <a:avLst/>
            </a:prstGeom>
            <a:noFill/>
            <a:ln w="152400" cap="flat">
              <a:solidFill>
                <a:srgbClr val="F47B20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94" name="Shape 2599"/>
            <p:cNvSpPr/>
            <p:nvPr/>
          </p:nvSpPr>
          <p:spPr>
            <a:xfrm>
              <a:off x="3050421" y="-131667"/>
              <a:ext cx="26379" cy="5003799"/>
            </a:xfrm>
            <a:prstGeom prst="line">
              <a:avLst/>
            </a:prstGeom>
            <a:noFill/>
            <a:ln w="152400" cap="flat">
              <a:solidFill>
                <a:srgbClr val="F47B20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95" name="Shape 2600"/>
            <p:cNvSpPr/>
            <p:nvPr/>
          </p:nvSpPr>
          <p:spPr>
            <a:xfrm flipV="1">
              <a:off x="0" y="4671056"/>
              <a:ext cx="3134016" cy="1"/>
            </a:xfrm>
            <a:prstGeom prst="line">
              <a:avLst/>
            </a:prstGeom>
            <a:noFill/>
            <a:ln w="152400" cap="flat">
              <a:solidFill>
                <a:srgbClr val="F47B20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</p:grpSp>
      <p:grpSp>
        <p:nvGrpSpPr>
          <p:cNvPr id="66" name="Group 2604"/>
          <p:cNvGrpSpPr/>
          <p:nvPr/>
        </p:nvGrpSpPr>
        <p:grpSpPr>
          <a:xfrm flipH="1">
            <a:off x="7696007" y="1916832"/>
            <a:ext cx="510028" cy="1106016"/>
            <a:chOff x="0" y="1920213"/>
            <a:chExt cx="1412523" cy="2949375"/>
          </a:xfrm>
        </p:grpSpPr>
        <p:sp>
          <p:nvSpPr>
            <p:cNvPr id="91" name="Shape 2602"/>
            <p:cNvSpPr/>
            <p:nvPr/>
          </p:nvSpPr>
          <p:spPr>
            <a:xfrm>
              <a:off x="0" y="4671057"/>
              <a:ext cx="1412523" cy="1"/>
            </a:xfrm>
            <a:prstGeom prst="line">
              <a:avLst/>
            </a:prstGeom>
            <a:noFill/>
            <a:ln w="152400" cap="flat">
              <a:solidFill>
                <a:srgbClr val="23376D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92" name="Shape 2603"/>
            <p:cNvSpPr/>
            <p:nvPr/>
          </p:nvSpPr>
          <p:spPr>
            <a:xfrm flipH="1">
              <a:off x="76197" y="1920213"/>
              <a:ext cx="0" cy="2949375"/>
            </a:xfrm>
            <a:prstGeom prst="line">
              <a:avLst/>
            </a:prstGeom>
            <a:noFill/>
            <a:ln w="152400" cap="flat">
              <a:solidFill>
                <a:srgbClr val="23376D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/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</p:grpSp>
      <p:grpSp>
        <p:nvGrpSpPr>
          <p:cNvPr id="3" name="קבוצה 2"/>
          <p:cNvGrpSpPr/>
          <p:nvPr/>
        </p:nvGrpSpPr>
        <p:grpSpPr>
          <a:xfrm>
            <a:off x="4993966" y="2454444"/>
            <a:ext cx="1386084" cy="1151668"/>
            <a:chOff x="4993966" y="2454444"/>
            <a:chExt cx="1386084" cy="1151668"/>
          </a:xfrm>
        </p:grpSpPr>
        <p:sp>
          <p:nvSpPr>
            <p:cNvPr id="52" name="Shape 2609"/>
            <p:cNvSpPr/>
            <p:nvPr/>
          </p:nvSpPr>
          <p:spPr>
            <a:xfrm>
              <a:off x="4993966" y="3337833"/>
              <a:ext cx="1386084" cy="2682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 rtl="1">
                <a:lnSpc>
                  <a:spcPct val="120000"/>
                </a:lnSpc>
                <a:defRPr sz="1800"/>
              </a:pPr>
              <a:r>
                <a:rPr lang="en-US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cs typeface="Arial" panose="020B0604020202020204" pitchFamily="34" charset="0"/>
                  <a:sym typeface="Helvetica"/>
                </a:rPr>
                <a:t>Road Show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grpSp>
          <p:nvGrpSpPr>
            <p:cNvPr id="67" name="Group 2618"/>
            <p:cNvGrpSpPr/>
            <p:nvPr/>
          </p:nvGrpSpPr>
          <p:grpSpPr>
            <a:xfrm flipH="1">
              <a:off x="5196463" y="2454444"/>
              <a:ext cx="900000" cy="900000"/>
              <a:chOff x="-645401" y="-454998"/>
              <a:chExt cx="2492548" cy="2399998"/>
            </a:xfrm>
          </p:grpSpPr>
          <p:sp>
            <p:nvSpPr>
              <p:cNvPr id="89" name="Shape 2616"/>
              <p:cNvSpPr/>
              <p:nvPr/>
            </p:nvSpPr>
            <p:spPr>
              <a:xfrm>
                <a:off x="-645401" y="-454998"/>
                <a:ext cx="2492548" cy="23999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ED212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marL="0" marR="0" lvl="0" indent="0" algn="ctr" defTabSz="30956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</a:defRPr>
                </a:pPr>
                <a:endPara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Light"/>
                  <a:sym typeface="Helvetica Light"/>
                </a:endParaRPr>
              </a:p>
            </p:txBody>
          </p:sp>
          <p:sp>
            <p:nvSpPr>
              <p:cNvPr id="90" name="Shape 2617"/>
              <p:cNvSpPr/>
              <p:nvPr/>
            </p:nvSpPr>
            <p:spPr>
              <a:xfrm>
                <a:off x="-212495" y="51527"/>
                <a:ext cx="1618256" cy="14714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4" y="0"/>
                    </a:moveTo>
                    <a:cubicBezTo>
                      <a:pt x="286" y="0"/>
                      <a:pt x="0" y="302"/>
                      <a:pt x="0" y="674"/>
                    </a:cubicBezTo>
                    <a:cubicBezTo>
                      <a:pt x="0" y="1047"/>
                      <a:pt x="286" y="1348"/>
                      <a:pt x="634" y="1348"/>
                    </a:cubicBezTo>
                    <a:lnTo>
                      <a:pt x="1969" y="1348"/>
                    </a:lnTo>
                    <a:lnTo>
                      <a:pt x="1969" y="16058"/>
                    </a:lnTo>
                    <a:lnTo>
                      <a:pt x="634" y="16058"/>
                    </a:lnTo>
                    <a:cubicBezTo>
                      <a:pt x="286" y="16058"/>
                      <a:pt x="0" y="16358"/>
                      <a:pt x="0" y="16732"/>
                    </a:cubicBezTo>
                    <a:cubicBezTo>
                      <a:pt x="0" y="17105"/>
                      <a:pt x="286" y="17405"/>
                      <a:pt x="634" y="17405"/>
                    </a:cubicBezTo>
                    <a:lnTo>
                      <a:pt x="20966" y="17405"/>
                    </a:lnTo>
                    <a:cubicBezTo>
                      <a:pt x="21314" y="17405"/>
                      <a:pt x="21600" y="17105"/>
                      <a:pt x="21600" y="16732"/>
                    </a:cubicBezTo>
                    <a:cubicBezTo>
                      <a:pt x="21600" y="16358"/>
                      <a:pt x="21314" y="16058"/>
                      <a:pt x="20966" y="16058"/>
                    </a:cubicBezTo>
                    <a:lnTo>
                      <a:pt x="19631" y="16058"/>
                    </a:lnTo>
                    <a:lnTo>
                      <a:pt x="19631" y="1348"/>
                    </a:lnTo>
                    <a:lnTo>
                      <a:pt x="20966" y="1348"/>
                    </a:lnTo>
                    <a:cubicBezTo>
                      <a:pt x="21314" y="1348"/>
                      <a:pt x="21600" y="1047"/>
                      <a:pt x="21600" y="674"/>
                    </a:cubicBezTo>
                    <a:cubicBezTo>
                      <a:pt x="21600" y="302"/>
                      <a:pt x="21314" y="0"/>
                      <a:pt x="20966" y="0"/>
                    </a:cubicBezTo>
                    <a:lnTo>
                      <a:pt x="634" y="0"/>
                    </a:lnTo>
                    <a:close/>
                    <a:moveTo>
                      <a:pt x="3226" y="1348"/>
                    </a:moveTo>
                    <a:lnTo>
                      <a:pt x="18363" y="1348"/>
                    </a:lnTo>
                    <a:lnTo>
                      <a:pt x="18363" y="16058"/>
                    </a:lnTo>
                    <a:lnTo>
                      <a:pt x="3226" y="16058"/>
                    </a:lnTo>
                    <a:cubicBezTo>
                      <a:pt x="3226" y="16058"/>
                      <a:pt x="3226" y="1348"/>
                      <a:pt x="3226" y="1348"/>
                    </a:cubicBezTo>
                    <a:close/>
                    <a:moveTo>
                      <a:pt x="15869" y="6716"/>
                    </a:moveTo>
                    <a:cubicBezTo>
                      <a:pt x="15710" y="6680"/>
                      <a:pt x="15536" y="6708"/>
                      <a:pt x="15388" y="6809"/>
                    </a:cubicBezTo>
                    <a:lnTo>
                      <a:pt x="11232" y="9667"/>
                    </a:lnTo>
                    <a:lnTo>
                      <a:pt x="10445" y="7459"/>
                    </a:lnTo>
                    <a:cubicBezTo>
                      <a:pt x="10378" y="7268"/>
                      <a:pt x="10234" y="7117"/>
                      <a:pt x="10051" y="7053"/>
                    </a:cubicBezTo>
                    <a:cubicBezTo>
                      <a:pt x="9868" y="6990"/>
                      <a:pt x="9677" y="7011"/>
                      <a:pt x="9515" y="7123"/>
                    </a:cubicBezTo>
                    <a:lnTo>
                      <a:pt x="5184" y="10120"/>
                    </a:lnTo>
                    <a:cubicBezTo>
                      <a:pt x="4894" y="10323"/>
                      <a:pt x="4807" y="10738"/>
                      <a:pt x="4998" y="11050"/>
                    </a:cubicBezTo>
                    <a:cubicBezTo>
                      <a:pt x="5120" y="11249"/>
                      <a:pt x="5325" y="11352"/>
                      <a:pt x="5534" y="11352"/>
                    </a:cubicBezTo>
                    <a:cubicBezTo>
                      <a:pt x="5650" y="11352"/>
                      <a:pt x="5777" y="11321"/>
                      <a:pt x="5884" y="11247"/>
                    </a:cubicBezTo>
                    <a:lnTo>
                      <a:pt x="9537" y="8714"/>
                    </a:lnTo>
                    <a:lnTo>
                      <a:pt x="10324" y="10922"/>
                    </a:lnTo>
                    <a:cubicBezTo>
                      <a:pt x="10388" y="11114"/>
                      <a:pt x="10527" y="11265"/>
                      <a:pt x="10707" y="11329"/>
                    </a:cubicBezTo>
                    <a:cubicBezTo>
                      <a:pt x="10890" y="11393"/>
                      <a:pt x="11091" y="11358"/>
                      <a:pt x="11254" y="11247"/>
                    </a:cubicBezTo>
                    <a:lnTo>
                      <a:pt x="16088" y="7936"/>
                    </a:lnTo>
                    <a:cubicBezTo>
                      <a:pt x="16381" y="7734"/>
                      <a:pt x="16462" y="7319"/>
                      <a:pt x="16274" y="7006"/>
                    </a:cubicBezTo>
                    <a:cubicBezTo>
                      <a:pt x="16179" y="6850"/>
                      <a:pt x="16028" y="6752"/>
                      <a:pt x="15869" y="6716"/>
                    </a:cubicBezTo>
                    <a:close/>
                    <a:moveTo>
                      <a:pt x="10937" y="18591"/>
                    </a:moveTo>
                    <a:cubicBezTo>
                      <a:pt x="10585" y="18591"/>
                      <a:pt x="10313" y="18893"/>
                      <a:pt x="10313" y="19265"/>
                    </a:cubicBezTo>
                    <a:lnTo>
                      <a:pt x="10313" y="20031"/>
                    </a:lnTo>
                    <a:cubicBezTo>
                      <a:pt x="10313" y="20108"/>
                      <a:pt x="10326" y="20184"/>
                      <a:pt x="10346" y="20252"/>
                    </a:cubicBezTo>
                    <a:lnTo>
                      <a:pt x="9034" y="20252"/>
                    </a:lnTo>
                    <a:cubicBezTo>
                      <a:pt x="8682" y="20252"/>
                      <a:pt x="8399" y="20553"/>
                      <a:pt x="8399" y="20926"/>
                    </a:cubicBezTo>
                    <a:cubicBezTo>
                      <a:pt x="8399" y="21299"/>
                      <a:pt x="8682" y="21600"/>
                      <a:pt x="9034" y="21600"/>
                    </a:cubicBezTo>
                    <a:lnTo>
                      <a:pt x="12741" y="21600"/>
                    </a:lnTo>
                    <a:cubicBezTo>
                      <a:pt x="13093" y="21600"/>
                      <a:pt x="13376" y="21299"/>
                      <a:pt x="13376" y="20926"/>
                    </a:cubicBezTo>
                    <a:cubicBezTo>
                      <a:pt x="13376" y="20553"/>
                      <a:pt x="13093" y="20252"/>
                      <a:pt x="12741" y="20252"/>
                    </a:cubicBezTo>
                    <a:lnTo>
                      <a:pt x="11549" y="20252"/>
                    </a:lnTo>
                    <a:cubicBezTo>
                      <a:pt x="11575" y="20184"/>
                      <a:pt x="11571" y="20108"/>
                      <a:pt x="11571" y="20031"/>
                    </a:cubicBezTo>
                    <a:lnTo>
                      <a:pt x="11571" y="19265"/>
                    </a:lnTo>
                    <a:cubicBezTo>
                      <a:pt x="11571" y="18893"/>
                      <a:pt x="11285" y="18591"/>
                      <a:pt x="10937" y="185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14288" tIns="14288" rIns="14288" bIns="14288" numCol="1" anchor="ctr">
                <a:noAutofit/>
              </a:bodyPr>
              <a:lstStyle/>
              <a:p>
                <a:pPr marL="0" marR="0" lvl="0" indent="0" algn="ctr" defTabSz="171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kumimoji="0" sz="112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grpSp>
        <p:nvGrpSpPr>
          <p:cNvPr id="73" name="Group 2636"/>
          <p:cNvGrpSpPr/>
          <p:nvPr/>
        </p:nvGrpSpPr>
        <p:grpSpPr>
          <a:xfrm flipH="1">
            <a:off x="7041385" y="4180921"/>
            <a:ext cx="900000" cy="900000"/>
            <a:chOff x="-761296" y="-22371"/>
            <a:chExt cx="2492548" cy="2399998"/>
          </a:xfrm>
        </p:grpSpPr>
        <p:sp>
          <p:nvSpPr>
            <p:cNvPr id="77" name="Shape 2634"/>
            <p:cNvSpPr/>
            <p:nvPr/>
          </p:nvSpPr>
          <p:spPr>
            <a:xfrm>
              <a:off x="-761296" y="-22371"/>
              <a:ext cx="2492548" cy="2399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8F8F8">
                <a:lumMod val="1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78" name="Shape 2635"/>
            <p:cNvSpPr/>
            <p:nvPr/>
          </p:nvSpPr>
          <p:spPr>
            <a:xfrm>
              <a:off x="-81719" y="321741"/>
              <a:ext cx="1367404" cy="1661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5" h="21330" extrusionOk="0">
                  <a:moveTo>
                    <a:pt x="17583" y="15"/>
                  </a:moveTo>
                  <a:cubicBezTo>
                    <a:pt x="12239" y="-270"/>
                    <a:pt x="8731" y="3645"/>
                    <a:pt x="3385" y="3361"/>
                  </a:cubicBezTo>
                  <a:cubicBezTo>
                    <a:pt x="2962" y="3322"/>
                    <a:pt x="2703" y="3487"/>
                    <a:pt x="2807" y="3766"/>
                  </a:cubicBezTo>
                  <a:cubicBezTo>
                    <a:pt x="3757" y="6351"/>
                    <a:pt x="4699" y="8942"/>
                    <a:pt x="5658" y="11525"/>
                  </a:cubicBezTo>
                  <a:cubicBezTo>
                    <a:pt x="5812" y="11939"/>
                    <a:pt x="6190" y="12096"/>
                    <a:pt x="6613" y="12133"/>
                  </a:cubicBezTo>
                  <a:cubicBezTo>
                    <a:pt x="11958" y="12418"/>
                    <a:pt x="15465" y="8500"/>
                    <a:pt x="20810" y="8786"/>
                  </a:cubicBezTo>
                  <a:cubicBezTo>
                    <a:pt x="21234" y="8824"/>
                    <a:pt x="21506" y="8660"/>
                    <a:pt x="21403" y="8381"/>
                  </a:cubicBezTo>
                  <a:cubicBezTo>
                    <a:pt x="20452" y="5797"/>
                    <a:pt x="19505" y="3208"/>
                    <a:pt x="18552" y="622"/>
                  </a:cubicBezTo>
                  <a:cubicBezTo>
                    <a:pt x="18452" y="342"/>
                    <a:pt x="18261" y="45"/>
                    <a:pt x="17583" y="15"/>
                  </a:cubicBezTo>
                  <a:close/>
                  <a:moveTo>
                    <a:pt x="17206" y="985"/>
                  </a:moveTo>
                  <a:cubicBezTo>
                    <a:pt x="17469" y="1698"/>
                    <a:pt x="17741" y="2414"/>
                    <a:pt x="18002" y="3127"/>
                  </a:cubicBezTo>
                  <a:cubicBezTo>
                    <a:pt x="16878" y="3155"/>
                    <a:pt x="15883" y="3327"/>
                    <a:pt x="14833" y="3617"/>
                  </a:cubicBezTo>
                  <a:cubicBezTo>
                    <a:pt x="15131" y="4427"/>
                    <a:pt x="15431" y="5236"/>
                    <a:pt x="15730" y="6047"/>
                  </a:cubicBezTo>
                  <a:cubicBezTo>
                    <a:pt x="14650" y="6390"/>
                    <a:pt x="13631" y="6807"/>
                    <a:pt x="12619" y="7241"/>
                  </a:cubicBezTo>
                  <a:cubicBezTo>
                    <a:pt x="12320" y="6431"/>
                    <a:pt x="12017" y="5621"/>
                    <a:pt x="11721" y="4811"/>
                  </a:cubicBezTo>
                  <a:cubicBezTo>
                    <a:pt x="10707" y="5247"/>
                    <a:pt x="9696" y="5662"/>
                    <a:pt x="8624" y="6015"/>
                  </a:cubicBezTo>
                  <a:cubicBezTo>
                    <a:pt x="8920" y="6825"/>
                    <a:pt x="9222" y="7645"/>
                    <a:pt x="9522" y="8456"/>
                  </a:cubicBezTo>
                  <a:cubicBezTo>
                    <a:pt x="10585" y="8105"/>
                    <a:pt x="11599" y="7684"/>
                    <a:pt x="12604" y="7251"/>
                  </a:cubicBezTo>
                  <a:cubicBezTo>
                    <a:pt x="12872" y="7975"/>
                    <a:pt x="13133" y="8691"/>
                    <a:pt x="13400" y="9415"/>
                  </a:cubicBezTo>
                  <a:cubicBezTo>
                    <a:pt x="12395" y="9848"/>
                    <a:pt x="11381" y="10268"/>
                    <a:pt x="10318" y="10619"/>
                  </a:cubicBezTo>
                  <a:cubicBezTo>
                    <a:pt x="10053" y="9895"/>
                    <a:pt x="9786" y="9179"/>
                    <a:pt x="9522" y="8456"/>
                  </a:cubicBezTo>
                  <a:cubicBezTo>
                    <a:pt x="8422" y="8775"/>
                    <a:pt x="7374" y="8963"/>
                    <a:pt x="6193" y="8989"/>
                  </a:cubicBezTo>
                  <a:cubicBezTo>
                    <a:pt x="5895" y="8178"/>
                    <a:pt x="5592" y="7359"/>
                    <a:pt x="5296" y="6548"/>
                  </a:cubicBezTo>
                  <a:cubicBezTo>
                    <a:pt x="6476" y="6523"/>
                    <a:pt x="7527" y="6335"/>
                    <a:pt x="8624" y="6015"/>
                  </a:cubicBezTo>
                  <a:cubicBezTo>
                    <a:pt x="8362" y="5302"/>
                    <a:pt x="8106" y="4597"/>
                    <a:pt x="7843" y="3884"/>
                  </a:cubicBezTo>
                  <a:cubicBezTo>
                    <a:pt x="8915" y="3531"/>
                    <a:pt x="9928" y="3105"/>
                    <a:pt x="10940" y="2669"/>
                  </a:cubicBezTo>
                  <a:cubicBezTo>
                    <a:pt x="11204" y="3382"/>
                    <a:pt x="11458" y="4097"/>
                    <a:pt x="11721" y="4811"/>
                  </a:cubicBezTo>
                  <a:cubicBezTo>
                    <a:pt x="12732" y="4375"/>
                    <a:pt x="13755" y="3959"/>
                    <a:pt x="14833" y="3617"/>
                  </a:cubicBezTo>
                  <a:cubicBezTo>
                    <a:pt x="14571" y="2903"/>
                    <a:pt x="14299" y="2188"/>
                    <a:pt x="14037" y="1475"/>
                  </a:cubicBezTo>
                  <a:cubicBezTo>
                    <a:pt x="15087" y="1185"/>
                    <a:pt x="16081" y="1012"/>
                    <a:pt x="17206" y="985"/>
                  </a:cubicBezTo>
                  <a:close/>
                  <a:moveTo>
                    <a:pt x="679" y="3084"/>
                  </a:moveTo>
                  <a:cubicBezTo>
                    <a:pt x="201" y="3174"/>
                    <a:pt x="-94" y="3531"/>
                    <a:pt x="28" y="3884"/>
                  </a:cubicBezTo>
                  <a:lnTo>
                    <a:pt x="5860" y="20840"/>
                  </a:lnTo>
                  <a:cubicBezTo>
                    <a:pt x="5963" y="21136"/>
                    <a:pt x="6330" y="21330"/>
                    <a:pt x="6729" y="21330"/>
                  </a:cubicBezTo>
                  <a:cubicBezTo>
                    <a:pt x="6800" y="21330"/>
                    <a:pt x="6872" y="21323"/>
                    <a:pt x="6946" y="21309"/>
                  </a:cubicBezTo>
                  <a:cubicBezTo>
                    <a:pt x="7422" y="21219"/>
                    <a:pt x="7718" y="20862"/>
                    <a:pt x="7597" y="20509"/>
                  </a:cubicBezTo>
                  <a:cubicBezTo>
                    <a:pt x="7597" y="20509"/>
                    <a:pt x="1765" y="3564"/>
                    <a:pt x="1765" y="3564"/>
                  </a:cubicBezTo>
                  <a:cubicBezTo>
                    <a:pt x="1642" y="3211"/>
                    <a:pt x="1159" y="2996"/>
                    <a:pt x="679" y="3084"/>
                  </a:cubicBezTo>
                  <a:close/>
                  <a:moveTo>
                    <a:pt x="18885" y="5557"/>
                  </a:moveTo>
                  <a:cubicBezTo>
                    <a:pt x="19152" y="6281"/>
                    <a:pt x="19430" y="7008"/>
                    <a:pt x="19696" y="7731"/>
                  </a:cubicBezTo>
                  <a:cubicBezTo>
                    <a:pt x="18578" y="7758"/>
                    <a:pt x="17584" y="7924"/>
                    <a:pt x="16541" y="8211"/>
                  </a:cubicBezTo>
                  <a:cubicBezTo>
                    <a:pt x="16273" y="7488"/>
                    <a:pt x="16010" y="6760"/>
                    <a:pt x="15745" y="6036"/>
                  </a:cubicBezTo>
                  <a:cubicBezTo>
                    <a:pt x="16788" y="5749"/>
                    <a:pt x="17770" y="5584"/>
                    <a:pt x="18885" y="5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14288" tIns="14288" rIns="14288" bIns="14288" numCol="1" anchor="ctr">
              <a:noAutofit/>
            </a:bodyPr>
            <a:lstStyle/>
            <a:p>
              <a:pPr marL="0" marR="0" lvl="0" indent="0" algn="ctr" defTabSz="1714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12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5" name="קבוצה 4"/>
          <p:cNvGrpSpPr/>
          <p:nvPr/>
        </p:nvGrpSpPr>
        <p:grpSpPr>
          <a:xfrm>
            <a:off x="6732240" y="2453516"/>
            <a:ext cx="1374274" cy="1152596"/>
            <a:chOff x="6732240" y="2453516"/>
            <a:chExt cx="1374274" cy="1152596"/>
          </a:xfrm>
        </p:grpSpPr>
        <p:sp>
          <p:nvSpPr>
            <p:cNvPr id="51" name="Shape 2608"/>
            <p:cNvSpPr/>
            <p:nvPr/>
          </p:nvSpPr>
          <p:spPr>
            <a:xfrm>
              <a:off x="6732240" y="3337833"/>
              <a:ext cx="1374274" cy="2682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 rtl="1">
                <a:lnSpc>
                  <a:spcPct val="120000"/>
                </a:lnSpc>
                <a:defRPr sz="1800"/>
              </a:pPr>
              <a:r>
                <a:rPr lang="he-IL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sym typeface="Helvetica"/>
                </a:rPr>
                <a:t>אפיון מערכת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grpSp>
          <p:nvGrpSpPr>
            <p:cNvPr id="74" name="Group 2639"/>
            <p:cNvGrpSpPr/>
            <p:nvPr/>
          </p:nvGrpSpPr>
          <p:grpSpPr>
            <a:xfrm flipH="1">
              <a:off x="6959201" y="2453516"/>
              <a:ext cx="900000" cy="900000"/>
              <a:chOff x="-375402" y="-457475"/>
              <a:chExt cx="2492548" cy="2399998"/>
            </a:xfrm>
          </p:grpSpPr>
          <p:sp>
            <p:nvSpPr>
              <p:cNvPr id="75" name="Shape 2637"/>
              <p:cNvSpPr/>
              <p:nvPr/>
            </p:nvSpPr>
            <p:spPr>
              <a:xfrm>
                <a:off x="-375402" y="-457475"/>
                <a:ext cx="2492548" cy="23999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23376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marL="0" marR="0" lvl="0" indent="0" algn="ctr" defTabSz="30956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200">
                    <a:solidFill>
                      <a:srgbClr val="FFFFFF"/>
                    </a:solidFill>
                  </a:defRPr>
                </a:pPr>
                <a:endParaRPr kumimoji="0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elvetica Light"/>
                  <a:sym typeface="Helvetica Light"/>
                </a:endParaRPr>
              </a:p>
            </p:txBody>
          </p:sp>
          <p:sp>
            <p:nvSpPr>
              <p:cNvPr id="76" name="Shape 2638"/>
              <p:cNvSpPr/>
              <p:nvPr/>
            </p:nvSpPr>
            <p:spPr>
              <a:xfrm>
                <a:off x="-19320" y="-182811"/>
                <a:ext cx="1874399" cy="1851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4" y="0"/>
                    </a:moveTo>
                    <a:cubicBezTo>
                      <a:pt x="4834" y="0"/>
                      <a:pt x="0" y="4835"/>
                      <a:pt x="0" y="10794"/>
                    </a:cubicBezTo>
                    <a:cubicBezTo>
                      <a:pt x="0" y="16751"/>
                      <a:pt x="4834" y="21600"/>
                      <a:pt x="10794" y="21600"/>
                    </a:cubicBezTo>
                    <a:cubicBezTo>
                      <a:pt x="16754" y="21600"/>
                      <a:pt x="21600" y="16751"/>
                      <a:pt x="21600" y="10794"/>
                    </a:cubicBezTo>
                    <a:cubicBezTo>
                      <a:pt x="21600" y="4835"/>
                      <a:pt x="16754" y="0"/>
                      <a:pt x="10794" y="0"/>
                    </a:cubicBezTo>
                    <a:close/>
                    <a:moveTo>
                      <a:pt x="10794" y="745"/>
                    </a:moveTo>
                    <a:cubicBezTo>
                      <a:pt x="16335" y="745"/>
                      <a:pt x="20855" y="5252"/>
                      <a:pt x="20855" y="10794"/>
                    </a:cubicBezTo>
                    <a:cubicBezTo>
                      <a:pt x="20855" y="16336"/>
                      <a:pt x="16335" y="20855"/>
                      <a:pt x="10794" y="20855"/>
                    </a:cubicBezTo>
                    <a:cubicBezTo>
                      <a:pt x="5253" y="20855"/>
                      <a:pt x="745" y="16336"/>
                      <a:pt x="745" y="10794"/>
                    </a:cubicBezTo>
                    <a:cubicBezTo>
                      <a:pt x="745" y="5252"/>
                      <a:pt x="5253" y="745"/>
                      <a:pt x="10794" y="745"/>
                    </a:cubicBezTo>
                    <a:close/>
                    <a:moveTo>
                      <a:pt x="6826" y="3944"/>
                    </a:moveTo>
                    <a:cubicBezTo>
                      <a:pt x="6706" y="4011"/>
                      <a:pt x="6642" y="4139"/>
                      <a:pt x="6642" y="4274"/>
                    </a:cubicBezTo>
                    <a:lnTo>
                      <a:pt x="6642" y="17217"/>
                    </a:lnTo>
                    <a:cubicBezTo>
                      <a:pt x="6642" y="17350"/>
                      <a:pt x="6706" y="17477"/>
                      <a:pt x="6826" y="17546"/>
                    </a:cubicBezTo>
                    <a:cubicBezTo>
                      <a:pt x="6877" y="17574"/>
                      <a:pt x="6950" y="17595"/>
                      <a:pt x="7009" y="17595"/>
                    </a:cubicBezTo>
                    <a:cubicBezTo>
                      <a:pt x="7083" y="17595"/>
                      <a:pt x="7156" y="17570"/>
                      <a:pt x="7216" y="17534"/>
                    </a:cubicBezTo>
                    <a:lnTo>
                      <a:pt x="17180" y="11063"/>
                    </a:lnTo>
                    <a:cubicBezTo>
                      <a:pt x="17284" y="10996"/>
                      <a:pt x="17351" y="10870"/>
                      <a:pt x="17351" y="10745"/>
                    </a:cubicBezTo>
                    <a:cubicBezTo>
                      <a:pt x="17351" y="10618"/>
                      <a:pt x="17284" y="10507"/>
                      <a:pt x="17180" y="10440"/>
                    </a:cubicBezTo>
                    <a:lnTo>
                      <a:pt x="7216" y="3968"/>
                    </a:lnTo>
                    <a:cubicBezTo>
                      <a:pt x="7104" y="3894"/>
                      <a:pt x="6945" y="3876"/>
                      <a:pt x="6826" y="3944"/>
                    </a:cubicBezTo>
                    <a:close/>
                    <a:moveTo>
                      <a:pt x="7387" y="4957"/>
                    </a:moveTo>
                    <a:lnTo>
                      <a:pt x="16289" y="10745"/>
                    </a:lnTo>
                    <a:cubicBezTo>
                      <a:pt x="16289" y="10745"/>
                      <a:pt x="7387" y="16533"/>
                      <a:pt x="7387" y="16533"/>
                    </a:cubicBezTo>
                    <a:lnTo>
                      <a:pt x="7387" y="4957"/>
                    </a:lnTo>
                    <a:close/>
                    <a:moveTo>
                      <a:pt x="8095" y="6276"/>
                    </a:moveTo>
                    <a:cubicBezTo>
                      <a:pt x="8006" y="6217"/>
                      <a:pt x="7898" y="6244"/>
                      <a:pt x="7839" y="6325"/>
                    </a:cubicBezTo>
                    <a:cubicBezTo>
                      <a:pt x="7777" y="6407"/>
                      <a:pt x="7805" y="6534"/>
                      <a:pt x="7888" y="6594"/>
                    </a:cubicBezTo>
                    <a:lnTo>
                      <a:pt x="14176" y="10672"/>
                    </a:lnTo>
                    <a:cubicBezTo>
                      <a:pt x="14206" y="10695"/>
                      <a:pt x="14238" y="10696"/>
                      <a:pt x="14274" y="10696"/>
                    </a:cubicBezTo>
                    <a:cubicBezTo>
                      <a:pt x="14333" y="10696"/>
                      <a:pt x="14395" y="10674"/>
                      <a:pt x="14433" y="10623"/>
                    </a:cubicBezTo>
                    <a:cubicBezTo>
                      <a:pt x="14492" y="10534"/>
                      <a:pt x="14465" y="10413"/>
                      <a:pt x="14384" y="10354"/>
                    </a:cubicBezTo>
                    <a:lnTo>
                      <a:pt x="8095" y="6276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14288" tIns="14288" rIns="14288" bIns="14288" numCol="1" anchor="ctr">
                <a:noAutofit/>
              </a:bodyPr>
              <a:lstStyle/>
              <a:p>
                <a:pPr marL="0" marR="0" lvl="0" indent="0" algn="ctr" defTabSz="171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kumimoji="0" sz="1125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grpSp>
        <p:nvGrpSpPr>
          <p:cNvPr id="7" name="קבוצה 6"/>
          <p:cNvGrpSpPr/>
          <p:nvPr/>
        </p:nvGrpSpPr>
        <p:grpSpPr>
          <a:xfrm>
            <a:off x="4411206" y="4205872"/>
            <a:ext cx="2520109" cy="1136582"/>
            <a:chOff x="4411206" y="4205872"/>
            <a:chExt cx="2520109" cy="1136582"/>
          </a:xfrm>
        </p:grpSpPr>
        <p:sp>
          <p:nvSpPr>
            <p:cNvPr id="55" name="Shape 2613"/>
            <p:cNvSpPr/>
            <p:nvPr/>
          </p:nvSpPr>
          <p:spPr>
            <a:xfrm>
              <a:off x="4411206" y="5074175"/>
              <a:ext cx="2520109" cy="2682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>
                <a:lnSpc>
                  <a:spcPct val="120000"/>
                </a:lnSpc>
                <a:defRPr sz="1800"/>
              </a:pPr>
              <a:r>
                <a:rPr lang="he-IL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sym typeface="Helvetica"/>
                </a:rPr>
                <a:t>"גזר" ולא "מקל"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79" name="Shape 2631"/>
            <p:cNvSpPr/>
            <p:nvPr/>
          </p:nvSpPr>
          <p:spPr>
            <a:xfrm flipH="1">
              <a:off x="5231167" y="4205872"/>
              <a:ext cx="900000" cy="90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86C54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84" name="Shape 2626"/>
            <p:cNvSpPr/>
            <p:nvPr/>
          </p:nvSpPr>
          <p:spPr>
            <a:xfrm flipH="1">
              <a:off x="5402165" y="4374791"/>
              <a:ext cx="537986" cy="524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0" y="9458"/>
                  </a:moveTo>
                  <a:cubicBezTo>
                    <a:pt x="20750" y="9535"/>
                    <a:pt x="20685" y="9599"/>
                    <a:pt x="20608" y="9599"/>
                  </a:cubicBezTo>
                  <a:lnTo>
                    <a:pt x="12686" y="9599"/>
                  </a:lnTo>
                  <a:lnTo>
                    <a:pt x="12686" y="5178"/>
                  </a:lnTo>
                  <a:lnTo>
                    <a:pt x="20608" y="5178"/>
                  </a:lnTo>
                  <a:cubicBezTo>
                    <a:pt x="20685" y="5178"/>
                    <a:pt x="20750" y="5242"/>
                    <a:pt x="20750" y="5319"/>
                  </a:cubicBezTo>
                  <a:cubicBezTo>
                    <a:pt x="20750" y="5319"/>
                    <a:pt x="20750" y="9458"/>
                    <a:pt x="20750" y="9458"/>
                  </a:cubicBezTo>
                  <a:close/>
                  <a:moveTo>
                    <a:pt x="18962" y="20755"/>
                  </a:moveTo>
                  <a:lnTo>
                    <a:pt x="12686" y="20755"/>
                  </a:lnTo>
                  <a:lnTo>
                    <a:pt x="12686" y="10445"/>
                  </a:lnTo>
                  <a:lnTo>
                    <a:pt x="18962" y="10445"/>
                  </a:lnTo>
                  <a:cubicBezTo>
                    <a:pt x="18962" y="10445"/>
                    <a:pt x="18962" y="20755"/>
                    <a:pt x="18962" y="20755"/>
                  </a:cubicBezTo>
                  <a:close/>
                  <a:moveTo>
                    <a:pt x="9764" y="20755"/>
                  </a:moveTo>
                  <a:lnTo>
                    <a:pt x="9764" y="10445"/>
                  </a:lnTo>
                  <a:lnTo>
                    <a:pt x="11833" y="10445"/>
                  </a:lnTo>
                  <a:lnTo>
                    <a:pt x="11833" y="20755"/>
                  </a:lnTo>
                  <a:cubicBezTo>
                    <a:pt x="11833" y="20755"/>
                    <a:pt x="9764" y="20755"/>
                    <a:pt x="9764" y="20755"/>
                  </a:cubicBezTo>
                  <a:close/>
                  <a:moveTo>
                    <a:pt x="2641" y="20755"/>
                  </a:moveTo>
                  <a:lnTo>
                    <a:pt x="2641" y="10445"/>
                  </a:lnTo>
                  <a:lnTo>
                    <a:pt x="8914" y="10445"/>
                  </a:lnTo>
                  <a:lnTo>
                    <a:pt x="8914" y="20755"/>
                  </a:lnTo>
                  <a:cubicBezTo>
                    <a:pt x="8914" y="20755"/>
                    <a:pt x="2641" y="20755"/>
                    <a:pt x="2641" y="20755"/>
                  </a:cubicBezTo>
                  <a:close/>
                  <a:moveTo>
                    <a:pt x="850" y="9458"/>
                  </a:moveTo>
                  <a:lnTo>
                    <a:pt x="850" y="5319"/>
                  </a:lnTo>
                  <a:cubicBezTo>
                    <a:pt x="850" y="5242"/>
                    <a:pt x="915" y="5178"/>
                    <a:pt x="992" y="5178"/>
                  </a:cubicBezTo>
                  <a:lnTo>
                    <a:pt x="8914" y="5178"/>
                  </a:lnTo>
                  <a:lnTo>
                    <a:pt x="8914" y="9599"/>
                  </a:lnTo>
                  <a:lnTo>
                    <a:pt x="992" y="9599"/>
                  </a:lnTo>
                  <a:cubicBezTo>
                    <a:pt x="915" y="9599"/>
                    <a:pt x="850" y="9535"/>
                    <a:pt x="850" y="9458"/>
                  </a:cubicBezTo>
                  <a:cubicBezTo>
                    <a:pt x="850" y="9458"/>
                    <a:pt x="850" y="9458"/>
                    <a:pt x="850" y="9458"/>
                  </a:cubicBezTo>
                  <a:close/>
                  <a:moveTo>
                    <a:pt x="4992" y="1085"/>
                  </a:moveTo>
                  <a:cubicBezTo>
                    <a:pt x="5151" y="923"/>
                    <a:pt x="5344" y="846"/>
                    <a:pt x="5604" y="846"/>
                  </a:cubicBezTo>
                  <a:cubicBezTo>
                    <a:pt x="6273" y="846"/>
                    <a:pt x="7351" y="1369"/>
                    <a:pt x="8485" y="2245"/>
                  </a:cubicBezTo>
                  <a:cubicBezTo>
                    <a:pt x="9557" y="3073"/>
                    <a:pt x="10190" y="3840"/>
                    <a:pt x="10273" y="4074"/>
                  </a:cubicBezTo>
                  <a:cubicBezTo>
                    <a:pt x="10237" y="4100"/>
                    <a:pt x="10116" y="4173"/>
                    <a:pt x="9749" y="4221"/>
                  </a:cubicBezTo>
                  <a:cubicBezTo>
                    <a:pt x="9367" y="4272"/>
                    <a:pt x="4533" y="4091"/>
                    <a:pt x="4509" y="4071"/>
                  </a:cubicBezTo>
                  <a:cubicBezTo>
                    <a:pt x="4509" y="3992"/>
                    <a:pt x="4506" y="3892"/>
                    <a:pt x="4500" y="3778"/>
                  </a:cubicBezTo>
                  <a:cubicBezTo>
                    <a:pt x="4479" y="3145"/>
                    <a:pt x="4429" y="1663"/>
                    <a:pt x="4992" y="1085"/>
                  </a:cubicBezTo>
                  <a:cubicBezTo>
                    <a:pt x="4992" y="1085"/>
                    <a:pt x="4992" y="1085"/>
                    <a:pt x="4992" y="1085"/>
                  </a:cubicBezTo>
                  <a:close/>
                  <a:moveTo>
                    <a:pt x="13115" y="2245"/>
                  </a:moveTo>
                  <a:cubicBezTo>
                    <a:pt x="14249" y="1369"/>
                    <a:pt x="15324" y="846"/>
                    <a:pt x="15996" y="846"/>
                  </a:cubicBezTo>
                  <a:cubicBezTo>
                    <a:pt x="16256" y="846"/>
                    <a:pt x="16449" y="923"/>
                    <a:pt x="16608" y="1085"/>
                  </a:cubicBezTo>
                  <a:cubicBezTo>
                    <a:pt x="17168" y="1663"/>
                    <a:pt x="17120" y="3145"/>
                    <a:pt x="17097" y="3778"/>
                  </a:cubicBezTo>
                  <a:cubicBezTo>
                    <a:pt x="17094" y="3892"/>
                    <a:pt x="17091" y="3992"/>
                    <a:pt x="17091" y="4071"/>
                  </a:cubicBezTo>
                  <a:cubicBezTo>
                    <a:pt x="17064" y="4091"/>
                    <a:pt x="12230" y="4272"/>
                    <a:pt x="11848" y="4221"/>
                  </a:cubicBezTo>
                  <a:cubicBezTo>
                    <a:pt x="11481" y="4173"/>
                    <a:pt x="11359" y="4100"/>
                    <a:pt x="11327" y="4074"/>
                  </a:cubicBezTo>
                  <a:cubicBezTo>
                    <a:pt x="11413" y="3840"/>
                    <a:pt x="12047" y="3073"/>
                    <a:pt x="13115" y="2245"/>
                  </a:cubicBezTo>
                  <a:cubicBezTo>
                    <a:pt x="13115" y="2245"/>
                    <a:pt x="13115" y="2245"/>
                    <a:pt x="13115" y="2245"/>
                  </a:cubicBezTo>
                  <a:close/>
                  <a:moveTo>
                    <a:pt x="11833" y="9599"/>
                  </a:moveTo>
                  <a:lnTo>
                    <a:pt x="9764" y="9599"/>
                  </a:lnTo>
                  <a:lnTo>
                    <a:pt x="9764" y="5202"/>
                  </a:lnTo>
                  <a:lnTo>
                    <a:pt x="11833" y="5202"/>
                  </a:lnTo>
                  <a:cubicBezTo>
                    <a:pt x="11833" y="5202"/>
                    <a:pt x="11833" y="9599"/>
                    <a:pt x="11833" y="9599"/>
                  </a:cubicBezTo>
                  <a:close/>
                  <a:moveTo>
                    <a:pt x="20608" y="4332"/>
                  </a:moveTo>
                  <a:lnTo>
                    <a:pt x="17902" y="4332"/>
                  </a:lnTo>
                  <a:cubicBezTo>
                    <a:pt x="17929" y="4243"/>
                    <a:pt x="17941" y="4154"/>
                    <a:pt x="17941" y="4073"/>
                  </a:cubicBezTo>
                  <a:cubicBezTo>
                    <a:pt x="17941" y="4007"/>
                    <a:pt x="17944" y="3913"/>
                    <a:pt x="17950" y="3806"/>
                  </a:cubicBezTo>
                  <a:cubicBezTo>
                    <a:pt x="17976" y="2941"/>
                    <a:pt x="18030" y="1333"/>
                    <a:pt x="17221" y="498"/>
                  </a:cubicBezTo>
                  <a:cubicBezTo>
                    <a:pt x="16899" y="168"/>
                    <a:pt x="16487" y="0"/>
                    <a:pt x="15996" y="0"/>
                  </a:cubicBezTo>
                  <a:cubicBezTo>
                    <a:pt x="14732" y="0"/>
                    <a:pt x="13127" y="1155"/>
                    <a:pt x="12499" y="1652"/>
                  </a:cubicBezTo>
                  <a:cubicBezTo>
                    <a:pt x="12254" y="1844"/>
                    <a:pt x="11309" y="2609"/>
                    <a:pt x="10800" y="3316"/>
                  </a:cubicBezTo>
                  <a:cubicBezTo>
                    <a:pt x="10291" y="2609"/>
                    <a:pt x="9343" y="1844"/>
                    <a:pt x="9104" y="1652"/>
                  </a:cubicBezTo>
                  <a:cubicBezTo>
                    <a:pt x="8470" y="1155"/>
                    <a:pt x="6868" y="0"/>
                    <a:pt x="5604" y="0"/>
                  </a:cubicBezTo>
                  <a:cubicBezTo>
                    <a:pt x="5113" y="0"/>
                    <a:pt x="4701" y="168"/>
                    <a:pt x="4382" y="498"/>
                  </a:cubicBezTo>
                  <a:cubicBezTo>
                    <a:pt x="3568" y="1333"/>
                    <a:pt x="3624" y="2941"/>
                    <a:pt x="3653" y="3806"/>
                  </a:cubicBezTo>
                  <a:cubicBezTo>
                    <a:pt x="3656" y="3913"/>
                    <a:pt x="3659" y="4007"/>
                    <a:pt x="3659" y="4073"/>
                  </a:cubicBezTo>
                  <a:cubicBezTo>
                    <a:pt x="3659" y="4154"/>
                    <a:pt x="3668" y="4243"/>
                    <a:pt x="3695" y="4332"/>
                  </a:cubicBezTo>
                  <a:lnTo>
                    <a:pt x="992" y="4332"/>
                  </a:lnTo>
                  <a:cubicBezTo>
                    <a:pt x="444" y="4332"/>
                    <a:pt x="0" y="4775"/>
                    <a:pt x="0" y="5319"/>
                  </a:cubicBezTo>
                  <a:lnTo>
                    <a:pt x="0" y="9458"/>
                  </a:lnTo>
                  <a:cubicBezTo>
                    <a:pt x="0" y="10003"/>
                    <a:pt x="444" y="10445"/>
                    <a:pt x="992" y="10445"/>
                  </a:cubicBezTo>
                  <a:lnTo>
                    <a:pt x="1788" y="10445"/>
                  </a:lnTo>
                  <a:lnTo>
                    <a:pt x="1788" y="20896"/>
                  </a:lnTo>
                  <a:cubicBezTo>
                    <a:pt x="1788" y="21283"/>
                    <a:pt x="2105" y="21600"/>
                    <a:pt x="2496" y="21600"/>
                  </a:cubicBezTo>
                  <a:lnTo>
                    <a:pt x="19101" y="21600"/>
                  </a:lnTo>
                  <a:cubicBezTo>
                    <a:pt x="19495" y="21600"/>
                    <a:pt x="19809" y="21283"/>
                    <a:pt x="19809" y="20896"/>
                  </a:cubicBezTo>
                  <a:lnTo>
                    <a:pt x="19809" y="10445"/>
                  </a:lnTo>
                  <a:lnTo>
                    <a:pt x="20608" y="10445"/>
                  </a:lnTo>
                  <a:cubicBezTo>
                    <a:pt x="21156" y="10445"/>
                    <a:pt x="21600" y="10003"/>
                    <a:pt x="21600" y="9458"/>
                  </a:cubicBezTo>
                  <a:lnTo>
                    <a:pt x="21600" y="5319"/>
                  </a:lnTo>
                  <a:cubicBezTo>
                    <a:pt x="21600" y="4775"/>
                    <a:pt x="21156" y="4332"/>
                    <a:pt x="20608" y="4332"/>
                  </a:cubicBezTo>
                  <a:cubicBezTo>
                    <a:pt x="20608" y="4332"/>
                    <a:pt x="20608" y="4332"/>
                    <a:pt x="20608" y="433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14288" tIns="14288" rIns="14288" bIns="14288" numCol="1" anchor="ctr">
              <a:noAutofit/>
            </a:bodyPr>
            <a:lstStyle/>
            <a:p>
              <a:pPr marL="0" marR="0" lvl="0" indent="0" algn="ctr" defTabSz="1714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12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" name="קבוצה 1"/>
          <p:cNvGrpSpPr/>
          <p:nvPr/>
        </p:nvGrpSpPr>
        <p:grpSpPr>
          <a:xfrm>
            <a:off x="3226869" y="2456992"/>
            <a:ext cx="900000" cy="1176307"/>
            <a:chOff x="3226869" y="2456992"/>
            <a:chExt cx="900000" cy="1176307"/>
          </a:xfrm>
        </p:grpSpPr>
        <p:sp>
          <p:nvSpPr>
            <p:cNvPr id="53" name="Shape 2610"/>
            <p:cNvSpPr/>
            <p:nvPr/>
          </p:nvSpPr>
          <p:spPr>
            <a:xfrm>
              <a:off x="3246925" y="3337833"/>
              <a:ext cx="867860" cy="295466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 rtl="1">
                <a:lnSpc>
                  <a:spcPct val="120000"/>
                </a:lnSpc>
                <a:defRPr sz="1800"/>
              </a:pPr>
              <a:r>
                <a:rPr lang="he-IL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sym typeface="Helvetica"/>
                </a:rPr>
                <a:t>פיילוט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87" name="Shape 2619"/>
            <p:cNvSpPr/>
            <p:nvPr/>
          </p:nvSpPr>
          <p:spPr>
            <a:xfrm flipH="1">
              <a:off x="3226869" y="2456992"/>
              <a:ext cx="900000" cy="90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ED1D7A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sp>
          <p:nvSpPr>
            <p:cNvPr id="98" name="Shape 2623"/>
            <p:cNvSpPr/>
            <p:nvPr/>
          </p:nvSpPr>
          <p:spPr>
            <a:xfrm flipH="1">
              <a:off x="3365020" y="2594967"/>
              <a:ext cx="567960" cy="614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7386"/>
                  </a:lnTo>
                  <a:lnTo>
                    <a:pt x="10763" y="17386"/>
                  </a:lnTo>
                  <a:lnTo>
                    <a:pt x="10763" y="16159"/>
                  </a:lnTo>
                  <a:cubicBezTo>
                    <a:pt x="10763" y="16159"/>
                    <a:pt x="1304" y="16159"/>
                    <a:pt x="1304" y="16159"/>
                  </a:cubicBezTo>
                  <a:lnTo>
                    <a:pt x="1304" y="1239"/>
                  </a:lnTo>
                  <a:lnTo>
                    <a:pt x="15819" y="1239"/>
                  </a:lnTo>
                  <a:lnTo>
                    <a:pt x="15819" y="5730"/>
                  </a:lnTo>
                  <a:cubicBezTo>
                    <a:pt x="16096" y="5676"/>
                    <a:pt x="16380" y="5649"/>
                    <a:pt x="16680" y="5649"/>
                  </a:cubicBezTo>
                  <a:cubicBezTo>
                    <a:pt x="16832" y="5649"/>
                    <a:pt x="16976" y="5673"/>
                    <a:pt x="17123" y="5684"/>
                  </a:cubicBezTo>
                  <a:lnTo>
                    <a:pt x="17123" y="0"/>
                  </a:lnTo>
                  <a:lnTo>
                    <a:pt x="0" y="0"/>
                  </a:lnTo>
                  <a:close/>
                  <a:moveTo>
                    <a:pt x="3149" y="4075"/>
                  </a:moveTo>
                  <a:cubicBezTo>
                    <a:pt x="3149" y="4075"/>
                    <a:pt x="3149" y="5359"/>
                    <a:pt x="3149" y="5359"/>
                  </a:cubicBezTo>
                  <a:lnTo>
                    <a:pt x="13949" y="5359"/>
                  </a:lnTo>
                  <a:lnTo>
                    <a:pt x="13949" y="4075"/>
                  </a:lnTo>
                  <a:lnTo>
                    <a:pt x="3149" y="4075"/>
                  </a:lnTo>
                  <a:close/>
                  <a:moveTo>
                    <a:pt x="16926" y="6668"/>
                  </a:moveTo>
                  <a:cubicBezTo>
                    <a:pt x="14966" y="6668"/>
                    <a:pt x="13383" y="8164"/>
                    <a:pt x="13383" y="10013"/>
                  </a:cubicBezTo>
                  <a:cubicBezTo>
                    <a:pt x="13383" y="11854"/>
                    <a:pt x="14966" y="13358"/>
                    <a:pt x="16926" y="13358"/>
                  </a:cubicBezTo>
                  <a:cubicBezTo>
                    <a:pt x="18896" y="13358"/>
                    <a:pt x="20481" y="11854"/>
                    <a:pt x="20481" y="10013"/>
                  </a:cubicBezTo>
                  <a:cubicBezTo>
                    <a:pt x="20481" y="8164"/>
                    <a:pt x="18896" y="6668"/>
                    <a:pt x="16926" y="6668"/>
                  </a:cubicBezTo>
                  <a:close/>
                  <a:moveTo>
                    <a:pt x="3149" y="8149"/>
                  </a:moveTo>
                  <a:cubicBezTo>
                    <a:pt x="3149" y="8149"/>
                    <a:pt x="3149" y="9434"/>
                    <a:pt x="3149" y="9434"/>
                  </a:cubicBezTo>
                  <a:lnTo>
                    <a:pt x="11993" y="9434"/>
                  </a:lnTo>
                  <a:cubicBezTo>
                    <a:pt x="12085" y="8972"/>
                    <a:pt x="12248" y="8548"/>
                    <a:pt x="12473" y="8149"/>
                  </a:cubicBezTo>
                  <a:lnTo>
                    <a:pt x="3149" y="8149"/>
                  </a:lnTo>
                  <a:close/>
                  <a:moveTo>
                    <a:pt x="3149" y="12224"/>
                  </a:moveTo>
                  <a:cubicBezTo>
                    <a:pt x="3149" y="12224"/>
                    <a:pt x="3149" y="13520"/>
                    <a:pt x="3149" y="13520"/>
                  </a:cubicBezTo>
                  <a:lnTo>
                    <a:pt x="12313" y="13520"/>
                  </a:lnTo>
                  <a:cubicBezTo>
                    <a:pt x="12559" y="13379"/>
                    <a:pt x="12822" y="13258"/>
                    <a:pt x="13100" y="13185"/>
                  </a:cubicBezTo>
                  <a:cubicBezTo>
                    <a:pt x="12838" y="12896"/>
                    <a:pt x="12616" y="12569"/>
                    <a:pt x="12424" y="12224"/>
                  </a:cubicBezTo>
                  <a:lnTo>
                    <a:pt x="3149" y="12224"/>
                  </a:lnTo>
                  <a:close/>
                  <a:moveTo>
                    <a:pt x="14047" y="14076"/>
                  </a:moveTo>
                  <a:cubicBezTo>
                    <a:pt x="13033" y="14076"/>
                    <a:pt x="12202" y="14966"/>
                    <a:pt x="12202" y="16044"/>
                  </a:cubicBezTo>
                  <a:lnTo>
                    <a:pt x="12202" y="21426"/>
                  </a:lnTo>
                  <a:cubicBezTo>
                    <a:pt x="12202" y="21488"/>
                    <a:pt x="12227" y="21535"/>
                    <a:pt x="12227" y="21600"/>
                  </a:cubicBezTo>
                  <a:lnTo>
                    <a:pt x="21563" y="21600"/>
                  </a:lnTo>
                  <a:cubicBezTo>
                    <a:pt x="21563" y="21535"/>
                    <a:pt x="21600" y="21488"/>
                    <a:pt x="21600" y="21426"/>
                  </a:cubicBezTo>
                  <a:lnTo>
                    <a:pt x="21600" y="16044"/>
                  </a:lnTo>
                  <a:cubicBezTo>
                    <a:pt x="21600" y="14966"/>
                    <a:pt x="20771" y="14076"/>
                    <a:pt x="19755" y="14076"/>
                  </a:cubicBezTo>
                  <a:lnTo>
                    <a:pt x="14047" y="14076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14288" tIns="14288" rIns="14288" bIns="14288" numCol="1" anchor="ctr">
              <a:noAutofit/>
            </a:bodyPr>
            <a:lstStyle/>
            <a:p>
              <a:pPr marL="0" marR="0" lvl="0" indent="0" algn="ctr" defTabSz="17145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12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6" name="קבוצה 5"/>
          <p:cNvGrpSpPr/>
          <p:nvPr/>
        </p:nvGrpSpPr>
        <p:grpSpPr>
          <a:xfrm>
            <a:off x="695569" y="2456992"/>
            <a:ext cx="2520109" cy="1149120"/>
            <a:chOff x="695569" y="2456992"/>
            <a:chExt cx="2520109" cy="1149120"/>
          </a:xfrm>
        </p:grpSpPr>
        <p:sp>
          <p:nvSpPr>
            <p:cNvPr id="54" name="Shape 2611"/>
            <p:cNvSpPr/>
            <p:nvPr/>
          </p:nvSpPr>
          <p:spPr>
            <a:xfrm>
              <a:off x="695569" y="3337833"/>
              <a:ext cx="2520109" cy="2682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 rtl="1">
                <a:lnSpc>
                  <a:spcPct val="120000"/>
                </a:lnSpc>
                <a:defRPr sz="1800"/>
              </a:pPr>
              <a:r>
                <a:rPr lang="he-IL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sym typeface="Helvetica"/>
                </a:rPr>
                <a:t>הפקת לקחים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85" name="Shape 2622"/>
            <p:cNvSpPr/>
            <p:nvPr/>
          </p:nvSpPr>
          <p:spPr>
            <a:xfrm flipH="1">
              <a:off x="1475656" y="2456992"/>
              <a:ext cx="900000" cy="90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47B2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pic>
          <p:nvPicPr>
            <p:cNvPr id="100" name="Picture 2" descr="Image result for like unlike icon white"/>
            <p:cNvPicPr>
              <a:picLocks noChangeAspect="1" noChangeArrowheads="1"/>
            </p:cNvPicPr>
            <p:nvPr/>
          </p:nvPicPr>
          <p:blipFill>
            <a:blip r:embed="rId2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Photocopy/>
                      </a14:imgEffect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1649488" y="2609352"/>
              <a:ext cx="550941" cy="55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קבוצה 7"/>
          <p:cNvGrpSpPr/>
          <p:nvPr/>
        </p:nvGrpSpPr>
        <p:grpSpPr>
          <a:xfrm>
            <a:off x="3187070" y="4221088"/>
            <a:ext cx="987649" cy="1105303"/>
            <a:chOff x="3187070" y="4221088"/>
            <a:chExt cx="987649" cy="1105303"/>
          </a:xfrm>
        </p:grpSpPr>
        <p:sp>
          <p:nvSpPr>
            <p:cNvPr id="56" name="Shape 2614"/>
            <p:cNvSpPr/>
            <p:nvPr/>
          </p:nvSpPr>
          <p:spPr>
            <a:xfrm>
              <a:off x="3187070" y="5058112"/>
              <a:ext cx="987649" cy="2682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 rtl="1">
                <a:lnSpc>
                  <a:spcPct val="120000"/>
                </a:lnSpc>
                <a:defRPr sz="1800"/>
              </a:pPr>
              <a:r>
                <a:rPr lang="he-IL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sym typeface="Helvetica"/>
                </a:rPr>
                <a:t>אמנה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81" name="Shape 2628"/>
            <p:cNvSpPr/>
            <p:nvPr/>
          </p:nvSpPr>
          <p:spPr>
            <a:xfrm flipH="1">
              <a:off x="3239952" y="4221088"/>
              <a:ext cx="900000" cy="90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6D7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pic>
          <p:nvPicPr>
            <p:cNvPr id="3076" name="Picture 4" descr="Image result for contract icon"/>
            <p:cNvPicPr>
              <a:picLocks noChangeAspect="1" noChangeArrowheads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640" y="4339491"/>
              <a:ext cx="698852" cy="6988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קבוצה 8"/>
          <p:cNvGrpSpPr/>
          <p:nvPr/>
        </p:nvGrpSpPr>
        <p:grpSpPr>
          <a:xfrm>
            <a:off x="611560" y="4205872"/>
            <a:ext cx="2520109" cy="1128193"/>
            <a:chOff x="611560" y="4205872"/>
            <a:chExt cx="2520109" cy="1128193"/>
          </a:xfrm>
        </p:grpSpPr>
        <p:sp>
          <p:nvSpPr>
            <p:cNvPr id="57" name="Shape 2615"/>
            <p:cNvSpPr/>
            <p:nvPr/>
          </p:nvSpPr>
          <p:spPr>
            <a:xfrm>
              <a:off x="611560" y="5065786"/>
              <a:ext cx="2520109" cy="2682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309563" rtl="1">
                <a:lnSpc>
                  <a:spcPct val="120000"/>
                </a:lnSpc>
                <a:defRPr sz="1800"/>
              </a:pPr>
              <a:r>
                <a:rPr lang="he-IL" sz="16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Helvetica"/>
                  <a:sym typeface="Helvetica"/>
                </a:rPr>
                <a:t>הצגת המערכת</a:t>
              </a:r>
              <a:endParaRPr sz="1600" b="1" kern="0" dirty="0">
                <a:solidFill>
                  <a:srgbClr val="002060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83" name="Shape 2625"/>
            <p:cNvSpPr/>
            <p:nvPr/>
          </p:nvSpPr>
          <p:spPr>
            <a:xfrm flipH="1">
              <a:off x="1457697" y="4205872"/>
              <a:ext cx="900000" cy="90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E0EB1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ctr" defTabSz="3095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</a:defRPr>
              </a:pPr>
              <a:endParaRPr kumimoji="0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Light"/>
                <a:sym typeface="Helvetica Light"/>
              </a:endParaRPr>
            </a:p>
          </p:txBody>
        </p:sp>
        <p:pic>
          <p:nvPicPr>
            <p:cNvPr id="3082" name="Picture 10" descr="Related image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06"/>
            <a:stretch/>
          </p:blipFill>
          <p:spPr bwMode="auto">
            <a:xfrm>
              <a:off x="1547664" y="4406604"/>
              <a:ext cx="676662" cy="4891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9" name="מציין מיקום של מספר שקופית 3">
            <a:extLst>
              <a:ext uri="{FF2B5EF4-FFF2-40B4-BE49-F238E27FC236}">
                <a16:creationId xmlns:a16="http://schemas.microsoft.com/office/drawing/2014/main" xmlns="" id="{68CA84CE-4F3B-4FFC-9A0E-7B19CF54F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15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1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3"/>
          <p:cNvSpPr txBox="1">
            <a:spLocks/>
          </p:cNvSpPr>
          <p:nvPr/>
        </p:nvSpPr>
        <p:spPr>
          <a:xfrm>
            <a:off x="914400" y="134076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endParaRPr lang="he-IL" sz="3600" b="1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 </a:t>
            </a:r>
            <a:r>
              <a:rPr lang="he-IL" dirty="0" err="1">
                <a:solidFill>
                  <a:srgbClr val="FF0000"/>
                </a:solidFill>
              </a:rPr>
              <a:t>ד</a:t>
            </a:r>
            <a:r>
              <a:rPr lang="he-IL" dirty="0" err="1"/>
              <a:t>יגי</a:t>
            </a:r>
            <a:r>
              <a:rPr lang="he-IL" dirty="0" err="1">
                <a:solidFill>
                  <a:srgbClr val="FF0000"/>
                </a:solidFill>
              </a:rPr>
              <a:t>ת</a:t>
            </a:r>
            <a:r>
              <a:rPr lang="he-IL" dirty="0" err="1"/>
              <a:t>ל</a:t>
            </a:r>
            <a:endParaRPr lang="he-IL" dirty="0"/>
          </a:p>
        </p:txBody>
      </p:sp>
      <p:pic>
        <p:nvPicPr>
          <p:cNvPr id="5124" name="Picture 4" descr="תוצאת תמונה עבור ‪success digital‬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95" y="1556792"/>
            <a:ext cx="8101609" cy="5301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ציין מיקום של מספר שקופית 3">
            <a:extLst>
              <a:ext uri="{FF2B5EF4-FFF2-40B4-BE49-F238E27FC236}">
                <a16:creationId xmlns:a16="http://schemas.microsoft.com/office/drawing/2014/main" xmlns="" id="{F45E40F4-4253-40A6-B07D-6EACC5A7F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16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582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579296" cy="432048"/>
          </a:xfrm>
        </p:spPr>
        <p:txBody>
          <a:bodyPr/>
          <a:lstStyle/>
          <a:p>
            <a:pPr lvl="0"/>
            <a:r>
              <a:rPr lang="he-IL" dirty="0"/>
              <a:t>מפתחות להצלחה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6048472" y="1734727"/>
            <a:ext cx="2879959" cy="1738152"/>
            <a:chOff x="6048472" y="1734727"/>
            <a:chExt cx="2879959" cy="1738152"/>
          </a:xfrm>
        </p:grpSpPr>
        <p:sp>
          <p:nvSpPr>
            <p:cNvPr id="6" name="מלבן: פינות מעוגלות 5"/>
            <p:cNvSpPr/>
            <p:nvPr/>
          </p:nvSpPr>
          <p:spPr>
            <a:xfrm>
              <a:off x="6048472" y="1844824"/>
              <a:ext cx="2772000" cy="162805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lIns="72000" tIns="180000" rIns="72000" bIns="180000">
              <a:spAutoFit/>
            </a:bodyPr>
            <a:lstStyle/>
            <a:p>
              <a:pPr algn="ctr" rtl="1"/>
              <a:r>
                <a:rPr lang="he-IL" dirty="0">
                  <a:solidFill>
                    <a:schemeClr val="bg1"/>
                  </a:solidFill>
                </a:rPr>
                <a:t>חיבור לאסטרטגיה של המשרד</a:t>
              </a:r>
            </a:p>
            <a:p>
              <a:pPr algn="ctr" rtl="1"/>
              <a:endParaRPr lang="he-IL" dirty="0">
                <a:solidFill>
                  <a:schemeClr val="bg1"/>
                </a:solidFill>
              </a:endParaRPr>
            </a:p>
            <a:p>
              <a:pPr algn="ctr" rtl="1"/>
              <a:endParaRPr lang="he-IL" dirty="0">
                <a:solidFill>
                  <a:schemeClr val="bg1"/>
                </a:solidFill>
              </a:endParaRPr>
            </a:p>
          </p:txBody>
        </p:sp>
        <p:pic>
          <p:nvPicPr>
            <p:cNvPr id="1034" name="Picture 10" descr="תוצאת תמונה עבור ‪key icon‬‏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552616">
              <a:off x="8357303" y="1734727"/>
              <a:ext cx="571128" cy="571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קבוצה 15"/>
          <p:cNvGrpSpPr/>
          <p:nvPr/>
        </p:nvGrpSpPr>
        <p:grpSpPr>
          <a:xfrm>
            <a:off x="3132471" y="1717394"/>
            <a:ext cx="2845769" cy="1755485"/>
            <a:chOff x="3132471" y="1717394"/>
            <a:chExt cx="2845769" cy="1755485"/>
          </a:xfrm>
        </p:grpSpPr>
        <p:sp>
          <p:nvSpPr>
            <p:cNvPr id="7" name="מלבן: פינות מעוגלות 6"/>
            <p:cNvSpPr/>
            <p:nvPr/>
          </p:nvSpPr>
          <p:spPr>
            <a:xfrm>
              <a:off x="3132471" y="1844824"/>
              <a:ext cx="2772000" cy="1628055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lIns="72000" tIns="180000" rIns="72000" bIns="180000">
              <a:spAutoFit/>
            </a:bodyPr>
            <a:lstStyle/>
            <a:p>
              <a:pPr algn="ctr" rtl="1"/>
              <a:r>
                <a:rPr lang="he-IL" dirty="0">
                  <a:solidFill>
                    <a:schemeClr val="bg1"/>
                  </a:solidFill>
                </a:rPr>
                <a:t>רתימה ושיתוף כלל בעלי העניין במשרד ובמועצות הדתיות </a:t>
              </a:r>
            </a:p>
            <a:p>
              <a:pPr algn="ctr" rtl="1"/>
              <a:endParaRPr lang="he-IL" dirty="0">
                <a:solidFill>
                  <a:schemeClr val="bg1"/>
                </a:solidFill>
              </a:endParaRPr>
            </a:p>
          </p:txBody>
        </p:sp>
        <p:pic>
          <p:nvPicPr>
            <p:cNvPr id="21" name="Picture 10" descr="תוצאת תמונה עבור ‪key icon‬‏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552616">
              <a:off x="5407112" y="1717394"/>
              <a:ext cx="571128" cy="571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קבוצה 16"/>
          <p:cNvGrpSpPr/>
          <p:nvPr/>
        </p:nvGrpSpPr>
        <p:grpSpPr>
          <a:xfrm>
            <a:off x="179512" y="1734728"/>
            <a:ext cx="2810074" cy="1738151"/>
            <a:chOff x="179512" y="1734728"/>
            <a:chExt cx="2810074" cy="1738151"/>
          </a:xfrm>
        </p:grpSpPr>
        <p:sp>
          <p:nvSpPr>
            <p:cNvPr id="9" name="מלבן: פינות מעוגלות 8"/>
            <p:cNvSpPr/>
            <p:nvPr/>
          </p:nvSpPr>
          <p:spPr>
            <a:xfrm>
              <a:off x="179512" y="1844824"/>
              <a:ext cx="2772000" cy="1628055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lIns="72000" tIns="180000" rIns="72000" bIns="180000">
              <a:spAutoFit/>
            </a:bodyPr>
            <a:lstStyle/>
            <a:p>
              <a:pPr algn="ctr" rtl="1"/>
              <a:r>
                <a:rPr lang="he-IL" dirty="0">
                  <a:solidFill>
                    <a:schemeClr val="bg1"/>
                  </a:solidFill>
                </a:rPr>
                <a:t>פיתוח מערכת מותאמת לדרישות המשתמשים </a:t>
              </a:r>
              <a:r>
                <a:rPr lang="en-US" dirty="0">
                  <a:solidFill>
                    <a:schemeClr val="bg1"/>
                  </a:solidFill>
                </a:rPr>
                <a:t/>
              </a:r>
              <a:br>
                <a:rPr lang="en-US" dirty="0">
                  <a:solidFill>
                    <a:schemeClr val="bg1"/>
                  </a:solidFill>
                </a:rPr>
              </a:br>
              <a:r>
                <a:rPr lang="he-IL" dirty="0">
                  <a:solidFill>
                    <a:schemeClr val="bg1"/>
                  </a:solidFill>
                </a:rPr>
                <a:t>באיכות הנדרשת ובלוח זמנים מהיר</a:t>
              </a:r>
            </a:p>
          </p:txBody>
        </p:sp>
        <p:pic>
          <p:nvPicPr>
            <p:cNvPr id="22" name="Picture 10" descr="תוצאת תמונה עבור ‪key icon‬‏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552616">
              <a:off x="2418458" y="1734728"/>
              <a:ext cx="571128" cy="571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קבוצה 18"/>
          <p:cNvGrpSpPr/>
          <p:nvPr/>
        </p:nvGrpSpPr>
        <p:grpSpPr>
          <a:xfrm>
            <a:off x="6084168" y="3645024"/>
            <a:ext cx="2846401" cy="1766281"/>
            <a:chOff x="4608004" y="3678943"/>
            <a:chExt cx="2846401" cy="1766281"/>
          </a:xfrm>
        </p:grpSpPr>
        <p:sp>
          <p:nvSpPr>
            <p:cNvPr id="11" name="מלבן: פינות מעוגלות 10"/>
            <p:cNvSpPr/>
            <p:nvPr/>
          </p:nvSpPr>
          <p:spPr>
            <a:xfrm>
              <a:off x="4608004" y="3817169"/>
              <a:ext cx="2772308" cy="1628055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lIns="72000" tIns="180000" rIns="72000" bIns="180000">
              <a:spAutoFit/>
            </a:bodyPr>
            <a:lstStyle/>
            <a:p>
              <a:pPr algn="ctr" rtl="1"/>
              <a:r>
                <a:rPr lang="he-IL" dirty="0">
                  <a:solidFill>
                    <a:schemeClr val="bg1"/>
                  </a:solidFill>
                </a:rPr>
                <a:t>תקשור המערכת באמצעות משתמשים מובילים </a:t>
              </a:r>
              <a:r>
                <a:rPr lang="en-US" dirty="0">
                  <a:solidFill>
                    <a:schemeClr val="bg1"/>
                  </a:solidFill>
                </a:rPr>
                <a:t/>
              </a:r>
              <a:br>
                <a:rPr lang="en-US" dirty="0">
                  <a:solidFill>
                    <a:schemeClr val="bg1"/>
                  </a:solidFill>
                </a:rPr>
              </a:br>
              <a:r>
                <a:rPr lang="he-IL" dirty="0">
                  <a:solidFill>
                    <a:schemeClr val="bg1"/>
                  </a:solidFill>
                </a:rPr>
                <a:t>על בסיס התנדבותי ויצירת התלהבות ואווירת חדשנות</a:t>
              </a:r>
            </a:p>
          </p:txBody>
        </p:sp>
        <p:pic>
          <p:nvPicPr>
            <p:cNvPr id="23" name="Picture 10" descr="תוצאת תמונה עבור ‪key icon‬‏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552616">
              <a:off x="6883277" y="3678943"/>
              <a:ext cx="571128" cy="571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קבוצה 19"/>
          <p:cNvGrpSpPr/>
          <p:nvPr/>
        </p:nvGrpSpPr>
        <p:grpSpPr>
          <a:xfrm>
            <a:off x="3167844" y="3645024"/>
            <a:ext cx="2772308" cy="1766282"/>
            <a:chOff x="1763688" y="3678942"/>
            <a:chExt cx="2772308" cy="1766282"/>
          </a:xfrm>
        </p:grpSpPr>
        <p:sp>
          <p:nvSpPr>
            <p:cNvPr id="18" name="מלבן: פינות מעוגלות 17"/>
            <p:cNvSpPr/>
            <p:nvPr/>
          </p:nvSpPr>
          <p:spPr>
            <a:xfrm>
              <a:off x="1763688" y="3817169"/>
              <a:ext cx="2772308" cy="1628055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lIns="72000" tIns="180000" rIns="72000" bIns="180000">
              <a:spAutoFit/>
            </a:bodyPr>
            <a:lstStyle/>
            <a:p>
              <a:pPr algn="ctr" rtl="1"/>
              <a:r>
                <a:rPr lang="he-IL" dirty="0">
                  <a:solidFill>
                    <a:schemeClr val="bg1"/>
                  </a:solidFill>
                </a:rPr>
                <a:t>תמיכה שוטפת ורב </a:t>
              </a:r>
              <a:r>
                <a:rPr lang="he-IL" dirty="0" err="1">
                  <a:solidFill>
                    <a:schemeClr val="bg1"/>
                  </a:solidFill>
                </a:rPr>
                <a:t>ערוצית</a:t>
              </a:r>
              <a:r>
                <a:rPr lang="he-IL" dirty="0">
                  <a:solidFill>
                    <a:schemeClr val="bg1"/>
                  </a:solidFill>
                </a:rPr>
                <a:t> במשתמשים זמינות ופתרונות מידיים</a:t>
              </a:r>
            </a:p>
            <a:p>
              <a:pPr algn="ctr" rtl="1"/>
              <a:endParaRPr lang="he-IL" dirty="0">
                <a:solidFill>
                  <a:schemeClr val="bg1"/>
                </a:solidFill>
              </a:endParaRPr>
            </a:p>
          </p:txBody>
        </p:sp>
        <p:pic>
          <p:nvPicPr>
            <p:cNvPr id="24" name="Picture 10" descr="תוצאת תמונה עבור ‪key icon‬‏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552616">
              <a:off x="3894943" y="3678942"/>
              <a:ext cx="571128" cy="571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קבוצה 1">
            <a:extLst>
              <a:ext uri="{FF2B5EF4-FFF2-40B4-BE49-F238E27FC236}">
                <a16:creationId xmlns:a16="http://schemas.microsoft.com/office/drawing/2014/main" xmlns="" id="{10F60021-C4B3-4407-982E-A8788D28B8DB}"/>
              </a:ext>
            </a:extLst>
          </p:cNvPr>
          <p:cNvGrpSpPr/>
          <p:nvPr/>
        </p:nvGrpSpPr>
        <p:grpSpPr>
          <a:xfrm>
            <a:off x="179512" y="3645024"/>
            <a:ext cx="2772308" cy="1844080"/>
            <a:chOff x="179512" y="3645024"/>
            <a:chExt cx="2772308" cy="1844080"/>
          </a:xfrm>
        </p:grpSpPr>
        <p:sp>
          <p:nvSpPr>
            <p:cNvPr id="30" name="מלבן: פינות מעוגלות 10"/>
            <p:cNvSpPr/>
            <p:nvPr/>
          </p:nvSpPr>
          <p:spPr>
            <a:xfrm>
              <a:off x="179512" y="3861049"/>
              <a:ext cx="2772308" cy="1628055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square" lIns="72000" tIns="180000" rIns="72000" bIns="180000">
              <a:spAutoFit/>
            </a:bodyPr>
            <a:lstStyle/>
            <a:p>
              <a:pPr algn="ctr" rtl="1"/>
              <a:r>
                <a:rPr lang="he-IL" dirty="0">
                  <a:solidFill>
                    <a:schemeClr val="bg1"/>
                  </a:solidFill>
                </a:rPr>
                <a:t>מערך ניהול פרויקט רב תחומי של "שחקני נשמה" המובל בסיוע חברה מתמחה</a:t>
              </a:r>
            </a:p>
            <a:p>
              <a:pPr algn="ctr" rtl="1"/>
              <a:endParaRPr lang="he-IL" dirty="0">
                <a:solidFill>
                  <a:schemeClr val="bg1"/>
                </a:solidFill>
              </a:endParaRPr>
            </a:p>
          </p:txBody>
        </p:sp>
        <p:pic>
          <p:nvPicPr>
            <p:cNvPr id="27" name="Picture 10" descr="תוצאת תמונה עבור ‪key icon‬‏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878874">
              <a:off x="2393073" y="3598966"/>
              <a:ext cx="496349" cy="5884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מציין מיקום של מספר שקופית 3">
            <a:extLst>
              <a:ext uri="{FF2B5EF4-FFF2-40B4-BE49-F238E27FC236}">
                <a16:creationId xmlns:a16="http://schemas.microsoft.com/office/drawing/2014/main" xmlns="" id="{E476A51A-E0D8-48BD-9930-2F7384E8B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17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9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כותרת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החברים מספרים...</a:t>
            </a:r>
          </a:p>
        </p:txBody>
      </p:sp>
      <p:pic>
        <p:nvPicPr>
          <p:cNvPr id="6" name="תמונה 5" descr="תמונה שמכילה צילום מסך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2" t="35394" r="5201" b="50000"/>
          <a:stretch/>
        </p:blipFill>
        <p:spPr>
          <a:xfrm>
            <a:off x="1331640" y="3138212"/>
            <a:ext cx="3050109" cy="1001645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תמונה 9" descr="תמונה שמכילה צילום מסך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2" t="42396" r="5201" b="41600"/>
          <a:stretch/>
        </p:blipFill>
        <p:spPr>
          <a:xfrm>
            <a:off x="251519" y="1795663"/>
            <a:ext cx="3050109" cy="1097563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תמונה 11" descr="תמונה שמכילה צילום מסך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2" t="44585" r="5201" b="44660"/>
          <a:stretch/>
        </p:blipFill>
        <p:spPr>
          <a:xfrm>
            <a:off x="4870263" y="3530002"/>
            <a:ext cx="3050109" cy="73755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4" name="תמונה 13" descr="תמונה שמכילה צילום מסך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2" t="46409" r="5201" b="18500"/>
          <a:stretch/>
        </p:blipFill>
        <p:spPr>
          <a:xfrm>
            <a:off x="5813476" y="4473574"/>
            <a:ext cx="3050109" cy="2406521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תמונה 15" descr="תמונה שמכילה צילום מסך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3" t="66797" r="5201" b="18500"/>
          <a:stretch/>
        </p:blipFill>
        <p:spPr>
          <a:xfrm>
            <a:off x="6804248" y="2414143"/>
            <a:ext cx="2232248" cy="1008286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8" name="תמונה 17" descr="תמונה שמכילה צילום מסך, טקסט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0" t="49769" r="4802" b="30648"/>
          <a:stretch/>
        </p:blipFill>
        <p:spPr>
          <a:xfrm>
            <a:off x="3635896" y="1692122"/>
            <a:ext cx="3024336" cy="134307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078" name="Picture 6" descr="תוצאת תמונה עבור ‪happy looking at the phone‬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326" y="3639034"/>
            <a:ext cx="6197802" cy="349171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תמונה 7" descr="תמונה שמכילה צילום מסך&#10;&#10;תיאור שנוצר ברמת מהימנות גבוהה מאוד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2" t="53778" r="5201" b="38450"/>
          <a:stretch/>
        </p:blipFill>
        <p:spPr>
          <a:xfrm>
            <a:off x="2652945" y="4669434"/>
            <a:ext cx="3050109" cy="532994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מציין מיקום של מספר שקופית 3">
            <a:extLst>
              <a:ext uri="{FF2B5EF4-FFF2-40B4-BE49-F238E27FC236}">
                <a16:creationId xmlns:a16="http://schemas.microsoft.com/office/drawing/2014/main" xmlns="" id="{720C3490-165E-40CD-883D-278A4E3F3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" y="6381328"/>
            <a:ext cx="2133600" cy="365125"/>
          </a:xfrm>
        </p:spPr>
        <p:txBody>
          <a:bodyPr/>
          <a:lstStyle/>
          <a:p>
            <a:fld id="{5571BF8B-0551-4E2E-9315-FE625D4BCB48}" type="slidenum">
              <a:rPr lang="en-US" smtClean="0">
                <a:solidFill>
                  <a:schemeClr val="tx2"/>
                </a:solidFill>
              </a:rPr>
              <a:pPr/>
              <a:t>18</a:t>
            </a:fld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94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:\צוותים\אלפסי\משרד לשירותי דת\שירת הים\שירת הים - בסיס מצגת-שער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3" name="קבוצה 10"/>
          <p:cNvGrpSpPr/>
          <p:nvPr/>
        </p:nvGrpSpPr>
        <p:grpSpPr>
          <a:xfrm>
            <a:off x="3851920" y="260648"/>
            <a:ext cx="970213" cy="1152128"/>
            <a:chOff x="5508104" y="260648"/>
            <a:chExt cx="1152128" cy="1368152"/>
          </a:xfrm>
        </p:grpSpPr>
        <p:sp>
          <p:nvSpPr>
            <p:cNvPr id="10" name="מלבן 9"/>
            <p:cNvSpPr/>
            <p:nvPr/>
          </p:nvSpPr>
          <p:spPr>
            <a:xfrm>
              <a:off x="5508104" y="260648"/>
              <a:ext cx="1152128" cy="136815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n>
                  <a:solidFill>
                    <a:schemeClr val="bg1"/>
                  </a:solidFill>
                </a:ln>
                <a:solidFill>
                  <a:srgbClr val="F8F8F8"/>
                </a:solidFill>
              </a:endParaRP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652120" y="260648"/>
              <a:ext cx="864096" cy="1327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7" name="TextBox 6"/>
          <p:cNvSpPr txBox="1"/>
          <p:nvPr/>
        </p:nvSpPr>
        <p:spPr>
          <a:xfrm>
            <a:off x="0" y="1844824"/>
            <a:ext cx="9144000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7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he-IL" dirty="0"/>
              <a:t>הצגת המערכת</a:t>
            </a:r>
          </a:p>
          <a:p>
            <a:r>
              <a:rPr lang="he-IL" dirty="0"/>
              <a:t>ב-</a:t>
            </a:r>
            <a:r>
              <a:rPr lang="en-US" dirty="0"/>
              <a:t>LIVE</a:t>
            </a:r>
            <a:endParaRPr lang="he-IL" dirty="0"/>
          </a:p>
          <a:p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:\צוותים\אלפסי\משרד לשירותי דת\שירת הים\שירת הים - בסיס מצגת-שער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79712" y="2348880"/>
            <a:ext cx="561662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תודה רבה</a:t>
            </a:r>
          </a:p>
        </p:txBody>
      </p:sp>
    </p:spTree>
    <p:extLst>
      <p:ext uri="{BB962C8B-B14F-4D97-AF65-F5344CB8AC3E}">
        <p14:creationId xmlns:p14="http://schemas.microsoft.com/office/powerpoint/2010/main" val="176593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B9A1837-130F-47D7-80FB-3E648C90ED3C}"/>
</file>

<file path=customXml/itemProps2.xml><?xml version="1.0" encoding="utf-8"?>
<ds:datastoreItem xmlns:ds="http://schemas.openxmlformats.org/officeDocument/2006/customXml" ds:itemID="{401A5E41-CA74-418E-8B9D-20AD00818CDC}"/>
</file>

<file path=customXml/itemProps3.xml><?xml version="1.0" encoding="utf-8"?>
<ds:datastoreItem xmlns:ds="http://schemas.openxmlformats.org/officeDocument/2006/customXml" ds:itemID="{391121C9-CE9E-487F-8BF1-8731691E09D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27091</TotalTime>
  <Words>493</Words>
  <Application>Microsoft Office PowerPoint</Application>
  <PresentationFormat>‫הצגה על המסך (4:3)</PresentationFormat>
  <Paragraphs>169</Paragraphs>
  <Slides>20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1" baseType="lpstr">
      <vt:lpstr>ערכת נושא Office</vt:lpstr>
      <vt:lpstr>מצגת של PowerPoint</vt:lpstr>
      <vt:lpstr>המשרד לשירותי דת</vt:lpstr>
      <vt:lpstr>  סטאטוס מערכות בתחילת הדרך - 2010 </vt:lpstr>
      <vt:lpstr>   סטאטוס מערכות בתחילת הדרך - 2010</vt:lpstr>
      <vt:lpstr> סטאטוס מערכות בתחילת הדרך - 2010</vt:lpstr>
      <vt:lpstr>חזון המשרד</vt:lpstr>
      <vt:lpstr>גיבוש האסטרטגיה של המשרד (2009-2011)</vt:lpstr>
      <vt:lpstr>אישור תוכנית אב למחשוב (2011-2014)</vt:lpstr>
      <vt:lpstr>הטמעת המערכת</vt:lpstr>
      <vt:lpstr>   מטרות המערכת </vt:lpstr>
      <vt:lpstr>ובמספרים...</vt:lpstr>
      <vt:lpstr>הארכיטקטורה</vt:lpstr>
      <vt:lpstr>   האתגרים הפרויקטליים</vt:lpstr>
      <vt:lpstr>אתגר מרכזי - ניהול בעלי ענין</vt:lpstr>
      <vt:lpstr>אופן ניהול הפרויקט</vt:lpstr>
      <vt:lpstr> דיגיתל</vt:lpstr>
      <vt:lpstr>מפתחות להצלחה</vt:lpstr>
      <vt:lpstr>החברים מספרים...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שם</dc:title>
  <dc:creator>אתי זך</dc:creator>
  <cp:lastModifiedBy>איילת חאקימיאן</cp:lastModifiedBy>
  <cp:revision>189</cp:revision>
  <dcterms:created xsi:type="dcterms:W3CDTF">2016-03-06T09:47:09Z</dcterms:created>
  <dcterms:modified xsi:type="dcterms:W3CDTF">2017-07-03T12:03:41Z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2018842</vt:r8>
  </property>
</Properties>
</file>