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diagrams/data6.xml" ContentType="application/vnd.openxmlformats-officedocument.drawingml.diagramData+xml"/>
  <Override PartName="/ppt/diagrams/data8.xml" ContentType="application/vnd.openxmlformats-officedocument.drawingml.diagramData+xml"/>
  <Override PartName="/ppt/diagrams/data7.xml" ContentType="application/vnd.openxmlformats-officedocument.drawingml.diagramData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drawings/drawing2.xml" ContentType="application/vnd.openxmlformats-officedocument.drawingml.chartshapes+xml"/>
  <Override PartName="/ppt/diagrams/data1.xml" ContentType="application/vnd.openxmlformats-officedocument.drawingml.diagramData+xml"/>
  <Override PartName="/ppt/diagrams/data5.xml" ContentType="application/vnd.openxmlformats-officedocument.drawingml.diagramData+xml"/>
  <Override PartName="/ppt/drawings/drawing1.xml" ContentType="application/vnd.openxmlformats-officedocument.drawingml.chartshapes+xml"/>
  <Override PartName="/ppt/diagrams/data4.xml" ContentType="application/vnd.openxmlformats-officedocument.drawingml.diagramData+xml"/>
  <Override PartName="/ppt/slides/slide4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0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6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rts/chart6.xml" ContentType="application/vnd.openxmlformats-officedocument.drawingml.chart+xml"/>
  <Override PartName="/ppt/charts/chart5.xml" ContentType="application/vnd.openxmlformats-officedocument.drawingml.chart+xml"/>
  <Override PartName="/ppt/charts/chart7.xml" ContentType="application/vnd.openxmlformats-officedocument.drawingml.chart+xml"/>
  <Override PartName="/ppt/diagrams/layout2.xml" ContentType="application/vnd.openxmlformats-officedocument.drawingml.diagramLayout+xml"/>
  <Override PartName="/ppt/charts/chart8.xml" ContentType="application/vnd.openxmlformats-officedocument.drawingml.chart+xml"/>
  <Override PartName="/ppt/charts/chart4.xml" ContentType="application/vnd.openxmlformats-officedocument.drawingml.chart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2.xml" ContentType="application/vnd.openxmlformats-officedocument.theme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9.xml" ContentType="application/vnd.openxmlformats-officedocument.drawingml.chart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quickStyle4.xml" ContentType="application/vnd.openxmlformats-officedocument.drawingml.diagramStyle+xml"/>
  <Override PartName="/ppt/diagrams/layout4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layout1.xml" ContentType="application/vnd.openxmlformats-officedocument.drawingml.diagramLayout+xml"/>
  <Override PartName="/ppt/theme/theme1.xml" ContentType="application/vnd.openxmlformats-officedocument.theme+xml"/>
  <Override PartName="/ppt/diagrams/quickStyle6.xml" ContentType="application/vnd.openxmlformats-officedocument.drawingml.diagramStyle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Masters/notesMaster1.xml" ContentType="application/vnd.openxmlformats-officedocument.presentationml.notesMaster+xml"/>
  <Override PartName="/ppt/diagrams/drawing1.xml" ContentType="application/vnd.ms-office.drawingml.diagramDrawing+xml"/>
  <Override PartName="/ppt/diagrams/layout8.xml" ContentType="application/vnd.openxmlformats-officedocument.drawingml.diagramLayout+xml"/>
  <Override PartName="/ppt/diagrams/layout6.xml" ContentType="application/vnd.openxmlformats-officedocument.drawingml.diagramLayout+xml"/>
  <Override PartName="/ppt/diagrams/drawing7.xml" ContentType="application/vnd.ms-office.drawingml.diagramDrawing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layout7.xml" ContentType="application/vnd.openxmlformats-officedocument.drawingml.diagramLayout+xml"/>
  <Override PartName="/ppt/diagrams/colors7.xml" ContentType="application/vnd.openxmlformats-officedocument.drawingml.diagramColors+xml"/>
  <Override PartName="/ppt/diagrams/quickStyle7.xml" ContentType="application/vnd.openxmlformats-officedocument.drawingml.diagramStyl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notesMasterIdLst>
    <p:notesMasterId r:id="rId14"/>
  </p:notesMasterIdLst>
  <p:sldIdLst>
    <p:sldId id="274" r:id="rId2"/>
    <p:sldId id="280" r:id="rId3"/>
    <p:sldId id="298" r:id="rId4"/>
    <p:sldId id="296" r:id="rId5"/>
    <p:sldId id="297" r:id="rId6"/>
    <p:sldId id="299" r:id="rId7"/>
    <p:sldId id="301" r:id="rId8"/>
    <p:sldId id="285" r:id="rId9"/>
    <p:sldId id="286" r:id="rId10"/>
    <p:sldId id="288" r:id="rId11"/>
    <p:sldId id="277" r:id="rId12"/>
    <p:sldId id="278" r:id="rId13"/>
  </p:sldIdLst>
  <p:sldSz cx="9144000" cy="6858000" type="screen4x3"/>
  <p:notesSz cx="6797675" cy="9872663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4380"/>
    <p:restoredTop sz="94660"/>
  </p:normalViewPr>
  <p:slideViewPr>
    <p:cSldViewPr>
      <p:cViewPr varScale="1">
        <p:scale>
          <a:sx n="70" d="100"/>
          <a:sy n="70" d="100"/>
        </p:scale>
        <p:origin x="1579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19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dvorame\Documents\&#1492;&#1497;&#1506;&#1512;&#1499;&#1493;&#1514;%20&#1514;&#1513;&#1506;&#1495;\&#1506;&#1493;&#1514;&#1511;%20&#1513;&#1500;%20&#1504;&#1514;&#1493;&#1504;&#1497;&#1501;%20&#1492;&#1497;&#1506;&#1512;&#1499;&#1493;&#1514;%20&#1500;&#1514;&#1513;&#1506;&#1495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C:\Users\dvorame\Documents\&#1492;&#1497;&#1506;&#1512;&#1499;&#1493;&#1514;%20&#1514;&#1513;&#1506;&#1495;\&#1506;&#1493;&#1514;&#1511;%20&#1513;&#1500;%20&#1504;&#1514;&#1493;&#1504;&#1497;&#1501;%20&#1492;&#1497;&#1506;&#1512;&#1499;&#1493;&#1514;%20&#1500;&#1514;&#1513;&#1506;&#1495;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1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3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4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5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_______Microsoft_Excel6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__________Microsoft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36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2810223471735936E-2"/>
          <c:y val="0.73654586488657048"/>
          <c:w val="0.23451230522478331"/>
          <c:h val="0.1013286893827743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he-IL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he-IL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0070C0"/>
            </a:solidFill>
          </c:spPr>
          <c:dPt>
            <c:idx val="0"/>
            <c:bubble3D val="0"/>
            <c:spPr>
              <a:solidFill>
                <a:srgbClr val="66990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90F-42D1-BDB9-628A32E18E46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890F-42D1-BDB9-628A32E18E46}"/>
              </c:ext>
            </c:extLst>
          </c:dPt>
          <c:dLbls>
            <c:dLbl>
              <c:idx val="0"/>
              <c:layout>
                <c:manualLayout>
                  <c:x val="-8.0850957347195787E-2"/>
                  <c:y val="0.14855295695369228"/>
                </c:manualLayout>
              </c:layout>
              <c:tx>
                <c:rich>
                  <a:bodyPr rot="0" vert="horz"/>
                  <a:lstStyle/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en-US" b="1" dirty="0" smtClean="0">
                        <a:solidFill>
                          <a:schemeClr val="tx1"/>
                        </a:solidFill>
                      </a:rPr>
                      <a:t>233,676</a:t>
                    </a:r>
                  </a:p>
                  <a:p>
                    <a:pPr>
                      <a:defRPr b="1">
                        <a:solidFill>
                          <a:schemeClr val="tx1"/>
                        </a:solidFill>
                      </a:defRPr>
                    </a:pPr>
                    <a:r>
                      <a:rPr lang="en-US" b="1" dirty="0" smtClean="0">
                        <a:solidFill>
                          <a:schemeClr val="tx1"/>
                        </a:solidFill>
                      </a:rPr>
                      <a:t>11%</a:t>
                    </a:r>
                    <a:endParaRPr lang="en-US" b="1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b="1"/>
                </a:pPr>
                <a:endParaRPr lang="he-IL"/>
              </a:p>
            </c:txPr>
            <c:dLblPos val="bestFit"/>
            <c:showLegendKey val="0"/>
            <c:showVal val="1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'ריכוז נתוני חנמ'!$F$1:$G$1</c:f>
              <c:strCache>
                <c:ptCount val="2"/>
                <c:pt idx="0">
                  <c:v>שירותי חינוך מיוחד</c:v>
                </c:pt>
                <c:pt idx="1">
                  <c:v>תלמידים בחינוך רגיל</c:v>
                </c:pt>
              </c:strCache>
            </c:strRef>
          </c:cat>
          <c:val>
            <c:numRef>
              <c:f>'ריכוז נתוני חנמ'!$F$11:$G$11</c:f>
              <c:numCache>
                <c:formatCode>_ * #,##0_ ;_ * \-#,##0_ ;_ * "-"??_ ;_ @_ </c:formatCode>
                <c:ptCount val="2"/>
                <c:pt idx="0" formatCode="General">
                  <c:v>220753</c:v>
                </c:pt>
                <c:pt idx="1">
                  <c:v>1997064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90F-42D1-BDB9-628A32E18E46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360"/>
      </c:pieChart>
      <c:spPr>
        <a:noFill/>
        <a:ln>
          <a:noFill/>
        </a:ln>
        <a:effectLst/>
      </c:spPr>
    </c:plotArea>
    <c:legend>
      <c:legendPos val="b"/>
      <c:legendEntry>
        <c:idx val="1"/>
        <c:delete val="1"/>
      </c:legendEntry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he-IL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he-IL"/>
    </a:p>
  </c:txPr>
  <c:externalData r:id="rId2">
    <c:autoUpdate val="0"/>
  </c:externalData>
  <c:userShapes r:id="rId3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18</a:t>
                    </a:r>
                    <a:r>
                      <a:rPr lang="he-IL" smtClean="0"/>
                      <a:t>,</a:t>
                    </a:r>
                    <a:r>
                      <a:rPr lang="en-US" smtClean="0"/>
                      <a:t>044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he-IL" smtClean="0"/>
                      <a:t>,</a:t>
                    </a:r>
                    <a:r>
                      <a:rPr lang="en-US" smtClean="0"/>
                      <a:t>755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11</a:t>
                    </a:r>
                    <a:r>
                      <a:rPr lang="he-IL" smtClean="0"/>
                      <a:t>,</a:t>
                    </a:r>
                    <a:r>
                      <a:rPr lang="en-US" smtClean="0"/>
                      <a:t>314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8548851259409185E-3"/>
                  <c:y val="1.4255894644184834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44,113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/>
                </a:pPr>
                <a:endParaRPr lang="he-I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גיליון1!$A$2:$A$5</c:f>
              <c:strCache>
                <c:ptCount val="4"/>
                <c:pt idx="0">
                  <c:v>קדם יסודי</c:v>
                </c:pt>
                <c:pt idx="1">
                  <c:v>יסודי</c:v>
                </c:pt>
                <c:pt idx="2">
                  <c:v>על יסודי</c:v>
                </c:pt>
                <c:pt idx="3">
                  <c:v>סה"כ: 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18044</c:v>
                </c:pt>
                <c:pt idx="1">
                  <c:v>14755</c:v>
                </c:pt>
                <c:pt idx="2">
                  <c:v>11314</c:v>
                </c:pt>
                <c:pt idx="3" formatCode="#,##0">
                  <c:v>44113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61629352"/>
        <c:axId val="244386872"/>
      </c:barChart>
      <c:catAx>
        <c:axId val="16162935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44386872"/>
        <c:crosses val="autoZero"/>
        <c:auto val="1"/>
        <c:lblAlgn val="ctr"/>
        <c:lblOffset val="100"/>
        <c:noMultiLvlLbl val="0"/>
      </c:catAx>
      <c:valAx>
        <c:axId val="2443868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616293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48099392826165"/>
          <c:y val="4.0468304118825391E-2"/>
          <c:w val="0.84698236589430898"/>
          <c:h val="0.765295802806663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invertIfNegative val="0"/>
          <c:dLbls>
            <c:dLbl>
              <c:idx val="1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גיליון1!$A$2:$A$3</c:f>
              <c:strCache>
                <c:ptCount val="1"/>
                <c:pt idx="0">
                  <c:v>תלמידי חנ"מ בבתי"ס רגילים</c:v>
                </c:pt>
              </c:strCache>
            </c:strRef>
          </c:cat>
          <c:val>
            <c:numRef>
              <c:f>גיליון1!$B$2:$B$3</c:f>
              <c:numCache>
                <c:formatCode>General</c:formatCode>
                <c:ptCount val="2"/>
                <c:pt idx="0" formatCode="_ * #,##0_ ;_ * \-#,##0_ ;_ * &quot;-&quot;??_ ;_ @_ ">
                  <c:v>44920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61792696"/>
        <c:axId val="244568552"/>
      </c:barChart>
      <c:catAx>
        <c:axId val="1617926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44568552"/>
        <c:crosses val="autoZero"/>
        <c:auto val="1"/>
        <c:lblAlgn val="ctr"/>
        <c:lblOffset val="100"/>
        <c:noMultiLvlLbl val="0"/>
      </c:catAx>
      <c:valAx>
        <c:axId val="244568552"/>
        <c:scaling>
          <c:orientation val="minMax"/>
        </c:scaling>
        <c:delete val="0"/>
        <c:axPos val="l"/>
        <c:majorGridlines/>
        <c:numFmt formatCode="_ * #,##0_ ;_ * \-#,##0_ ;_ * &quot;-&quot;??_ ;_ @_ " sourceLinked="1"/>
        <c:majorTickMark val="out"/>
        <c:minorTickMark val="none"/>
        <c:tickLblPos val="nextTo"/>
        <c:crossAx val="1617926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invertIfNegative val="0"/>
          <c:dLbls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144,643 </a:t>
                    </a:r>
                    <a:endParaRPr lang="en-US" dirty="0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גיליון1!$A$2:$A$5</c:f>
              <c:strCache>
                <c:ptCount val="4"/>
                <c:pt idx="0">
                  <c:v>קדם יסודי</c:v>
                </c:pt>
                <c:pt idx="1">
                  <c:v>יסודי</c:v>
                </c:pt>
                <c:pt idx="2">
                  <c:v>על יסודי</c:v>
                </c:pt>
                <c:pt idx="3">
                  <c:v>סה"כ: </c:v>
                </c:pt>
              </c:strCache>
            </c:strRef>
          </c:cat>
          <c:val>
            <c:numRef>
              <c:f>גיליון1!$B$2:$B$5</c:f>
              <c:numCache>
                <c:formatCode>_ * #,##0_ ;_ * \-#,##0_ ;_ * "-"??_ ;_ @_ </c:formatCode>
                <c:ptCount val="4"/>
                <c:pt idx="0">
                  <c:v>15995</c:v>
                </c:pt>
                <c:pt idx="1">
                  <c:v>81024</c:v>
                </c:pt>
                <c:pt idx="2">
                  <c:v>47624</c:v>
                </c:pt>
                <c:pt idx="3">
                  <c:v>144643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4471648"/>
        <c:axId val="159935736"/>
      </c:barChart>
      <c:catAx>
        <c:axId val="2444716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59935736"/>
        <c:crosses val="autoZero"/>
        <c:auto val="1"/>
        <c:lblAlgn val="ctr"/>
        <c:lblOffset val="100"/>
        <c:noMultiLvlLbl val="0"/>
      </c:catAx>
      <c:valAx>
        <c:axId val="159935736"/>
        <c:scaling>
          <c:orientation val="minMax"/>
        </c:scaling>
        <c:delete val="0"/>
        <c:axPos val="l"/>
        <c:majorGridlines/>
        <c:numFmt formatCode="_ * #,##0_ ;_ * \-#,##0_ ;_ * &quot;-&quot;??_ ;_ @_ " sourceLinked="1"/>
        <c:majorTickMark val="out"/>
        <c:minorTickMark val="none"/>
        <c:tickLblPos val="nextTo"/>
        <c:crossAx val="2444716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/>
      </a:pPr>
      <a:endParaRPr lang="he-IL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invertIfNegative val="0"/>
          <c:dLbls>
            <c:dLbl>
              <c:idx val="4"/>
              <c:layout>
                <c:manualLayout>
                  <c:x val="-3.1037829248437296E-3"/>
                  <c:y val="-0.17761320016953908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21,594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גיליון1!$A$2:$A$6</c:f>
              <c:strCache>
                <c:ptCount val="5"/>
                <c:pt idx="0">
                  <c:v>גנים חנ"מ </c:v>
                </c:pt>
                <c:pt idx="1">
                  <c:v>בתי"ס חנ"מ </c:v>
                </c:pt>
                <c:pt idx="2">
                  <c:v>כיתות חנ"מ בבתי"ס רגילים</c:v>
                </c:pt>
                <c:pt idx="4">
                  <c:v>סה"כ</c:v>
                </c:pt>
              </c:strCache>
            </c:strRef>
          </c:cat>
          <c:val>
            <c:numRef>
              <c:f>גיליון1!$B$2:$B$6</c:f>
              <c:numCache>
                <c:formatCode>_ * #,##0_ ;_ * \-#,##0_ ;_ * "-"??_ ;_ @_ </c:formatCode>
                <c:ptCount val="5"/>
                <c:pt idx="0">
                  <c:v>5694</c:v>
                </c:pt>
                <c:pt idx="1">
                  <c:v>9898</c:v>
                </c:pt>
                <c:pt idx="2">
                  <c:v>6004</c:v>
                </c:pt>
                <c:pt idx="4">
                  <c:v>21594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59936128"/>
        <c:axId val="158560552"/>
      </c:barChart>
      <c:catAx>
        <c:axId val="15993612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58560552"/>
        <c:crosses val="autoZero"/>
        <c:auto val="1"/>
        <c:lblAlgn val="ctr"/>
        <c:lblOffset val="100"/>
        <c:noMultiLvlLbl val="0"/>
      </c:catAx>
      <c:valAx>
        <c:axId val="158560552"/>
        <c:scaling>
          <c:orientation val="minMax"/>
        </c:scaling>
        <c:delete val="0"/>
        <c:axPos val="l"/>
        <c:majorGridlines/>
        <c:numFmt formatCode="_ * #,##0_ ;_ * \-#,##0_ ;_ * &quot;-&quot;??_ ;_ @_ " sourceLinked="1"/>
        <c:majorTickMark val="out"/>
        <c:minorTickMark val="none"/>
        <c:tickLblPos val="nextTo"/>
        <c:crossAx val="1599361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4,917</a:t>
                    </a:r>
                    <a:endParaRPr 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16,668</a:t>
                    </a:r>
                    <a:endParaRPr 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mtClean="0"/>
                      <a:t>36,193</a:t>
                    </a:r>
                    <a:endParaRPr lang="en-US" dirty="0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גיליון1!$A$2:$A$5</c:f>
              <c:strCache>
                <c:ptCount val="4"/>
                <c:pt idx="0">
                  <c:v>קדם יסודי</c:v>
                </c:pt>
                <c:pt idx="1">
                  <c:v>יסודי</c:v>
                </c:pt>
                <c:pt idx="2">
                  <c:v>על יסודי</c:v>
                </c:pt>
                <c:pt idx="3">
                  <c:v>סה"כ: </c:v>
                </c:pt>
              </c:strCache>
            </c:strRef>
          </c:cat>
          <c:val>
            <c:numRef>
              <c:f>גיליון1!$B$2:$B$5</c:f>
              <c:numCache>
                <c:formatCode>General</c:formatCode>
                <c:ptCount val="4"/>
                <c:pt idx="0">
                  <c:v>4917</c:v>
                </c:pt>
                <c:pt idx="1">
                  <c:v>16668</c:v>
                </c:pt>
                <c:pt idx="2" formatCode="#,##0">
                  <c:v>14608</c:v>
                </c:pt>
                <c:pt idx="3" formatCode="#,##0">
                  <c:v>36193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4711712"/>
        <c:axId val="244712104"/>
      </c:barChart>
      <c:catAx>
        <c:axId val="2447117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44712104"/>
        <c:crosses val="autoZero"/>
        <c:auto val="1"/>
        <c:lblAlgn val="ctr"/>
        <c:lblOffset val="100"/>
        <c:noMultiLvlLbl val="0"/>
      </c:catAx>
      <c:valAx>
        <c:axId val="2447121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447117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74114173228347"/>
          <c:y val="3.4335875984251966E-2"/>
          <c:w val="0.68087877296587929"/>
          <c:h val="0.8261122047244094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מלש"ח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6.2500000000000003E-3"/>
                </c:manualLayout>
              </c:layout>
              <c:tx>
                <c:rich>
                  <a:bodyPr/>
                  <a:lstStyle/>
                  <a:p>
                    <a:pPr rtl="1">
                      <a:defRPr/>
                    </a:pPr>
                    <a:r>
                      <a:rPr lang="he-IL" sz="1400" b="1" dirty="0" smtClean="0"/>
                      <a:t>145</a:t>
                    </a:r>
                    <a:r>
                      <a:rPr lang="he-IL" sz="1400" b="1" baseline="0" dirty="0" smtClean="0"/>
                      <a:t> </a:t>
                    </a:r>
                    <a:r>
                      <a:rPr lang="he-IL" sz="1400" b="1" baseline="0" dirty="0" err="1" smtClean="0"/>
                      <a:t>מלש"ח</a:t>
                    </a:r>
                    <a:endParaRPr lang="en-US" sz="1400" b="1" dirty="0"/>
                  </a:p>
                </c:rich>
              </c:tx>
              <c:spPr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pPr rtl="1">
                      <a:defRPr/>
                    </a:pPr>
                    <a:r>
                      <a:rPr lang="he-IL" sz="1400" b="1" i="0" u="none" strike="noStrike" baseline="0" dirty="0" smtClean="0">
                        <a:effectLst/>
                      </a:rPr>
                      <a:t>360 </a:t>
                    </a:r>
                    <a:r>
                      <a:rPr lang="he-IL" sz="1400" b="1" i="0" u="none" strike="noStrike" baseline="0" dirty="0" err="1" smtClean="0">
                        <a:effectLst/>
                      </a:rPr>
                      <a:t>מלש"ח</a:t>
                    </a:r>
                    <a:endParaRPr lang="en-US" sz="1100" b="1" dirty="0"/>
                  </a:p>
                </c:rich>
              </c:tx>
              <c:spPr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1668307086614176E-3"/>
                  <c:y val="3.7499999999999999E-2"/>
                </c:manualLayout>
              </c:layout>
              <c:tx>
                <c:rich>
                  <a:bodyPr/>
                  <a:lstStyle/>
                  <a:p>
                    <a:pPr marL="0" marR="0" indent="0" algn="ctr" defTabSz="914400" rtl="1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he-IL" sz="1400" b="1" i="0" baseline="0" dirty="0" smtClean="0">
                        <a:effectLst/>
                      </a:rPr>
                      <a:t>360 </a:t>
                    </a:r>
                    <a:r>
                      <a:rPr lang="he-IL" sz="1400" b="1" i="0" baseline="0" dirty="0" err="1" smtClean="0">
                        <a:effectLst/>
                      </a:rPr>
                      <a:t>מלש"ח</a:t>
                    </a:r>
                    <a:endParaRPr lang="he-IL" sz="1100" dirty="0" smtClean="0">
                      <a:effectLst/>
                    </a:endParaRPr>
                  </a:p>
                  <a:p>
                    <a:pPr marL="0" marR="0" indent="0" algn="ctr" defTabSz="914400" rtl="1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endParaRPr lang="en-US" sz="1400" dirty="0"/>
                  </a:p>
                </c:rich>
              </c:tx>
              <c:spPr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גיליון1!$A$2:$A$4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גיליון1!$B$2:$B$4</c:f>
              <c:numCache>
                <c:formatCode>General</c:formatCode>
                <c:ptCount val="3"/>
                <c:pt idx="0">
                  <c:v>145</c:v>
                </c:pt>
                <c:pt idx="1">
                  <c:v>360</c:v>
                </c:pt>
                <c:pt idx="2">
                  <c:v>360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44712888"/>
        <c:axId val="244713280"/>
      </c:barChart>
      <c:catAx>
        <c:axId val="2447128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44713280"/>
        <c:crosses val="autoZero"/>
        <c:auto val="1"/>
        <c:lblAlgn val="ctr"/>
        <c:lblOffset val="100"/>
        <c:noMultiLvlLbl val="0"/>
      </c:catAx>
      <c:valAx>
        <c:axId val="24471328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4471288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e-I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גיליון1!$B$1</c:f>
              <c:strCache>
                <c:ptCount val="1"/>
                <c:pt idx="0">
                  <c:v>סידרה 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7259133692433218E-3"/>
                  <c:y val="-0.29607646895413975"/>
                </c:manualLayout>
              </c:layout>
              <c:tx>
                <c:rich>
                  <a:bodyPr/>
                  <a:lstStyle/>
                  <a:p>
                    <a:pPr rtl="1">
                      <a:defRPr sz="1600"/>
                    </a:pPr>
                    <a:r>
                      <a:rPr lang="he-IL" sz="1600" b="1" dirty="0" smtClean="0"/>
                      <a:t>31,600,000</a:t>
                    </a:r>
                  </a:p>
                  <a:p>
                    <a:pPr rtl="1">
                      <a:defRPr sz="1600"/>
                    </a:pPr>
                    <a:r>
                      <a:rPr lang="he-IL" sz="1600" b="1" dirty="0" smtClean="0"/>
                      <a:t>₪</a:t>
                    </a:r>
                    <a:r>
                      <a:rPr lang="he-IL" sz="1600" b="1" baseline="0" dirty="0" smtClean="0"/>
                      <a:t> </a:t>
                    </a:r>
                    <a:endParaRPr lang="he-IL" sz="1100" b="1" dirty="0"/>
                  </a:p>
                </c:rich>
              </c:tx>
              <c:spPr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5.860011969996165E-3"/>
                  <c:y val="-0.39986105927285559"/>
                </c:manualLayout>
              </c:layout>
              <c:tx>
                <c:rich>
                  <a:bodyPr/>
                  <a:lstStyle/>
                  <a:p>
                    <a:pPr rtl="1">
                      <a:defRPr sz="1600"/>
                    </a:pPr>
                    <a:r>
                      <a:rPr lang="he-IL" sz="1600" b="1" dirty="0" smtClean="0"/>
                      <a:t>47,000,000</a:t>
                    </a:r>
                  </a:p>
                  <a:p>
                    <a:pPr rtl="1">
                      <a:defRPr sz="1600"/>
                    </a:pPr>
                    <a:r>
                      <a:rPr lang="he-IL" sz="1600" b="1" dirty="0" smtClean="0"/>
                      <a:t>   </a:t>
                    </a:r>
                    <a:r>
                      <a:rPr lang="en-US" sz="1600" b="1" dirty="0" smtClean="0"/>
                      <a:t> </a:t>
                    </a:r>
                    <a:r>
                      <a:rPr lang="he-IL" sz="1600" b="1" dirty="0" smtClean="0"/>
                      <a:t>₪ </a:t>
                    </a:r>
                    <a:endParaRPr lang="en-US" sz="1200" b="1" dirty="0"/>
                  </a:p>
                </c:rich>
              </c:tx>
              <c:spPr/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5171552025880039E-2"/>
                  <c:y val="-0.44414569986757813"/>
                </c:manualLayout>
              </c:layout>
              <c:tx>
                <c:rich>
                  <a:bodyPr/>
                  <a:lstStyle/>
                  <a:p>
                    <a:endParaRPr lang="en-US" dirty="0" smtClean="0"/>
                  </a:p>
                  <a:p>
                    <a:r>
                      <a:rPr lang="en-US" dirty="0" smtClean="0"/>
                      <a:t>50,600,000</a:t>
                    </a:r>
                  </a:p>
                  <a:p>
                    <a:r>
                      <a:rPr lang="he-IL" dirty="0" smtClean="0"/>
                      <a:t>₪</a:t>
                    </a:r>
                    <a:r>
                      <a:rPr lang="he-IL" baseline="0" dirty="0" smtClean="0"/>
                      <a:t> </a:t>
                    </a:r>
                    <a:r>
                      <a:rPr lang="en-US" dirty="0" smtClean="0"/>
                      <a:t> </a:t>
                    </a:r>
                    <a:endParaRPr lang="en-US" dirty="0"/>
                  </a:p>
                </c:rich>
              </c:tx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/>
                </a:pPr>
                <a:endParaRPr lang="he-IL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גיליון1!$A$2:$A$4</c:f>
              <c:numCache>
                <c:formatCode>General</c:formatCode>
                <c:ptCount val="3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</c:numCache>
            </c:numRef>
          </c:cat>
          <c:val>
            <c:numRef>
              <c:f>גיליון1!$B$2:$B$4</c:f>
              <c:numCache>
                <c:formatCode>_ * #,##0_ ;_ * \-#,##0_ ;_ * "-"??_ ;_ @_ </c:formatCode>
                <c:ptCount val="3"/>
                <c:pt idx="0">
                  <c:v>31600000</c:v>
                </c:pt>
                <c:pt idx="1">
                  <c:v>47000000</c:v>
                </c:pt>
                <c:pt idx="2">
                  <c:v>50600000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4106104"/>
        <c:axId val="244106496"/>
      </c:barChart>
      <c:catAx>
        <c:axId val="244106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44106496"/>
        <c:crosses val="autoZero"/>
        <c:auto val="1"/>
        <c:lblAlgn val="ctr"/>
        <c:lblOffset val="100"/>
        <c:noMultiLvlLbl val="0"/>
      </c:catAx>
      <c:valAx>
        <c:axId val="244106496"/>
        <c:scaling>
          <c:orientation val="minMax"/>
        </c:scaling>
        <c:delete val="0"/>
        <c:axPos val="l"/>
        <c:majorGridlines/>
        <c:numFmt formatCode="_ * #,##0_ ;_ * \-#,##0_ ;_ * &quot;-&quot;??_ ;_ @_ " sourceLinked="1"/>
        <c:majorTickMark val="out"/>
        <c:minorTickMark val="none"/>
        <c:tickLblPos val="nextTo"/>
        <c:crossAx val="2441061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he-IL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70C8ED-A783-4659-A862-5FFCD484B68F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0AE15930-8A33-4CE4-B41F-C340727F54F8}">
      <dgm:prSet/>
      <dgm:spPr/>
      <dgm:t>
        <a:bodyPr/>
        <a:lstStyle/>
        <a:p>
          <a:pPr rtl="1"/>
          <a:r>
            <a:rPr lang="he-IL" b="1" i="0" u="none" dirty="0" smtClean="0"/>
            <a:t>תקציב תוספתי </a:t>
          </a:r>
          <a:r>
            <a:rPr lang="he-IL" b="1" i="0" u="sng" dirty="0" smtClean="0"/>
            <a:t>לבסיס 2017</a:t>
          </a:r>
        </a:p>
        <a:p>
          <a:pPr rtl="1"/>
          <a:r>
            <a:rPr lang="he-IL" b="1" i="0" u="none" dirty="0" smtClean="0"/>
            <a:t>30 </a:t>
          </a:r>
          <a:r>
            <a:rPr lang="he-IL" b="1" i="0" u="none" dirty="0" err="1" smtClean="0"/>
            <a:t>מלש"ח</a:t>
          </a:r>
          <a:r>
            <a:rPr lang="he-IL" b="1" i="0" u="none" dirty="0" smtClean="0"/>
            <a:t> </a:t>
          </a:r>
          <a:endParaRPr lang="he-IL" b="0" i="0" u="none" dirty="0"/>
        </a:p>
      </dgm:t>
    </dgm:pt>
    <dgm:pt modelId="{3BEE4AA0-7663-491D-A9CA-306FAF862BD2}" type="parTrans" cxnId="{9FA6CAA4-E07C-446B-BCDA-AABBC3D5D47D}">
      <dgm:prSet/>
      <dgm:spPr/>
      <dgm:t>
        <a:bodyPr/>
        <a:lstStyle/>
        <a:p>
          <a:pPr rtl="1"/>
          <a:endParaRPr lang="he-IL"/>
        </a:p>
      </dgm:t>
    </dgm:pt>
    <dgm:pt modelId="{978D6E65-A087-43B0-B218-7DCEF57AADCD}" type="sibTrans" cxnId="{9FA6CAA4-E07C-446B-BCDA-AABBC3D5D47D}">
      <dgm:prSet/>
      <dgm:spPr/>
      <dgm:t>
        <a:bodyPr/>
        <a:lstStyle/>
        <a:p>
          <a:pPr rtl="1"/>
          <a:endParaRPr lang="he-IL"/>
        </a:p>
      </dgm:t>
    </dgm:pt>
    <dgm:pt modelId="{DD59511B-CD0C-4CED-94CB-E3F60E91E66D}" type="pres">
      <dgm:prSet presAssocID="{1770C8ED-A783-4659-A862-5FFCD484B68F}" presName="Name0" presStyleCnt="0">
        <dgm:presLayoutVars>
          <dgm:dir val="rev"/>
          <dgm:animLvl val="lvl"/>
          <dgm:resizeHandles val="exact"/>
        </dgm:presLayoutVars>
      </dgm:prSet>
      <dgm:spPr/>
    </dgm:pt>
    <dgm:pt modelId="{238DE65E-6B2A-4B22-A71F-D0CEF26B1769}" type="pres">
      <dgm:prSet presAssocID="{0AE15930-8A33-4CE4-B41F-C340727F54F8}" presName="parTxOnly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9FA6CAA4-E07C-446B-BCDA-AABBC3D5D47D}" srcId="{1770C8ED-A783-4659-A862-5FFCD484B68F}" destId="{0AE15930-8A33-4CE4-B41F-C340727F54F8}" srcOrd="0" destOrd="0" parTransId="{3BEE4AA0-7663-491D-A9CA-306FAF862BD2}" sibTransId="{978D6E65-A087-43B0-B218-7DCEF57AADCD}"/>
    <dgm:cxn modelId="{480E7C32-70CA-4224-8934-A4FDD133EC31}" type="presOf" srcId="{0AE15930-8A33-4CE4-B41F-C340727F54F8}" destId="{238DE65E-6B2A-4B22-A71F-D0CEF26B1769}" srcOrd="0" destOrd="0" presId="urn:microsoft.com/office/officeart/2005/8/layout/chevron1"/>
    <dgm:cxn modelId="{361D6500-D919-4BD9-9285-1F3FD337997B}" type="presOf" srcId="{1770C8ED-A783-4659-A862-5FFCD484B68F}" destId="{DD59511B-CD0C-4CED-94CB-E3F60E91E66D}" srcOrd="0" destOrd="0" presId="urn:microsoft.com/office/officeart/2005/8/layout/chevron1"/>
    <dgm:cxn modelId="{2815940F-AB8A-4639-85E4-71CE26748312}" type="presParOf" srcId="{DD59511B-CD0C-4CED-94CB-E3F60E91E66D}" destId="{238DE65E-6B2A-4B22-A71F-D0CEF26B1769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3D0935B-7917-40F8-AA8F-28995DE064B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34D3E9AC-D1FA-4697-9126-1D162B6B7E2A}">
      <dgm:prSet phldrT="[טקסט]" custT="1"/>
      <dgm:spPr/>
      <dgm:t>
        <a:bodyPr/>
        <a:lstStyle/>
        <a:p>
          <a:pPr rtl="1"/>
          <a:r>
            <a:rPr lang="he-IL" sz="1600" b="1" i="0" u="none" baseline="0" dirty="0" smtClean="0"/>
            <a:t>גמול חינוך מיוחד למורים </a:t>
          </a:r>
          <a:endParaRPr lang="he-IL" sz="1600" dirty="0"/>
        </a:p>
      </dgm:t>
    </dgm:pt>
    <dgm:pt modelId="{CF94AD9B-16F4-471B-978E-9DBBE1AA59B1}" type="parTrans" cxnId="{3D3537B6-42D2-482B-BE4D-22089AE20261}">
      <dgm:prSet/>
      <dgm:spPr/>
      <dgm:t>
        <a:bodyPr/>
        <a:lstStyle/>
        <a:p>
          <a:pPr rtl="1"/>
          <a:endParaRPr lang="he-IL" sz="1400"/>
        </a:p>
      </dgm:t>
    </dgm:pt>
    <dgm:pt modelId="{358AD26A-4ECA-4818-8D55-1404419B3563}" type="sibTrans" cxnId="{3D3537B6-42D2-482B-BE4D-22089AE20261}">
      <dgm:prSet/>
      <dgm:spPr/>
      <dgm:t>
        <a:bodyPr/>
        <a:lstStyle/>
        <a:p>
          <a:pPr rtl="1"/>
          <a:endParaRPr lang="he-IL" sz="1400"/>
        </a:p>
      </dgm:t>
    </dgm:pt>
    <dgm:pt modelId="{6E2AF08B-90DE-4178-85FF-C55B5BCE3AA2}">
      <dgm:prSet custT="1"/>
      <dgm:spPr/>
      <dgm:t>
        <a:bodyPr/>
        <a:lstStyle/>
        <a:p>
          <a:pPr rtl="1"/>
          <a:endParaRPr lang="he-IL" sz="1300" b="0" i="0" u="none" dirty="0"/>
        </a:p>
      </dgm:t>
    </dgm:pt>
    <dgm:pt modelId="{123EABD4-2DC5-4D11-B8C3-513D81D990E5}" type="parTrans" cxnId="{B1123263-9CF7-479B-B824-FD4D24987AD6}">
      <dgm:prSet/>
      <dgm:spPr/>
      <dgm:t>
        <a:bodyPr/>
        <a:lstStyle/>
        <a:p>
          <a:pPr rtl="1"/>
          <a:endParaRPr lang="he-IL" sz="1400"/>
        </a:p>
      </dgm:t>
    </dgm:pt>
    <dgm:pt modelId="{69463A46-BD8B-493D-98E7-8F265088820A}" type="sibTrans" cxnId="{B1123263-9CF7-479B-B824-FD4D24987AD6}">
      <dgm:prSet/>
      <dgm:spPr/>
      <dgm:t>
        <a:bodyPr/>
        <a:lstStyle/>
        <a:p>
          <a:pPr rtl="1"/>
          <a:endParaRPr lang="he-IL" sz="1400"/>
        </a:p>
      </dgm:t>
    </dgm:pt>
    <dgm:pt modelId="{49C7986D-A1AC-4B83-854B-997D8930A738}" type="pres">
      <dgm:prSet presAssocID="{23D0935B-7917-40F8-AA8F-28995DE064B4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3FDCCB0-3803-4AF1-B32E-77C150A68B27}" type="pres">
      <dgm:prSet presAssocID="{34D3E9AC-D1FA-4697-9126-1D162B6B7E2A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2B41E10-BD57-4113-983D-45CB2F896001}" type="pres">
      <dgm:prSet presAssocID="{358AD26A-4ECA-4818-8D55-1404419B3563}" presName="parTxOnlySpace" presStyleCnt="0"/>
      <dgm:spPr/>
    </dgm:pt>
    <dgm:pt modelId="{EDDF1B0D-6C1B-48E3-9494-E6DB6FE41220}" type="pres">
      <dgm:prSet presAssocID="{6E2AF08B-90DE-4178-85FF-C55B5BCE3AA2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1123263-9CF7-479B-B824-FD4D24987AD6}" srcId="{23D0935B-7917-40F8-AA8F-28995DE064B4}" destId="{6E2AF08B-90DE-4178-85FF-C55B5BCE3AA2}" srcOrd="1" destOrd="0" parTransId="{123EABD4-2DC5-4D11-B8C3-513D81D990E5}" sibTransId="{69463A46-BD8B-493D-98E7-8F265088820A}"/>
    <dgm:cxn modelId="{3D3537B6-42D2-482B-BE4D-22089AE20261}" srcId="{23D0935B-7917-40F8-AA8F-28995DE064B4}" destId="{34D3E9AC-D1FA-4697-9126-1D162B6B7E2A}" srcOrd="0" destOrd="0" parTransId="{CF94AD9B-16F4-471B-978E-9DBBE1AA59B1}" sibTransId="{358AD26A-4ECA-4818-8D55-1404419B3563}"/>
    <dgm:cxn modelId="{258618E7-B3AD-45BC-ACB3-B133FF0BA2F7}" type="presOf" srcId="{6E2AF08B-90DE-4178-85FF-C55B5BCE3AA2}" destId="{EDDF1B0D-6C1B-48E3-9494-E6DB6FE41220}" srcOrd="0" destOrd="0" presId="urn:microsoft.com/office/officeart/2005/8/layout/chevron1"/>
    <dgm:cxn modelId="{E27B792A-A695-46C1-A93E-73F81171B9F9}" type="presOf" srcId="{34D3E9AC-D1FA-4697-9126-1D162B6B7E2A}" destId="{B3FDCCB0-3803-4AF1-B32E-77C150A68B27}" srcOrd="0" destOrd="0" presId="urn:microsoft.com/office/officeart/2005/8/layout/chevron1"/>
    <dgm:cxn modelId="{3924F36C-C0DD-486F-9D7A-25E003B37FDB}" type="presOf" srcId="{23D0935B-7917-40F8-AA8F-28995DE064B4}" destId="{49C7986D-A1AC-4B83-854B-997D8930A738}" srcOrd="0" destOrd="0" presId="urn:microsoft.com/office/officeart/2005/8/layout/chevron1"/>
    <dgm:cxn modelId="{B7D7D420-33E4-4EA7-A311-2AD46885709B}" type="presParOf" srcId="{49C7986D-A1AC-4B83-854B-997D8930A738}" destId="{B3FDCCB0-3803-4AF1-B32E-77C150A68B27}" srcOrd="0" destOrd="0" presId="urn:microsoft.com/office/officeart/2005/8/layout/chevron1"/>
    <dgm:cxn modelId="{B4774B48-CDF2-4790-AB1E-35315A538BC5}" type="presParOf" srcId="{49C7986D-A1AC-4B83-854B-997D8930A738}" destId="{62B41E10-BD57-4113-983D-45CB2F896001}" srcOrd="1" destOrd="0" presId="urn:microsoft.com/office/officeart/2005/8/layout/chevron1"/>
    <dgm:cxn modelId="{A84510B1-8D45-4941-AD96-207176D5D93E}" type="presParOf" srcId="{49C7986D-A1AC-4B83-854B-997D8930A738}" destId="{EDDF1B0D-6C1B-48E3-9494-E6DB6FE41220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D0935B-7917-40F8-AA8F-28995DE064B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34D3E9AC-D1FA-4697-9126-1D162B6B7E2A}">
      <dgm:prSet phldrT="[טקסט]" custT="1"/>
      <dgm:spPr/>
      <dgm:t>
        <a:bodyPr/>
        <a:lstStyle/>
        <a:p>
          <a:pPr rtl="1"/>
          <a:r>
            <a:rPr lang="he-IL" sz="1600" b="1" i="0" u="none" dirty="0" smtClean="0"/>
            <a:t>גמול הכנה לבגרות</a:t>
          </a:r>
          <a:endParaRPr lang="he-IL" sz="1600" dirty="0"/>
        </a:p>
      </dgm:t>
    </dgm:pt>
    <dgm:pt modelId="{CF94AD9B-16F4-471B-978E-9DBBE1AA59B1}" type="parTrans" cxnId="{3D3537B6-42D2-482B-BE4D-22089AE20261}">
      <dgm:prSet/>
      <dgm:spPr/>
      <dgm:t>
        <a:bodyPr/>
        <a:lstStyle/>
        <a:p>
          <a:pPr rtl="1"/>
          <a:endParaRPr lang="he-IL" sz="1400"/>
        </a:p>
      </dgm:t>
    </dgm:pt>
    <dgm:pt modelId="{358AD26A-4ECA-4818-8D55-1404419B3563}" type="sibTrans" cxnId="{3D3537B6-42D2-482B-BE4D-22089AE20261}">
      <dgm:prSet/>
      <dgm:spPr/>
      <dgm:t>
        <a:bodyPr/>
        <a:lstStyle/>
        <a:p>
          <a:pPr rtl="1"/>
          <a:endParaRPr lang="he-IL" sz="1400"/>
        </a:p>
      </dgm:t>
    </dgm:pt>
    <dgm:pt modelId="{B68A56F5-A160-4D2D-B2EF-6C1B476F2E44}">
      <dgm:prSet custT="1"/>
      <dgm:spPr/>
      <dgm:t>
        <a:bodyPr/>
        <a:lstStyle/>
        <a:p>
          <a:pPr rtl="1"/>
          <a:endParaRPr lang="he-IL" sz="1300" b="0" i="0" u="none" dirty="0"/>
        </a:p>
      </dgm:t>
    </dgm:pt>
    <dgm:pt modelId="{7D60DE72-A7FC-451D-8B27-CBD69080A6BB}" type="parTrans" cxnId="{04BADF45-A0A3-43BA-844A-A54A108BCA94}">
      <dgm:prSet/>
      <dgm:spPr/>
      <dgm:t>
        <a:bodyPr/>
        <a:lstStyle/>
        <a:p>
          <a:pPr rtl="1"/>
          <a:endParaRPr lang="he-IL" sz="1400"/>
        </a:p>
      </dgm:t>
    </dgm:pt>
    <dgm:pt modelId="{9B790EB2-8FF5-4FAC-A70B-CD3FDAB6D224}" type="sibTrans" cxnId="{04BADF45-A0A3-43BA-844A-A54A108BCA94}">
      <dgm:prSet/>
      <dgm:spPr/>
      <dgm:t>
        <a:bodyPr/>
        <a:lstStyle/>
        <a:p>
          <a:pPr rtl="1"/>
          <a:endParaRPr lang="he-IL" sz="1400"/>
        </a:p>
      </dgm:t>
    </dgm:pt>
    <dgm:pt modelId="{49C7986D-A1AC-4B83-854B-997D8930A738}" type="pres">
      <dgm:prSet presAssocID="{23D0935B-7917-40F8-AA8F-28995DE064B4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3FDCCB0-3803-4AF1-B32E-77C150A68B27}" type="pres">
      <dgm:prSet presAssocID="{34D3E9AC-D1FA-4697-9126-1D162B6B7E2A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2B41E10-BD57-4113-983D-45CB2F896001}" type="pres">
      <dgm:prSet presAssocID="{358AD26A-4ECA-4818-8D55-1404419B3563}" presName="parTxOnlySpace" presStyleCnt="0"/>
      <dgm:spPr/>
    </dgm:pt>
    <dgm:pt modelId="{83288C6F-F862-4CB2-95A5-8E2221BDCD0C}" type="pres">
      <dgm:prSet presAssocID="{B68A56F5-A160-4D2D-B2EF-6C1B476F2E44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04BADF45-A0A3-43BA-844A-A54A108BCA94}" srcId="{23D0935B-7917-40F8-AA8F-28995DE064B4}" destId="{B68A56F5-A160-4D2D-B2EF-6C1B476F2E44}" srcOrd="1" destOrd="0" parTransId="{7D60DE72-A7FC-451D-8B27-CBD69080A6BB}" sibTransId="{9B790EB2-8FF5-4FAC-A70B-CD3FDAB6D224}"/>
    <dgm:cxn modelId="{31000E7F-7308-4978-850F-7C6D42B1800B}" type="presOf" srcId="{23D0935B-7917-40F8-AA8F-28995DE064B4}" destId="{49C7986D-A1AC-4B83-854B-997D8930A738}" srcOrd="0" destOrd="0" presId="urn:microsoft.com/office/officeart/2005/8/layout/chevron1"/>
    <dgm:cxn modelId="{3D3537B6-42D2-482B-BE4D-22089AE20261}" srcId="{23D0935B-7917-40F8-AA8F-28995DE064B4}" destId="{34D3E9AC-D1FA-4697-9126-1D162B6B7E2A}" srcOrd="0" destOrd="0" parTransId="{CF94AD9B-16F4-471B-978E-9DBBE1AA59B1}" sibTransId="{358AD26A-4ECA-4818-8D55-1404419B3563}"/>
    <dgm:cxn modelId="{01322BE9-5341-446D-BCD3-41FCCB03D6C8}" type="presOf" srcId="{B68A56F5-A160-4D2D-B2EF-6C1B476F2E44}" destId="{83288C6F-F862-4CB2-95A5-8E2221BDCD0C}" srcOrd="0" destOrd="0" presId="urn:microsoft.com/office/officeart/2005/8/layout/chevron1"/>
    <dgm:cxn modelId="{A1B22D3A-BFC1-4D05-87E2-D966C104AE80}" type="presOf" srcId="{34D3E9AC-D1FA-4697-9126-1D162B6B7E2A}" destId="{B3FDCCB0-3803-4AF1-B32E-77C150A68B27}" srcOrd="0" destOrd="0" presId="urn:microsoft.com/office/officeart/2005/8/layout/chevron1"/>
    <dgm:cxn modelId="{8C60ADA3-D891-492C-B8F7-D27BC3063911}" type="presParOf" srcId="{49C7986D-A1AC-4B83-854B-997D8930A738}" destId="{B3FDCCB0-3803-4AF1-B32E-77C150A68B27}" srcOrd="0" destOrd="0" presId="urn:microsoft.com/office/officeart/2005/8/layout/chevron1"/>
    <dgm:cxn modelId="{CE651BDF-6A6E-4448-9F1F-8FF106954CA0}" type="presParOf" srcId="{49C7986D-A1AC-4B83-854B-997D8930A738}" destId="{62B41E10-BD57-4113-983D-45CB2F896001}" srcOrd="1" destOrd="0" presId="urn:microsoft.com/office/officeart/2005/8/layout/chevron1"/>
    <dgm:cxn modelId="{D84F4E83-189C-4846-930A-AFB0340A3A93}" type="presParOf" srcId="{49C7986D-A1AC-4B83-854B-997D8930A738}" destId="{83288C6F-F862-4CB2-95A5-8E2221BDCD0C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D0935B-7917-40F8-AA8F-28995DE064B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34D3E9AC-D1FA-4697-9126-1D162B6B7E2A}">
      <dgm:prSet phldrT="[טקסט]" custT="1"/>
      <dgm:spPr/>
      <dgm:t>
        <a:bodyPr/>
        <a:lstStyle/>
        <a:p>
          <a:pPr rtl="1"/>
          <a:r>
            <a:rPr lang="he-IL" sz="1600" b="1" i="0" u="none" dirty="0" smtClean="0"/>
            <a:t>שכרם של רופא, אחות ותזונאי קליני </a:t>
          </a:r>
          <a:endParaRPr lang="he-IL" sz="1600" dirty="0"/>
        </a:p>
      </dgm:t>
    </dgm:pt>
    <dgm:pt modelId="{CF94AD9B-16F4-471B-978E-9DBBE1AA59B1}" type="parTrans" cxnId="{3D3537B6-42D2-482B-BE4D-22089AE20261}">
      <dgm:prSet/>
      <dgm:spPr/>
      <dgm:t>
        <a:bodyPr/>
        <a:lstStyle/>
        <a:p>
          <a:pPr rtl="1"/>
          <a:endParaRPr lang="he-IL" sz="1400"/>
        </a:p>
      </dgm:t>
    </dgm:pt>
    <dgm:pt modelId="{358AD26A-4ECA-4818-8D55-1404419B3563}" type="sibTrans" cxnId="{3D3537B6-42D2-482B-BE4D-22089AE20261}">
      <dgm:prSet/>
      <dgm:spPr/>
      <dgm:t>
        <a:bodyPr/>
        <a:lstStyle/>
        <a:p>
          <a:pPr rtl="1"/>
          <a:endParaRPr lang="he-IL" sz="1400"/>
        </a:p>
      </dgm:t>
    </dgm:pt>
    <dgm:pt modelId="{4A674707-AE22-40CB-90F0-F3EB1DB2EDE2}">
      <dgm:prSet custT="1"/>
      <dgm:spPr/>
      <dgm:t>
        <a:bodyPr/>
        <a:lstStyle/>
        <a:p>
          <a:pPr rtl="1"/>
          <a:endParaRPr lang="he-IL" sz="1400" b="0" i="0" u="none" dirty="0"/>
        </a:p>
      </dgm:t>
    </dgm:pt>
    <dgm:pt modelId="{13C63162-952A-4E92-97EF-B6471E9F8D0D}" type="parTrans" cxnId="{B9D1CD4A-0FAE-415E-B6F5-5C34657C0B34}">
      <dgm:prSet/>
      <dgm:spPr/>
      <dgm:t>
        <a:bodyPr/>
        <a:lstStyle/>
        <a:p>
          <a:pPr rtl="1"/>
          <a:endParaRPr lang="he-IL" sz="1400"/>
        </a:p>
      </dgm:t>
    </dgm:pt>
    <dgm:pt modelId="{1749C6F1-5015-4346-9BE0-2AB7E732C7F1}" type="sibTrans" cxnId="{B9D1CD4A-0FAE-415E-B6F5-5C34657C0B34}">
      <dgm:prSet/>
      <dgm:spPr/>
      <dgm:t>
        <a:bodyPr/>
        <a:lstStyle/>
        <a:p>
          <a:pPr rtl="1"/>
          <a:endParaRPr lang="he-IL" sz="1400"/>
        </a:p>
      </dgm:t>
    </dgm:pt>
    <dgm:pt modelId="{49C7986D-A1AC-4B83-854B-997D8930A738}" type="pres">
      <dgm:prSet presAssocID="{23D0935B-7917-40F8-AA8F-28995DE064B4}" presName="Name0" presStyleCnt="0">
        <dgm:presLayoutVars>
          <dgm:dir val="rev"/>
          <dgm:animLvl val="lvl"/>
          <dgm:resizeHandles val="exact"/>
        </dgm:presLayoutVars>
      </dgm:prSet>
      <dgm:spPr/>
    </dgm:pt>
    <dgm:pt modelId="{B3FDCCB0-3803-4AF1-B32E-77C150A68B27}" type="pres">
      <dgm:prSet presAssocID="{34D3E9AC-D1FA-4697-9126-1D162B6B7E2A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62B41E10-BD57-4113-983D-45CB2F896001}" type="pres">
      <dgm:prSet presAssocID="{358AD26A-4ECA-4818-8D55-1404419B3563}" presName="parTxOnlySpace" presStyleCnt="0"/>
      <dgm:spPr/>
    </dgm:pt>
    <dgm:pt modelId="{0BF1586F-A2AB-4B46-AECB-688E9D21D5E0}" type="pres">
      <dgm:prSet presAssocID="{4A674707-AE22-40CB-90F0-F3EB1DB2EDE2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6FFE50A0-A26A-4601-ACD9-20F9F48667E2}" type="presOf" srcId="{23D0935B-7917-40F8-AA8F-28995DE064B4}" destId="{49C7986D-A1AC-4B83-854B-997D8930A738}" srcOrd="0" destOrd="0" presId="urn:microsoft.com/office/officeart/2005/8/layout/chevron1"/>
    <dgm:cxn modelId="{FA339F2A-D26C-4809-A04C-A46144B12ED4}" type="presOf" srcId="{34D3E9AC-D1FA-4697-9126-1D162B6B7E2A}" destId="{B3FDCCB0-3803-4AF1-B32E-77C150A68B27}" srcOrd="0" destOrd="0" presId="urn:microsoft.com/office/officeart/2005/8/layout/chevron1"/>
    <dgm:cxn modelId="{CD4ACCCC-3978-49A5-941C-163D1ECF833E}" type="presOf" srcId="{4A674707-AE22-40CB-90F0-F3EB1DB2EDE2}" destId="{0BF1586F-A2AB-4B46-AECB-688E9D21D5E0}" srcOrd="0" destOrd="0" presId="urn:microsoft.com/office/officeart/2005/8/layout/chevron1"/>
    <dgm:cxn modelId="{3D3537B6-42D2-482B-BE4D-22089AE20261}" srcId="{23D0935B-7917-40F8-AA8F-28995DE064B4}" destId="{34D3E9AC-D1FA-4697-9126-1D162B6B7E2A}" srcOrd="0" destOrd="0" parTransId="{CF94AD9B-16F4-471B-978E-9DBBE1AA59B1}" sibTransId="{358AD26A-4ECA-4818-8D55-1404419B3563}"/>
    <dgm:cxn modelId="{B9D1CD4A-0FAE-415E-B6F5-5C34657C0B34}" srcId="{23D0935B-7917-40F8-AA8F-28995DE064B4}" destId="{4A674707-AE22-40CB-90F0-F3EB1DB2EDE2}" srcOrd="1" destOrd="0" parTransId="{13C63162-952A-4E92-97EF-B6471E9F8D0D}" sibTransId="{1749C6F1-5015-4346-9BE0-2AB7E732C7F1}"/>
    <dgm:cxn modelId="{86217A41-36E8-4ACD-8FEE-5FBEB0645D08}" type="presParOf" srcId="{49C7986D-A1AC-4B83-854B-997D8930A738}" destId="{B3FDCCB0-3803-4AF1-B32E-77C150A68B27}" srcOrd="0" destOrd="0" presId="urn:microsoft.com/office/officeart/2005/8/layout/chevron1"/>
    <dgm:cxn modelId="{4F3C5A59-CD7A-4796-9743-EA3789A1C816}" type="presParOf" srcId="{49C7986D-A1AC-4B83-854B-997D8930A738}" destId="{62B41E10-BD57-4113-983D-45CB2F896001}" srcOrd="1" destOrd="0" presId="urn:microsoft.com/office/officeart/2005/8/layout/chevron1"/>
    <dgm:cxn modelId="{787C75CE-328A-4DD8-9DD1-C0247D15A421}" type="presParOf" srcId="{49C7986D-A1AC-4B83-854B-997D8930A738}" destId="{0BF1586F-A2AB-4B46-AECB-688E9D21D5E0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3D0935B-7917-40F8-AA8F-28995DE064B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789E9B88-16A7-4E60-990F-B005F803FE1E}">
      <dgm:prSet custT="1"/>
      <dgm:spPr/>
      <dgm:t>
        <a:bodyPr/>
        <a:lstStyle/>
        <a:p>
          <a:pPr rtl="1"/>
          <a:r>
            <a:rPr lang="he-IL" sz="1600" b="1" dirty="0" smtClean="0"/>
            <a:t>קבלת שירותים</a:t>
          </a:r>
          <a:r>
            <a:rPr lang="he-IL" sz="1600" b="1" baseline="0" dirty="0" smtClean="0"/>
            <a:t> על ידי השירות  הפסיכולוגי  החינוכי ברשות</a:t>
          </a:r>
          <a:endParaRPr lang="he-IL" sz="1600" b="0" i="0" u="none" dirty="0"/>
        </a:p>
      </dgm:t>
    </dgm:pt>
    <dgm:pt modelId="{98C809AB-E80B-4392-B1EA-C5E28840A9DE}" type="parTrans" cxnId="{228B516F-45ED-4037-9524-203B7C99AE64}">
      <dgm:prSet/>
      <dgm:spPr/>
      <dgm:t>
        <a:bodyPr/>
        <a:lstStyle/>
        <a:p>
          <a:pPr rtl="1"/>
          <a:endParaRPr lang="he-IL"/>
        </a:p>
      </dgm:t>
    </dgm:pt>
    <dgm:pt modelId="{1CD066A3-D158-4075-B738-6F17083F5FB4}" type="sibTrans" cxnId="{228B516F-45ED-4037-9524-203B7C99AE64}">
      <dgm:prSet/>
      <dgm:spPr/>
      <dgm:t>
        <a:bodyPr/>
        <a:lstStyle/>
        <a:p>
          <a:pPr rtl="1"/>
          <a:endParaRPr lang="he-IL"/>
        </a:p>
      </dgm:t>
    </dgm:pt>
    <dgm:pt modelId="{262EFC2D-A95E-4224-905B-836618C0D273}">
      <dgm:prSet custT="1"/>
      <dgm:spPr/>
      <dgm:t>
        <a:bodyPr/>
        <a:lstStyle/>
        <a:p>
          <a:pPr algn="r" rtl="1"/>
          <a:endParaRPr lang="he-IL" sz="1400" b="0" i="0" u="none" dirty="0">
            <a:solidFill>
              <a:schemeClr val="bg1"/>
            </a:solidFill>
          </a:endParaRPr>
        </a:p>
      </dgm:t>
    </dgm:pt>
    <dgm:pt modelId="{BE748FA6-0C1D-41C6-9474-2E8656074D71}" type="parTrans" cxnId="{F1CAF74A-74B1-4DC4-8F8F-DBF8FED65EE8}">
      <dgm:prSet/>
      <dgm:spPr/>
      <dgm:t>
        <a:bodyPr/>
        <a:lstStyle/>
        <a:p>
          <a:pPr rtl="1"/>
          <a:endParaRPr lang="he-IL"/>
        </a:p>
      </dgm:t>
    </dgm:pt>
    <dgm:pt modelId="{589D7EA3-B721-43C7-A73E-E7144375D68F}" type="sibTrans" cxnId="{F1CAF74A-74B1-4DC4-8F8F-DBF8FED65EE8}">
      <dgm:prSet/>
      <dgm:spPr/>
      <dgm:t>
        <a:bodyPr/>
        <a:lstStyle/>
        <a:p>
          <a:pPr rtl="1"/>
          <a:endParaRPr lang="he-IL"/>
        </a:p>
      </dgm:t>
    </dgm:pt>
    <dgm:pt modelId="{49C7986D-A1AC-4B83-854B-997D8930A738}" type="pres">
      <dgm:prSet presAssocID="{23D0935B-7917-40F8-AA8F-28995DE064B4}" presName="Name0" presStyleCnt="0">
        <dgm:presLayoutVars>
          <dgm:dir val="rev"/>
          <dgm:animLvl val="lvl"/>
          <dgm:resizeHandles val="exact"/>
        </dgm:presLayoutVars>
      </dgm:prSet>
      <dgm:spPr/>
    </dgm:pt>
    <dgm:pt modelId="{D6183A70-7CE0-4C6B-9F58-467AD3C3CF6F}" type="pres">
      <dgm:prSet presAssocID="{789E9B88-16A7-4E60-990F-B005F803FE1E}" presName="parTxOnly" presStyleLbl="node1" presStyleIdx="0" presStyleCnt="2" custScaleX="112113" custLinFactNeighborX="-2579" custLinFactNeighborY="5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60F66C1-8CDA-4D01-B9F6-76B019416D27}" type="pres">
      <dgm:prSet presAssocID="{1CD066A3-D158-4075-B738-6F17083F5FB4}" presName="parTxOnlySpace" presStyleCnt="0"/>
      <dgm:spPr/>
    </dgm:pt>
    <dgm:pt modelId="{1B93867A-A30F-4EB8-BCEE-1208C77ED7B3}" type="pres">
      <dgm:prSet presAssocID="{262EFC2D-A95E-4224-905B-836618C0D273}" presName="parTxOnly" presStyleLbl="node1" presStyleIdx="1" presStyleCnt="2" custScaleX="66769" custLinFactX="-1843" custLinFactNeighborX="-100000" custLinFactNeighborY="152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228B516F-45ED-4037-9524-203B7C99AE64}" srcId="{23D0935B-7917-40F8-AA8F-28995DE064B4}" destId="{789E9B88-16A7-4E60-990F-B005F803FE1E}" srcOrd="0" destOrd="0" parTransId="{98C809AB-E80B-4392-B1EA-C5E28840A9DE}" sibTransId="{1CD066A3-D158-4075-B738-6F17083F5FB4}"/>
    <dgm:cxn modelId="{F1CAF74A-74B1-4DC4-8F8F-DBF8FED65EE8}" srcId="{23D0935B-7917-40F8-AA8F-28995DE064B4}" destId="{262EFC2D-A95E-4224-905B-836618C0D273}" srcOrd="1" destOrd="0" parTransId="{BE748FA6-0C1D-41C6-9474-2E8656074D71}" sibTransId="{589D7EA3-B721-43C7-A73E-E7144375D68F}"/>
    <dgm:cxn modelId="{A0B316AA-A5C4-482F-8F35-49AC077B2E41}" type="presOf" srcId="{23D0935B-7917-40F8-AA8F-28995DE064B4}" destId="{49C7986D-A1AC-4B83-854B-997D8930A738}" srcOrd="0" destOrd="0" presId="urn:microsoft.com/office/officeart/2005/8/layout/chevron1"/>
    <dgm:cxn modelId="{487343C0-E902-4716-A38D-7E00184A9259}" type="presOf" srcId="{262EFC2D-A95E-4224-905B-836618C0D273}" destId="{1B93867A-A30F-4EB8-BCEE-1208C77ED7B3}" srcOrd="0" destOrd="0" presId="urn:microsoft.com/office/officeart/2005/8/layout/chevron1"/>
    <dgm:cxn modelId="{F30DEBCC-5B3C-416E-9EA2-764536BC7BB1}" type="presOf" srcId="{789E9B88-16A7-4E60-990F-B005F803FE1E}" destId="{D6183A70-7CE0-4C6B-9F58-467AD3C3CF6F}" srcOrd="0" destOrd="0" presId="urn:microsoft.com/office/officeart/2005/8/layout/chevron1"/>
    <dgm:cxn modelId="{3C8E4853-003B-4BF0-8519-4C0FE4F661C3}" type="presParOf" srcId="{49C7986D-A1AC-4B83-854B-997D8930A738}" destId="{D6183A70-7CE0-4C6B-9F58-467AD3C3CF6F}" srcOrd="0" destOrd="0" presId="urn:microsoft.com/office/officeart/2005/8/layout/chevron1"/>
    <dgm:cxn modelId="{63130086-3BA6-496D-9BDB-43326666CB42}" type="presParOf" srcId="{49C7986D-A1AC-4B83-854B-997D8930A738}" destId="{860F66C1-8CDA-4D01-B9F6-76B019416D27}" srcOrd="1" destOrd="0" presId="urn:microsoft.com/office/officeart/2005/8/layout/chevron1"/>
    <dgm:cxn modelId="{8EED7B2E-7268-4ADC-A74B-9E7C999F24E2}" type="presParOf" srcId="{49C7986D-A1AC-4B83-854B-997D8930A738}" destId="{1B93867A-A30F-4EB8-BCEE-1208C77ED7B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3D0935B-7917-40F8-AA8F-28995DE064B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49C7986D-A1AC-4B83-854B-997D8930A738}" type="pres">
      <dgm:prSet presAssocID="{23D0935B-7917-40F8-AA8F-28995DE064B4}" presName="Name0" presStyleCnt="0">
        <dgm:presLayoutVars>
          <dgm:dir val="rev"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1D56985E-BF8D-4D23-937F-43D7AB453351}" type="presOf" srcId="{23D0935B-7917-40F8-AA8F-28995DE064B4}" destId="{49C7986D-A1AC-4B83-854B-997D8930A738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3D0935B-7917-40F8-AA8F-28995DE064B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789E9B88-16A7-4E60-990F-B005F803FE1E}">
      <dgm:prSet custT="1"/>
      <dgm:spPr/>
      <dgm:t>
        <a:bodyPr/>
        <a:lstStyle/>
        <a:p>
          <a:pPr rtl="1"/>
          <a:r>
            <a:rPr lang="he-IL" sz="1600" b="1" dirty="0" smtClean="0"/>
            <a:t>שכ"ד ומבנים</a:t>
          </a:r>
          <a:endParaRPr lang="he-IL" sz="1600" b="0" i="0" u="none" dirty="0"/>
        </a:p>
      </dgm:t>
    </dgm:pt>
    <dgm:pt modelId="{98C809AB-E80B-4392-B1EA-C5E28840A9DE}" type="parTrans" cxnId="{228B516F-45ED-4037-9524-203B7C99AE64}">
      <dgm:prSet/>
      <dgm:spPr/>
      <dgm:t>
        <a:bodyPr/>
        <a:lstStyle/>
        <a:p>
          <a:pPr rtl="1"/>
          <a:endParaRPr lang="he-IL"/>
        </a:p>
      </dgm:t>
    </dgm:pt>
    <dgm:pt modelId="{1CD066A3-D158-4075-B738-6F17083F5FB4}" type="sibTrans" cxnId="{228B516F-45ED-4037-9524-203B7C99AE64}">
      <dgm:prSet/>
      <dgm:spPr/>
      <dgm:t>
        <a:bodyPr/>
        <a:lstStyle/>
        <a:p>
          <a:pPr rtl="1"/>
          <a:endParaRPr lang="he-IL"/>
        </a:p>
      </dgm:t>
    </dgm:pt>
    <dgm:pt modelId="{262EFC2D-A95E-4224-905B-836618C0D273}">
      <dgm:prSet custT="1"/>
      <dgm:spPr/>
      <dgm:t>
        <a:bodyPr/>
        <a:lstStyle/>
        <a:p>
          <a:pPr algn="r" rtl="1"/>
          <a:endParaRPr lang="he-IL" sz="1400" b="0" i="0" u="none" dirty="0">
            <a:solidFill>
              <a:schemeClr val="bg1"/>
            </a:solidFill>
          </a:endParaRPr>
        </a:p>
      </dgm:t>
    </dgm:pt>
    <dgm:pt modelId="{BE748FA6-0C1D-41C6-9474-2E8656074D71}" type="parTrans" cxnId="{F1CAF74A-74B1-4DC4-8F8F-DBF8FED65EE8}">
      <dgm:prSet/>
      <dgm:spPr/>
      <dgm:t>
        <a:bodyPr/>
        <a:lstStyle/>
        <a:p>
          <a:pPr rtl="1"/>
          <a:endParaRPr lang="he-IL"/>
        </a:p>
      </dgm:t>
    </dgm:pt>
    <dgm:pt modelId="{589D7EA3-B721-43C7-A73E-E7144375D68F}" type="sibTrans" cxnId="{F1CAF74A-74B1-4DC4-8F8F-DBF8FED65EE8}">
      <dgm:prSet/>
      <dgm:spPr/>
      <dgm:t>
        <a:bodyPr/>
        <a:lstStyle/>
        <a:p>
          <a:pPr rtl="1"/>
          <a:endParaRPr lang="he-IL"/>
        </a:p>
      </dgm:t>
    </dgm:pt>
    <dgm:pt modelId="{49C7986D-A1AC-4B83-854B-997D8930A738}" type="pres">
      <dgm:prSet presAssocID="{23D0935B-7917-40F8-AA8F-28995DE064B4}" presName="Name0" presStyleCnt="0">
        <dgm:presLayoutVars>
          <dgm:dir val="rev"/>
          <dgm:animLvl val="lvl"/>
          <dgm:resizeHandles val="exact"/>
        </dgm:presLayoutVars>
      </dgm:prSet>
      <dgm:spPr/>
    </dgm:pt>
    <dgm:pt modelId="{D6183A70-7CE0-4C6B-9F58-467AD3C3CF6F}" type="pres">
      <dgm:prSet presAssocID="{789E9B88-16A7-4E60-990F-B005F803FE1E}" presName="parTxOnly" presStyleLbl="node1" presStyleIdx="0" presStyleCnt="2" custScaleX="112113" custLinFactNeighborX="-2579" custLinFactNeighborY="5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60F66C1-8CDA-4D01-B9F6-76B019416D27}" type="pres">
      <dgm:prSet presAssocID="{1CD066A3-D158-4075-B738-6F17083F5FB4}" presName="parTxOnlySpace" presStyleCnt="0"/>
      <dgm:spPr/>
    </dgm:pt>
    <dgm:pt modelId="{1B93867A-A30F-4EB8-BCEE-1208C77ED7B3}" type="pres">
      <dgm:prSet presAssocID="{262EFC2D-A95E-4224-905B-836618C0D273}" presName="parTxOnly" presStyleLbl="node1" presStyleIdx="1" presStyleCnt="2" custScaleX="66769" custLinFactX="-1843" custLinFactNeighborX="-100000" custLinFactNeighborY="152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B6918551-4E81-4DA0-A5F8-FEF92AD33E34}" type="presOf" srcId="{23D0935B-7917-40F8-AA8F-28995DE064B4}" destId="{49C7986D-A1AC-4B83-854B-997D8930A738}" srcOrd="0" destOrd="0" presId="urn:microsoft.com/office/officeart/2005/8/layout/chevron1"/>
    <dgm:cxn modelId="{228B516F-45ED-4037-9524-203B7C99AE64}" srcId="{23D0935B-7917-40F8-AA8F-28995DE064B4}" destId="{789E9B88-16A7-4E60-990F-B005F803FE1E}" srcOrd="0" destOrd="0" parTransId="{98C809AB-E80B-4392-B1EA-C5E28840A9DE}" sibTransId="{1CD066A3-D158-4075-B738-6F17083F5FB4}"/>
    <dgm:cxn modelId="{7009F015-3D6B-44A8-AF8A-64C49733A906}" type="presOf" srcId="{262EFC2D-A95E-4224-905B-836618C0D273}" destId="{1B93867A-A30F-4EB8-BCEE-1208C77ED7B3}" srcOrd="0" destOrd="0" presId="urn:microsoft.com/office/officeart/2005/8/layout/chevron1"/>
    <dgm:cxn modelId="{F1CAF74A-74B1-4DC4-8F8F-DBF8FED65EE8}" srcId="{23D0935B-7917-40F8-AA8F-28995DE064B4}" destId="{262EFC2D-A95E-4224-905B-836618C0D273}" srcOrd="1" destOrd="0" parTransId="{BE748FA6-0C1D-41C6-9474-2E8656074D71}" sibTransId="{589D7EA3-B721-43C7-A73E-E7144375D68F}"/>
    <dgm:cxn modelId="{2BFEFB6E-FEE7-4526-8CBB-7DA8C7041A42}" type="presOf" srcId="{789E9B88-16A7-4E60-990F-B005F803FE1E}" destId="{D6183A70-7CE0-4C6B-9F58-467AD3C3CF6F}" srcOrd="0" destOrd="0" presId="urn:microsoft.com/office/officeart/2005/8/layout/chevron1"/>
    <dgm:cxn modelId="{31379EE3-5AEF-4C40-ADD2-0FC6FFEB1A77}" type="presParOf" srcId="{49C7986D-A1AC-4B83-854B-997D8930A738}" destId="{D6183A70-7CE0-4C6B-9F58-467AD3C3CF6F}" srcOrd="0" destOrd="0" presId="urn:microsoft.com/office/officeart/2005/8/layout/chevron1"/>
    <dgm:cxn modelId="{08D32D67-1659-435C-9936-09CF90B7CD49}" type="presParOf" srcId="{49C7986D-A1AC-4B83-854B-997D8930A738}" destId="{860F66C1-8CDA-4D01-B9F6-76B019416D27}" srcOrd="1" destOrd="0" presId="urn:microsoft.com/office/officeart/2005/8/layout/chevron1"/>
    <dgm:cxn modelId="{2156B7BD-B3B4-4D76-8C90-F45185F35C5F}" type="presParOf" srcId="{49C7986D-A1AC-4B83-854B-997D8930A738}" destId="{1B93867A-A30F-4EB8-BCEE-1208C77ED7B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3D0935B-7917-40F8-AA8F-28995DE064B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789E9B88-16A7-4E60-990F-B005F803FE1E}">
      <dgm:prSet custT="1"/>
      <dgm:spPr/>
      <dgm:t>
        <a:bodyPr/>
        <a:lstStyle/>
        <a:p>
          <a:pPr rtl="1"/>
          <a:r>
            <a:rPr lang="he-IL" sz="1600" b="1" i="0" u="none" dirty="0" smtClean="0"/>
            <a:t>שכר מטפלים ממקצועות</a:t>
          </a:r>
          <a:r>
            <a:rPr lang="he-IL" sz="1600" b="1" i="0" u="none" baseline="0" dirty="0" smtClean="0"/>
            <a:t> הבריאות: קלינאי תקשורת, מרפאים בעיסוק, פיזיותרפיסטים ומטפלים רגשיים</a:t>
          </a:r>
          <a:endParaRPr lang="he-IL" sz="1600" b="0" i="0" u="none" dirty="0"/>
        </a:p>
      </dgm:t>
    </dgm:pt>
    <dgm:pt modelId="{98C809AB-E80B-4392-B1EA-C5E28840A9DE}" type="parTrans" cxnId="{228B516F-45ED-4037-9524-203B7C99AE64}">
      <dgm:prSet/>
      <dgm:spPr/>
      <dgm:t>
        <a:bodyPr/>
        <a:lstStyle/>
        <a:p>
          <a:pPr rtl="1"/>
          <a:endParaRPr lang="he-IL"/>
        </a:p>
      </dgm:t>
    </dgm:pt>
    <dgm:pt modelId="{1CD066A3-D158-4075-B738-6F17083F5FB4}" type="sibTrans" cxnId="{228B516F-45ED-4037-9524-203B7C99AE64}">
      <dgm:prSet/>
      <dgm:spPr/>
      <dgm:t>
        <a:bodyPr/>
        <a:lstStyle/>
        <a:p>
          <a:pPr rtl="1"/>
          <a:endParaRPr lang="he-IL"/>
        </a:p>
      </dgm:t>
    </dgm:pt>
    <dgm:pt modelId="{262EFC2D-A95E-4224-905B-836618C0D273}">
      <dgm:prSet custT="1"/>
      <dgm:spPr/>
      <dgm:t>
        <a:bodyPr/>
        <a:lstStyle/>
        <a:p>
          <a:pPr algn="r" rtl="1"/>
          <a:endParaRPr lang="he-IL" sz="1400" b="0" i="0" u="none" dirty="0">
            <a:solidFill>
              <a:schemeClr val="bg1"/>
            </a:solidFill>
          </a:endParaRPr>
        </a:p>
      </dgm:t>
    </dgm:pt>
    <dgm:pt modelId="{BE748FA6-0C1D-41C6-9474-2E8656074D71}" type="parTrans" cxnId="{F1CAF74A-74B1-4DC4-8F8F-DBF8FED65EE8}">
      <dgm:prSet/>
      <dgm:spPr/>
      <dgm:t>
        <a:bodyPr/>
        <a:lstStyle/>
        <a:p>
          <a:pPr rtl="1"/>
          <a:endParaRPr lang="he-IL"/>
        </a:p>
      </dgm:t>
    </dgm:pt>
    <dgm:pt modelId="{589D7EA3-B721-43C7-A73E-E7144375D68F}" type="sibTrans" cxnId="{F1CAF74A-74B1-4DC4-8F8F-DBF8FED65EE8}">
      <dgm:prSet/>
      <dgm:spPr/>
      <dgm:t>
        <a:bodyPr/>
        <a:lstStyle/>
        <a:p>
          <a:pPr rtl="1"/>
          <a:endParaRPr lang="he-IL"/>
        </a:p>
      </dgm:t>
    </dgm:pt>
    <dgm:pt modelId="{49C7986D-A1AC-4B83-854B-997D8930A738}" type="pres">
      <dgm:prSet presAssocID="{23D0935B-7917-40F8-AA8F-28995DE064B4}" presName="Name0" presStyleCnt="0">
        <dgm:presLayoutVars>
          <dgm:dir val="rev"/>
          <dgm:animLvl val="lvl"/>
          <dgm:resizeHandles val="exact"/>
        </dgm:presLayoutVars>
      </dgm:prSet>
      <dgm:spPr/>
    </dgm:pt>
    <dgm:pt modelId="{D6183A70-7CE0-4C6B-9F58-467AD3C3CF6F}" type="pres">
      <dgm:prSet presAssocID="{789E9B88-16A7-4E60-990F-B005F803FE1E}" presName="parTxOnly" presStyleLbl="node1" presStyleIdx="0" presStyleCnt="2" custScaleX="112113" custLinFactNeighborX="-2579" custLinFactNeighborY="5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60F66C1-8CDA-4D01-B9F6-76B019416D27}" type="pres">
      <dgm:prSet presAssocID="{1CD066A3-D158-4075-B738-6F17083F5FB4}" presName="parTxOnlySpace" presStyleCnt="0"/>
      <dgm:spPr/>
    </dgm:pt>
    <dgm:pt modelId="{1B93867A-A30F-4EB8-BCEE-1208C77ED7B3}" type="pres">
      <dgm:prSet presAssocID="{262EFC2D-A95E-4224-905B-836618C0D273}" presName="parTxOnly" presStyleLbl="node1" presStyleIdx="1" presStyleCnt="2" custScaleX="66769" custLinFactX="-1843" custLinFactNeighborX="-100000" custLinFactNeighborY="152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71CFAD69-14AE-4EE8-A601-973E0F11C04F}" type="presOf" srcId="{23D0935B-7917-40F8-AA8F-28995DE064B4}" destId="{49C7986D-A1AC-4B83-854B-997D8930A738}" srcOrd="0" destOrd="0" presId="urn:microsoft.com/office/officeart/2005/8/layout/chevron1"/>
    <dgm:cxn modelId="{1C984831-5158-477A-BAAB-441D82DE478D}" type="presOf" srcId="{262EFC2D-A95E-4224-905B-836618C0D273}" destId="{1B93867A-A30F-4EB8-BCEE-1208C77ED7B3}" srcOrd="0" destOrd="0" presId="urn:microsoft.com/office/officeart/2005/8/layout/chevron1"/>
    <dgm:cxn modelId="{228B516F-45ED-4037-9524-203B7C99AE64}" srcId="{23D0935B-7917-40F8-AA8F-28995DE064B4}" destId="{789E9B88-16A7-4E60-990F-B005F803FE1E}" srcOrd="0" destOrd="0" parTransId="{98C809AB-E80B-4392-B1EA-C5E28840A9DE}" sibTransId="{1CD066A3-D158-4075-B738-6F17083F5FB4}"/>
    <dgm:cxn modelId="{F1CAF74A-74B1-4DC4-8F8F-DBF8FED65EE8}" srcId="{23D0935B-7917-40F8-AA8F-28995DE064B4}" destId="{262EFC2D-A95E-4224-905B-836618C0D273}" srcOrd="1" destOrd="0" parTransId="{BE748FA6-0C1D-41C6-9474-2E8656074D71}" sibTransId="{589D7EA3-B721-43C7-A73E-E7144375D68F}"/>
    <dgm:cxn modelId="{85684DB7-07C8-4564-8A12-441F832B41FD}" type="presOf" srcId="{789E9B88-16A7-4E60-990F-B005F803FE1E}" destId="{D6183A70-7CE0-4C6B-9F58-467AD3C3CF6F}" srcOrd="0" destOrd="0" presId="urn:microsoft.com/office/officeart/2005/8/layout/chevron1"/>
    <dgm:cxn modelId="{A664F355-0D14-4350-ABA4-761FB5DC3A6F}" type="presParOf" srcId="{49C7986D-A1AC-4B83-854B-997D8930A738}" destId="{D6183A70-7CE0-4C6B-9F58-467AD3C3CF6F}" srcOrd="0" destOrd="0" presId="urn:microsoft.com/office/officeart/2005/8/layout/chevron1"/>
    <dgm:cxn modelId="{02637CCE-A6AA-4962-91E1-8F090C73EE92}" type="presParOf" srcId="{49C7986D-A1AC-4B83-854B-997D8930A738}" destId="{860F66C1-8CDA-4D01-B9F6-76B019416D27}" srcOrd="1" destOrd="0" presId="urn:microsoft.com/office/officeart/2005/8/layout/chevron1"/>
    <dgm:cxn modelId="{CCE35CCA-FE79-4776-B1A2-6BCA33FE5625}" type="presParOf" srcId="{49C7986D-A1AC-4B83-854B-997D8930A738}" destId="{1B93867A-A30F-4EB8-BCEE-1208C77ED7B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2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0.32499</cdr:x>
      <cdr:y>0.56571</cdr:y>
    </cdr:from>
    <cdr:to>
      <cdr:x>0.59237</cdr:x>
      <cdr:y>0.81387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3049" y="2626320"/>
          <a:ext cx="1656184" cy="115212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r>
            <a:rPr lang="en-US" sz="1400" b="1" dirty="0" smtClean="0">
              <a:solidFill>
                <a:schemeClr val="bg1"/>
              </a:solidFill>
            </a:rPr>
            <a:t>1,984,141</a:t>
          </a:r>
        </a:p>
        <a:p xmlns:a="http://schemas.openxmlformats.org/drawingml/2006/main">
          <a:r>
            <a:rPr lang="en-US" sz="1400" b="1" dirty="0" smtClean="0">
              <a:solidFill>
                <a:schemeClr val="bg1"/>
              </a:solidFill>
            </a:rPr>
            <a:t>89%</a:t>
          </a:r>
          <a:endParaRPr lang="en-US" sz="1400" b="1" dirty="0">
            <a:solidFill>
              <a:schemeClr val="bg1"/>
            </a:solidFill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0.52688</cdr:x>
      <cdr:y>0.21476</cdr:y>
    </cdr:from>
    <cdr:to>
      <cdr:x>0.68817</cdr:x>
      <cdr:y>0.44486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28392" y="1008112"/>
          <a:ext cx="1080120" cy="10801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100" dirty="0"/>
        </a:p>
      </cdr:txBody>
    </cdr:sp>
  </cdr:relSizeAnchor>
  <cdr:relSizeAnchor xmlns:cdr="http://schemas.openxmlformats.org/drawingml/2006/chartDrawing">
    <cdr:from>
      <cdr:x>0.51066</cdr:x>
      <cdr:y>0.26078</cdr:y>
    </cdr:from>
    <cdr:to>
      <cdr:x>0.73118</cdr:x>
      <cdr:y>0.67497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419782" y="1224136"/>
          <a:ext cx="1476762" cy="19442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endParaRPr lang="he-IL" sz="1400" b="1" dirty="0" smtClean="0"/>
        </a:p>
        <a:p xmlns:a="http://schemas.openxmlformats.org/drawingml/2006/main">
          <a:r>
            <a:rPr lang="he-IL" sz="1400" b="1" dirty="0" smtClean="0"/>
            <a:t>15.4</a:t>
          </a:r>
          <a:r>
            <a:rPr lang="he-IL" sz="1800" b="1" dirty="0" smtClean="0"/>
            <a:t> </a:t>
          </a:r>
          <a:r>
            <a:rPr lang="he-IL" sz="1400" b="1" dirty="0" err="1" smtClean="0"/>
            <a:t>מלש"ח</a:t>
          </a:r>
          <a:r>
            <a:rPr lang="he-IL" sz="1800" dirty="0" smtClean="0"/>
            <a:t> </a:t>
          </a:r>
          <a:endParaRPr lang="he-IL" sz="1800" dirty="0"/>
        </a:p>
      </cdr:txBody>
    </cdr:sp>
  </cdr:relSizeAnchor>
  <cdr:relSizeAnchor xmlns:cdr="http://schemas.openxmlformats.org/drawingml/2006/chartDrawing">
    <cdr:from>
      <cdr:x>0.76344</cdr:x>
      <cdr:y>0.19942</cdr:y>
    </cdr:from>
    <cdr:to>
      <cdr:x>0.95699</cdr:x>
      <cdr:y>0.35282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5112568" y="936104"/>
          <a:ext cx="129614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1"/>
        <a:lstStyle xmlns:a="http://schemas.openxmlformats.org/drawingml/2006/main"/>
        <a:p xmlns:a="http://schemas.openxmlformats.org/drawingml/2006/main">
          <a:r>
            <a:rPr lang="he-IL" sz="1600" b="1" dirty="0" smtClean="0"/>
            <a:t>3.6 </a:t>
          </a:r>
          <a:r>
            <a:rPr lang="he-IL" sz="1400" b="1" dirty="0" smtClean="0"/>
            <a:t> </a:t>
          </a:r>
          <a:r>
            <a:rPr lang="he-IL" sz="1400" b="1" dirty="0" err="1" smtClean="0"/>
            <a:t>מלש"ח</a:t>
          </a:r>
          <a:r>
            <a:rPr lang="he-IL" dirty="0" smtClean="0"/>
            <a:t> </a:t>
          </a:r>
          <a:endParaRPr lang="he-IL" dirty="0"/>
        </a:p>
      </cdr:txBody>
    </cdr:sp>
  </cdr:relSizeAnchor>
  <cdr:relSizeAnchor xmlns:cdr="http://schemas.openxmlformats.org/drawingml/2006/chartDrawing">
    <cdr:from>
      <cdr:x>0.57003</cdr:x>
      <cdr:y>0.44092</cdr:y>
    </cdr:from>
    <cdr:to>
      <cdr:x>0.64239</cdr:x>
      <cdr:y>0.64935</cdr:y>
    </cdr:to>
    <cdr:sp macro="" textlink="">
      <cdr:nvSpPr>
        <cdr:cNvPr id="5" name="חץ למעלה 4"/>
        <cdr:cNvSpPr/>
      </cdr:nvSpPr>
      <cdr:spPr>
        <a:xfrm xmlns:a="http://schemas.openxmlformats.org/drawingml/2006/main">
          <a:off x="3817318" y="2069697"/>
          <a:ext cx="484632" cy="978408"/>
        </a:xfrm>
        <a:prstGeom xmlns:a="http://schemas.openxmlformats.org/drawingml/2006/main" prst="up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e-IL"/>
        </a:p>
      </cdr:txBody>
    </cdr:sp>
  </cdr:relSizeAnchor>
  <cdr:relSizeAnchor xmlns:cdr="http://schemas.openxmlformats.org/drawingml/2006/chartDrawing">
    <cdr:from>
      <cdr:x>0.8172</cdr:x>
      <cdr:y>0.3068</cdr:y>
    </cdr:from>
    <cdr:to>
      <cdr:x>0.88957</cdr:x>
      <cdr:y>0.51524</cdr:y>
    </cdr:to>
    <cdr:sp macro="" textlink="">
      <cdr:nvSpPr>
        <cdr:cNvPr id="6" name="חץ למעלה 5"/>
        <cdr:cNvSpPr/>
      </cdr:nvSpPr>
      <cdr:spPr>
        <a:xfrm xmlns:a="http://schemas.openxmlformats.org/drawingml/2006/main">
          <a:off x="5472608" y="1440160"/>
          <a:ext cx="484632" cy="978408"/>
        </a:xfrm>
        <a:prstGeom xmlns:a="http://schemas.openxmlformats.org/drawingml/2006/main" prst="upArrow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he-IL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66CC7B0-6944-47B4-8733-3B2F3DD7F9F4}" type="datetimeFigureOut">
              <a:rPr lang="he-IL" smtClean="0"/>
              <a:t>ט'/תמוז/תשע"ז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EA033BE-89FA-437E-A080-370CE1B6E65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207135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שיקופית מס 3   להוסיף פסיק  220,753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787524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845270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32751625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1151436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9082031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42042877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3406341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36843975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32442510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17041587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he-IL" altLang="he-IL" smtClean="0"/>
              <a:t>לסוף המצגת ולת.ז</a:t>
            </a:r>
            <a:endParaRPr lang="de-AT" altLang="he-IL" smtClean="0"/>
          </a:p>
        </p:txBody>
      </p:sp>
    </p:spTree>
    <p:extLst>
      <p:ext uri="{BB962C8B-B14F-4D97-AF65-F5344CB8AC3E}">
        <p14:creationId xmlns:p14="http://schemas.microsoft.com/office/powerpoint/2010/main" val="283223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EEC89-7DEF-4074-B945-4EE6151AFFCE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E5921-B644-4F48-B62F-7BE29AB01271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0107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B607F-6872-4E62-8000-256E74F8186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93322-FCEE-45E7-9BCA-B640D8394A5A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0035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93008-5982-4284-99FA-46E84DBC479D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F0D15-23DE-44AB-A050-838B8C20BCEC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228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85A7B-DB43-4536-93BD-79BE1FD7D4C6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7D2AB-E7D2-466E-A91F-D16AA3D10621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210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5945B-CB6C-4615-9C3D-C9CBCB0966B1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63727-C590-4A6F-8AA3-E0ACD4B61E6F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475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E75E9-3546-4C74-82B5-71336E0DD9F0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612C5-DF65-4248-84D3-6F46305361BE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054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0B7049-CB17-48F3-9982-DB84B8EA5B6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DEC12-BC57-4735-8961-3D64A2849435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299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EEA0C-0B57-4C17-8D9E-A10D390BB6BA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DE155-88CA-4A1A-93DC-C8B28703B3AE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320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e-IL" noProof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F9797-1C78-4219-A663-28268D9E689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14131-0D84-4A15-8BE2-9C79E50A04E9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144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2DE13-E994-4D64-A2A0-B6321E0E4909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776703-E1A1-46A4-BBBA-96C017774490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8651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A9645-6800-4C38-8AED-EAC3E634F64F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67B527-739D-469B-A7C9-3CCD981DD4AC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442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מציין מיקום של כותרת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סגנון כותרת של תבנית בסיס</a:t>
            </a:r>
          </a:p>
        </p:txBody>
      </p:sp>
      <p:sp>
        <p:nvSpPr>
          <p:cNvPr id="1027" name="מציין מיקום טקסט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he-IL" smtClean="0"/>
              <a:t>לחץ כדי לערוך סגנונות טקסט של תבנית בסיס</a:t>
            </a:r>
          </a:p>
          <a:p>
            <a:pPr lvl="1"/>
            <a:r>
              <a:rPr lang="he-IL" altLang="he-IL" smtClean="0"/>
              <a:t>רמה שנייה</a:t>
            </a:r>
          </a:p>
          <a:p>
            <a:pPr lvl="2"/>
            <a:r>
              <a:rPr lang="he-IL" altLang="he-IL" smtClean="0"/>
              <a:t>רמה שלישית</a:t>
            </a:r>
          </a:p>
          <a:p>
            <a:pPr lvl="3"/>
            <a:r>
              <a:rPr lang="he-IL" altLang="he-IL" smtClean="0"/>
              <a:t>רמה רביעית</a:t>
            </a:r>
          </a:p>
          <a:p>
            <a:pPr lvl="4"/>
            <a:r>
              <a:rPr lang="he-IL" altLang="he-IL" smtClean="0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7EF3EE-6021-4384-8AC6-A79875BE4DB6}" type="datetime8">
              <a:rPr lang="he-IL" smtClean="0">
                <a:solidFill>
                  <a:prstClr val="black">
                    <a:tint val="75000"/>
                  </a:prstClr>
                </a:solidFill>
              </a:rPr>
              <a:t>03 יולי 17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B82D24-9F51-46AE-8521-BBC6604C7085}" type="slidenum">
              <a:rPr lang="he-IL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807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13" Type="http://schemas.openxmlformats.org/officeDocument/2006/relationships/diagramData" Target="../diagrams/data4.xml"/><Relationship Id="rId1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17" Type="http://schemas.microsoft.com/office/2007/relationships/diagramDrawing" Target="../diagrams/drawing4.xml"/><Relationship Id="rId2" Type="http://schemas.openxmlformats.org/officeDocument/2006/relationships/notesSlide" Target="../notesSlides/notesSlide10.xml"/><Relationship Id="rId16" Type="http://schemas.openxmlformats.org/officeDocument/2006/relationships/diagramColors" Target="../diagrams/colors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3.xml"/><Relationship Id="rId19" Type="http://schemas.openxmlformats.org/officeDocument/2006/relationships/image" Target="../media/image2.png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Relationship Id="rId1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image" Target="../media/image1.png"/><Relationship Id="rId18" Type="http://schemas.microsoft.com/office/2007/relationships/diagramDrawing" Target="../diagrams/drawing7.xml"/><Relationship Id="rId3" Type="http://schemas.openxmlformats.org/officeDocument/2006/relationships/diagramData" Target="../diagrams/data5.xml"/><Relationship Id="rId21" Type="http://schemas.openxmlformats.org/officeDocument/2006/relationships/diagramQuickStyle" Target="../diagrams/quickStyle8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17" Type="http://schemas.openxmlformats.org/officeDocument/2006/relationships/diagramColors" Target="../diagrams/colors7.xml"/><Relationship Id="rId2" Type="http://schemas.openxmlformats.org/officeDocument/2006/relationships/notesSlide" Target="../notesSlides/notesSlide11.xml"/><Relationship Id="rId16" Type="http://schemas.openxmlformats.org/officeDocument/2006/relationships/diagramQuickStyle" Target="../diagrams/quickStyle7.xml"/><Relationship Id="rId20" Type="http://schemas.openxmlformats.org/officeDocument/2006/relationships/diagramLayout" Target="../diagrams/layout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24" Type="http://schemas.openxmlformats.org/officeDocument/2006/relationships/image" Target="../media/image2.png"/><Relationship Id="rId5" Type="http://schemas.openxmlformats.org/officeDocument/2006/relationships/diagramQuickStyle" Target="../diagrams/quickStyle5.xml"/><Relationship Id="rId15" Type="http://schemas.openxmlformats.org/officeDocument/2006/relationships/diagramLayout" Target="../diagrams/layout7.xml"/><Relationship Id="rId23" Type="http://schemas.microsoft.com/office/2007/relationships/diagramDrawing" Target="../diagrams/drawing8.xml"/><Relationship Id="rId10" Type="http://schemas.openxmlformats.org/officeDocument/2006/relationships/diagramQuickStyle" Target="../diagrams/quickStyle6.xml"/><Relationship Id="rId19" Type="http://schemas.openxmlformats.org/officeDocument/2006/relationships/diagramData" Target="../diagrams/data8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Relationship Id="rId14" Type="http://schemas.openxmlformats.org/officeDocument/2006/relationships/diagramData" Target="../diagrams/data7.xml"/><Relationship Id="rId22" Type="http://schemas.openxmlformats.org/officeDocument/2006/relationships/diagramColors" Target="../diagrams/colors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55576" y="2348880"/>
            <a:ext cx="7776864" cy="5544616"/>
          </a:xfrm>
          <a:effectLst/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he-IL" sz="3100" dirty="0" smtClean="0">
                <a:solidFill>
                  <a:srgbClr val="0070C0"/>
                </a:solidFill>
                <a:cs typeface="+mn-cs"/>
              </a:rPr>
              <a:t>מנכ"ל </a:t>
            </a:r>
            <a:r>
              <a:rPr lang="he-IL" sz="3100" dirty="0">
                <a:solidFill>
                  <a:srgbClr val="0070C0"/>
                </a:solidFill>
                <a:cs typeface="+mn-cs"/>
              </a:rPr>
              <a:t>משרד החינוך</a:t>
            </a:r>
            <a:br>
              <a:rPr lang="he-IL" sz="3100" dirty="0">
                <a:solidFill>
                  <a:srgbClr val="0070C0"/>
                </a:solidFill>
                <a:cs typeface="+mn-cs"/>
              </a:rPr>
            </a:br>
            <a:r>
              <a:rPr lang="he-IL" sz="3100" dirty="0">
                <a:solidFill>
                  <a:srgbClr val="0070C0"/>
                </a:solidFill>
                <a:cs typeface="+mn-cs"/>
              </a:rPr>
              <a:t>מר שמואל </a:t>
            </a:r>
            <a:r>
              <a:rPr lang="he-IL" sz="3100" dirty="0" smtClean="0">
                <a:solidFill>
                  <a:srgbClr val="0070C0"/>
                </a:solidFill>
                <a:cs typeface="+mn-cs"/>
              </a:rPr>
              <a:t>אבואב</a:t>
            </a:r>
            <a:br>
              <a:rPr lang="he-IL" sz="3100" dirty="0" smtClean="0">
                <a:solidFill>
                  <a:srgbClr val="0070C0"/>
                </a:solidFill>
                <a:cs typeface="+mn-cs"/>
              </a:rPr>
            </a:br>
            <a:r>
              <a:rPr lang="he-IL" sz="3100" dirty="0">
                <a:solidFill>
                  <a:srgbClr val="0070C0"/>
                </a:solidFill>
                <a:cs typeface="+mn-cs"/>
              </a:rPr>
              <a:t/>
            </a:r>
            <a:br>
              <a:rPr lang="he-IL" sz="3100" dirty="0">
                <a:solidFill>
                  <a:srgbClr val="0070C0"/>
                </a:solidFill>
                <a:cs typeface="+mn-cs"/>
              </a:rPr>
            </a:br>
            <a:r>
              <a:rPr lang="he-IL" sz="3100" dirty="0">
                <a:solidFill>
                  <a:srgbClr val="0070C0"/>
                </a:solidFill>
                <a:cs typeface="+mn-cs"/>
              </a:rPr>
              <a:t>בדיון  ועדת </a:t>
            </a:r>
            <a:r>
              <a:rPr lang="he-IL" sz="3100" dirty="0" smtClean="0">
                <a:solidFill>
                  <a:srgbClr val="0070C0"/>
                </a:solidFill>
                <a:cs typeface="+mn-cs"/>
              </a:rPr>
              <a:t>החינוך התרבות והספורט</a:t>
            </a:r>
            <a:br>
              <a:rPr lang="he-IL" sz="3100" dirty="0" smtClean="0">
                <a:solidFill>
                  <a:srgbClr val="0070C0"/>
                </a:solidFill>
                <a:cs typeface="+mn-cs"/>
              </a:rPr>
            </a:br>
            <a:r>
              <a:rPr lang="he-IL" sz="2700" b="0" dirty="0" smtClean="0">
                <a:solidFill>
                  <a:srgbClr val="0070C0"/>
                </a:solidFill>
                <a:cs typeface="+mn-cs"/>
              </a:rPr>
              <a:t>בנושא:</a:t>
            </a:r>
            <a:r>
              <a:rPr lang="he-IL" sz="3100" dirty="0" smtClean="0">
                <a:solidFill>
                  <a:srgbClr val="0070C0"/>
                </a:solidFill>
                <a:cs typeface="+mn-cs"/>
              </a:rPr>
              <a:t/>
            </a:r>
            <a:br>
              <a:rPr lang="he-IL" sz="3100" dirty="0" smtClean="0">
                <a:solidFill>
                  <a:srgbClr val="0070C0"/>
                </a:solidFill>
                <a:cs typeface="+mn-cs"/>
              </a:rPr>
            </a:br>
            <a:r>
              <a:rPr lang="he-IL" sz="3100" dirty="0" smtClean="0">
                <a:solidFill>
                  <a:srgbClr val="0070C0"/>
                </a:solidFill>
                <a:cs typeface="+mn-cs"/>
              </a:rPr>
              <a:t>החינוך המיוחד במוסדות </a:t>
            </a:r>
            <a:r>
              <a:rPr lang="he-IL" sz="3100" dirty="0" err="1" smtClean="0">
                <a:solidFill>
                  <a:srgbClr val="0070C0"/>
                </a:solidFill>
                <a:cs typeface="+mn-cs"/>
              </a:rPr>
              <a:t>המוכש"ר</a:t>
            </a:r>
            <a:r>
              <a:rPr lang="he-IL" sz="3100" dirty="0">
                <a:solidFill>
                  <a:srgbClr val="0070C0"/>
                </a:solidFill>
                <a:cs typeface="+mn-cs"/>
              </a:rPr>
              <a:t/>
            </a:r>
            <a:br>
              <a:rPr lang="he-IL" sz="3100" dirty="0">
                <a:solidFill>
                  <a:srgbClr val="0070C0"/>
                </a:solidFill>
                <a:cs typeface="+mn-cs"/>
              </a:rPr>
            </a:br>
            <a:r>
              <a:rPr lang="he-IL" sz="3100" dirty="0">
                <a:solidFill>
                  <a:srgbClr val="0070C0"/>
                </a:solidFill>
                <a:cs typeface="+mn-cs"/>
              </a:rPr>
              <a:t/>
            </a:r>
            <a:br>
              <a:rPr lang="he-IL" sz="3100" dirty="0">
                <a:solidFill>
                  <a:srgbClr val="0070C0"/>
                </a:solidFill>
                <a:cs typeface="+mn-cs"/>
              </a:rPr>
            </a:br>
            <a:r>
              <a:rPr lang="he-IL" sz="3600" dirty="0">
                <a:solidFill>
                  <a:srgbClr val="0070C0"/>
                </a:solidFill>
                <a:cs typeface="+mn-cs"/>
              </a:rPr>
              <a:t/>
            </a:r>
            <a:br>
              <a:rPr lang="he-IL" sz="3600" dirty="0">
                <a:solidFill>
                  <a:srgbClr val="0070C0"/>
                </a:solidFill>
                <a:cs typeface="+mn-cs"/>
              </a:rPr>
            </a:br>
            <a:r>
              <a:rPr lang="he-IL" sz="1400" dirty="0">
                <a:solidFill>
                  <a:srgbClr val="0070C0"/>
                </a:solidFill>
              </a:rPr>
              <a:t>יום שני ט' תמוז תשע"ז  -  3.7.2017</a:t>
            </a:r>
            <a:r>
              <a:rPr lang="he-IL" sz="3600" dirty="0">
                <a:solidFill>
                  <a:srgbClr val="0070C0"/>
                </a:solidFill>
              </a:rPr>
              <a:t/>
            </a:r>
            <a:br>
              <a:rPr lang="he-IL" sz="3600" dirty="0">
                <a:solidFill>
                  <a:srgbClr val="0070C0"/>
                </a:solidFill>
              </a:rPr>
            </a:br>
            <a:r>
              <a:rPr lang="he-IL" sz="3600" dirty="0">
                <a:solidFill>
                  <a:srgbClr val="0070C0"/>
                </a:solidFill>
                <a:cs typeface="+mn-cs"/>
              </a:rPr>
              <a:t/>
            </a:r>
            <a:br>
              <a:rPr lang="he-IL" sz="3600" dirty="0">
                <a:solidFill>
                  <a:srgbClr val="0070C0"/>
                </a:solidFill>
                <a:cs typeface="+mn-cs"/>
              </a:rPr>
            </a:br>
            <a:r>
              <a:rPr lang="he-IL" sz="3600" dirty="0">
                <a:cs typeface="+mn-cs"/>
              </a:rPr>
              <a:t/>
            </a:r>
            <a:br>
              <a:rPr lang="he-IL" sz="3600" dirty="0">
                <a:cs typeface="+mn-cs"/>
              </a:rPr>
            </a:br>
            <a:r>
              <a:rPr lang="he-IL" sz="3600" dirty="0" smtClean="0">
                <a:cs typeface="+mn-cs"/>
              </a:rPr>
              <a:t/>
            </a:r>
            <a:br>
              <a:rPr lang="he-IL" sz="3600" dirty="0" smtClean="0">
                <a:cs typeface="+mn-cs"/>
              </a:rPr>
            </a:br>
            <a:r>
              <a:rPr lang="he-IL" sz="1400" dirty="0" smtClean="0">
                <a:cs typeface="+mn-cs"/>
              </a:rPr>
              <a:t/>
            </a:r>
            <a:br>
              <a:rPr lang="he-IL" sz="1400" dirty="0" smtClean="0">
                <a:cs typeface="+mn-cs"/>
              </a:rPr>
            </a:br>
            <a:r>
              <a:rPr lang="he-IL" sz="3600" dirty="0">
                <a:cs typeface="+mn-cs"/>
              </a:rPr>
              <a:t/>
            </a:r>
            <a:br>
              <a:rPr lang="he-IL" sz="3600" dirty="0">
                <a:cs typeface="+mn-cs"/>
              </a:rPr>
            </a:br>
            <a:r>
              <a:rPr lang="he-IL" sz="1400" dirty="0" smtClean="0">
                <a:solidFill>
                  <a:srgbClr val="F07F09">
                    <a:tint val="88000"/>
                    <a:satMod val="150000"/>
                  </a:srgbClr>
                </a:solidFill>
              </a:rPr>
              <a:t> </a:t>
            </a:r>
            <a:endParaRPr lang="he-IL" sz="3600" dirty="0">
              <a:cs typeface="+mn-cs"/>
            </a:endParaRPr>
          </a:p>
        </p:txBody>
      </p:sp>
      <p:pic>
        <p:nvPicPr>
          <p:cNvPr id="4" name="Picture 7" descr="isra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680" y="692696"/>
            <a:ext cx="1008112" cy="114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מלבן 4"/>
          <p:cNvSpPr/>
          <p:nvPr/>
        </p:nvSpPr>
        <p:spPr>
          <a:xfrm>
            <a:off x="3581355" y="1835532"/>
            <a:ext cx="17107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b="1" dirty="0"/>
              <a:t>משרד החינוך</a:t>
            </a:r>
          </a:p>
        </p:txBody>
      </p:sp>
    </p:spTree>
    <p:extLst>
      <p:ext uri="{BB962C8B-B14F-4D97-AF65-F5344CB8AC3E}">
        <p14:creationId xmlns:p14="http://schemas.microsoft.com/office/powerpoint/2010/main" val="1117576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כותרת 1"/>
          <p:cNvSpPr>
            <a:spLocks noGrp="1"/>
          </p:cNvSpPr>
          <p:nvPr>
            <p:ph type="title"/>
          </p:nvPr>
        </p:nvSpPr>
        <p:spPr>
          <a:xfrm>
            <a:off x="323850" y="692696"/>
            <a:ext cx="8604250" cy="1079500"/>
          </a:xfrm>
        </p:spPr>
        <p:txBody>
          <a:bodyPr/>
          <a:lstStyle/>
          <a:p>
            <a:pPr algn="ctr" eaLnBrk="1" hangingPunct="1"/>
            <a:r>
              <a:rPr lang="he-IL" altLang="he-IL" sz="22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233,676</a:t>
            </a:r>
            <a:r>
              <a:rPr lang="he-IL" altLang="he-IL" sz="2200" b="1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 תלמידים מקבלים שירות מהחינוך המיוחד </a:t>
            </a:r>
            <a:br>
              <a:rPr lang="he-IL" altLang="he-IL" sz="2200" b="1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</a:br>
            <a:r>
              <a:rPr lang="he-IL" altLang="he-IL" sz="2200" b="1" dirty="0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מתוך 2,217,817 תלמידים במערכת החינוך</a:t>
            </a: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493322-FCEE-45E7-9BCA-B640D8394A5A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תרשים 4">
            <a:extLst>
              <a:ext uri="{FF2B5EF4-FFF2-40B4-BE49-F238E27FC236}"/>
            </a:extLst>
          </p:cNvPr>
          <p:cNvGraphicFramePr>
            <a:graphicFrameLocks/>
          </p:cNvGraphicFramePr>
          <p:nvPr/>
        </p:nvGraphicFramePr>
        <p:xfrm>
          <a:off x="1202500" y="1766170"/>
          <a:ext cx="6444641" cy="52484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תרשים 5">
            <a:extLst>
              <a:ext uri="{FF2B5EF4-FFF2-40B4-BE49-F238E27FC236}"/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2026561"/>
              </p:ext>
            </p:extLst>
          </p:nvPr>
        </p:nvGraphicFramePr>
        <p:xfrm>
          <a:off x="1617888" y="1772816"/>
          <a:ext cx="6194200" cy="4642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149" name="כותרת 1"/>
          <p:cNvSpPr txBox="1">
            <a:spLocks/>
          </p:cNvSpPr>
          <p:nvPr/>
        </p:nvSpPr>
        <p:spPr bwMode="auto">
          <a:xfrm>
            <a:off x="0" y="0"/>
            <a:ext cx="9144000" cy="549275"/>
          </a:xfrm>
          <a:prstGeom prst="rect">
            <a:avLst/>
          </a:prstGeom>
          <a:solidFill>
            <a:srgbClr val="007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2000" b="1" dirty="0">
                <a:solidFill>
                  <a:prstClr val="white"/>
                </a:solidFill>
                <a:latin typeface="Tahoma" pitchFamily="34" charset="0"/>
                <a:cs typeface="Tahoma" pitchFamily="34" charset="0"/>
              </a:rPr>
              <a:t>  זכאי שירותים מהחינוך מיוחד ביחס לכלל אוכלוסיית התלמידים</a:t>
            </a:r>
          </a:p>
        </p:txBody>
      </p:sp>
      <p:pic>
        <p:nvPicPr>
          <p:cNvPr id="6150" name="Picture 7" descr="israe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53975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1" name="TextBox 4"/>
          <p:cNvSpPr txBox="1">
            <a:spLocks noChangeArrowheads="1"/>
          </p:cNvSpPr>
          <p:nvPr/>
        </p:nvSpPr>
        <p:spPr bwMode="auto">
          <a:xfrm>
            <a:off x="-130299" y="64608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51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-20638" y="332656"/>
            <a:ext cx="9144001" cy="792088"/>
          </a:xfrm>
          <a:solidFill>
            <a:srgbClr val="0070C0"/>
          </a:solidFill>
        </p:spPr>
        <p:txBody>
          <a:bodyPr/>
          <a:lstStyle/>
          <a:p>
            <a:pPr algn="r" eaLnBrk="1" hangingPunct="1"/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</a:t>
            </a:r>
            <a:r>
              <a:rPr lang="he-IL" sz="2000" b="1" dirty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תלמידים במוסדות חינוך מיוחד</a:t>
            </a:r>
            <a:r>
              <a:rPr lang="he-IL" sz="2000" dirty="0"/>
              <a:t/>
            </a:r>
            <a:br>
              <a:rPr lang="he-IL" sz="2000" dirty="0"/>
            </a:br>
            <a:endParaRPr lang="he-IL" altLang="he-IL" sz="20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6566" name="מציין מיקום תוכן 3"/>
          <p:cNvSpPr>
            <a:spLocks noGrp="1"/>
          </p:cNvSpPr>
          <p:nvPr>
            <p:ph idx="4294967295"/>
          </p:nvPr>
        </p:nvSpPr>
        <p:spPr>
          <a:xfrm>
            <a:off x="179388" y="1412875"/>
            <a:ext cx="8856662" cy="5184775"/>
          </a:xfrm>
        </p:spPr>
        <p:txBody>
          <a:bodyPr/>
          <a:lstStyle/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rtlCol="1" anchor="ctr"/>
          <a:lstStyle/>
          <a:p>
            <a:pPr algn="l">
              <a:defRPr/>
            </a:pPr>
            <a:fld id="{704EE241-4AC1-4802-BE08-93143BA2D84D}" type="slidenum">
              <a:rPr lang="he-IL" sz="1200">
                <a:solidFill>
                  <a:prstClr val="black">
                    <a:tint val="75000"/>
                  </a:prstClr>
                </a:solidFill>
              </a:rPr>
              <a:pPr algn="l">
                <a:defRPr/>
              </a:pPr>
              <a:t>3</a:t>
            </a:fld>
            <a:endParaRPr lang="he-IL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DEC12-BC57-4735-8961-3D64A284943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476672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-130299" y="487305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1" name="מציין מיקום תוכן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0197087"/>
              </p:ext>
            </p:extLst>
          </p:nvPr>
        </p:nvGraphicFramePr>
        <p:xfrm>
          <a:off x="1494673" y="1556792"/>
          <a:ext cx="6589042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213765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-20638" y="332656"/>
            <a:ext cx="9144001" cy="792088"/>
          </a:xfrm>
          <a:solidFill>
            <a:srgbClr val="0070C0"/>
          </a:solidFill>
        </p:spPr>
        <p:txBody>
          <a:bodyPr/>
          <a:lstStyle/>
          <a:p>
            <a:pPr algn="r" eaLnBrk="1" hangingPunct="1"/>
            <a:r>
              <a:rPr lang="he-IL" altLang="he-IL" sz="2000" b="1" dirty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              </a:t>
            </a:r>
            <a:r>
              <a:rPr lang="he-IL" sz="2000" b="1" dirty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תלמידי חינוך מיוחד בבתי ספר רגילים</a:t>
            </a:r>
            <a:br>
              <a:rPr lang="he-IL" sz="2000" b="1" dirty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</a:br>
            <a:endParaRPr lang="he-IL" altLang="he-IL" sz="2000" b="1" dirty="0">
              <a:solidFill>
                <a:prstClr val="white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66566" name="מציין מיקום תוכן 3"/>
          <p:cNvSpPr>
            <a:spLocks noGrp="1"/>
          </p:cNvSpPr>
          <p:nvPr>
            <p:ph idx="4294967295"/>
          </p:nvPr>
        </p:nvSpPr>
        <p:spPr>
          <a:xfrm>
            <a:off x="179388" y="1412875"/>
            <a:ext cx="8856662" cy="5184775"/>
          </a:xfrm>
        </p:spPr>
        <p:txBody>
          <a:bodyPr/>
          <a:lstStyle/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rtlCol="1" anchor="ctr"/>
          <a:lstStyle/>
          <a:p>
            <a:pPr algn="l">
              <a:defRPr/>
            </a:pPr>
            <a:fld id="{704EE241-4AC1-4802-BE08-93143BA2D84D}" type="slidenum">
              <a:rPr lang="he-IL" sz="1200">
                <a:solidFill>
                  <a:prstClr val="black">
                    <a:tint val="75000"/>
                  </a:prstClr>
                </a:solidFill>
              </a:rPr>
              <a:pPr algn="l">
                <a:defRPr/>
              </a:pPr>
              <a:t>4</a:t>
            </a:fld>
            <a:endParaRPr lang="he-IL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DEC12-BC57-4735-8961-3D64A284943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476672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-130299" y="487305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1" name="מציין מיקום תוכן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13387970"/>
              </p:ext>
            </p:extLst>
          </p:nvPr>
        </p:nvGraphicFramePr>
        <p:xfrm>
          <a:off x="643186" y="1772816"/>
          <a:ext cx="7957194" cy="35933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827584" y="6171684"/>
            <a:ext cx="698450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chemeClr val="tx2"/>
                </a:solidFill>
              </a:rPr>
              <a:t>סה"כ:  4,530 כיתות חינוך מיוחד בבתי ספר רגילים</a:t>
            </a:r>
          </a:p>
        </p:txBody>
      </p:sp>
    </p:spTree>
    <p:extLst>
      <p:ext uri="{BB962C8B-B14F-4D97-AF65-F5344CB8AC3E}">
        <p14:creationId xmlns:p14="http://schemas.microsoft.com/office/powerpoint/2010/main" val="31386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-20638" y="332656"/>
            <a:ext cx="9144001" cy="792088"/>
          </a:xfrm>
          <a:solidFill>
            <a:srgbClr val="0070C0"/>
          </a:solidFill>
        </p:spPr>
        <p:txBody>
          <a:bodyPr/>
          <a:lstStyle/>
          <a:p>
            <a:pPr algn="r" eaLnBrk="1" hangingPunct="1"/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</a:t>
            </a:r>
            <a:r>
              <a:rPr lang="he-IL" sz="2000" b="1" dirty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תלמידים בשילוב בבתי ספר רגילים</a:t>
            </a:r>
            <a:br>
              <a:rPr lang="he-IL" sz="2000" b="1" dirty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</a:br>
            <a:endParaRPr lang="he-IL" altLang="he-IL" sz="2000" b="1" dirty="0">
              <a:solidFill>
                <a:prstClr val="white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66566" name="מציין מיקום תוכן 3"/>
          <p:cNvSpPr>
            <a:spLocks noGrp="1"/>
          </p:cNvSpPr>
          <p:nvPr>
            <p:ph idx="4294967295"/>
          </p:nvPr>
        </p:nvSpPr>
        <p:spPr>
          <a:xfrm>
            <a:off x="179388" y="1412875"/>
            <a:ext cx="8856662" cy="5184775"/>
          </a:xfrm>
        </p:spPr>
        <p:txBody>
          <a:bodyPr/>
          <a:lstStyle/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rtlCol="1" anchor="ctr"/>
          <a:lstStyle/>
          <a:p>
            <a:pPr algn="l">
              <a:defRPr/>
            </a:pPr>
            <a:fld id="{704EE241-4AC1-4802-BE08-93143BA2D84D}" type="slidenum">
              <a:rPr lang="he-IL" sz="1200">
                <a:solidFill>
                  <a:prstClr val="black">
                    <a:tint val="75000"/>
                  </a:prstClr>
                </a:solidFill>
              </a:rPr>
              <a:pPr algn="l">
                <a:defRPr/>
              </a:pPr>
              <a:t>5</a:t>
            </a:fld>
            <a:endParaRPr lang="he-IL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DEC12-BC57-4735-8961-3D64A284943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476672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-130299" y="487305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1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9586049"/>
              </p:ext>
            </p:extLst>
          </p:nvPr>
        </p:nvGraphicFramePr>
        <p:xfrm>
          <a:off x="643186" y="2436812"/>
          <a:ext cx="8183562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285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-20638" y="332656"/>
            <a:ext cx="9144001" cy="792088"/>
          </a:xfrm>
          <a:solidFill>
            <a:srgbClr val="0070C0"/>
          </a:solidFill>
        </p:spPr>
        <p:txBody>
          <a:bodyPr/>
          <a:lstStyle/>
          <a:p>
            <a:pPr algn="r"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</a:t>
            </a:r>
            <a:r>
              <a:rPr lang="he-IL" sz="2000" b="1" dirty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תלמידים במסגרות </a:t>
            </a:r>
            <a:r>
              <a:rPr lang="he-IL" sz="2000" b="1" dirty="0" err="1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חנ"מ</a:t>
            </a:r>
            <a:r>
              <a:rPr lang="he-IL" sz="2000" b="1" dirty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 </a:t>
            </a:r>
            <a:r>
              <a:rPr lang="he-IL" sz="2000" b="1" dirty="0" err="1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במוכש"ר</a:t>
            </a:r>
            <a:endParaRPr lang="he-IL" sz="2000" b="1" dirty="0">
              <a:solidFill>
                <a:prstClr val="white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66566" name="מציין מיקום תוכן 3"/>
          <p:cNvSpPr>
            <a:spLocks noGrp="1"/>
          </p:cNvSpPr>
          <p:nvPr>
            <p:ph idx="4294967295"/>
          </p:nvPr>
        </p:nvSpPr>
        <p:spPr>
          <a:xfrm>
            <a:off x="179388" y="1412875"/>
            <a:ext cx="8856662" cy="5184775"/>
          </a:xfrm>
        </p:spPr>
        <p:txBody>
          <a:bodyPr/>
          <a:lstStyle/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rtlCol="1" anchor="ctr"/>
          <a:lstStyle/>
          <a:p>
            <a:pPr algn="l">
              <a:defRPr/>
            </a:pPr>
            <a:fld id="{704EE241-4AC1-4802-BE08-93143BA2D84D}" type="slidenum">
              <a:rPr lang="he-IL" sz="1200">
                <a:solidFill>
                  <a:prstClr val="black">
                    <a:tint val="75000"/>
                  </a:prstClr>
                </a:solidFill>
              </a:rPr>
              <a:pPr algn="l">
                <a:defRPr/>
              </a:pPr>
              <a:t>6</a:t>
            </a:fld>
            <a:endParaRPr lang="he-IL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DEC12-BC57-4735-8961-3D64A284943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476672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-130299" y="487305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2" name="מציין מיקום תוכן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7018733"/>
              </p:ext>
            </p:extLst>
          </p:nvPr>
        </p:nvGraphicFramePr>
        <p:xfrm>
          <a:off x="294482" y="2060848"/>
          <a:ext cx="8183562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26373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-20638" y="332656"/>
            <a:ext cx="9144001" cy="792088"/>
          </a:xfrm>
          <a:solidFill>
            <a:srgbClr val="0070C0"/>
          </a:solidFill>
        </p:spPr>
        <p:txBody>
          <a:bodyPr/>
          <a:lstStyle/>
          <a:p>
            <a:pPr algn="r" eaLnBrk="1" hangingPunct="1"/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</a:t>
            </a:r>
            <a:r>
              <a:rPr lang="he-IL" sz="2000" b="1" dirty="0" smtClean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תלמידי שילוב </a:t>
            </a:r>
            <a:r>
              <a:rPr lang="he-IL" sz="2000" b="1" dirty="0" err="1" smtClean="0">
                <a:solidFill>
                  <a:prstClr val="white"/>
                </a:solidFill>
                <a:latin typeface="Tahoma" pitchFamily="34" charset="0"/>
                <a:ea typeface="+mn-ea"/>
                <a:cs typeface="Tahoma" pitchFamily="34" charset="0"/>
              </a:rPr>
              <a:t>מוכש"ר</a:t>
            </a:r>
            <a:endParaRPr lang="he-IL" altLang="he-IL" sz="2000" b="1" dirty="0">
              <a:solidFill>
                <a:prstClr val="white"/>
              </a:solidFill>
              <a:latin typeface="Tahoma" pitchFamily="34" charset="0"/>
              <a:ea typeface="+mn-ea"/>
              <a:cs typeface="Tahoma" pitchFamily="34" charset="0"/>
            </a:endParaRPr>
          </a:p>
        </p:txBody>
      </p:sp>
      <p:sp>
        <p:nvSpPr>
          <p:cNvPr id="66566" name="מציין מיקום תוכן 3"/>
          <p:cNvSpPr>
            <a:spLocks noGrp="1"/>
          </p:cNvSpPr>
          <p:nvPr>
            <p:ph idx="4294967295"/>
          </p:nvPr>
        </p:nvSpPr>
        <p:spPr>
          <a:xfrm>
            <a:off x="179388" y="1412875"/>
            <a:ext cx="8856662" cy="5184775"/>
          </a:xfrm>
        </p:spPr>
        <p:txBody>
          <a:bodyPr/>
          <a:lstStyle/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rtlCol="1" anchor="ctr"/>
          <a:lstStyle/>
          <a:p>
            <a:pPr algn="l">
              <a:defRPr/>
            </a:pPr>
            <a:fld id="{704EE241-4AC1-4802-BE08-93143BA2D84D}" type="slidenum">
              <a:rPr lang="he-IL" sz="1200">
                <a:solidFill>
                  <a:prstClr val="black">
                    <a:tint val="75000"/>
                  </a:prstClr>
                </a:solidFill>
              </a:rPr>
              <a:pPr algn="l">
                <a:defRPr/>
              </a:pPr>
              <a:t>7</a:t>
            </a:fld>
            <a:endParaRPr lang="he-IL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DEC12-BC57-4735-8961-3D64A284943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476672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-130299" y="487305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1" name="מציין מיקום תוכן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1552235"/>
              </p:ext>
            </p:extLst>
          </p:nvPr>
        </p:nvGraphicFramePr>
        <p:xfrm>
          <a:off x="303134" y="1988840"/>
          <a:ext cx="8183562" cy="4187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155888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-20638" y="332656"/>
            <a:ext cx="9144001" cy="792088"/>
          </a:xfrm>
          <a:solidFill>
            <a:srgbClr val="0070C0"/>
          </a:solidFill>
        </p:spPr>
        <p:txBody>
          <a:bodyPr/>
          <a:lstStyle/>
          <a:p>
            <a:pPr algn="r" eaLnBrk="1" hangingPunct="1"/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תכנית </a:t>
            </a: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מערכתית לשיפור רמת השירות בחינוך המיוחד </a:t>
            </a:r>
            <a:b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 נושאים </a:t>
            </a: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שתוקצבו  בתקציב 2017-2018</a:t>
            </a:r>
          </a:p>
        </p:txBody>
      </p:sp>
      <p:sp>
        <p:nvSpPr>
          <p:cNvPr id="66566" name="מציין מיקום תוכן 3"/>
          <p:cNvSpPr>
            <a:spLocks noGrp="1"/>
          </p:cNvSpPr>
          <p:nvPr>
            <p:ph idx="4294967295"/>
          </p:nvPr>
        </p:nvSpPr>
        <p:spPr>
          <a:xfrm>
            <a:off x="179388" y="1412875"/>
            <a:ext cx="8856662" cy="5184775"/>
          </a:xfrm>
        </p:spPr>
        <p:txBody>
          <a:bodyPr/>
          <a:lstStyle/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rtlCol="1" anchor="ctr"/>
          <a:lstStyle/>
          <a:p>
            <a:pPr algn="l">
              <a:defRPr/>
            </a:pPr>
            <a:fld id="{704EE241-4AC1-4802-BE08-93143BA2D84D}" type="slidenum">
              <a:rPr lang="he-IL" sz="1200">
                <a:solidFill>
                  <a:prstClr val="black">
                    <a:tint val="75000"/>
                  </a:prstClr>
                </a:solidFill>
              </a:rPr>
              <a:pPr algn="l">
                <a:defRPr/>
              </a:pPr>
              <a:t>8</a:t>
            </a:fld>
            <a:endParaRPr lang="he-IL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DEC12-BC57-4735-8961-3D64A284943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4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476672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-130299" y="487305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3186" y="1400789"/>
            <a:ext cx="67687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dirty="0" smtClean="0"/>
              <a:t>גידול טבעי 2016-2018 - </a:t>
            </a:r>
            <a:r>
              <a:rPr lang="he-IL" b="1" dirty="0"/>
              <a:t>תקציב תוספתי לבסיס</a:t>
            </a:r>
          </a:p>
        </p:txBody>
      </p:sp>
      <p:graphicFrame>
        <p:nvGraphicFramePr>
          <p:cNvPr id="16" name="תרשים 15"/>
          <p:cNvGraphicFramePr/>
          <p:nvPr>
            <p:extLst>
              <p:ext uri="{D42A27DB-BD31-4B8C-83A1-F6EECF244321}">
                <p14:modId xmlns:p14="http://schemas.microsoft.com/office/powerpoint/2010/main" val="4228230541"/>
              </p:ext>
            </p:extLst>
          </p:nvPr>
        </p:nvGraphicFramePr>
        <p:xfrm>
          <a:off x="1524000" y="1916832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0600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-20638" y="332656"/>
            <a:ext cx="9144001" cy="792088"/>
          </a:xfrm>
          <a:solidFill>
            <a:srgbClr val="0070C0"/>
          </a:solidFill>
        </p:spPr>
        <p:txBody>
          <a:bodyPr/>
          <a:lstStyle/>
          <a:p>
            <a:pPr algn="r" eaLnBrk="1" hangingPunct="1"/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</a:t>
            </a: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תכנית מערכתית לשיפור רמת השירות בחינוך המיוחד </a:t>
            </a:r>
            <a:b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 נושאים שתוקצבו  בתקציב 2017-2018</a:t>
            </a:r>
          </a:p>
        </p:txBody>
      </p:sp>
      <p:sp>
        <p:nvSpPr>
          <p:cNvPr id="66565" name="TextBox 9"/>
          <p:cNvSpPr txBox="1">
            <a:spLocks noChangeArrowheads="1"/>
          </p:cNvSpPr>
          <p:nvPr/>
        </p:nvSpPr>
        <p:spPr bwMode="auto">
          <a:xfrm>
            <a:off x="2916238" y="3879850"/>
            <a:ext cx="16557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1400" b="1">
                <a:solidFill>
                  <a:prstClr val="white"/>
                </a:solidFill>
                <a:latin typeface="Tahoma" pitchFamily="34" charset="0"/>
                <a:cs typeface="Tahoma" pitchFamily="34" charset="0"/>
              </a:rPr>
              <a:t>112,502 תלמידים בשילוב  </a:t>
            </a:r>
          </a:p>
        </p:txBody>
      </p:sp>
      <p:sp>
        <p:nvSpPr>
          <p:cNvPr id="66566" name="מציין מיקום תוכן 3"/>
          <p:cNvSpPr>
            <a:spLocks noGrp="1"/>
          </p:cNvSpPr>
          <p:nvPr>
            <p:ph idx="4294967295"/>
          </p:nvPr>
        </p:nvSpPr>
        <p:spPr>
          <a:xfrm>
            <a:off x="179388" y="1412875"/>
            <a:ext cx="8856662" cy="5184775"/>
          </a:xfrm>
        </p:spPr>
        <p:txBody>
          <a:bodyPr/>
          <a:lstStyle/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marL="0" indent="0" eaLnBrk="1" hangingPunct="1">
              <a:buNone/>
            </a:pPr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rtlCol="1" anchor="ctr"/>
          <a:lstStyle/>
          <a:p>
            <a:pPr algn="l">
              <a:defRPr/>
            </a:pPr>
            <a:fld id="{704EE241-4AC1-4802-BE08-93143BA2D84D}" type="slidenum">
              <a:rPr lang="he-IL" sz="1200">
                <a:solidFill>
                  <a:prstClr val="black">
                    <a:tint val="75000"/>
                  </a:prstClr>
                </a:solidFill>
              </a:rPr>
              <a:pPr algn="l">
                <a:defRPr/>
              </a:pPr>
              <a:t>9</a:t>
            </a:fld>
            <a:endParaRPr lang="he-IL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DEC12-BC57-4735-8961-3D64A284943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3" name="דיאגרמה 12"/>
          <p:cNvGraphicFramePr/>
          <p:nvPr>
            <p:extLst>
              <p:ext uri="{D42A27DB-BD31-4B8C-83A1-F6EECF244321}">
                <p14:modId xmlns:p14="http://schemas.microsoft.com/office/powerpoint/2010/main" val="831059440"/>
              </p:ext>
            </p:extLst>
          </p:nvPr>
        </p:nvGraphicFramePr>
        <p:xfrm>
          <a:off x="2123728" y="3181439"/>
          <a:ext cx="4783152" cy="19206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" name="Picture 7" descr="israel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500881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-130299" y="511514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5" name="מלבן 4"/>
          <p:cNvSpPr/>
          <p:nvPr/>
        </p:nvSpPr>
        <p:spPr>
          <a:xfrm>
            <a:off x="1882975" y="1484784"/>
            <a:ext cx="540885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הארכת שנת הלימודים </a:t>
            </a:r>
            <a:endParaRPr lang="he-IL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680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-20638" y="332656"/>
            <a:ext cx="9144001" cy="792088"/>
          </a:xfrm>
          <a:solidFill>
            <a:srgbClr val="0070C0"/>
          </a:solidFill>
        </p:spPr>
        <p:txBody>
          <a:bodyPr/>
          <a:lstStyle/>
          <a:p>
            <a:pPr algn="r" eaLnBrk="1" hangingPunct="1"/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</a:t>
            </a: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תכנית מערכתית לשיפור רמת השירות בחינוך המיוחד </a:t>
            </a:r>
            <a:b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 נושאים שתוקצבו  בתקציב 2017-2018</a:t>
            </a:r>
          </a:p>
        </p:txBody>
      </p:sp>
      <p:sp>
        <p:nvSpPr>
          <p:cNvPr id="66565" name="TextBox 9"/>
          <p:cNvSpPr txBox="1">
            <a:spLocks noChangeArrowheads="1"/>
          </p:cNvSpPr>
          <p:nvPr/>
        </p:nvSpPr>
        <p:spPr bwMode="auto">
          <a:xfrm>
            <a:off x="2916238" y="3879850"/>
            <a:ext cx="16557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1400" b="1">
                <a:solidFill>
                  <a:prstClr val="white"/>
                </a:solidFill>
                <a:latin typeface="Tahoma" pitchFamily="34" charset="0"/>
                <a:cs typeface="Tahoma" pitchFamily="34" charset="0"/>
              </a:rPr>
              <a:t>112,502 תלמידים בשילוב  </a:t>
            </a:r>
          </a:p>
        </p:txBody>
      </p:sp>
      <p:sp>
        <p:nvSpPr>
          <p:cNvPr id="66566" name="מציין מיקום תוכן 3"/>
          <p:cNvSpPr>
            <a:spLocks noGrp="1"/>
          </p:cNvSpPr>
          <p:nvPr>
            <p:ph idx="4294967295"/>
          </p:nvPr>
        </p:nvSpPr>
        <p:spPr>
          <a:xfrm>
            <a:off x="143669" y="1439862"/>
            <a:ext cx="8856662" cy="5184775"/>
          </a:xfrm>
        </p:spPr>
        <p:txBody>
          <a:bodyPr/>
          <a:lstStyle/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rtlCol="1" anchor="ctr"/>
          <a:lstStyle/>
          <a:p>
            <a:pPr algn="l">
              <a:defRPr/>
            </a:pPr>
            <a:fld id="{704EE241-4AC1-4802-BE08-93143BA2D84D}" type="slidenum">
              <a:rPr lang="he-IL" sz="1200">
                <a:solidFill>
                  <a:prstClr val="black">
                    <a:tint val="75000"/>
                  </a:prstClr>
                </a:solidFill>
              </a:rPr>
              <a:pPr algn="l">
                <a:defRPr/>
              </a:pPr>
              <a:t>10</a:t>
            </a:fld>
            <a:endParaRPr lang="he-IL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DEC12-BC57-4735-8961-3D64A284943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7" name="Picture 7" descr="isra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468982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-130299" y="479615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4" name="תרשים 3"/>
          <p:cNvGraphicFramePr/>
          <p:nvPr>
            <p:extLst>
              <p:ext uri="{D42A27DB-BD31-4B8C-83A1-F6EECF244321}">
                <p14:modId xmlns:p14="http://schemas.microsoft.com/office/powerpoint/2010/main" val="222095592"/>
              </p:ext>
            </p:extLst>
          </p:nvPr>
        </p:nvGraphicFramePr>
        <p:xfrm>
          <a:off x="1259632" y="1844824"/>
          <a:ext cx="6696744" cy="4694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מלבן 6"/>
          <p:cNvSpPr/>
          <p:nvPr/>
        </p:nvSpPr>
        <p:spPr>
          <a:xfrm>
            <a:off x="2021231" y="1240304"/>
            <a:ext cx="6223177" cy="8925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מענה לתלמידים חולים בביתם – </a:t>
            </a:r>
            <a:r>
              <a:rPr lang="he-IL" sz="2000" b="1" dirty="0" smtClean="0"/>
              <a:t>תקציב תוספתי לבסיס</a:t>
            </a:r>
            <a:endParaRPr lang="he-IL" sz="2000" b="1" dirty="0"/>
          </a:p>
          <a:p>
            <a:pPr algn="ctr"/>
            <a:r>
              <a:rPr lang="he-IL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he-IL" sz="32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750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128588" y="268288"/>
            <a:ext cx="9015412" cy="857250"/>
          </a:xfrm>
          <a:solidFill>
            <a:srgbClr val="0070C0"/>
          </a:solidFill>
        </p:spPr>
        <p:txBody>
          <a:bodyPr/>
          <a:lstStyle/>
          <a:p>
            <a:pPr algn="r" eaLnBrk="1" hangingPunct="1"/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    </a:t>
            </a:r>
            <a:b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       טיפול </a:t>
            </a: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בסוגיות שעלו </a:t>
            </a:r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לדיון </a:t>
            </a:r>
            <a:b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במוסדות החינוך המיוחד </a:t>
            </a:r>
            <a:r>
              <a:rPr lang="he-IL" altLang="he-IL" sz="2000" b="1" dirty="0" err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במוכש"ר</a:t>
            </a: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endParaRPr lang="he-IL" altLang="he-IL" sz="20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7" name="דיאגרמה 16"/>
          <p:cNvGraphicFramePr/>
          <p:nvPr>
            <p:extLst>
              <p:ext uri="{D42A27DB-BD31-4B8C-83A1-F6EECF244321}">
                <p14:modId xmlns:p14="http://schemas.microsoft.com/office/powerpoint/2010/main" val="1193756898"/>
              </p:ext>
            </p:extLst>
          </p:nvPr>
        </p:nvGraphicFramePr>
        <p:xfrm>
          <a:off x="827584" y="2132856"/>
          <a:ext cx="77521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8" name="דיאגרמה 17"/>
          <p:cNvGraphicFramePr/>
          <p:nvPr>
            <p:extLst>
              <p:ext uri="{D42A27DB-BD31-4B8C-83A1-F6EECF244321}">
                <p14:modId xmlns:p14="http://schemas.microsoft.com/office/powerpoint/2010/main" val="1202988459"/>
              </p:ext>
            </p:extLst>
          </p:nvPr>
        </p:nvGraphicFramePr>
        <p:xfrm>
          <a:off x="827584" y="3284984"/>
          <a:ext cx="77521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9" name="דיאגרמה 18"/>
          <p:cNvGraphicFramePr/>
          <p:nvPr>
            <p:extLst>
              <p:ext uri="{D42A27DB-BD31-4B8C-83A1-F6EECF244321}">
                <p14:modId xmlns:p14="http://schemas.microsoft.com/office/powerpoint/2010/main" val="1957347546"/>
              </p:ext>
            </p:extLst>
          </p:nvPr>
        </p:nvGraphicFramePr>
        <p:xfrm>
          <a:off x="852264" y="4437112"/>
          <a:ext cx="7752184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graphicFrame>
        <p:nvGraphicFramePr>
          <p:cNvPr id="21" name="טבלה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2232356"/>
              </p:ext>
            </p:extLst>
          </p:nvPr>
        </p:nvGraphicFramePr>
        <p:xfrm>
          <a:off x="600020" y="1484784"/>
          <a:ext cx="8136904" cy="37427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13902"/>
                <a:gridCol w="4423002"/>
              </a:tblGrid>
              <a:tr h="37427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נושא</a:t>
                      </a:r>
                      <a:endParaRPr lang="he-IL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b="1" dirty="0" smtClean="0"/>
                        <a:t>הסכמות</a:t>
                      </a:r>
                      <a:r>
                        <a:rPr lang="he-IL" sz="1800" b="1" baseline="0" dirty="0" smtClean="0"/>
                        <a:t> בעקבות דיון עם האוצר</a:t>
                      </a:r>
                      <a:endParaRPr lang="he-IL" sz="18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22" name="Picture 7" descr="israel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804" y="468982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4"/>
          <p:cNvSpPr txBox="1">
            <a:spLocks noChangeArrowheads="1"/>
          </p:cNvSpPr>
          <p:nvPr/>
        </p:nvSpPr>
        <p:spPr bwMode="auto">
          <a:xfrm>
            <a:off x="13717" y="479615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" name="Picture 5" descr="C:\Users\LSU7632\AppData\Local\Microsoft\Windows\Temporary Internet Files\Content.IE5\FKMLOCFV\100px-Symbol_OK.svg[1]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76872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LSU7632\AppData\Local\Microsoft\Windows\Temporary Internet Files\Content.IE5\FKMLOCFV\100px-Symbol_OK.svg[1]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42900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LSU7632\AppData\Local\Microsoft\Windows\Temporary Internet Files\Content.IE5\FKMLOCFV\100px-Symbol_OK.svg[1]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52" y="4581128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59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כותרת 1"/>
          <p:cNvSpPr>
            <a:spLocks noGrp="1"/>
          </p:cNvSpPr>
          <p:nvPr>
            <p:ph type="title" idx="4294967295"/>
          </p:nvPr>
        </p:nvSpPr>
        <p:spPr>
          <a:xfrm>
            <a:off x="107504" y="267494"/>
            <a:ext cx="9015859" cy="857250"/>
          </a:xfrm>
          <a:solidFill>
            <a:srgbClr val="0070C0"/>
          </a:solidFill>
        </p:spPr>
        <p:txBody>
          <a:bodyPr/>
          <a:lstStyle/>
          <a:p>
            <a:pPr algn="r" eaLnBrk="1" hangingPunct="1"/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    </a:t>
            </a:r>
            <a:b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       טיפול </a:t>
            </a: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בסוגיות שעלו </a:t>
            </a:r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לדיון </a:t>
            </a:r>
            <a:b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he-IL" altLang="he-IL" sz="2000" b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במוסדות החינוך המיוחד </a:t>
            </a:r>
            <a:r>
              <a:rPr lang="he-IL" altLang="he-IL" sz="2000" b="1" dirty="0" err="1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במוכש"ר</a:t>
            </a:r>
            <a: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he-IL" altLang="he-IL" sz="2000" b="1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</a:br>
            <a:endParaRPr lang="he-IL" altLang="he-IL" sz="2000" b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66566" name="מציין מיקום תוכן 3"/>
          <p:cNvSpPr>
            <a:spLocks noGrp="1"/>
          </p:cNvSpPr>
          <p:nvPr>
            <p:ph idx="4294967295"/>
          </p:nvPr>
        </p:nvSpPr>
        <p:spPr>
          <a:xfrm>
            <a:off x="179388" y="1412875"/>
            <a:ext cx="8856662" cy="5184775"/>
          </a:xfrm>
        </p:spPr>
        <p:txBody>
          <a:bodyPr/>
          <a:lstStyle/>
          <a:p>
            <a:pPr eaLnBrk="1" hangingPunct="1"/>
            <a:endParaRPr lang="he-IL" altLang="he-IL" sz="240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smtClean="0">
              <a:latin typeface="Tahoma" pitchFamily="34" charset="0"/>
              <a:cs typeface="Tahoma" pitchFamily="34" charset="0"/>
            </a:endParaRPr>
          </a:p>
          <a:p>
            <a:pPr eaLnBrk="1" hangingPunct="1"/>
            <a:endParaRPr lang="he-IL" altLang="he-IL" sz="240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6" name="מציין מיקום של מספר שקופית 5"/>
          <p:cNvSpPr txBox="1">
            <a:spLocks noGrp="1"/>
          </p:cNvSpPr>
          <p:nvPr/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</p:spPr>
        <p:txBody>
          <a:bodyPr rtlCol="1" anchor="ctr"/>
          <a:lstStyle/>
          <a:p>
            <a:pPr algn="l">
              <a:defRPr/>
            </a:pPr>
            <a:fld id="{704EE241-4AC1-4802-BE08-93143BA2D84D}" type="slidenum">
              <a:rPr lang="he-IL" sz="1200">
                <a:solidFill>
                  <a:prstClr val="black">
                    <a:tint val="75000"/>
                  </a:prstClr>
                </a:solidFill>
              </a:rPr>
              <a:pPr algn="l">
                <a:defRPr/>
              </a:pPr>
              <a:t>12</a:t>
            </a:fld>
            <a:endParaRPr lang="he-IL" sz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מלבן מעוגל 8"/>
          <p:cNvSpPr/>
          <p:nvPr/>
        </p:nvSpPr>
        <p:spPr>
          <a:xfrm>
            <a:off x="7812088" y="6731000"/>
            <a:ext cx="1331912" cy="98425"/>
          </a:xfrm>
          <a:prstGeom prst="round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10" name="מלבן מעוגל 9"/>
          <p:cNvSpPr/>
          <p:nvPr/>
        </p:nvSpPr>
        <p:spPr>
          <a:xfrm>
            <a:off x="8172450" y="6575425"/>
            <a:ext cx="971550" cy="9842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he-IL" dirty="0">
              <a:solidFill>
                <a:prstClr val="white"/>
              </a:solidFill>
            </a:endParaRPr>
          </a:p>
        </p:txBody>
      </p:sp>
      <p:sp>
        <p:nvSpPr>
          <p:cNvPr id="2" name="מציין מיקום של מספר שקופית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7DEC12-BC57-4735-8961-3D64A2849435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2" name="דיאגרמה 11"/>
          <p:cNvGraphicFramePr/>
          <p:nvPr>
            <p:extLst>
              <p:ext uri="{D42A27DB-BD31-4B8C-83A1-F6EECF244321}">
                <p14:modId xmlns:p14="http://schemas.microsoft.com/office/powerpoint/2010/main" val="3384394712"/>
              </p:ext>
            </p:extLst>
          </p:nvPr>
        </p:nvGraphicFramePr>
        <p:xfrm>
          <a:off x="1872947" y="3717032"/>
          <a:ext cx="6615579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4" name="דיאגרמה 13"/>
          <p:cNvGraphicFramePr/>
          <p:nvPr>
            <p:extLst>
              <p:ext uri="{D42A27DB-BD31-4B8C-83A1-F6EECF244321}">
                <p14:modId xmlns:p14="http://schemas.microsoft.com/office/powerpoint/2010/main" val="1058605754"/>
              </p:ext>
            </p:extLst>
          </p:nvPr>
        </p:nvGraphicFramePr>
        <p:xfrm>
          <a:off x="797835" y="4975547"/>
          <a:ext cx="7661606" cy="15998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15" name="טבלה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755151"/>
              </p:ext>
            </p:extLst>
          </p:nvPr>
        </p:nvGraphicFramePr>
        <p:xfrm>
          <a:off x="602290" y="1700808"/>
          <a:ext cx="8136904" cy="37427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713902"/>
                <a:gridCol w="4423002"/>
              </a:tblGrid>
              <a:tr h="374277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נושא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dirty="0" smtClean="0"/>
                        <a:t>הסכמות</a:t>
                      </a:r>
                      <a:r>
                        <a:rPr lang="he-IL" sz="1800" baseline="0" dirty="0" smtClean="0"/>
                        <a:t> בעקבות דיון עם האוצר</a:t>
                      </a:r>
                      <a:endParaRPr lang="he-IL" sz="18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6" name="Picture 7" descr="israel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437" y="468982"/>
            <a:ext cx="368796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4"/>
          <p:cNvSpPr txBox="1">
            <a:spLocks noChangeArrowheads="1"/>
          </p:cNvSpPr>
          <p:nvPr/>
        </p:nvSpPr>
        <p:spPr bwMode="auto">
          <a:xfrm>
            <a:off x="24350" y="479615"/>
            <a:ext cx="6592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משרד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he-IL" altLang="he-IL" sz="9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החינוך</a:t>
            </a:r>
            <a:endParaRPr lang="he-IL" altLang="he-IL" sz="9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18" name="דיאגרמה 17"/>
          <p:cNvGraphicFramePr/>
          <p:nvPr>
            <p:extLst>
              <p:ext uri="{D42A27DB-BD31-4B8C-83A1-F6EECF244321}">
                <p14:modId xmlns:p14="http://schemas.microsoft.com/office/powerpoint/2010/main" val="3573499006"/>
              </p:ext>
            </p:extLst>
          </p:nvPr>
        </p:nvGraphicFramePr>
        <p:xfrm>
          <a:off x="1907704" y="5135917"/>
          <a:ext cx="6570340" cy="1402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graphicFrame>
        <p:nvGraphicFramePr>
          <p:cNvPr id="19" name="דיאגרמה 18"/>
          <p:cNvGraphicFramePr/>
          <p:nvPr>
            <p:extLst>
              <p:ext uri="{D42A27DB-BD31-4B8C-83A1-F6EECF244321}">
                <p14:modId xmlns:p14="http://schemas.microsoft.com/office/powerpoint/2010/main" val="1551056157"/>
              </p:ext>
            </p:extLst>
          </p:nvPr>
        </p:nvGraphicFramePr>
        <p:xfrm>
          <a:off x="1912786" y="2204864"/>
          <a:ext cx="6615579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9" r:lo="rId20" r:qs="rId21" r:cs="rId2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466904" y="2492896"/>
            <a:ext cx="1296144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/>
            <a:r>
              <a:rPr lang="he-IL" sz="1400" dirty="0"/>
              <a:t>הפער נובע מאי החלת רפורמת "אופק חדש" במוכשר.</a:t>
            </a:r>
          </a:p>
        </p:txBody>
      </p:sp>
      <p:pic>
        <p:nvPicPr>
          <p:cNvPr id="1029" name="Picture 5" descr="C:\Users\LSU7632\AppData\Local\Microsoft\Windows\Temporary Internet Files\Content.IE5\FKMLOCFV\100px-Symbol_OK.svg[1]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0548" y="390525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C:\Users\LSU7632\AppData\Local\Microsoft\Windows\Temporary Internet Files\Content.IE5\FKMLOCFV\100px-Symbol_OK.svg[1]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0548" y="5333852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82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שפע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407C3C0-2ED7-406E-A9D4-49B67966C407}"/>
</file>

<file path=customXml/itemProps2.xml><?xml version="1.0" encoding="utf-8"?>
<ds:datastoreItem xmlns:ds="http://schemas.openxmlformats.org/officeDocument/2006/customXml" ds:itemID="{092C28A7-FF0A-46D4-A510-71D313C20FB4}"/>
</file>

<file path=customXml/itemProps3.xml><?xml version="1.0" encoding="utf-8"?>
<ds:datastoreItem xmlns:ds="http://schemas.openxmlformats.org/officeDocument/2006/customXml" ds:itemID="{561976EA-D72E-4E52-ACBB-12DC0E9B298F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776</TotalTime>
  <Words>289</Words>
  <Application>Microsoft Office PowerPoint</Application>
  <PresentationFormat>‫הצגה על המסך (4:3)</PresentationFormat>
  <Paragraphs>121</Paragraphs>
  <Slides>12</Slides>
  <Notes>11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6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12</vt:i4>
      </vt:variant>
    </vt:vector>
  </HeadingPairs>
  <TitlesOfParts>
    <vt:vector size="19" baseType="lpstr">
      <vt:lpstr>Arial</vt:lpstr>
      <vt:lpstr>Calibri</vt:lpstr>
      <vt:lpstr>Gisha</vt:lpstr>
      <vt:lpstr>Tahoma</vt:lpstr>
      <vt:lpstr>Times New Roman</vt:lpstr>
      <vt:lpstr>Trebuchet MS</vt:lpstr>
      <vt:lpstr>ערכת נושא Office</vt:lpstr>
      <vt:lpstr>מנכ"ל משרד החינוך מר שמואל אבואב  בדיון  ועדת החינוך התרבות והספורט בנושא: החינוך המיוחד במוסדות המוכש"ר   יום שני ט' תמוז תשע"ז  -  3.7.2017       </vt:lpstr>
      <vt:lpstr>233,676 תלמידים מקבלים שירות מהחינוך המיוחד  מתוך 2,217,817 תלמידים במערכת החינוך</vt:lpstr>
      <vt:lpstr>          תלמידים במוסדות חינוך מיוחד </vt:lpstr>
      <vt:lpstr>              תלמידי חינוך מיוחד בבתי ספר רגילים </vt:lpstr>
      <vt:lpstr>              תלמידים בשילוב בבתי ספר רגילים </vt:lpstr>
      <vt:lpstr>              תלמידים במסגרות חנ"מ במוכש"ר</vt:lpstr>
      <vt:lpstr>              תלמידי שילוב מוכש"ר</vt:lpstr>
      <vt:lpstr>              תכנית מערכתית לשיפור רמת השירות בחינוך המיוחד                              נושאים שתוקצבו  בתקציב 2017-2018</vt:lpstr>
      <vt:lpstr>              תכנית מערכתית לשיפור רמת השירות בחינוך המיוחד                              נושאים שתוקצבו  בתקציב 2017-2018</vt:lpstr>
      <vt:lpstr>              תכנית מערכתית לשיפור רמת השירות בחינוך המיוחד                              נושאים שתוקצבו  בתקציב 2017-2018</vt:lpstr>
      <vt:lpstr>                                                                   טיפול בסוגיות שעלו לדיון                              במוסדות החינוך המיוחד במוכש"ר </vt:lpstr>
      <vt:lpstr>                                                                   טיפול בסוגיות שעלו לדיון                              במוסדות החינוך המיוחד במוכש"ר </vt:lpstr>
    </vt:vector>
  </TitlesOfParts>
  <Company>Ministry of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רחל אברמזון</dc:creator>
  <cp:lastModifiedBy>רבקה וידר</cp:lastModifiedBy>
  <cp:revision>89</cp:revision>
  <cp:lastPrinted>2017-06-29T07:53:02Z</cp:lastPrinted>
  <dcterms:created xsi:type="dcterms:W3CDTF">2017-03-12T11:20:18Z</dcterms:created>
  <dcterms:modified xsi:type="dcterms:W3CDTF">2017-07-03T15:07:57Z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2017498</vt:r8>
  </property>
</Properties>
</file>