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sldIdLst>
    <p:sldId id="256" r:id="rId2"/>
    <p:sldId id="267" r:id="rId3"/>
    <p:sldId id="264" r:id="rId4"/>
    <p:sldId id="257" r:id="rId5"/>
    <p:sldId id="259" r:id="rId6"/>
    <p:sldId id="260" r:id="rId7"/>
    <p:sldId id="258" r:id="rId8"/>
    <p:sldId id="265" r:id="rId9"/>
    <p:sldId id="266" r:id="rId10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68" d="100"/>
          <a:sy n="68" d="100"/>
        </p:scale>
        <p:origin x="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8435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10034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5011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46071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76092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30834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18918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93995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50822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13940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78904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8438243-B2BB-4EB2-AC49-1D91008086FA}" type="datetimeFigureOut">
              <a:rPr lang="he-IL" smtClean="0"/>
              <a:t>ט"ו/תמוז/תשע"ז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9793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328089" y="1771479"/>
            <a:ext cx="5979684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6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מדד השקיפות</a:t>
            </a:r>
          </a:p>
          <a:p>
            <a:pPr algn="ctr"/>
            <a:endParaRPr lang="he-IL" sz="36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  <a:p>
            <a:pPr algn="ctr"/>
            <a:r>
              <a:rPr lang="he-IL" sz="36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משרד _____________</a:t>
            </a:r>
            <a:endParaRPr lang="he-IL" sz="36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996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822831" y="365760"/>
            <a:ext cx="480646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תעודת הזהות של המשרד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30658" y="888980"/>
            <a:ext cx="8998634" cy="31700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השר: 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מנכ"ל המשרד: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ממונה חופש המידע: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המיקום הארגוני של הממונה לחופש המידע: 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מספר העובדים במשרד: </a:t>
            </a:r>
            <a:endParaRPr lang="he-IL" sz="20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95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797083" y="365760"/>
            <a:ext cx="683220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יעדי המשרד בתחום </a:t>
            </a:r>
            <a:r>
              <a:rPr lang="he-IL" sz="2800" dirty="0" err="1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הנגשת</a:t>
            </a:r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מאגרי המידע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332849" y="117359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53688" y="5441567"/>
            <a:ext cx="58052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כפי שהוצג בספר תכניות העבודה לשנים 2018-2017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0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046720" y="365760"/>
            <a:ext cx="358257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בקשות חופש מידע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350496" y="1310509"/>
          <a:ext cx="9453492" cy="41046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63373"/>
                <a:gridCol w="2363373"/>
                <a:gridCol w="2363373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נמסר כל המידע המבוקש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המידע נמסר באופן חלקי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בקשת המידע נדחתה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הופסק בשל אי תשלום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הופסק בגלל הפונה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טרם הסתיים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סה"כ בקשות חופש מידע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952937" y="204411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הנתונים על שנים 2016 ו2015 פורסמו במדד חופש המידע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08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583680" y="365760"/>
            <a:ext cx="504561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הליכים משפטיים נגד הרשות 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4873051"/>
              </p:ext>
            </p:extLst>
          </p:nvPr>
        </p:nvGraphicFramePr>
        <p:xfrm>
          <a:off x="1350496" y="1310509"/>
          <a:ext cx="9453492" cy="38354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63373"/>
                <a:gridCol w="2363373"/>
                <a:gridCol w="2363373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מספר פסקי הדין שניתנו ביחס לרשות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נפסק בעד הרשות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נפסק נגד הרשות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הוצאות נגד הרשות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הוצאות בעד הרשות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ההליך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תלוי ועומד בבית המשפט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מספר עתירות חופש מידע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410739" y="251979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הנתונים על שנים 2016 ו2015 פורסמו במדד חופש המידע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38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68086" y="365760"/>
            <a:ext cx="496120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שאילתות ישירות חברי הכנסת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8887143"/>
              </p:ext>
            </p:extLst>
          </p:nvPr>
        </p:nvGraphicFramePr>
        <p:xfrm>
          <a:off x="1350496" y="1103247"/>
          <a:ext cx="9453492" cy="43383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85403"/>
                <a:gridCol w="2349305"/>
                <a:gridCol w="1955411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עד 21 יום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 </a:t>
                      </a:r>
                      <a:r>
                        <a:rPr lang="he-IL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לאחר למעלה מ-45 יום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 21 יום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לאחר למעלה מ-45 יום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סה"כ</a:t>
                      </a:r>
                      <a:r>
                        <a:rPr lang="he-IL" sz="2000" b="1" baseline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שאילתות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077242" y="146353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שאילתה ישירה היא שאילתה שהתשובה עליה נמסרת בכתב לחבר הכנסת השואל. על השר שנשאל להשיב בכתב </a:t>
            </a:r>
            <a:r>
              <a:rPr lang="he-IL" b="1" u="sng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בתוך 21 יום</a:t>
            </a:r>
            <a:r>
              <a:rPr lang="he-IL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e-IL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מיום קבלת השאילתה. העתק התשובה נמסר ליושב-ראש הכנסת.</a:t>
            </a:r>
          </a:p>
        </p:txBody>
      </p:sp>
    </p:spTree>
    <p:extLst>
      <p:ext uri="{BB962C8B-B14F-4D97-AF65-F5344CB8AC3E}">
        <p14:creationId xmlns:p14="http://schemas.microsoft.com/office/powerpoint/2010/main" val="188447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36233" y="365760"/>
            <a:ext cx="659305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פרסום דו"ח התקשרויות רבעוני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0519426"/>
              </p:ext>
            </p:extLst>
          </p:nvPr>
        </p:nvGraphicFramePr>
        <p:xfrm>
          <a:off x="773722" y="1310509"/>
          <a:ext cx="10030266" cy="14833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71711"/>
                <a:gridCol w="1671711"/>
                <a:gridCol w="1671711"/>
                <a:gridCol w="1671711"/>
                <a:gridCol w="1671711"/>
                <a:gridCol w="1671711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3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4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2017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באופן מלא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חלקית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לא פורסם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919421" y="240630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מפורסם באתר האינטרנט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505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36233" y="369692"/>
            <a:ext cx="6593059" cy="523220"/>
          </a:xfrm>
          <a:prstGeom prst="rect">
            <a:avLst/>
          </a:prstGeom>
          <a:noFill/>
        </p:spPr>
        <p:txBody>
          <a:bodyPr wrap="square" rtlCol="1" anchor="b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מאגרים שהועלו לאתר</a:t>
            </a:r>
            <a:r>
              <a:rPr lang="en-US" sz="2800" dirty="0" smtClean="0">
                <a:solidFill>
                  <a:schemeClr val="accent3">
                    <a:lumMod val="75000"/>
                  </a:schemeClr>
                </a:solidFill>
                <a:latin typeface="Agency FB" panose="020B0503020202020204" pitchFamily="34" charset="0"/>
                <a:cs typeface="Retro Perspective" panose="02000503000000000000" pitchFamily="2" charset="-79"/>
              </a:rPr>
              <a:t>DATA.GOV.IL </a:t>
            </a:r>
            <a:endParaRPr lang="he-IL" sz="2800" dirty="0" smtClean="0">
              <a:solidFill>
                <a:schemeClr val="accent3">
                  <a:lumMod val="75000"/>
                </a:schemeClr>
              </a:solidFill>
              <a:latin typeface="Agency FB" panose="020B0503020202020204" pitchFamily="34" charset="0"/>
              <a:cs typeface="Retro Perspective" panose="02000503000000000000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30658" y="888980"/>
            <a:ext cx="8998634" cy="255454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כמות מאגרי המידע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endParaRPr lang="he-IL" sz="2000" b="1" dirty="0" smtClean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מהם חמשת המאגרים הנצפים ביותר? 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באיזה פורמט מעלים את חמשת המאגרים הנצפים ביותר? (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xml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html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Pdf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וכו')</a:t>
            </a:r>
            <a:endParaRPr lang="he-IL" sz="2000" b="1" dirty="0" smtClean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כמות הכניסות בחמשת המאגרים הנצפים ביותר:</a:t>
            </a:r>
            <a:endParaRPr lang="he-IL" sz="2000" b="1" dirty="0" smtClean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57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תוצאת תמונה עבור סמל הכנסת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036" y="5779444"/>
            <a:ext cx="872197" cy="107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-1" y="5779444"/>
            <a:ext cx="41640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e-IL" i="0" strike="noStrike" dirty="0" smtClean="0">
                <a:solidFill>
                  <a:schemeClr val="accent1">
                    <a:lumMod val="75000"/>
                  </a:schemeClr>
                </a:solidFill>
                <a:effectLst/>
                <a:latin typeface="Lucida Sans Unicode" panose="020B0602030504020204" pitchFamily="34" charset="0"/>
                <a:cs typeface="Lucida Sans Unicode" panose="020B0602030504020204" pitchFamily="34" charset="0"/>
              </a:rPr>
              <a:t>הוועדה המיוחדת ליישום </a:t>
            </a:r>
            <a:r>
              <a:rPr lang="he-IL" i="0" strike="noStrike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Lucida Sans Unicode" panose="020B0602030504020204" pitchFamily="34" charset="0"/>
                <a:cs typeface="Lucida Sans Unicode" panose="020B0602030504020204" pitchFamily="34" charset="0"/>
              </a:rPr>
              <a:t>הנגשת</a:t>
            </a:r>
            <a:r>
              <a:rPr lang="he-IL" i="0" strike="noStrike" dirty="0" smtClean="0">
                <a:solidFill>
                  <a:schemeClr val="accent1">
                    <a:lumMod val="75000"/>
                  </a:schemeClr>
                </a:solidFill>
                <a:effectLst/>
                <a:latin typeface="Lucida Sans Unicode" panose="020B0602030504020204" pitchFamily="34" charset="0"/>
                <a:cs typeface="Lucida Sans Unicode" panose="020B0602030504020204" pitchFamily="34" charset="0"/>
              </a:rPr>
              <a:t> המידע הממשלתי ועקרונות שקיפותו לציבור</a:t>
            </a:r>
            <a:endParaRPr lang="he-IL" i="0" dirty="0" smtClean="0">
              <a:solidFill>
                <a:schemeClr val="accent1">
                  <a:lumMod val="75000"/>
                </a:schemeClr>
              </a:solidFill>
              <a:effectLst/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 algn="just"/>
            <a:endParaRPr lang="he-IL" i="0" dirty="0">
              <a:solidFill>
                <a:schemeClr val="accent1">
                  <a:lumMod val="75000"/>
                </a:schemeClr>
              </a:solidFill>
              <a:effectLst/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94579" y="365760"/>
            <a:ext cx="7234713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פרויקטים נוספים של המשרד בתחום </a:t>
            </a:r>
            <a:r>
              <a:rPr lang="he-IL" sz="2800" dirty="0" err="1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הנגשת</a:t>
            </a:r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המידע </a:t>
            </a:r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לציבור והתייחסות חופשית</a:t>
            </a:r>
            <a:endParaRPr lang="he-IL" sz="2800" dirty="0" smtClean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98466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342B4FE-DF0C-4DC2-9607-9F8CCB0ABEDC}"/>
</file>

<file path=customXml/itemProps2.xml><?xml version="1.0" encoding="utf-8"?>
<ds:datastoreItem xmlns:ds="http://schemas.openxmlformats.org/officeDocument/2006/customXml" ds:itemID="{84FBE977-7A0E-4415-A4B0-1756F48751FA}"/>
</file>

<file path=customXml/itemProps3.xml><?xml version="1.0" encoding="utf-8"?>
<ds:datastoreItem xmlns:ds="http://schemas.openxmlformats.org/officeDocument/2006/customXml" ds:itemID="{E9B4D741-3644-4F7C-9675-5A08A04C8DE9}"/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4276</TotalTime>
  <Words>334</Words>
  <Application>Microsoft Office PowerPoint</Application>
  <PresentationFormat>Widescreen</PresentationFormat>
  <Paragraphs>78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Agency FB</vt:lpstr>
      <vt:lpstr>Arial</vt:lpstr>
      <vt:lpstr>Calibri</vt:lpstr>
      <vt:lpstr>Calibri Light</vt:lpstr>
      <vt:lpstr>Lucida Sans Unicode</vt:lpstr>
      <vt:lpstr>Retro Perspective</vt:lpstr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אורח</dc:creator>
  <cp:lastModifiedBy>אורח</cp:lastModifiedBy>
  <cp:revision>17</cp:revision>
  <dcterms:created xsi:type="dcterms:W3CDTF">2017-07-06T09:47:58Z</dcterms:created>
  <dcterms:modified xsi:type="dcterms:W3CDTF">2017-07-09T09:43:32Z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2018918</vt:r8>
  </property>
</Properties>
</file>