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44" r:id="rId1"/>
  </p:sldMasterIdLst>
  <p:sldIdLst>
    <p:sldId id="294" r:id="rId2"/>
    <p:sldId id="297" r:id="rId3"/>
    <p:sldId id="298" r:id="rId4"/>
    <p:sldId id="278" r:id="rId5"/>
    <p:sldId id="279" r:id="rId6"/>
    <p:sldId id="289" r:id="rId7"/>
    <p:sldId id="281" r:id="rId8"/>
    <p:sldId id="299" r:id="rId9"/>
    <p:sldId id="300" r:id="rId10"/>
    <p:sldId id="283" r:id="rId11"/>
    <p:sldId id="290" r:id="rId12"/>
    <p:sldId id="292" r:id="rId13"/>
    <p:sldId id="301" r:id="rId14"/>
    <p:sldId id="259" r:id="rId15"/>
    <p:sldId id="293" r:id="rId1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C7FF"/>
    <a:srgbClr val="4FD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1" d="100"/>
          <a:sy n="71" d="100"/>
        </p:scale>
        <p:origin x="108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מלבן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מלבן מעוגל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7" name="מלבן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מלבן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מלבן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מלבן מעוגל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he-IL"/>
          </a:p>
        </p:txBody>
      </p:sp>
      <p:sp>
        <p:nvSpPr>
          <p:cNvPr id="7" name="מלבן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מלבן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מלבן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מלבן מעוגל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11" name="מלבן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מלבן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מלבן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מלבן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מלבן מעוגל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72AB054-0D1A-47C1-93B9-88A494E5A207}" type="datetimeFigureOut">
              <a:rPr lang="he-IL" smtClean="0"/>
              <a:pPr/>
              <a:t>ט"ו/תמוז/תשע"ז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16E3D51-A1EF-4BC5-B1FB-088AB90837A5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1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r" rtl="1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r" rtl="1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r" rtl="1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r" rtl="1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r" rtl="1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png"/><Relationship Id="rId5" Type="http://schemas.openxmlformats.org/officeDocument/2006/relationships/image" Target="../media/image31.e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7772400" cy="1143000"/>
          </a:xfrm>
        </p:spPr>
        <p:txBody>
          <a:bodyPr>
            <a:normAutofit/>
          </a:bodyPr>
          <a:lstStyle/>
          <a:p>
            <a:r>
              <a:rPr lang="he-IL" sz="4800" b="1" dirty="0" smtClean="0">
                <a:solidFill>
                  <a:srgbClr val="00B0F0"/>
                </a:solidFill>
                <a:cs typeface="+mn-cs"/>
              </a:rPr>
              <a:t>קידום בטיחות ילדים בחברה הערבית</a:t>
            </a:r>
            <a:endParaRPr lang="he-IL" sz="4800" b="1" dirty="0">
              <a:solidFill>
                <a:srgbClr val="00B0F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611560" y="2060848"/>
            <a:ext cx="7772400" cy="457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4800" b="1" dirty="0" smtClean="0">
                <a:solidFill>
                  <a:srgbClr val="00B0F0"/>
                </a:solidFill>
              </a:rPr>
              <a:t>קידום הסברה באמצעות</a:t>
            </a:r>
          </a:p>
          <a:p>
            <a:pPr marL="0" indent="0" algn="ctr">
              <a:buNone/>
            </a:pPr>
            <a:r>
              <a:rPr lang="he-IL" sz="4800" b="1" dirty="0" smtClean="0">
                <a:solidFill>
                  <a:srgbClr val="00B0F0"/>
                </a:solidFill>
              </a:rPr>
              <a:t>תקשורת, מדיה חברתית</a:t>
            </a:r>
          </a:p>
          <a:p>
            <a:pPr marL="0" indent="0" algn="ctr">
              <a:buNone/>
            </a:pPr>
            <a:r>
              <a:rPr lang="he-IL" sz="4800" b="1" dirty="0" smtClean="0">
                <a:solidFill>
                  <a:srgbClr val="00B0F0"/>
                </a:solidFill>
              </a:rPr>
              <a:t>ושיתופי פעולה</a:t>
            </a:r>
          </a:p>
          <a:p>
            <a:pPr marL="0" indent="0" algn="ctr">
              <a:buNone/>
            </a:pPr>
            <a:endParaRPr lang="he-IL" sz="4400" dirty="0">
              <a:solidFill>
                <a:srgbClr val="00B0F0"/>
              </a:solidFill>
            </a:endParaRPr>
          </a:p>
        </p:txBody>
      </p:sp>
      <p:pic>
        <p:nvPicPr>
          <p:cNvPr id="4098" name="Picture 2" descr="C:\Users\majdia\Desktop\LogoARAB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480272"/>
            <a:ext cx="3743325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299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564904"/>
            <a:ext cx="3816424" cy="2215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3936580" cy="21931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כותרת 1"/>
          <p:cNvSpPr txBox="1">
            <a:spLocks/>
          </p:cNvSpPr>
          <p:nvPr/>
        </p:nvSpPr>
        <p:spPr>
          <a:xfrm>
            <a:off x="323528" y="764704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0B0F0"/>
                </a:solidFill>
                <a:cs typeface="+mn-cs"/>
              </a:rPr>
              <a:t>סרטון הסברה בחברה הבדואית</a:t>
            </a:r>
            <a:endParaRPr lang="he-IL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5" name="Picture 2" descr="C:\Users\majdia\Desktop\LogoARABI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589240"/>
            <a:ext cx="2088232" cy="104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8562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b="1" dirty="0" smtClean="0">
                <a:solidFill>
                  <a:srgbClr val="00B0F0"/>
                </a:solidFill>
                <a:cs typeface="+mn-cs"/>
              </a:rPr>
              <a:t>קמפיין חורף - מניעת כוויות</a:t>
            </a:r>
            <a:endParaRPr lang="he-IL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3" name="Picture 8" descr="\\USER-PC\Users\User\Desktop\share\כתבת קמפיין הכוויות 5.2.2017\alara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05064"/>
            <a:ext cx="2232248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6" descr="\\USER-PC\Users\User\Desktop\share\כתבת קמפיין הכוויות 5.2.2017\pan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05064"/>
            <a:ext cx="2088232" cy="2645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412776"/>
            <a:ext cx="2330895" cy="2016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412776"/>
            <a:ext cx="2808312" cy="20299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2725886" cy="2044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4" descr="\\USER-PC\Users\User\Desktop\share\כתבת קמפיין הכוויות 5.2.2017\alwasa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05064"/>
            <a:ext cx="3672408" cy="2657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621194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9036496" cy="1070992"/>
          </a:xfrm>
        </p:spPr>
        <p:txBody>
          <a:bodyPr>
            <a:noAutofit/>
          </a:bodyPr>
          <a:lstStyle/>
          <a:p>
            <a:pPr algn="ctr"/>
            <a:r>
              <a:rPr lang="he-IL" altLang="en-US" b="1" dirty="0" smtClean="0">
                <a:solidFill>
                  <a:srgbClr val="00B0F0"/>
                </a:solidFill>
                <a:cs typeface="+mn-cs"/>
              </a:rPr>
              <a:t>פתיחת </a:t>
            </a:r>
            <a:r>
              <a:rPr lang="he-IL" altLang="en-US" b="1" dirty="0">
                <a:solidFill>
                  <a:srgbClr val="00B0F0"/>
                </a:solidFill>
                <a:cs typeface="+mn-cs"/>
              </a:rPr>
              <a:t>עונת הרחצה</a:t>
            </a:r>
            <a:r>
              <a:rPr lang="he-IL" b="1" dirty="0">
                <a:solidFill>
                  <a:srgbClr val="00B0F0"/>
                </a:solidFill>
              </a:rPr>
              <a:t/>
            </a:r>
            <a:br>
              <a:rPr lang="he-IL" b="1" dirty="0">
                <a:solidFill>
                  <a:srgbClr val="00B0F0"/>
                </a:solidFill>
              </a:rPr>
            </a:br>
            <a:endParaRPr lang="he-IL" b="1" dirty="0"/>
          </a:p>
        </p:txBody>
      </p:sp>
      <p:pic>
        <p:nvPicPr>
          <p:cNvPr id="4" name="Picture 2" descr="C:\Users\george\Desktop\manar\בטרם\חודש 3\סיכום עונת הרחצה 30.3.17\סיכום עונת הרחצה אתרים ועיתנות\sonaranewspaper-beterem-30.3.1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124744"/>
            <a:ext cx="2520280" cy="2796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5" descr="C:\Users\george\Desktop\manar\בטרם\חודש 3\סיכום עונת הרחצה 30.3.17\סיכום עונת הרחצה אתרים ועיתנות\almasarnewspaper-betrem-30.3.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4077072"/>
            <a:ext cx="5112568" cy="2472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2" descr="C:\Users\george\Desktop\manar\בטרם\חודש 3\סיכום עונת הרחצה 30.3.17\סיכום עונת הרחצה אתרים ועיתנות\haane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077072"/>
            <a:ext cx="2569398" cy="2467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24744"/>
            <a:ext cx="2802260" cy="2776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08412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80528" y="0"/>
            <a:ext cx="9597752" cy="1930226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>
                <a:solidFill>
                  <a:srgbClr val="00B0F0"/>
                </a:solidFill>
                <a:cs typeface="+mn-cs"/>
              </a:rPr>
              <a:t>קמפיין מניעת טביעות </a:t>
            </a:r>
            <a:br>
              <a:rPr lang="he-IL" b="1" dirty="0" smtClean="0">
                <a:solidFill>
                  <a:srgbClr val="00B0F0"/>
                </a:solidFill>
                <a:cs typeface="+mn-cs"/>
              </a:rPr>
            </a:br>
            <a:r>
              <a:rPr lang="he-IL" b="1" dirty="0" smtClean="0">
                <a:solidFill>
                  <a:srgbClr val="00B0F0"/>
                </a:solidFill>
                <a:cs typeface="+mn-cs"/>
              </a:rPr>
              <a:t>בשיתוף השחיינים האולימפיים </a:t>
            </a:r>
            <a:br>
              <a:rPr lang="he-IL" b="1" dirty="0" smtClean="0">
                <a:solidFill>
                  <a:srgbClr val="00B0F0"/>
                </a:solidFill>
                <a:cs typeface="+mn-cs"/>
              </a:rPr>
            </a:br>
            <a:r>
              <a:rPr lang="he-IL" b="1" dirty="0" smtClean="0">
                <a:solidFill>
                  <a:srgbClr val="00B0F0"/>
                </a:solidFill>
                <a:cs typeface="+mn-cs"/>
              </a:rPr>
              <a:t>בנבחרת ישראל</a:t>
            </a:r>
            <a:endParaRPr lang="he-IL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4" name="Picture 6" descr="C:\Users\User\Desktop\קמפיין השחיה במדיה 13.7\panet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04864"/>
            <a:ext cx="2592288" cy="34540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C:\Users\User\Desktop\קמפיין השחיה במדיה 13.7\alar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204864"/>
            <a:ext cx="2808312" cy="3456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7" descr="C:\Users\User\Desktop\post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204864"/>
            <a:ext cx="2808312" cy="34294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399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1143000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he-IL" b="1" dirty="0" smtClean="0">
                <a:solidFill>
                  <a:srgbClr val="00B0F0"/>
                </a:solidFill>
                <a:cs typeface="+mn-cs"/>
              </a:rPr>
              <a:t>שבוע בטיחות הילד במערכת החינוך</a:t>
            </a:r>
            <a:endParaRPr lang="he-IL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9" t="23744" r="25276" b="12465"/>
          <a:stretch/>
        </p:blipFill>
        <p:spPr bwMode="auto">
          <a:xfrm>
            <a:off x="3779912" y="1916832"/>
            <a:ext cx="4777831" cy="37764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67544" y="1896006"/>
            <a:ext cx="2808312" cy="1169551"/>
          </a:xfrm>
          <a:prstGeom prst="rect">
            <a:avLst/>
          </a:prstGeom>
          <a:ln w="38100">
            <a:solidFill>
              <a:srgbClr val="00B0F0"/>
            </a:solidFill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1400" b="1" dirty="0" smtClean="0">
                <a:latin typeface="Arial" pitchFamily="34" charset="0"/>
              </a:rPr>
              <a:t>סרטון הסברה על מניעת היפגעות בקיץ בהשתתפות רופא ילדים</a:t>
            </a: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1400" b="1" dirty="0" smtClean="0">
                <a:latin typeface="Arial" pitchFamily="34" charset="0"/>
              </a:rPr>
              <a:t>הסרטון הוקרן בפני 4,800 </a:t>
            </a: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1400" b="1" dirty="0" smtClean="0">
                <a:latin typeface="Arial" pitchFamily="34" charset="0"/>
              </a:rPr>
              <a:t>תלמידי כיתות א'-ח' </a:t>
            </a:r>
          </a:p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1400" b="1" dirty="0" smtClean="0">
                <a:latin typeface="Arial" pitchFamily="34" charset="0"/>
              </a:rPr>
              <a:t>ב-180 בתי ספר בחברה הערבית</a:t>
            </a:r>
            <a:endParaRPr lang="en-US" altLang="en-US" sz="1400" b="1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88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08912" cy="1872208"/>
          </a:xfrm>
        </p:spPr>
        <p:txBody>
          <a:bodyPr>
            <a:normAutofit fontScale="90000"/>
          </a:bodyPr>
          <a:lstStyle/>
          <a:p>
            <a:pPr marL="285750" indent="-285750" algn="ctr"/>
            <a:r>
              <a:rPr lang="en-US" sz="4800" dirty="0"/>
              <a:t/>
            </a:r>
            <a:br>
              <a:rPr lang="en-US" sz="4800" dirty="0"/>
            </a:br>
            <a:r>
              <a:rPr lang="he-IL" sz="4800" dirty="0" smtClean="0"/>
              <a:t/>
            </a:r>
            <a:br>
              <a:rPr lang="he-IL" sz="4800" dirty="0" smtClean="0"/>
            </a:br>
            <a:r>
              <a:rPr lang="he-IL" sz="4800" dirty="0"/>
              <a:t/>
            </a:r>
            <a:br>
              <a:rPr lang="he-IL" sz="4800" dirty="0"/>
            </a:br>
            <a:r>
              <a:rPr lang="he-IL" sz="4800" b="0" baseline="0" dirty="0" smtClean="0"/>
              <a:t/>
            </a:r>
            <a:br>
              <a:rPr lang="he-IL" sz="4800" b="0" baseline="0" dirty="0" smtClean="0"/>
            </a:br>
            <a:r>
              <a:rPr lang="he-IL" sz="4800" dirty="0"/>
              <a:t/>
            </a:r>
            <a:br>
              <a:rPr lang="he-IL" sz="4800" dirty="0"/>
            </a:br>
            <a:r>
              <a:rPr lang="he-IL" sz="4800" dirty="0" smtClean="0"/>
              <a:t/>
            </a:r>
            <a:br>
              <a:rPr lang="he-IL" sz="4800" dirty="0" smtClean="0"/>
            </a:br>
            <a:r>
              <a:rPr lang="he-IL" sz="4800" dirty="0" smtClean="0"/>
              <a:t/>
            </a:r>
            <a:br>
              <a:rPr lang="he-IL" sz="4800" dirty="0" smtClean="0"/>
            </a:br>
            <a:r>
              <a:rPr lang="he-IL" sz="4800" dirty="0" smtClean="0"/>
              <a:t/>
            </a:r>
            <a:br>
              <a:rPr lang="he-IL" sz="4800" dirty="0" smtClean="0"/>
            </a:br>
            <a:r>
              <a:rPr lang="he-IL" sz="4800" dirty="0" smtClean="0"/>
              <a:t/>
            </a:r>
            <a:br>
              <a:rPr lang="he-IL" sz="4800" dirty="0" smtClean="0"/>
            </a:br>
            <a:r>
              <a:rPr lang="he-IL" b="1" dirty="0" smtClean="0">
                <a:solidFill>
                  <a:srgbClr val="00B0F0"/>
                </a:solidFill>
                <a:cs typeface="+mn-cs"/>
              </a:rPr>
              <a:t>קמפיין רדיו בקול ישראל בערבית</a:t>
            </a:r>
            <a:br>
              <a:rPr lang="he-IL" b="1" dirty="0" smtClean="0">
                <a:solidFill>
                  <a:srgbClr val="00B0F0"/>
                </a:solidFill>
                <a:cs typeface="+mn-cs"/>
              </a:rPr>
            </a:br>
            <a:r>
              <a:rPr lang="he-IL" b="1" dirty="0" smtClean="0">
                <a:solidFill>
                  <a:srgbClr val="00B0F0"/>
                </a:solidFill>
                <a:cs typeface="+mn-cs"/>
              </a:rPr>
              <a:t>ובעיתונות </a:t>
            </a:r>
            <a:br>
              <a:rPr lang="he-IL" b="1" dirty="0" smtClean="0">
                <a:solidFill>
                  <a:srgbClr val="00B0F0"/>
                </a:solidFill>
                <a:cs typeface="+mn-cs"/>
              </a:rPr>
            </a:br>
            <a:r>
              <a:rPr lang="he-IL" b="1" dirty="0" smtClean="0">
                <a:solidFill>
                  <a:srgbClr val="00B0F0"/>
                </a:solidFill>
                <a:cs typeface="+mn-cs"/>
              </a:rPr>
              <a:t>בנושא זהירות מזיקוקים בחג הקורבן</a:t>
            </a:r>
            <a:r>
              <a:rPr lang="he-IL" sz="4800" dirty="0" smtClean="0"/>
              <a:t/>
            </a:r>
            <a:br>
              <a:rPr lang="he-IL" sz="4800" dirty="0" smtClean="0"/>
            </a:br>
            <a:endParaRPr lang="he-IL" dirty="0"/>
          </a:p>
        </p:txBody>
      </p:sp>
      <p:pic>
        <p:nvPicPr>
          <p:cNvPr id="4" name="Picture 2" descr="C:\Users\User\Desktop\בטרם החודש\בטרם וחג הקורבן במדיה 5.9\PANORAMA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76872"/>
            <a:ext cx="3312368" cy="4381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Users\User\Desktop\בטרם החודש\בטרם וחג הקורבן במדיה 5.9\almn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276872"/>
            <a:ext cx="3149715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162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771800" y="260648"/>
            <a:ext cx="7772400" cy="1143000"/>
          </a:xfrm>
        </p:spPr>
        <p:txBody>
          <a:bodyPr/>
          <a:lstStyle/>
          <a:p>
            <a:r>
              <a:rPr lang="he-IL" b="1" dirty="0" smtClean="0">
                <a:solidFill>
                  <a:srgbClr val="00B0F0"/>
                </a:solidFill>
                <a:cs typeface="+mn-cs"/>
              </a:rPr>
              <a:t>איך בוחרים גן בטוח</a:t>
            </a:r>
            <a:endParaRPr lang="he-IL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4" name="Picture 2" descr="C:\Users\User\Desktop\בטרם החודש\כתבת בטרם רישון לגנים\almrkez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55776" y="1628800"/>
            <a:ext cx="4032448" cy="49232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5" name="Picture 2" descr="C:\Users\majdia\Desktop\LogoARABI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589240"/>
            <a:ext cx="2088232" cy="104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738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b="1" dirty="0" smtClean="0">
                <a:solidFill>
                  <a:srgbClr val="00B0F0"/>
                </a:solidFill>
                <a:cs typeface="+mn-cs"/>
              </a:rPr>
              <a:t>הסברה על הליכה בטוחה </a:t>
            </a:r>
            <a:br>
              <a:rPr lang="he-IL" b="1" dirty="0" smtClean="0">
                <a:solidFill>
                  <a:srgbClr val="00B0F0"/>
                </a:solidFill>
                <a:cs typeface="+mn-cs"/>
              </a:rPr>
            </a:br>
            <a:r>
              <a:rPr lang="he-IL" b="1" dirty="0" smtClean="0">
                <a:solidFill>
                  <a:srgbClr val="00B0F0"/>
                </a:solidFill>
                <a:cs typeface="+mn-cs"/>
              </a:rPr>
              <a:t>לקראת תחילת שנת הלימודים</a:t>
            </a:r>
            <a:endParaRPr lang="he-IL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4" name="Picture 2" descr="C:\Users\User\Desktop\בטרם והחזרה לבס-25.8.2016\panorama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3728" y="1556792"/>
            <a:ext cx="5093847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Rounded Rectangle 15"/>
          <p:cNvSpPr/>
          <p:nvPr/>
        </p:nvSpPr>
        <p:spPr>
          <a:xfrm>
            <a:off x="2987824" y="6237312"/>
            <a:ext cx="2971800" cy="457200"/>
          </a:xfrm>
          <a:prstGeom prst="roundRect">
            <a:avLst/>
          </a:prstGeom>
          <a:solidFill>
            <a:srgbClr val="D8BF0A"/>
          </a:solidFill>
          <a:ln>
            <a:solidFill>
              <a:srgbClr val="9616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defRPr/>
            </a:pPr>
            <a:r>
              <a:rPr lang="he-IL" b="1" dirty="0"/>
              <a:t>עיתון </a:t>
            </a:r>
            <a:r>
              <a:rPr lang="he-IL" b="1" dirty="0" err="1"/>
              <a:t>פאנורמה</a:t>
            </a:r>
            <a:r>
              <a:rPr lang="he-IL" b="1" dirty="0"/>
              <a:t>-ארצי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3549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8" t="14141" r="29690" b="51988"/>
          <a:stretch/>
        </p:blipFill>
        <p:spPr bwMode="auto">
          <a:xfrm>
            <a:off x="611560" y="1124744"/>
            <a:ext cx="7928056" cy="2860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3563888" y="4293096"/>
            <a:ext cx="52565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דף </a:t>
            </a:r>
            <a:r>
              <a:rPr lang="he-IL" sz="2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פייסבוק</a:t>
            </a:r>
            <a:r>
              <a:rPr lang="he-IL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ייעודי למגזר הערבי</a:t>
            </a:r>
            <a:endParaRPr lang="he-IL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611560" y="5085184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he-IL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e-IL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e-IL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e-IL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e-IL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כ- 30,000 </a:t>
            </a:r>
            <a:r>
              <a:rPr lang="he-IL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חברים פעילים </a:t>
            </a:r>
            <a:br>
              <a:rPr lang="he-IL" sz="36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e-IL" sz="36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ממוצע של כ- 12,000 חשיפות בכל יום</a:t>
            </a:r>
            <a:r>
              <a:rPr lang="he-IL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e-IL" sz="31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he-IL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he-IL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he-IL" dirty="0"/>
          </a:p>
        </p:txBody>
      </p:sp>
      <p:pic>
        <p:nvPicPr>
          <p:cNvPr id="7" name="Picture 2" descr="C:\Users\majdia\Desktop\LogoARABI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589240"/>
            <a:ext cx="2088232" cy="104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18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מציין מיקום תוכן 3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980728"/>
            <a:ext cx="3528392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מציין מיקום תוכן 3" descr="1.pn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004048" y="980728"/>
            <a:ext cx="3384376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5148064" y="5733256"/>
            <a:ext cx="2808312" cy="400110"/>
          </a:xfrm>
          <a:prstGeom prst="rect">
            <a:avLst/>
          </a:prstGeom>
          <a:noFill/>
          <a:ln w="12700">
            <a:solidFill>
              <a:srgbClr val="29C7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2000" b="1" dirty="0" smtClean="0">
                <a:solidFill>
                  <a:srgbClr val="00B0F0"/>
                </a:solidFill>
                <a:latin typeface="Arial" pitchFamily="34" charset="0"/>
              </a:rPr>
              <a:t>זהירות </a:t>
            </a:r>
            <a:r>
              <a:rPr lang="he-IL" altLang="en-US" sz="2000" b="1" dirty="0" err="1" smtClean="0">
                <a:solidFill>
                  <a:srgbClr val="00B0F0"/>
                </a:solidFill>
                <a:latin typeface="Arial" pitchFamily="34" charset="0"/>
              </a:rPr>
              <a:t>מהוברבורד</a:t>
            </a:r>
            <a:endParaRPr lang="en-US" altLang="en-US" sz="2000" b="1" dirty="0">
              <a:solidFill>
                <a:srgbClr val="00B0F0"/>
              </a:solidFill>
              <a:latin typeface="Arial" pitchFamily="34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475656" y="5733256"/>
            <a:ext cx="2808312" cy="400110"/>
          </a:xfrm>
          <a:prstGeom prst="rect">
            <a:avLst/>
          </a:prstGeom>
          <a:noFill/>
          <a:ln w="12700">
            <a:solidFill>
              <a:srgbClr val="29C7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2000" b="1" dirty="0" smtClean="0">
                <a:solidFill>
                  <a:srgbClr val="00B0F0"/>
                </a:solidFill>
                <a:latin typeface="Arial" pitchFamily="34" charset="0"/>
              </a:rPr>
              <a:t>זהירות מתאונות חצר</a:t>
            </a:r>
            <a:endParaRPr lang="en-US" altLang="en-US" sz="2000" b="1" dirty="0">
              <a:solidFill>
                <a:srgbClr val="00B0F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317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מציין מיקום תוכן 3" descr="1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860032" y="980728"/>
            <a:ext cx="3528392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7" descr="C:\Users\User\Desktop\post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980728"/>
            <a:ext cx="3600400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364088" y="5877272"/>
            <a:ext cx="3096344" cy="400110"/>
          </a:xfrm>
          <a:prstGeom prst="rect">
            <a:avLst/>
          </a:prstGeom>
          <a:noFill/>
          <a:ln w="12700">
            <a:solidFill>
              <a:srgbClr val="29C7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2000" b="1" dirty="0" smtClean="0">
                <a:solidFill>
                  <a:srgbClr val="00B0F0"/>
                </a:solidFill>
                <a:latin typeface="Arial" pitchFamily="34" charset="0"/>
              </a:rPr>
              <a:t>זהירות מחנק</a:t>
            </a:r>
            <a:endParaRPr lang="en-US" altLang="en-US" sz="2000" b="1" dirty="0">
              <a:solidFill>
                <a:srgbClr val="00B0F0"/>
              </a:solidFill>
              <a:latin typeface="Arial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475656" y="5877272"/>
            <a:ext cx="3156376" cy="400110"/>
          </a:xfrm>
          <a:prstGeom prst="rect">
            <a:avLst/>
          </a:prstGeom>
          <a:noFill/>
          <a:ln w="12700">
            <a:solidFill>
              <a:srgbClr val="29C7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2000" b="1" dirty="0" smtClean="0">
                <a:solidFill>
                  <a:srgbClr val="00B0F0"/>
                </a:solidFill>
                <a:latin typeface="Arial" pitchFamily="34" charset="0"/>
              </a:rPr>
              <a:t>זהירות משכחת ילדים ברכב</a:t>
            </a:r>
            <a:endParaRPr lang="en-US" altLang="en-US" sz="2000" b="1" dirty="0">
              <a:solidFill>
                <a:srgbClr val="00B0F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858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User\Desktop\post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980728"/>
            <a:ext cx="3529430" cy="3877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8" descr="C:\Users\User\Desktop\kta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4238302" cy="31470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5652120" y="5517232"/>
            <a:ext cx="2808312" cy="400110"/>
          </a:xfrm>
          <a:prstGeom prst="rect">
            <a:avLst/>
          </a:prstGeom>
          <a:noFill/>
          <a:ln w="12700">
            <a:solidFill>
              <a:srgbClr val="29C7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2000" b="1" dirty="0" smtClean="0">
                <a:solidFill>
                  <a:srgbClr val="00B0F0"/>
                </a:solidFill>
                <a:latin typeface="Arial" pitchFamily="34" charset="0"/>
              </a:rPr>
              <a:t>זהירות מחומרי ניקוי</a:t>
            </a:r>
            <a:endParaRPr lang="en-US" altLang="en-US" sz="2000" b="1" dirty="0">
              <a:solidFill>
                <a:srgbClr val="00B0F0"/>
              </a:solidFill>
              <a:latin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67544" y="5517232"/>
            <a:ext cx="4094286" cy="400110"/>
          </a:xfrm>
          <a:prstGeom prst="rect">
            <a:avLst/>
          </a:prstGeom>
          <a:noFill/>
          <a:ln w="12700">
            <a:solidFill>
              <a:srgbClr val="00B0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rtl="1" eaLnBrk="1" hangingPunct="1">
              <a:spcBef>
                <a:spcPct val="0"/>
              </a:spcBef>
              <a:buFontTx/>
              <a:buNone/>
            </a:pPr>
            <a:r>
              <a:rPr lang="he-IL" altLang="en-US" sz="2000" b="1" dirty="0" smtClean="0">
                <a:solidFill>
                  <a:srgbClr val="00B0F0"/>
                </a:solidFill>
                <a:latin typeface="Arial" pitchFamily="34" charset="0"/>
              </a:rPr>
              <a:t>סרטון התקנת מושבי בטיחות ברכב</a:t>
            </a:r>
            <a:endParaRPr lang="en-US" altLang="en-US" sz="2000" b="1" dirty="0">
              <a:solidFill>
                <a:srgbClr val="00B0F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1878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he-IL" sz="3600" b="1" dirty="0" smtClean="0">
                <a:solidFill>
                  <a:srgbClr val="00B0F0"/>
                </a:solidFill>
                <a:cs typeface="+mn-cs"/>
              </a:rPr>
              <a:t>הסברה במסגרת פרויקט לבטיחות ילדים </a:t>
            </a:r>
            <a:br>
              <a:rPr lang="he-IL" sz="3600" b="1" dirty="0" smtClean="0">
                <a:solidFill>
                  <a:srgbClr val="00B0F0"/>
                </a:solidFill>
                <a:cs typeface="+mn-cs"/>
              </a:rPr>
            </a:br>
            <a:r>
              <a:rPr lang="he-IL" sz="3600" b="1" dirty="0" smtClean="0">
                <a:solidFill>
                  <a:srgbClr val="00B0F0"/>
                </a:solidFill>
                <a:cs typeface="+mn-cs"/>
              </a:rPr>
              <a:t>בחברה הבדואית</a:t>
            </a:r>
            <a:endParaRPr lang="he-IL" sz="3600" b="1" dirty="0">
              <a:solidFill>
                <a:srgbClr val="00B0F0"/>
              </a:solidFill>
              <a:cs typeface="+mn-cs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3096"/>
            <a:ext cx="2657269" cy="19929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graphicFrame>
        <p:nvGraphicFramePr>
          <p:cNvPr id="4" name="אובייקט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8767349"/>
              </p:ext>
            </p:extLst>
          </p:nvPr>
        </p:nvGraphicFramePr>
        <p:xfrm>
          <a:off x="3419872" y="4221088"/>
          <a:ext cx="5328592" cy="20955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Acrobat Document" r:id="rId4" imgW="16193880" imgH="7202520" progId="AcroExch.Document.7">
                  <p:embed/>
                </p:oleObj>
              </mc:Choice>
              <mc:Fallback>
                <p:oleObj name="Acrobat Document" r:id="rId4" imgW="16193880" imgH="7202520" progId="AcroExch.Document.7">
                  <p:embed/>
                  <p:pic>
                    <p:nvPicPr>
                      <p:cNvPr id="0" name="Picture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4221088"/>
                        <a:ext cx="5328592" cy="209558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6" cstate="print"/>
          <a:srcRect l="3650" t="30131" r="16403" b="21475"/>
          <a:stretch/>
        </p:blipFill>
        <p:spPr bwMode="auto">
          <a:xfrm>
            <a:off x="3203848" y="1844824"/>
            <a:ext cx="5545137" cy="19453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7" cstate="print"/>
          <a:srcRect l="5838" t="14341" r="21255" b="5286"/>
          <a:stretch/>
        </p:blipFill>
        <p:spPr bwMode="auto">
          <a:xfrm>
            <a:off x="467544" y="1772816"/>
            <a:ext cx="2335213" cy="2052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5977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sz="quarter" idx="1"/>
          </p:nvPr>
        </p:nvSpPr>
        <p:spPr>
          <a:xfrm>
            <a:off x="3275856" y="90872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88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תודה </a:t>
            </a:r>
            <a:br>
              <a:rPr lang="he-IL" sz="88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SA" sz="88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شكرا</a:t>
            </a:r>
            <a:endParaRPr lang="he-IL" sz="8800" b="1" i="1" dirty="0">
              <a:solidFill>
                <a:srgbClr val="00B0F0"/>
              </a:solidFill>
            </a:endParaRPr>
          </a:p>
        </p:txBody>
      </p:sp>
      <p:pic>
        <p:nvPicPr>
          <p:cNvPr id="5122" name="Picture 2" descr="C:\Users\majdia\Desktop\LogoARABI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25144"/>
            <a:ext cx="3599309" cy="190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jdia\Desktop\תמונה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4696028" cy="4696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987868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יושר">
  <a:themeElements>
    <a:clrScheme name="יושר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יושר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יושר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D6E64D8-9EE3-4311-A3EA-018B2B32F121}"/>
</file>

<file path=customXml/itemProps2.xml><?xml version="1.0" encoding="utf-8"?>
<ds:datastoreItem xmlns:ds="http://schemas.openxmlformats.org/officeDocument/2006/customXml" ds:itemID="{04C8CD56-7943-40CC-A46B-7240268FF746}"/>
</file>

<file path=customXml/itemProps3.xml><?xml version="1.0" encoding="utf-8"?>
<ds:datastoreItem xmlns:ds="http://schemas.openxmlformats.org/officeDocument/2006/customXml" ds:itemID="{09E25FF2-3CE2-4632-9196-76180329269A}"/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443</TotalTime>
  <Words>98</Words>
  <Application>Microsoft Office PowerPoint</Application>
  <PresentationFormat>‫הצגה על המסך (4:3)</PresentationFormat>
  <Paragraphs>27</Paragraphs>
  <Slides>15</Slides>
  <Notes>0</Notes>
  <HiddenSlides>0</HiddenSlides>
  <MMClips>0</MMClips>
  <ScaleCrop>false</ScaleCrop>
  <HeadingPairs>
    <vt:vector size="8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23" baseType="lpstr">
      <vt:lpstr>Aharoni</vt:lpstr>
      <vt:lpstr>Arial</vt:lpstr>
      <vt:lpstr>Franklin Gothic Book</vt:lpstr>
      <vt:lpstr>Perpetua</vt:lpstr>
      <vt:lpstr>Times New Roman</vt:lpstr>
      <vt:lpstr>Wingdings 2</vt:lpstr>
      <vt:lpstr>יושר</vt:lpstr>
      <vt:lpstr>Acrobat Document</vt:lpstr>
      <vt:lpstr>קידום בטיחות ילדים בחברה הערבית</vt:lpstr>
      <vt:lpstr>מצגת של PowerPoint</vt:lpstr>
      <vt:lpstr>מצגת של PowerPoint</vt:lpstr>
      <vt:lpstr>פתיחת עונת הרחצה </vt:lpstr>
      <vt:lpstr>קמפיין מניעת טביעות  בשיתוף השחיינים האולימפיים  בנבחרת ישראל</vt:lpstr>
      <vt:lpstr>שבוע בטיחות הילד במערכת החינוך</vt:lpstr>
      <vt:lpstr>         קמפיין רדיו בקול ישראל בערבית ובעיתונות  בנושא זהירות מזיקוקים בחג הקורבן </vt:lpstr>
      <vt:lpstr>איך בוחרים גן בטוח</vt:lpstr>
      <vt:lpstr>הסברה על הליכה בטוחה  לקראת תחילת שנת הלימודים</vt:lpstr>
      <vt:lpstr>  כ- 30,000 חברים פעילים  ממוצע של כ- 12,000 חשיפות בכל יום  </vt:lpstr>
      <vt:lpstr>מצגת של PowerPoint</vt:lpstr>
      <vt:lpstr>מצגת של PowerPoint</vt:lpstr>
      <vt:lpstr>מצגת של PowerPoint</vt:lpstr>
      <vt:lpstr>הסברה במסגרת פרויקט לבטיחות ילדים  בחברה הבדואית</vt:lpstr>
      <vt:lpstr>מצגת של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Majdi Ayashi</dc:creator>
  <cp:lastModifiedBy>גלית עמוסי</cp:lastModifiedBy>
  <cp:revision>54</cp:revision>
  <dcterms:created xsi:type="dcterms:W3CDTF">2017-07-05T07:39:19Z</dcterms:created>
  <dcterms:modified xsi:type="dcterms:W3CDTF">2017-07-09T10:38:48Z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2019298</vt:r8>
  </property>
</Properties>
</file>