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notesSlides/notesSlide3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3.xml" ContentType="application/vnd.openxmlformats-officedocument.drawingml.chart+xml"/>
  <Override PartName="/ppt/diagrams/layout1.xml" ContentType="application/vnd.openxmlformats-officedocument.drawingml.diagramLayout+xml"/>
  <Override PartName="/ppt/notesMasters/notesMaster1.xml" ContentType="application/vnd.openxmlformats-officedocument.presentationml.notesMaster+xml"/>
  <Override PartName="/ppt/charts/colors1.xml" ContentType="application/vnd.ms-office.chartcolorstyle+xml"/>
  <Override PartName="/ppt/charts/style1.xml" ContentType="application/vnd.ms-office.chartstyle+xml"/>
  <Override PartName="/ppt/charts/chart2.xml" ContentType="application/vnd.openxmlformats-officedocument.drawingml.chart+xml"/>
  <Override PartName="/ppt/charts/chart1.xml" ContentType="application/vnd.openxmlformats-officedocument.drawingml.chart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charts/chart6.xml" ContentType="application/vnd.openxmlformats-officedocument.drawingml.chart+xml"/>
  <Override PartName="/ppt/diagrams/drawing1.xml" ContentType="application/vnd.ms-office.drawingml.diagramDrawing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7"/>
  </p:notesMasterIdLst>
  <p:sldIdLst>
    <p:sldId id="265" r:id="rId2"/>
    <p:sldId id="289" r:id="rId3"/>
    <p:sldId id="349" r:id="rId4"/>
    <p:sldId id="336" r:id="rId5"/>
    <p:sldId id="380" r:id="rId6"/>
    <p:sldId id="374" r:id="rId7"/>
    <p:sldId id="339" r:id="rId8"/>
    <p:sldId id="364" r:id="rId9"/>
    <p:sldId id="361" r:id="rId10"/>
    <p:sldId id="362" r:id="rId11"/>
    <p:sldId id="363" r:id="rId12"/>
    <p:sldId id="377" r:id="rId13"/>
    <p:sldId id="379" r:id="rId14"/>
    <p:sldId id="376" r:id="rId15"/>
    <p:sldId id="368" r:id="rId16"/>
  </p:sldIdLst>
  <p:sldSz cx="9144000" cy="6858000" type="screen4x3"/>
  <p:notesSz cx="6819900" cy="99187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0000"/>
    <a:srgbClr val="FF0000"/>
    <a:srgbClr val="FFCC00"/>
    <a:srgbClr val="FF99CC"/>
    <a:srgbClr val="90AA5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3163" autoAdjust="0"/>
  </p:normalViewPr>
  <p:slideViewPr>
    <p:cSldViewPr>
      <p:cViewPr varScale="1">
        <p:scale>
          <a:sx n="65" d="100"/>
          <a:sy n="65" d="100"/>
        </p:scale>
        <p:origin x="130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lavital1.KIKARDOM\Desktop\&#1506;&#1493;&#1514;&#1511;%20&#1513;&#1500;%20&#1488;&#1511;&#1505;&#1500;%20&#1500;&#1491;&#1512;&#1506;&#1497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495;&#1493;&#1489;&#1512;&#1514;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kikardom\jfs\U_SHARE\U\Manchi\Computers\&#1508;&#1497;&#1514;&#1493;&#1495;%20&#1502;&#1506;&#1511;&#1489;%20&#1493;&#1489;&#1511;&#1512;&#1492;\&#1506;&#1510;&#1497;%20&#1506;&#1512;&#1499;&#1497;&#1501;\&#1502;&#1494;&#1512;&#1495;%20&#1492;&#1506;&#1497;&#1512;\2016\&#1505;&#1511;&#1512;%202016\&#1504;&#1514;&#1493;&#1504;&#1497;&#1501;%20&#1490;&#1493;&#1500;&#1502;&#1497;&#1497;&#1501;%20&#1513;&#1488;&#1500;&#1493;&#1514;%20&#1500;&#1492;&#1493;&#1512;&#1497;&#1501;%20-%20&#1497;&#1505;&#1493;&#1491;&#1497;%20+%20&#1506;&#1497;&#1505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plotArea>
      <c:layout>
        <c:manualLayout>
          <c:layoutTarget val="inner"/>
          <c:xMode val="edge"/>
          <c:yMode val="edge"/>
          <c:x val="1.9680194260563191E-2"/>
          <c:y val="2.8568614609827542E-2"/>
          <c:w val="0.92001783097915679"/>
          <c:h val="0.87520979606756122"/>
        </c:manualLayout>
      </c:layout>
      <c:bar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"/>
            <c:invertIfNegative val="0"/>
            <c:bubble3D val="0"/>
            <c:spPr>
              <a:solidFill>
                <a:srgbClr val="C0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8FD-41A0-B1AE-1A8FC25634E8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8FD-41A0-B1AE-1A8FC25634E8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8FD-41A0-B1AE-1A8FC25634E8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3'!$A$3:$F$3</c:f>
              <c:numCache>
                <c:formatCode>#,##0</c:formatCode>
                <c:ptCount val="6"/>
                <c:pt idx="0" formatCode="General">
                  <c:v>2084</c:v>
                </c:pt>
                <c:pt idx="1">
                  <c:v>505</c:v>
                </c:pt>
                <c:pt idx="2">
                  <c:v>909</c:v>
                </c:pt>
                <c:pt idx="3">
                  <c:v>548</c:v>
                </c:pt>
                <c:pt idx="4">
                  <c:v>496</c:v>
                </c:pt>
                <c:pt idx="5">
                  <c:v>209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8FD-41A0-B1AE-1A8FC25634E8}"/>
            </c:ext>
          </c:extLst>
        </c:ser>
        <c:ser>
          <c:idx val="1"/>
          <c:order val="1"/>
          <c:spPr>
            <a:solidFill>
              <a:srgbClr val="FF000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38FD-41A0-B1AE-1A8FC25634E8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38FD-41A0-B1AE-1A8FC25634E8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3'!$A$4:$F$4</c:f>
              <c:numCache>
                <c:formatCode>General</c:formatCode>
                <c:ptCount val="6"/>
                <c:pt idx="0">
                  <c:v>213</c:v>
                </c:pt>
                <c:pt idx="2" formatCode="#,##0">
                  <c:v>884</c:v>
                </c:pt>
                <c:pt idx="3" formatCode="#,##0">
                  <c:v>652</c:v>
                </c:pt>
                <c:pt idx="4" formatCode="#,##0">
                  <c:v>1386</c:v>
                </c:pt>
                <c:pt idx="5" formatCode="#,##0">
                  <c:v>352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38FD-41A0-B1AE-1A8FC25634E8}"/>
            </c:ext>
          </c:extLst>
        </c:ser>
        <c:ser>
          <c:idx val="2"/>
          <c:order val="2"/>
          <c:spPr>
            <a:solidFill>
              <a:srgbClr val="00B050"/>
            </a:solidFill>
          </c:spPr>
          <c:invertIfNegative val="0"/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3'!$A$5:$F$5</c:f>
              <c:numCache>
                <c:formatCode>General</c:formatCode>
                <c:ptCount val="6"/>
                <c:pt idx="2" formatCode="#,##0">
                  <c:v>1703</c:v>
                </c:pt>
                <c:pt idx="3" formatCode="#,##0">
                  <c:v>120</c:v>
                </c:pt>
                <c:pt idx="4" formatCode="#,##0">
                  <c:v>805</c:v>
                </c:pt>
                <c:pt idx="5" formatCode="#,##0">
                  <c:v>434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38FD-41A0-B1AE-1A8FC25634E8}"/>
            </c:ext>
          </c:extLst>
        </c:ser>
        <c:ser>
          <c:idx val="3"/>
          <c:order val="3"/>
          <c:spPr>
            <a:solidFill>
              <a:srgbClr val="FF0000"/>
            </a:solidFill>
          </c:spPr>
          <c:invertIfNegative val="0"/>
          <c:dPt>
            <c:idx val="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3'!$A$6:$F$6</c:f>
              <c:numCache>
                <c:formatCode>General</c:formatCode>
                <c:ptCount val="6"/>
                <c:pt idx="2" formatCode="#,##0">
                  <c:v>25</c:v>
                </c:pt>
                <c:pt idx="3" formatCode="#,##0">
                  <c:v>320</c:v>
                </c:pt>
                <c:pt idx="4" formatCode="#,##0">
                  <c:v>245</c:v>
                </c:pt>
                <c:pt idx="5" formatCode="#,##0">
                  <c:v>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38FD-41A0-B1AE-1A8FC25634E8}"/>
            </c:ext>
          </c:extLst>
        </c:ser>
        <c:ser>
          <c:idx val="4"/>
          <c:order val="4"/>
          <c:spPr>
            <a:solidFill>
              <a:srgbClr val="00B050"/>
            </a:solidFill>
          </c:spPr>
          <c:invertIfNegative val="0"/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3'!$A$7:$F$7</c:f>
              <c:numCache>
                <c:formatCode>General</c:formatCode>
                <c:ptCount val="6"/>
                <c:pt idx="2" formatCode="#,##0">
                  <c:v>732</c:v>
                </c:pt>
                <c:pt idx="3" formatCode="#,##0">
                  <c:v>298</c:v>
                </c:pt>
                <c:pt idx="4" formatCode="#,##0">
                  <c:v>859</c:v>
                </c:pt>
                <c:pt idx="5" formatCode="#,##0">
                  <c:v>294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38FD-41A0-B1AE-1A8FC25634E8}"/>
            </c:ext>
          </c:extLst>
        </c:ser>
        <c:ser>
          <c:idx val="5"/>
          <c:order val="5"/>
          <c:invertIfNegative val="0"/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3'!$A$8:$F$8</c:f>
              <c:numCache>
                <c:formatCode>General</c:formatCode>
                <c:ptCount val="6"/>
                <c:pt idx="4" formatCode="#,##0">
                  <c:v>52</c:v>
                </c:pt>
                <c:pt idx="5" formatCode="#,##0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F-38FD-41A0-B1AE-1A8FC25634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48929656"/>
        <c:axId val="310876472"/>
      </c:barChart>
      <c:catAx>
        <c:axId val="148929656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crossAx val="310876472"/>
        <c:crosses val="autoZero"/>
        <c:auto val="1"/>
        <c:lblAlgn val="ctr"/>
        <c:lblOffset val="100"/>
        <c:noMultiLvlLbl val="0"/>
      </c:catAx>
      <c:valAx>
        <c:axId val="310876472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148929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68452783763351E-2"/>
          <c:y val="2.2062287703043942E-2"/>
          <c:w val="0.92490128381748682"/>
          <c:h val="0.7948510264874965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גיליון1!$D$1</c:f>
              <c:strCache>
                <c:ptCount val="1"/>
                <c:pt idx="0">
                  <c:v>סה"כ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45000"/>
                    <a:satMod val="155000"/>
                  </a:schemeClr>
                </a:gs>
                <a:gs pos="60000">
                  <a:schemeClr val="accent3">
                    <a:shade val="95000"/>
                    <a:satMod val="150000"/>
                  </a:schemeClr>
                </a:gs>
                <a:gs pos="100000">
                  <a:schemeClr val="accent3">
                    <a:tint val="87000"/>
                    <a:satMod val="2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65500" dist="38100" dir="5400000" rotWithShape="0">
                <a:srgbClr val="000000">
                  <a:alpha val="40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contrasting" dir="t">
                <a:rot lat="0" lon="0" rev="12000000"/>
              </a:lightRig>
            </a:scene3d>
            <a:sp3d prstMaterial="powder">
              <a:bevelT h="508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גיליון1!$A$2:$A$12</c:f>
              <c:numCache>
                <c:formatCode>General</c:formatCode>
                <c:ptCount val="11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</c:numCache>
            </c:numRef>
          </c:cat>
          <c:val>
            <c:numRef>
              <c:f>גיליון1!$D$2:$D$12</c:f>
              <c:numCache>
                <c:formatCode>General</c:formatCode>
                <c:ptCount val="11"/>
                <c:pt idx="0">
                  <c:v>15</c:v>
                </c:pt>
                <c:pt idx="1">
                  <c:v>40</c:v>
                </c:pt>
                <c:pt idx="2">
                  <c:v>30</c:v>
                </c:pt>
                <c:pt idx="3">
                  <c:v>72</c:v>
                </c:pt>
                <c:pt idx="4">
                  <c:v>40</c:v>
                </c:pt>
                <c:pt idx="5">
                  <c:v>89</c:v>
                </c:pt>
                <c:pt idx="6">
                  <c:v>187</c:v>
                </c:pt>
                <c:pt idx="7">
                  <c:v>57</c:v>
                </c:pt>
                <c:pt idx="8">
                  <c:v>61</c:v>
                </c:pt>
                <c:pt idx="9">
                  <c:v>203</c:v>
                </c:pt>
                <c:pt idx="10">
                  <c:v>116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B2B-4E4B-A14D-DD0B5D7746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10877256"/>
        <c:axId val="310877648"/>
        <c:axId val="0"/>
      </c:bar3DChart>
      <c:catAx>
        <c:axId val="310877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10877648"/>
        <c:crosses val="autoZero"/>
        <c:auto val="1"/>
        <c:lblAlgn val="ctr"/>
        <c:lblOffset val="100"/>
        <c:noMultiLvlLbl val="0"/>
      </c:catAx>
      <c:valAx>
        <c:axId val="310877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10877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78236411575832"/>
          <c:y val="2.5859498031496064E-2"/>
          <c:w val="0.81743750000000004"/>
          <c:h val="0.75069881889763779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שכירות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גיליון1!$A$2:$A$9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גיליון1!$B$2:$B$9</c:f>
              <c:numCache>
                <c:formatCode>General</c:formatCode>
                <c:ptCount val="8"/>
                <c:pt idx="0">
                  <c:v>673</c:v>
                </c:pt>
                <c:pt idx="1">
                  <c:v>727</c:v>
                </c:pt>
                <c:pt idx="2">
                  <c:v>760</c:v>
                </c:pt>
                <c:pt idx="3">
                  <c:v>758</c:v>
                </c:pt>
                <c:pt idx="4">
                  <c:v>855</c:v>
                </c:pt>
                <c:pt idx="5">
                  <c:v>937</c:v>
                </c:pt>
                <c:pt idx="6">
                  <c:v>1100</c:v>
                </c:pt>
                <c:pt idx="7">
                  <c:v>1200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מנ"דים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גיליון1!$A$2:$A$9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גיליון1!$C$2:$C$9</c:f>
              <c:numCache>
                <c:formatCode>General</c:formatCode>
                <c:ptCount val="8"/>
                <c:pt idx="0">
                  <c:v>310</c:v>
                </c:pt>
                <c:pt idx="1">
                  <c:v>330</c:v>
                </c:pt>
                <c:pt idx="2">
                  <c:v>350</c:v>
                </c:pt>
                <c:pt idx="3">
                  <c:v>375</c:v>
                </c:pt>
                <c:pt idx="4">
                  <c:v>395</c:v>
                </c:pt>
                <c:pt idx="5">
                  <c:v>420</c:v>
                </c:pt>
                <c:pt idx="6">
                  <c:v>445</c:v>
                </c:pt>
                <c:pt idx="7">
                  <c:v>474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בינוי</c:v>
                </c:pt>
              </c:strCache>
            </c:strRef>
          </c:tx>
          <c:marker>
            <c:symbol val="none"/>
          </c:marker>
          <c:cat>
            <c:numRef>
              <c:f>גיליון1!$A$2:$A$9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גיליון1!$D$2:$D$9</c:f>
              <c:numCache>
                <c:formatCode>General</c:formatCode>
                <c:ptCount val="8"/>
                <c:pt idx="0">
                  <c:v>56</c:v>
                </c:pt>
                <c:pt idx="1">
                  <c:v>116</c:v>
                </c:pt>
                <c:pt idx="2">
                  <c:v>156</c:v>
                </c:pt>
                <c:pt idx="3">
                  <c:v>201</c:v>
                </c:pt>
                <c:pt idx="4">
                  <c:v>276</c:v>
                </c:pt>
                <c:pt idx="5">
                  <c:v>376</c:v>
                </c:pt>
                <c:pt idx="6">
                  <c:v>496</c:v>
                </c:pt>
                <c:pt idx="7">
                  <c:v>637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10878432"/>
        <c:axId val="310878824"/>
      </c:lineChart>
      <c:catAx>
        <c:axId val="310878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10878824"/>
        <c:crosses val="autoZero"/>
        <c:auto val="1"/>
        <c:lblAlgn val="ctr"/>
        <c:lblOffset val="100"/>
        <c:noMultiLvlLbl val="0"/>
      </c:catAx>
      <c:valAx>
        <c:axId val="310878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10878432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600"/>
          </a:pPr>
          <a:endParaRPr lang="he-IL"/>
        </a:p>
      </c:txPr>
    </c:title>
    <c:autoTitleDeleted val="0"/>
    <c:view3D>
      <c:rotX val="75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956650319276695"/>
          <c:y val="0.24862721883020625"/>
          <c:w val="0.50938751514381997"/>
          <c:h val="0.65088769294743976"/>
        </c:manualLayout>
      </c:layout>
      <c:pie3D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חלקת תלמידים לפי מערכת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8.0867337491601479E-2"/>
                  <c:y val="0.1161316164754652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73B4-45C9-AEDC-7CB01A83FDC4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גיליון1!$A$2:$A$4</c:f>
              <c:strCache>
                <c:ptCount val="3"/>
                <c:pt idx="0">
                  <c:v>רשמי</c:v>
                </c:pt>
                <c:pt idx="1">
                  <c:v>מוכש"ר</c:v>
                </c:pt>
                <c:pt idx="2">
                  <c:v>פרטי</c:v>
                </c:pt>
              </c:strCache>
            </c:strRef>
          </c:cat>
          <c:val>
            <c:numRef>
              <c:f>גיליון1!$B$2:$B$4</c:f>
              <c:numCache>
                <c:formatCode>0%</c:formatCode>
                <c:ptCount val="3"/>
                <c:pt idx="0">
                  <c:v>0.43</c:v>
                </c:pt>
                <c:pt idx="1">
                  <c:v>0.41</c:v>
                </c:pt>
                <c:pt idx="2">
                  <c:v>0.16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3B4-45C9-AEDC-7CB01A83FDC4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sz="1600"/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</c:spPr>
  <c:txPr>
    <a:bodyPr/>
    <a:lstStyle/>
    <a:p>
      <a:pPr>
        <a:defRPr sz="1800">
          <a:cs typeface="+mj-cs"/>
        </a:defRPr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439461142494136E-2"/>
          <c:y val="2.6622421738989165E-2"/>
          <c:w val="0.95025481499206643"/>
          <c:h val="0.87623901694087414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2.6622421738989165E-2"/>
                </c:manualLayout>
              </c:layout>
              <c:tx>
                <c:rich>
                  <a:bodyPr/>
                  <a:lstStyle/>
                  <a:p>
                    <a:r>
                      <a:rPr lang="en-US" sz="1800" dirty="0" smtClean="0"/>
                      <a:t>216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AC1-4BD0-8C46-287055C3B3BB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7804289543582385E-7"/>
                  <c:y val="1.3311210869494583E-2"/>
                </c:manualLayout>
              </c:layout>
              <c:tx>
                <c:rich>
                  <a:bodyPr/>
                  <a:lstStyle/>
                  <a:p>
                    <a:pPr rtl="1">
                      <a:defRPr sz="1800" b="1"/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200 </a:t>
                    </a:r>
                    <a:endParaRPr lang="he-IL" dirty="0" smtClean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152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104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smtClean="0"/>
                      <a:t>56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גיליון1!$A$1:$A$5</c:f>
              <c:strCache>
                <c:ptCount val="5"/>
                <c:pt idx="0">
                  <c:v>תשע"ח</c:v>
                </c:pt>
                <c:pt idx="1">
                  <c:v>תשע"ז</c:v>
                </c:pt>
                <c:pt idx="2">
                  <c:v>תשע"ו</c:v>
                </c:pt>
                <c:pt idx="3">
                  <c:v>תשע"ה</c:v>
                </c:pt>
                <c:pt idx="4">
                  <c:v>תשע"ד</c:v>
                </c:pt>
              </c:strCache>
            </c:strRef>
          </c:cat>
          <c:val>
            <c:numRef>
              <c:f>גיליון1!$B$1:$B$5</c:f>
              <c:numCache>
                <c:formatCode>General</c:formatCode>
                <c:ptCount val="5"/>
                <c:pt idx="0">
                  <c:v>28</c:v>
                </c:pt>
                <c:pt idx="1">
                  <c:v>25</c:v>
                </c:pt>
                <c:pt idx="2">
                  <c:v>19</c:v>
                </c:pt>
                <c:pt idx="3">
                  <c:v>13</c:v>
                </c:pt>
                <c:pt idx="4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AC1-4BD0-8C46-287055C3B3B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12067952"/>
        <c:axId val="312068344"/>
      </c:barChart>
      <c:catAx>
        <c:axId val="312067952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crossAx val="312068344"/>
        <c:crosses val="autoZero"/>
        <c:auto val="1"/>
        <c:lblAlgn val="ctr"/>
        <c:lblOffset val="100"/>
        <c:noMultiLvlLbl val="0"/>
      </c:catAx>
      <c:valAx>
        <c:axId val="312068344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120679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100">
          <a:latin typeface="Gisha" panose="020B0502040204020203" pitchFamily="34" charset="-79"/>
          <a:cs typeface="Gisha" panose="020B0502040204020203" pitchFamily="34" charset="-79"/>
        </a:defRPr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האם תהיה</a:t>
            </a:r>
            <a:r>
              <a:rPr lang="he-IL" baseline="0"/>
              <a:t> מעוניין שילדך ילמד במסלול אלטרנטיבי למסלול הפלסטיני?</a:t>
            </a:r>
            <a:endParaRPr lang="he-IL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'מסלול לימודים חלופי'!$D$3</c:f>
              <c:strCache>
                <c:ptCount val="1"/>
                <c:pt idx="0">
                  <c:v>יסודי</c:v>
                </c:pt>
              </c:strCache>
            </c:strRef>
          </c:tx>
          <c:spPr>
            <a:solidFill>
              <a:schemeClr val="tx2">
                <a:lumMod val="50000"/>
                <a:lumOff val="5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'מסלול לימודים חלופי'!$A$4:$A$8</c:f>
              <c:strCache>
                <c:ptCount val="5"/>
                <c:pt idx="0">
                  <c:v>איני מעוניין</c:v>
                </c:pt>
                <c:pt idx="1">
                  <c:v>מסלול בגרות ישראלית</c:v>
                </c:pt>
                <c:pt idx="2">
                  <c:v>ילדי כבר לומד במסלול טכנולוגי/ בגרות ישראלית</c:v>
                </c:pt>
                <c:pt idx="3">
                  <c:v>מסלול אחר</c:v>
                </c:pt>
                <c:pt idx="4">
                  <c:v>מסלול טכנולוגי/ מקצועי</c:v>
                </c:pt>
              </c:strCache>
            </c:strRef>
          </c:cat>
          <c:val>
            <c:numRef>
              <c:f>'מסלול לימודים חלופי'!$D$4:$D$7</c:f>
              <c:numCache>
                <c:formatCode>0%</c:formatCode>
                <c:ptCount val="4"/>
                <c:pt idx="0">
                  <c:v>0.53370307167235498</c:v>
                </c:pt>
                <c:pt idx="1">
                  <c:v>0.36262798634812288</c:v>
                </c:pt>
                <c:pt idx="2">
                  <c:v>5.9726962457337884E-2</c:v>
                </c:pt>
                <c:pt idx="3">
                  <c:v>4.3941979522184302E-2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D9E-45CD-995D-6DF4F3A820B5}"/>
            </c:ext>
          </c:extLst>
        </c:ser>
        <c:ser>
          <c:idx val="1"/>
          <c:order val="1"/>
          <c:tx>
            <c:strRef>
              <c:f>'מסלול לימודים חלופי'!$F$3</c:f>
              <c:strCache>
                <c:ptCount val="1"/>
                <c:pt idx="0">
                  <c:v>על יסודי תשע"ו</c:v>
                </c:pt>
              </c:strCache>
            </c:strRef>
          </c:tx>
          <c:spPr>
            <a:solidFill>
              <a:srgbClr val="CD4F4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'מסלול לימודים חלופי'!$A$4:$A$8</c:f>
              <c:strCache>
                <c:ptCount val="5"/>
                <c:pt idx="0">
                  <c:v>איני מעוניין</c:v>
                </c:pt>
                <c:pt idx="1">
                  <c:v>מסלול בגרות ישראלית</c:v>
                </c:pt>
                <c:pt idx="2">
                  <c:v>ילדי כבר לומד במסלול טכנולוגי/ בגרות ישראלית</c:v>
                </c:pt>
                <c:pt idx="3">
                  <c:v>מסלול אחר</c:v>
                </c:pt>
                <c:pt idx="4">
                  <c:v>מסלול טכנולוגי/ מקצועי</c:v>
                </c:pt>
              </c:strCache>
            </c:strRef>
          </c:cat>
          <c:val>
            <c:numRef>
              <c:f>'מסלול לימודים חלופי'!$F$4:$F$8</c:f>
              <c:numCache>
                <c:formatCode>0%</c:formatCode>
                <c:ptCount val="5"/>
                <c:pt idx="0">
                  <c:v>0.52191235059760954</c:v>
                </c:pt>
                <c:pt idx="1">
                  <c:v>0.28486055776892433</c:v>
                </c:pt>
                <c:pt idx="2">
                  <c:v>6.5737051792828682E-2</c:v>
                </c:pt>
                <c:pt idx="3">
                  <c:v>4.0836653386454182E-2</c:v>
                </c:pt>
                <c:pt idx="4">
                  <c:v>8.6653386454183273E-2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D9E-45CD-995D-6DF4F3A820B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10418528"/>
        <c:axId val="310418920"/>
      </c:barChart>
      <c:catAx>
        <c:axId val="310418528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he-IL"/>
          </a:p>
        </c:txPr>
        <c:crossAx val="310418920"/>
        <c:crosses val="autoZero"/>
        <c:auto val="1"/>
        <c:lblAlgn val="ctr"/>
        <c:lblOffset val="100"/>
        <c:noMultiLvlLbl val="0"/>
      </c:catAx>
      <c:valAx>
        <c:axId val="310418920"/>
        <c:scaling>
          <c:orientation val="minMax"/>
        </c:scaling>
        <c:delete val="1"/>
        <c:axPos val="r"/>
        <c:numFmt formatCode="0%" sourceLinked="1"/>
        <c:majorTickMark val="out"/>
        <c:minorTickMark val="none"/>
        <c:tickLblPos val="nextTo"/>
        <c:crossAx val="310418528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400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450306-6E7E-4EA4-A8B6-33653CB2E786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he-IL"/>
        </a:p>
      </dgm:t>
    </dgm:pt>
    <dgm:pt modelId="{6E0DC81B-C384-4BFC-96C1-281B46D7A0A4}">
      <dgm:prSet phldrT="[טקסט]"/>
      <dgm:spPr/>
      <dgm:t>
        <a:bodyPr/>
        <a:lstStyle/>
        <a:p>
          <a:pPr algn="ctr" rtl="1"/>
          <a:r>
            <a:rPr lang="he-IL" b="1" dirty="0" smtClean="0"/>
            <a:t>מימון</a:t>
          </a:r>
          <a:r>
            <a:rPr lang="en-US" b="1" dirty="0" smtClean="0"/>
            <a:t>/</a:t>
          </a:r>
          <a:r>
            <a:rPr lang="he-IL" b="1" dirty="0" smtClean="0"/>
            <a:t>שיפוי 100 מיליון ₪ שכירויות קיימות ועוד 13 מיליון תוספת לכל שנה בחמש השנים הקרובות</a:t>
          </a:r>
          <a:endParaRPr lang="he-IL" b="1" dirty="0"/>
        </a:p>
      </dgm:t>
    </dgm:pt>
    <dgm:pt modelId="{B9CB593A-3ACA-4CF5-A1F2-A69FC25F48B9}" type="parTrans" cxnId="{A949D865-4351-4F3E-816A-FF73E89D37BF}">
      <dgm:prSet/>
      <dgm:spPr/>
      <dgm:t>
        <a:bodyPr/>
        <a:lstStyle/>
        <a:p>
          <a:pPr algn="ctr" rtl="1"/>
          <a:endParaRPr lang="he-IL" b="1"/>
        </a:p>
      </dgm:t>
    </dgm:pt>
    <dgm:pt modelId="{0A3C6DD0-1EB1-4ECD-A01B-B11142A20710}" type="sibTrans" cxnId="{A949D865-4351-4F3E-816A-FF73E89D37BF}">
      <dgm:prSet/>
      <dgm:spPr/>
      <dgm:t>
        <a:bodyPr/>
        <a:lstStyle/>
        <a:p>
          <a:pPr algn="ctr" rtl="1"/>
          <a:endParaRPr lang="he-IL" b="1"/>
        </a:p>
      </dgm:t>
    </dgm:pt>
    <dgm:pt modelId="{5A814E21-19C1-4031-BBB9-432BF3D456F5}">
      <dgm:prSet phldrT="[טקסט]"/>
      <dgm:spPr/>
      <dgm:t>
        <a:bodyPr/>
        <a:lstStyle/>
        <a:p>
          <a:pPr algn="ctr" rtl="1"/>
          <a:r>
            <a:rPr lang="he-IL" b="1" dirty="0" smtClean="0"/>
            <a:t>אישור לקיחת הלוואה נוספת ע"ס 1 </a:t>
          </a:r>
          <a:r>
            <a:rPr lang="he-IL" b="1" dirty="0" err="1" smtClean="0"/>
            <a:t>מילארד</a:t>
          </a:r>
          <a:r>
            <a:rPr lang="he-IL" b="1" dirty="0" smtClean="0"/>
            <a:t> והחזר מימון הלוואה ע"י המדינה</a:t>
          </a:r>
          <a:endParaRPr lang="he-IL" b="1" dirty="0"/>
        </a:p>
      </dgm:t>
    </dgm:pt>
    <dgm:pt modelId="{50E42872-E185-4BB9-8535-8532A371866A}" type="parTrans" cxnId="{CB928198-1368-4138-9A2F-52A1BAB84DB3}">
      <dgm:prSet/>
      <dgm:spPr/>
      <dgm:t>
        <a:bodyPr/>
        <a:lstStyle/>
        <a:p>
          <a:pPr algn="ctr" rtl="1"/>
          <a:endParaRPr lang="he-IL" b="1"/>
        </a:p>
      </dgm:t>
    </dgm:pt>
    <dgm:pt modelId="{7A827591-DA71-46FB-87C4-E6706814B317}" type="sibTrans" cxnId="{CB928198-1368-4138-9A2F-52A1BAB84DB3}">
      <dgm:prSet/>
      <dgm:spPr/>
      <dgm:t>
        <a:bodyPr/>
        <a:lstStyle/>
        <a:p>
          <a:pPr algn="ctr" rtl="1"/>
          <a:endParaRPr lang="he-IL" b="1"/>
        </a:p>
      </dgm:t>
    </dgm:pt>
    <dgm:pt modelId="{F4E613BC-2DF8-4792-9D9C-32527C7DCC13}" type="pres">
      <dgm:prSet presAssocID="{78450306-6E7E-4EA4-A8B6-33653CB2E7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956024A4-70E0-4813-9837-734BAF8BD89E}" type="pres">
      <dgm:prSet presAssocID="{5A814E21-19C1-4031-BBB9-432BF3D456F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2ACF01D-C9E6-4343-9034-1C7C9167DEB1}" type="pres">
      <dgm:prSet presAssocID="{7A827591-DA71-46FB-87C4-E6706814B317}" presName="spacer" presStyleCnt="0"/>
      <dgm:spPr/>
    </dgm:pt>
    <dgm:pt modelId="{3AE2E9C6-BB53-4AFA-B441-ACD4F283EED6}" type="pres">
      <dgm:prSet presAssocID="{6E0DC81B-C384-4BFC-96C1-281B46D7A0A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5F334050-7586-4284-9DC1-7EAC31F0204E}" type="presOf" srcId="{5A814E21-19C1-4031-BBB9-432BF3D456F5}" destId="{956024A4-70E0-4813-9837-734BAF8BD89E}" srcOrd="0" destOrd="0" presId="urn:microsoft.com/office/officeart/2005/8/layout/vList2"/>
    <dgm:cxn modelId="{CB928198-1368-4138-9A2F-52A1BAB84DB3}" srcId="{78450306-6E7E-4EA4-A8B6-33653CB2E786}" destId="{5A814E21-19C1-4031-BBB9-432BF3D456F5}" srcOrd="0" destOrd="0" parTransId="{50E42872-E185-4BB9-8535-8532A371866A}" sibTransId="{7A827591-DA71-46FB-87C4-E6706814B317}"/>
    <dgm:cxn modelId="{027112E3-42E1-482B-B263-1FD88F528FA8}" type="presOf" srcId="{6E0DC81B-C384-4BFC-96C1-281B46D7A0A4}" destId="{3AE2E9C6-BB53-4AFA-B441-ACD4F283EED6}" srcOrd="0" destOrd="0" presId="urn:microsoft.com/office/officeart/2005/8/layout/vList2"/>
    <dgm:cxn modelId="{EDF81903-D3E4-4F53-9389-FCD136B0859D}" type="presOf" srcId="{78450306-6E7E-4EA4-A8B6-33653CB2E786}" destId="{F4E613BC-2DF8-4792-9D9C-32527C7DCC13}" srcOrd="0" destOrd="0" presId="urn:microsoft.com/office/officeart/2005/8/layout/vList2"/>
    <dgm:cxn modelId="{A949D865-4351-4F3E-816A-FF73E89D37BF}" srcId="{78450306-6E7E-4EA4-A8B6-33653CB2E786}" destId="{6E0DC81B-C384-4BFC-96C1-281B46D7A0A4}" srcOrd="1" destOrd="0" parTransId="{B9CB593A-3ACA-4CF5-A1F2-A69FC25F48B9}" sibTransId="{0A3C6DD0-1EB1-4ECD-A01B-B11142A20710}"/>
    <dgm:cxn modelId="{89225DA1-3530-427D-AB9F-CC3C602BA4AB}" type="presParOf" srcId="{F4E613BC-2DF8-4792-9D9C-32527C7DCC13}" destId="{956024A4-70E0-4813-9837-734BAF8BD89E}" srcOrd="0" destOrd="0" presId="urn:microsoft.com/office/officeart/2005/8/layout/vList2"/>
    <dgm:cxn modelId="{CC4E955D-875F-4A0C-B255-E5D471F6BE8E}" type="presParOf" srcId="{F4E613BC-2DF8-4792-9D9C-32527C7DCC13}" destId="{22ACF01D-C9E6-4343-9034-1C7C9167DEB1}" srcOrd="1" destOrd="0" presId="urn:microsoft.com/office/officeart/2005/8/layout/vList2"/>
    <dgm:cxn modelId="{F395B5A0-AE9B-40E9-BB33-2DFE3BA153BD}" type="presParOf" srcId="{F4E613BC-2DF8-4792-9D9C-32527C7DCC13}" destId="{3AE2E9C6-BB53-4AFA-B441-ACD4F283EED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64610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9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22D3EFC-715A-4116-8B56-D497DFDEF8A8}" type="datetimeFigureOut">
              <a:rPr lang="he-IL" smtClean="0"/>
              <a:t>י"ז/תמוז/תשע"ז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42950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1990" y="4711383"/>
            <a:ext cx="5455920" cy="4463415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64610" y="9421043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9" y="9421043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C05B46B-2E08-449A-9E0D-6FEA86F4FE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6177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28688" y="742950"/>
            <a:ext cx="4962525" cy="37211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7FB667E1-E601-4AAF-B95C-B25720D70A60}" type="slidenum">
              <a:rPr lang="he-IL">
                <a:solidFill>
                  <a:prstClr val="black"/>
                </a:solidFill>
              </a:rPr>
              <a:pPr algn="r"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118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28688" y="742950"/>
            <a:ext cx="4962525" cy="37211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7FB667E1-E601-4AAF-B95C-B25720D70A60}" type="slidenum">
              <a:rPr lang="he-IL">
                <a:solidFill>
                  <a:prstClr val="black"/>
                </a:solidFill>
              </a:rPr>
              <a:pPr algn="r"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1183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1176338" y="1239838"/>
            <a:ext cx="4467225" cy="3349625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C2C59-E8E8-4684-8C4B-0019A3B0368B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6384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מעוגל 14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418597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כותרת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0" name="כותרת משנה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19" name="מציין מיקום של תאריך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8E09-301E-4BFC-A772-29CB102773D0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B587C">
                  <a:shade val="75000"/>
                </a:srgbClr>
              </a:solidFill>
            </a:endParaRPr>
          </a:p>
        </p:txBody>
      </p:sp>
      <p:sp>
        <p:nvSpPr>
          <p:cNvPr id="9" name="צורה חופשית 51"/>
          <p:cNvSpPr>
            <a:spLocks/>
          </p:cNvSpPr>
          <p:nvPr userDrawn="1"/>
        </p:nvSpPr>
        <p:spPr bwMode="auto">
          <a:xfrm>
            <a:off x="1371" y="5640821"/>
            <a:ext cx="8561363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צורה חופשית 51"/>
          <p:cNvSpPr>
            <a:spLocks/>
          </p:cNvSpPr>
          <p:nvPr userDrawn="1"/>
        </p:nvSpPr>
        <p:spPr bwMode="auto">
          <a:xfrm>
            <a:off x="-8940" y="5861819"/>
            <a:ext cx="8561363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3" name="קבוצה 12"/>
          <p:cNvGrpSpPr/>
          <p:nvPr userDrawn="1"/>
        </p:nvGrpSpPr>
        <p:grpSpPr>
          <a:xfrm rot="18988672">
            <a:off x="51417" y="189622"/>
            <a:ext cx="387923" cy="587584"/>
            <a:chOff x="11036616" y="1071278"/>
            <a:chExt cx="1030189" cy="1170315"/>
          </a:xfrm>
        </p:grpSpPr>
        <p:sp>
          <p:nvSpPr>
            <p:cNvPr id="14" name="צורה חופשית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" name="צורה חופשית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" name="צורה חופשית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" name="צורה חופשית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" name="צורה חופשית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" name="צורה חופשית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" name="צורה חופשית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" name="צורה חופשית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קבוצה 24"/>
          <p:cNvGrpSpPr/>
          <p:nvPr userDrawn="1"/>
        </p:nvGrpSpPr>
        <p:grpSpPr>
          <a:xfrm>
            <a:off x="8575624" y="6542"/>
            <a:ext cx="509347" cy="712528"/>
            <a:chOff x="11231706" y="127529"/>
            <a:chExt cx="679129" cy="712528"/>
          </a:xfrm>
        </p:grpSpPr>
        <p:sp>
          <p:nvSpPr>
            <p:cNvPr id="26" name="צורה חופשית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" name="צורה חופשית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" name="צורה חופשית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" name="צורה חופשית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" name="צורה חופשית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" name="צורה חופשית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" name="צורה חופשית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" name="צורה חופשית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קבוצה 43"/>
          <p:cNvGrpSpPr>
            <a:grpSpLocks noChangeAspect="1"/>
          </p:cNvGrpSpPr>
          <p:nvPr userDrawn="1"/>
        </p:nvGrpSpPr>
        <p:grpSpPr bwMode="auto">
          <a:xfrm>
            <a:off x="1032417" y="4864306"/>
            <a:ext cx="1122760" cy="1857375"/>
            <a:chOff x="3367" y="1523"/>
            <a:chExt cx="943" cy="1170"/>
          </a:xfrm>
        </p:grpSpPr>
        <p:sp>
          <p:nvSpPr>
            <p:cNvPr id="35" name="צורה חופשית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6" name="צורה חופשית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7" name="צורה חופשית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8" name="צורה חופשית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" name="צורה חופשית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" name="צורה חופשית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41" name="קבוצה 40"/>
          <p:cNvGrpSpPr/>
          <p:nvPr userDrawn="1"/>
        </p:nvGrpSpPr>
        <p:grpSpPr>
          <a:xfrm>
            <a:off x="4645" y="3882124"/>
            <a:ext cx="1272587" cy="2518186"/>
            <a:chOff x="-3496" y="4350236"/>
            <a:chExt cx="1696783" cy="2518186"/>
          </a:xfrm>
        </p:grpSpPr>
        <p:sp>
          <p:nvSpPr>
            <p:cNvPr id="42" name="צורה חופשית 41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" name="צורה חופשית 42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" name="צורה חופשית 43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5" name="צורה חופשית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46" name="קבוצה 45"/>
          <p:cNvGrpSpPr/>
          <p:nvPr userDrawn="1"/>
        </p:nvGrpSpPr>
        <p:grpSpPr>
          <a:xfrm rot="1576354">
            <a:off x="8344344" y="2895976"/>
            <a:ext cx="772642" cy="1170315"/>
            <a:chOff x="11036616" y="1071278"/>
            <a:chExt cx="1030189" cy="1170315"/>
          </a:xfrm>
        </p:grpSpPr>
        <p:sp>
          <p:nvSpPr>
            <p:cNvPr id="47" name="צורה חופשית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8" name="צורה חופשית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9" name="צורה חופשית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0" name="צורה חופשית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1" name="צורה חופשית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2" name="צורה חופשית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3" name="צורה חופשית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4" name="צורה חופשית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55" name="קבוצה 64"/>
          <p:cNvGrpSpPr>
            <a:grpSpLocks noChangeAspect="1"/>
          </p:cNvGrpSpPr>
          <p:nvPr userDrawn="1"/>
        </p:nvGrpSpPr>
        <p:grpSpPr bwMode="auto">
          <a:xfrm rot="12827499" flipH="1">
            <a:off x="8520313" y="2338535"/>
            <a:ext cx="362814" cy="536662"/>
            <a:chOff x="2052" y="995"/>
            <a:chExt cx="768" cy="852"/>
          </a:xfrm>
        </p:grpSpPr>
        <p:sp>
          <p:nvSpPr>
            <p:cNvPr id="56" name="צורה חופשית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7" name="צורה חופשית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8" name="צורה חופשית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9" name="צורה חופשית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0" name="צורה חופשית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1" name="צורה חופשית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2" name="צורה חופשית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3" name="צורה חופשית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sp>
        <p:nvSpPr>
          <p:cNvPr id="64" name="צורה חופשית 50"/>
          <p:cNvSpPr>
            <a:spLocks/>
          </p:cNvSpPr>
          <p:nvPr userDrawn="1"/>
        </p:nvSpPr>
        <p:spPr bwMode="auto">
          <a:xfrm>
            <a:off x="6572430" y="5510168"/>
            <a:ext cx="257157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82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DBFD-6735-4C59-95A6-ABD648C0871A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52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מלבן מעוגל 13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418597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F8E3-F767-400B-A62D-16F5104801B3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6291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DE7FB-D0DD-4595-A34D-FA44CE6815B7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5943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CFF50-A067-46F2-92D5-92C44F47D695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25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226D-3455-47F1-AB64-28B8A0F394B4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צורה חופשית 92"/>
          <p:cNvSpPr>
            <a:spLocks/>
          </p:cNvSpPr>
          <p:nvPr userDrawn="1"/>
        </p:nvSpPr>
        <p:spPr bwMode="auto">
          <a:xfrm>
            <a:off x="6482634" y="3888587"/>
            <a:ext cx="159761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</a:endParaRPr>
          </a:p>
        </p:txBody>
      </p:sp>
      <p:sp>
        <p:nvSpPr>
          <p:cNvPr id="7" name="צורה חופשית 50"/>
          <p:cNvSpPr>
            <a:spLocks/>
          </p:cNvSpPr>
          <p:nvPr userDrawn="1"/>
        </p:nvSpPr>
        <p:spPr bwMode="auto">
          <a:xfrm>
            <a:off x="5085159" y="4191000"/>
            <a:ext cx="405747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</a:endParaRPr>
          </a:p>
        </p:txBody>
      </p:sp>
      <p:sp>
        <p:nvSpPr>
          <p:cNvPr id="8" name="צורה חופשית 51"/>
          <p:cNvSpPr>
            <a:spLocks/>
          </p:cNvSpPr>
          <p:nvPr userDrawn="1"/>
        </p:nvSpPr>
        <p:spPr bwMode="auto">
          <a:xfrm>
            <a:off x="-94" y="4572003"/>
            <a:ext cx="8561457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</a:endParaRPr>
          </a:p>
        </p:txBody>
      </p:sp>
      <p:grpSp>
        <p:nvGrpSpPr>
          <p:cNvPr id="9" name="קבוצה 69"/>
          <p:cNvGrpSpPr>
            <a:grpSpLocks noChangeAspect="1"/>
          </p:cNvGrpSpPr>
          <p:nvPr userDrawn="1"/>
        </p:nvGrpSpPr>
        <p:grpSpPr bwMode="auto">
          <a:xfrm flipH="1">
            <a:off x="7299178" y="958654"/>
            <a:ext cx="1050614" cy="4001744"/>
            <a:chOff x="3220" y="236"/>
            <a:chExt cx="1347" cy="3848"/>
          </a:xfrm>
        </p:grpSpPr>
        <p:sp>
          <p:nvSpPr>
            <p:cNvPr id="10" name="צורה חופשית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" name="צורה חופשית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" name="צורה חופשית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" name="צורה חופשית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" name="צורה חופשית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" name="צורה חופשית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" name="צורה חופשית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" name="צורה חופשית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" name="צורה חופשית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" name="צורה חופשית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" name="צורה חופשית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" name="צורה חופשית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5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6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7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8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5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6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7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8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9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0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1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2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3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4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5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6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7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8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9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0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1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2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3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4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5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6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7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8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9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0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1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2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3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4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5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6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7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8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9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0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1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2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3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4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5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6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7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8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9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0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1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2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93" name="קבוצה 69"/>
          <p:cNvGrpSpPr>
            <a:grpSpLocks noChangeAspect="1"/>
          </p:cNvGrpSpPr>
          <p:nvPr userDrawn="1"/>
        </p:nvGrpSpPr>
        <p:grpSpPr bwMode="auto">
          <a:xfrm>
            <a:off x="8171260" y="1248597"/>
            <a:ext cx="941097" cy="3346122"/>
            <a:chOff x="3124" y="236"/>
            <a:chExt cx="1443" cy="3848"/>
          </a:xfrm>
        </p:grpSpPr>
        <p:sp>
          <p:nvSpPr>
            <p:cNvPr id="94" name="צורה חופשית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5" name="צורה חופשית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6" name="צורה חופשית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7" name="צורה חופשית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8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9" name="צורה חופשית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0" name="צורה חופשית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1" name="צורה חופשית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2" name="צורה חופשית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3" name="צורה חופשית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4" name="צורה חופשית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5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6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7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8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9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0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1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2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3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4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5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6" name="צורה חופשית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7" name="צורה חופשית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8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9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0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1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2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3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4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5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6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7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8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9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0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1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2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3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4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5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6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7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8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9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0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1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2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3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4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5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6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7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8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9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0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1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2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3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4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5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6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7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8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9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0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1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2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3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4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5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6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7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8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9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0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1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2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3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4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5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6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177" name="קבוצה 69"/>
          <p:cNvGrpSpPr>
            <a:grpSpLocks noChangeAspect="1"/>
          </p:cNvGrpSpPr>
          <p:nvPr userDrawn="1"/>
        </p:nvGrpSpPr>
        <p:grpSpPr bwMode="auto">
          <a:xfrm>
            <a:off x="6815591" y="2736979"/>
            <a:ext cx="679655" cy="2416549"/>
            <a:chOff x="3124" y="236"/>
            <a:chExt cx="1443" cy="3848"/>
          </a:xfrm>
        </p:grpSpPr>
        <p:sp>
          <p:nvSpPr>
            <p:cNvPr id="178" name="צורה חופשית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9" name="צורה חופשית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0" name="צורה חופשית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1" name="צורה חופשית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2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3" name="צורה חופשית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4" name="צורה חופשית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5" name="צורה חופשית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6" name="צורה חופשית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7" name="צורה חופשית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8" name="צורה חופשית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9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0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1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2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3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4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5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6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7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8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9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0" name="צורה חופשית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1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2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3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4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5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6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7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8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9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0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1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2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3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4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5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6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7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8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9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0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1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2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3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4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5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6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7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8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9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0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1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2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3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4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5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6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7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8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9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0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1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2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3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4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5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6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7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8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9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0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1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2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3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4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5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6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7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8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9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260" name="קבוצה 50"/>
          <p:cNvGrpSpPr>
            <a:grpSpLocks noChangeAspect="1"/>
          </p:cNvGrpSpPr>
          <p:nvPr userDrawn="1"/>
        </p:nvGrpSpPr>
        <p:grpSpPr bwMode="auto">
          <a:xfrm>
            <a:off x="7885509" y="2438403"/>
            <a:ext cx="1113762" cy="2195929"/>
            <a:chOff x="3369" y="1563"/>
            <a:chExt cx="940" cy="1390"/>
          </a:xfrm>
        </p:grpSpPr>
        <p:sp>
          <p:nvSpPr>
            <p:cNvPr id="261" name="צורה חופשית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2" name="צורה חופשית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3" name="צורה חופשית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4" name="צורה חופשית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5" name="צורה חופשית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6" name="צורה חופשית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7" name="צורה חופשית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8" name="צורה חופשית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9" name="צורה חופשית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0" name="צורה חופשית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1" name="צורה חופשית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2" name="צורה חופשית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3" name="צורה חופשית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srgbClr val="C19859"/>
                </a:solidFill>
              </a:endParaRPr>
            </a:p>
          </p:txBody>
        </p:sp>
        <p:sp>
          <p:nvSpPr>
            <p:cNvPr id="274" name="צורה חופשית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5" name="צורה חופשית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6" name="צורה חופשית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7" name="צורה חופשית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srgbClr val="C19859"/>
                </a:solidFill>
              </a:endParaRPr>
            </a:p>
          </p:txBody>
        </p:sp>
        <p:sp>
          <p:nvSpPr>
            <p:cNvPr id="278" name="צורה חופשית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9" name="צורה חופשית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0" name="צורה חופשית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1" name="צורה חופשית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2" name="צורה חופשית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3" name="צורה חופשית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4" name="צורה חופשית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srgbClr val="C19859">
                    <a:lumMod val="75000"/>
                  </a:srgbClr>
                </a:solidFill>
              </a:endParaRPr>
            </a:p>
          </p:txBody>
        </p:sp>
        <p:sp>
          <p:nvSpPr>
            <p:cNvPr id="285" name="צורה חופשית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srgbClr val="C19859">
                    <a:lumMod val="75000"/>
                  </a:srgbClr>
                </a:solidFill>
              </a:endParaRPr>
            </a:p>
          </p:txBody>
        </p:sp>
        <p:sp>
          <p:nvSpPr>
            <p:cNvPr id="286" name="צורה חופשית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7" name="צורה חופשית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8" name="צורה חופשית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289" name="קבוצה 5"/>
          <p:cNvGrpSpPr>
            <a:grpSpLocks noChangeAspect="1"/>
          </p:cNvGrpSpPr>
          <p:nvPr userDrawn="1"/>
        </p:nvGrpSpPr>
        <p:grpSpPr bwMode="auto">
          <a:xfrm>
            <a:off x="5991046" y="2988647"/>
            <a:ext cx="1829681" cy="3074765"/>
            <a:chOff x="2968" y="1107"/>
            <a:chExt cx="1736" cy="2188"/>
          </a:xfrm>
        </p:grpSpPr>
        <p:sp>
          <p:nvSpPr>
            <p:cNvPr id="290" name="צורה חופשית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1" name="אליפסה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2" name="צורה חופשית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3" name="צורה חופשית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4" name="צורה חופשית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5" name="צורה חופשית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6" name="צורה חופשית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7" name="צורה חופשית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8" name="צורה חופשית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9" name="צורה חופשית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0" name="צורה חופשית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1" name="צורה חופשית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2" name="צורה חופשית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3" name="צורה חופשית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4" name="צורה חופשית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5" name="צורה חופשית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6" name="צורה חופשית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7" name="צורה חופשית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8" name="צורה חופשית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9" name="צורה חופשית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sp>
        <p:nvSpPr>
          <p:cNvPr id="310" name="צורה חופשית 52"/>
          <p:cNvSpPr>
            <a:spLocks/>
          </p:cNvSpPr>
          <p:nvPr userDrawn="1"/>
        </p:nvSpPr>
        <p:spPr bwMode="auto">
          <a:xfrm>
            <a:off x="0" y="5181603"/>
            <a:ext cx="8372756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</a:endParaRPr>
          </a:p>
        </p:txBody>
      </p:sp>
      <p:grpSp>
        <p:nvGrpSpPr>
          <p:cNvPr id="311" name="קבוצה 29"/>
          <p:cNvGrpSpPr>
            <a:grpSpLocks noChangeAspect="1"/>
          </p:cNvGrpSpPr>
          <p:nvPr userDrawn="1"/>
        </p:nvGrpSpPr>
        <p:grpSpPr bwMode="auto">
          <a:xfrm flipH="1">
            <a:off x="6893653" y="4800600"/>
            <a:ext cx="2249156" cy="2083312"/>
            <a:chOff x="2481" y="1188"/>
            <a:chExt cx="2735" cy="1900"/>
          </a:xfrm>
        </p:grpSpPr>
        <p:sp>
          <p:nvSpPr>
            <p:cNvPr id="312" name="צורה חופשית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3" name="צורה חופשית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4" name="צורה חופשית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5" name="צורה חופשית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6" name="צורה חופשית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7" name="צורה חופשית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8" name="צורה חופשית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9" name="צורה חופשית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0" name="צורה חופשית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1" name="צורה חופשית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2" name="צורה חופשית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3" name="צורה חופשית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4" name="צורה חופשית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5" name="צורה חופשית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6" name="צורה חופשית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7" name="צורה חופשית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8" name="צורה חופשית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9" name="צורה חופשית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0" name="צורה חופשית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1" name="צורה חופשית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2" name="צורה חופשית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3" name="צורה חופשית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4" name="צורה חופשית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5" name="צורה חופשית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6" name="צורה חופשית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7" name="צורה חופשית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8" name="צורה חופשית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9" name="צורה חופשית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0" name="צורה חופשית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1" name="צורה חופשית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2" name="צורה חופשית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3" name="צורה חופשית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4" name="צורה חופשית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5" name="צורה חופשית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6" name="צורה חופשית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7" name="צורה חופשית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348" name="קבוצה 347"/>
          <p:cNvGrpSpPr/>
          <p:nvPr userDrawn="1"/>
        </p:nvGrpSpPr>
        <p:grpSpPr>
          <a:xfrm>
            <a:off x="-1191" y="3799404"/>
            <a:ext cx="3289808" cy="3084511"/>
            <a:chOff x="-1588" y="4419600"/>
            <a:chExt cx="3504440" cy="2464312"/>
          </a:xfrm>
        </p:grpSpPr>
        <p:grpSp>
          <p:nvGrpSpPr>
            <p:cNvPr id="349" name="קבוצה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צורה חופשית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6" name="צורה חופשית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7" name="צורה חופשית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8" name="צורה חופשית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9" name="צורה חופשית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0" name="צורה חופשית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1" name="צורה חופשית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2" name="צורה חופשית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3" name="צורה חופשית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4" name="צורה חופשית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5" name="צורה חופשית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6" name="צורה חופשית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7" name="צורה חופשית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8" name="צורה חופשית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9" name="צורה חופשית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0" name="צורה חופשית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1" name="צורה חופשית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2" name="צורה חופשית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3" name="צורה חופשית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4" name="צורה חופשית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5" name="צורה חופשית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6" name="צורה חופשית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7" name="צורה חופשית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8" name="צורה חופשית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9" name="צורה חופשית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0" name="צורה חופשית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1" name="צורה חופשית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2" name="צורה חופשית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3" name="צורה חופשית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4" name="צורה חופשית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5" name="צורה חופשית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6" name="צורה חופשית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7" name="צורה חופשית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8" name="צורה חופשית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9" name="צורה חופשית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0" name="צורה חופשית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1" name="צורה חופשית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2" name="צורה חופשית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3" name="צורה חופשית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4" name="צורה חופשית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5" name="צורה חופשית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6" name="צורה חופשית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7" name="צורה חופשית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8" name="צורה חופשית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9" name="צורה חופשית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20" name="צורה חופשית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21" name="צורה חופשית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50" name="קבוצה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צורה חופשית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7" name="צורה חופשית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8" name="צורה חופשית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9" name="צורה חופשית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0" name="צורה חופשית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1" name="צורה חופשית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2" name="צורה חופשית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3" name="צורה חופשית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4" name="צורה חופשית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51" name="קבוצה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צורה חופשית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0" name="צורה חופשית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1" name="צורה חופשית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2" name="צורה חופשית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3" name="צורה חופשית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4" name="צורה חופשית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5" name="צורה חופשית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52" name="קבוצה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צורה חופשית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4" name="צורה חופשית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5" name="צורה חופשית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6" name="צורה חופשית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7" name="צורה חופשית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8" name="צורה חופשית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22" name="קבוצה 52"/>
          <p:cNvGrpSpPr>
            <a:grpSpLocks noChangeAspect="1"/>
          </p:cNvGrpSpPr>
          <p:nvPr userDrawn="1"/>
        </p:nvGrpSpPr>
        <p:grpSpPr bwMode="auto">
          <a:xfrm rot="19948164">
            <a:off x="276934" y="506292"/>
            <a:ext cx="669674" cy="1021771"/>
            <a:chOff x="4634" y="754"/>
            <a:chExt cx="1164" cy="1332"/>
          </a:xfrm>
        </p:grpSpPr>
        <p:sp>
          <p:nvSpPr>
            <p:cNvPr id="423" name="צורה חופשית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4" name="צורה חופשית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5" name="צורה חופשית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6" name="צורה חופשית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7" name="צורה חופשית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8" name="צורה חופשית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9" name="צורה חופשית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0" name="צורה חופשית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431" name="קבוצה 52"/>
          <p:cNvGrpSpPr>
            <a:grpSpLocks noChangeAspect="1"/>
          </p:cNvGrpSpPr>
          <p:nvPr userDrawn="1"/>
        </p:nvGrpSpPr>
        <p:grpSpPr bwMode="auto">
          <a:xfrm rot="5825446">
            <a:off x="8675798" y="452755"/>
            <a:ext cx="408172" cy="350313"/>
            <a:chOff x="4634" y="754"/>
            <a:chExt cx="1164" cy="1332"/>
          </a:xfrm>
        </p:grpSpPr>
        <p:sp>
          <p:nvSpPr>
            <p:cNvPr id="432" name="צורה חופשית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3" name="צורה חופשית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4" name="צורה חופשית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5" name="צורה חופשית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6" name="צורה חופשית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7" name="צורה חופשית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8" name="צורה חופשית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9" name="צורה חופשית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440" name="קבוצה 66"/>
          <p:cNvGrpSpPr>
            <a:grpSpLocks noChangeAspect="1"/>
          </p:cNvGrpSpPr>
          <p:nvPr userDrawn="1"/>
        </p:nvGrpSpPr>
        <p:grpSpPr bwMode="auto">
          <a:xfrm>
            <a:off x="17579" y="3048994"/>
            <a:ext cx="291131" cy="364678"/>
            <a:chOff x="3636" y="1964"/>
            <a:chExt cx="413" cy="388"/>
          </a:xfrm>
        </p:grpSpPr>
        <p:sp>
          <p:nvSpPr>
            <p:cNvPr id="441" name="צורה חופשית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2" name="צורה חופשית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3" name="צורה חופשית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4" name="צורה חופשית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5" name="צורה חופשית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6" name="צורה חופשית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7" name="צורה חופשית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8" name="צורה חופשית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553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8D00-2D72-4D05-88DA-443653BFA39A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20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84F01-F434-4BF5-B81F-E6E7938EABA1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0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מעוגל 14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מלבן עם פינה יחידה מעוגלת 10"/>
          <p:cNvSpPr/>
          <p:nvPr/>
        </p:nvSpPr>
        <p:spPr>
          <a:xfrm>
            <a:off x="6400801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7D350-C046-468C-B281-8B98425F8C38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5548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B792-176F-427B-9D55-E88E00141058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01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33400" y="533403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317A-FF66-43A4-B84E-F12D988E691E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11 יולי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765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18597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מציין מיקום של כותרת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25" name="מציין מיקום של תאריך 24"/>
          <p:cNvSpPr>
            <a:spLocks noGrp="1"/>
          </p:cNvSpPr>
          <p:nvPr>
            <p:ph type="dt" sz="half" idx="2"/>
          </p:nvPr>
        </p:nvSpPr>
        <p:spPr>
          <a:xfrm>
            <a:off x="3776328" y="6111877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rtl="0"/>
            <a:fld id="{80793328-8A8B-476D-82A4-2B9128D7753F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 rtl="0"/>
              <a:t>11 יולי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4"/>
          </p:nvPr>
        </p:nvSpPr>
        <p:spPr>
          <a:xfrm>
            <a:off x="8348328" y="6111877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rtl="0"/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 rtl="0"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0" name="צורה חופשית 50"/>
          <p:cNvSpPr>
            <a:spLocks/>
          </p:cNvSpPr>
          <p:nvPr userDrawn="1"/>
        </p:nvSpPr>
        <p:spPr bwMode="auto">
          <a:xfrm>
            <a:off x="6572430" y="5510168"/>
            <a:ext cx="257157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צורה חופשית 51"/>
          <p:cNvSpPr>
            <a:spLocks/>
          </p:cNvSpPr>
          <p:nvPr userDrawn="1"/>
        </p:nvSpPr>
        <p:spPr bwMode="auto">
          <a:xfrm>
            <a:off x="1371" y="5640821"/>
            <a:ext cx="8561363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צורה חופשית 51"/>
          <p:cNvSpPr>
            <a:spLocks/>
          </p:cNvSpPr>
          <p:nvPr userDrawn="1"/>
        </p:nvSpPr>
        <p:spPr bwMode="auto">
          <a:xfrm>
            <a:off x="-8940" y="5861819"/>
            <a:ext cx="8561363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מציין מיקום של כותרת תחתונה 17"/>
          <p:cNvSpPr>
            <a:spLocks noGrp="1"/>
          </p:cNvSpPr>
          <p:nvPr>
            <p:ph type="ftr" sz="quarter" idx="3"/>
          </p:nvPr>
        </p:nvSpPr>
        <p:spPr>
          <a:xfrm>
            <a:off x="6062328" y="6111877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1">
                <a:solidFill>
                  <a:schemeClr val="tx1"/>
                </a:solidFill>
              </a:defRPr>
            </a:lvl1pPr>
            <a:extLst/>
          </a:lstStyle>
          <a:p>
            <a:pPr rtl="0"/>
            <a:r>
              <a:rPr lang="he-IL" smtClean="0">
                <a:solidFill>
                  <a:prstClr val="black"/>
                </a:solidFill>
              </a:rPr>
              <a:t>1</a:t>
            </a:r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186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rtl="1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r" rtl="1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r" rtl="1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r" rtl="1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r" rtl="1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43608" y="2440725"/>
            <a:ext cx="6696744" cy="1924379"/>
          </a:xfrm>
        </p:spPr>
        <p:txBody>
          <a:bodyPr>
            <a:noAutofit/>
          </a:bodyPr>
          <a:lstStyle/>
          <a:p>
            <a:pPr algn="ctr"/>
            <a:r>
              <a:rPr lang="he-IL" sz="6000" b="1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b="1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dirty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מחסור בכיתות לימוד בירושלים </a:t>
            </a:r>
            <a:br>
              <a:rPr lang="he-IL" sz="60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> </a:t>
            </a:r>
            <a:endParaRPr lang="he-IL" sz="2000" b="1" dirty="0">
              <a:solidFill>
                <a:srgbClr val="00206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</a:t>
            </a:fld>
            <a:endParaRPr lang="en-US" dirty="0">
              <a:solidFill>
                <a:srgbClr val="1B587C">
                  <a:shade val="75000"/>
                </a:srgbClr>
              </a:solidFill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2280408" y="505941"/>
            <a:ext cx="4195916" cy="68800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4000" b="1" dirty="0" smtClean="0">
              <a:solidFill>
                <a:srgbClr val="0070C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pic>
        <p:nvPicPr>
          <p:cNvPr id="6" name="Picture 11" descr="muni logo.png"/>
          <p:cNvPicPr>
            <a:picLocks noChangeAspect="1"/>
          </p:cNvPicPr>
          <p:nvPr/>
        </p:nvPicPr>
        <p:blipFill rotWithShape="1">
          <a:blip r:embed="rId2" cstate="print"/>
          <a:srcRect t="50929"/>
          <a:stretch/>
        </p:blipFill>
        <p:spPr>
          <a:xfrm>
            <a:off x="7799764" y="0"/>
            <a:ext cx="1344236" cy="1052736"/>
          </a:xfrm>
          <a:prstGeom prst="rect">
            <a:avLst/>
          </a:prstGeom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2555777" y="4437112"/>
            <a:ext cx="3600400" cy="707031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3200" b="1" dirty="0" smtClean="0">
              <a:solidFill>
                <a:srgbClr val="0070C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+mj-cs"/>
              </a:rPr>
              <a:t>דיון בוועדת החינוך, התרבות והספורט </a:t>
            </a:r>
          </a:p>
          <a:p>
            <a:pPr algn="ctr"/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+mj-cs"/>
              </a:rPr>
              <a:t>10.7.2017 </a:t>
            </a:r>
          </a:p>
        </p:txBody>
      </p:sp>
    </p:spTree>
    <p:extLst>
      <p:ext uri="{BB962C8B-B14F-4D97-AF65-F5344CB8AC3E}">
        <p14:creationId xmlns:p14="http://schemas.microsoft.com/office/powerpoint/2010/main" val="32186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-180528" y="1484784"/>
            <a:ext cx="9505056" cy="32316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1196752"/>
            <a:ext cx="8183880" cy="41879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dirty="0"/>
          </a:p>
          <a:p>
            <a:endParaRPr lang="he-IL" sz="2400" dirty="0"/>
          </a:p>
          <a:p>
            <a:pPr marL="0" indent="0">
              <a:buNone/>
            </a:pPr>
            <a:endParaRPr lang="he-IL" dirty="0"/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827896" y="237865"/>
            <a:ext cx="760514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smtClean="0">
                <a:solidFill>
                  <a:schemeClr val="bg1"/>
                </a:solidFill>
              </a:rPr>
              <a:t>צורך כללי בכיתות להשלמת פערים בכל העיר</a:t>
            </a:r>
            <a:endParaRPr lang="he-IL" sz="2800" dirty="0">
              <a:solidFill>
                <a:schemeClr val="bg1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1979712" y="1484784"/>
            <a:ext cx="5544616" cy="323165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מחסור של</a:t>
            </a:r>
          </a:p>
          <a:p>
            <a:pPr algn="ctr"/>
            <a:r>
              <a:rPr lang="he-IL" sz="9600" b="1" dirty="0" smtClean="0">
                <a:ln w="7620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כ-3,800</a:t>
            </a:r>
          </a:p>
          <a:p>
            <a:pPr algn="ctr"/>
            <a:r>
              <a:rPr lang="he-IL" sz="54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כיתות!</a:t>
            </a:r>
            <a:endParaRPr lang="he-IL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716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קבוצה 54"/>
          <p:cNvGrpSpPr/>
          <p:nvPr/>
        </p:nvGrpSpPr>
        <p:grpSpPr>
          <a:xfrm>
            <a:off x="647564" y="1196752"/>
            <a:ext cx="6922295" cy="4746050"/>
            <a:chOff x="922737" y="1340768"/>
            <a:chExt cx="6539109" cy="4542696"/>
          </a:xfrm>
        </p:grpSpPr>
        <p:sp>
          <p:nvSpPr>
            <p:cNvPr id="56" name="מלבן 55"/>
            <p:cNvSpPr/>
            <p:nvPr/>
          </p:nvSpPr>
          <p:spPr>
            <a:xfrm>
              <a:off x="922737" y="1346960"/>
              <a:ext cx="2472706" cy="453650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prstClr val="white"/>
                </a:solidFill>
              </a:endParaRPr>
            </a:p>
          </p:txBody>
        </p:sp>
        <p:sp>
          <p:nvSpPr>
            <p:cNvPr id="57" name="מלבן 56"/>
            <p:cNvSpPr/>
            <p:nvPr/>
          </p:nvSpPr>
          <p:spPr>
            <a:xfrm>
              <a:off x="3368064" y="1340768"/>
              <a:ext cx="2140040" cy="4536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prstClr val="white"/>
                </a:solidFill>
              </a:endParaRPr>
            </a:p>
          </p:txBody>
        </p:sp>
        <p:sp>
          <p:nvSpPr>
            <p:cNvPr id="58" name="מלבן 57"/>
            <p:cNvSpPr/>
            <p:nvPr/>
          </p:nvSpPr>
          <p:spPr>
            <a:xfrm>
              <a:off x="5498662" y="1340768"/>
              <a:ext cx="1963184" cy="453650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prstClr val="white"/>
                </a:solidFill>
              </a:endParaRPr>
            </a:p>
          </p:txBody>
        </p:sp>
      </p:grpSp>
      <p:graphicFrame>
        <p:nvGraphicFramePr>
          <p:cNvPr id="44" name="תרשים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7151455"/>
              </p:ext>
            </p:extLst>
          </p:nvPr>
        </p:nvGraphicFramePr>
        <p:xfrm>
          <a:off x="496994" y="1110798"/>
          <a:ext cx="7743826" cy="4924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כותרת 1"/>
          <p:cNvSpPr txBox="1">
            <a:spLocks noGrp="1"/>
          </p:cNvSpPr>
          <p:nvPr>
            <p:ph idx="1"/>
          </p:nvPr>
        </p:nvSpPr>
        <p:spPr>
          <a:xfrm>
            <a:off x="507295" y="273879"/>
            <a:ext cx="8208912" cy="81487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צורך כללי בכיתות להשלמת פערים – סה"כ פער של כ- 3,800 כיתות</a:t>
            </a:r>
            <a:endParaRPr lang="he-IL" sz="2800" dirty="0">
              <a:solidFill>
                <a:schemeClr val="bg1"/>
              </a:solidFill>
            </a:endParaRPr>
          </a:p>
        </p:txBody>
      </p:sp>
      <p:sp>
        <p:nvSpPr>
          <p:cNvPr id="25" name="TextBox 1"/>
          <p:cNvSpPr txBox="1"/>
          <p:nvPr/>
        </p:nvSpPr>
        <p:spPr>
          <a:xfrm>
            <a:off x="647564" y="5949280"/>
            <a:ext cx="6886289" cy="836713"/>
          </a:xfrm>
          <a:custGeom>
            <a:avLst/>
            <a:gdLst>
              <a:gd name="connsiteX0" fmla="*/ 0 w 9180512"/>
              <a:gd name="connsiteY0" fmla="*/ 0 h 1008112"/>
              <a:gd name="connsiteX1" fmla="*/ 9180512 w 9180512"/>
              <a:gd name="connsiteY1" fmla="*/ 0 h 1008112"/>
              <a:gd name="connsiteX2" fmla="*/ 9180512 w 9180512"/>
              <a:gd name="connsiteY2" fmla="*/ 1008112 h 1008112"/>
              <a:gd name="connsiteX3" fmla="*/ 0 w 9180512"/>
              <a:gd name="connsiteY3" fmla="*/ 1008112 h 1008112"/>
              <a:gd name="connsiteX4" fmla="*/ 0 w 9180512"/>
              <a:gd name="connsiteY4" fmla="*/ 0 h 1008112"/>
              <a:gd name="connsiteX0" fmla="*/ 2047875 w 9180512"/>
              <a:gd name="connsiteY0" fmla="*/ 0 h 1017637"/>
              <a:gd name="connsiteX1" fmla="*/ 9180512 w 9180512"/>
              <a:gd name="connsiteY1" fmla="*/ 9525 h 1017637"/>
              <a:gd name="connsiteX2" fmla="*/ 9180512 w 9180512"/>
              <a:gd name="connsiteY2" fmla="*/ 1017637 h 1017637"/>
              <a:gd name="connsiteX3" fmla="*/ 0 w 9180512"/>
              <a:gd name="connsiteY3" fmla="*/ 1017637 h 1017637"/>
              <a:gd name="connsiteX4" fmla="*/ 2047875 w 9180512"/>
              <a:gd name="connsiteY4" fmla="*/ 0 h 1017637"/>
              <a:gd name="connsiteX0" fmla="*/ 0 w 7132637"/>
              <a:gd name="connsiteY0" fmla="*/ 0 h 1017637"/>
              <a:gd name="connsiteX1" fmla="*/ 7132637 w 7132637"/>
              <a:gd name="connsiteY1" fmla="*/ 9525 h 1017637"/>
              <a:gd name="connsiteX2" fmla="*/ 7132637 w 7132637"/>
              <a:gd name="connsiteY2" fmla="*/ 1017637 h 1017637"/>
              <a:gd name="connsiteX3" fmla="*/ 0 w 7132637"/>
              <a:gd name="connsiteY3" fmla="*/ 1008112 h 1017637"/>
              <a:gd name="connsiteX4" fmla="*/ 0 w 7132637"/>
              <a:gd name="connsiteY4" fmla="*/ 0 h 1017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32637" h="1017637">
                <a:moveTo>
                  <a:pt x="0" y="0"/>
                </a:moveTo>
                <a:lnTo>
                  <a:pt x="7132637" y="9525"/>
                </a:lnTo>
                <a:lnTo>
                  <a:pt x="7132637" y="1017637"/>
                </a:lnTo>
                <a:lnTo>
                  <a:pt x="0" y="1008112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 10,960 ילדים בגילאי 3-5 לא רשומים לגנ"י.</a:t>
            </a:r>
          </a:p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** 4,073 ילדים בכיתות ט'-</a:t>
            </a:r>
            <a:r>
              <a:rPr lang="he-IL" dirty="0" err="1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יב</a:t>
            </a:r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' נושרים/במסגרות פרטיות</a:t>
            </a:r>
          </a:p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*** הנחת העבודה הינה כי 50% מהתלמידים הרשומים למערכת </a:t>
            </a:r>
            <a:r>
              <a:rPr lang="he-IL" dirty="0" err="1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המוכש"ר</a:t>
            </a:r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והפרטי  יעברו לרשמי ככל שיהיה היצע לקליטתם</a:t>
            </a:r>
            <a:r>
              <a:rPr lang="he-IL" dirty="0" smtClean="0">
                <a:solidFill>
                  <a:prstClr val="black"/>
                </a:solidFill>
              </a:rPr>
              <a:t>.</a:t>
            </a:r>
          </a:p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**** במזרח </a:t>
            </a:r>
            <a:r>
              <a:rPr lang="he-IL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ירושלים : כ-884 כיתות בשכירות במערכת הרשמית, מנורמלות לכ-548 כיתות תקניות.</a:t>
            </a:r>
          </a:p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***** </a:t>
            </a:r>
            <a:r>
              <a:rPr lang="he-IL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הערכה</a:t>
            </a:r>
          </a:p>
          <a:p>
            <a:endParaRPr lang="he-IL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8" name="כותרת 1"/>
          <p:cNvSpPr txBox="1">
            <a:spLocks/>
          </p:cNvSpPr>
          <p:nvPr/>
        </p:nvSpPr>
        <p:spPr>
          <a:xfrm>
            <a:off x="4379035" y="1093916"/>
            <a:ext cx="818567" cy="441850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92500"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800" b="1" dirty="0" smtClean="0">
                <a:solidFill>
                  <a:srgbClr val="1B587C"/>
                </a:solidFill>
              </a:rPr>
              <a:t>4,218</a:t>
            </a:r>
            <a:endParaRPr sz="1800" b="1" dirty="0">
              <a:solidFill>
                <a:srgbClr val="1B587C"/>
              </a:solidFill>
            </a:endParaRPr>
          </a:p>
        </p:txBody>
      </p:sp>
      <p:sp>
        <p:nvSpPr>
          <p:cNvPr id="9" name="כותרת 1"/>
          <p:cNvSpPr txBox="1">
            <a:spLocks/>
          </p:cNvSpPr>
          <p:nvPr/>
        </p:nvSpPr>
        <p:spPr>
          <a:xfrm>
            <a:off x="5668292" y="4724375"/>
            <a:ext cx="648072" cy="349177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FF0000"/>
                </a:solidFill>
              </a:rPr>
              <a:t>505</a:t>
            </a:r>
            <a:endParaRPr sz="1700" b="1" dirty="0">
              <a:solidFill>
                <a:srgbClr val="FF0000"/>
              </a:solidFill>
            </a:endParaRP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3131840" y="3315775"/>
            <a:ext cx="836393" cy="401257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FF0000"/>
                </a:solidFill>
              </a:rPr>
              <a:t>1,938</a:t>
            </a:r>
            <a:endParaRPr sz="1700" b="1" dirty="0">
              <a:solidFill>
                <a:srgbClr val="FF0000"/>
              </a:solidFill>
            </a:endParaRPr>
          </a:p>
        </p:txBody>
      </p:sp>
      <p:sp>
        <p:nvSpPr>
          <p:cNvPr id="12" name="כותרת 1"/>
          <p:cNvSpPr txBox="1">
            <a:spLocks/>
          </p:cNvSpPr>
          <p:nvPr/>
        </p:nvSpPr>
        <p:spPr>
          <a:xfrm>
            <a:off x="827584" y="3701957"/>
            <a:ext cx="901736" cy="355142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FF0000"/>
                </a:solidFill>
              </a:rPr>
              <a:t>1,4</a:t>
            </a:r>
            <a:r>
              <a:rPr lang="he-IL" sz="1700" b="1" dirty="0" smtClean="0">
                <a:solidFill>
                  <a:srgbClr val="FF0000"/>
                </a:solidFill>
              </a:rPr>
              <a:t>19</a:t>
            </a:r>
            <a:endParaRPr sz="1700" b="1" dirty="0">
              <a:solidFill>
                <a:srgbClr val="FF0000"/>
              </a:solidFill>
            </a:endParaRPr>
          </a:p>
        </p:txBody>
      </p:sp>
      <p:sp>
        <p:nvSpPr>
          <p:cNvPr id="13" name="TextBox 1"/>
          <p:cNvSpPr txBox="1"/>
          <p:nvPr/>
        </p:nvSpPr>
        <p:spPr>
          <a:xfrm>
            <a:off x="3756178" y="4185955"/>
            <a:ext cx="658172" cy="322033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מניעת </a:t>
            </a:r>
          </a:p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נשירה **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3865062" y="3954279"/>
            <a:ext cx="859808" cy="358591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לקראת</a:t>
            </a:r>
          </a:p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רישום לגנ"י *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17" name="TextBox 1"/>
          <p:cNvSpPr txBox="1"/>
          <p:nvPr/>
        </p:nvSpPr>
        <p:spPr>
          <a:xfrm>
            <a:off x="3831874" y="3612023"/>
            <a:ext cx="926184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הסבה מפרטי </a:t>
            </a:r>
            <a:r>
              <a:rPr lang="he-IL" sz="800" dirty="0" err="1" smtClean="0">
                <a:solidFill>
                  <a:prstClr val="black"/>
                </a:solidFill>
              </a:rPr>
              <a:t>למוכש"ר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18" name="TextBox 1"/>
          <p:cNvSpPr txBox="1"/>
          <p:nvPr/>
        </p:nvSpPr>
        <p:spPr>
          <a:xfrm>
            <a:off x="1470324" y="4817874"/>
            <a:ext cx="561602" cy="284370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עי"ס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19" name="TextBox 1"/>
          <p:cNvSpPr txBox="1"/>
          <p:nvPr/>
        </p:nvSpPr>
        <p:spPr>
          <a:xfrm>
            <a:off x="1490119" y="4437112"/>
            <a:ext cx="777625" cy="200629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פטור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1490118" y="4274610"/>
            <a:ext cx="849634" cy="28266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גנ"י</a:t>
            </a:r>
            <a:r>
              <a:rPr lang="he-IL" sz="1000" dirty="0" smtClean="0">
                <a:solidFill>
                  <a:prstClr val="black"/>
                </a:solidFill>
              </a:rPr>
              <a:t> פרטי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22" name="TextBox 1"/>
          <p:cNvSpPr txBox="1"/>
          <p:nvPr/>
        </p:nvSpPr>
        <p:spPr>
          <a:xfrm>
            <a:off x="1484786" y="5143810"/>
            <a:ext cx="489594" cy="246466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יסודי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3766278" y="4473987"/>
            <a:ext cx="8454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he-IL" sz="800" dirty="0">
                <a:solidFill>
                  <a:prstClr val="black"/>
                </a:solidFill>
              </a:rPr>
              <a:t>הסבה </a:t>
            </a:r>
            <a:r>
              <a:rPr lang="he-IL" sz="800" dirty="0" smtClean="0">
                <a:solidFill>
                  <a:prstClr val="black"/>
                </a:solidFill>
              </a:rPr>
              <a:t>ממוכש"ר</a:t>
            </a:r>
          </a:p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לרשמי ***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24" name="מלבן 23"/>
          <p:cNvSpPr/>
          <p:nvPr/>
        </p:nvSpPr>
        <p:spPr>
          <a:xfrm>
            <a:off x="3766278" y="4993432"/>
            <a:ext cx="7200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החלפת שכירויות ****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27" name="כותרת 1"/>
          <p:cNvSpPr txBox="1">
            <a:spLocks/>
          </p:cNvSpPr>
          <p:nvPr/>
        </p:nvSpPr>
        <p:spPr>
          <a:xfrm>
            <a:off x="6717652" y="3055088"/>
            <a:ext cx="816201" cy="31577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1B587C"/>
                </a:solidFill>
              </a:rPr>
              <a:t>2,297</a:t>
            </a:r>
            <a:endParaRPr sz="1700" b="1" dirty="0">
              <a:solidFill>
                <a:srgbClr val="1B587C"/>
              </a:solidFill>
            </a:endParaRPr>
          </a:p>
        </p:txBody>
      </p:sp>
      <p:sp>
        <p:nvSpPr>
          <p:cNvPr id="29" name="כותרת 1"/>
          <p:cNvSpPr txBox="1">
            <a:spLocks/>
          </p:cNvSpPr>
          <p:nvPr/>
        </p:nvSpPr>
        <p:spPr>
          <a:xfrm>
            <a:off x="1976313" y="1535766"/>
            <a:ext cx="870605" cy="340005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1B587C"/>
                </a:solidFill>
              </a:rPr>
              <a:t>3,840</a:t>
            </a:r>
            <a:endParaRPr sz="1700" b="1" dirty="0">
              <a:solidFill>
                <a:srgbClr val="1B587C"/>
              </a:solidFill>
            </a:endParaRPr>
          </a:p>
        </p:txBody>
      </p:sp>
      <p:sp>
        <p:nvSpPr>
          <p:cNvPr id="30" name="TextBox 1"/>
          <p:cNvSpPr txBox="1"/>
          <p:nvPr/>
        </p:nvSpPr>
        <p:spPr>
          <a:xfrm>
            <a:off x="5760132" y="3282033"/>
            <a:ext cx="1058014" cy="507007"/>
          </a:xfrm>
          <a:prstGeom prst="rect">
            <a:avLst/>
          </a:prstGeom>
          <a:noFill/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he-IL" sz="1000" dirty="0" smtClean="0">
                <a:solidFill>
                  <a:prstClr val="black"/>
                </a:solidFill>
              </a:rPr>
              <a:t>כיתות לא תקניות (שכירויות/ </a:t>
            </a:r>
            <a:r>
              <a:rPr lang="he-IL" sz="1000" dirty="0" err="1" smtClean="0">
                <a:solidFill>
                  <a:prstClr val="black"/>
                </a:solidFill>
              </a:rPr>
              <a:t>מנ"דים</a:t>
            </a:r>
            <a:r>
              <a:rPr lang="he-IL" sz="1000" dirty="0" smtClean="0">
                <a:solidFill>
                  <a:prstClr val="black"/>
                </a:solidFill>
              </a:rPr>
              <a:t>) *****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1" name="מלבן 30"/>
          <p:cNvSpPr/>
          <p:nvPr/>
        </p:nvSpPr>
        <p:spPr>
          <a:xfrm>
            <a:off x="5898167" y="4346971"/>
            <a:ext cx="9199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e-IL" sz="900" dirty="0" smtClean="0">
                <a:solidFill>
                  <a:prstClr val="black"/>
                </a:solidFill>
              </a:rPr>
              <a:t>כיתות קיימות*****</a:t>
            </a:r>
            <a:endParaRPr lang="he-IL" sz="900" dirty="0">
              <a:solidFill>
                <a:prstClr val="black"/>
              </a:solidFill>
            </a:endParaRPr>
          </a:p>
        </p:txBody>
      </p:sp>
      <p:sp>
        <p:nvSpPr>
          <p:cNvPr id="32" name="TextBox 1"/>
          <p:cNvSpPr txBox="1"/>
          <p:nvPr/>
        </p:nvSpPr>
        <p:spPr>
          <a:xfrm>
            <a:off x="2637309" y="5033703"/>
            <a:ext cx="419219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גנ"י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4" name="TextBox 1"/>
          <p:cNvSpPr txBox="1"/>
          <p:nvPr/>
        </p:nvSpPr>
        <p:spPr>
          <a:xfrm>
            <a:off x="2637309" y="4241615"/>
            <a:ext cx="512334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יסודי</a:t>
            </a:r>
          </a:p>
        </p:txBody>
      </p:sp>
      <p:sp>
        <p:nvSpPr>
          <p:cNvPr id="36" name="TextBox 1"/>
          <p:cNvSpPr txBox="1"/>
          <p:nvPr/>
        </p:nvSpPr>
        <p:spPr>
          <a:xfrm>
            <a:off x="2637309" y="3267411"/>
            <a:ext cx="499912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עי"ס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7" name="TextBox 1"/>
          <p:cNvSpPr txBox="1"/>
          <p:nvPr/>
        </p:nvSpPr>
        <p:spPr>
          <a:xfrm>
            <a:off x="2635237" y="2801456"/>
            <a:ext cx="514406" cy="267504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חנ"מ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8" name="TextBox 1"/>
          <p:cNvSpPr txBox="1"/>
          <p:nvPr/>
        </p:nvSpPr>
        <p:spPr>
          <a:xfrm>
            <a:off x="2627784" y="1938374"/>
            <a:ext cx="718008" cy="290873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גנ"י</a:t>
            </a:r>
            <a:r>
              <a:rPr lang="he-IL" sz="1000" dirty="0" smtClean="0">
                <a:solidFill>
                  <a:prstClr val="black"/>
                </a:solidFill>
              </a:rPr>
              <a:t> פרטי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9" name="TextBox 1"/>
          <p:cNvSpPr txBox="1"/>
          <p:nvPr/>
        </p:nvSpPr>
        <p:spPr>
          <a:xfrm>
            <a:off x="5001918" y="4797152"/>
            <a:ext cx="718008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כתות תקניות רשמי 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40" name="TextBox 1"/>
          <p:cNvSpPr txBox="1"/>
          <p:nvPr/>
        </p:nvSpPr>
        <p:spPr>
          <a:xfrm>
            <a:off x="5012891" y="3954279"/>
            <a:ext cx="707035" cy="603474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כיתות שכורות לא תקניות</a:t>
            </a:r>
            <a:endParaRPr lang="he-IL" sz="600" dirty="0">
              <a:solidFill>
                <a:prstClr val="black"/>
              </a:solidFill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4926060" y="2945471"/>
            <a:ext cx="718008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מוכש"ר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42" name="TextBox 1"/>
          <p:cNvSpPr txBox="1"/>
          <p:nvPr/>
        </p:nvSpPr>
        <p:spPr>
          <a:xfrm>
            <a:off x="4896036" y="2196816"/>
            <a:ext cx="718008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מנ"דים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43" name="TextBox 1"/>
          <p:cNvSpPr txBox="1"/>
          <p:nvPr/>
        </p:nvSpPr>
        <p:spPr>
          <a:xfrm>
            <a:off x="4899605" y="1874876"/>
            <a:ext cx="501984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פרטי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8104" y="1196752"/>
            <a:ext cx="72167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rgbClr val="9F29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כללי</a:t>
            </a:r>
            <a:endParaRPr lang="he-IL" b="1" dirty="0">
              <a:solidFill>
                <a:srgbClr val="9F29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75856" y="1196752"/>
            <a:ext cx="74411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rgbClr val="4E8542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ערבי</a:t>
            </a:r>
            <a:endParaRPr lang="he-IL" b="1" dirty="0">
              <a:solidFill>
                <a:srgbClr val="4E8542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83568" y="1196752"/>
            <a:ext cx="74251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חרדי</a:t>
            </a:r>
            <a:endParaRPr lang="he-IL" b="1" dirty="0">
              <a:solidFill>
                <a:srgbClr val="1B587C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TextBox 1"/>
          <p:cNvSpPr txBox="1"/>
          <p:nvPr/>
        </p:nvSpPr>
        <p:spPr>
          <a:xfrm>
            <a:off x="1484787" y="4589512"/>
            <a:ext cx="777625" cy="200629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חנ"מ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51" name="TextBox 1"/>
          <p:cNvSpPr txBox="1"/>
          <p:nvPr/>
        </p:nvSpPr>
        <p:spPr>
          <a:xfrm>
            <a:off x="1475656" y="5342774"/>
            <a:ext cx="489594" cy="246466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גנ"י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52" name="TextBox 1"/>
          <p:cNvSpPr txBox="1"/>
          <p:nvPr/>
        </p:nvSpPr>
        <p:spPr>
          <a:xfrm>
            <a:off x="2635237" y="2346039"/>
            <a:ext cx="501984" cy="290873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פטור</a:t>
            </a:r>
            <a:endParaRPr lang="he-IL" sz="1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99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7797772"/>
              </p:ext>
            </p:extLst>
          </p:nvPr>
        </p:nvGraphicFramePr>
        <p:xfrm>
          <a:off x="480217" y="922803"/>
          <a:ext cx="8183562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4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971600" y="218044"/>
            <a:ext cx="7272808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  <a:cs typeface="+mj-cs"/>
              </a:rPr>
              <a:t>הרשאות לעיר ירושלים 2006-2016</a:t>
            </a:r>
            <a:endParaRPr lang="he-IL" sz="2800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143508" y="5013176"/>
            <a:ext cx="8928991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endParaRPr lang="he-IL" sz="1500" b="1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endParaRPr lang="he-IL" sz="1500" b="1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he-IL" sz="15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ממוצע של 82.7  כתות  בלבד לשנה בין השנים 2006- 2016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e-IL" sz="15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גידול טבעי של 2% בכל שנה המוערך ב- 186 </a:t>
            </a:r>
            <a:r>
              <a:rPr lang="he-IL" sz="15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כיתות (הקצאת </a:t>
            </a:r>
            <a:r>
              <a:rPr lang="he-IL" sz="1500" b="1" dirty="0" err="1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משה"ח</a:t>
            </a:r>
            <a:r>
              <a:rPr lang="he-IL" sz="15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  לא מספיקה לכיסוי השוטף ובטח שאינה סוגרת פערים אחורה). </a:t>
            </a:r>
            <a:endParaRPr lang="he-IL" sz="1500" b="1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endParaRPr lang="he-IL" sz="1500" b="1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sz="15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sz="15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2000" b="1" dirty="0" smtClean="0">
                <a:solidFill>
                  <a:prstClr val="black"/>
                </a:solidFill>
                <a:latin typeface="Gisha" panose="020B0502040204020203" pitchFamily="34" charset="-79"/>
                <a:cs typeface="+mj-cs"/>
              </a:rPr>
              <a:t> </a:t>
            </a:r>
            <a:endParaRPr lang="he-IL" sz="2000" b="1" dirty="0">
              <a:solidFill>
                <a:prstClr val="black"/>
              </a:solidFill>
              <a:latin typeface="Gisha" panose="020B0502040204020203" pitchFamily="34" charset="-79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62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605591"/>
              </p:ext>
            </p:extLst>
          </p:nvPr>
        </p:nvGraphicFramePr>
        <p:xfrm>
          <a:off x="755576" y="1147527"/>
          <a:ext cx="7678400" cy="4283111"/>
        </p:xfrm>
        <a:graphic>
          <a:graphicData uri="http://schemas.openxmlformats.org/drawingml/2006/table">
            <a:tbl>
              <a:tblPr rtl="1"/>
              <a:tblGrid>
                <a:gridCol w="16042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625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0411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28233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 rtl="1" fontAlgn="b"/>
                      <a:endParaRPr lang="he-IL" sz="3200" b="1" i="0" u="none" strike="noStrike" dirty="0">
                        <a:solidFill>
                          <a:schemeClr val="bg1"/>
                        </a:solidFill>
                        <a:effectLst/>
                        <a:latin typeface="Gisha" panose="020B0502040204020203" pitchFamily="34" charset="-79"/>
                        <a:cs typeface="+mj-cs"/>
                      </a:endParaRPr>
                    </a:p>
                  </a:txBody>
                  <a:tcPr marL="7144" marR="7144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 fontAlgn="b"/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mpd="sng">
                      <a:noFill/>
                      <a:prstDash val="soli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07233"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חינוך</a:t>
                      </a:r>
                      <a:r>
                        <a:rPr lang="he-I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 </a:t>
                      </a: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+mn-cs"/>
                        </a:rPr>
                        <a:t>מבנה נייד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+mn-cs"/>
                        </a:rPr>
                        <a:t>שכירות חדשות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+mn-cs"/>
                        </a:rPr>
                        <a:t>בינוי חדש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הכשרת</a:t>
                      </a:r>
                      <a:r>
                        <a:rPr lang="he-IL" sz="1600" b="1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 כיתות( 2017 בלבד)</a:t>
                      </a:r>
                      <a:endParaRPr lang="he-IL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+mn-cs"/>
                        </a:rPr>
                        <a:t>סה"כ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1091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כללי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17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49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95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26</a:t>
                      </a:r>
                      <a:endParaRPr lang="he-IL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187</a:t>
                      </a:r>
                      <a:endParaRPr lang="he-IL" sz="1600" b="1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1091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ערבי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en-US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20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256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246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21</a:t>
                      </a:r>
                      <a:endParaRPr lang="he-IL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543</a:t>
                      </a:r>
                      <a:endParaRPr lang="he-IL" sz="1600" b="1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1091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חרדי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97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165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180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438</a:t>
                      </a: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45919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+mn-cs"/>
                        </a:rPr>
                        <a:t>סה"כ</a:t>
                      </a:r>
                      <a:endParaRPr lang="he-IL" sz="20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e-IL" dirty="0" smtClean="0"/>
                        <a:t>134</a:t>
                      </a:r>
                      <a:endParaRPr lang="he-IL" dirty="0"/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470</a:t>
                      </a:r>
                      <a:endParaRPr lang="he-IL" sz="1600" b="1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521</a:t>
                      </a:r>
                      <a:endParaRPr lang="he-IL" sz="1600" b="1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51</a:t>
                      </a:r>
                      <a:endParaRPr lang="he-IL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32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1,176</a:t>
                      </a:r>
                      <a:endParaRPr lang="he-IL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>
          <a:xfrm>
            <a:off x="8231832" y="6122913"/>
            <a:ext cx="457200" cy="365125"/>
          </a:xfrm>
        </p:spPr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5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755576" y="836711"/>
            <a:ext cx="770485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  <a:cs typeface="+mj-cs"/>
              </a:rPr>
              <a:t>בינוי/הכשרת כיתות חדשות </a:t>
            </a:r>
            <a:r>
              <a:rPr lang="en-US" sz="2800" dirty="0" smtClean="0">
                <a:solidFill>
                  <a:schemeClr val="bg1"/>
                </a:solidFill>
                <a:cs typeface="+mj-cs"/>
              </a:rPr>
              <a:t>2011-2017</a:t>
            </a:r>
            <a:endParaRPr lang="he-IL" sz="2800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6461" y="5661248"/>
            <a:ext cx="7713971" cy="9233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/>
              <a:t>במהלך שבע שנים נוספו  1,176 כיתות (</a:t>
            </a:r>
            <a:r>
              <a:rPr lang="he-IL" b="1" dirty="0" err="1" smtClean="0"/>
              <a:t>בשכירויות</a:t>
            </a:r>
            <a:r>
              <a:rPr lang="he-IL" b="1" dirty="0" smtClean="0"/>
              <a:t>, הכשרת כיתות, </a:t>
            </a:r>
          </a:p>
          <a:p>
            <a:r>
              <a:rPr lang="he-IL" b="1" dirty="0" smtClean="0"/>
              <a:t>מבנים ניידים).</a:t>
            </a:r>
          </a:p>
          <a:p>
            <a:r>
              <a:rPr lang="he-IL" b="1" dirty="0" smtClean="0"/>
              <a:t>בתקופה זו, גדלה המערכת ב 1,302 כיתות</a:t>
            </a:r>
            <a:r>
              <a:rPr lang="he-IL" b="1" dirty="0"/>
              <a:t>.</a:t>
            </a:r>
            <a:r>
              <a:rPr lang="he-IL" b="1" dirty="0" smtClean="0"/>
              <a:t> דהיינו הפער גדל!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15521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כותרת 1"/>
          <p:cNvSpPr txBox="1">
            <a:spLocks/>
          </p:cNvSpPr>
          <p:nvPr/>
        </p:nvSpPr>
        <p:spPr>
          <a:xfrm>
            <a:off x="323528" y="35948"/>
            <a:ext cx="8352928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  <a:cs typeface="+mj-cs"/>
              </a:rPr>
              <a:t>בינוי מול שכירויות </a:t>
            </a:r>
            <a:r>
              <a:rPr lang="he-IL" sz="2800" dirty="0" err="1" smtClean="0">
                <a:solidFill>
                  <a:schemeClr val="bg1"/>
                </a:solidFill>
                <a:cs typeface="+mj-cs"/>
              </a:rPr>
              <a:t>ומנ"דים</a:t>
            </a:r>
            <a:r>
              <a:rPr lang="he-IL" sz="2800" dirty="0" smtClean="0">
                <a:solidFill>
                  <a:schemeClr val="bg1"/>
                </a:solidFill>
                <a:cs typeface="+mj-cs"/>
              </a:rPr>
              <a:t> 2011-2017</a:t>
            </a:r>
            <a:endParaRPr lang="he-IL" sz="2800" dirty="0">
              <a:solidFill>
                <a:schemeClr val="bg1"/>
              </a:solidFill>
              <a:cs typeface="+mj-cs"/>
            </a:endParaRPr>
          </a:p>
        </p:txBody>
      </p:sp>
      <p:graphicFrame>
        <p:nvGraphicFramePr>
          <p:cNvPr id="5" name="תרשים 4"/>
          <p:cNvGraphicFramePr/>
          <p:nvPr>
            <p:extLst>
              <p:ext uri="{D42A27DB-BD31-4B8C-83A1-F6EECF244321}">
                <p14:modId xmlns:p14="http://schemas.microsoft.com/office/powerpoint/2010/main" val="2025364158"/>
              </p:ext>
            </p:extLst>
          </p:nvPr>
        </p:nvGraphicFramePr>
        <p:xfrm>
          <a:off x="863588" y="813550"/>
          <a:ext cx="727280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3284984"/>
            <a:ext cx="126769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 smtClean="0"/>
              <a:t>בשנת 2010 היו כ- 5000 כתות בנויות בחינוך הרשמי </a:t>
            </a:r>
            <a:endParaRPr lang="he-IL" sz="1200" b="1" dirty="0"/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405042"/>
              </p:ext>
            </p:extLst>
          </p:nvPr>
        </p:nvGraphicFramePr>
        <p:xfrm>
          <a:off x="999386" y="5209157"/>
          <a:ext cx="7677070" cy="1630052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1358464"/>
                <a:gridCol w="723148"/>
                <a:gridCol w="723148"/>
                <a:gridCol w="723148"/>
                <a:gridCol w="560593"/>
                <a:gridCol w="750112"/>
                <a:gridCol w="805281"/>
                <a:gridCol w="716148"/>
                <a:gridCol w="1317028"/>
              </a:tblGrid>
              <a:tr h="338933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2016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2015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2014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2013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2011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33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100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87.08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65.7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57.1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49.2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41.2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37.2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36.2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שכירות 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51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15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err="1" smtClean="0"/>
                        <a:t>מ.נידיים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33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40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35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25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16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הכשרת כיתות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33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170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144.02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115.7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97.1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84.2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68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59.2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55.2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סה"כ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56431" y="4856172"/>
            <a:ext cx="285366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/>
              <a:t>טבלת עלויות </a:t>
            </a:r>
            <a:r>
              <a:rPr lang="he-IL" b="1" dirty="0" err="1" smtClean="0"/>
              <a:t>במלש"ח</a:t>
            </a:r>
            <a:r>
              <a:rPr lang="he-IL" b="1" dirty="0" smtClean="0"/>
              <a:t>  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92652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683568" y="188641"/>
            <a:ext cx="7605146" cy="64807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</a:rPr>
              <a:t>בקשות העירייה</a:t>
            </a:r>
            <a:endParaRPr lang="he-IL" sz="2800" dirty="0">
              <a:solidFill>
                <a:schemeClr val="bg1"/>
              </a:solidFill>
            </a:endParaRP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1589817072"/>
              </p:ext>
            </p:extLst>
          </p:nvPr>
        </p:nvGraphicFramePr>
        <p:xfrm>
          <a:off x="763298" y="1484784"/>
          <a:ext cx="7522817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167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195736" y="1628800"/>
            <a:ext cx="4828294" cy="1608056"/>
          </a:xfrm>
        </p:spPr>
        <p:txBody>
          <a:bodyPr>
            <a:noAutofit/>
          </a:bodyPr>
          <a:lstStyle/>
          <a:p>
            <a:pPr algn="ctr"/>
            <a:r>
              <a:rPr lang="he-IL" sz="4800" b="1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/>
            </a:r>
            <a:br>
              <a:rPr lang="he-IL" sz="4800" b="1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</a:br>
            <a:r>
              <a:rPr lang="he-IL" sz="4800" dirty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/>
            </a:r>
            <a:br>
              <a:rPr lang="he-IL" sz="4800" dirty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</a:br>
            <a:r>
              <a:rPr lang="he-IL" sz="48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מזרח ירושלים</a:t>
            </a:r>
            <a:endParaRPr lang="he-IL" sz="1600" b="1" dirty="0">
              <a:solidFill>
                <a:srgbClr val="002060"/>
              </a:solidFill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8</a:t>
            </a:fld>
            <a:endParaRPr lang="en-US" dirty="0">
              <a:solidFill>
                <a:srgbClr val="1B587C">
                  <a:shade val="75000"/>
                </a:srgbClr>
              </a:solidFill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2280408" y="505941"/>
            <a:ext cx="4195916" cy="68800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4000" b="1" dirty="0" smtClean="0">
              <a:solidFill>
                <a:srgbClr val="0070C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pic>
        <p:nvPicPr>
          <p:cNvPr id="6" name="Picture 11" descr="muni logo.png"/>
          <p:cNvPicPr>
            <a:picLocks noChangeAspect="1"/>
          </p:cNvPicPr>
          <p:nvPr/>
        </p:nvPicPr>
        <p:blipFill rotWithShape="1">
          <a:blip r:embed="rId2" cstate="print"/>
          <a:srcRect t="50929"/>
          <a:stretch/>
        </p:blipFill>
        <p:spPr>
          <a:xfrm>
            <a:off x="7177876" y="0"/>
            <a:ext cx="1344236" cy="1420234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222" y="3863188"/>
            <a:ext cx="2574203" cy="1859406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21" y="3850637"/>
            <a:ext cx="2379824" cy="17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6965245" cy="720080"/>
          </a:xfrm>
        </p:spPr>
        <p:txBody>
          <a:bodyPr>
            <a:normAutofit/>
          </a:bodyPr>
          <a:lstStyle/>
          <a:p>
            <a:pPr algn="ctr"/>
            <a:r>
              <a:rPr lang="he-IL" sz="4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111,463</a:t>
            </a:r>
            <a:endParaRPr lang="he-IL" sz="40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he-IL" altLang="he-IL" dirty="0" smtClean="0">
                <a:solidFill>
                  <a:srgbClr val="464646"/>
                </a:solidFill>
              </a:rPr>
              <a:t>#</a:t>
            </a:r>
            <a:endParaRPr lang="en-US" altLang="he-IL" dirty="0">
              <a:solidFill>
                <a:srgbClr val="46464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957" y="1484784"/>
            <a:ext cx="6437187" cy="3744416"/>
          </a:xfrm>
          <a:prstGeom prst="rect">
            <a:avLst/>
          </a:prstGeom>
          <a:noFill/>
          <a:ln>
            <a:noFill/>
          </a:ln>
          <a:extLst/>
        </p:spPr>
      </p:pic>
      <p:graphicFrame>
        <p:nvGraphicFramePr>
          <p:cNvPr id="3" name="תרשים 2"/>
          <p:cNvGraphicFramePr/>
          <p:nvPr>
            <p:extLst>
              <p:ext uri="{D42A27DB-BD31-4B8C-83A1-F6EECF244321}">
                <p14:modId xmlns:p14="http://schemas.microsoft.com/office/powerpoint/2010/main" val="1634119663"/>
              </p:ext>
            </p:extLst>
          </p:nvPr>
        </p:nvGraphicFramePr>
        <p:xfrm>
          <a:off x="755576" y="3789040"/>
          <a:ext cx="3024336" cy="2486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כותרת 1"/>
          <p:cNvSpPr txBox="1">
            <a:spLocks noGrp="1"/>
          </p:cNvSpPr>
          <p:nvPr>
            <p:ph idx="1"/>
          </p:nvPr>
        </p:nvSpPr>
        <p:spPr>
          <a:xfrm>
            <a:off x="736824" y="165857"/>
            <a:ext cx="760514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מספר תלמידים כולל במזרח העיר</a:t>
            </a:r>
            <a:endParaRPr lang="he-I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20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הסבר מלבני מעוגל 1"/>
          <p:cNvSpPr/>
          <p:nvPr/>
        </p:nvSpPr>
        <p:spPr>
          <a:xfrm>
            <a:off x="5269633" y="1453896"/>
            <a:ext cx="962230" cy="825256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5,000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7452320" y="1453896"/>
            <a:ext cx="1524802" cy="3813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כיום ישנם 161 בי"ס יסודיים </a:t>
            </a:r>
            <a:r>
              <a:rPr lang="he-IL" sz="2400" dirty="0" err="1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ועי"ס</a:t>
            </a:r>
            <a:r>
              <a:rPr lang="he-IL" sz="2400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המלמדים לפי </a:t>
            </a:r>
            <a:r>
              <a:rPr lang="he-IL" sz="2400" dirty="0" err="1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התהוג'י</a:t>
            </a:r>
            <a:endParaRPr lang="he-IL" sz="2400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5580112" y="5971630"/>
            <a:ext cx="13035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צפי עתידי</a:t>
            </a:r>
            <a:endParaRPr lang="he-IL" dirty="0"/>
          </a:p>
        </p:txBody>
      </p:sp>
      <p:cxnSp>
        <p:nvCxnSpPr>
          <p:cNvPr id="9" name="מחבר ישר 8"/>
          <p:cNvCxnSpPr>
            <a:endCxn id="7" idx="0"/>
          </p:cNvCxnSpPr>
          <p:nvPr/>
        </p:nvCxnSpPr>
        <p:spPr>
          <a:xfrm>
            <a:off x="6231863" y="5838025"/>
            <a:ext cx="0" cy="133605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תרשים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2466360"/>
              </p:ext>
            </p:extLst>
          </p:nvPr>
        </p:nvGraphicFramePr>
        <p:xfrm>
          <a:off x="1547664" y="2060848"/>
          <a:ext cx="5616624" cy="3816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הסבר מלבני מעוגל 7"/>
          <p:cNvSpPr/>
          <p:nvPr/>
        </p:nvSpPr>
        <p:spPr>
          <a:xfrm>
            <a:off x="6348780" y="1040240"/>
            <a:ext cx="1069667" cy="956771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צפי תשע"ח 5,400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2" name="כותרת 1"/>
          <p:cNvSpPr txBox="1">
            <a:spLocks noGrp="1"/>
          </p:cNvSpPr>
          <p:nvPr>
            <p:ph idx="1"/>
          </p:nvPr>
        </p:nvSpPr>
        <p:spPr>
          <a:xfrm>
            <a:off x="736824" y="165857"/>
            <a:ext cx="760514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התכנית הישראלית ע"פ כיתות</a:t>
            </a:r>
            <a:endParaRPr lang="he-IL" sz="2800" dirty="0">
              <a:solidFill>
                <a:schemeClr val="bg1"/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334483" y="1722320"/>
            <a:ext cx="3816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כולל מערכת </a:t>
            </a:r>
            <a:r>
              <a:rPr lang="he-IL" b="1" dirty="0" err="1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המוכש"ר</a:t>
            </a:r>
            <a:r>
              <a:rPr lang="he-IL" b="1" dirty="0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קיימים </a:t>
            </a:r>
            <a:r>
              <a:rPr lang="he-IL" b="1" dirty="0">
                <a:solidFill>
                  <a:srgbClr val="6E1C1C">
                    <a:lumMod val="60000"/>
                    <a:lumOff val="40000"/>
                  </a:srgb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24</a:t>
            </a:r>
            <a:r>
              <a:rPr lang="he-IL" b="1" dirty="0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בתי ספר המלמדים את התכנית הישראלית במזרח העיר</a:t>
            </a:r>
          </a:p>
        </p:txBody>
      </p:sp>
      <p:sp>
        <p:nvSpPr>
          <p:cNvPr id="10" name="הסבר מלבני מעוגל 9"/>
          <p:cNvSpPr/>
          <p:nvPr/>
        </p:nvSpPr>
        <p:spPr>
          <a:xfrm>
            <a:off x="4061389" y="2134948"/>
            <a:ext cx="962230" cy="825256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3,800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3" name="הסבר מלבני מעוגל 12"/>
          <p:cNvSpPr/>
          <p:nvPr/>
        </p:nvSpPr>
        <p:spPr>
          <a:xfrm>
            <a:off x="2915816" y="2752753"/>
            <a:ext cx="962230" cy="825256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2600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4" name="הסבר מלבני מעוגל 13"/>
          <p:cNvSpPr/>
          <p:nvPr/>
        </p:nvSpPr>
        <p:spPr>
          <a:xfrm>
            <a:off x="1761580" y="3314977"/>
            <a:ext cx="962230" cy="825256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1,400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237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מציין מיקום תוכן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2941529"/>
              </p:ext>
            </p:extLst>
          </p:nvPr>
        </p:nvGraphicFramePr>
        <p:xfrm>
          <a:off x="611560" y="1052736"/>
          <a:ext cx="8064896" cy="4925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צורה חופשית 3"/>
          <p:cNvSpPr/>
          <p:nvPr/>
        </p:nvSpPr>
        <p:spPr>
          <a:xfrm>
            <a:off x="712520" y="3016332"/>
            <a:ext cx="6293923" cy="1888177"/>
          </a:xfrm>
          <a:custGeom>
            <a:avLst/>
            <a:gdLst>
              <a:gd name="connsiteX0" fmla="*/ 0 w 6293923"/>
              <a:gd name="connsiteY0" fmla="*/ 1888177 h 1888177"/>
              <a:gd name="connsiteX1" fmla="*/ 0 w 6293923"/>
              <a:gd name="connsiteY1" fmla="*/ 0 h 1888177"/>
              <a:gd name="connsiteX2" fmla="*/ 6293923 w 6293923"/>
              <a:gd name="connsiteY2" fmla="*/ 11876 h 1888177"/>
              <a:gd name="connsiteX3" fmla="*/ 6293923 w 6293923"/>
              <a:gd name="connsiteY3" fmla="*/ 1876302 h 1888177"/>
              <a:gd name="connsiteX4" fmla="*/ 6293923 w 6293923"/>
              <a:gd name="connsiteY4" fmla="*/ 1876302 h 188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93923" h="1888177">
                <a:moveTo>
                  <a:pt x="0" y="1888177"/>
                </a:moveTo>
                <a:lnTo>
                  <a:pt x="0" y="0"/>
                </a:lnTo>
                <a:lnTo>
                  <a:pt x="6293923" y="11876"/>
                </a:lnTo>
                <a:lnTo>
                  <a:pt x="6293923" y="1876302"/>
                </a:lnTo>
                <a:lnTo>
                  <a:pt x="6293923" y="1876302"/>
                </a:lnTo>
              </a:path>
            </a:pathLst>
          </a:custGeom>
          <a:noFill/>
          <a:ln w="317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1000290" y="2492898"/>
            <a:ext cx="567174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665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48% מהמשיבים מעוניינים בחלופה למסלול הפלסטיני</a:t>
            </a:r>
            <a:endParaRPr lang="he-IL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665F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DAB9-0A2F-4C27-A241-8C2B91FEAA55}" type="slidenum">
              <a:rPr lang="he-IL" smtClean="0"/>
              <a:t>11</a:t>
            </a:fld>
            <a:endParaRPr lang="he-IL"/>
          </a:p>
        </p:txBody>
      </p:sp>
      <p:sp>
        <p:nvSpPr>
          <p:cNvPr id="12" name="כותרת 1"/>
          <p:cNvSpPr txBox="1">
            <a:spLocks/>
          </p:cNvSpPr>
          <p:nvPr/>
        </p:nvSpPr>
        <p:spPr>
          <a:xfrm>
            <a:off x="736824" y="165857"/>
            <a:ext cx="760514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</a:rPr>
              <a:t>בגרות ישראלית – מתוך סקר ההורים תשע"ו</a:t>
            </a:r>
            <a:endParaRPr lang="he-I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25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2924944"/>
            <a:ext cx="8183880" cy="1051560"/>
          </a:xfrm>
        </p:spPr>
        <p:txBody>
          <a:bodyPr>
            <a:noAutofit/>
          </a:bodyPr>
          <a:lstStyle/>
          <a:p>
            <a:pPr algn="r"/>
            <a:r>
              <a:rPr lang="he-IL" sz="2000" dirty="0" smtClean="0">
                <a:solidFill>
                  <a:schemeClr val="tx1"/>
                </a:solidFill>
              </a:rPr>
              <a:t>1. סוגיית העברית- </a:t>
            </a:r>
            <a:r>
              <a:rPr lang="he-IL" sz="2000" b="0" dirty="0" smtClean="0">
                <a:solidFill>
                  <a:schemeClr val="tx1"/>
                </a:solidFill>
              </a:rPr>
              <a:t>מחסור במורים</a:t>
            </a:r>
            <a:r>
              <a:rPr lang="he-IL" sz="2000" dirty="0" smtClean="0">
                <a:solidFill>
                  <a:schemeClr val="tx1"/>
                </a:solidFill>
              </a:rPr>
              <a:t/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 </a:t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2. סוגיית הזהות- </a:t>
            </a:r>
            <a:r>
              <a:rPr lang="he-IL" sz="2000" b="0" dirty="0" smtClean="0">
                <a:solidFill>
                  <a:schemeClr val="tx1"/>
                </a:solidFill>
              </a:rPr>
              <a:t>התנגשות בין תכנית לימודים טובה ואיכותית </a:t>
            </a:r>
            <a:br>
              <a:rPr lang="he-IL" sz="2000" b="0" dirty="0" smtClean="0">
                <a:solidFill>
                  <a:schemeClr val="tx1"/>
                </a:solidFill>
              </a:rPr>
            </a:br>
            <a:r>
              <a:rPr lang="he-IL" sz="2000" b="0" dirty="0" smtClean="0">
                <a:solidFill>
                  <a:schemeClr val="tx1"/>
                </a:solidFill>
              </a:rPr>
              <a:t>לבין סוגיות זהות (לדוגמא: מקצועות האזרחות וההיסטוריה)</a:t>
            </a:r>
            <a:br>
              <a:rPr lang="he-IL" sz="2000" b="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/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3. פדגוגיה כמכלול- </a:t>
            </a:r>
            <a:r>
              <a:rPr lang="he-IL" sz="2000" b="0" dirty="0" smtClean="0">
                <a:solidFill>
                  <a:schemeClr val="tx1"/>
                </a:solidFill>
              </a:rPr>
              <a:t>מעבר מתכנית לימודים בשיטת הוראה אחת לשיטה שנייה </a:t>
            </a:r>
            <a:endParaRPr lang="he-IL" sz="2000" b="0" dirty="0">
              <a:solidFill>
                <a:schemeClr val="tx1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12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כותרת 1"/>
          <p:cNvSpPr txBox="1">
            <a:spLocks noGrp="1"/>
          </p:cNvSpPr>
          <p:nvPr>
            <p:ph idx="1"/>
          </p:nvPr>
        </p:nvSpPr>
        <p:spPr>
          <a:xfrm>
            <a:off x="502920" y="530352"/>
            <a:ext cx="7813496" cy="66640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אתגר התכנית הישראלית בעיני מנהלי בתי הספר </a:t>
            </a:r>
            <a:endParaRPr lang="he-I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35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2924944"/>
            <a:ext cx="8183880" cy="1051560"/>
          </a:xfrm>
        </p:spPr>
        <p:txBody>
          <a:bodyPr>
            <a:noAutofit/>
          </a:bodyPr>
          <a:lstStyle/>
          <a:p>
            <a:pPr algn="r"/>
            <a:r>
              <a:rPr lang="he-IL" sz="2000" dirty="0" smtClean="0">
                <a:solidFill>
                  <a:schemeClr val="tx1"/>
                </a:solidFill>
              </a:rPr>
              <a:t>1. התמקדות בבתי הספר היסודיים ב"תכנית ירושלמית" (מיומנויות יסוד ע"פ התכנית הישראלית).</a:t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/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2. תקציב גמיש לטובת תכניות בית ספריות (עד להשלמת החסרים התשתיתיים והמערכתיים).</a:t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/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3. תקציב לשכירות לבתי ספר חדשים. </a:t>
            </a:r>
            <a:endParaRPr lang="he-IL" sz="2000" dirty="0">
              <a:solidFill>
                <a:schemeClr val="tx1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13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כותרת 1"/>
          <p:cNvSpPr txBox="1">
            <a:spLocks noGrp="1"/>
          </p:cNvSpPr>
          <p:nvPr>
            <p:ph idx="1"/>
          </p:nvPr>
        </p:nvSpPr>
        <p:spPr>
          <a:xfrm>
            <a:off x="502920" y="530352"/>
            <a:ext cx="7813496" cy="66640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ההצעות הפרקטיות</a:t>
            </a:r>
            <a:endParaRPr lang="he-I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59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55576" y="3284984"/>
            <a:ext cx="6949400" cy="1453912"/>
          </a:xfrm>
        </p:spPr>
        <p:txBody>
          <a:bodyPr/>
          <a:lstStyle/>
          <a:p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4484481"/>
              </p:ext>
            </p:extLst>
          </p:nvPr>
        </p:nvGraphicFramePr>
        <p:xfrm>
          <a:off x="631536" y="1124744"/>
          <a:ext cx="7880927" cy="4827559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868690"/>
                <a:gridCol w="1325714"/>
                <a:gridCol w="879644"/>
                <a:gridCol w="768478"/>
                <a:gridCol w="1089639"/>
                <a:gridCol w="693358"/>
                <a:gridCol w="773054"/>
                <a:gridCol w="1051991"/>
                <a:gridCol w="430359"/>
              </a:tblGrid>
              <a:tr h="217874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>
                          <a:effectLst/>
                        </a:rPr>
                        <a:t>תוכן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>
                          <a:effectLst/>
                        </a:rPr>
                        <a:t>הסבר לעיקרי התכנית</a:t>
                      </a:r>
                      <a:endParaRPr lang="he-IL" sz="1300" b="1" i="0" u="none" strike="noStrike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תשע"ט</a:t>
                      </a:r>
                      <a:r>
                        <a:rPr lang="en-US" sz="1300" u="none" strike="noStrike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תש"פ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תשפ"א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תשפ"ב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תשפ"ג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>
                          <a:effectLst/>
                        </a:rPr>
                        <a:t>סה"כ</a:t>
                      </a:r>
                      <a:endParaRPr lang="he-IL" sz="1300" b="1" i="0" u="none" strike="noStrike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he-IL" sz="1300" b="0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</a:tr>
              <a:tr h="936712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 dirty="0" err="1" smtClean="0">
                          <a:effectLst/>
                        </a:rPr>
                        <a:t>גנ"י</a:t>
                      </a:r>
                      <a:r>
                        <a:rPr lang="he-IL" sz="1300" u="none" strike="noStrike" dirty="0" smtClean="0">
                          <a:effectLst/>
                        </a:rPr>
                        <a:t>- </a:t>
                      </a:r>
                      <a:r>
                        <a:rPr lang="en-US" sz="1300" u="none" strike="noStrike" dirty="0" smtClean="0">
                          <a:effectLst/>
                        </a:rPr>
                        <a:t> </a:t>
                      </a:r>
                      <a:r>
                        <a:rPr lang="he-IL" sz="1300" u="none" strike="noStrike" dirty="0" smtClean="0">
                          <a:effectLst/>
                        </a:rPr>
                        <a:t>עלות</a:t>
                      </a:r>
                      <a:r>
                        <a:rPr lang="he-IL" sz="1300" u="none" strike="noStrike" baseline="0" dirty="0" smtClean="0">
                          <a:effectLst/>
                        </a:rPr>
                        <a:t> </a:t>
                      </a:r>
                      <a:r>
                        <a:rPr lang="he-IL" sz="1300" u="none" strike="noStrike" baseline="0" dirty="0" err="1" smtClean="0">
                          <a:effectLst/>
                        </a:rPr>
                        <a:t>במלש"ח</a:t>
                      </a:r>
                      <a:r>
                        <a:rPr lang="he-IL" sz="1300" u="none" strike="noStrike" baseline="0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300" u="none" strike="noStrike" dirty="0">
                          <a:effectLst/>
                        </a:rPr>
                        <a:t>שכירת חדרי לימוד חדשות </a:t>
                      </a:r>
                      <a:r>
                        <a:rPr lang="he-IL" sz="1300" u="none" strike="noStrike" dirty="0" smtClean="0">
                          <a:effectLst/>
                        </a:rPr>
                        <a:t>והפעלת תכניות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10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15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20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30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>
                          <a:effectLst/>
                        </a:rPr>
                        <a:t> </a:t>
                      </a:r>
                      <a:r>
                        <a:rPr lang="en-US" sz="1300" u="none" strike="noStrike" dirty="0" smtClean="0">
                          <a:effectLst/>
                        </a:rPr>
                        <a:t>80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  <a:tr h="111519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 dirty="0" smtClean="0">
                          <a:effectLst/>
                        </a:rPr>
                        <a:t>יסודי -עלות </a:t>
                      </a:r>
                      <a:r>
                        <a:rPr lang="he-IL" sz="1300" u="none" strike="noStrike" dirty="0" err="1" smtClean="0">
                          <a:effectLst/>
                        </a:rPr>
                        <a:t>במלש"ח</a:t>
                      </a:r>
                      <a:r>
                        <a:rPr lang="he-IL" sz="1300" u="none" strike="noStrike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300" u="none" strike="noStrike" dirty="0" smtClean="0">
                          <a:effectLst/>
                        </a:rPr>
                        <a:t>מעבר </a:t>
                      </a:r>
                      <a:r>
                        <a:rPr lang="he-IL" sz="1300" u="none" strike="noStrike" dirty="0">
                          <a:effectLst/>
                        </a:rPr>
                        <a:t>חלק </a:t>
                      </a:r>
                      <a:r>
                        <a:rPr lang="he-IL" sz="1300" u="none" strike="noStrike" baseline="0" dirty="0" smtClean="0">
                          <a:effectLst/>
                        </a:rPr>
                        <a:t> מ</a:t>
                      </a:r>
                      <a:r>
                        <a:rPr lang="he-IL" sz="1300" u="none" strike="noStrike" dirty="0" smtClean="0">
                          <a:effectLst/>
                        </a:rPr>
                        <a:t>הכיתות </a:t>
                      </a:r>
                      <a:r>
                        <a:rPr lang="he-IL" sz="1300" u="none" strike="noStrike" dirty="0">
                          <a:effectLst/>
                        </a:rPr>
                        <a:t>לתכנית הישראלית. </a:t>
                      </a:r>
                      <a:r>
                        <a:rPr lang="he-IL" sz="1300" u="none" strike="noStrike" dirty="0" smtClean="0">
                          <a:effectLst/>
                        </a:rPr>
                        <a:t>חיזוק </a:t>
                      </a:r>
                      <a:r>
                        <a:rPr lang="he-IL" sz="1300" u="none" strike="noStrike" dirty="0">
                          <a:effectLst/>
                        </a:rPr>
                        <a:t>לימודי השפה העברית.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25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40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60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80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90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>
                          <a:effectLst/>
                        </a:rPr>
                        <a:t> </a:t>
                      </a:r>
                      <a:r>
                        <a:rPr lang="he-IL" sz="1300" u="none" strike="noStrike" dirty="0" smtClean="0">
                          <a:effectLst/>
                        </a:rPr>
                        <a:t>295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0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  <a:tr h="81289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 dirty="0">
                          <a:effectLst/>
                        </a:rPr>
                        <a:t>על </a:t>
                      </a:r>
                      <a:r>
                        <a:rPr lang="he-IL" sz="1300" u="none" strike="noStrike" dirty="0" smtClean="0">
                          <a:effectLst/>
                        </a:rPr>
                        <a:t>יסודי- עלות </a:t>
                      </a:r>
                      <a:r>
                        <a:rPr lang="he-IL" sz="1300" u="none" strike="noStrike" dirty="0" err="1" smtClean="0">
                          <a:effectLst/>
                        </a:rPr>
                        <a:t>במלש"ח</a:t>
                      </a:r>
                      <a:r>
                        <a:rPr lang="he-IL" sz="1300" u="none" strike="noStrike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300" u="none" strike="noStrike" dirty="0" smtClean="0">
                          <a:effectLst/>
                        </a:rPr>
                        <a:t>הרחבת תכניות ההנגשה להשכלה גבוהה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10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30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55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80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100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 smtClean="0">
                          <a:effectLst/>
                        </a:rPr>
                        <a:t>275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0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  <a:tr h="745260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 dirty="0">
                          <a:effectLst/>
                        </a:rPr>
                        <a:t>תמריץ להישגים +בלתי </a:t>
                      </a:r>
                      <a:r>
                        <a:rPr lang="he-IL" sz="1300" u="none" strike="noStrike" dirty="0" smtClean="0">
                          <a:effectLst/>
                        </a:rPr>
                        <a:t>פורמאלי- עלות </a:t>
                      </a:r>
                      <a:r>
                        <a:rPr lang="he-IL" sz="1300" u="none" strike="noStrike" dirty="0" err="1" smtClean="0">
                          <a:effectLst/>
                        </a:rPr>
                        <a:t>במלש"ח</a:t>
                      </a:r>
                      <a:r>
                        <a:rPr lang="he-IL" sz="1300" u="none" strike="noStrike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300" u="none" strike="noStrike" dirty="0">
                          <a:effectLst/>
                        </a:rPr>
                        <a:t>הארכת יום הלימודים בחינוך היסודי והעל יסודי</a:t>
                      </a:r>
                      <a:r>
                        <a:rPr lang="he-IL" sz="1300" u="none" strike="noStrike" dirty="0" smtClean="0">
                          <a:effectLst/>
                        </a:rPr>
                        <a:t>,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10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20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20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20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30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 smtClean="0">
                          <a:effectLst/>
                        </a:rPr>
                        <a:t>100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0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  <a:tr h="367149"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>
                          <a:effectLst/>
                        </a:rPr>
                        <a:t> </a:t>
                      </a:r>
                      <a:endParaRPr lang="he-IL" sz="1300" b="1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>
                          <a:effectLst/>
                        </a:rPr>
                        <a:t> סה"כ </a:t>
                      </a:r>
                      <a:endParaRPr lang="he-IL" sz="1300" b="1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50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100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150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200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>
                          <a:effectLst/>
                        </a:rPr>
                        <a:t> </a:t>
                      </a:r>
                      <a:r>
                        <a:rPr lang="he-IL" sz="1300" u="none" strike="noStrike" dirty="0" smtClean="0">
                          <a:effectLst/>
                        </a:rPr>
                        <a:t>250 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>
                          <a:effectLst/>
                        </a:rPr>
                        <a:t> </a:t>
                      </a:r>
                      <a:r>
                        <a:rPr lang="he-IL" sz="1300" u="none" strike="noStrike" dirty="0" smtClean="0">
                          <a:effectLst/>
                        </a:rPr>
                        <a:t>750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</a:tbl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14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467544" y="260648"/>
            <a:ext cx="8208912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</a:rPr>
              <a:t>תכניות נדרשות במזרח העיר </a:t>
            </a:r>
            <a:endParaRPr lang="he-IL" sz="28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6093295"/>
            <a:ext cx="64413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תוספת ההשקעה במזרח העיר תהיה רבע מהתוספת שתוענק לתקציב העירייה. 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414313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43608" y="2440725"/>
            <a:ext cx="6696744" cy="1924379"/>
          </a:xfrm>
        </p:spPr>
        <p:txBody>
          <a:bodyPr>
            <a:noAutofit/>
          </a:bodyPr>
          <a:lstStyle/>
          <a:p>
            <a:pPr algn="ctr"/>
            <a:r>
              <a:rPr lang="he-IL" sz="6000" b="1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b="1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dirty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מחסור בכיתות לימוד בירושלים </a:t>
            </a:r>
            <a:br>
              <a:rPr lang="he-IL" sz="60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> </a:t>
            </a:r>
            <a:endParaRPr lang="he-IL" sz="2000" b="1" dirty="0">
              <a:solidFill>
                <a:srgbClr val="00206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15</a:t>
            </a:fld>
            <a:endParaRPr lang="en-US" dirty="0">
              <a:solidFill>
                <a:srgbClr val="1B587C">
                  <a:shade val="75000"/>
                </a:srgbClr>
              </a:solidFill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2280408" y="505941"/>
            <a:ext cx="4195916" cy="68800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4000" b="1" dirty="0" smtClean="0">
              <a:solidFill>
                <a:srgbClr val="0070C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pic>
        <p:nvPicPr>
          <p:cNvPr id="6" name="Picture 11" descr="muni logo.png"/>
          <p:cNvPicPr>
            <a:picLocks noChangeAspect="1"/>
          </p:cNvPicPr>
          <p:nvPr/>
        </p:nvPicPr>
        <p:blipFill rotWithShape="1">
          <a:blip r:embed="rId2" cstate="print"/>
          <a:srcRect t="50929"/>
          <a:stretch/>
        </p:blipFill>
        <p:spPr>
          <a:xfrm>
            <a:off x="7799764" y="0"/>
            <a:ext cx="1344236" cy="1052736"/>
          </a:xfrm>
          <a:prstGeom prst="rect">
            <a:avLst/>
          </a:prstGeom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2555777" y="4437112"/>
            <a:ext cx="3600400" cy="707031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3200" b="1" dirty="0" smtClean="0">
              <a:solidFill>
                <a:srgbClr val="0070C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+mj-cs"/>
              </a:rPr>
              <a:t>דיון בוועדת החינוך, התרבות והספורט </a:t>
            </a:r>
          </a:p>
          <a:p>
            <a:pPr algn="ctr"/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+mj-cs"/>
              </a:rPr>
              <a:t>29.5.2017 </a:t>
            </a:r>
          </a:p>
        </p:txBody>
      </p:sp>
    </p:spTree>
    <p:extLst>
      <p:ext uri="{BB962C8B-B14F-4D97-AF65-F5344CB8AC3E}">
        <p14:creationId xmlns:p14="http://schemas.microsoft.com/office/powerpoint/2010/main" val="130134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היבט">
  <a:themeElements>
    <a:clrScheme name="היבט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היבט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DCD351F-7195-4D3A-81BA-1F1FD13F10BE}"/>
</file>

<file path=customXml/itemProps2.xml><?xml version="1.0" encoding="utf-8"?>
<ds:datastoreItem xmlns:ds="http://schemas.openxmlformats.org/officeDocument/2006/customXml" ds:itemID="{27086272-CC50-4A56-BDA8-3E0EBC1B56F8}"/>
</file>

<file path=customXml/itemProps3.xml><?xml version="1.0" encoding="utf-8"?>
<ds:datastoreItem xmlns:ds="http://schemas.openxmlformats.org/officeDocument/2006/customXml" ds:itemID="{DA4B6E98-7597-4BD1-980F-68EAE64D9C0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5587</TotalTime>
  <Words>591</Words>
  <Application>Microsoft Office PowerPoint</Application>
  <PresentationFormat>‫הצגה על המסך (4:3)</PresentationFormat>
  <Paragraphs>238</Paragraphs>
  <Slides>15</Slides>
  <Notes>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9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25" baseType="lpstr">
      <vt:lpstr>Arial</vt:lpstr>
      <vt:lpstr>Calibri</vt:lpstr>
      <vt:lpstr>David</vt:lpstr>
      <vt:lpstr>Gisha</vt:lpstr>
      <vt:lpstr>Guttman Hatzvi</vt:lpstr>
      <vt:lpstr>Guttman-Soncino</vt:lpstr>
      <vt:lpstr>Tahoma</vt:lpstr>
      <vt:lpstr>Verdana</vt:lpstr>
      <vt:lpstr>Wingdings 2</vt:lpstr>
      <vt:lpstr>1_היבט</vt:lpstr>
      <vt:lpstr>   מחסור בכיתות לימוד בירושלים  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  מזרח ירושלים</vt:lpstr>
      <vt:lpstr>111,463</vt:lpstr>
      <vt:lpstr>מצגת של PowerPoint</vt:lpstr>
      <vt:lpstr>מצגת של PowerPoint</vt:lpstr>
      <vt:lpstr>1. סוגיית העברית- מחסור במורים   2. סוגיית הזהות- התנגשות בין תכנית לימודים טובה ואיכותית  לבין סוגיות זהות (לדוגמא: מקצועות האזרחות וההיסטוריה)  3. פדגוגיה כמכלול- מעבר מתכנית לימודים בשיטת הוראה אחת לשיטה שנייה </vt:lpstr>
      <vt:lpstr>1. התמקדות בבתי הספר היסודיים ב"תכנית ירושלמית" (מיומנויות יסוד ע"פ התכנית הישראלית).  2. תקציב גמיש לטובת תכניות בית ספריות (עד להשלמת החסרים התשתיתיים והמערכתיים).  3. תקציב לשכירות לבתי ספר חדשים. </vt:lpstr>
      <vt:lpstr>מצגת של PowerPoint</vt:lpstr>
      <vt:lpstr>   מחסור בכיתות לימוד בירושלים   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רבקה וידר</cp:lastModifiedBy>
  <cp:revision>356</cp:revision>
  <cp:lastPrinted>2017-05-28T14:02:09Z</cp:lastPrinted>
  <dcterms:created xsi:type="dcterms:W3CDTF">2016-05-03T13:12:12Z</dcterms:created>
  <dcterms:modified xsi:type="dcterms:W3CDTF">2017-07-11T08:36:48Z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2017076</vt:r8>
  </property>
</Properties>
</file>