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32"/>
  </p:notesMasterIdLst>
  <p:sldIdLst>
    <p:sldId id="300" r:id="rId2"/>
    <p:sldId id="283" r:id="rId3"/>
    <p:sldId id="310" r:id="rId4"/>
    <p:sldId id="309" r:id="rId5"/>
    <p:sldId id="284" r:id="rId6"/>
    <p:sldId id="301" r:id="rId7"/>
    <p:sldId id="302" r:id="rId8"/>
    <p:sldId id="275" r:id="rId9"/>
    <p:sldId id="276" r:id="rId10"/>
    <p:sldId id="277" r:id="rId11"/>
    <p:sldId id="278" r:id="rId12"/>
    <p:sldId id="281" r:id="rId13"/>
    <p:sldId id="282" r:id="rId14"/>
    <p:sldId id="295" r:id="rId15"/>
    <p:sldId id="296" r:id="rId16"/>
    <p:sldId id="285" r:id="rId17"/>
    <p:sldId id="286" r:id="rId18"/>
    <p:sldId id="305" r:id="rId19"/>
    <p:sldId id="306" r:id="rId20"/>
    <p:sldId id="288" r:id="rId21"/>
    <p:sldId id="307" r:id="rId22"/>
    <p:sldId id="308" r:id="rId23"/>
    <p:sldId id="291" r:id="rId24"/>
    <p:sldId id="292" r:id="rId25"/>
    <p:sldId id="289" r:id="rId26"/>
    <p:sldId id="290" r:id="rId27"/>
    <p:sldId id="303" r:id="rId28"/>
    <p:sldId id="304" r:id="rId29"/>
    <p:sldId id="293" r:id="rId30"/>
    <p:sldId id="294" r:id="rId31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0" d="100"/>
          <a:sy n="70" d="100"/>
        </p:scale>
        <p:origin x="13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3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5C41674-3B36-4B52-B71C-2D1319F11F09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he-IL" noProof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noProof="0" smtClean="0"/>
              <a:t>לחץ כדי לערוך סגנונות טקסט של תבנית בסיס</a:t>
            </a:r>
          </a:p>
          <a:p>
            <a:pPr lvl="1"/>
            <a:r>
              <a:rPr lang="he-IL" noProof="0" smtClean="0"/>
              <a:t>רמה שנייה</a:t>
            </a:r>
          </a:p>
          <a:p>
            <a:pPr lvl="2"/>
            <a:r>
              <a:rPr lang="he-IL" noProof="0" smtClean="0"/>
              <a:t>רמה שלישית</a:t>
            </a:r>
          </a:p>
          <a:p>
            <a:pPr lvl="3"/>
            <a:r>
              <a:rPr lang="he-IL" noProof="0" smtClean="0"/>
              <a:t>רמה רביעית</a:t>
            </a:r>
          </a:p>
          <a:p>
            <a:pPr lvl="4"/>
            <a:r>
              <a:rPr lang="he-IL" noProof="0" smtClean="0"/>
              <a:t>רמה חמישית</a:t>
            </a:r>
            <a:endParaRPr lang="he-IL" noProof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5C5909A-C6C5-428C-88FE-8173A1AFB84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84940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1EAF996-8003-4B05-B2D5-32385E414C09}" type="slidenum">
              <a:rPr lang="en-US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>
              <a:cs typeface="Arial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smtClean="0"/>
          </a:p>
        </p:txBody>
      </p:sp>
    </p:spTree>
    <p:extLst>
      <p:ext uri="{BB962C8B-B14F-4D97-AF65-F5344CB8AC3E}">
        <p14:creationId xmlns:p14="http://schemas.microsoft.com/office/powerpoint/2010/main" val="3278902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e-IL" smtClean="0">
              <a:cs typeface="Arial" pitchFamily="34" charset="0"/>
            </a:endParaRPr>
          </a:p>
        </p:txBody>
      </p:sp>
      <p:sp>
        <p:nvSpPr>
          <p:cNvPr id="3994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CB30E39-C049-45C4-919A-5AD563C1D342}" type="slidenum">
              <a:rPr lang="en-US" smtClean="0">
                <a:ea typeface="MS PGothic" pitchFamily="34" charset="-128"/>
              </a:rPr>
              <a:pPr>
                <a:defRPr/>
              </a:pPr>
              <a:t>3</a:t>
            </a:fld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760106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e-IL" smtClean="0">
              <a:cs typeface="Arial" pitchFamily="34" charset="0"/>
            </a:endParaRPr>
          </a:p>
        </p:txBody>
      </p:sp>
      <p:sp>
        <p:nvSpPr>
          <p:cNvPr id="3994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CB30E39-C049-45C4-919A-5AD563C1D342}" type="slidenum">
              <a:rPr lang="en-US" smtClean="0">
                <a:ea typeface="MS PGothic" pitchFamily="34" charset="-128"/>
              </a:rPr>
              <a:pPr>
                <a:defRPr/>
              </a:pPr>
              <a:t>4</a:t>
            </a:fld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939220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בחניות ובפיתוח</a:t>
            </a:r>
          </a:p>
        </p:txBody>
      </p:sp>
      <p:sp>
        <p:nvSpPr>
          <p:cNvPr id="33796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349C03-FDDD-4FDA-ADA2-B30B50B7E490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24380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בבנייה הלא פורמלית ובחניות</a:t>
            </a:r>
          </a:p>
        </p:txBody>
      </p:sp>
      <p:sp>
        <p:nvSpPr>
          <p:cNvPr id="3482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4C67AC-D3EE-4E87-AC96-F424E5E9166D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7703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ביחס של העירייה, בדרישות שלה ובפשרות שהושגו</a:t>
            </a:r>
          </a:p>
        </p:txBody>
      </p:sp>
      <p:sp>
        <p:nvSpPr>
          <p:cNvPr id="35844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4D924AF-4B32-4BDE-8E20-18778FDAB623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7690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ביחס לשכונה ובהתנגדויות הצפויות</a:t>
            </a:r>
          </a:p>
        </p:txBody>
      </p:sp>
      <p:sp>
        <p:nvSpPr>
          <p:cNvPr id="36868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49F32F5-254A-43E6-8632-FA36BCECA0A6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64631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ביחסים עם הבניין הקיים (לטוב ולרע)</a:t>
            </a:r>
          </a:p>
        </p:txBody>
      </p:sp>
      <p:sp>
        <p:nvSpPr>
          <p:cNvPr id="37892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E4A460-4BBF-44E0-AF2F-D52FDE5A12F6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99284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בטופוגרפיה </a:t>
            </a:r>
          </a:p>
        </p:txBody>
      </p:sp>
      <p:sp>
        <p:nvSpPr>
          <p:cNvPr id="38916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83079C8-4A30-4C54-BEF1-4E872A85A1A8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7997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באופן בו המיקום משפיע על העיצוב ורמת הפירוט של התב"ע, התנגדויות תושבים</a:t>
            </a:r>
          </a:p>
        </p:txBody>
      </p:sp>
      <p:sp>
        <p:nvSpPr>
          <p:cNvPr id="3994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0FCB12C-5A9B-4DFD-BD65-6ABD2C28C6AE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28921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בנושא השימור</a:t>
            </a:r>
          </a:p>
        </p:txBody>
      </p:sp>
      <p:sp>
        <p:nvSpPr>
          <p:cNvPr id="40964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C2088DA-CA47-4ED6-8C31-5208CF737CF4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248721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בנושא השימור</a:t>
            </a:r>
          </a:p>
        </p:txBody>
      </p:sp>
      <p:sp>
        <p:nvSpPr>
          <p:cNvPr id="40964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C2088DA-CA47-4ED6-8C31-5208CF737CF4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54788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בנושא השימור</a:t>
            </a:r>
          </a:p>
        </p:txBody>
      </p:sp>
      <p:sp>
        <p:nvSpPr>
          <p:cNvPr id="40964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C2088DA-CA47-4ED6-8C31-5208CF737CF4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088929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בממשק עם הותמ"ל ובחניות</a:t>
            </a:r>
          </a:p>
        </p:txBody>
      </p:sp>
      <p:sp>
        <p:nvSpPr>
          <p:cNvPr id="41988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8F1F309-858E-4063-9F1A-F00CADB77FD0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116845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בתהליך הסטטוטורי החלוצי (פ"ב בסכמות מקומית)</a:t>
            </a:r>
          </a:p>
        </p:txBody>
      </p:sp>
      <p:sp>
        <p:nvSpPr>
          <p:cNvPr id="43012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A2B9806-2B39-4BCE-9808-6CF280F479CF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390604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e-IL" smtClean="0"/>
              <a:t>להתמקד בקשיים בחלופה הראשונה ובעמדת העירייה</a:t>
            </a:r>
          </a:p>
        </p:txBody>
      </p:sp>
      <p:sp>
        <p:nvSpPr>
          <p:cNvPr id="44036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8819153-A96B-42DB-B581-2FADF92284C5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3008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9D9E3-F0CE-4FA5-88A7-95A2A84D33AC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FAE69-4CEB-4C4B-88A2-217B15284D5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9820A-DA04-4127-AF4E-4B33D91649A0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7162E-F50B-41C9-B23E-BA0FD75C603D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E0FA5-5DB8-45BE-8FA0-F82BD1C18BC3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24A16-F6FD-4186-AD8E-8E8141AF342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6A521-23F5-498A-940E-5C851975D385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97FB8-F5F1-46CB-8302-E97EA5BEB888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0F23E-4912-4F2B-8185-F5E081F97A6A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8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47072-6B6E-42AF-9A50-488F785BA9BB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00F52-BD79-45D9-8FD3-BBE64347C5FC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B2BB0-47C0-4694-A9AC-E4A8C1640B0B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2FB54-77EF-401D-A42F-A4F94A5CA59F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3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38780-872E-4714-9339-91F634797CF4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C5E43-777D-440F-8EF9-A83643C5EBAF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64FD9-4E66-48BB-8E67-59CFAAB33DF3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342FA-6757-4091-9235-DCD648ACB0BC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0BCC1-3AEB-4477-B3EE-60B9A2E501D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33BF0-86FB-46D3-9D07-AEEEE3E27A54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6FDC8-D39E-49CA-B410-BB1194AEFDD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94B76-0A21-4830-B45A-66754A2A1E13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A2FCA-7089-4F26-BF29-2C083772AD5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CC4098-5056-4091-A356-0CB62E12EA4E}" type="datetimeFigureOut">
              <a:rPr lang="he-IL"/>
              <a:pPr>
                <a:defRPr/>
              </a:pPr>
              <a:t>ט"ז/תמוז/תשע"ז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771990-50CD-4CF4-BB7E-F7F1865FEC7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/>
          <p:cNvSpPr/>
          <p:nvPr/>
        </p:nvSpPr>
        <p:spPr>
          <a:xfrm>
            <a:off x="1" y="692696"/>
            <a:ext cx="9143999" cy="415498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72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David" pitchFamily="2" charset="-79"/>
              </a:rPr>
              <a:t>פרויקט בניית 2,650 </a:t>
            </a:r>
            <a:r>
              <a:rPr lang="he-IL" sz="7200" b="1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David" pitchFamily="2" charset="-79"/>
              </a:rPr>
              <a:t>יח"ד</a:t>
            </a:r>
            <a:r>
              <a:rPr lang="he-IL" sz="72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David" pitchFamily="2" charset="-79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72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David" pitchFamily="2" charset="-79"/>
              </a:rPr>
              <a:t>משרד הבינוי והשיכון</a:t>
            </a:r>
            <a:endParaRPr lang="he-IL" sz="72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David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72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David" pitchFamily="2" charset="-79"/>
              </a:rPr>
              <a:t>והסוכנות היהודית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48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David" pitchFamily="2" charset="-79"/>
              </a:rPr>
              <a:t>בביצוע </a:t>
            </a:r>
            <a:r>
              <a:rPr lang="he-IL" sz="4800" b="1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David" pitchFamily="2" charset="-79"/>
              </a:rPr>
              <a:t>עמיגור</a:t>
            </a:r>
            <a:endParaRPr lang="he-IL" sz="48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David" pitchFamily="2" charset="-79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457200" y="222891"/>
            <a:ext cx="8229600" cy="1246495"/>
          </a:xfrm>
          <a:solidFill>
            <a:schemeClr val="accent1">
              <a:lumMod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דרך השלום, תל אביב –  101 יחידות דיור</a:t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773238"/>
            <a:ext cx="6357938" cy="465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מלבן 4"/>
          <p:cNvSpPr>
            <a:spLocks noChangeArrowheads="1"/>
          </p:cNvSpPr>
          <p:nvPr/>
        </p:nvSpPr>
        <p:spPr bwMode="auto">
          <a:xfrm>
            <a:off x="6372225" y="1628775"/>
            <a:ext cx="233997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>
                <a:latin typeface="Guttman-Aharoni" pitchFamily="2" charset="-79"/>
                <a:cs typeface="Guttman-Aharoni" pitchFamily="2" charset="-79"/>
              </a:rPr>
              <a:t>שלב א' של הפרויקט 101 יח"ד - התקבל </a:t>
            </a:r>
          </a:p>
          <a:p>
            <a:r>
              <a:rPr lang="he-IL">
                <a:latin typeface="Guttman-Aharoni" pitchFamily="2" charset="-79"/>
                <a:cs typeface="Guttman-Aharoni" pitchFamily="2" charset="-79"/>
              </a:rPr>
              <a:t>היתר, החל ביצוע בחודש מרץ 17. </a:t>
            </a:r>
          </a:p>
          <a:p>
            <a:endParaRPr lang="he-IL">
              <a:latin typeface="Guttman-Aharoni" pitchFamily="2" charset="-79"/>
              <a:cs typeface="Guttman-Aharoni" pitchFamily="2" charset="-79"/>
            </a:endParaRPr>
          </a:p>
          <a:p>
            <a:endParaRPr lang="he-IL">
              <a:latin typeface="Guttman-Aharoni" pitchFamily="2" charset="-79"/>
              <a:cs typeface="Guttman-Aharoni" pitchFamily="2" charset="-79"/>
            </a:endParaRPr>
          </a:p>
          <a:p>
            <a:endParaRPr lang="he-IL">
              <a:latin typeface="Guttman-Aharoni" pitchFamily="2" charset="-79"/>
              <a:cs typeface="Guttman-Aharoni" pitchFamily="2" charset="-79"/>
            </a:endParaRPr>
          </a:p>
          <a:p>
            <a:endParaRPr lang="he-IL">
              <a:latin typeface="Guttman-Aharoni" pitchFamily="2" charset="-79"/>
              <a:cs typeface="Guttman-Aharoni" pitchFamily="2" charset="-79"/>
            </a:endParaRPr>
          </a:p>
          <a:p>
            <a:endParaRPr lang="he-IL">
              <a:latin typeface="Guttman-Aharoni" pitchFamily="2" charset="-79"/>
              <a:cs typeface="Guttman-Aharoni" pitchFamily="2" charset="-79"/>
            </a:endParaRPr>
          </a:p>
          <a:p>
            <a:endParaRPr lang="he-IL">
              <a:latin typeface="Guttman-Aharoni" pitchFamily="2" charset="-79"/>
              <a:cs typeface="Guttman-Aharoni" pitchFamily="2" charset="-79"/>
            </a:endParaRPr>
          </a:p>
          <a:p>
            <a:endParaRPr lang="he-IL">
              <a:latin typeface="Guttman-Aharoni" pitchFamily="2" charset="-79"/>
              <a:cs typeface="Guttman-Aharoni" pitchFamily="2" charset="-79"/>
            </a:endParaRPr>
          </a:p>
          <a:p>
            <a:endParaRPr lang="he-IL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pp-slides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7384"/>
            <a:ext cx="9140825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תמונה 7" descr="C:\Users\rachel-g\AppData\Local\Microsoft\Windows\Temporary Internet Files\Content.Outlook\ZL076HZV\_68A7265.jpg"/>
          <p:cNvPicPr/>
          <p:nvPr/>
        </p:nvPicPr>
        <p:blipFill>
          <a:blip r:embed="rId4" cstate="print"/>
          <a:srcRect l="17411" r="19787"/>
          <a:stretch>
            <a:fillRect/>
          </a:stretch>
        </p:blipFill>
        <p:spPr bwMode="auto">
          <a:xfrm>
            <a:off x="2843808" y="1484784"/>
            <a:ext cx="3816424" cy="43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" y="575682"/>
            <a:ext cx="9140824" cy="52322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 rtl="0">
              <a:defRPr/>
            </a:pPr>
            <a:r>
              <a:rPr lang="he-IL" sz="2800" b="1" dirty="0" smtClean="0">
                <a:latin typeface="+mj-lt"/>
                <a:cs typeface="David" pitchFamily="34" charset="-79"/>
              </a:rPr>
              <a:t>טקס הנחת אבן פינה – דרך השלום </a:t>
            </a:r>
            <a:endParaRPr lang="he-IL" sz="2800" b="1" dirty="0">
              <a:latin typeface="+mj-lt"/>
              <a:cs typeface="David" pitchFamily="34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pp-slides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5399584" y="404664"/>
            <a:ext cx="3744416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rtl="0">
              <a:defRPr/>
            </a:pPr>
            <a:r>
              <a:rPr lang="he-IL" sz="2400" b="1" dirty="0" smtClean="0">
                <a:latin typeface="David" pitchFamily="34" charset="-79"/>
                <a:cs typeface="David" pitchFamily="34" charset="-79"/>
              </a:rPr>
              <a:t>תל אביב-דרך השלום</a:t>
            </a:r>
            <a:endParaRPr lang="he-IL" sz="2400" b="1" dirty="0"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6376" y="1124744"/>
            <a:ext cx="672000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2060575"/>
            <a:ext cx="50768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דרך השלום, תל אביב –  80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sp>
        <p:nvSpPr>
          <p:cNvPr id="4103" name="מלבן 5"/>
          <p:cNvSpPr>
            <a:spLocks noChangeArrowheads="1"/>
          </p:cNvSpPr>
          <p:nvPr/>
        </p:nvSpPr>
        <p:spPr bwMode="auto">
          <a:xfrm>
            <a:off x="468313" y="1989138"/>
            <a:ext cx="3671887" cy="427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שלב ב' 80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יח"ד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–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תב"ע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בסמכות מקומית.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אושר בוועדה המקומית, לפני הפקדה לפרסום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צפי להיתר - תוך שנה (כפוף לשיתוף פעולה של הרשויות).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251520" y="192360"/>
            <a:ext cx="8229600" cy="1246495"/>
          </a:xfrm>
          <a:solidFill>
            <a:schemeClr val="accent1">
              <a:lumMod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לימור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,</a:t>
            </a: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אשקלון שלב א' –  327 יחידות דיור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51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773238"/>
            <a:ext cx="6985000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מלבן 4"/>
          <p:cNvSpPr>
            <a:spLocks noChangeArrowheads="1"/>
          </p:cNvSpPr>
          <p:nvPr/>
        </p:nvSpPr>
        <p:spPr bwMode="auto">
          <a:xfrm>
            <a:off x="6804025" y="1484313"/>
            <a:ext cx="2339975" cy="297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התקבל היתר לבניית 327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יח"ד</a:t>
            </a: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החומר יצא למכרז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457200" y="222890"/>
            <a:ext cx="8229600" cy="1246495"/>
          </a:xfrm>
          <a:solidFill>
            <a:schemeClr val="accent1">
              <a:lumMod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לימור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,</a:t>
            </a: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אשקלון שלב ב' –  144 יחידות דיור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sp>
        <p:nvSpPr>
          <p:cNvPr id="6149" name="מלבן 5"/>
          <p:cNvSpPr>
            <a:spLocks noChangeArrowheads="1"/>
          </p:cNvSpPr>
          <p:nvPr/>
        </p:nvSpPr>
        <p:spPr bwMode="auto">
          <a:xfrm>
            <a:off x="0" y="1844675"/>
            <a:ext cx="3814763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תוספת 144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יח"ד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- התוכנית אושרה </a:t>
            </a: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בוועדה המחוזית, 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בסיום שלבי הפרסום, ללא התנגדויות.</a:t>
            </a: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61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779838" y="1830388"/>
            <a:ext cx="5213350" cy="41798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smtClean="0"/>
          </a:p>
        </p:txBody>
      </p:sp>
      <p:pic>
        <p:nvPicPr>
          <p:cNvPr id="7171" name="תמונה 3"/>
          <p:cNvPicPr>
            <a:picLocks noChangeAspect="1"/>
          </p:cNvPicPr>
          <p:nvPr/>
        </p:nvPicPr>
        <p:blipFill>
          <a:blip r:embed="rId2" cstate="print"/>
          <a:srcRect r="5" b="17"/>
          <a:stretch>
            <a:fillRect/>
          </a:stretch>
        </p:blipFill>
        <p:spPr bwMode="auto">
          <a:xfrm>
            <a:off x="539750" y="1628775"/>
            <a:ext cx="8135938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כותרת 4"/>
          <p:cNvSpPr txBox="1">
            <a:spLocks noGrp="1"/>
          </p:cNvSpPr>
          <p:nvPr>
            <p:ph type="title"/>
          </p:nvPr>
        </p:nvSpPr>
        <p:spPr>
          <a:xfrm>
            <a:off x="457200" y="222891"/>
            <a:ext cx="8229600" cy="1246495"/>
          </a:xfrm>
          <a:solidFill>
            <a:schemeClr val="accent1">
              <a:lumMod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אושיות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,</a:t>
            </a: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רחובות, שלב א' –  128 יחידות דיור</a:t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יש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260648"/>
            <a:ext cx="8208912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2500" b="1" u="sng" dirty="0">
              <a:latin typeface="Guttman-Aharoni" pitchFamily="2" charset="-79"/>
              <a:cs typeface="Guttman-Aharoni" pitchFamily="2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אושיות, רחובות, שלב א' –  128 יחידות דיור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8198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973513" y="1628775"/>
            <a:ext cx="5170487" cy="3398838"/>
          </a:xfrm>
        </p:spPr>
      </p:pic>
      <p:sp>
        <p:nvSpPr>
          <p:cNvPr id="8199" name="מלבן 7"/>
          <p:cNvSpPr>
            <a:spLocks noChangeArrowheads="1"/>
          </p:cNvSpPr>
          <p:nvPr/>
        </p:nvSpPr>
        <p:spPr bwMode="auto">
          <a:xfrm>
            <a:off x="0" y="1844675"/>
            <a:ext cx="3959225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 b="1" dirty="0">
              <a:latin typeface="Guttman Aharoni" pitchFamily="2" charset="-79"/>
              <a:cs typeface="Guttman 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התוכנית נמצאת באישור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ברמ"י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.</a:t>
            </a: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התוכנית מוכנה למכרז.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שלב ב' –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תב"ע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(תוספת מגדל)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על פי סיכום עם משב"ש קידום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התב"ע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ימתין לאחר  קבלת ההיתר לשלב א'. 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457200" y="607611"/>
            <a:ext cx="8229600" cy="477054"/>
          </a:xfrm>
          <a:solidFill>
            <a:schemeClr val="accent1">
              <a:lumMod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פלוגות, תל אביב – 91 יחידות דיור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92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543050"/>
            <a:ext cx="8207375" cy="469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1557338"/>
            <a:ext cx="4643437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מלבן 6"/>
          <p:cNvSpPr>
            <a:spLocks noChangeArrowheads="1"/>
          </p:cNvSpPr>
          <p:nvPr/>
        </p:nvSpPr>
        <p:spPr bwMode="auto">
          <a:xfrm>
            <a:off x="0" y="1844675"/>
            <a:ext cx="43561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התוכנית אושרה בוועדה המקומית.</a:t>
            </a: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החל תכנון מפורט.</a:t>
            </a: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הוגש ערר בוועדת הערר ת"א, נקבע דיון בתאריך 2.10.17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צפי לקבלת היתר ויציאה לביצוע- כ-6 חודשים ( כפוף לשיתוף פעולה של הרשויות )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  <p:sp>
        <p:nvSpPr>
          <p:cNvPr id="8" name="כותרת 3"/>
          <p:cNvSpPr txBox="1">
            <a:spLocks noGrp="1"/>
          </p:cNvSpPr>
          <p:nvPr>
            <p:ph type="title"/>
          </p:nvPr>
        </p:nvSpPr>
        <p:spPr>
          <a:xfrm>
            <a:off x="457200" y="607611"/>
            <a:ext cx="8229600" cy="477054"/>
          </a:xfrm>
          <a:solidFill>
            <a:schemeClr val="accent1">
              <a:lumMod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פלוגות, תל אביב – 91 יחידות דיור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457200" y="222891"/>
            <a:ext cx="8229600" cy="1246495"/>
          </a:xfrm>
          <a:solidFill>
            <a:schemeClr val="accent1">
              <a:lumMod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בית קנדה, אשדוד –  220 יחידות דיור</a:t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5" name="Picture 2" descr="C:\Users\mira-m\AppData\Local\Temp\Rar$DIa0.249\ashdod_HR_כהה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85392"/>
            <a:ext cx="8424935" cy="5472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457200" y="222890"/>
            <a:ext cx="8229600" cy="1246495"/>
          </a:xfrm>
          <a:solidFill>
            <a:schemeClr val="accent1">
              <a:lumMod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בית קנדה, אשדוד –  220 יחידות דיור</a:t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1229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5057775"/>
            <a:ext cx="3036888" cy="1800225"/>
          </a:xfrm>
        </p:spPr>
      </p:pic>
      <p:sp>
        <p:nvSpPr>
          <p:cNvPr id="12294" name="מלבן 5"/>
          <p:cNvSpPr>
            <a:spLocks noChangeArrowheads="1"/>
          </p:cNvSpPr>
          <p:nvPr/>
        </p:nvSpPr>
        <p:spPr bwMode="auto">
          <a:xfrm>
            <a:off x="2124075" y="1557338"/>
            <a:ext cx="6875463" cy="5586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שלב א: היתר (58 דירות)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ותב"ע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בסמכות מקומית\מחוזית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היתר – התכנית עברה את הוועדה המקומית וקיבלה את אישורה ב-7 ביוני. הושלמו התנאים להיתר למעט:</a:t>
            </a:r>
          </a:p>
          <a:p>
            <a:pPr>
              <a:buFont typeface="Arial" pitchFamily="34" charset="0"/>
              <a:buChar char="•"/>
            </a:pP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אישור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רמ"י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.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שלב ב: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תב"ע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162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יח"ד</a:t>
            </a: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התוכנית אושרה בוועדה המקומית והופקדה לפרסום.</a:t>
            </a: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הסתיימה תקופת הפרסום ללא התנגדויות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.</a:t>
            </a:r>
          </a:p>
          <a:p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הנושא הועבר </a:t>
            </a:r>
            <a:r>
              <a:rPr lang="he-IL" sz="1700" dirty="0" err="1" smtClean="0">
                <a:latin typeface="Guttman-Aharoni" pitchFamily="2" charset="-79"/>
                <a:cs typeface="Guttman-Aharoni" pitchFamily="2" charset="-79"/>
              </a:rPr>
              <a:t>לועדה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 המחוזית.</a:t>
            </a: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בימים 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הקרובים יתקבל מועד לדיון.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גרניט, באר שבע –  112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13318" name="Picture 2" descr="C:\Users\tal-a\AppData\Local\Microsoft\Windows\Temporary Internet Files\Content.Outlook\8T62O0CO\Amigur_3_C1_V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6600" y="1557338"/>
            <a:ext cx="5013325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1433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גרניט, באר שבע –  112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1434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1773238"/>
            <a:ext cx="5003800" cy="303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4" name="מלבן 6"/>
          <p:cNvSpPr>
            <a:spLocks noChangeArrowheads="1"/>
          </p:cNvSpPr>
          <p:nvPr/>
        </p:nvSpPr>
        <p:spPr bwMode="auto">
          <a:xfrm>
            <a:off x="0" y="1844675"/>
            <a:ext cx="3276600" cy="42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תב"ע בסמכות מקומית</a:t>
            </a: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התוכנית אושרה בוועדה המקומית ונמצאת לפני הפקדה.</a:t>
            </a: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צפי להיתר – רבעון ראשון 2018 </a:t>
            </a:r>
          </a:p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(כפוף לשיתוף פעולה של הרשויות) </a:t>
            </a: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1536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0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בית שירין, </a:t>
            </a:r>
            <a:r>
              <a:rPr lang="he-IL" sz="2500" b="1" u="sng" dirty="0" err="1">
                <a:latin typeface="Guttman-Aharoni" pitchFamily="2" charset="-79"/>
                <a:cs typeface="Guttman-Aharoni" pitchFamily="2" charset="-79"/>
              </a:rPr>
              <a:t>הרצליה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–  111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15367" name="תמונה 4" descr="חזית ראשית.jpg"/>
          <p:cNvPicPr>
            <a:picLocks noChangeAspect="1"/>
          </p:cNvPicPr>
          <p:nvPr/>
        </p:nvPicPr>
        <p:blipFill>
          <a:blip r:embed="rId2" cstate="print"/>
          <a:srcRect b="-41"/>
          <a:stretch>
            <a:fillRect/>
          </a:stretch>
        </p:blipFill>
        <p:spPr bwMode="auto">
          <a:xfrm>
            <a:off x="539750" y="1628775"/>
            <a:ext cx="8135938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457200" y="222891"/>
            <a:ext cx="8229600" cy="1246495"/>
          </a:xfrm>
          <a:solidFill>
            <a:schemeClr val="accent1">
              <a:lumMod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בית שירין, </a:t>
            </a:r>
            <a:r>
              <a:rPr lang="he-IL" sz="2500" b="1" u="sng" dirty="0" err="1" smtClean="0">
                <a:latin typeface="Guttman-Aharoni" pitchFamily="2" charset="-79"/>
                <a:cs typeface="Guttman-Aharoni" pitchFamily="2" charset="-79"/>
              </a:rPr>
              <a:t>הרצליה</a:t>
            </a: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–  111 יחידות דיור</a:t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sp>
        <p:nvSpPr>
          <p:cNvPr id="16390" name="מלבן 4"/>
          <p:cNvSpPr>
            <a:spLocks noChangeArrowheads="1"/>
          </p:cNvSpPr>
          <p:nvPr/>
        </p:nvSpPr>
        <p:spPr bwMode="auto">
          <a:xfrm>
            <a:off x="1187624" y="5013176"/>
            <a:ext cx="6877050" cy="40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תב"ע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בסמכות מחוזית –התוכנית אושרה בוועדה המחוזית לאחר דחיית התנגדויות הדיירים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. מתקנים הערות ועדה מחוזית לשם מתן תוקף.</a:t>
            </a: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התוכנית יצאה לתכנון מפורט להיתר. 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1026" name="Picture 2" descr="C:\Users\guy-t\AppData\Local\Microsoft\Windows\Temporary Internet Files\Content.Outlook\JII00A9N\New entran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8424936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לוד –  168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174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511300"/>
            <a:ext cx="5507038" cy="534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לוד –  168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sp>
        <p:nvSpPr>
          <p:cNvPr id="18438" name="מלבן 5"/>
          <p:cNvSpPr>
            <a:spLocks noChangeArrowheads="1"/>
          </p:cNvSpPr>
          <p:nvPr/>
        </p:nvSpPr>
        <p:spPr bwMode="auto">
          <a:xfrm>
            <a:off x="684213" y="1844675"/>
            <a:ext cx="2482850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תב"ע בסמכות מחוזית – תוספת שטחים לבניין קיים.</a:t>
            </a: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התוכנית הוצגה לאדר' העיר.</a:t>
            </a:r>
          </a:p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התוכנית תכנס לפורום התחדשות עירונית לאישור בתחילת חודש יוני.</a:t>
            </a: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184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638" y="1484313"/>
            <a:ext cx="3798887" cy="511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609600" y="3752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err="1">
                <a:latin typeface="Guttman-Aharoni" pitchFamily="2" charset="-79"/>
                <a:cs typeface="Guttman-Aharoni" pitchFamily="2" charset="-79"/>
              </a:rPr>
              <a:t>פינקוס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, בת ים –  220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20486" name="Picture 3" descr="F:\00 - Izzy\17 - Bat Yam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2205038"/>
            <a:ext cx="4014787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מלבן 5"/>
          <p:cNvSpPr>
            <a:spLocks noChangeArrowheads="1"/>
          </p:cNvSpPr>
          <p:nvPr/>
        </p:nvSpPr>
        <p:spPr bwMode="auto">
          <a:xfrm>
            <a:off x="468313" y="2133600"/>
            <a:ext cx="4032250" cy="323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תב"ע בסמכות מחוזית</a:t>
            </a: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התכנית אושרה בוועדה המקומית.</a:t>
            </a:r>
          </a:p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בתחילת חודש יוני התוכנית צפויה לעבור לוועדה המחוזית.</a:t>
            </a: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>
                <a:latin typeface="Guttman-Aharoni" pitchFamily="2" charset="-79"/>
                <a:cs typeface="Guttman-Aharoni" pitchFamily="2" charset="-79"/>
              </a:rPr>
              <a:t>צפי לאישור והיתר- סוף 2017 (כפוף לשיתוף פעולה של הרשויות).</a:t>
            </a: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  <a:p>
            <a:endParaRPr lang="he-IL" sz="170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609600" y="3752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err="1">
                <a:latin typeface="Guttman-Aharoni" pitchFamily="2" charset="-79"/>
                <a:cs typeface="Guttman-Aharoni" pitchFamily="2" charset="-79"/>
              </a:rPr>
              <a:t>פינקוס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, בת ים –  220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sp>
        <p:nvSpPr>
          <p:cNvPr id="20487" name="מלבן 5"/>
          <p:cNvSpPr>
            <a:spLocks noChangeArrowheads="1"/>
          </p:cNvSpPr>
          <p:nvPr/>
        </p:nvSpPr>
        <p:spPr bwMode="auto">
          <a:xfrm>
            <a:off x="468313" y="2133600"/>
            <a:ext cx="403225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6" name="מציין מיקום תוכן 7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8064897" cy="44253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609600" y="3752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err="1">
                <a:latin typeface="Guttman-Aharoni" pitchFamily="2" charset="-79"/>
                <a:cs typeface="Guttman-Aharoni" pitchFamily="2" charset="-79"/>
              </a:rPr>
              <a:t>פינקוס</a:t>
            </a: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, בת ים –  220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sp>
        <p:nvSpPr>
          <p:cNvPr id="20487" name="מלבן 5"/>
          <p:cNvSpPr>
            <a:spLocks noChangeArrowheads="1"/>
          </p:cNvSpPr>
          <p:nvPr/>
        </p:nvSpPr>
        <p:spPr bwMode="auto">
          <a:xfrm>
            <a:off x="468313" y="2133600"/>
            <a:ext cx="403225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8" name="מציין מיקום תוכן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00808"/>
            <a:ext cx="8280919" cy="48139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 noGrp="1"/>
          </p:cNvSpPr>
          <p:nvPr>
            <p:ph type="title"/>
          </p:nvPr>
        </p:nvSpPr>
        <p:spPr>
          <a:xfrm>
            <a:off x="457200" y="222891"/>
            <a:ext cx="8229600" cy="1246495"/>
          </a:xfrm>
          <a:solidFill>
            <a:schemeClr val="accent1">
              <a:lumMod val="5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עין התכלת, נתניה, שלב א' + ב' –  300 יחידות דיור</a:t>
            </a:r>
            <a:b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 smtClean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21509" name="Picture 2" descr="P:\14-782-בדיקת תכנות עמיגור\חוברת\חוברת 30.04.15\הדמיות\מבט 01.jpg"/>
          <p:cNvPicPr>
            <a:picLocks noChangeAspect="1" noChangeArrowheads="1"/>
          </p:cNvPicPr>
          <p:nvPr/>
        </p:nvPicPr>
        <p:blipFill>
          <a:blip r:embed="rId2" cstate="print"/>
          <a:srcRect b="5"/>
          <a:stretch>
            <a:fillRect/>
          </a:stretch>
        </p:blipFill>
        <p:spPr bwMode="auto">
          <a:xfrm>
            <a:off x="446088" y="1681163"/>
            <a:ext cx="8447087" cy="419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pic>
        <p:nvPicPr>
          <p:cNvPr id="22531" name="תמונה 4"/>
          <p:cNvPicPr>
            <a:picLocks noChangeAspect="1"/>
          </p:cNvPicPr>
          <p:nvPr/>
        </p:nvPicPr>
        <p:blipFill>
          <a:blip r:embed="rId3" cstate="print"/>
          <a:srcRect r="-15" b="2"/>
          <a:stretch>
            <a:fillRect/>
          </a:stretch>
        </p:blipFill>
        <p:spPr bwMode="auto">
          <a:xfrm>
            <a:off x="323850" y="1773238"/>
            <a:ext cx="45434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מלבן 5"/>
          <p:cNvSpPr>
            <a:spLocks noChangeArrowheads="1"/>
          </p:cNvSpPr>
          <p:nvPr/>
        </p:nvSpPr>
        <p:spPr bwMode="auto">
          <a:xfrm>
            <a:off x="4500563" y="2276475"/>
            <a:ext cx="4498975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שלב א' –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תב"ע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בסמכות מקומית לתוספת הקומות (148 יחידות דיור). 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התוכנית אושרה בוועדה המקומית, הופקדה לפרסום עד לתאריך 19.5.17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צפי להיתר-  סוף 2017 (הלו"ז כפוף לשיתוף פעולה של הרשויות).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שלב ב' –תכנית </a:t>
            </a:r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ותמ"ל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אושרה ונמצאת בהליך רישום ברשומות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.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החל תהליך התכנון המפורט והוצאת היתר</a:t>
            </a: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  <p:sp>
        <p:nvSpPr>
          <p:cNvPr id="7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>
                <a:latin typeface="Guttman-Aharoni" pitchFamily="2" charset="-79"/>
                <a:cs typeface="Guttman-Aharoni" pitchFamily="2" charset="-79"/>
              </a:rPr>
              <a:t>עין התכלת, נתניה, שלב א' + ב' –  300 יחידות דיור</a:t>
            </a:r>
            <a:br>
              <a:rPr lang="he-IL" sz="2500" b="1" u="sng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 txBox="1">
            <a:spLocks/>
          </p:cNvSpPr>
          <p:nvPr/>
        </p:nvSpPr>
        <p:spPr>
          <a:xfrm>
            <a:off x="609600" y="3752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הרב קוק, נתניה –  325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700213"/>
            <a:ext cx="777716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5" name="כותרת 3"/>
          <p:cNvSpPr txBox="1">
            <a:spLocks/>
          </p:cNvSpPr>
          <p:nvPr/>
        </p:nvSpPr>
        <p:spPr>
          <a:xfrm>
            <a:off x="518864" y="260648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הרב קוק, נתניה –  325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245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1484313"/>
            <a:ext cx="7127875" cy="331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מלבן 5"/>
          <p:cNvSpPr>
            <a:spLocks noChangeArrowheads="1"/>
          </p:cNvSpPr>
          <p:nvPr/>
        </p:nvSpPr>
        <p:spPr bwMode="auto">
          <a:xfrm>
            <a:off x="1331913" y="4508500"/>
            <a:ext cx="6875462" cy="14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התכנית אושרה בוועדה המקומית, 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נמצאה 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בהשלמת תנאים להפקדה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. תיק התוכנית נסגר בשל מגבלת לו"ז וההליך צריך להיות מותחל מחדש.</a:t>
            </a: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2560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smtClean="0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" y="641350"/>
            <a:ext cx="8115300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תלפיות, ירושלים –  160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2411</a:t>
            </a:r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תלפיות, ירושלים –  160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266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300413" y="1628775"/>
            <a:ext cx="5843587" cy="4105275"/>
          </a:xfrm>
        </p:spPr>
      </p:pic>
      <p:sp>
        <p:nvSpPr>
          <p:cNvPr id="26631" name="מלבן 5"/>
          <p:cNvSpPr>
            <a:spLocks noChangeArrowheads="1"/>
          </p:cNvSpPr>
          <p:nvPr/>
        </p:nvSpPr>
        <p:spPr bwMode="auto">
          <a:xfrm>
            <a:off x="-107950" y="1844675"/>
            <a:ext cx="2951163" cy="7155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תב"ע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בסמכות מקומית\מחוזית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התכנית הוצגה בעירייה. 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פקידות </a:t>
            </a:r>
            <a:r>
              <a:rPr lang="he-IL" sz="1700" dirty="0" err="1" smtClean="0">
                <a:latin typeface="Guttman-Aharoni" pitchFamily="2" charset="-79"/>
                <a:cs typeface="Guttman-Aharoni" pitchFamily="2" charset="-79"/>
              </a:rPr>
              <a:t>העיריה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 מתנגדת לקידום תוכנית לקשישים.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הוכנו מסמכי </a:t>
            </a:r>
            <a:r>
              <a:rPr lang="he-IL" sz="1700" dirty="0" err="1" smtClean="0">
                <a:latin typeface="Guttman-Aharoni" pitchFamily="2" charset="-79"/>
                <a:cs typeface="Guttman-Aharoni" pitchFamily="2" charset="-79"/>
              </a:rPr>
              <a:t>התב"ע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 –ממתינים לחתימת </a:t>
            </a:r>
            <a:r>
              <a:rPr lang="he-IL" sz="1700" dirty="0" err="1" smtClean="0">
                <a:latin typeface="Guttman-Aharoni" pitchFamily="2" charset="-79"/>
                <a:cs typeface="Guttman-Aharoni" pitchFamily="2" charset="-79"/>
              </a:rPr>
              <a:t>רמ"י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לשם הכנסת התוכנית </a:t>
            </a:r>
            <a:r>
              <a:rPr lang="he-IL" sz="1700" dirty="0" err="1" smtClean="0">
                <a:latin typeface="Guttman-Aharoni" pitchFamily="2" charset="-79"/>
                <a:cs typeface="Guttman-Aharoni" pitchFamily="2" charset="-79"/>
              </a:rPr>
              <a:t>למבא"ת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.</a:t>
            </a: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אקדמאים, אשקלון –  256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276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557338"/>
            <a:ext cx="5235575" cy="503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smtClean="0"/>
          </a:p>
        </p:txBody>
      </p:sp>
      <p:sp>
        <p:nvSpPr>
          <p:cNvPr id="4" name="כותרת 3"/>
          <p:cNvSpPr txBox="1">
            <a:spLocks/>
          </p:cNvSpPr>
          <p:nvPr/>
        </p:nvSpPr>
        <p:spPr>
          <a:xfrm>
            <a:off x="457200" y="222891"/>
            <a:ext cx="8229600" cy="124649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/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אקדמאים, אשקלון –  256 יחידות דיור</a:t>
            </a:r>
            <a:br>
              <a:rPr lang="he-IL" sz="2500" b="1" u="sng" dirty="0">
                <a:latin typeface="Guttman-Aharoni" pitchFamily="2" charset="-79"/>
                <a:cs typeface="Guttman-Aharoni" pitchFamily="2" charset="-79"/>
              </a:rPr>
            </a:br>
            <a:r>
              <a:rPr lang="he-IL" sz="2500" b="1" u="sng" dirty="0">
                <a:latin typeface="Guttman-Aharoni" pitchFamily="2" charset="-79"/>
                <a:cs typeface="Guttman-Aharoni" pitchFamily="2" charset="-79"/>
              </a:rPr>
              <a:t> </a:t>
            </a:r>
            <a:endParaRPr lang="he-IL" sz="2500" b="1" dirty="0">
              <a:latin typeface="Guttman-Aharoni" pitchFamily="2" charset="-79"/>
              <a:cs typeface="Guttman-Aharoni" pitchFamily="2" charset="-79"/>
            </a:endParaRPr>
          </a:p>
        </p:txBody>
      </p:sp>
      <p:sp>
        <p:nvSpPr>
          <p:cNvPr id="28678" name="מלבן 5"/>
          <p:cNvSpPr>
            <a:spLocks noChangeArrowheads="1"/>
          </p:cNvSpPr>
          <p:nvPr/>
        </p:nvSpPr>
        <p:spPr bwMode="auto">
          <a:xfrm>
            <a:off x="323850" y="1989138"/>
            <a:ext cx="3311525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e-IL" sz="1700" dirty="0" err="1">
                <a:latin typeface="Guttman-Aharoni" pitchFamily="2" charset="-79"/>
                <a:cs typeface="Guttman-Aharoni" pitchFamily="2" charset="-79"/>
              </a:rPr>
              <a:t>תב"ע</a:t>
            </a:r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 בסמכות 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מחוזית התוכנית הוקפאה ע"י </a:t>
            </a:r>
            <a:r>
              <a:rPr lang="he-IL" sz="1700" dirty="0" err="1" smtClean="0">
                <a:latin typeface="Guttman-Aharoni" pitchFamily="2" charset="-79"/>
                <a:cs typeface="Guttman-Aharoni" pitchFamily="2" charset="-79"/>
              </a:rPr>
              <a:t>העיריה</a:t>
            </a:r>
            <a:r>
              <a:rPr lang="he-IL" sz="1700" dirty="0" smtClean="0">
                <a:latin typeface="Guttman-Aharoni" pitchFamily="2" charset="-79"/>
                <a:cs typeface="Guttman-Aharoni" pitchFamily="2" charset="-79"/>
              </a:rPr>
              <a:t> בשל החלטת בג"צ לביטול כתב השיפוי.</a:t>
            </a:r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הושלמו תנאי הסף לקראת דיון בוועדה המקומית.</a:t>
            </a:r>
          </a:p>
          <a:p>
            <a:r>
              <a:rPr lang="he-IL" sz="1700" dirty="0">
                <a:latin typeface="Guttman-Aharoni" pitchFamily="2" charset="-79"/>
                <a:cs typeface="Guttman-Aharoni" pitchFamily="2" charset="-79"/>
              </a:rPr>
              <a:t>התוכנית תועלה לדיון הועדה המקומית במהלך חודש יוני.</a:t>
            </a:r>
          </a:p>
          <a:p>
            <a:endParaRPr lang="he-IL" sz="1700" dirty="0">
              <a:latin typeface="Guttman-Aharoni" pitchFamily="2" charset="-79"/>
              <a:cs typeface="Guttman-Aharoni" pitchFamily="2" charset="-79"/>
            </a:endParaRPr>
          </a:p>
        </p:txBody>
      </p:sp>
      <p:pic>
        <p:nvPicPr>
          <p:cNvPr id="2867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1844675"/>
            <a:ext cx="4848225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E17798D-C520-4225-8DE6-3EE699BF28C5}"/>
</file>

<file path=customXml/itemProps2.xml><?xml version="1.0" encoding="utf-8"?>
<ds:datastoreItem xmlns:ds="http://schemas.openxmlformats.org/officeDocument/2006/customXml" ds:itemID="{0BFB99FD-3949-43B9-B25A-0AC5612CB389}"/>
</file>

<file path=customXml/itemProps3.xml><?xml version="1.0" encoding="utf-8"?>
<ds:datastoreItem xmlns:ds="http://schemas.openxmlformats.org/officeDocument/2006/customXml" ds:itemID="{24E6EAB2-E0FA-44D5-BA8C-7B8910239D59}"/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587</Words>
  <Application>Microsoft Office PowerPoint</Application>
  <PresentationFormat>‫הצגה על המסך (4:3)</PresentationFormat>
  <Paragraphs>238</Paragraphs>
  <Slides>30</Slides>
  <Notes>16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30</vt:i4>
      </vt:variant>
    </vt:vector>
  </HeadingPairs>
  <TitlesOfParts>
    <vt:vector size="38" baseType="lpstr">
      <vt:lpstr>MS PGothic</vt:lpstr>
      <vt:lpstr>Arial</vt:lpstr>
      <vt:lpstr>Calibri</vt:lpstr>
      <vt:lpstr>David</vt:lpstr>
      <vt:lpstr>Guttman Aharoni</vt:lpstr>
      <vt:lpstr>Guttman-Aharoni</vt:lpstr>
      <vt:lpstr>Times New Roman</vt:lpstr>
      <vt:lpstr>ערכת נושא Office</vt:lpstr>
      <vt:lpstr>מצגת של PowerPoint</vt:lpstr>
      <vt:lpstr> דרך השלום, תל אביב –  101 יחידות דיור  </vt:lpstr>
      <vt:lpstr>מצגת של PowerPoint</vt:lpstr>
      <vt:lpstr>מצגת של PowerPoint</vt:lpstr>
      <vt:lpstr>מצגת של PowerPoint</vt:lpstr>
      <vt:lpstr> לימור, אשקלון שלב א' –  327 יחידות דיור  </vt:lpstr>
      <vt:lpstr> לימור, אשקלון שלב ב' –  144 יחידות דיור  </vt:lpstr>
      <vt:lpstr> אושיות, רחובות, שלב א' –  128 יחידות דיור  </vt:lpstr>
      <vt:lpstr>יש</vt:lpstr>
      <vt:lpstr>פלוגות, תל אביב – 91 יחידות דיור</vt:lpstr>
      <vt:lpstr>פלוגות, תל אביב – 91 יחידות דיור</vt:lpstr>
      <vt:lpstr> בית קנדה, אשדוד –  220 יחידות דיור  </vt:lpstr>
      <vt:lpstr> בית קנדה, אשדוד –  220 יחידות דיור  </vt:lpstr>
      <vt:lpstr>מצגת של PowerPoint</vt:lpstr>
      <vt:lpstr>מצגת של PowerPoint</vt:lpstr>
      <vt:lpstr>מצגת של PowerPoint</vt:lpstr>
      <vt:lpstr> בית שירין, הרצליה –  111 יחידות דיור 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 עין התכלת, נתניה, שלב א' + ב' –  300 יחידות דיור  </vt:lpstr>
      <vt:lpstr>מצגת של PowerPoint</vt:lpstr>
      <vt:lpstr>מצגת של PowerPoint</vt:lpstr>
      <vt:lpstr>מצגת של PowerPoint</vt:lpstr>
      <vt:lpstr>מצגת של PowerPoint</vt:lpstr>
      <vt:lpstr>2411</vt:lpstr>
      <vt:lpstr>מצגת של PowerPoint</vt:lpstr>
      <vt:lpstr>מצגת של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tal-a</dc:creator>
  <cp:lastModifiedBy>שי גרשון מאיר</cp:lastModifiedBy>
  <cp:revision>124</cp:revision>
  <dcterms:created xsi:type="dcterms:W3CDTF">2016-05-01T08:13:46Z</dcterms:created>
  <dcterms:modified xsi:type="dcterms:W3CDTF">2017-07-10T10:01:05Z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1575377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D6.2.12</vt:lpwstr>
  </property>
  <property fmtid="{D5CDD505-2E9C-101B-9397-08002B2CF9AE}" pid="5" name="ContentTypeId">
    <vt:lpwstr>0x010100F931E205BBB08441AEFFEBF8ABB23DF1</vt:lpwstr>
  </property>
  <property fmtid="{D5CDD505-2E9C-101B-9397-08002B2CF9AE}" pid="6" name="SanhedrinItemID">
    <vt:r8>2019484</vt:r8>
  </property>
  <property fmtid="{D5CDD505-2E9C-101B-9397-08002B2CF9AE}" pid="7" name="SanhedrinDocumentType">
    <vt:r8>88</vt:r8>
  </property>
</Properties>
</file>