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6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86" y="72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4" name="Shape 144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5475889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4" name="Shape 154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120 лет всемирной сионистской организации - это не только история, но и новая реальность.</a:t>
            </a:r>
          </a:p>
          <a:p>
            <a:r>
              <a:t>С одной стороны существует государство Израиль и любой еврей знает, что в любой может репатриироваться. </a:t>
            </a:r>
          </a:p>
          <a:p>
            <a:r>
              <a:t>С другой стороны мы сталкиваемся с разными проявлениями идеологии постсионизма: от  отчуждения от еврейского государства до его отрицания.</a:t>
            </a:r>
          </a:p>
          <a:p>
            <a:r>
              <a:t>Нельзя также игнорировать новую коммуникативную реальность, которая возникла благодаря интернету и социальным сетям в особенности.</a:t>
            </a:r>
          </a:p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890819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2" name="Shape 23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Процесс репатриации и абсорбции имеет несколько взаимосвязанных стадий продолжительностью в не один год. Репатрианты выделили 4 основные стадии процесса репатриации и абсорбции</a:t>
            </a:r>
          </a:p>
          <a:p>
            <a:r>
              <a:t>Различия российской и французской моделей:</a:t>
            </a:r>
          </a:p>
          <a:p>
            <a:r>
              <a:t>У русскоязычных стадия раздумий короче, особенно когда существуют медицинские проблемы или военные действия. </a:t>
            </a:r>
          </a:p>
        </p:txBody>
      </p:sp>
    </p:spTree>
    <p:extLst>
      <p:ext uri="{BB962C8B-B14F-4D97-AF65-F5344CB8AC3E}">
        <p14:creationId xmlns:p14="http://schemas.microsoft.com/office/powerpoint/2010/main" val="2868515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hape 23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0" name="Shape 24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По всей видимости, евреи Франции, многие из которых придерживаются религиозных норм, более склонны к традиционному укладу, в котором не принято выражать феминистские взгляды. Поэтому женщинам было неловко говорить о своей главной роли в процессе репатриации, из чего следует, что разговор с евреями Франции следует вести, адресуясь к обоим полам даже если главный посыл направлен женщинам. </a:t>
            </a:r>
          </a:p>
        </p:txBody>
      </p:sp>
    </p:spTree>
    <p:extLst>
      <p:ext uri="{BB962C8B-B14F-4D97-AF65-F5344CB8AC3E}">
        <p14:creationId xmlns:p14="http://schemas.microsoft.com/office/powerpoint/2010/main" val="2303081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Заголовок и под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Текст заголовка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горизонт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r>
              <a:t>Текст заголовка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по центр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вертик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вверх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, пункты и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3 шт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4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–Иван Арсентьев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/>
            </a:lvl1pPr>
          </a:lstStyle>
          <a:p>
            <a:r>
              <a:t>«Место ввода цитаты».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siness - Divider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/>
          <p:nvPr/>
        </p:nvSpPr>
        <p:spPr>
          <a:xfrm>
            <a:off x="356730" y="198963"/>
            <a:ext cx="1946205" cy="7467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defRPr sz="4400" b="1">
                <a:solidFill>
                  <a:srgbClr val="3333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t>PORI</a:t>
            </a:r>
            <a:r>
              <a:rPr b="0"/>
              <a:t> </a:t>
            </a:r>
          </a:p>
        </p:txBody>
      </p:sp>
      <p:sp>
        <p:nvSpPr>
          <p:cNvPr id="118" name="Shape 118"/>
          <p:cNvSpPr/>
          <p:nvPr/>
        </p:nvSpPr>
        <p:spPr>
          <a:xfrm>
            <a:off x="-1" y="984390"/>
            <a:ext cx="13004802" cy="1"/>
          </a:xfrm>
          <a:prstGeom prst="line">
            <a:avLst/>
          </a:prstGeom>
          <a:ln w="12700">
            <a:solidFill>
              <a:srgbClr val="333399"/>
            </a:solidFill>
          </a:ln>
        </p:spPr>
        <p:txBody>
          <a:bodyPr lIns="65023" tIns="65023" rIns="65023" bIns="65023"/>
          <a:lstStyle/>
          <a:p>
            <a:pPr algn="r" defTabSz="1300480">
              <a:defRPr sz="2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19" name="Shape 119"/>
          <p:cNvSpPr/>
          <p:nvPr/>
        </p:nvSpPr>
        <p:spPr>
          <a:xfrm>
            <a:off x="-1" y="9279466"/>
            <a:ext cx="13004801" cy="38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>
            <a:spAutoFit/>
          </a:bodyPr>
          <a:lstStyle>
            <a:lvl1pPr defTabSz="1300480">
              <a:spcBef>
                <a:spcPts val="1100"/>
              </a:spcBef>
              <a:defRPr sz="1800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Public Opinion &amp; marketing Research of Israel</a:t>
            </a:r>
          </a:p>
        </p:txBody>
      </p:sp>
      <p:pic>
        <p:nvPicPr>
          <p:cNvPr id="120" name="image1.jpg"/>
          <p:cNvPicPr>
            <a:picLocks noChangeAspect="1"/>
          </p:cNvPicPr>
          <p:nvPr/>
        </p:nvPicPr>
        <p:blipFill>
          <a:blip r:embed="rId2">
            <a:extLst/>
          </a:blip>
          <a:srcRect t="44914" r="23318" b="2502"/>
          <a:stretch>
            <a:fillRect/>
          </a:stretch>
        </p:blipFill>
        <p:spPr>
          <a:xfrm>
            <a:off x="4940151" y="1"/>
            <a:ext cx="8064650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121" name="Shape 121"/>
          <p:cNvSpPr/>
          <p:nvPr/>
        </p:nvSpPr>
        <p:spPr>
          <a:xfrm rot="19340334">
            <a:off x="7584024" y="-1808527"/>
            <a:ext cx="1020222" cy="13370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696"/>
                </a:moveTo>
                <a:lnTo>
                  <a:pt x="21600" y="21600"/>
                </a:lnTo>
                <a:lnTo>
                  <a:pt x="0" y="1990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A3F3C">
                  <a:alpha val="0"/>
                </a:srgbClr>
              </a:gs>
              <a:gs pos="95000">
                <a:srgbClr val="676464"/>
              </a:gs>
              <a:gs pos="100000">
                <a:srgbClr val="5A3F3C"/>
              </a:gs>
            </a:gsLst>
            <a:lin ang="10800000"/>
          </a:gradFill>
          <a:ln w="12700">
            <a:miter lim="400000"/>
          </a:ln>
        </p:spPr>
        <p:txBody>
          <a:bodyPr lIns="65023" tIns="65023" rIns="65023" bIns="65023" anchor="ctr"/>
          <a:lstStyle/>
          <a:p>
            <a:pPr defTabSz="1300480">
              <a:defRPr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22" name="Shape 122"/>
          <p:cNvSpPr/>
          <p:nvPr/>
        </p:nvSpPr>
        <p:spPr>
          <a:xfrm>
            <a:off x="-1" y="1"/>
            <a:ext cx="11006669" cy="97536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0461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65023" tIns="65023" rIns="65023" bIns="65023" anchor="ctr"/>
          <a:lstStyle/>
          <a:p>
            <a:pPr defTabSz="1300480">
              <a:defRPr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23" name="Shape 123"/>
          <p:cNvSpPr>
            <a:spLocks noGrp="1"/>
          </p:cNvSpPr>
          <p:nvPr>
            <p:ph type="title"/>
          </p:nvPr>
        </p:nvSpPr>
        <p:spPr>
          <a:xfrm>
            <a:off x="127291" y="4146410"/>
            <a:ext cx="7450429" cy="3395699"/>
          </a:xfrm>
          <a:prstGeom prst="rect">
            <a:avLst/>
          </a:prstGeom>
        </p:spPr>
        <p:txBody>
          <a:bodyPr lIns="65023" tIns="65023" rIns="65023" bIns="65023" anchor="b"/>
          <a:lstStyle>
            <a:lvl1pPr defTabSz="1300480">
              <a:defRPr sz="8400" b="1" u="sng">
                <a:solidFill>
                  <a:srgbClr val="2E2828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124" name="Shape 124"/>
          <p:cNvSpPr>
            <a:spLocks noGrp="1"/>
          </p:cNvSpPr>
          <p:nvPr>
            <p:ph type="body" sz="quarter" idx="1"/>
          </p:nvPr>
        </p:nvSpPr>
        <p:spPr>
          <a:xfrm>
            <a:off x="127291" y="7580495"/>
            <a:ext cx="7450429" cy="1289341"/>
          </a:xfrm>
          <a:prstGeom prst="rect">
            <a:avLst/>
          </a:prstGeom>
        </p:spPr>
        <p:txBody>
          <a:bodyPr lIns="65023" tIns="65023" rIns="65023" bIns="65023" anchor="t"/>
          <a:lstStyle>
            <a:lvl1pPr marL="0" indent="0" algn="ctr" defTabSz="1300480">
              <a:spcBef>
                <a:spcPts val="0"/>
              </a:spcBef>
              <a:buSzTx/>
              <a:buNone/>
              <a:defRPr sz="3400">
                <a:solidFill>
                  <a:srgbClr val="C3822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42975" indent="-485775" algn="ctr" defTabSz="1300480">
              <a:spcBef>
                <a:spcPts val="0"/>
              </a:spcBef>
              <a:buSzPct val="100000"/>
              <a:buChar char="−"/>
              <a:defRPr sz="3400">
                <a:solidFill>
                  <a:srgbClr val="C3822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03019" indent="-388619" algn="ctr" defTabSz="1300480">
              <a:spcBef>
                <a:spcPts val="0"/>
              </a:spcBef>
              <a:buSzPct val="100000"/>
              <a:defRPr sz="3400">
                <a:solidFill>
                  <a:srgbClr val="C3822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760220" indent="-388620" algn="ctr" defTabSz="1300480">
              <a:spcBef>
                <a:spcPts val="0"/>
              </a:spcBef>
              <a:buSzPct val="100000"/>
              <a:defRPr sz="3400">
                <a:solidFill>
                  <a:srgbClr val="C3822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17420" indent="-388620" algn="ctr" defTabSz="1300480">
              <a:spcBef>
                <a:spcPts val="0"/>
              </a:spcBef>
              <a:buSzPct val="100000"/>
              <a:defRPr sz="3400">
                <a:solidFill>
                  <a:srgbClr val="C3822C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25" name="Shape 125"/>
          <p:cNvSpPr>
            <a:spLocks noGrp="1"/>
          </p:cNvSpPr>
          <p:nvPr>
            <p:ph type="sldNum" sz="quarter" idx="2"/>
          </p:nvPr>
        </p:nvSpPr>
        <p:spPr>
          <a:xfrm>
            <a:off x="9320107" y="9040141"/>
            <a:ext cx="3034454" cy="520701"/>
          </a:xfrm>
          <a:prstGeom prst="rect">
            <a:avLst/>
          </a:prstGeom>
        </p:spPr>
        <p:txBody>
          <a:bodyPr lIns="65023" tIns="65023" rIns="65023" bIns="65023"/>
          <a:lstStyle>
            <a:lvl1pPr algn="l" defTabSz="1300480">
              <a:defRPr sz="1600">
                <a:solidFill>
                  <a:srgbClr val="333399"/>
                </a:solidFill>
                <a:latin typeface="Times New Roman (Hebrew)"/>
                <a:ea typeface="Times New Roman (Hebrew)"/>
                <a:cs typeface="Times New Roman (Hebrew)"/>
                <a:sym typeface="Times New Roman (Hebrew)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/>
          <p:nvPr/>
        </p:nvSpPr>
        <p:spPr>
          <a:xfrm>
            <a:off x="356730" y="198963"/>
            <a:ext cx="1946205" cy="7467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defRPr sz="4400" b="1">
                <a:solidFill>
                  <a:srgbClr val="3333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t>PORI</a:t>
            </a:r>
            <a:r>
              <a:rPr b="0"/>
              <a:t> </a:t>
            </a:r>
          </a:p>
        </p:txBody>
      </p:sp>
      <p:sp>
        <p:nvSpPr>
          <p:cNvPr id="133" name="Shape 133"/>
          <p:cNvSpPr/>
          <p:nvPr/>
        </p:nvSpPr>
        <p:spPr>
          <a:xfrm>
            <a:off x="-1" y="984390"/>
            <a:ext cx="13004802" cy="1"/>
          </a:xfrm>
          <a:prstGeom prst="line">
            <a:avLst/>
          </a:prstGeom>
          <a:ln w="12700">
            <a:solidFill>
              <a:srgbClr val="333399"/>
            </a:solidFill>
          </a:ln>
        </p:spPr>
        <p:txBody>
          <a:bodyPr lIns="65023" tIns="65023" rIns="65023" bIns="65023"/>
          <a:lstStyle/>
          <a:p>
            <a:pPr algn="r" defTabSz="1300480">
              <a:defRPr sz="2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34" name="Shape 134"/>
          <p:cNvSpPr/>
          <p:nvPr/>
        </p:nvSpPr>
        <p:spPr>
          <a:xfrm>
            <a:off x="-1" y="9279466"/>
            <a:ext cx="13004801" cy="3892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65023" tIns="65023" rIns="65023" bIns="65023">
            <a:spAutoFit/>
          </a:bodyPr>
          <a:lstStyle>
            <a:lvl1pPr defTabSz="1300480">
              <a:spcBef>
                <a:spcPts val="1100"/>
              </a:spcBef>
              <a:defRPr sz="1800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Public Opinion &amp; marketing Research of Israel</a:t>
            </a:r>
          </a:p>
        </p:txBody>
      </p:sp>
      <p:sp>
        <p:nvSpPr>
          <p:cNvPr id="135" name="Shape 135"/>
          <p:cNvSpPr>
            <a:spLocks noGrp="1"/>
          </p:cNvSpPr>
          <p:nvPr>
            <p:ph type="title"/>
          </p:nvPr>
        </p:nvSpPr>
        <p:spPr>
          <a:xfrm>
            <a:off x="503486" y="1088251"/>
            <a:ext cx="11997832" cy="717974"/>
          </a:xfrm>
          <a:prstGeom prst="rect">
            <a:avLst/>
          </a:prstGeom>
        </p:spPr>
        <p:txBody>
          <a:bodyPr lIns="65023" tIns="65023" rIns="65023" bIns="65023"/>
          <a:lstStyle>
            <a:lvl1pPr defTabSz="1300480">
              <a:defRPr sz="4400" b="1" u="sng">
                <a:solidFill>
                  <a:srgbClr val="333399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136" name="Shape 136"/>
          <p:cNvSpPr>
            <a:spLocks noGrp="1"/>
          </p:cNvSpPr>
          <p:nvPr>
            <p:ph type="body" idx="1"/>
          </p:nvPr>
        </p:nvSpPr>
        <p:spPr>
          <a:xfrm>
            <a:off x="650239" y="2275842"/>
            <a:ext cx="11704322" cy="6436927"/>
          </a:xfrm>
          <a:prstGeom prst="rect">
            <a:avLst/>
          </a:prstGeom>
        </p:spPr>
        <p:txBody>
          <a:bodyPr lIns="65023" tIns="65023" rIns="65023" bIns="65023" anchor="t"/>
          <a:lstStyle>
            <a:lvl1pPr marL="480059" indent="-480059" algn="r" defTabSz="1300480">
              <a:spcBef>
                <a:spcPts val="0"/>
              </a:spcBef>
              <a:buClr>
                <a:srgbClr val="990099"/>
              </a:buClr>
              <a:buSzPct val="100000"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marL="857250" indent="-400050" algn="r" defTabSz="1300480">
              <a:spcBef>
                <a:spcPts val="0"/>
              </a:spcBef>
              <a:buClr>
                <a:srgbClr val="990099"/>
              </a:buClr>
              <a:buSzPct val="100000"/>
              <a:buChar char="−"/>
              <a:defRPr sz="2800">
                <a:latin typeface="Arial"/>
                <a:ea typeface="Arial"/>
                <a:cs typeface="Arial"/>
                <a:sym typeface="Arial"/>
              </a:defRPr>
            </a:lvl2pPr>
            <a:lvl3pPr marL="1234439" indent="-320039" algn="r" defTabSz="1300480">
              <a:spcBef>
                <a:spcPts val="0"/>
              </a:spcBef>
              <a:buClr>
                <a:srgbClr val="990099"/>
              </a:buClr>
              <a:buSzPct val="100000"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marL="1691639" indent="-320039" algn="r" defTabSz="1300480">
              <a:spcBef>
                <a:spcPts val="0"/>
              </a:spcBef>
              <a:buClr>
                <a:srgbClr val="990099"/>
              </a:buClr>
              <a:buSzPct val="100000"/>
              <a:defRPr sz="2800">
                <a:latin typeface="Arial"/>
                <a:ea typeface="Arial"/>
                <a:cs typeface="Arial"/>
                <a:sym typeface="Arial"/>
              </a:defRPr>
            </a:lvl4pPr>
            <a:lvl5pPr marL="2148839" indent="-320039" algn="r" defTabSz="1300480">
              <a:spcBef>
                <a:spcPts val="0"/>
              </a:spcBef>
              <a:buClr>
                <a:srgbClr val="990099"/>
              </a:buClr>
              <a:buSzPct val="100000"/>
              <a:defRPr sz="2800"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7" name="Shape 137"/>
          <p:cNvSpPr>
            <a:spLocks noGrp="1"/>
          </p:cNvSpPr>
          <p:nvPr>
            <p:ph type="sldNum" sz="quarter" idx="2"/>
          </p:nvPr>
        </p:nvSpPr>
        <p:spPr>
          <a:xfrm>
            <a:off x="2857596" y="9320107"/>
            <a:ext cx="368770" cy="371349"/>
          </a:xfrm>
          <a:prstGeom prst="rect">
            <a:avLst/>
          </a:prstGeom>
        </p:spPr>
        <p:txBody>
          <a:bodyPr lIns="65023" tIns="65023" rIns="65023" bIns="65023"/>
          <a:lstStyle>
            <a:lvl1pPr algn="r" defTabSz="1300480">
              <a:defRPr sz="1600">
                <a:solidFill>
                  <a:srgbClr val="333399"/>
                </a:solidFill>
                <a:latin typeface="Times New Roman (Hebrew)"/>
                <a:ea typeface="Times New Roman (Hebrew)"/>
                <a:cs typeface="Times New Roman (Hebrew)"/>
                <a:sym typeface="Times New Roman (Hebrew)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image7.jpg" descr="תוצאת תמונה עבור ‪israel‬‏"/>
          <p:cNvPicPr>
            <a:picLocks noChangeAspect="1"/>
          </p:cNvPicPr>
          <p:nvPr/>
        </p:nvPicPr>
        <p:blipFill>
          <a:blip r:embed="rId3">
            <a:extLst/>
          </a:blip>
          <a:srcRect l="34965" t="11970" r="12277" b="12431"/>
          <a:stretch>
            <a:fillRect/>
          </a:stretch>
        </p:blipFill>
        <p:spPr>
          <a:xfrm>
            <a:off x="5668056" y="0"/>
            <a:ext cx="7373620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147" name="Shape 147"/>
          <p:cNvSpPr/>
          <p:nvPr/>
        </p:nvSpPr>
        <p:spPr>
          <a:xfrm>
            <a:off x="4044526" y="-1"/>
            <a:ext cx="6451918" cy="9753601"/>
          </a:xfrm>
          <a:prstGeom prst="triangl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65023" tIns="65023" rIns="65023" bIns="65023"/>
          <a:lstStyle/>
          <a:p>
            <a:pPr algn="l" defTabSz="1300480">
              <a:defRPr sz="2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48" name="Shape 148"/>
          <p:cNvSpPr/>
          <p:nvPr/>
        </p:nvSpPr>
        <p:spPr>
          <a:xfrm>
            <a:off x="4632590" y="-55314"/>
            <a:ext cx="2662697" cy="52864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21600" y="0"/>
                </a:lnTo>
                <a:lnTo>
                  <a:pt x="162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65023" tIns="65023" rIns="65023" bIns="65023"/>
          <a:lstStyle/>
          <a:p>
            <a:pPr algn="l" defTabSz="1300480">
              <a:defRPr sz="2400"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title"/>
          </p:nvPr>
        </p:nvSpPr>
        <p:spPr>
          <a:xfrm>
            <a:off x="151289" y="6299143"/>
            <a:ext cx="9486780" cy="3302001"/>
          </a:xfrm>
          <a:prstGeom prst="rect">
            <a:avLst/>
          </a:prstGeom>
        </p:spPr>
        <p:txBody>
          <a:bodyPr/>
          <a:lstStyle>
            <a:lvl1pPr>
              <a:defRPr sz="6000"/>
            </a:lvl1pPr>
          </a:lstStyle>
          <a:p>
            <a:r>
              <a:rPr lang="he-IL" dirty="0" smtClean="0"/>
              <a:t>עלייה בת זמננו: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smtClean="0"/>
              <a:t>מאפיינים ואתגרים</a:t>
            </a:r>
            <a:endParaRPr dirty="0"/>
          </a:p>
        </p:txBody>
      </p:sp>
      <p:sp>
        <p:nvSpPr>
          <p:cNvPr id="150" name="Shape 150"/>
          <p:cNvSpPr/>
          <p:nvPr/>
        </p:nvSpPr>
        <p:spPr>
          <a:xfrm>
            <a:off x="555714" y="1031913"/>
            <a:ext cx="6451919" cy="12579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pPr>
              <a:defRPr sz="2800"/>
            </a:pPr>
            <a:r>
              <a:rPr lang="he-IL" dirty="0" smtClean="0"/>
              <a:t>ההסתדרות הציונית העולמית</a:t>
            </a:r>
          </a:p>
          <a:p>
            <a:pPr>
              <a:defRPr sz="2800"/>
            </a:pPr>
            <a:r>
              <a:rPr lang="he-IL" dirty="0" smtClean="0"/>
              <a:t>המחלקה לעידוד העלייה</a:t>
            </a:r>
            <a:endParaRPr dirty="0"/>
          </a:p>
        </p:txBody>
      </p:sp>
      <p:pic>
        <p:nvPicPr>
          <p:cNvPr id="151" name="WZO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275531" y="2081767"/>
            <a:ext cx="1012284" cy="1012284"/>
          </a:xfrm>
          <a:prstGeom prst="rect">
            <a:avLst/>
          </a:prstGeom>
          <a:ln w="12700">
            <a:miter lim="400000"/>
          </a:ln>
        </p:spPr>
      </p:pic>
      <p:pic>
        <p:nvPicPr>
          <p:cNvPr id="152" name="WZO-star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431216" y="371538"/>
            <a:ext cx="700914" cy="7009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he-IL" dirty="0" smtClean="0"/>
              <a:t>רקע כללי</a:t>
            </a:r>
            <a:endParaRPr dirty="0"/>
          </a:p>
        </p:txBody>
      </p:sp>
      <p:sp>
        <p:nvSpPr>
          <p:cNvPr id="157" name="Shape 157"/>
          <p:cNvSpPr>
            <a:spLocks noGrp="1"/>
          </p:cNvSpPr>
          <p:nvPr>
            <p:ph type="body" idx="1"/>
          </p:nvPr>
        </p:nvSpPr>
        <p:spPr>
          <a:xfrm>
            <a:off x="952500" y="2609850"/>
            <a:ext cx="11099800" cy="62865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90147" indent="-190147" algn="r" defTabSz="320039" rtl="1">
              <a:spcBef>
                <a:spcPts val="0"/>
              </a:spcBef>
              <a:defRPr sz="252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he-IL" dirty="0" smtClean="0"/>
              <a:t>120 שנה להקמת התנועה הציונית – זה לא רק ציון דרך. זו סיבה למחשבה מעמיקה על מצבה של התנועה, יעדיה ואתגריה נכון להיום</a:t>
            </a:r>
            <a:r>
              <a:rPr lang="en-US" dirty="0" smtClean="0"/>
              <a:t>;</a:t>
            </a:r>
            <a:endParaRPr dirty="0"/>
          </a:p>
          <a:p>
            <a:pPr marL="0" indent="0" defTabSz="320039">
              <a:spcBef>
                <a:spcPts val="0"/>
              </a:spcBef>
              <a:buSzTx/>
              <a:buNone/>
              <a:defRPr sz="2520"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marL="190147" indent="-190147" algn="r" defTabSz="320039" rtl="1">
              <a:spcBef>
                <a:spcPts val="0"/>
              </a:spcBef>
              <a:defRPr sz="252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he-IL" dirty="0" smtClean="0"/>
              <a:t>מצד אחד – קיומה של מדינת ישראל היא עובדה בשטח, וכל יהודי באשר הוא יודע שיש לו האפשרות לעלות לארץ אבותיו.</a:t>
            </a:r>
          </a:p>
          <a:p>
            <a:pPr marL="190147" indent="-190147" algn="r" defTabSz="320039" rtl="1">
              <a:spcBef>
                <a:spcPts val="0"/>
              </a:spcBef>
              <a:defRPr sz="252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he-IL" dirty="0" smtClean="0"/>
              <a:t>מאידך – אנו עדים חדשות לבקרים לגילויי פוסט-ציונות למיניהם – החל מניתוק </a:t>
            </a:r>
            <a:r>
              <a:rPr lang="he-IL" dirty="0" err="1" smtClean="0"/>
              <a:t>מהחווייה</a:t>
            </a:r>
            <a:r>
              <a:rPr lang="he-IL" dirty="0" smtClean="0"/>
              <a:t> של מדינת היהודים ועד שלילת זכות קיומה. </a:t>
            </a:r>
          </a:p>
          <a:p>
            <a:pPr marL="0" indent="0" algn="r" defTabSz="320039" rtl="1">
              <a:spcBef>
                <a:spcPts val="0"/>
              </a:spcBef>
              <a:buNone/>
              <a:defRPr sz="2520">
                <a:latin typeface="Helvetica"/>
                <a:ea typeface="Helvetica"/>
                <a:cs typeface="Helvetica"/>
                <a:sym typeface="Helvetica"/>
              </a:defRPr>
            </a:pPr>
            <a:endParaRPr lang="he-IL" dirty="0" smtClean="0"/>
          </a:p>
          <a:p>
            <a:pPr marL="190147" indent="-190147" algn="r" defTabSz="320039" rtl="1">
              <a:spcBef>
                <a:spcPts val="0"/>
              </a:spcBef>
              <a:defRPr sz="252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he-IL" dirty="0" smtClean="0"/>
              <a:t>עלינו להתחשב גם במציאות החברתית-תקשורתית החדשה – המאופיינת און-ליין, במדיה החדשה ובחזקן של הרשתות החברתיות.</a:t>
            </a:r>
          </a:p>
          <a:p>
            <a:pPr marL="0" indent="0" algn="r" defTabSz="320039" rtl="1">
              <a:spcBef>
                <a:spcPts val="0"/>
              </a:spcBef>
              <a:buNone/>
              <a:defRPr sz="2520">
                <a:latin typeface="Helvetica"/>
                <a:ea typeface="Helvetica"/>
                <a:cs typeface="Helvetica"/>
                <a:sym typeface="Helvetica"/>
              </a:defRPr>
            </a:pPr>
            <a:endParaRPr lang="he-IL" dirty="0" smtClean="0"/>
          </a:p>
          <a:p>
            <a:pPr marL="190147" indent="-190147" algn="r" defTabSz="320039" rtl="1">
              <a:spcBef>
                <a:spcPts val="0"/>
              </a:spcBef>
              <a:defRPr sz="2520">
                <a:latin typeface="Helvetica"/>
                <a:ea typeface="Helvetica"/>
                <a:cs typeface="Helvetica"/>
                <a:sym typeface="Helvetica"/>
              </a:defRPr>
            </a:pPr>
            <a:r>
              <a:rPr lang="he-IL" dirty="0" smtClean="0"/>
              <a:t>בהתחשב בכל האמור לעיל, ערכנו מחקרים מספר על מנת לנסות להבין את הסיבות והנסיבות של העלייה בת-זמננו.</a:t>
            </a:r>
            <a:endParaRPr dirty="0"/>
          </a:p>
          <a:p>
            <a:pPr marL="0" indent="0" defTabSz="320039">
              <a:spcBef>
                <a:spcPts val="0"/>
              </a:spcBef>
              <a:buSzTx/>
              <a:buNone/>
              <a:defRPr sz="2520"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 </a:t>
            </a:r>
          </a:p>
          <a:p>
            <a:pPr marL="0" indent="0" defTabSz="320039">
              <a:spcBef>
                <a:spcPts val="0"/>
              </a:spcBef>
              <a:buSzTx/>
              <a:buNone/>
              <a:defRPr sz="2520"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he-IL" dirty="0" smtClean="0"/>
              <a:t>מחקרים</a:t>
            </a:r>
            <a:endParaRPr dirty="0"/>
          </a:p>
        </p:txBody>
      </p:sp>
      <p:sp>
        <p:nvSpPr>
          <p:cNvPr id="160" name="Shape 16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20040" indent="-320040" algn="r" defTabSz="420624" rtl="1">
              <a:spcBef>
                <a:spcPts val="3000"/>
              </a:spcBef>
              <a:defRPr sz="2592"/>
            </a:pPr>
            <a:r>
              <a:rPr lang="he-IL" dirty="0" smtClean="0"/>
              <a:t>מחקר פיילוט בנושא עלייה ממדינות בריה"מ לשעבר (רוסיה, אוקראינה, בלרוס). מחלקת עידוד העלייה, 2016.</a:t>
            </a:r>
          </a:p>
          <a:p>
            <a:pPr marL="320040" indent="-320040" algn="r" defTabSz="420624" rtl="1">
              <a:spcBef>
                <a:spcPts val="3000"/>
              </a:spcBef>
              <a:defRPr sz="2592"/>
            </a:pPr>
            <a:r>
              <a:rPr lang="he-IL" dirty="0" smtClean="0"/>
              <a:t>עלייתם של יהודי צרפת – המניעים. המכון</a:t>
            </a:r>
            <a:br>
              <a:rPr lang="he-IL" dirty="0" smtClean="0"/>
            </a:br>
            <a:r>
              <a:rPr lang="en-US" dirty="0" smtClean="0"/>
              <a:t> Public </a:t>
            </a:r>
            <a:r>
              <a:rPr lang="en-US" dirty="0"/>
              <a:t>Opinion Research of Israel (PORI) </a:t>
            </a:r>
            <a:r>
              <a:rPr lang="he-IL" dirty="0" smtClean="0"/>
              <a:t>2016.</a:t>
            </a:r>
          </a:p>
          <a:p>
            <a:pPr marL="320040" indent="-320040" algn="r" defTabSz="420624" rtl="1">
              <a:spcBef>
                <a:spcPts val="3000"/>
              </a:spcBef>
              <a:defRPr sz="2592"/>
            </a:pPr>
            <a:r>
              <a:rPr dirty="0" smtClean="0"/>
              <a:t> </a:t>
            </a:r>
            <a:r>
              <a:rPr lang="he-IL" dirty="0"/>
              <a:t>עלייתם של יהודי </a:t>
            </a:r>
            <a:r>
              <a:rPr lang="he-IL" dirty="0" smtClean="0"/>
              <a:t>בריה"מ לשעבר </a:t>
            </a:r>
            <a:r>
              <a:rPr lang="he-IL" dirty="0"/>
              <a:t>– </a:t>
            </a:r>
            <a:r>
              <a:rPr lang="he-IL" dirty="0" smtClean="0"/>
              <a:t>המניעים. </a:t>
            </a:r>
            <a:r>
              <a:rPr lang="he-IL" dirty="0"/>
              <a:t>המכון </a:t>
            </a:r>
            <a:r>
              <a:rPr lang="he-IL" dirty="0" smtClean="0"/>
              <a:t/>
            </a:r>
            <a:br>
              <a:rPr lang="he-IL" dirty="0" smtClean="0"/>
            </a:br>
            <a:r>
              <a:rPr lang="en-US" dirty="0" smtClean="0"/>
              <a:t> 2016 Public </a:t>
            </a:r>
            <a:r>
              <a:rPr lang="en-US" dirty="0"/>
              <a:t>Opinion Research of </a:t>
            </a:r>
            <a:r>
              <a:rPr lang="en-US" dirty="0" smtClean="0"/>
              <a:t>Israel </a:t>
            </a:r>
            <a:r>
              <a:rPr lang="en-US" dirty="0"/>
              <a:t>(PORI) </a:t>
            </a:r>
          </a:p>
          <a:p>
            <a:pPr marL="320040" indent="-320040" algn="r" defTabSz="420624" rtl="1">
              <a:spcBef>
                <a:spcPts val="3000"/>
              </a:spcBef>
              <a:defRPr sz="2592"/>
            </a:pPr>
            <a:r>
              <a:rPr lang="he-IL" dirty="0" smtClean="0"/>
              <a:t>הגורמים המניעים של העלייה ולקחיה. מחקר פיילוט, עולים דוברי הרוסית 2016-2017. פרופ' זאב </a:t>
            </a:r>
            <a:r>
              <a:rPr lang="he-IL" dirty="0" err="1" smtClean="0"/>
              <a:t>חנין</a:t>
            </a:r>
            <a:r>
              <a:rPr lang="he-IL" dirty="0" smtClean="0"/>
              <a:t>.</a:t>
            </a:r>
          </a:p>
          <a:p>
            <a:pPr marL="320040" indent="-320040" algn="r" defTabSz="420624" rtl="1">
              <a:spcBef>
                <a:spcPts val="3000"/>
              </a:spcBef>
              <a:defRPr sz="2592"/>
            </a:pPr>
            <a:r>
              <a:rPr lang="he-IL" dirty="0" smtClean="0"/>
              <a:t>זהותם, תרבותם ונטיותיהם הפוליטיים של הישראלים דוברי הרוסית. המכון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2017 </a:t>
            </a:r>
            <a:r>
              <a:rPr lang="en-US" dirty="0"/>
              <a:t>Public Opinion Research of Israel (PORI)</a:t>
            </a:r>
            <a:endParaRPr lang="he-IL" dirty="0" smtClean="0"/>
          </a:p>
          <a:p>
            <a:pPr marL="0" indent="0" algn="r" defTabSz="420624" rtl="1">
              <a:spcBef>
                <a:spcPts val="3000"/>
              </a:spcBef>
              <a:buNone/>
              <a:defRPr sz="2592"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67732389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/>
          <p:nvPr/>
        </p:nvSpPr>
        <p:spPr>
          <a:xfrm>
            <a:off x="9708895" y="4686779"/>
            <a:ext cx="3045687" cy="1016001"/>
          </a:xfrm>
          <a:prstGeom prst="rect">
            <a:avLst/>
          </a:prstGeom>
          <a:gradFill>
            <a:gsLst>
              <a:gs pos="0">
                <a:srgbClr val="FBFBFB"/>
              </a:gs>
              <a:gs pos="100000">
                <a:srgbClr val="BEBEBE"/>
              </a:gs>
            </a:gsLst>
            <a:lin ang="5400000"/>
          </a:gra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000"/>
            </a:pPr>
            <a:r>
              <a:rPr lang="he-IL" dirty="0" smtClean="0"/>
              <a:t>אנטישמיות</a:t>
            </a:r>
            <a:endParaRPr dirty="0"/>
          </a:p>
          <a:p>
            <a:pPr>
              <a:defRPr sz="2000"/>
            </a:pPr>
            <a:r>
              <a:rPr lang="he-IL" dirty="0" smtClean="0"/>
              <a:t>אי-יציבות</a:t>
            </a:r>
            <a:endParaRPr dirty="0"/>
          </a:p>
          <a:p>
            <a:pPr>
              <a:defRPr sz="2000"/>
            </a:pPr>
            <a:r>
              <a:rPr lang="he-IL" dirty="0" smtClean="0"/>
              <a:t>התבוללות</a:t>
            </a:r>
            <a:endParaRPr dirty="0"/>
          </a:p>
        </p:txBody>
      </p:sp>
      <p:sp>
        <p:nvSpPr>
          <p:cNvPr id="163" name="Shape 163"/>
          <p:cNvSpPr/>
          <p:nvPr/>
        </p:nvSpPr>
        <p:spPr>
          <a:xfrm>
            <a:off x="4796085" y="4797725"/>
            <a:ext cx="3045688" cy="1641475"/>
          </a:xfrm>
          <a:prstGeom prst="rect">
            <a:avLst/>
          </a:prstGeom>
          <a:gradFill>
            <a:gsLst>
              <a:gs pos="0">
                <a:srgbClr val="FBFBFB"/>
              </a:gs>
              <a:gs pos="100000">
                <a:srgbClr val="BEBEBE"/>
              </a:gs>
            </a:gsLst>
            <a:lin ang="5400000"/>
          </a:gra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000"/>
            </a:pPr>
            <a:r>
              <a:rPr lang="he-IL" dirty="0" smtClean="0"/>
              <a:t>זהות עצמית.</a:t>
            </a:r>
            <a:endParaRPr dirty="0"/>
          </a:p>
          <a:p>
            <a:pPr rtl="1">
              <a:defRPr sz="2000"/>
            </a:pPr>
            <a:r>
              <a:rPr lang="he-IL" dirty="0" smtClean="0"/>
              <a:t>קרובי משפחה וחברים בישראל.</a:t>
            </a:r>
            <a:endParaRPr dirty="0"/>
          </a:p>
          <a:p>
            <a:pPr>
              <a:defRPr sz="2000"/>
            </a:pPr>
            <a:r>
              <a:rPr lang="he-IL" dirty="0" smtClean="0"/>
              <a:t>עברית</a:t>
            </a:r>
            <a:endParaRPr dirty="0"/>
          </a:p>
          <a:p>
            <a:pPr>
              <a:defRPr sz="2000"/>
            </a:pPr>
            <a:r>
              <a:rPr lang="he-IL" dirty="0" smtClean="0"/>
              <a:t>ציונות</a:t>
            </a:r>
            <a:endParaRPr dirty="0"/>
          </a:p>
        </p:txBody>
      </p:sp>
      <p:sp>
        <p:nvSpPr>
          <p:cNvPr id="164" name="Shape 164"/>
          <p:cNvSpPr/>
          <p:nvPr/>
        </p:nvSpPr>
        <p:spPr>
          <a:xfrm>
            <a:off x="318738" y="5037324"/>
            <a:ext cx="2610226" cy="1626086"/>
          </a:xfrm>
          <a:prstGeom prst="rect">
            <a:avLst/>
          </a:prstGeom>
          <a:gradFill>
            <a:gsLst>
              <a:gs pos="0">
                <a:srgbClr val="FBFBFB"/>
              </a:gs>
              <a:gs pos="100000">
                <a:srgbClr val="BEBEBE"/>
              </a:gs>
            </a:gsLst>
            <a:lin ang="5400000"/>
          </a:gra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2000"/>
            </a:pPr>
            <a:r>
              <a:rPr lang="he-IL" dirty="0" smtClean="0"/>
              <a:t>מידע על ישראל.</a:t>
            </a:r>
            <a:endParaRPr dirty="0"/>
          </a:p>
          <a:p>
            <a:pPr>
              <a:defRPr sz="2000"/>
            </a:pPr>
            <a:r>
              <a:rPr lang="he-IL" sz="1900" dirty="0" smtClean="0"/>
              <a:t>הצלחות וכישלונות בעלייה של חברים וקרובי משפחה</a:t>
            </a:r>
            <a:r>
              <a:rPr dirty="0" smtClean="0"/>
              <a:t>.</a:t>
            </a:r>
            <a:endParaRPr dirty="0"/>
          </a:p>
          <a:p>
            <a:pPr>
              <a:defRPr sz="2000"/>
            </a:pPr>
            <a:r>
              <a:rPr lang="he-IL" dirty="0" smtClean="0"/>
              <a:t>פרספקטיבות ואפשרויות אישיות.</a:t>
            </a:r>
            <a:endParaRPr dirty="0"/>
          </a:p>
        </p:txBody>
      </p:sp>
      <p:sp>
        <p:nvSpPr>
          <p:cNvPr id="165" name="Shape 16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90727">
              <a:defRPr sz="6719"/>
            </a:lvl1pPr>
          </a:lstStyle>
          <a:p>
            <a:r>
              <a:rPr lang="he-IL" dirty="0" smtClean="0"/>
              <a:t>המניעים הראשוניים של העלייה</a:t>
            </a:r>
            <a:endParaRPr dirty="0"/>
          </a:p>
        </p:txBody>
      </p:sp>
      <p:sp>
        <p:nvSpPr>
          <p:cNvPr id="166" name="Shape 166"/>
          <p:cNvSpPr/>
          <p:nvPr/>
        </p:nvSpPr>
        <p:spPr>
          <a:xfrm>
            <a:off x="9708894" y="3999692"/>
            <a:ext cx="3045689" cy="471924"/>
          </a:xfrm>
          <a:prstGeom prst="rect">
            <a:avLst/>
          </a:prstGeom>
          <a:blipFill>
            <a:blip r:embed="rId2"/>
          </a:blip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r>
              <a:rPr lang="he-IL" dirty="0" smtClean="0"/>
              <a:t>המצב בארץ מוצא</a:t>
            </a:r>
            <a:endParaRPr dirty="0"/>
          </a:p>
        </p:txBody>
      </p:sp>
      <p:sp>
        <p:nvSpPr>
          <p:cNvPr id="167" name="Shape 167"/>
          <p:cNvSpPr/>
          <p:nvPr/>
        </p:nvSpPr>
        <p:spPr>
          <a:xfrm>
            <a:off x="318738" y="3999692"/>
            <a:ext cx="2610226" cy="471924"/>
          </a:xfrm>
          <a:prstGeom prst="rect">
            <a:avLst/>
          </a:prstGeom>
          <a:blipFill>
            <a:blip r:embed="rId3"/>
          </a:blip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r>
              <a:rPr lang="he-IL" dirty="0" smtClean="0"/>
              <a:t>המצב בארץ</a:t>
            </a:r>
            <a:endParaRPr dirty="0"/>
          </a:p>
        </p:txBody>
      </p:sp>
      <p:sp>
        <p:nvSpPr>
          <p:cNvPr id="168" name="Shape 168"/>
          <p:cNvSpPr/>
          <p:nvPr/>
        </p:nvSpPr>
        <p:spPr>
          <a:xfrm>
            <a:off x="4796085" y="3815026"/>
            <a:ext cx="3045688" cy="841256"/>
          </a:xfrm>
          <a:prstGeom prst="rect">
            <a:avLst/>
          </a:prstGeom>
          <a:blipFill>
            <a:blip r:embed="rId3"/>
          </a:blip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r>
              <a:rPr lang="he-IL" dirty="0" smtClean="0"/>
              <a:t>זהות עצמית וזיכה לישראל</a:t>
            </a:r>
            <a:endParaRPr dirty="0"/>
          </a:p>
        </p:txBody>
      </p:sp>
      <p:sp>
        <p:nvSpPr>
          <p:cNvPr id="169" name="Shape 169"/>
          <p:cNvSpPr/>
          <p:nvPr/>
        </p:nvSpPr>
        <p:spPr>
          <a:xfrm flipH="1">
            <a:off x="8140334" y="3600654"/>
            <a:ext cx="1270001" cy="1270001"/>
          </a:xfrm>
          <a:prstGeom prst="rightArrow">
            <a:avLst>
              <a:gd name="adj1" fmla="val 32000"/>
              <a:gd name="adj2" fmla="val 64000"/>
            </a:avLst>
          </a:prstGeom>
          <a:gradFill>
            <a:gsLst>
              <a:gs pos="0">
                <a:srgbClr val="FBFBFB"/>
              </a:gs>
              <a:gs pos="100000">
                <a:srgbClr val="BEBEBE"/>
              </a:gs>
            </a:gsLst>
            <a:lin ang="5400000"/>
          </a:gra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/>
            </a:pPr>
            <a:endParaRPr/>
          </a:p>
        </p:txBody>
      </p:sp>
      <p:sp>
        <p:nvSpPr>
          <p:cNvPr id="170" name="Shape 170"/>
          <p:cNvSpPr/>
          <p:nvPr/>
        </p:nvSpPr>
        <p:spPr>
          <a:xfrm flipH="1">
            <a:off x="3227524" y="3600654"/>
            <a:ext cx="1270001" cy="1270001"/>
          </a:xfrm>
          <a:prstGeom prst="rightArrow">
            <a:avLst>
              <a:gd name="adj1" fmla="val 32000"/>
              <a:gd name="adj2" fmla="val 64000"/>
            </a:avLst>
          </a:prstGeom>
          <a:gradFill>
            <a:gsLst>
              <a:gs pos="0">
                <a:srgbClr val="FBFBFB"/>
              </a:gs>
              <a:gs pos="100000">
                <a:srgbClr val="BEBEBE"/>
              </a:gs>
            </a:gsLst>
            <a:lin ang="5400000"/>
          </a:gra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/>
            </a:pPr>
            <a:endParaRPr/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>
            <a:spLocks noGrp="1"/>
          </p:cNvSpPr>
          <p:nvPr>
            <p:ph type="title"/>
          </p:nvPr>
        </p:nvSpPr>
        <p:spPr>
          <a:xfrm>
            <a:off x="458640" y="89899"/>
            <a:ext cx="12087520" cy="1348644"/>
          </a:xfrm>
          <a:prstGeom prst="rect">
            <a:avLst/>
          </a:prstGeom>
        </p:spPr>
        <p:txBody>
          <a:bodyPr/>
          <a:lstStyle>
            <a:lvl1pPr>
              <a:defRPr sz="5400"/>
            </a:lvl1pPr>
          </a:lstStyle>
          <a:p>
            <a:r>
              <a:rPr lang="he-IL">
                <a:solidFill>
                  <a:srgbClr val="0070C0"/>
                </a:solidFill>
              </a:rPr>
              <a:t>שלבי העלייה והקליטה בישראל</a:t>
            </a:r>
            <a:endParaRPr lang="en-US" dirty="0">
              <a:solidFill>
                <a:srgbClr val="0070C0"/>
              </a:solidFill>
            </a:endParaRPr>
          </a:p>
        </p:txBody>
      </p:sp>
      <p:grpSp>
        <p:nvGrpSpPr>
          <p:cNvPr id="177" name="Group 177"/>
          <p:cNvGrpSpPr/>
          <p:nvPr/>
        </p:nvGrpSpPr>
        <p:grpSpPr>
          <a:xfrm flipH="1">
            <a:off x="192208" y="3056871"/>
            <a:ext cx="3579720" cy="1039968"/>
            <a:chOff x="0" y="0"/>
            <a:chExt cx="3579719" cy="1039966"/>
          </a:xfrm>
        </p:grpSpPr>
        <p:sp>
          <p:nvSpPr>
            <p:cNvPr id="173" name="Shape 173"/>
            <p:cNvSpPr/>
            <p:nvPr/>
          </p:nvSpPr>
          <p:spPr>
            <a:xfrm>
              <a:off x="-1" y="704805"/>
              <a:ext cx="2863774" cy="335162"/>
            </a:xfrm>
            <a:prstGeom prst="rect">
              <a:avLst/>
            </a:prstGeom>
            <a:solidFill>
              <a:srgbClr val="3399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  <p:sp>
          <p:nvSpPr>
            <p:cNvPr id="174" name="Shape 174"/>
            <p:cNvSpPr/>
            <p:nvPr/>
          </p:nvSpPr>
          <p:spPr>
            <a:xfrm>
              <a:off x="2854447" y="355069"/>
              <a:ext cx="715948" cy="684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014"/>
                  </a:moveTo>
                  <a:lnTo>
                    <a:pt x="0" y="21600"/>
                  </a:lnTo>
                  <a:lnTo>
                    <a:pt x="21600" y="10040"/>
                  </a:lnTo>
                  <a:lnTo>
                    <a:pt x="21600" y="0"/>
                  </a:lnTo>
                  <a:lnTo>
                    <a:pt x="0" y="8014"/>
                  </a:lnTo>
                  <a:close/>
                </a:path>
              </a:pathLst>
            </a:custGeom>
            <a:solidFill>
              <a:srgbClr val="3399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  <p:sp>
          <p:nvSpPr>
            <p:cNvPr id="175" name="Shape 175"/>
            <p:cNvSpPr/>
            <p:nvPr/>
          </p:nvSpPr>
          <p:spPr>
            <a:xfrm>
              <a:off x="356877" y="-1"/>
              <a:ext cx="372898" cy="4961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73" y="0"/>
                  </a:moveTo>
                  <a:lnTo>
                    <a:pt x="21600" y="15341"/>
                  </a:lnTo>
                  <a:lnTo>
                    <a:pt x="10262" y="21600"/>
                  </a:lnTo>
                  <a:lnTo>
                    <a:pt x="0" y="13919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rgbClr val="3399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  <p:sp>
          <p:nvSpPr>
            <p:cNvPr id="176" name="Shape 176"/>
            <p:cNvSpPr/>
            <p:nvPr/>
          </p:nvSpPr>
          <p:spPr>
            <a:xfrm>
              <a:off x="-1" y="-1"/>
              <a:ext cx="3579721" cy="704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01" y="0"/>
                  </a:moveTo>
                  <a:lnTo>
                    <a:pt x="4402" y="10800"/>
                  </a:lnTo>
                  <a:lnTo>
                    <a:pt x="0" y="21600"/>
                  </a:lnTo>
                  <a:lnTo>
                    <a:pt x="17280" y="21600"/>
                  </a:lnTo>
                  <a:lnTo>
                    <a:pt x="21600" y="10800"/>
                  </a:lnTo>
                  <a:lnTo>
                    <a:pt x="19399" y="0"/>
                  </a:lnTo>
                  <a:lnTo>
                    <a:pt x="2201" y="0"/>
                  </a:lnTo>
                  <a:close/>
                </a:path>
              </a:pathLst>
            </a:custGeom>
            <a:solidFill>
              <a:srgbClr val="3399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</p:grpSp>
      <p:grpSp>
        <p:nvGrpSpPr>
          <p:cNvPr id="182" name="Group 182"/>
          <p:cNvGrpSpPr/>
          <p:nvPr/>
        </p:nvGrpSpPr>
        <p:grpSpPr>
          <a:xfrm flipH="1">
            <a:off x="3137080" y="3056871"/>
            <a:ext cx="3579721" cy="1039968"/>
            <a:chOff x="0" y="0"/>
            <a:chExt cx="3579720" cy="1039966"/>
          </a:xfrm>
        </p:grpSpPr>
        <p:sp>
          <p:nvSpPr>
            <p:cNvPr id="178" name="Shape 178"/>
            <p:cNvSpPr/>
            <p:nvPr/>
          </p:nvSpPr>
          <p:spPr>
            <a:xfrm>
              <a:off x="-1" y="704805"/>
              <a:ext cx="2863774" cy="335162"/>
            </a:xfrm>
            <a:prstGeom prst="rect">
              <a:avLst/>
            </a:prstGeom>
            <a:solidFill>
              <a:srgbClr val="66CC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  <p:sp>
          <p:nvSpPr>
            <p:cNvPr id="179" name="Shape 179"/>
            <p:cNvSpPr/>
            <p:nvPr/>
          </p:nvSpPr>
          <p:spPr>
            <a:xfrm>
              <a:off x="2854448" y="355069"/>
              <a:ext cx="715948" cy="684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014"/>
                  </a:moveTo>
                  <a:lnTo>
                    <a:pt x="0" y="21600"/>
                  </a:lnTo>
                  <a:lnTo>
                    <a:pt x="21600" y="10040"/>
                  </a:lnTo>
                  <a:lnTo>
                    <a:pt x="21600" y="0"/>
                  </a:lnTo>
                  <a:lnTo>
                    <a:pt x="0" y="8014"/>
                  </a:lnTo>
                  <a:close/>
                </a:path>
              </a:pathLst>
            </a:custGeom>
            <a:solidFill>
              <a:srgbClr val="66CC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  <p:sp>
          <p:nvSpPr>
            <p:cNvPr id="180" name="Shape 180"/>
            <p:cNvSpPr/>
            <p:nvPr/>
          </p:nvSpPr>
          <p:spPr>
            <a:xfrm>
              <a:off x="356877" y="-1"/>
              <a:ext cx="372898" cy="4961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73" y="0"/>
                  </a:moveTo>
                  <a:lnTo>
                    <a:pt x="21600" y="15341"/>
                  </a:lnTo>
                  <a:lnTo>
                    <a:pt x="10262" y="21600"/>
                  </a:lnTo>
                  <a:lnTo>
                    <a:pt x="0" y="13919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rgbClr val="66CC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  <p:sp>
          <p:nvSpPr>
            <p:cNvPr id="181" name="Shape 181"/>
            <p:cNvSpPr/>
            <p:nvPr/>
          </p:nvSpPr>
          <p:spPr>
            <a:xfrm>
              <a:off x="-1" y="-1"/>
              <a:ext cx="3579721" cy="704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01" y="0"/>
                  </a:moveTo>
                  <a:lnTo>
                    <a:pt x="4402" y="10800"/>
                  </a:lnTo>
                  <a:lnTo>
                    <a:pt x="0" y="21600"/>
                  </a:lnTo>
                  <a:lnTo>
                    <a:pt x="17280" y="21600"/>
                  </a:lnTo>
                  <a:lnTo>
                    <a:pt x="21600" y="10800"/>
                  </a:lnTo>
                  <a:lnTo>
                    <a:pt x="19399" y="0"/>
                  </a:lnTo>
                  <a:lnTo>
                    <a:pt x="2201" y="0"/>
                  </a:lnTo>
                  <a:close/>
                </a:path>
              </a:pathLst>
            </a:custGeom>
            <a:solidFill>
              <a:srgbClr val="66CC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</p:grpSp>
      <p:grpSp>
        <p:nvGrpSpPr>
          <p:cNvPr id="187" name="Group 187"/>
          <p:cNvGrpSpPr/>
          <p:nvPr/>
        </p:nvGrpSpPr>
        <p:grpSpPr>
          <a:xfrm flipH="1">
            <a:off x="6151092" y="3056871"/>
            <a:ext cx="3582156" cy="1040675"/>
            <a:chOff x="0" y="0"/>
            <a:chExt cx="3582155" cy="1040673"/>
          </a:xfrm>
        </p:grpSpPr>
        <p:sp>
          <p:nvSpPr>
            <p:cNvPr id="183" name="Shape 183"/>
            <p:cNvSpPr/>
            <p:nvPr/>
          </p:nvSpPr>
          <p:spPr>
            <a:xfrm>
              <a:off x="-1" y="705284"/>
              <a:ext cx="2865722" cy="335390"/>
            </a:xfrm>
            <a:prstGeom prst="rect">
              <a:avLst/>
            </a:prstGeom>
            <a:solidFill>
              <a:srgbClr val="80808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  <p:sp>
          <p:nvSpPr>
            <p:cNvPr id="184" name="Shape 184"/>
            <p:cNvSpPr/>
            <p:nvPr/>
          </p:nvSpPr>
          <p:spPr>
            <a:xfrm>
              <a:off x="2856390" y="355310"/>
              <a:ext cx="716434" cy="685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014"/>
                  </a:moveTo>
                  <a:lnTo>
                    <a:pt x="0" y="21600"/>
                  </a:lnTo>
                  <a:lnTo>
                    <a:pt x="21600" y="10040"/>
                  </a:lnTo>
                  <a:lnTo>
                    <a:pt x="21600" y="0"/>
                  </a:lnTo>
                  <a:lnTo>
                    <a:pt x="0" y="8014"/>
                  </a:lnTo>
                  <a:close/>
                </a:path>
              </a:pathLst>
            </a:custGeom>
            <a:solidFill>
              <a:srgbClr val="80808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  <p:sp>
          <p:nvSpPr>
            <p:cNvPr id="185" name="Shape 185"/>
            <p:cNvSpPr/>
            <p:nvPr/>
          </p:nvSpPr>
          <p:spPr>
            <a:xfrm>
              <a:off x="357120" y="-1"/>
              <a:ext cx="373152" cy="496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73" y="0"/>
                  </a:moveTo>
                  <a:lnTo>
                    <a:pt x="21600" y="15341"/>
                  </a:lnTo>
                  <a:lnTo>
                    <a:pt x="10262" y="21600"/>
                  </a:lnTo>
                  <a:lnTo>
                    <a:pt x="0" y="13919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rgbClr val="80808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  <p:sp>
          <p:nvSpPr>
            <p:cNvPr id="186" name="Shape 186"/>
            <p:cNvSpPr/>
            <p:nvPr/>
          </p:nvSpPr>
          <p:spPr>
            <a:xfrm>
              <a:off x="-1" y="-1"/>
              <a:ext cx="3582157" cy="7052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01" y="0"/>
                  </a:moveTo>
                  <a:lnTo>
                    <a:pt x="4402" y="10800"/>
                  </a:lnTo>
                  <a:lnTo>
                    <a:pt x="0" y="21600"/>
                  </a:lnTo>
                  <a:lnTo>
                    <a:pt x="17280" y="21600"/>
                  </a:lnTo>
                  <a:lnTo>
                    <a:pt x="21600" y="10800"/>
                  </a:lnTo>
                  <a:lnTo>
                    <a:pt x="19399" y="0"/>
                  </a:lnTo>
                  <a:lnTo>
                    <a:pt x="2201" y="0"/>
                  </a:lnTo>
                  <a:close/>
                </a:path>
              </a:pathLst>
            </a:custGeom>
            <a:solidFill>
              <a:srgbClr val="80808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</p:grpSp>
      <p:grpSp>
        <p:nvGrpSpPr>
          <p:cNvPr id="192" name="Group 192"/>
          <p:cNvGrpSpPr/>
          <p:nvPr/>
        </p:nvGrpSpPr>
        <p:grpSpPr>
          <a:xfrm flipH="1">
            <a:off x="9232871" y="3056871"/>
            <a:ext cx="3579721" cy="1039968"/>
            <a:chOff x="0" y="0"/>
            <a:chExt cx="3579720" cy="1039966"/>
          </a:xfrm>
        </p:grpSpPr>
        <p:sp>
          <p:nvSpPr>
            <p:cNvPr id="188" name="Shape 188"/>
            <p:cNvSpPr/>
            <p:nvPr/>
          </p:nvSpPr>
          <p:spPr>
            <a:xfrm>
              <a:off x="-1" y="704805"/>
              <a:ext cx="2863774" cy="335162"/>
            </a:xfrm>
            <a:prstGeom prst="rect">
              <a:avLst/>
            </a:prstGeom>
            <a:solidFill>
              <a:srgbClr val="A6A6A6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  <p:sp>
          <p:nvSpPr>
            <p:cNvPr id="189" name="Shape 189"/>
            <p:cNvSpPr/>
            <p:nvPr/>
          </p:nvSpPr>
          <p:spPr>
            <a:xfrm>
              <a:off x="2854448" y="355069"/>
              <a:ext cx="715948" cy="684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014"/>
                  </a:moveTo>
                  <a:lnTo>
                    <a:pt x="0" y="21600"/>
                  </a:lnTo>
                  <a:lnTo>
                    <a:pt x="21600" y="10040"/>
                  </a:lnTo>
                  <a:lnTo>
                    <a:pt x="21600" y="0"/>
                  </a:lnTo>
                  <a:lnTo>
                    <a:pt x="0" y="8014"/>
                  </a:lnTo>
                  <a:close/>
                </a:path>
              </a:pathLst>
            </a:custGeom>
            <a:solidFill>
              <a:srgbClr val="A6A6A6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  <p:sp>
          <p:nvSpPr>
            <p:cNvPr id="190" name="Shape 190"/>
            <p:cNvSpPr/>
            <p:nvPr/>
          </p:nvSpPr>
          <p:spPr>
            <a:xfrm>
              <a:off x="356877" y="-1"/>
              <a:ext cx="372898" cy="4961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73" y="0"/>
                  </a:moveTo>
                  <a:lnTo>
                    <a:pt x="21600" y="15341"/>
                  </a:lnTo>
                  <a:lnTo>
                    <a:pt x="10262" y="21600"/>
                  </a:lnTo>
                  <a:lnTo>
                    <a:pt x="0" y="13919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rgbClr val="A6A6A6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  <p:sp>
          <p:nvSpPr>
            <p:cNvPr id="191" name="Shape 191"/>
            <p:cNvSpPr/>
            <p:nvPr/>
          </p:nvSpPr>
          <p:spPr>
            <a:xfrm>
              <a:off x="-1" y="-1"/>
              <a:ext cx="3579721" cy="704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01" y="0"/>
                  </a:moveTo>
                  <a:lnTo>
                    <a:pt x="4402" y="10800"/>
                  </a:lnTo>
                  <a:lnTo>
                    <a:pt x="0" y="21600"/>
                  </a:lnTo>
                  <a:lnTo>
                    <a:pt x="17280" y="21600"/>
                  </a:lnTo>
                  <a:lnTo>
                    <a:pt x="21600" y="10800"/>
                  </a:lnTo>
                  <a:lnTo>
                    <a:pt x="19399" y="0"/>
                  </a:lnTo>
                  <a:lnTo>
                    <a:pt x="2201" y="0"/>
                  </a:lnTo>
                  <a:close/>
                </a:path>
              </a:pathLst>
            </a:custGeom>
            <a:solidFill>
              <a:srgbClr val="A6A6A6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1219169">
                <a:spcBef>
                  <a:spcPts val="400"/>
                </a:spcBef>
                <a:defRPr sz="1600" b="1">
                  <a:solidFill>
                    <a:srgbClr val="FFFFFF"/>
                  </a:solidFill>
                  <a:latin typeface="Bebas Neue"/>
                  <a:ea typeface="Bebas Neue"/>
                  <a:cs typeface="Bebas Neue"/>
                  <a:sym typeface="Bebas Neue"/>
                </a:defRPr>
              </a:pPr>
              <a:endParaRPr/>
            </a:p>
          </p:txBody>
        </p:sp>
      </p:grpSp>
      <p:grpSp>
        <p:nvGrpSpPr>
          <p:cNvPr id="195" name="Group 195"/>
          <p:cNvGrpSpPr/>
          <p:nvPr/>
        </p:nvGrpSpPr>
        <p:grpSpPr>
          <a:xfrm>
            <a:off x="1365219" y="1531573"/>
            <a:ext cx="1128753" cy="1826179"/>
            <a:chOff x="0" y="0"/>
            <a:chExt cx="1128751" cy="1826178"/>
          </a:xfrm>
        </p:grpSpPr>
        <p:sp>
          <p:nvSpPr>
            <p:cNvPr id="193" name="Shape 193"/>
            <p:cNvSpPr/>
            <p:nvPr/>
          </p:nvSpPr>
          <p:spPr>
            <a:xfrm>
              <a:off x="162794" y="1539250"/>
              <a:ext cx="800896" cy="286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107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l" defTabSz="914400">
                <a:defRPr sz="32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194" name="Shape 194"/>
            <p:cNvSpPr/>
            <p:nvPr/>
          </p:nvSpPr>
          <p:spPr>
            <a:xfrm>
              <a:off x="0" y="-1"/>
              <a:ext cx="1128753" cy="18261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47" h="21600" extrusionOk="0">
                  <a:moveTo>
                    <a:pt x="10039" y="1675"/>
                  </a:moveTo>
                  <a:cubicBezTo>
                    <a:pt x="5460" y="1675"/>
                    <a:pt x="1749" y="4968"/>
                    <a:pt x="1749" y="9029"/>
                  </a:cubicBezTo>
                  <a:cubicBezTo>
                    <a:pt x="1749" y="13091"/>
                    <a:pt x="5460" y="16383"/>
                    <a:pt x="10039" y="16383"/>
                  </a:cubicBezTo>
                  <a:cubicBezTo>
                    <a:pt x="14618" y="16383"/>
                    <a:pt x="18329" y="13091"/>
                    <a:pt x="18329" y="9029"/>
                  </a:cubicBezTo>
                  <a:cubicBezTo>
                    <a:pt x="18329" y="4968"/>
                    <a:pt x="14618" y="1675"/>
                    <a:pt x="10039" y="1675"/>
                  </a:cubicBezTo>
                  <a:close/>
                  <a:moveTo>
                    <a:pt x="9986" y="0"/>
                  </a:moveTo>
                  <a:cubicBezTo>
                    <a:pt x="14096" y="0"/>
                    <a:pt x="17678" y="2160"/>
                    <a:pt x="19259" y="5541"/>
                  </a:cubicBezTo>
                  <a:cubicBezTo>
                    <a:pt x="20839" y="8828"/>
                    <a:pt x="19996" y="12678"/>
                    <a:pt x="17151" y="15308"/>
                  </a:cubicBezTo>
                  <a:lnTo>
                    <a:pt x="9986" y="21600"/>
                  </a:lnTo>
                  <a:cubicBezTo>
                    <a:pt x="9986" y="21600"/>
                    <a:pt x="9986" y="21600"/>
                    <a:pt x="2927" y="15308"/>
                  </a:cubicBezTo>
                  <a:cubicBezTo>
                    <a:pt x="82" y="12678"/>
                    <a:pt x="-761" y="8828"/>
                    <a:pt x="714" y="5541"/>
                  </a:cubicBezTo>
                  <a:cubicBezTo>
                    <a:pt x="2295" y="2160"/>
                    <a:pt x="5982" y="0"/>
                    <a:pt x="9986" y="0"/>
                  </a:cubicBezTo>
                  <a:close/>
                </a:path>
              </a:pathLst>
            </a:custGeom>
            <a:solidFill>
              <a:srgbClr val="3399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l" defTabSz="914400">
                <a:defRPr sz="32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</p:grpSp>
      <p:grpSp>
        <p:nvGrpSpPr>
          <p:cNvPr id="199" name="Group 199"/>
          <p:cNvGrpSpPr/>
          <p:nvPr/>
        </p:nvGrpSpPr>
        <p:grpSpPr>
          <a:xfrm>
            <a:off x="4472691" y="1531573"/>
            <a:ext cx="1133346" cy="1833610"/>
            <a:chOff x="0" y="0"/>
            <a:chExt cx="1133345" cy="1833609"/>
          </a:xfrm>
        </p:grpSpPr>
        <p:sp>
          <p:nvSpPr>
            <p:cNvPr id="196" name="Shape 196"/>
            <p:cNvSpPr/>
            <p:nvPr/>
          </p:nvSpPr>
          <p:spPr>
            <a:xfrm>
              <a:off x="97942" y="141250"/>
              <a:ext cx="937462" cy="1249947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4400">
                  <a:solidFill>
                    <a:srgbClr val="16A085"/>
                  </a:solidFill>
                  <a:latin typeface="linea-basic-10"/>
                  <a:ea typeface="linea-basic-10"/>
                  <a:cs typeface="linea-basic-10"/>
                  <a:sym typeface="linea-basic-10"/>
                </a:defRPr>
              </a:pPr>
              <a:endParaRPr/>
            </a:p>
          </p:txBody>
        </p:sp>
        <p:sp>
          <p:nvSpPr>
            <p:cNvPr id="197" name="Shape 197"/>
            <p:cNvSpPr/>
            <p:nvPr/>
          </p:nvSpPr>
          <p:spPr>
            <a:xfrm>
              <a:off x="163456" y="1545513"/>
              <a:ext cx="804155" cy="288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107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l" defTabSz="914400">
                <a:defRPr sz="32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-1"/>
              <a:ext cx="1133346" cy="1833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47" h="21600" extrusionOk="0">
                  <a:moveTo>
                    <a:pt x="10039" y="1675"/>
                  </a:moveTo>
                  <a:cubicBezTo>
                    <a:pt x="5460" y="1675"/>
                    <a:pt x="1749" y="4968"/>
                    <a:pt x="1749" y="9029"/>
                  </a:cubicBezTo>
                  <a:cubicBezTo>
                    <a:pt x="1749" y="13091"/>
                    <a:pt x="5460" y="16383"/>
                    <a:pt x="10039" y="16383"/>
                  </a:cubicBezTo>
                  <a:cubicBezTo>
                    <a:pt x="14618" y="16383"/>
                    <a:pt x="18329" y="13091"/>
                    <a:pt x="18329" y="9029"/>
                  </a:cubicBezTo>
                  <a:cubicBezTo>
                    <a:pt x="18329" y="4968"/>
                    <a:pt x="14618" y="1675"/>
                    <a:pt x="10039" y="1675"/>
                  </a:cubicBezTo>
                  <a:close/>
                  <a:moveTo>
                    <a:pt x="9986" y="0"/>
                  </a:moveTo>
                  <a:cubicBezTo>
                    <a:pt x="14096" y="0"/>
                    <a:pt x="17678" y="2160"/>
                    <a:pt x="19259" y="5541"/>
                  </a:cubicBezTo>
                  <a:cubicBezTo>
                    <a:pt x="20839" y="8828"/>
                    <a:pt x="19996" y="12678"/>
                    <a:pt x="17151" y="15308"/>
                  </a:cubicBezTo>
                  <a:lnTo>
                    <a:pt x="9986" y="21600"/>
                  </a:lnTo>
                  <a:cubicBezTo>
                    <a:pt x="9986" y="21600"/>
                    <a:pt x="9986" y="21600"/>
                    <a:pt x="2927" y="15308"/>
                  </a:cubicBezTo>
                  <a:cubicBezTo>
                    <a:pt x="82" y="12678"/>
                    <a:pt x="-761" y="8828"/>
                    <a:pt x="714" y="5541"/>
                  </a:cubicBezTo>
                  <a:cubicBezTo>
                    <a:pt x="2295" y="2160"/>
                    <a:pt x="5982" y="0"/>
                    <a:pt x="9986" y="0"/>
                  </a:cubicBezTo>
                  <a:close/>
                </a:path>
              </a:pathLst>
            </a:custGeom>
            <a:solidFill>
              <a:srgbClr val="66CC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l" defTabSz="914400">
                <a:defRPr sz="32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</p:grpSp>
      <p:grpSp>
        <p:nvGrpSpPr>
          <p:cNvPr id="203" name="Group 203"/>
          <p:cNvGrpSpPr/>
          <p:nvPr/>
        </p:nvGrpSpPr>
        <p:grpSpPr>
          <a:xfrm>
            <a:off x="7551121" y="1531573"/>
            <a:ext cx="1128753" cy="1826179"/>
            <a:chOff x="0" y="0"/>
            <a:chExt cx="1128751" cy="1826178"/>
          </a:xfrm>
        </p:grpSpPr>
        <p:sp>
          <p:nvSpPr>
            <p:cNvPr id="200" name="Shape 200"/>
            <p:cNvSpPr/>
            <p:nvPr/>
          </p:nvSpPr>
          <p:spPr>
            <a:xfrm>
              <a:off x="97546" y="140678"/>
              <a:ext cx="933661" cy="124488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4400">
                  <a:solidFill>
                    <a:srgbClr val="9BBB59"/>
                  </a:solidFill>
                  <a:latin typeface="linea-basic-10"/>
                  <a:ea typeface="linea-basic-10"/>
                  <a:cs typeface="linea-basic-10"/>
                  <a:sym typeface="linea-basic-10"/>
                </a:defRPr>
              </a:pPr>
              <a:endParaRPr dirty="0"/>
            </a:p>
          </p:txBody>
        </p:sp>
        <p:sp>
          <p:nvSpPr>
            <p:cNvPr id="201" name="Shape 201"/>
            <p:cNvSpPr/>
            <p:nvPr/>
          </p:nvSpPr>
          <p:spPr>
            <a:xfrm>
              <a:off x="162794" y="1539250"/>
              <a:ext cx="800896" cy="286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107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l" defTabSz="914400">
                <a:defRPr sz="32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02" name="Shape 202"/>
            <p:cNvSpPr/>
            <p:nvPr/>
          </p:nvSpPr>
          <p:spPr>
            <a:xfrm>
              <a:off x="0" y="-1"/>
              <a:ext cx="1128753" cy="182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47" h="21600" extrusionOk="0">
                  <a:moveTo>
                    <a:pt x="10039" y="1675"/>
                  </a:moveTo>
                  <a:cubicBezTo>
                    <a:pt x="5460" y="1675"/>
                    <a:pt x="1749" y="4968"/>
                    <a:pt x="1749" y="9029"/>
                  </a:cubicBezTo>
                  <a:cubicBezTo>
                    <a:pt x="1749" y="13091"/>
                    <a:pt x="5460" y="16383"/>
                    <a:pt x="10039" y="16383"/>
                  </a:cubicBezTo>
                  <a:cubicBezTo>
                    <a:pt x="14618" y="16383"/>
                    <a:pt x="18329" y="13091"/>
                    <a:pt x="18329" y="9029"/>
                  </a:cubicBezTo>
                  <a:cubicBezTo>
                    <a:pt x="18329" y="4968"/>
                    <a:pt x="14618" y="1675"/>
                    <a:pt x="10039" y="1675"/>
                  </a:cubicBezTo>
                  <a:close/>
                  <a:moveTo>
                    <a:pt x="9986" y="0"/>
                  </a:moveTo>
                  <a:cubicBezTo>
                    <a:pt x="14096" y="0"/>
                    <a:pt x="17678" y="2160"/>
                    <a:pt x="19259" y="5541"/>
                  </a:cubicBezTo>
                  <a:cubicBezTo>
                    <a:pt x="20839" y="8828"/>
                    <a:pt x="19996" y="12678"/>
                    <a:pt x="17151" y="15308"/>
                  </a:cubicBezTo>
                  <a:lnTo>
                    <a:pt x="9986" y="21600"/>
                  </a:lnTo>
                  <a:cubicBezTo>
                    <a:pt x="9986" y="21600"/>
                    <a:pt x="9986" y="21600"/>
                    <a:pt x="2927" y="15308"/>
                  </a:cubicBezTo>
                  <a:cubicBezTo>
                    <a:pt x="82" y="12678"/>
                    <a:pt x="-761" y="8828"/>
                    <a:pt x="714" y="5541"/>
                  </a:cubicBezTo>
                  <a:cubicBezTo>
                    <a:pt x="2295" y="2160"/>
                    <a:pt x="5982" y="0"/>
                    <a:pt x="9986" y="0"/>
                  </a:cubicBezTo>
                  <a:close/>
                </a:path>
              </a:pathLst>
            </a:custGeom>
            <a:solidFill>
              <a:srgbClr val="80808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l" defTabSz="914400">
                <a:defRPr sz="32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</p:grpSp>
      <p:grpSp>
        <p:nvGrpSpPr>
          <p:cNvPr id="207" name="Group 207"/>
          <p:cNvGrpSpPr/>
          <p:nvPr/>
        </p:nvGrpSpPr>
        <p:grpSpPr>
          <a:xfrm>
            <a:off x="10458355" y="1531573"/>
            <a:ext cx="1128753" cy="1826179"/>
            <a:chOff x="0" y="0"/>
            <a:chExt cx="1128751" cy="1826178"/>
          </a:xfrm>
        </p:grpSpPr>
        <p:sp>
          <p:nvSpPr>
            <p:cNvPr id="204" name="Shape 204"/>
            <p:cNvSpPr/>
            <p:nvPr/>
          </p:nvSpPr>
          <p:spPr>
            <a:xfrm>
              <a:off x="97546" y="140678"/>
              <a:ext cx="933661" cy="1244881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4400">
                  <a:solidFill>
                    <a:srgbClr val="F39C12"/>
                  </a:solidFill>
                  <a:latin typeface="linea-basic-10"/>
                  <a:ea typeface="linea-basic-10"/>
                  <a:cs typeface="linea-basic-10"/>
                  <a:sym typeface="linea-basic-10"/>
                </a:defRPr>
              </a:pPr>
              <a:endParaRPr/>
            </a:p>
          </p:txBody>
        </p:sp>
        <p:sp>
          <p:nvSpPr>
            <p:cNvPr id="205" name="Shape 205"/>
            <p:cNvSpPr/>
            <p:nvPr/>
          </p:nvSpPr>
          <p:spPr>
            <a:xfrm>
              <a:off x="162794" y="1539250"/>
              <a:ext cx="800896" cy="286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107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l" defTabSz="914400">
                <a:defRPr sz="32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06" name="Shape 206"/>
            <p:cNvSpPr/>
            <p:nvPr/>
          </p:nvSpPr>
          <p:spPr>
            <a:xfrm>
              <a:off x="0" y="-1"/>
              <a:ext cx="1128753" cy="182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47" h="21600" extrusionOk="0">
                  <a:moveTo>
                    <a:pt x="10039" y="1675"/>
                  </a:moveTo>
                  <a:cubicBezTo>
                    <a:pt x="5460" y="1675"/>
                    <a:pt x="1749" y="4968"/>
                    <a:pt x="1749" y="9029"/>
                  </a:cubicBezTo>
                  <a:cubicBezTo>
                    <a:pt x="1749" y="13091"/>
                    <a:pt x="5460" y="16383"/>
                    <a:pt x="10039" y="16383"/>
                  </a:cubicBezTo>
                  <a:cubicBezTo>
                    <a:pt x="14618" y="16383"/>
                    <a:pt x="18329" y="13091"/>
                    <a:pt x="18329" y="9029"/>
                  </a:cubicBezTo>
                  <a:cubicBezTo>
                    <a:pt x="18329" y="4968"/>
                    <a:pt x="14618" y="1675"/>
                    <a:pt x="10039" y="1675"/>
                  </a:cubicBezTo>
                  <a:close/>
                  <a:moveTo>
                    <a:pt x="9986" y="0"/>
                  </a:moveTo>
                  <a:cubicBezTo>
                    <a:pt x="14096" y="0"/>
                    <a:pt x="17678" y="2160"/>
                    <a:pt x="19259" y="5541"/>
                  </a:cubicBezTo>
                  <a:cubicBezTo>
                    <a:pt x="20839" y="8828"/>
                    <a:pt x="19996" y="12678"/>
                    <a:pt x="17151" y="15308"/>
                  </a:cubicBezTo>
                  <a:lnTo>
                    <a:pt x="9986" y="21600"/>
                  </a:lnTo>
                  <a:cubicBezTo>
                    <a:pt x="9986" y="21600"/>
                    <a:pt x="9986" y="21600"/>
                    <a:pt x="2927" y="15308"/>
                  </a:cubicBezTo>
                  <a:cubicBezTo>
                    <a:pt x="82" y="12678"/>
                    <a:pt x="-761" y="8828"/>
                    <a:pt x="714" y="5541"/>
                  </a:cubicBezTo>
                  <a:cubicBezTo>
                    <a:pt x="2295" y="2160"/>
                    <a:pt x="5982" y="0"/>
                    <a:pt x="9986" y="0"/>
                  </a:cubicBezTo>
                  <a:close/>
                </a:path>
              </a:pathLst>
            </a:custGeom>
            <a:solidFill>
              <a:srgbClr val="A6A6A6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l" defTabSz="914400">
                <a:defRPr sz="32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</p:grpSp>
      <p:sp>
        <p:nvSpPr>
          <p:cNvPr id="208" name="Shape 208"/>
          <p:cNvSpPr/>
          <p:nvPr/>
        </p:nvSpPr>
        <p:spPr>
          <a:xfrm>
            <a:off x="1474757" y="2152601"/>
            <a:ext cx="909677" cy="2642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 lnSpcReduction="10000"/>
          </a:bodyPr>
          <a:lstStyle>
            <a:lvl1pPr marL="342900" indent="-342900" algn="l" defTabSz="914400">
              <a:defRPr sz="1200" b="1">
                <a:solidFill>
                  <a:srgbClr val="0066CC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algn="ctr"/>
            <a:r>
              <a:rPr lang="he-IL" dirty="0" smtClean="0"/>
              <a:t>בארץ</a:t>
            </a:r>
            <a:endParaRPr dirty="0"/>
          </a:p>
        </p:txBody>
      </p:sp>
      <p:sp>
        <p:nvSpPr>
          <p:cNvPr id="209" name="Shape 209"/>
          <p:cNvSpPr/>
          <p:nvPr/>
        </p:nvSpPr>
        <p:spPr>
          <a:xfrm>
            <a:off x="7717725" y="2080982"/>
            <a:ext cx="795545" cy="4074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pPr marL="342900" indent="-342900" defTabSz="914400" rtl="1">
              <a:lnSpc>
                <a:spcPct val="80000"/>
              </a:lnSpc>
              <a:defRPr sz="1200" b="1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he-IL" dirty="0" smtClean="0"/>
              <a:t>בחו"ל</a:t>
            </a:r>
            <a:endParaRPr dirty="0"/>
          </a:p>
        </p:txBody>
      </p:sp>
      <p:sp>
        <p:nvSpPr>
          <p:cNvPr id="210" name="Shape 210"/>
          <p:cNvSpPr/>
          <p:nvPr/>
        </p:nvSpPr>
        <p:spPr>
          <a:xfrm>
            <a:off x="10624959" y="2080982"/>
            <a:ext cx="795545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marL="342900" indent="-342900" defTabSz="914400" rtl="1">
              <a:defRPr sz="1200" b="1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he-IL" dirty="0" smtClean="0"/>
              <a:t>בחו"ל</a:t>
            </a:r>
            <a:endParaRPr dirty="0"/>
          </a:p>
        </p:txBody>
      </p:sp>
      <p:sp>
        <p:nvSpPr>
          <p:cNvPr id="211" name="Shape 211"/>
          <p:cNvSpPr/>
          <p:nvPr/>
        </p:nvSpPr>
        <p:spPr>
          <a:xfrm>
            <a:off x="4584525" y="2152601"/>
            <a:ext cx="909677" cy="2642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 lnSpcReduction="10000"/>
          </a:bodyPr>
          <a:lstStyle>
            <a:lvl1pPr marL="342900" indent="-342900" algn="l" defTabSz="914400">
              <a:defRPr sz="1200" b="1">
                <a:solidFill>
                  <a:srgbClr val="0066CC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algn="ctr"/>
            <a:r>
              <a:rPr lang="he-IL" dirty="0" smtClean="0"/>
              <a:t>בארץ</a:t>
            </a:r>
            <a:endParaRPr dirty="0"/>
          </a:p>
        </p:txBody>
      </p:sp>
      <p:sp>
        <p:nvSpPr>
          <p:cNvPr id="212" name="Shape 212"/>
          <p:cNvSpPr/>
          <p:nvPr/>
        </p:nvSpPr>
        <p:spPr>
          <a:xfrm>
            <a:off x="10278304" y="3412943"/>
            <a:ext cx="1871969" cy="656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00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marL="228600" indent="-228600">
              <a:lnSpc>
                <a:spcPct val="90000"/>
              </a:lnSpc>
              <a:spcBef>
                <a:spcPts val="1000"/>
              </a:spcBef>
              <a:defRPr/>
            </a:pPr>
            <a:r>
              <a:rPr lang="he-IL" dirty="0">
                <a:solidFill>
                  <a:sysClr val="windowText" lastClr="000000"/>
                </a:solidFill>
                <a:latin typeface="Calibri Light"/>
              </a:rPr>
              <a:t>1. שלב ההתלבטות</a:t>
            </a:r>
            <a:endParaRPr lang="en-US" dirty="0">
              <a:solidFill>
                <a:sysClr val="windowText" lastClr="000000"/>
              </a:solidFill>
              <a:latin typeface="Calibri Light"/>
            </a:endParaRPr>
          </a:p>
        </p:txBody>
      </p:sp>
      <p:sp>
        <p:nvSpPr>
          <p:cNvPr id="213" name="Shape 213"/>
          <p:cNvSpPr/>
          <p:nvPr/>
        </p:nvSpPr>
        <p:spPr>
          <a:xfrm>
            <a:off x="7179514" y="3185727"/>
            <a:ext cx="1871969" cy="10259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00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lang="he-IL" dirty="0" smtClean="0">
                <a:solidFill>
                  <a:sysClr val="windowText" lastClr="000000"/>
                </a:solidFill>
                <a:latin typeface="Calibri Light"/>
              </a:rPr>
              <a:t>2</a:t>
            </a:r>
            <a:r>
              <a:rPr lang="he-IL" dirty="0">
                <a:solidFill>
                  <a:sysClr val="windowText" lastClr="000000"/>
                </a:solidFill>
                <a:latin typeface="Calibri Light"/>
              </a:rPr>
              <a:t>. שלב ההתארגנות</a:t>
            </a:r>
            <a:endParaRPr lang="en-US" dirty="0">
              <a:solidFill>
                <a:sysClr val="windowText" lastClr="000000"/>
              </a:solidFill>
              <a:latin typeface="Calibri Light"/>
            </a:endParaRPr>
          </a:p>
          <a:p>
            <a:endParaRPr dirty="0"/>
          </a:p>
        </p:txBody>
      </p:sp>
      <p:sp>
        <p:nvSpPr>
          <p:cNvPr id="214" name="Shape 214"/>
          <p:cNvSpPr/>
          <p:nvPr/>
        </p:nvSpPr>
        <p:spPr>
          <a:xfrm>
            <a:off x="3816935" y="3343087"/>
            <a:ext cx="2411223" cy="71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00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lang="he-IL" dirty="0" smtClean="0">
                <a:solidFill>
                  <a:sysClr val="windowText" lastClr="000000"/>
                </a:solidFill>
                <a:latin typeface="Calibri Light"/>
              </a:rPr>
              <a:t>3</a:t>
            </a:r>
            <a:r>
              <a:rPr lang="he-IL" dirty="0">
                <a:solidFill>
                  <a:sysClr val="windowText" lastClr="000000"/>
                </a:solidFill>
                <a:latin typeface="Calibri Light"/>
              </a:rPr>
              <a:t>. שלב ההתאקלמות</a:t>
            </a:r>
            <a:endParaRPr lang="en-US" dirty="0">
              <a:solidFill>
                <a:sysClr val="windowText" lastClr="000000"/>
              </a:solidFill>
              <a:latin typeface="Calibri Light"/>
            </a:endParaRPr>
          </a:p>
          <a:p>
            <a:endParaRPr dirty="0"/>
          </a:p>
        </p:txBody>
      </p:sp>
      <p:sp>
        <p:nvSpPr>
          <p:cNvPr id="215" name="Shape 215"/>
          <p:cNvSpPr/>
          <p:nvPr/>
        </p:nvSpPr>
        <p:spPr>
          <a:xfrm>
            <a:off x="723984" y="3343087"/>
            <a:ext cx="2411223" cy="71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00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dirty="0" smtClean="0"/>
              <a:t> </a:t>
            </a:r>
            <a:r>
              <a:rPr lang="he-IL" dirty="0">
                <a:solidFill>
                  <a:sysClr val="windowText" lastClr="000000"/>
                </a:solidFill>
                <a:latin typeface="Calibri Light"/>
              </a:rPr>
              <a:t>4. שלב ההשתלבות</a:t>
            </a:r>
            <a:endParaRPr lang="en-US" dirty="0">
              <a:solidFill>
                <a:sysClr val="windowText" lastClr="000000"/>
              </a:solidFill>
              <a:latin typeface="Calibri Light"/>
            </a:endParaRPr>
          </a:p>
          <a:p>
            <a:endParaRPr dirty="0"/>
          </a:p>
        </p:txBody>
      </p:sp>
      <p:sp>
        <p:nvSpPr>
          <p:cNvPr id="216" name="Shape 216"/>
          <p:cNvSpPr/>
          <p:nvPr/>
        </p:nvSpPr>
        <p:spPr>
          <a:xfrm>
            <a:off x="109322" y="5101169"/>
            <a:ext cx="3100076" cy="2047241"/>
          </a:xfrm>
          <a:prstGeom prst="rect">
            <a:avLst/>
          </a:prstGeom>
          <a:ln w="25400">
            <a:solidFill>
              <a:srgbClr val="85888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>
            <a:lvl1pPr>
              <a:defRPr sz="1600"/>
            </a:lvl1pPr>
          </a:lstStyle>
          <a:p>
            <a:pPr>
              <a:lnSpc>
                <a:spcPct val="90000"/>
              </a:lnSpc>
              <a:spcBef>
                <a:spcPts val="1000"/>
              </a:spcBef>
              <a:defRPr/>
            </a:pPr>
            <a:r>
              <a:rPr lang="he-IL" dirty="0">
                <a:solidFill>
                  <a:sysClr val="windowText" lastClr="000000"/>
                </a:solidFill>
                <a:latin typeface="Calibri Light"/>
              </a:rPr>
              <a:t>העולים נמצאים כיום בשלב זה – מועסקים, השתלבו במעגלים חברתיים ומרגישים תחושת שייכות למדינה</a:t>
            </a:r>
            <a:endParaRPr lang="en-US" dirty="0">
              <a:solidFill>
                <a:sysClr val="windowText" lastClr="000000"/>
              </a:solidFill>
              <a:latin typeface="Calibri Light"/>
            </a:endParaRPr>
          </a:p>
        </p:txBody>
      </p:sp>
      <p:sp>
        <p:nvSpPr>
          <p:cNvPr id="217" name="Shape 217"/>
          <p:cNvSpPr/>
          <p:nvPr/>
        </p:nvSpPr>
        <p:spPr>
          <a:xfrm>
            <a:off x="3537217" y="5101169"/>
            <a:ext cx="2184171" cy="2047241"/>
          </a:xfrm>
          <a:prstGeom prst="rect">
            <a:avLst/>
          </a:prstGeom>
          <a:ln w="25400">
            <a:solidFill>
              <a:srgbClr val="85888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>
            <a:lvl1pPr>
              <a:defRPr sz="1600"/>
            </a:lvl1pPr>
          </a:lstStyle>
          <a:p>
            <a:pPr>
              <a:lnSpc>
                <a:spcPct val="90000"/>
              </a:lnSpc>
              <a:spcBef>
                <a:spcPts val="1000"/>
              </a:spcBef>
              <a:defRPr/>
            </a:pPr>
            <a:r>
              <a:rPr lang="he-IL" dirty="0">
                <a:solidFill>
                  <a:sysClr val="windowText" lastClr="000000"/>
                </a:solidFill>
                <a:latin typeface="Calibri Light"/>
              </a:rPr>
              <a:t>נמשך מספר חודשים, ולעיתים אף יותר. נחווה כשלב קשה במיוחד הן מבחינה אמוציונאלית והן מבחינה פרקטית</a:t>
            </a:r>
            <a:endParaRPr lang="en-US" dirty="0">
              <a:solidFill>
                <a:sysClr val="windowText" lastClr="000000"/>
              </a:solidFill>
              <a:latin typeface="Calibri Light"/>
            </a:endParaRPr>
          </a:p>
        </p:txBody>
      </p:sp>
      <p:sp>
        <p:nvSpPr>
          <p:cNvPr id="218" name="Shape 218"/>
          <p:cNvSpPr/>
          <p:nvPr/>
        </p:nvSpPr>
        <p:spPr>
          <a:xfrm>
            <a:off x="6049206" y="4508776"/>
            <a:ext cx="2955013" cy="1323341"/>
          </a:xfrm>
          <a:prstGeom prst="rect">
            <a:avLst/>
          </a:prstGeom>
          <a:ln w="25400">
            <a:solidFill>
              <a:srgbClr val="85888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>
            <a:lvl1pPr>
              <a:defRPr sz="1600"/>
            </a:lvl1pPr>
          </a:lstStyle>
          <a:p>
            <a:pPr>
              <a:lnSpc>
                <a:spcPct val="90000"/>
              </a:lnSpc>
              <a:spcBef>
                <a:spcPts val="1000"/>
              </a:spcBef>
              <a:defRPr/>
            </a:pPr>
            <a:r>
              <a:rPr lang="he-IL" dirty="0">
                <a:solidFill>
                  <a:sysClr val="windowText" lastClr="000000"/>
                </a:solidFill>
                <a:latin typeface="Calibri Light"/>
              </a:rPr>
              <a:t>נמשך מספר חודשים, ולעיתים אף יותר. נחווה כשלב קשה </a:t>
            </a:r>
            <a:r>
              <a:rPr lang="he-IL" dirty="0" smtClean="0">
                <a:solidFill>
                  <a:sysClr val="windowText" lastClr="000000"/>
                </a:solidFill>
                <a:latin typeface="Calibri Light"/>
              </a:rPr>
              <a:t>במיוחד - </a:t>
            </a:r>
            <a:r>
              <a:rPr lang="he-IL" dirty="0">
                <a:solidFill>
                  <a:sysClr val="windowText" lastClr="000000"/>
                </a:solidFill>
                <a:latin typeface="Calibri Light"/>
              </a:rPr>
              <a:t>הן מבחינה אמוציונאלית והן מבחינה </a:t>
            </a:r>
            <a:r>
              <a:rPr lang="he-IL" dirty="0" smtClean="0">
                <a:solidFill>
                  <a:sysClr val="windowText" lastClr="000000"/>
                </a:solidFill>
                <a:latin typeface="Calibri Light"/>
              </a:rPr>
              <a:t>פרקטית.</a:t>
            </a:r>
            <a:endParaRPr lang="en-US" dirty="0">
              <a:solidFill>
                <a:sysClr val="windowText" lastClr="000000"/>
              </a:solidFill>
              <a:latin typeface="Calibri Light"/>
            </a:endParaRPr>
          </a:p>
        </p:txBody>
      </p:sp>
      <p:sp>
        <p:nvSpPr>
          <p:cNvPr id="219" name="Shape 219"/>
          <p:cNvSpPr/>
          <p:nvPr/>
        </p:nvSpPr>
        <p:spPr>
          <a:xfrm>
            <a:off x="9288672" y="4508776"/>
            <a:ext cx="3078888" cy="1323341"/>
          </a:xfrm>
          <a:prstGeom prst="rect">
            <a:avLst/>
          </a:prstGeom>
          <a:ln w="25400">
            <a:solidFill>
              <a:srgbClr val="85888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>
            <a:lvl1pPr>
              <a:defRPr sz="1600"/>
            </a:lvl1pPr>
          </a:lstStyle>
          <a:p>
            <a:r>
              <a:rPr lang="he-IL" dirty="0"/>
              <a:t>שלב זה תואר כארוך מאד, נמשך לעיתים שנים. נחווה כקשה ומבלבל מבחינה רגשית, רווי בהתלבטויות וחששות</a:t>
            </a:r>
          </a:p>
          <a:p>
            <a:r>
              <a:rPr dirty="0" smtClean="0"/>
              <a:t>.</a:t>
            </a:r>
            <a:endParaRPr dirty="0"/>
          </a:p>
        </p:txBody>
      </p:sp>
      <p:sp>
        <p:nvSpPr>
          <p:cNvPr id="220" name="Shape 220"/>
          <p:cNvSpPr/>
          <p:nvPr/>
        </p:nvSpPr>
        <p:spPr>
          <a:xfrm>
            <a:off x="6096882" y="6057136"/>
            <a:ext cx="2859662" cy="1805941"/>
          </a:xfrm>
          <a:prstGeom prst="rect">
            <a:avLst/>
          </a:prstGeom>
          <a:ln w="25400">
            <a:solidFill>
              <a:srgbClr val="85888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>
            <a:lvl1pPr>
              <a:defRPr sz="1600"/>
            </a:lvl1pPr>
          </a:lstStyle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r>
              <a:rPr lang="he-IL" dirty="0">
                <a:solidFill>
                  <a:sysClr val="windowText" lastClr="000000"/>
                </a:solidFill>
                <a:latin typeface="Calibri Light"/>
              </a:rPr>
              <a:t>תואר כשלב קצר יחסית, של כמה חודשים. נחווה כשלב רווי בחששות, בעיקר עקב תחושת חוסר הוודאות וההיכרות עם ישראל</a:t>
            </a:r>
            <a:endParaRPr lang="en-US" dirty="0">
              <a:solidFill>
                <a:sysClr val="windowText" lastClr="000000"/>
              </a:solidFill>
              <a:latin typeface="Calibri Light"/>
            </a:endParaRPr>
          </a:p>
        </p:txBody>
      </p:sp>
      <p:sp>
        <p:nvSpPr>
          <p:cNvPr id="221" name="Shape 221"/>
          <p:cNvSpPr/>
          <p:nvPr/>
        </p:nvSpPr>
        <p:spPr>
          <a:xfrm>
            <a:off x="9278077" y="6057136"/>
            <a:ext cx="3100077" cy="3495041"/>
          </a:xfrm>
          <a:prstGeom prst="rect">
            <a:avLst/>
          </a:prstGeom>
          <a:ln w="25400">
            <a:solidFill>
              <a:srgbClr val="85888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pPr rtl="1">
              <a:lnSpc>
                <a:spcPct val="90000"/>
              </a:lnSpc>
              <a:spcBef>
                <a:spcPts val="1000"/>
              </a:spcBef>
              <a:defRPr/>
            </a:pPr>
            <a:r>
              <a:rPr lang="he-IL" sz="1600" dirty="0">
                <a:solidFill>
                  <a:sysClr val="windowText" lastClr="000000"/>
                </a:solidFill>
                <a:latin typeface="Calibri Light"/>
              </a:rPr>
              <a:t>בחלק מהמקרים, שלב זה תואר כארוך מאד, נמשך לעיתים שנים.</a:t>
            </a:r>
            <a:r>
              <a:rPr lang="ru-RU" sz="1600" dirty="0">
                <a:solidFill>
                  <a:sysClr val="windowText" lastClr="000000"/>
                </a:solidFill>
                <a:latin typeface="Calibri Light"/>
              </a:rPr>
              <a:t> </a:t>
            </a:r>
            <a:r>
              <a:rPr lang="he-IL" sz="1600" dirty="0">
                <a:solidFill>
                  <a:sysClr val="windowText" lastClr="000000"/>
                </a:solidFill>
                <a:latin typeface="Calibri Light"/>
              </a:rPr>
              <a:t>נחווה כקשה ומבלבל מבחינה רגשית, רווי בהתלבטויות וחששות.</a:t>
            </a:r>
          </a:p>
          <a:p>
            <a:pPr rtl="1">
              <a:lnSpc>
                <a:spcPct val="90000"/>
              </a:lnSpc>
              <a:spcBef>
                <a:spcPts val="1000"/>
              </a:spcBef>
              <a:defRPr/>
            </a:pPr>
            <a:r>
              <a:rPr lang="he-IL" sz="1600" dirty="0" smtClean="0">
                <a:solidFill>
                  <a:sysClr val="windowText" lastClr="000000"/>
                </a:solidFill>
                <a:latin typeface="Calibri Light"/>
              </a:rPr>
              <a:t>במקרים </a:t>
            </a:r>
            <a:r>
              <a:rPr lang="he-IL" sz="1600" dirty="0">
                <a:solidFill>
                  <a:sysClr val="windowText" lastClr="000000"/>
                </a:solidFill>
                <a:latin typeface="Calibri Light"/>
              </a:rPr>
              <a:t>אחרים, ובעיקר בעקבות בעיות רפואיות או מצב מלחמה במדינת המוצא, שלב זה תואר כקצר במיוחד, וארך חודשים בודדים</a:t>
            </a:r>
            <a:r>
              <a:rPr lang="ru-RU" sz="1600" dirty="0">
                <a:solidFill>
                  <a:sysClr val="windowText" lastClr="000000"/>
                </a:solidFill>
                <a:latin typeface="Calibri Light"/>
              </a:rPr>
              <a:t>.</a:t>
            </a:r>
            <a:r>
              <a:rPr lang="he-IL" sz="1600" dirty="0">
                <a:solidFill>
                  <a:sysClr val="windowText" lastClr="000000"/>
                </a:solidFill>
                <a:latin typeface="Calibri Light"/>
              </a:rPr>
              <a:t> </a:t>
            </a:r>
            <a:endParaRPr lang="en-US" sz="1600" dirty="0">
              <a:solidFill>
                <a:sysClr val="windowText" lastClr="000000"/>
              </a:solidFill>
              <a:latin typeface="Calibri Light"/>
            </a:endParaRPr>
          </a:p>
        </p:txBody>
      </p:sp>
      <p:pic>
        <p:nvPicPr>
          <p:cNvPr id="222" name="russianfederation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363428" y="5948617"/>
            <a:ext cx="609601" cy="609601"/>
          </a:xfrm>
          <a:prstGeom prst="rect">
            <a:avLst/>
          </a:prstGeom>
          <a:ln w="254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223" name="saint-barthelemy-flag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2363428" y="4427980"/>
            <a:ext cx="609601" cy="609601"/>
          </a:xfrm>
          <a:prstGeom prst="rect">
            <a:avLst/>
          </a:prstGeom>
          <a:ln w="254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sp>
        <p:nvSpPr>
          <p:cNvPr id="224" name="Shape 224"/>
          <p:cNvSpPr/>
          <p:nvPr/>
        </p:nvSpPr>
        <p:spPr>
          <a:xfrm flipH="1">
            <a:off x="9054651" y="5441741"/>
            <a:ext cx="240675" cy="1"/>
          </a:xfrm>
          <a:prstGeom prst="line">
            <a:avLst/>
          </a:prstGeom>
          <a:ln w="25400">
            <a:solidFill>
              <a:srgbClr val="00000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2400"/>
            </a:pPr>
            <a:endParaRPr/>
          </a:p>
        </p:txBody>
      </p:sp>
      <p:sp>
        <p:nvSpPr>
          <p:cNvPr id="225" name="Shape 225"/>
          <p:cNvSpPr/>
          <p:nvPr/>
        </p:nvSpPr>
        <p:spPr>
          <a:xfrm flipH="1">
            <a:off x="9054651" y="6563359"/>
            <a:ext cx="240675" cy="1"/>
          </a:xfrm>
          <a:prstGeom prst="line">
            <a:avLst/>
          </a:prstGeom>
          <a:ln w="25400">
            <a:solidFill>
              <a:srgbClr val="00000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2400"/>
            </a:pPr>
            <a:endParaRPr/>
          </a:p>
        </p:txBody>
      </p:sp>
      <p:sp>
        <p:nvSpPr>
          <p:cNvPr id="226" name="Shape 226"/>
          <p:cNvSpPr/>
          <p:nvPr/>
        </p:nvSpPr>
        <p:spPr>
          <a:xfrm flipH="1">
            <a:off x="5771821" y="5441741"/>
            <a:ext cx="240674" cy="1"/>
          </a:xfrm>
          <a:prstGeom prst="line">
            <a:avLst/>
          </a:prstGeom>
          <a:ln w="25400">
            <a:solidFill>
              <a:srgbClr val="00000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2400"/>
            </a:pPr>
            <a:endParaRPr/>
          </a:p>
        </p:txBody>
      </p:sp>
      <p:sp>
        <p:nvSpPr>
          <p:cNvPr id="227" name="Shape 227"/>
          <p:cNvSpPr/>
          <p:nvPr/>
        </p:nvSpPr>
        <p:spPr>
          <a:xfrm flipH="1">
            <a:off x="5830007" y="6563359"/>
            <a:ext cx="240675" cy="1"/>
          </a:xfrm>
          <a:prstGeom prst="line">
            <a:avLst/>
          </a:prstGeom>
          <a:ln w="25400">
            <a:solidFill>
              <a:srgbClr val="00000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2400"/>
            </a:pPr>
            <a:endParaRPr/>
          </a:p>
        </p:txBody>
      </p:sp>
      <p:sp>
        <p:nvSpPr>
          <p:cNvPr id="228" name="Shape 228"/>
          <p:cNvSpPr/>
          <p:nvPr/>
        </p:nvSpPr>
        <p:spPr>
          <a:xfrm flipH="1">
            <a:off x="3250815" y="6105396"/>
            <a:ext cx="240675" cy="1"/>
          </a:xfrm>
          <a:prstGeom prst="line">
            <a:avLst/>
          </a:prstGeom>
          <a:ln w="25400">
            <a:solidFill>
              <a:srgbClr val="00000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>
              <a:defRPr sz="2400"/>
            </a:pPr>
            <a:endParaRPr/>
          </a:p>
        </p:txBody>
      </p:sp>
      <p:pic>
        <p:nvPicPr>
          <p:cNvPr id="229" name="ukraine-flag (3)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2363428" y="6448392"/>
            <a:ext cx="609601" cy="6096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30" name="belarus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2363428" y="6983142"/>
            <a:ext cx="609601" cy="609601"/>
          </a:xfrm>
          <a:prstGeom prst="rect">
            <a:avLst/>
          </a:prstGeom>
          <a:ln w="254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90727">
              <a:defRPr sz="6719"/>
            </a:lvl1pPr>
          </a:lstStyle>
          <a:p>
            <a:r>
              <a:rPr lang="he-IL" dirty="0" smtClean="0"/>
              <a:t>תפקידן של הנשים בתהליך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 קבלת ההחלטה</a:t>
            </a:r>
            <a:endParaRPr dirty="0"/>
          </a:p>
        </p:txBody>
      </p:sp>
      <p:sp>
        <p:nvSpPr>
          <p:cNvPr id="235" name="Shape 23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 algn="r" rtl="1">
              <a:buSzTx/>
              <a:buNone/>
            </a:pPr>
            <a:r>
              <a:rPr lang="he-IL" dirty="0" smtClean="0"/>
              <a:t>במשך </a:t>
            </a:r>
            <a:r>
              <a:rPr lang="he-IL" dirty="0"/>
              <a:t>זמן </a:t>
            </a:r>
            <a:r>
              <a:rPr lang="he-IL" dirty="0" smtClean="0"/>
              <a:t>רב, נושא זה לא זכה לתשומת הלב הראויה.</a:t>
            </a:r>
          </a:p>
          <a:p>
            <a:pPr marL="0" indent="0" algn="r" rtl="1">
              <a:buSzTx/>
              <a:buNone/>
            </a:pPr>
            <a:r>
              <a:rPr lang="he-IL" dirty="0" smtClean="0"/>
              <a:t>מעקב אחרי הדיונים ברשתות חברתיות וראיונות עם העולים עצמם, אפשרו לקבוע - תחילה כנקודת הנחה ואחר כך גם כקביעה בסבירות גבוהה, בעזרת מחקרים מעמיקים אשר נערכו בקרב יהודי צרפת ובריה"מ לשעבר, בשנת 2016 –</a:t>
            </a:r>
            <a:endParaRPr lang="en-US" dirty="0" smtClean="0"/>
          </a:p>
          <a:p>
            <a:pPr marL="0" indent="0" algn="ctr" rtl="1">
              <a:buSzTx/>
              <a:buNone/>
            </a:pPr>
            <a:r>
              <a:rPr lang="he-IL" b="1" dirty="0" smtClean="0"/>
              <a:t>שלנשים במשפחה תפקיד מכריע בקבלת ההחלטה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he-IL" b="1" dirty="0" smtClean="0"/>
              <a:t>לעלות לישראל. </a:t>
            </a:r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>
            <a:spLocks noGrp="1"/>
          </p:cNvSpPr>
          <p:nvPr>
            <p:ph type="title"/>
          </p:nvPr>
        </p:nvSpPr>
        <p:spPr>
          <a:xfrm>
            <a:off x="952500" y="167932"/>
            <a:ext cx="11417637" cy="2073798"/>
          </a:xfrm>
          <a:prstGeom prst="rect">
            <a:avLst/>
          </a:prstGeom>
        </p:spPr>
        <p:txBody>
          <a:bodyPr>
            <a:normAutofit/>
          </a:bodyPr>
          <a:lstStyle>
            <a:lvl1pPr defTabSz="408940">
              <a:defRPr sz="5600"/>
            </a:lvl1pPr>
          </a:lstStyle>
          <a:p>
            <a:r>
              <a:rPr lang="he-IL" dirty="0"/>
              <a:t>תפקידן של הנשים בתהליך</a:t>
            </a:r>
            <a:r>
              <a:rPr lang="en-US" dirty="0"/>
              <a:t/>
            </a:r>
            <a:br>
              <a:rPr lang="en-US" dirty="0"/>
            </a:br>
            <a:r>
              <a:rPr lang="he-IL" dirty="0"/>
              <a:t> קבלת </a:t>
            </a:r>
            <a:r>
              <a:rPr lang="he-IL" dirty="0" smtClean="0"/>
              <a:t>ההחלטה לעלות - צרפת</a:t>
            </a:r>
            <a:endParaRPr dirty="0"/>
          </a:p>
        </p:txBody>
      </p:sp>
      <p:sp>
        <p:nvSpPr>
          <p:cNvPr id="238" name="Shape 238"/>
          <p:cNvSpPr>
            <a:spLocks noGrp="1"/>
          </p:cNvSpPr>
          <p:nvPr>
            <p:ph type="body" idx="4294967295"/>
          </p:nvPr>
        </p:nvSpPr>
        <p:spPr>
          <a:xfrm>
            <a:off x="786559" y="2419121"/>
            <a:ext cx="11099801" cy="693449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23333" indent="-423333" algn="r" defTabSz="457200" rtl="1">
              <a:spcBef>
                <a:spcPts val="0"/>
              </a:spcBef>
              <a:buSzPct val="100000"/>
              <a:buAutoNum type="arabicPeriod"/>
              <a:defRPr sz="2600">
                <a:latin typeface="Arial"/>
                <a:ea typeface="Arial"/>
                <a:cs typeface="Arial"/>
                <a:sym typeface="Arial"/>
              </a:defRPr>
            </a:pPr>
            <a:r>
              <a:rPr lang="he-IL" sz="2800" dirty="0">
                <a:solidFill>
                  <a:srgbClr val="212121"/>
                </a:solidFill>
                <a:latin typeface="wf_segoe-ui_normal"/>
              </a:rPr>
              <a:t>ברמה </a:t>
            </a:r>
            <a:r>
              <a:rPr lang="he-IL" sz="2800" dirty="0" smtClean="0">
                <a:solidFill>
                  <a:srgbClr val="212121"/>
                </a:solidFill>
                <a:latin typeface="wf_segoe-ui_normal"/>
              </a:rPr>
              <a:t>ההצהרתית</a:t>
            </a:r>
            <a:r>
              <a:rPr lang="he-IL" sz="2800" dirty="0">
                <a:solidFill>
                  <a:srgbClr val="212121"/>
                </a:solidFill>
                <a:latin typeface="wf_segoe-ui_normal"/>
              </a:rPr>
              <a:t>, טענו העולים מצרפת </a:t>
            </a:r>
            <a:r>
              <a:rPr lang="he-IL" sz="2800" dirty="0" smtClean="0">
                <a:solidFill>
                  <a:srgbClr val="212121"/>
                </a:solidFill>
                <a:latin typeface="wf_segoe-ui_normal"/>
              </a:rPr>
              <a:t>כי </a:t>
            </a:r>
            <a:r>
              <a:rPr lang="he-IL" sz="2800" dirty="0">
                <a:solidFill>
                  <a:srgbClr val="212121"/>
                </a:solidFill>
                <a:latin typeface="wf_segoe-ui_normal"/>
              </a:rPr>
              <a:t>ההחלטה לגבי </a:t>
            </a:r>
            <a:r>
              <a:rPr lang="he-IL" sz="2800" dirty="0" smtClean="0">
                <a:solidFill>
                  <a:srgbClr val="212121"/>
                </a:solidFill>
                <a:latin typeface="wf_segoe-ui_normal"/>
              </a:rPr>
              <a:t>העלייה </a:t>
            </a:r>
            <a:r>
              <a:rPr lang="he-IL" sz="2800" dirty="0">
                <a:solidFill>
                  <a:srgbClr val="212121"/>
                </a:solidFill>
                <a:latin typeface="wf_segoe-ui_normal"/>
              </a:rPr>
              <a:t>התקבלה </a:t>
            </a:r>
            <a:r>
              <a:rPr lang="he-IL" sz="2800" dirty="0" smtClean="0">
                <a:solidFill>
                  <a:srgbClr val="212121"/>
                </a:solidFill>
                <a:latin typeface="wf_segoe-ui_normal"/>
              </a:rPr>
              <a:t>במשותף.</a:t>
            </a:r>
          </a:p>
          <a:p>
            <a:pPr marL="423333" indent="-423333" algn="r" defTabSz="457200" rtl="1">
              <a:spcBef>
                <a:spcPts val="0"/>
              </a:spcBef>
              <a:buSzPct val="100000"/>
              <a:buFontTx/>
              <a:buAutoNum type="arabicPeriod"/>
              <a:defRPr sz="2600">
                <a:latin typeface="Arial"/>
                <a:ea typeface="Arial"/>
                <a:cs typeface="Arial"/>
                <a:sym typeface="Arial"/>
              </a:defRPr>
            </a:pPr>
            <a:r>
              <a:rPr lang="he-IL" sz="2800" dirty="0" smtClean="0">
                <a:solidFill>
                  <a:srgbClr val="212121"/>
                </a:solidFill>
                <a:latin typeface="wf_segoe-ui_normal"/>
              </a:rPr>
              <a:t>ברם, </a:t>
            </a:r>
            <a:r>
              <a:rPr lang="he-IL" sz="2800" dirty="0">
                <a:solidFill>
                  <a:srgbClr val="212121"/>
                </a:solidFill>
                <a:latin typeface="wf_segoe-ui_normal"/>
              </a:rPr>
              <a:t>ניתוח מעמיק של תוכן דברי המשתתפים מראה, כי </a:t>
            </a:r>
            <a:r>
              <a:rPr lang="he-IL" sz="2800" b="1" dirty="0">
                <a:solidFill>
                  <a:srgbClr val="212121"/>
                </a:solidFill>
                <a:latin typeface="wf_segoe-ui_normal"/>
              </a:rPr>
              <a:t>לקול הנשי </a:t>
            </a:r>
            <a:r>
              <a:rPr lang="he-IL" sz="2800" b="1" dirty="0" smtClean="0">
                <a:solidFill>
                  <a:srgbClr val="212121"/>
                </a:solidFill>
                <a:latin typeface="wf_segoe-ui_normal"/>
              </a:rPr>
              <a:t>היה </a:t>
            </a:r>
            <a:r>
              <a:rPr lang="he-IL" sz="2800" b="1" dirty="0">
                <a:solidFill>
                  <a:srgbClr val="212121"/>
                </a:solidFill>
                <a:latin typeface="wf_segoe-ui_normal"/>
              </a:rPr>
              <a:t>דומיננטיות גבוהה יותר בשלב הטריגרים </a:t>
            </a:r>
            <a:r>
              <a:rPr lang="he-IL" sz="2800" dirty="0">
                <a:solidFill>
                  <a:srgbClr val="212121"/>
                </a:solidFill>
                <a:latin typeface="wf_segoe-ui_normal"/>
              </a:rPr>
              <a:t>- בשלב היוזמה לעלות לישראל</a:t>
            </a:r>
            <a:r>
              <a:rPr lang="he-IL" sz="2800" dirty="0" smtClean="0">
                <a:solidFill>
                  <a:srgbClr val="212121"/>
                </a:solidFill>
                <a:latin typeface="wf_segoe-ui_normal"/>
              </a:rPr>
              <a:t>.</a:t>
            </a:r>
          </a:p>
          <a:p>
            <a:pPr marL="423333" indent="-423333" algn="r" defTabSz="457200" rtl="1">
              <a:spcBef>
                <a:spcPts val="0"/>
              </a:spcBef>
              <a:buSzPct val="100000"/>
              <a:buFontTx/>
              <a:buAutoNum type="arabicPeriod"/>
              <a:defRPr sz="2600">
                <a:latin typeface="Arial"/>
                <a:ea typeface="Arial"/>
                <a:cs typeface="Arial"/>
                <a:sym typeface="Arial"/>
              </a:defRPr>
            </a:pPr>
            <a:r>
              <a:rPr lang="he-IL" sz="2800" dirty="0" smtClean="0">
                <a:solidFill>
                  <a:srgbClr val="212121"/>
                </a:solidFill>
                <a:latin typeface="wf_segoe-ui_normal"/>
              </a:rPr>
              <a:t>ברוב המקרים, הגברים "נסחפו" אחרי הנשים ו/או "נדבקו" מהן בדחף לעלות, על אף שהחלטה עצמה התקבלה במשותף.</a:t>
            </a:r>
          </a:p>
          <a:p>
            <a:pPr marL="423333" indent="-423333" algn="r" defTabSz="457200" rtl="1">
              <a:spcBef>
                <a:spcPts val="0"/>
              </a:spcBef>
              <a:buSzPct val="100000"/>
              <a:buFontTx/>
              <a:buAutoNum type="arabicPeriod"/>
              <a:defRPr sz="2600">
                <a:latin typeface="Arial"/>
                <a:ea typeface="Arial"/>
                <a:cs typeface="Arial"/>
                <a:sym typeface="Arial"/>
              </a:defRPr>
            </a:pPr>
            <a:r>
              <a:rPr lang="he-IL" sz="2800" dirty="0" smtClean="0">
                <a:solidFill>
                  <a:srgbClr val="212121"/>
                </a:solidFill>
                <a:latin typeface="wf_segoe-ui_normal"/>
              </a:rPr>
              <a:t>הנשים העידו על עצמן כעל "הכוח המניע" בשלבי </a:t>
            </a:r>
            <a:r>
              <a:rPr lang="he-IL" sz="2800" b="1" dirty="0" smtClean="0">
                <a:solidFill>
                  <a:srgbClr val="212121"/>
                </a:solidFill>
                <a:latin typeface="wf_segoe-ui_normal"/>
              </a:rPr>
              <a:t>הקליטה הראשונית בישראל ובעיקר בשלבי ההתאקלמות בה - </a:t>
            </a:r>
            <a:r>
              <a:rPr lang="he-IL" sz="2800" dirty="0" smtClean="0">
                <a:solidFill>
                  <a:srgbClr val="212121"/>
                </a:solidFill>
                <a:latin typeface="wf_segoe-ui_normal"/>
              </a:rPr>
              <a:t>כאשר נשאו על כתפיהן את העול העיקרי של ההתמודדות עם הבירוקרטיה – רישום במוסדות, קבלת מידע לגבי הזכויות והטבות המגיעות, רישום הילדים במוסדות החינוך וכיו"ב.</a:t>
            </a:r>
            <a:endParaRPr lang="he-IL" sz="2800" dirty="0">
              <a:solidFill>
                <a:srgbClr val="212121"/>
              </a:solidFill>
              <a:latin typeface="wf_segoe-ui_normal"/>
            </a:endParaRPr>
          </a:p>
          <a:p>
            <a:pPr marL="423333" indent="-423333" algn="r" defTabSz="457200" rtl="1">
              <a:spcBef>
                <a:spcPts val="0"/>
              </a:spcBef>
              <a:buSzPct val="100000"/>
              <a:buAutoNum type="arabicPeriod"/>
              <a:defRPr sz="2600">
                <a:latin typeface="Arial"/>
                <a:ea typeface="Arial"/>
                <a:cs typeface="Arial"/>
                <a:sym typeface="Arial"/>
              </a:defRPr>
            </a:pPr>
            <a:endParaRPr lang="he-IL" sz="2800" dirty="0" smtClean="0">
              <a:solidFill>
                <a:srgbClr val="212121"/>
              </a:solidFill>
              <a:latin typeface="wf_segoe-ui_normal"/>
            </a:endParaRPr>
          </a:p>
          <a:p>
            <a:pPr marL="0" indent="0" algn="r" defTabSz="457200" rtl="1">
              <a:spcBef>
                <a:spcPts val="0"/>
              </a:spcBef>
              <a:buSzPct val="100000"/>
              <a:buNone/>
              <a:defRPr sz="2600">
                <a:latin typeface="Arial"/>
                <a:ea typeface="Arial"/>
                <a:cs typeface="Arial"/>
                <a:sym typeface="Arial"/>
              </a:defRPr>
            </a:pPr>
            <a:endParaRPr lang="he-IL" dirty="0" smtClean="0"/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Shape 242"/>
          <p:cNvSpPr>
            <a:spLocks noGrp="1"/>
          </p:cNvSpPr>
          <p:nvPr>
            <p:ph type="title"/>
          </p:nvPr>
        </p:nvSpPr>
        <p:spPr>
          <a:xfrm>
            <a:off x="957784" y="556320"/>
            <a:ext cx="11417637" cy="2073798"/>
          </a:xfrm>
          <a:prstGeom prst="rect">
            <a:avLst/>
          </a:prstGeom>
        </p:spPr>
        <p:txBody>
          <a:bodyPr>
            <a:normAutofit/>
          </a:bodyPr>
          <a:lstStyle>
            <a:lvl1pPr defTabSz="315468">
              <a:defRPr sz="4320"/>
            </a:lvl1pPr>
          </a:lstStyle>
          <a:p>
            <a:pPr rtl="1"/>
            <a:r>
              <a:rPr lang="he-IL" dirty="0"/>
              <a:t>תפקידן של הנשים </a:t>
            </a:r>
            <a:r>
              <a:rPr lang="he-IL" dirty="0" smtClean="0"/>
              <a:t>בתהליך </a:t>
            </a:r>
            <a:r>
              <a:rPr lang="he-IL" dirty="0"/>
              <a:t>קבלת ההחלטה </a:t>
            </a:r>
            <a:r>
              <a:rPr lang="he-IL" dirty="0" smtClean="0"/>
              <a:t>לעלות</a:t>
            </a:r>
            <a:r>
              <a:rPr lang="en-US" dirty="0" smtClean="0"/>
              <a:t> </a:t>
            </a:r>
            <a:r>
              <a:rPr lang="he-IL" dirty="0" smtClean="0"/>
              <a:t/>
            </a:r>
            <a:br>
              <a:rPr lang="he-IL" dirty="0" smtClean="0"/>
            </a:br>
            <a:r>
              <a:rPr lang="he-IL" dirty="0" smtClean="0"/>
              <a:t>בקרב יהודים דוברי הרוסית</a:t>
            </a:r>
            <a:endParaRPr dirty="0"/>
          </a:p>
        </p:txBody>
      </p:sp>
      <p:sp>
        <p:nvSpPr>
          <p:cNvPr id="243" name="Shape 243"/>
          <p:cNvSpPr>
            <a:spLocks noGrp="1"/>
          </p:cNvSpPr>
          <p:nvPr>
            <p:ph type="body" idx="4294967295"/>
          </p:nvPr>
        </p:nvSpPr>
        <p:spPr>
          <a:xfrm>
            <a:off x="813768" y="3004592"/>
            <a:ext cx="11099801" cy="511256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85233" indent="-385233" algn="r" defTabSz="531622" rtl="1">
              <a:lnSpc>
                <a:spcPct val="150000"/>
              </a:lnSpc>
              <a:spcBef>
                <a:spcPts val="0"/>
              </a:spcBef>
              <a:buSzPct val="100000"/>
              <a:buFontTx/>
              <a:buAutoNum type="arabicPeriod"/>
              <a:defRPr sz="2366"/>
            </a:pPr>
            <a:r>
              <a:rPr lang="he-IL" sz="2400" dirty="0">
                <a:solidFill>
                  <a:srgbClr val="212121"/>
                </a:solidFill>
                <a:latin typeface="wf_segoe-ui_normal"/>
              </a:rPr>
              <a:t>במהלך </a:t>
            </a:r>
            <a:r>
              <a:rPr lang="he-IL" sz="2400" dirty="0" smtClean="0">
                <a:solidFill>
                  <a:srgbClr val="212121"/>
                </a:solidFill>
                <a:latin typeface="wf_segoe-ui_normal"/>
              </a:rPr>
              <a:t>דיוני הקבוצות</a:t>
            </a:r>
            <a:r>
              <a:rPr lang="he-IL" sz="2400" dirty="0">
                <a:solidFill>
                  <a:srgbClr val="212121"/>
                </a:solidFill>
                <a:latin typeface="wf_segoe-ui_normal"/>
              </a:rPr>
              <a:t>, הנשים הצהירו באופן חד משמעי כי הן היוו </a:t>
            </a:r>
            <a:r>
              <a:rPr lang="he-IL" sz="2400" dirty="0" smtClean="0">
                <a:solidFill>
                  <a:srgbClr val="212121"/>
                </a:solidFill>
                <a:latin typeface="wf_segoe-ui_normal"/>
              </a:rPr>
              <a:t>את </a:t>
            </a:r>
            <a:r>
              <a:rPr lang="he-IL" sz="2400" b="1" dirty="0" smtClean="0">
                <a:solidFill>
                  <a:srgbClr val="212121"/>
                </a:solidFill>
                <a:latin typeface="wf_segoe-ui_normal"/>
              </a:rPr>
              <a:t>הכוח </a:t>
            </a:r>
            <a:r>
              <a:rPr lang="he-IL" sz="2400" b="1" dirty="0">
                <a:solidFill>
                  <a:srgbClr val="212121"/>
                </a:solidFill>
                <a:latin typeface="wf_segoe-ui_normal"/>
              </a:rPr>
              <a:t>המניע </a:t>
            </a:r>
            <a:r>
              <a:rPr lang="he-IL" sz="2400" b="1" dirty="0" smtClean="0">
                <a:solidFill>
                  <a:srgbClr val="212121"/>
                </a:solidFill>
                <a:latin typeface="wf_segoe-ui_normal"/>
              </a:rPr>
              <a:t>- </a:t>
            </a:r>
            <a:r>
              <a:rPr lang="he-IL" sz="2400" dirty="0" smtClean="0">
                <a:solidFill>
                  <a:srgbClr val="212121"/>
                </a:solidFill>
                <a:latin typeface="wf_segoe-ui_normal"/>
              </a:rPr>
              <a:t>הן </a:t>
            </a:r>
            <a:r>
              <a:rPr lang="he-IL" sz="2400" dirty="0">
                <a:solidFill>
                  <a:srgbClr val="212121"/>
                </a:solidFill>
                <a:latin typeface="wf_segoe-ui_normal"/>
              </a:rPr>
              <a:t>בהחלטת </a:t>
            </a:r>
            <a:r>
              <a:rPr lang="he-IL" sz="2400" dirty="0" smtClean="0">
                <a:solidFill>
                  <a:srgbClr val="212121"/>
                </a:solidFill>
                <a:latin typeface="wf_segoe-ui_normal"/>
              </a:rPr>
              <a:t>העלייה</a:t>
            </a:r>
            <a:r>
              <a:rPr lang="he-IL" sz="2400" dirty="0">
                <a:solidFill>
                  <a:srgbClr val="212121"/>
                </a:solidFill>
                <a:latin typeface="wf_segoe-ui_normal"/>
              </a:rPr>
              <a:t>, והן בכל שלבי התהליך. </a:t>
            </a:r>
          </a:p>
          <a:p>
            <a:pPr marL="385233" indent="-385233" algn="r" defTabSz="531622" rtl="1">
              <a:lnSpc>
                <a:spcPct val="150000"/>
              </a:lnSpc>
              <a:spcBef>
                <a:spcPts val="0"/>
              </a:spcBef>
              <a:buSzPct val="100000"/>
              <a:buFontTx/>
              <a:buAutoNum type="arabicPeriod"/>
              <a:defRPr sz="2366"/>
            </a:pPr>
            <a:r>
              <a:rPr lang="he-IL" sz="2400" b="1" dirty="0">
                <a:solidFill>
                  <a:srgbClr val="212121"/>
                </a:solidFill>
                <a:latin typeface="wf_segoe-ui_normal"/>
              </a:rPr>
              <a:t>ברוב המקרים, הנשים היו אלה שיזמו את עצם הרעיון</a:t>
            </a:r>
            <a:r>
              <a:rPr lang="en-US" sz="2400" b="1" dirty="0">
                <a:solidFill>
                  <a:srgbClr val="212121"/>
                </a:solidFill>
                <a:latin typeface="wf_segoe-ui_normal"/>
              </a:rPr>
              <a:t> </a:t>
            </a:r>
            <a:r>
              <a:rPr lang="he-IL" sz="2400" b="1" dirty="0">
                <a:solidFill>
                  <a:srgbClr val="212121"/>
                </a:solidFill>
                <a:latin typeface="wf_segoe-ui_normal"/>
              </a:rPr>
              <a:t>של </a:t>
            </a:r>
            <a:r>
              <a:rPr lang="he-IL" sz="2400" b="1" dirty="0" smtClean="0">
                <a:solidFill>
                  <a:srgbClr val="212121"/>
                </a:solidFill>
                <a:latin typeface="wf_segoe-ui_normal"/>
              </a:rPr>
              <a:t>העלייה.</a:t>
            </a:r>
          </a:p>
          <a:p>
            <a:pPr marL="385233" indent="-385233" algn="r" defTabSz="531622" rtl="1">
              <a:lnSpc>
                <a:spcPct val="150000"/>
              </a:lnSpc>
              <a:spcBef>
                <a:spcPts val="0"/>
              </a:spcBef>
              <a:buSzPct val="100000"/>
              <a:buFontTx/>
              <a:buAutoNum type="arabicPeriod"/>
              <a:defRPr sz="2366"/>
            </a:pPr>
            <a:r>
              <a:rPr lang="he-IL" sz="2400" dirty="0">
                <a:solidFill>
                  <a:srgbClr val="212121"/>
                </a:solidFill>
                <a:latin typeface="wf_segoe-ui_normal"/>
              </a:rPr>
              <a:t>כלל </a:t>
            </a:r>
            <a:r>
              <a:rPr lang="he-IL" sz="2400" b="1" dirty="0">
                <a:solidFill>
                  <a:srgbClr val="212121"/>
                </a:solidFill>
                <a:latin typeface="wf_segoe-ui_normal"/>
              </a:rPr>
              <a:t>הגברים</a:t>
            </a:r>
            <a:r>
              <a:rPr lang="he-IL" sz="2400" dirty="0">
                <a:solidFill>
                  <a:srgbClr val="212121"/>
                </a:solidFill>
                <a:latin typeface="wf_segoe-ui_normal"/>
              </a:rPr>
              <a:t> העידו שההחלטה לגבי </a:t>
            </a:r>
            <a:r>
              <a:rPr lang="he-IL" sz="2400" dirty="0" smtClean="0">
                <a:solidFill>
                  <a:srgbClr val="212121"/>
                </a:solidFill>
                <a:latin typeface="wf_segoe-ui_normal"/>
              </a:rPr>
              <a:t>העלייה </a:t>
            </a:r>
            <a:r>
              <a:rPr lang="he-IL" sz="2400" dirty="0">
                <a:solidFill>
                  <a:srgbClr val="212121"/>
                </a:solidFill>
                <a:latin typeface="wf_segoe-ui_normal"/>
              </a:rPr>
              <a:t>לישראל </a:t>
            </a:r>
            <a:r>
              <a:rPr lang="he-IL" sz="2400" b="1" dirty="0">
                <a:solidFill>
                  <a:srgbClr val="212121"/>
                </a:solidFill>
                <a:latin typeface="wf_segoe-ui_normal"/>
              </a:rPr>
              <a:t>התקבלה בשותפות מלאה עם הנשים</a:t>
            </a:r>
            <a:r>
              <a:rPr lang="he-IL" sz="2400" dirty="0" smtClean="0">
                <a:solidFill>
                  <a:srgbClr val="212121"/>
                </a:solidFill>
                <a:latin typeface="wf_segoe-ui_normal"/>
              </a:rPr>
              <a:t>.</a:t>
            </a:r>
          </a:p>
          <a:p>
            <a:pPr marL="385233" indent="-385233" algn="r" defTabSz="531622" rtl="1">
              <a:lnSpc>
                <a:spcPct val="150000"/>
              </a:lnSpc>
              <a:spcBef>
                <a:spcPts val="0"/>
              </a:spcBef>
              <a:buSzPct val="100000"/>
              <a:buFontTx/>
              <a:buAutoNum type="arabicPeriod"/>
              <a:defRPr sz="2366"/>
            </a:pPr>
            <a:r>
              <a:rPr lang="he-IL" sz="2400" dirty="0">
                <a:solidFill>
                  <a:srgbClr val="212121"/>
                </a:solidFill>
                <a:latin typeface="wf_segoe-ui_normal"/>
              </a:rPr>
              <a:t>מדברי העולים עלה, כי לנשים היה גם משקל רב יותר בהחלטה לגבי </a:t>
            </a:r>
            <a:r>
              <a:rPr lang="he-IL" sz="2400" b="1" dirty="0">
                <a:solidFill>
                  <a:srgbClr val="212121"/>
                </a:solidFill>
                <a:latin typeface="wf_segoe-ui_normal"/>
              </a:rPr>
              <a:t>עיתוי </a:t>
            </a:r>
            <a:r>
              <a:rPr lang="he-IL" sz="2400" b="1" dirty="0" smtClean="0">
                <a:solidFill>
                  <a:srgbClr val="212121"/>
                </a:solidFill>
                <a:latin typeface="wf_segoe-ui_normal"/>
              </a:rPr>
              <a:t>העלייה.</a:t>
            </a:r>
          </a:p>
          <a:p>
            <a:pPr marL="423333" indent="-423333" algn="r" defTabSz="457200" rtl="1">
              <a:lnSpc>
                <a:spcPct val="150000"/>
              </a:lnSpc>
              <a:spcBef>
                <a:spcPts val="0"/>
              </a:spcBef>
              <a:buSzPct val="100000"/>
              <a:buFontTx/>
              <a:buAutoNum type="arabicPeriod"/>
              <a:defRPr sz="2600">
                <a:latin typeface="Arial"/>
                <a:ea typeface="Arial"/>
                <a:cs typeface="Arial"/>
                <a:sym typeface="Arial"/>
              </a:defRPr>
            </a:pPr>
            <a:r>
              <a:rPr lang="he-IL" sz="2400" dirty="0">
                <a:solidFill>
                  <a:srgbClr val="212121"/>
                </a:solidFill>
                <a:latin typeface="wf_segoe-ui_normal"/>
              </a:rPr>
              <a:t>הנשים העידו על עצמן כעל "הכוח המניע" בשלבי </a:t>
            </a:r>
            <a:r>
              <a:rPr lang="he-IL" sz="2400" b="1" dirty="0">
                <a:solidFill>
                  <a:srgbClr val="212121"/>
                </a:solidFill>
                <a:latin typeface="wf_segoe-ui_normal"/>
              </a:rPr>
              <a:t>הקליטה הראשונית בישראל ובעיקר בשלבי ההתאקלמות בה - </a:t>
            </a:r>
            <a:r>
              <a:rPr lang="he-IL" sz="2400" dirty="0">
                <a:solidFill>
                  <a:srgbClr val="212121"/>
                </a:solidFill>
                <a:latin typeface="wf_segoe-ui_normal"/>
              </a:rPr>
              <a:t>כאשר נשאו על כתפיהן את העול העיקרי של ההתמודדות עם הבירוקרטיה – רישום במוסדות, קבלת מידע לגבי הזכויות והטבות המגיעות, רישום הילדים במוסדות החינוך וכיו"ב</a:t>
            </a:r>
            <a:r>
              <a:rPr lang="he-IL" sz="2400" dirty="0" smtClean="0">
                <a:solidFill>
                  <a:srgbClr val="212121"/>
                </a:solidFill>
                <a:latin typeface="wf_segoe-ui_normal"/>
              </a:rPr>
              <a:t>.</a:t>
            </a:r>
            <a:endParaRPr lang="en-US" sz="2400" b="1" dirty="0">
              <a:solidFill>
                <a:srgbClr val="212121"/>
              </a:solidFill>
              <a:latin typeface="wf_segoe-ui_normal"/>
            </a:endParaRPr>
          </a:p>
          <a:p>
            <a:pPr marL="0" indent="0" algn="r" defTabSz="531622" rtl="1">
              <a:spcBef>
                <a:spcPts val="0"/>
              </a:spcBef>
              <a:buSzPct val="100000"/>
              <a:buNone/>
              <a:defRPr sz="2366"/>
            </a:pPr>
            <a:endParaRPr lang="he-IL" dirty="0" smtClean="0"/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he-IL" dirty="0" smtClean="0"/>
              <a:t>הממצאים</a:t>
            </a:r>
            <a:endParaRPr dirty="0"/>
          </a:p>
        </p:txBody>
      </p:sp>
      <p:sp>
        <p:nvSpPr>
          <p:cNvPr id="246" name="Shape 246"/>
          <p:cNvSpPr>
            <a:spLocks noGrp="1"/>
          </p:cNvSpPr>
          <p:nvPr>
            <p:ph type="body" idx="1"/>
          </p:nvPr>
        </p:nvSpPr>
        <p:spPr>
          <a:xfrm>
            <a:off x="1029792" y="2428528"/>
            <a:ext cx="11099800" cy="602942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51155" indent="-351155" algn="r" defTabSz="461518" rtl="1">
              <a:spcBef>
                <a:spcPts val="3300"/>
              </a:spcBef>
              <a:defRPr sz="2844"/>
            </a:pPr>
            <a:r>
              <a:rPr lang="he-IL" dirty="0" smtClean="0"/>
              <a:t>המחקרים הוכיחו את </a:t>
            </a:r>
            <a:r>
              <a:rPr lang="he-IL" b="1" dirty="0" smtClean="0"/>
              <a:t>נכונות הנחת העבודה שלנו על תפקידן המכריע של הנשים בתהליך קבלות החלטות לגבי העלייה</a:t>
            </a:r>
            <a:r>
              <a:rPr lang="he-IL" dirty="0" smtClean="0"/>
              <a:t>.</a:t>
            </a:r>
          </a:p>
          <a:p>
            <a:pPr marL="351155" indent="-351155" algn="r" defTabSz="461518" rtl="1">
              <a:spcBef>
                <a:spcPts val="3300"/>
              </a:spcBef>
              <a:defRPr sz="2844"/>
            </a:pPr>
            <a:r>
              <a:rPr lang="he-IL" dirty="0" smtClean="0"/>
              <a:t>בכל מדינה ישנם מאפיינים משלה</a:t>
            </a:r>
            <a:r>
              <a:rPr lang="en-US" dirty="0" smtClean="0"/>
              <a:t>;</a:t>
            </a:r>
            <a:r>
              <a:rPr lang="he-IL" dirty="0" smtClean="0"/>
              <a:t> כך בצרפת, המאופיינת כקהילה הנוטה יותר לשמירת המסורת היהודית - את הפעילות למען עידוד העלייה, יש לכוון למשפחה כמכלול אף אם קהל היעד העיקרי הינן הנשים. </a:t>
            </a:r>
          </a:p>
          <a:p>
            <a:pPr marL="351155" indent="-351155" algn="r" defTabSz="461518" rtl="1">
              <a:spcBef>
                <a:spcPts val="3300"/>
              </a:spcBef>
              <a:defRPr sz="2844"/>
            </a:pPr>
            <a:r>
              <a:rPr lang="he-IL" dirty="0" smtClean="0"/>
              <a:t>מאידך, בקרב יהודי דוברי הרוסית אשר ברובם מנותקים במידה ניכרת מהדת והמסורת היהודית - כדאי לפנות לנשים באופן בלתי-אמצעי בכל פעילות למען עידוד העלייה ולהתחשב בכך - הן בפיתוח המסרים והן בבחירת ערוצי התקשורת.</a:t>
            </a:r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Shape 2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he-IL" dirty="0" smtClean="0"/>
              <a:t>כיווני הפעילות</a:t>
            </a:r>
            <a:endParaRPr dirty="0"/>
          </a:p>
        </p:txBody>
      </p:sp>
      <p:sp>
        <p:nvSpPr>
          <p:cNvPr id="249" name="Shape 249"/>
          <p:cNvSpPr>
            <a:spLocks noGrp="1"/>
          </p:cNvSpPr>
          <p:nvPr>
            <p:ph type="body" idx="4294967295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algn="r" rtl="1"/>
            <a:r>
              <a:rPr lang="he-IL" dirty="0" smtClean="0"/>
              <a:t>לימוד השפה העברית</a:t>
            </a:r>
          </a:p>
          <a:p>
            <a:pPr algn="r" rtl="1"/>
            <a:r>
              <a:rPr lang="he-IL" dirty="0" smtClean="0"/>
              <a:t>חיזוק זהות יהודית</a:t>
            </a:r>
          </a:p>
          <a:p>
            <a:pPr algn="r" rtl="1"/>
            <a:r>
              <a:rPr lang="he-IL" dirty="0" smtClean="0"/>
              <a:t>מידע מעודכן ואמתי על ישראל</a:t>
            </a:r>
          </a:p>
          <a:p>
            <a:pPr algn="r" rtl="1"/>
            <a:r>
              <a:rPr lang="he-IL" dirty="0" smtClean="0"/>
              <a:t>הנשים כגורמים העיקריים בקבלת החלטות</a:t>
            </a:r>
            <a:endParaRPr lang="en-US" dirty="0" smtClean="0"/>
          </a:p>
        </p:txBody>
      </p:sp>
    </p:spTree>
  </p:cSld>
  <p:clrMapOvr>
    <a:masterClrMapping/>
  </p:clrMapOvr>
  <p:transition spd="slow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A3A6B34-19F8-4FB1-833E-94362CF9C3C7}"/>
</file>

<file path=customXml/itemProps2.xml><?xml version="1.0" encoding="utf-8"?>
<ds:datastoreItem xmlns:ds="http://schemas.openxmlformats.org/officeDocument/2006/customXml" ds:itemID="{3ABE043E-31CD-4A08-8EE0-2D084A2AEF42}"/>
</file>

<file path=customXml/itemProps3.xml><?xml version="1.0" encoding="utf-8"?>
<ds:datastoreItem xmlns:ds="http://schemas.openxmlformats.org/officeDocument/2006/customXml" ds:itemID="{54EDB7C6-218D-4755-B6EB-31E871CF5D96}"/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933</Words>
  <Application>Microsoft Office PowerPoint</Application>
  <PresentationFormat>מותאם אישית</PresentationFormat>
  <Paragraphs>83</Paragraphs>
  <Slides>10</Slides>
  <Notes>3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10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21" baseType="lpstr">
      <vt:lpstr>Arial</vt:lpstr>
      <vt:lpstr>Bebas Neue</vt:lpstr>
      <vt:lpstr>Calibri Light</vt:lpstr>
      <vt:lpstr>Helvetica</vt:lpstr>
      <vt:lpstr>Helvetica Light</vt:lpstr>
      <vt:lpstr>Helvetica Neue</vt:lpstr>
      <vt:lpstr>linea-basic-10</vt:lpstr>
      <vt:lpstr>Source Sans Pro</vt:lpstr>
      <vt:lpstr>Times New Roman (Hebrew)</vt:lpstr>
      <vt:lpstr>wf_segoe-ui_normal</vt:lpstr>
      <vt:lpstr>White</vt:lpstr>
      <vt:lpstr>עלייה בת זמננו: מאפיינים ואתגרים</vt:lpstr>
      <vt:lpstr>רקע כללי</vt:lpstr>
      <vt:lpstr>מחקרים</vt:lpstr>
      <vt:lpstr>המניעים הראשוניים של העלייה</vt:lpstr>
      <vt:lpstr>שלבי העלייה והקליטה בישראל</vt:lpstr>
      <vt:lpstr>תפקידן של הנשים בתהליך  קבלת ההחלטה</vt:lpstr>
      <vt:lpstr>תפקידן של הנשים בתהליך  קבלת ההחלטה לעלות - צרפת</vt:lpstr>
      <vt:lpstr>תפקידן של הנשים בתהליך קבלת ההחלטה לעלות  בקרב יהודים דוברי הרוסית</vt:lpstr>
      <vt:lpstr>הממצאים</vt:lpstr>
      <vt:lpstr>כיווני הפעילות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עלייה בת זמננו: המאפיינים והאתגרים</dc:title>
  <dc:creator>Lorentsson, Alexei</dc:creator>
  <cp:lastModifiedBy>דולי הודיה שמעוני</cp:lastModifiedBy>
  <cp:revision>21</cp:revision>
  <dcterms:modified xsi:type="dcterms:W3CDTF">2017-07-17T15:16:10Z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2019160</vt:r8>
  </property>
</Properties>
</file>