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8" r:id="rId1"/>
  </p:sldMasterIdLst>
  <p:notesMasterIdLst>
    <p:notesMasterId r:id="rId9"/>
  </p:notesMasterIdLst>
  <p:sldIdLst>
    <p:sldId id="279" r:id="rId2"/>
    <p:sldId id="284" r:id="rId3"/>
    <p:sldId id="280" r:id="rId4"/>
    <p:sldId id="291" r:id="rId5"/>
    <p:sldId id="293" r:id="rId6"/>
    <p:sldId id="292" r:id="rId7"/>
    <p:sldId id="28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23" Type="http://schemas.openxmlformats.org/officeDocument/2006/relationships/customXml" Target="../customXml/item3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F50B271-86F7-4672-A00E-07B906B52B15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3CC10C1-1191-4C8B-81D7-A5D0EA977A33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2100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/>
              <a:t>רשתות חברתיות</a:t>
            </a:r>
            <a:r>
              <a:rPr lang="he-IL" baseline="0" dirty="0"/>
              <a:t> נמצאות בכל מקום...ובחינם!</a:t>
            </a: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C10C1-1191-4C8B-81D7-A5D0EA977A33}" type="slidenum">
              <a:rPr lang="he-IL" smtClean="0"/>
              <a:pPr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612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/>
              <a:t>לדבר על ההצעה של וידאו </a:t>
            </a:r>
            <a:r>
              <a:rPr lang="he-IL" dirty="0" err="1"/>
              <a:t>קונפרנס</a:t>
            </a:r>
            <a:endParaRPr lang="he-IL" dirty="0"/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baseline="0" dirty="0"/>
              <a:t>ניידות:  גם במחשב בבית, גם בפלאפון, גם </a:t>
            </a:r>
            <a:r>
              <a:rPr lang="he-IL" baseline="0" dirty="0" err="1"/>
              <a:t>בטבלט</a:t>
            </a:r>
            <a:r>
              <a:rPr lang="he-IL" baseline="0" dirty="0"/>
              <a:t>...הכול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baseline="0" dirty="0"/>
              <a:t>נגישות:  חייב להיות ניתן לגשת בכל פלטפורמה של כל חברה כלשהי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dirty="0"/>
          </a:p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C10C1-1191-4C8B-81D7-A5D0EA977A33}" type="slidenum">
              <a:rPr lang="he-IL" smtClean="0"/>
              <a:pPr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1714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err="1"/>
              <a:t>פייסבוק</a:t>
            </a:r>
            <a:r>
              <a:rPr lang="he-IL" dirty="0"/>
              <a:t> מביא כניסות</a:t>
            </a:r>
            <a:r>
              <a:rPr lang="he-IL" baseline="0" dirty="0"/>
              <a:t> לאתר</a:t>
            </a:r>
          </a:p>
          <a:p>
            <a:r>
              <a:rPr lang="he-IL" baseline="0" dirty="0"/>
              <a:t>מוציא מרשת חברתית לנושאים אחרים ומגוונים שיעניינו את הגולש</a:t>
            </a:r>
          </a:p>
          <a:p>
            <a:r>
              <a:rPr lang="he-IL" baseline="0" dirty="0"/>
              <a:t>המסרים ניתנים להפיץ כל לקהל, מתישהו ואיפשהו...והכול בלחיצת עכבר </a:t>
            </a:r>
            <a:endParaRPr lang="he-IL" dirty="0"/>
          </a:p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CC10C1-1191-4C8B-81D7-A5D0EA977A33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4172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612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6628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674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4021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117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0430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7411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637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1081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0018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0594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9144001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526C39E-FEFF-4898-8AAB-E4E7646850DF}" type="datetimeFigureOut">
              <a:rPr lang="he-IL" smtClean="0"/>
              <a:pPr/>
              <a:t>כ"ג/תמוז/תשע"ז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12B4158-FEAB-4ADD-8924-29B03CFD21E9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7224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4725144"/>
            <a:ext cx="6696744" cy="1445617"/>
          </a:xfrm>
        </p:spPr>
        <p:txBody>
          <a:bodyPr>
            <a:noAutofit/>
          </a:bodyPr>
          <a:lstStyle/>
          <a:p>
            <a:pPr algn="ctr"/>
            <a:r>
              <a:rPr lang="he-IL" sz="3600" dirty="0">
                <a:cs typeface="+mn-cs"/>
              </a:rPr>
              <a:t>אנטישמיות במרחב המקוון, אופייה המיוחד אמצעים ודרכים להתמודדות עם התופעה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916832"/>
            <a:ext cx="8424936" cy="1752600"/>
          </a:xfrm>
        </p:spPr>
        <p:txBody>
          <a:bodyPr>
            <a:normAutofit/>
          </a:bodyPr>
          <a:lstStyle/>
          <a:p>
            <a:pPr algn="ctr"/>
            <a:r>
              <a:rPr lang="he-IL" sz="4800" b="1" dirty="0"/>
              <a:t>המאבק באנטישמיות</a:t>
            </a:r>
          </a:p>
          <a:p>
            <a:pPr algn="ctr"/>
            <a:r>
              <a:rPr lang="he-IL" sz="4800" b="1" dirty="0"/>
              <a:t>ההסתדרות הציונית העולמית</a:t>
            </a:r>
          </a:p>
        </p:txBody>
      </p:sp>
      <p:pic>
        <p:nvPicPr>
          <p:cNvPr id="7" name="Picture 6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2DF6262F-8C5C-4706-A3EA-15857E78D7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  <p:pic>
        <p:nvPicPr>
          <p:cNvPr id="8" name="Picture 7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7C745213-A55C-46A9-B4C9-3EE386322E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92689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>
                <a:latin typeface="+mn-lt"/>
                <a:ea typeface="+mn-ea"/>
                <a:cs typeface="+mn-cs"/>
              </a:rPr>
              <a:t>מרכז התקשורת למאבק באנטישמיות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3928" y="1907776"/>
            <a:ext cx="5076056" cy="4257528"/>
          </a:xfrm>
        </p:spPr>
        <p:txBody>
          <a:bodyPr>
            <a:normAutofit/>
          </a:bodyPr>
          <a:lstStyle/>
          <a:p>
            <a:pPr algn="r">
              <a:buFont typeface="Wingdings" panose="05000000000000000000" pitchFamily="2" charset="2"/>
              <a:buChar char="Ø"/>
            </a:pPr>
            <a:r>
              <a:rPr lang="en-US" sz="2000" dirty="0"/>
              <a:t>                      </a:t>
            </a:r>
            <a:r>
              <a:rPr lang="he-IL" sz="2000" dirty="0"/>
              <a:t>ההסתדרות הציונית העולמית הקימה את מרכז התקשורת למאבק באנטישמיות.</a:t>
            </a:r>
            <a:endParaRPr lang="en-US" sz="2000" dirty="0"/>
          </a:p>
          <a:p>
            <a:pPr algn="r">
              <a:buFont typeface="Wingdings" panose="05000000000000000000" pitchFamily="2" charset="2"/>
              <a:buChar char="Ø"/>
            </a:pPr>
            <a:r>
              <a:rPr lang="en-US" sz="2000" dirty="0"/>
              <a:t>      </a:t>
            </a:r>
            <a:r>
              <a:rPr lang="he-IL" sz="2000" dirty="0"/>
              <a:t>למרכז מגיעים מתמחים צעירים מרחבי העולם, מרביתם בוגרי תכניות מסע אשר עוסקים מדי יום באיתור, ניטור ומאבק באנטישמיות ברשת האינטרנט, ברשתות החברתיות ובאתרים השונים.</a:t>
            </a:r>
            <a:endParaRPr lang="en-US" sz="2000" dirty="0"/>
          </a:p>
          <a:p>
            <a:pPr algn="r">
              <a:buFont typeface="Wingdings" panose="05000000000000000000" pitchFamily="2" charset="2"/>
              <a:buChar char="Ø"/>
            </a:pPr>
            <a:r>
              <a:rPr lang="en-US" sz="2000" dirty="0"/>
              <a:t>   </a:t>
            </a:r>
            <a:r>
              <a:rPr lang="he-IL" sz="2000" dirty="0"/>
              <a:t>המטרה היא לאפשר מגע ישיר עם למעלה מרבע מיליון חברי הרשת הגלובלית למאבק באנטישמיות במגוון שפות</a:t>
            </a:r>
          </a:p>
          <a:p>
            <a:pPr algn="r">
              <a:buFont typeface="Wingdings" panose="05000000000000000000" pitchFamily="2" charset="2"/>
              <a:buChar char="Ø"/>
            </a:pPr>
            <a:r>
              <a:rPr lang="en-US" sz="2000" dirty="0"/>
              <a:t>    </a:t>
            </a:r>
            <a:r>
              <a:rPr lang="he-IL" sz="2000" dirty="0"/>
              <a:t>הנתונים הנאספים מועברים לרשויות החוק, תוך העלאת המודעות לתופעה בקרב הגולשים בארץ ובתפוצות</a:t>
            </a:r>
            <a:r>
              <a:rPr lang="en-US" dirty="0"/>
              <a:t/>
            </a:r>
            <a:br>
              <a:rPr lang="en-US" dirty="0"/>
            </a:br>
            <a:r>
              <a:rPr lang="he-IL" dirty="0"/>
              <a:t>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04" y="2708920"/>
            <a:ext cx="3650724" cy="2372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0BC7A09E-7E6F-44A3-B0A1-C8B67EC03F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  <p:pic>
        <p:nvPicPr>
          <p:cNvPr id="6" name="Picture 5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7FB031EB-C42C-48CC-8E66-4AFF732C79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494" y="1124744"/>
            <a:ext cx="8229600" cy="713707"/>
          </a:xfrm>
        </p:spPr>
        <p:txBody>
          <a:bodyPr>
            <a:normAutofit/>
          </a:bodyPr>
          <a:lstStyle/>
          <a:p>
            <a:pPr algn="ctr"/>
            <a:r>
              <a:rPr lang="he-IL" sz="3600" dirty="0">
                <a:cs typeface="+mn-cs"/>
              </a:rPr>
              <a:t>קורסים למאבק באנטישמיות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494" y="1988840"/>
            <a:ext cx="8229600" cy="1872208"/>
          </a:xfrm>
        </p:spPr>
        <p:txBody>
          <a:bodyPr>
            <a:normAutofit lnSpcReduction="10000"/>
          </a:bodyPr>
          <a:lstStyle/>
          <a:p>
            <a:pPr algn="r">
              <a:buFont typeface="Wingdings" panose="05000000000000000000" pitchFamily="2" charset="2"/>
              <a:buChar char="Ø"/>
            </a:pPr>
            <a:r>
              <a:rPr lang="en-US" sz="2400" dirty="0"/>
              <a:t>         </a:t>
            </a:r>
            <a:r>
              <a:rPr lang="he-IL" sz="2400" dirty="0"/>
              <a:t>כחלק מהחשיבות למאבק בתופעה, מגוייסים צעירים, סטודנטים ובני הגיל השלישי למלחמה באנטישמיות. </a:t>
            </a:r>
            <a:endParaRPr lang="en-US" sz="2400" dirty="0"/>
          </a:p>
          <a:p>
            <a:pPr algn="r">
              <a:buFont typeface="Wingdings" panose="05000000000000000000" pitchFamily="2" charset="2"/>
              <a:buChar char="Ø"/>
            </a:pPr>
            <a:r>
              <a:rPr lang="en-US" sz="2400" dirty="0"/>
              <a:t>           </a:t>
            </a:r>
            <a:r>
              <a:rPr lang="he-IL" sz="2400" dirty="0"/>
              <a:t>ההסתדרות הציונית העולמית השיקה לא מכבר מספר קורסים למאבק באנטישמיות, דרכם מקבלים המשתתפים את הכלים הבסיסיים למאבק בתופעה, למענה וכיו"ב</a:t>
            </a:r>
          </a:p>
        </p:txBody>
      </p:sp>
      <p:pic>
        <p:nvPicPr>
          <p:cNvPr id="6" name="Picture 5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6BD03745-1312-477B-B9C1-6EE4F5B140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  <p:pic>
        <p:nvPicPr>
          <p:cNvPr id="8" name="Picture 7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3CB210CE-85AD-45E1-8342-70D365991A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929E4D7E-FEC5-4872-9678-750527E073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3861048"/>
            <a:ext cx="6552728" cy="223769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80059" y="70273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>
                <a:cs typeface="+mn-cs"/>
              </a:rPr>
              <a:t>כנסים אזוריים למאבק באנטישמיות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4008" y="1988840"/>
            <a:ext cx="4065651" cy="4347416"/>
          </a:xfrm>
        </p:spPr>
        <p:txBody>
          <a:bodyPr>
            <a:normAutofit/>
          </a:bodyPr>
          <a:lstStyle/>
          <a:p>
            <a:pPr algn="r">
              <a:buFont typeface="Wingdings" panose="05000000000000000000" pitchFamily="2" charset="2"/>
              <a:buChar char="Ø"/>
            </a:pPr>
            <a:r>
              <a:rPr lang="en-US" sz="2400" dirty="0"/>
              <a:t>     </a:t>
            </a:r>
            <a:r>
              <a:rPr lang="he-IL" sz="2400" dirty="0"/>
              <a:t>ההסתדרות הציונית העולמית מקיימת כנסים אזוריים למאבק באנטישמיות.</a:t>
            </a:r>
          </a:p>
          <a:p>
            <a:pPr algn="r">
              <a:buFont typeface="Wingdings" panose="05000000000000000000" pitchFamily="2" charset="2"/>
              <a:buChar char="Ø"/>
            </a:pPr>
            <a:r>
              <a:rPr lang="en-US" sz="2400" dirty="0"/>
              <a:t>    </a:t>
            </a:r>
            <a:r>
              <a:rPr lang="he-IL" sz="2400" dirty="0"/>
              <a:t>לכנסים מגיעים מאות ממנהיגי הקהילות, פעילים מקומיים ועוד</a:t>
            </a:r>
          </a:p>
          <a:p>
            <a:pPr algn="r">
              <a:buFont typeface="Wingdings" panose="05000000000000000000" pitchFamily="2" charset="2"/>
              <a:buChar char="Ø"/>
            </a:pPr>
            <a:r>
              <a:rPr lang="en-US" sz="2400" dirty="0"/>
              <a:t>                </a:t>
            </a:r>
            <a:r>
              <a:rPr lang="he-IL" sz="2400" dirty="0"/>
              <a:t>במהלך הכנס, מקבלים המשתתפים כלים להתמודדות עם תופעת האנטישמיות ותנועות החרם ומקיימים שיחות תיאום עם עמיתיהם ממדינות וקהילות נוספות</a:t>
            </a:r>
          </a:p>
          <a:p>
            <a:pPr algn="r"/>
            <a:endParaRPr lang="he-IL" dirty="0"/>
          </a:p>
        </p:txBody>
      </p:sp>
      <p:pic>
        <p:nvPicPr>
          <p:cNvPr id="5" name="Picture 4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ED7B62A9-0480-4160-BFC7-3A02FF01C0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  <p:pic>
        <p:nvPicPr>
          <p:cNvPr id="6" name="Picture 5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B2E69222-05EE-4C37-B1C3-BD1913E673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B0B7D17-138D-4AB5-A7AC-46CC2FD50B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2537752"/>
            <a:ext cx="4218798" cy="281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742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80059" y="1206790"/>
            <a:ext cx="8229600" cy="638944"/>
          </a:xfrm>
        </p:spPr>
        <p:txBody>
          <a:bodyPr>
            <a:normAutofit/>
          </a:bodyPr>
          <a:lstStyle/>
          <a:p>
            <a:pPr algn="ctr"/>
            <a:r>
              <a:rPr lang="he-IL" sz="3600" dirty="0">
                <a:cs typeface="+mn-cs"/>
              </a:rPr>
              <a:t>שילוב מורים שליחים במאבק באנטישמיות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932040" y="2421877"/>
            <a:ext cx="3582865" cy="3455474"/>
          </a:xfrm>
        </p:spPr>
        <p:txBody>
          <a:bodyPr>
            <a:normAutofit/>
          </a:bodyPr>
          <a:lstStyle/>
          <a:p>
            <a:pPr algn="r">
              <a:buFont typeface="Wingdings" panose="05000000000000000000" pitchFamily="2" charset="2"/>
              <a:buChar char="Ø"/>
            </a:pPr>
            <a:r>
              <a:rPr lang="en-US" sz="2800" dirty="0"/>
              <a:t>      </a:t>
            </a:r>
            <a:r>
              <a:rPr lang="he-IL" sz="2800" dirty="0"/>
              <a:t>לצורך מיצוי המאבק באנטישמיות, משלבת ההסתדרות הציונית העולמית את השליחים היוצאים לקהילות השונות ברחבי העולם. </a:t>
            </a:r>
          </a:p>
        </p:txBody>
      </p:sp>
      <p:pic>
        <p:nvPicPr>
          <p:cNvPr id="4" name="Picture 3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AADA6420-0B4F-493E-B41B-A1D1E255B6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  <p:pic>
        <p:nvPicPr>
          <p:cNvPr id="5" name="Picture 4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4524B28D-3309-46D3-AA3C-14640A5FE7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CCF59DD-1F27-437B-9113-D9739767C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270" y="1916832"/>
            <a:ext cx="4175554" cy="417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834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80059" y="1308319"/>
            <a:ext cx="8229600" cy="548601"/>
          </a:xfrm>
        </p:spPr>
        <p:txBody>
          <a:bodyPr>
            <a:normAutofit fontScale="90000"/>
          </a:bodyPr>
          <a:lstStyle/>
          <a:p>
            <a:pPr algn="ctr"/>
            <a:r>
              <a:rPr lang="he-IL" sz="3600" dirty="0">
                <a:cs typeface="+mn-cs"/>
              </a:rPr>
              <a:t>דואר אדום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22958" y="2137400"/>
            <a:ext cx="7543801" cy="4023360"/>
          </a:xfrm>
        </p:spPr>
        <p:txBody>
          <a:bodyPr>
            <a:normAutofit/>
          </a:bodyPr>
          <a:lstStyle/>
          <a:p>
            <a:pPr algn="r">
              <a:buFont typeface="Wingdings" panose="05000000000000000000" pitchFamily="2" charset="2"/>
              <a:buChar char="Ø"/>
            </a:pPr>
            <a:r>
              <a:rPr lang="en-US" sz="2400" dirty="0"/>
              <a:t>       </a:t>
            </a:r>
            <a:r>
              <a:rPr lang="he-IL" sz="2400" dirty="0"/>
              <a:t>ההסתדרות הציונית הקימה את מיזם הדואר האדום, דרכו מגיעות פניות ודיווחים אודות אירועים אנטישמיים, ביטויים בתקשורת, הסתות וכו'.</a:t>
            </a:r>
          </a:p>
          <a:p>
            <a:pPr algn="r">
              <a:buFont typeface="Wingdings" panose="05000000000000000000" pitchFamily="2" charset="2"/>
              <a:buChar char="Ø"/>
            </a:pPr>
            <a:r>
              <a:rPr lang="he-IL" sz="2400" dirty="0"/>
              <a:t>המידע שמועבר, מטופל על ידי הגורמים במערכת אשר מנחים את המדווחים באפשרויות העומדות לרשותם במישור החוקי והתקשורתי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483" y="4437112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0EA67838-054E-4C84-B543-2588461F27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  <p:pic>
        <p:nvPicPr>
          <p:cNvPr id="6" name="Picture 5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F423984A-136F-45CA-9BD6-DA6C5DE863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39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215086"/>
            <a:ext cx="8229600" cy="642269"/>
          </a:xfrm>
        </p:spPr>
        <p:txBody>
          <a:bodyPr>
            <a:normAutofit/>
          </a:bodyPr>
          <a:lstStyle/>
          <a:p>
            <a:pPr algn="ctr"/>
            <a:r>
              <a:rPr lang="he-IL" sz="3600" dirty="0">
                <a:cs typeface="+mn-cs"/>
              </a:rPr>
              <a:t>העלאת מודעות על אירועים אנטישמיים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8024" y="2060848"/>
            <a:ext cx="3538736" cy="3168351"/>
          </a:xfrm>
        </p:spPr>
        <p:txBody>
          <a:bodyPr/>
          <a:lstStyle/>
          <a:p>
            <a:pPr algn="r">
              <a:buFont typeface="Wingdings" panose="05000000000000000000" pitchFamily="2" charset="2"/>
              <a:buChar char="Ø"/>
            </a:pPr>
            <a:r>
              <a:rPr lang="en-US" dirty="0"/>
              <a:t>    </a:t>
            </a:r>
            <a:r>
              <a:rPr lang="he-IL" dirty="0"/>
              <a:t>אחת הבעיות המרכזיות במאבק באנטישמיות היא חוסר הידיעה אודותם.</a:t>
            </a:r>
            <a:endParaRPr lang="en-US" dirty="0"/>
          </a:p>
          <a:p>
            <a:pPr algn="r">
              <a:buFont typeface="Wingdings" panose="05000000000000000000" pitchFamily="2" charset="2"/>
              <a:buChar char="Ø"/>
            </a:pPr>
            <a:r>
              <a:rPr lang="en-US" dirty="0"/>
              <a:t>              </a:t>
            </a:r>
            <a:r>
              <a:rPr lang="he-IL" dirty="0"/>
              <a:t>הפצה של אירוע אנטישמי שהתרחש, מעלה את הנושא לסדר היום הציבורי.</a:t>
            </a:r>
            <a:endParaRPr lang="en-US" dirty="0"/>
          </a:p>
          <a:p>
            <a:pPr algn="r">
              <a:buFont typeface="Wingdings" panose="05000000000000000000" pitchFamily="2" charset="2"/>
              <a:buChar char="Ø"/>
            </a:pPr>
            <a:r>
              <a:rPr lang="en-US" dirty="0"/>
              <a:t>                 </a:t>
            </a:r>
            <a:r>
              <a:rPr lang="he-IL" dirty="0"/>
              <a:t>ההפצה מתקיימת במגוון</a:t>
            </a:r>
            <a:r>
              <a:rPr lang="en-US" dirty="0"/>
              <a:t> </a:t>
            </a:r>
            <a:r>
              <a:rPr lang="he-IL" dirty="0"/>
              <a:t>האפשרויות הויראליות הקיימות כיום</a:t>
            </a:r>
          </a:p>
        </p:txBody>
      </p:sp>
      <p:pic>
        <p:nvPicPr>
          <p:cNvPr id="4" name="Picture 3" descr="Vadim's Viral Info Cha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204864"/>
            <a:ext cx="3797356" cy="3439153"/>
          </a:xfrm>
          <a:prstGeom prst="rect">
            <a:avLst/>
          </a:prstGeom>
        </p:spPr>
      </p:pic>
      <p:pic>
        <p:nvPicPr>
          <p:cNvPr id="5" name="Picture 4" descr="A black sign with white text&#10;&#10;Description generated with very high confidence">
            <a:extLst>
              <a:ext uri="{FF2B5EF4-FFF2-40B4-BE49-F238E27FC236}">
                <a16:creationId xmlns="" xmlns:a16="http://schemas.microsoft.com/office/drawing/2014/main" id="{D688A7A8-6A74-4188-BAE5-E311061117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1" y="10716"/>
            <a:ext cx="1520484" cy="1521648"/>
          </a:xfrm>
          <a:prstGeom prst="rect">
            <a:avLst/>
          </a:prstGeom>
        </p:spPr>
      </p:pic>
      <p:pic>
        <p:nvPicPr>
          <p:cNvPr id="6" name="Picture 5" descr="A close up of a logo&#10;&#10;Description generated with high confidence">
            <a:extLst>
              <a:ext uri="{FF2B5EF4-FFF2-40B4-BE49-F238E27FC236}">
                <a16:creationId xmlns="" xmlns:a16="http://schemas.microsoft.com/office/drawing/2014/main" id="{C630CC72-5F20-4C00-A6EC-679A96E4CB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2185798" cy="12150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Custom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8000"/>
      </a:accent1>
      <a:accent2>
        <a:srgbClr val="17406D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7DAA6A2-1888-4F46-AD41-BEB5FA881578}"/>
</file>

<file path=customXml/itemProps2.xml><?xml version="1.0" encoding="utf-8"?>
<ds:datastoreItem xmlns:ds="http://schemas.openxmlformats.org/officeDocument/2006/customXml" ds:itemID="{9D1EF9D6-9A9F-4E26-9D40-F326CEB961CC}"/>
</file>

<file path=customXml/itemProps3.xml><?xml version="1.0" encoding="utf-8"?>
<ds:datastoreItem xmlns:ds="http://schemas.openxmlformats.org/officeDocument/2006/customXml" ds:itemID="{DBCC5E9C-B1C5-43B7-8B04-7A1EF0BC816B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3712</TotalTime>
  <Words>350</Words>
  <Application>Microsoft Office PowerPoint</Application>
  <PresentationFormat>‫הצגה על המסך (4:3)</PresentationFormat>
  <Paragraphs>34</Paragraphs>
  <Slides>7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Retrospect</vt:lpstr>
      <vt:lpstr>אנטישמיות במרחב המקוון, אופייה המיוחד אמצעים ודרכים להתמודדות עם התופעה</vt:lpstr>
      <vt:lpstr>מרכז התקשורת למאבק באנטישמיות</vt:lpstr>
      <vt:lpstr>קורסים למאבק באנטישמיות</vt:lpstr>
      <vt:lpstr>כנסים אזוריים למאבק באנטישמיות</vt:lpstr>
      <vt:lpstr>שילוב מורים שליחים במאבק באנטישמיות</vt:lpstr>
      <vt:lpstr>דואר אדום</vt:lpstr>
      <vt:lpstr>העלאת מודעות על אירועים אנטישמיים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אנטישמיות ברשת האינטרנט והמאבק בה</dc:title>
  <dc:creator>Windows7</dc:creator>
  <cp:lastModifiedBy>דולי הודיה שמעוני</cp:lastModifiedBy>
  <cp:revision>170</cp:revision>
  <dcterms:created xsi:type="dcterms:W3CDTF">2012-09-05T08:30:11Z</dcterms:created>
  <dcterms:modified xsi:type="dcterms:W3CDTF">2017-07-17T15:16:50Z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2019160</vt:r8>
  </property>
</Properties>
</file>