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drawing1.xml" ContentType="application/vnd.ms-office.drawingml.diagramDrawing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charts/chart1.xml" ContentType="application/vnd.openxmlformats-officedocument.drawingml.char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0"/>
  </p:notesMasterIdLst>
  <p:handoutMasterIdLst>
    <p:handoutMasterId r:id="rId21"/>
  </p:handoutMasterIdLst>
  <p:sldIdLst>
    <p:sldId id="327" r:id="rId2"/>
    <p:sldId id="330" r:id="rId3"/>
    <p:sldId id="331" r:id="rId4"/>
    <p:sldId id="333" r:id="rId5"/>
    <p:sldId id="335" r:id="rId6"/>
    <p:sldId id="336" r:id="rId7"/>
    <p:sldId id="354" r:id="rId8"/>
    <p:sldId id="343" r:id="rId9"/>
    <p:sldId id="355" r:id="rId10"/>
    <p:sldId id="356" r:id="rId11"/>
    <p:sldId id="351" r:id="rId12"/>
    <p:sldId id="337" r:id="rId13"/>
    <p:sldId id="338" r:id="rId14"/>
    <p:sldId id="346" r:id="rId15"/>
    <p:sldId id="350" r:id="rId16"/>
    <p:sldId id="339" r:id="rId17"/>
    <p:sldId id="348" r:id="rId18"/>
    <p:sldId id="352" r:id="rId1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רקפת בן-גיא" initials="RB" lastIdx="19" clrIdx="0"/>
  <p:cmAuthor id="1" name="talal" initials="t" lastIdx="15" clrIdx="1"/>
  <p:cmAuthor id="2" name="Shira Filler" initials="SF" lastIdx="4" clrIdx="2"/>
  <p:cmAuthor id="3" name="Meira Moisescu" initials="MM" lastIdx="2" clrIdx="3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D7371"/>
    <a:srgbClr val="D78F8D"/>
    <a:srgbClr val="C6605E"/>
    <a:srgbClr val="E7BCBB"/>
    <a:srgbClr val="DB9B99"/>
    <a:srgbClr val="E2ADAC"/>
    <a:srgbClr val="EECFCE"/>
    <a:srgbClr val="EBC8C7"/>
    <a:srgbClr val="F7EA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34" autoAdjust="0"/>
    <p:restoredTop sz="90127" autoAdjust="0"/>
  </p:normalViewPr>
  <p:slideViewPr>
    <p:cSldViewPr>
      <p:cViewPr varScale="1">
        <p:scale>
          <a:sx n="112" d="100"/>
          <a:sy n="112" d="100"/>
        </p:scale>
        <p:origin x="109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16" d="100"/>
          <a:sy n="116" d="100"/>
        </p:scale>
        <p:origin x="-5148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Relationship Id="rId27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 rot="0" vert="horz"/>
        <a:lstStyle/>
        <a:p>
          <a:pPr>
            <a:defRPr/>
          </a:pPr>
          <a:endParaRPr lang="he-IL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מספר מטופלים</c:v>
                </c:pt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he-IL" b="1" dirty="0" smtClean="0"/>
                      <a:t>נשים</a:t>
                    </a:r>
                  </a:p>
                  <a:p>
                    <a:r>
                      <a:rPr lang="he-IL" b="1" dirty="0" smtClean="0"/>
                      <a:t> 19%</a:t>
                    </a:r>
                  </a:p>
                  <a:p>
                    <a:endParaRPr lang="he-IL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he-IL" b="1" dirty="0"/>
                      <a:t>גברים
</a:t>
                    </a:r>
                    <a:r>
                      <a:rPr lang="he-IL" b="1" dirty="0" smtClean="0"/>
                      <a:t>81%</a:t>
                    </a:r>
                    <a:endParaRPr lang="he-IL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he-I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גיליון1!$A$2:$A$4</c:f>
              <c:strCache>
                <c:ptCount val="2"/>
                <c:pt idx="0">
                  <c:v>נשים</c:v>
                </c:pt>
                <c:pt idx="1">
                  <c:v>גברים</c:v>
                </c:pt>
              </c:strCache>
            </c:strRef>
          </c:cat>
          <c:val>
            <c:numRef>
              <c:f>גיליון1!$B$2:$B$5</c:f>
              <c:numCache>
                <c:formatCode>#,##0</c:formatCode>
                <c:ptCount val="4"/>
                <c:pt idx="0">
                  <c:v>1776</c:v>
                </c:pt>
                <c:pt idx="1">
                  <c:v>9878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C273D8-FDC5-45FD-A430-0F6AF1AF631A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AD0DA5CE-7ED3-4C9C-8A03-4506FE8BF616}">
      <dgm:prSet custT="1"/>
      <dgm:spPr/>
      <dgm:t>
        <a:bodyPr/>
        <a:lstStyle/>
        <a:p>
          <a:pPr rtl="1"/>
          <a:r>
            <a:rPr lang="he-IL" sz="1800" b="1" dirty="0" smtClean="0"/>
            <a:t>הצגת ממצאי המיזם בוועדה למאבק בנגעי הסמים והאלכוהול בכנסת</a:t>
          </a:r>
          <a:endParaRPr lang="he-IL" sz="1800" b="1" dirty="0"/>
        </a:p>
      </dgm:t>
    </dgm:pt>
    <dgm:pt modelId="{D211628E-78F5-4A85-AE4C-C40C538AE4F5}" type="parTrans" cxnId="{6A06492B-D5C8-492F-BA6A-21B7A1EA848F}">
      <dgm:prSet/>
      <dgm:spPr/>
      <dgm:t>
        <a:bodyPr/>
        <a:lstStyle/>
        <a:p>
          <a:pPr rtl="1"/>
          <a:endParaRPr lang="he-IL"/>
        </a:p>
      </dgm:t>
    </dgm:pt>
    <dgm:pt modelId="{A0D44D11-45D2-4445-A8FD-0F4D17D2CF2D}" type="sibTrans" cxnId="{6A06492B-D5C8-492F-BA6A-21B7A1EA848F}">
      <dgm:prSet/>
      <dgm:spPr/>
      <dgm:t>
        <a:bodyPr/>
        <a:lstStyle/>
        <a:p>
          <a:pPr rtl="1"/>
          <a:endParaRPr lang="he-IL"/>
        </a:p>
      </dgm:t>
    </dgm:pt>
    <dgm:pt modelId="{D8BC7FF1-E9C8-4407-95EE-E15F66256BF5}">
      <dgm:prSet custT="1"/>
      <dgm:spPr/>
      <dgm:t>
        <a:bodyPr/>
        <a:lstStyle/>
        <a:p>
          <a:pPr rtl="1"/>
          <a:r>
            <a:rPr lang="he-IL" sz="1800" b="1" dirty="0" smtClean="0"/>
            <a:t>הגשת תכנית לשר העבודה, הרווחה והשירותים החברתיים</a:t>
          </a:r>
          <a:endParaRPr lang="he-IL" sz="1800" b="1" dirty="0"/>
        </a:p>
      </dgm:t>
    </dgm:pt>
    <dgm:pt modelId="{9B1C7FBE-30EF-4743-92CB-87D4605D47A7}" type="parTrans" cxnId="{0BCB8E04-ADB2-4B10-89C5-7C21B1E219E8}">
      <dgm:prSet/>
      <dgm:spPr/>
      <dgm:t>
        <a:bodyPr/>
        <a:lstStyle/>
        <a:p>
          <a:pPr rtl="1"/>
          <a:endParaRPr lang="he-IL"/>
        </a:p>
      </dgm:t>
    </dgm:pt>
    <dgm:pt modelId="{6A66D378-1087-419A-99EE-7A0FF8123507}" type="sibTrans" cxnId="{0BCB8E04-ADB2-4B10-89C5-7C21B1E219E8}">
      <dgm:prSet/>
      <dgm:spPr/>
      <dgm:t>
        <a:bodyPr/>
        <a:lstStyle/>
        <a:p>
          <a:pPr rtl="1"/>
          <a:endParaRPr lang="he-IL"/>
        </a:p>
      </dgm:t>
    </dgm:pt>
    <dgm:pt modelId="{C8E6D59E-0914-42B3-BCBA-D0F06EC8251E}">
      <dgm:prSet custT="1"/>
      <dgm:spPr/>
      <dgm:t>
        <a:bodyPr/>
        <a:lstStyle/>
        <a:p>
          <a:pPr rtl="1"/>
          <a:r>
            <a:rPr lang="he-IL" sz="1800" b="1" dirty="0" smtClean="0"/>
            <a:t>קבלת תקציב ייעודי</a:t>
          </a:r>
          <a:endParaRPr lang="he-IL" sz="1800" b="1" dirty="0"/>
        </a:p>
      </dgm:t>
    </dgm:pt>
    <dgm:pt modelId="{3B78253D-5F16-4FBB-AA01-61C70629112C}" type="parTrans" cxnId="{CEDD655F-DA48-4678-9E8A-593FFA6905CE}">
      <dgm:prSet/>
      <dgm:spPr/>
      <dgm:t>
        <a:bodyPr/>
        <a:lstStyle/>
        <a:p>
          <a:pPr rtl="1"/>
          <a:endParaRPr lang="he-IL"/>
        </a:p>
      </dgm:t>
    </dgm:pt>
    <dgm:pt modelId="{352CE3A2-D4FD-4F0B-877F-469D66364173}" type="sibTrans" cxnId="{CEDD655F-DA48-4678-9E8A-593FFA6905CE}">
      <dgm:prSet/>
      <dgm:spPr/>
      <dgm:t>
        <a:bodyPr/>
        <a:lstStyle/>
        <a:p>
          <a:pPr rtl="1"/>
          <a:endParaRPr lang="he-IL"/>
        </a:p>
      </dgm:t>
    </dgm:pt>
    <dgm:pt modelId="{EA610353-38C5-4FDB-B4F7-199D349DFD8A}">
      <dgm:prSet custT="1"/>
      <dgm:spPr/>
      <dgm:t>
        <a:bodyPr/>
        <a:lstStyle/>
        <a:p>
          <a:pPr rtl="1"/>
          <a:r>
            <a:rPr lang="he-IL" sz="1800" b="1" dirty="0" smtClean="0"/>
            <a:t>הפקת חוברת מדיניות ויישום</a:t>
          </a:r>
          <a:endParaRPr lang="he-IL" sz="1800" b="1" dirty="0"/>
        </a:p>
      </dgm:t>
    </dgm:pt>
    <dgm:pt modelId="{0BFCFBE7-FF30-4992-B729-816C578E43D2}" type="parTrans" cxnId="{EE90B8AE-B77C-411B-BAA5-CBEF21E567A7}">
      <dgm:prSet/>
      <dgm:spPr/>
      <dgm:t>
        <a:bodyPr/>
        <a:lstStyle/>
        <a:p>
          <a:pPr rtl="1"/>
          <a:endParaRPr lang="he-IL"/>
        </a:p>
      </dgm:t>
    </dgm:pt>
    <dgm:pt modelId="{AC8EFF18-E659-4A1E-BDC0-35B6ED88966C}" type="sibTrans" cxnId="{EE90B8AE-B77C-411B-BAA5-CBEF21E567A7}">
      <dgm:prSet/>
      <dgm:spPr/>
      <dgm:t>
        <a:bodyPr/>
        <a:lstStyle/>
        <a:p>
          <a:pPr rtl="1"/>
          <a:endParaRPr lang="he-IL"/>
        </a:p>
      </dgm:t>
    </dgm:pt>
    <dgm:pt modelId="{B1A08893-E1F3-4564-A79F-E4A54016187A}" type="pres">
      <dgm:prSet presAssocID="{2CC273D8-FDC5-45FD-A430-0F6AF1AF631A}" presName="compositeShape" presStyleCnt="0">
        <dgm:presLayoutVars>
          <dgm:dir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1E641236-36A9-4909-927D-D4B19B6E71BE}" type="pres">
      <dgm:prSet presAssocID="{2CC273D8-FDC5-45FD-A430-0F6AF1AF631A}" presName="pyramid" presStyleLbl="node1" presStyleIdx="0" presStyleCnt="1"/>
      <dgm:spPr/>
    </dgm:pt>
    <dgm:pt modelId="{C4490064-17E0-4399-A616-B11D7B16D445}" type="pres">
      <dgm:prSet presAssocID="{2CC273D8-FDC5-45FD-A430-0F6AF1AF631A}" presName="theList" presStyleCnt="0"/>
      <dgm:spPr/>
    </dgm:pt>
    <dgm:pt modelId="{E22F04A3-A336-487B-90E9-A05B4D9D71D0}" type="pres">
      <dgm:prSet presAssocID="{AD0DA5CE-7ED3-4C9C-8A03-4506FE8BF616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D703580-DFF2-43D7-9948-BD2337BB3307}" type="pres">
      <dgm:prSet presAssocID="{AD0DA5CE-7ED3-4C9C-8A03-4506FE8BF616}" presName="aSpace" presStyleCnt="0"/>
      <dgm:spPr/>
    </dgm:pt>
    <dgm:pt modelId="{78BBC17A-9CEE-40F5-9930-1A00732EDD57}" type="pres">
      <dgm:prSet presAssocID="{D8BC7FF1-E9C8-4407-95EE-E15F66256BF5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6122690-265B-4685-89E8-D0DD1351C534}" type="pres">
      <dgm:prSet presAssocID="{D8BC7FF1-E9C8-4407-95EE-E15F66256BF5}" presName="aSpace" presStyleCnt="0"/>
      <dgm:spPr/>
    </dgm:pt>
    <dgm:pt modelId="{5CA4AF75-954F-4E57-B6DD-F35260C30BB4}" type="pres">
      <dgm:prSet presAssocID="{C8E6D59E-0914-42B3-BCBA-D0F06EC8251E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8AFCB16-30F1-4B8C-8E60-CC15307F530D}" type="pres">
      <dgm:prSet presAssocID="{C8E6D59E-0914-42B3-BCBA-D0F06EC8251E}" presName="aSpace" presStyleCnt="0"/>
      <dgm:spPr/>
    </dgm:pt>
    <dgm:pt modelId="{A091E47C-E62B-4324-B25A-510B12192205}" type="pres">
      <dgm:prSet presAssocID="{EA610353-38C5-4FDB-B4F7-199D349DFD8A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DA08C09-E252-4D1A-BEB4-7FB4A72ABF55}" type="pres">
      <dgm:prSet presAssocID="{EA610353-38C5-4FDB-B4F7-199D349DFD8A}" presName="aSpace" presStyleCnt="0"/>
      <dgm:spPr/>
    </dgm:pt>
  </dgm:ptLst>
  <dgm:cxnLst>
    <dgm:cxn modelId="{25566193-B566-4968-BA8B-4F1661CF066E}" type="presOf" srcId="{AD0DA5CE-7ED3-4C9C-8A03-4506FE8BF616}" destId="{E22F04A3-A336-487B-90E9-A05B4D9D71D0}" srcOrd="0" destOrd="0" presId="urn:microsoft.com/office/officeart/2005/8/layout/pyramid2"/>
    <dgm:cxn modelId="{6A06492B-D5C8-492F-BA6A-21B7A1EA848F}" srcId="{2CC273D8-FDC5-45FD-A430-0F6AF1AF631A}" destId="{AD0DA5CE-7ED3-4C9C-8A03-4506FE8BF616}" srcOrd="0" destOrd="0" parTransId="{D211628E-78F5-4A85-AE4C-C40C538AE4F5}" sibTransId="{A0D44D11-45D2-4445-A8FD-0F4D17D2CF2D}"/>
    <dgm:cxn modelId="{0BCB8E04-ADB2-4B10-89C5-7C21B1E219E8}" srcId="{2CC273D8-FDC5-45FD-A430-0F6AF1AF631A}" destId="{D8BC7FF1-E9C8-4407-95EE-E15F66256BF5}" srcOrd="1" destOrd="0" parTransId="{9B1C7FBE-30EF-4743-92CB-87D4605D47A7}" sibTransId="{6A66D378-1087-419A-99EE-7A0FF8123507}"/>
    <dgm:cxn modelId="{E6BF3850-53C2-423E-8791-C46FF4B615F2}" type="presOf" srcId="{2CC273D8-FDC5-45FD-A430-0F6AF1AF631A}" destId="{B1A08893-E1F3-4564-A79F-E4A54016187A}" srcOrd="0" destOrd="0" presId="urn:microsoft.com/office/officeart/2005/8/layout/pyramid2"/>
    <dgm:cxn modelId="{CEDD655F-DA48-4678-9E8A-593FFA6905CE}" srcId="{2CC273D8-FDC5-45FD-A430-0F6AF1AF631A}" destId="{C8E6D59E-0914-42B3-BCBA-D0F06EC8251E}" srcOrd="2" destOrd="0" parTransId="{3B78253D-5F16-4FBB-AA01-61C70629112C}" sibTransId="{352CE3A2-D4FD-4F0B-877F-469D66364173}"/>
    <dgm:cxn modelId="{EE90B8AE-B77C-411B-BAA5-CBEF21E567A7}" srcId="{2CC273D8-FDC5-45FD-A430-0F6AF1AF631A}" destId="{EA610353-38C5-4FDB-B4F7-199D349DFD8A}" srcOrd="3" destOrd="0" parTransId="{0BFCFBE7-FF30-4992-B729-816C578E43D2}" sibTransId="{AC8EFF18-E659-4A1E-BDC0-35B6ED88966C}"/>
    <dgm:cxn modelId="{47268FFA-DF5C-43C9-84E0-1FBF07320B45}" type="presOf" srcId="{D8BC7FF1-E9C8-4407-95EE-E15F66256BF5}" destId="{78BBC17A-9CEE-40F5-9930-1A00732EDD57}" srcOrd="0" destOrd="0" presId="urn:microsoft.com/office/officeart/2005/8/layout/pyramid2"/>
    <dgm:cxn modelId="{77F111E2-3713-4B33-A5E0-CA3C74CC8B08}" type="presOf" srcId="{C8E6D59E-0914-42B3-BCBA-D0F06EC8251E}" destId="{5CA4AF75-954F-4E57-B6DD-F35260C30BB4}" srcOrd="0" destOrd="0" presId="urn:microsoft.com/office/officeart/2005/8/layout/pyramid2"/>
    <dgm:cxn modelId="{0731BB70-4188-4E42-B57B-68A5FB4F9151}" type="presOf" srcId="{EA610353-38C5-4FDB-B4F7-199D349DFD8A}" destId="{A091E47C-E62B-4324-B25A-510B12192205}" srcOrd="0" destOrd="0" presId="urn:microsoft.com/office/officeart/2005/8/layout/pyramid2"/>
    <dgm:cxn modelId="{CAF3E212-0FF8-452B-8EBE-2445B7106106}" type="presParOf" srcId="{B1A08893-E1F3-4564-A79F-E4A54016187A}" destId="{1E641236-36A9-4909-927D-D4B19B6E71BE}" srcOrd="0" destOrd="0" presId="urn:microsoft.com/office/officeart/2005/8/layout/pyramid2"/>
    <dgm:cxn modelId="{D9D38E5B-CFF1-4BD1-A7F5-FD16895007BA}" type="presParOf" srcId="{B1A08893-E1F3-4564-A79F-E4A54016187A}" destId="{C4490064-17E0-4399-A616-B11D7B16D445}" srcOrd="1" destOrd="0" presId="urn:microsoft.com/office/officeart/2005/8/layout/pyramid2"/>
    <dgm:cxn modelId="{E8BF538E-DD2D-453C-8398-A8543965DD12}" type="presParOf" srcId="{C4490064-17E0-4399-A616-B11D7B16D445}" destId="{E22F04A3-A336-487B-90E9-A05B4D9D71D0}" srcOrd="0" destOrd="0" presId="urn:microsoft.com/office/officeart/2005/8/layout/pyramid2"/>
    <dgm:cxn modelId="{645AF2DA-75C9-4A32-B253-A52FFD493867}" type="presParOf" srcId="{C4490064-17E0-4399-A616-B11D7B16D445}" destId="{9D703580-DFF2-43D7-9948-BD2337BB3307}" srcOrd="1" destOrd="0" presId="urn:microsoft.com/office/officeart/2005/8/layout/pyramid2"/>
    <dgm:cxn modelId="{C1F60C12-BE8C-417C-AFDA-145B4E4A4810}" type="presParOf" srcId="{C4490064-17E0-4399-A616-B11D7B16D445}" destId="{78BBC17A-9CEE-40F5-9930-1A00732EDD57}" srcOrd="2" destOrd="0" presId="urn:microsoft.com/office/officeart/2005/8/layout/pyramid2"/>
    <dgm:cxn modelId="{1603E2E5-0121-475A-8035-78F8DC93943B}" type="presParOf" srcId="{C4490064-17E0-4399-A616-B11D7B16D445}" destId="{86122690-265B-4685-89E8-D0DD1351C534}" srcOrd="3" destOrd="0" presId="urn:microsoft.com/office/officeart/2005/8/layout/pyramid2"/>
    <dgm:cxn modelId="{0AB67279-44FD-44AB-83CC-CF6DD16331E6}" type="presParOf" srcId="{C4490064-17E0-4399-A616-B11D7B16D445}" destId="{5CA4AF75-954F-4E57-B6DD-F35260C30BB4}" srcOrd="4" destOrd="0" presId="urn:microsoft.com/office/officeart/2005/8/layout/pyramid2"/>
    <dgm:cxn modelId="{A2B2A3B1-0C4F-4661-A82F-D2E1E1842D84}" type="presParOf" srcId="{C4490064-17E0-4399-A616-B11D7B16D445}" destId="{A8AFCB16-30F1-4B8C-8E60-CC15307F530D}" srcOrd="5" destOrd="0" presId="urn:microsoft.com/office/officeart/2005/8/layout/pyramid2"/>
    <dgm:cxn modelId="{10EDFFF7-06B0-49C4-A9AF-23643CF583C9}" type="presParOf" srcId="{C4490064-17E0-4399-A616-B11D7B16D445}" destId="{A091E47C-E62B-4324-B25A-510B12192205}" srcOrd="6" destOrd="0" presId="urn:microsoft.com/office/officeart/2005/8/layout/pyramid2"/>
    <dgm:cxn modelId="{EB638F9F-00E2-4EE0-BF48-D1EEC3C85785}" type="presParOf" srcId="{C4490064-17E0-4399-A616-B11D7B16D445}" destId="{0DA08C09-E252-4D1A-BEB4-7FB4A72ABF55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52017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75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FD22881-F63C-4160-8CBF-3672D13339DD}" type="datetimeFigureOut">
              <a:rPr lang="he-IL" smtClean="0"/>
              <a:t>כ"ד/תמוז/תשע"ז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52017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75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7AF336A-2357-45FE-B8FF-85A209C629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41219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52017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75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37F6F6A-5706-47EA-B6E1-A13F3A93D78D}" type="datetimeFigureOut">
              <a:rPr lang="he-IL" smtClean="0"/>
              <a:t>כ"ד/תמוז/תשע"ז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52017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75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627EA76-8E7A-43A3-B9B6-CE615C62636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7140725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576064"/>
          </a:xfrm>
        </p:spPr>
        <p:txBody>
          <a:bodyPr>
            <a:normAutofit/>
          </a:bodyPr>
          <a:lstStyle>
            <a:lvl1pPr algn="r" rtl="1">
              <a:defRPr sz="2400" b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412776"/>
            <a:ext cx="7696944" cy="4536504"/>
          </a:xfrm>
        </p:spPr>
        <p:txBody>
          <a:bodyPr/>
          <a:lstStyle>
            <a:lvl1pPr marL="0" indent="0" algn="r" rtl="1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0"/>
            <a:ext cx="9144000" cy="6858000"/>
            <a:chOff x="0" y="0"/>
            <a:chExt cx="8999984" cy="6858000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0"/>
              <a:ext cx="4499992" cy="6858000"/>
            </a:xfrm>
            <a:prstGeom prst="rect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 rot="10800000" flipV="1">
              <a:off x="4499992" y="0"/>
              <a:ext cx="4499992" cy="6858000"/>
            </a:xfrm>
            <a:prstGeom prst="rect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71844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576064"/>
          </a:xfrm>
        </p:spPr>
        <p:txBody>
          <a:bodyPr>
            <a:normAutofit/>
          </a:bodyPr>
          <a:lstStyle>
            <a:lvl1pPr algn="r" rtl="1"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1412776"/>
            <a:ext cx="7272808" cy="4536504"/>
          </a:xfrm>
        </p:spPr>
        <p:txBody>
          <a:bodyPr>
            <a:normAutofit/>
          </a:bodyPr>
          <a:lstStyle>
            <a:lvl1pPr marL="0" indent="0" algn="r" rtl="1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0" y="6309320"/>
            <a:ext cx="914400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448119"/>
            <a:ext cx="208806" cy="251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 userDrawn="1"/>
        </p:nvSpPr>
        <p:spPr>
          <a:xfrm>
            <a:off x="591369" y="6446709"/>
            <a:ext cx="206979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050" dirty="0">
                <a:solidFill>
                  <a:srgbClr val="0070C0"/>
                </a:solidFill>
              </a:rPr>
              <a:t>משרד הרווחה והשירותים החברתיים</a:t>
            </a:r>
            <a:endParaRPr lang="en-US" sz="105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770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6A64A-77CE-43DC-976A-D085183E0865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C1AD5-198A-43CF-B47A-C987187D88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067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Slide - Title, Subtitl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ângulo 7"/>
          <p:cNvSpPr/>
          <p:nvPr userDrawn="1"/>
        </p:nvSpPr>
        <p:spPr>
          <a:xfrm>
            <a:off x="0" y="0"/>
            <a:ext cx="9144000" cy="1616333"/>
          </a:xfrm>
          <a:prstGeom prst="rect">
            <a:avLst/>
          </a:prstGeom>
          <a:solidFill>
            <a:srgbClr val="C7CC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9" name="Imagem 10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95" y="1616333"/>
            <a:ext cx="9212510" cy="122400"/>
          </a:xfrm>
          <a:prstGeom prst="rect">
            <a:avLst/>
          </a:prstGeom>
        </p:spPr>
      </p:pic>
      <p:sp>
        <p:nvSpPr>
          <p:cNvPr id="20" name="Retângulo 7"/>
          <p:cNvSpPr/>
          <p:nvPr userDrawn="1"/>
        </p:nvSpPr>
        <p:spPr>
          <a:xfrm rot="10800000">
            <a:off x="0" y="6263640"/>
            <a:ext cx="9144000" cy="593182"/>
          </a:xfrm>
          <a:prstGeom prst="rect">
            <a:avLst/>
          </a:prstGeom>
          <a:solidFill>
            <a:srgbClr val="F491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90999F"/>
              </a:solidFill>
            </a:endParaRPr>
          </a:p>
        </p:txBody>
      </p:sp>
      <p:pic>
        <p:nvPicPr>
          <p:cNvPr id="21" name="Imagem 10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95" y="6260723"/>
            <a:ext cx="9148995" cy="122400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952586" y="2075338"/>
            <a:ext cx="7219814" cy="3914661"/>
          </a:xfrm>
          <a:prstGeom prst="rect">
            <a:avLst/>
          </a:prstGeom>
        </p:spPr>
        <p:txBody>
          <a:bodyPr/>
          <a:lstStyle>
            <a:lvl1pPr marL="0" indent="0" algn="r" rtl="1">
              <a:buNone/>
              <a:defRPr sz="2400" baseline="0">
                <a:solidFill>
                  <a:srgbClr val="455560"/>
                </a:solidFill>
                <a:latin typeface="+mj-lt"/>
              </a:defRPr>
            </a:lvl1pPr>
          </a:lstStyle>
          <a:p>
            <a:pPr lvl="0"/>
            <a:r>
              <a:rPr lang="he-IL" dirty="0"/>
              <a:t>טקסט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-4994" y="404664"/>
            <a:ext cx="9148994" cy="447120"/>
          </a:xfrm>
          <a:prstGeom prst="rect">
            <a:avLst/>
          </a:prstGeom>
        </p:spPr>
        <p:txBody>
          <a:bodyPr/>
          <a:lstStyle>
            <a:lvl1pPr marL="0" algn="ctr" rtl="1">
              <a:spcBef>
                <a:spcPts val="0"/>
              </a:spcBef>
              <a:defRPr sz="3600" b="1" baseline="0">
                <a:solidFill>
                  <a:srgbClr val="455560"/>
                </a:solidFill>
                <a:latin typeface="+mj-lt"/>
                <a:cs typeface="+mn-cs"/>
              </a:defRPr>
            </a:lvl1pPr>
          </a:lstStyle>
          <a:p>
            <a:r>
              <a:rPr lang="he-IL" dirty="0"/>
              <a:t>כותרת</a:t>
            </a:r>
            <a:br>
              <a:rPr lang="he-IL" dirty="0"/>
            </a:b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23528" y="6489014"/>
            <a:ext cx="25282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sz="1200" b="0" i="0" kern="120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Systematic Inventive Thinking</a:t>
            </a:r>
            <a:endParaRPr lang="pt-BR" sz="12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2627784" y="6384134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kern="120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®</a:t>
            </a:r>
          </a:p>
          <a:p>
            <a:endParaRPr lang="en-US" sz="1200" b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589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6A64A-77CE-43DC-976A-D085183E0865}" type="datetimeFigureOut">
              <a:rPr lang="en-US" smtClean="0"/>
              <a:t>7/18/2017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C1AD5-198A-43CF-B47A-C987187D88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432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9" r:id="rId2"/>
    <p:sldLayoutId id="2147483698" r:id="rId3"/>
    <p:sldLayoutId id="2147483700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Y:\Videos, Webinars and Materials\Visuals - iStockPhoto\proces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24" r="2156" b="15214"/>
          <a:stretch/>
        </p:blipFill>
        <p:spPr bwMode="auto">
          <a:xfrm rot="5400000">
            <a:off x="-1327931" y="2329670"/>
            <a:ext cx="5296248" cy="259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 rot="10800000">
            <a:off x="179512" y="980727"/>
            <a:ext cx="2530256" cy="5298108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2000">
                <a:srgbClr val="FFFFFF">
                  <a:alpha val="86000"/>
                </a:srgbClr>
              </a:gs>
              <a:gs pos="9400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5760640"/>
          </a:xfrm>
        </p:spPr>
        <p:txBody>
          <a:bodyPr/>
          <a:lstStyle/>
          <a:p>
            <a:r>
              <a:rPr lang="he-IL" dirty="0"/>
              <a:t>יעדים ומדיניות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1484784"/>
            <a:ext cx="7272808" cy="4536504"/>
          </a:xfrm>
        </p:spPr>
        <p:txBody>
          <a:bodyPr>
            <a:normAutofit/>
          </a:bodyPr>
          <a:lstStyle/>
          <a:p>
            <a:pPr algn="ctr">
              <a:spcAft>
                <a:spcPts val="600"/>
              </a:spcAft>
            </a:pPr>
            <a:endParaRPr lang="he-IL" sz="3200" b="1" dirty="0" smtClean="0">
              <a:solidFill>
                <a:schemeClr val="tx2"/>
              </a:solidFill>
              <a:cs typeface="+mn-cs"/>
            </a:endParaRPr>
          </a:p>
          <a:p>
            <a:pPr algn="ctr">
              <a:spcAft>
                <a:spcPts val="600"/>
              </a:spcAft>
            </a:pPr>
            <a:r>
              <a:rPr lang="he-IL" sz="3600" b="1" dirty="0" smtClean="0">
                <a:solidFill>
                  <a:schemeClr val="tx2"/>
                </a:solidFill>
                <a:cs typeface="+mn-cs"/>
              </a:rPr>
              <a:t>מדיניות השירות לטיפול בהתמכרויות</a:t>
            </a:r>
          </a:p>
          <a:p>
            <a:pPr algn="ctr">
              <a:spcAft>
                <a:spcPts val="600"/>
              </a:spcAft>
            </a:pPr>
            <a:r>
              <a:rPr lang="he-IL" sz="3600" b="1" dirty="0">
                <a:solidFill>
                  <a:schemeClr val="accent6">
                    <a:lumMod val="75000"/>
                  </a:schemeClr>
                </a:solidFill>
                <a:cs typeface="+mn-cs"/>
              </a:rPr>
              <a:t>ה</a:t>
            </a:r>
            <a:r>
              <a:rPr lang="he-IL" sz="3600" b="1" dirty="0" smtClean="0">
                <a:solidFill>
                  <a:schemeClr val="accent6">
                    <a:lumMod val="75000"/>
                  </a:schemeClr>
                </a:solidFill>
                <a:cs typeface="+mn-cs"/>
              </a:rPr>
              <a:t>טיפול בנשים על רצף ההתמכרות</a:t>
            </a:r>
          </a:p>
          <a:p>
            <a:pPr algn="ctr">
              <a:spcAft>
                <a:spcPts val="600"/>
              </a:spcAft>
            </a:pPr>
            <a:endParaRPr lang="he-IL" b="1" dirty="0" smtClean="0">
              <a:solidFill>
                <a:schemeClr val="tx2"/>
              </a:solidFill>
              <a:cs typeface="+mn-cs"/>
            </a:endParaRPr>
          </a:p>
          <a:p>
            <a:pPr algn="ctr">
              <a:spcAft>
                <a:spcPts val="600"/>
              </a:spcAft>
            </a:pPr>
            <a:r>
              <a:rPr lang="he-IL" sz="3200" b="1" dirty="0" smtClean="0">
                <a:solidFill>
                  <a:schemeClr val="tx2"/>
                </a:solidFill>
                <a:cs typeface="+mn-cs"/>
              </a:rPr>
              <a:t>2017</a:t>
            </a:r>
            <a:endParaRPr lang="en-US" sz="2000" b="1" dirty="0">
              <a:solidFill>
                <a:schemeClr val="accent2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449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hira\Downloads\street-1026246_128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65" t="6993" b="21769"/>
          <a:stretch/>
        </p:blipFill>
        <p:spPr bwMode="auto">
          <a:xfrm>
            <a:off x="0" y="1046601"/>
            <a:ext cx="9143999" cy="528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sz="2800" dirty="0">
                <a:solidFill>
                  <a:schemeClr val="accent6"/>
                </a:solidFill>
              </a:rPr>
              <a:t>האוכלוסייה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9672" y="1628800"/>
            <a:ext cx="6840760" cy="4320480"/>
          </a:xfrm>
        </p:spPr>
        <p:txBody>
          <a:bodyPr/>
          <a:lstStyle/>
          <a:p>
            <a:pPr lvl="0"/>
            <a:r>
              <a:rPr lang="he-IL" sz="2800" b="1" dirty="0">
                <a:solidFill>
                  <a:schemeClr val="accent6"/>
                </a:solidFill>
              </a:rPr>
              <a:t>נשים נפגעות התמכרויות בגילאי 18 ומעלה</a:t>
            </a:r>
          </a:p>
          <a:p>
            <a:pPr lvl="0"/>
            <a:endParaRPr lang="he-IL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38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shira\Downloads\street-1026246_1280.jpg"/>
          <p:cNvPicPr>
            <a:picLocks noChangeAspect="1" noChangeArrowheads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65" t="6993" b="21769"/>
          <a:stretch/>
        </p:blipFill>
        <p:spPr bwMode="auto">
          <a:xfrm>
            <a:off x="0" y="1046601"/>
            <a:ext cx="9143999" cy="528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he-IL" sz="3200" b="1" dirty="0">
                <a:solidFill>
                  <a:schemeClr val="accent6"/>
                </a:solidFill>
                <a:cs typeface="+mn-cs"/>
              </a:rPr>
              <a:t>מאפייני הנשים המכורות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1046601"/>
            <a:ext cx="9143999" cy="5289041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762317" y="1781274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>
                <a:solidFill>
                  <a:schemeClr val="tx1"/>
                </a:solidFill>
              </a:rPr>
              <a:t>מכורות</a:t>
            </a:r>
            <a:r>
              <a:rPr lang="he-IL" sz="1400" b="1" dirty="0">
                <a:solidFill>
                  <a:schemeClr val="tx1"/>
                </a:solidFill>
              </a:rPr>
              <a:t> </a:t>
            </a:r>
            <a:r>
              <a:rPr lang="he-IL" sz="1400" b="1" kern="1200" baseline="0" dirty="0">
                <a:solidFill>
                  <a:schemeClr val="tx1"/>
                </a:solidFill>
              </a:rPr>
              <a:t>למספר סוגי סמים, אלכוהול</a:t>
            </a:r>
            <a:endParaRPr lang="he-IL" sz="1400" b="1" dirty="0">
              <a:solidFill>
                <a:schemeClr val="tx1"/>
              </a:solidFill>
            </a:endParaRPr>
          </a:p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dirty="0">
                <a:solidFill>
                  <a:schemeClr val="tx1"/>
                </a:solidFill>
              </a:rPr>
              <a:t>והימורים</a:t>
            </a:r>
            <a:endParaRPr lang="he-IL" sz="1400" b="1" kern="1200" baseline="0" dirty="0">
              <a:solidFill>
                <a:schemeClr val="tx1"/>
              </a:solidFill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2749440" y="1781274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405888"/>
              <a:satOff val="2445"/>
              <a:lumOff val="196"/>
              <a:alphaOff val="0"/>
            </a:schemeClr>
          </a:fillRef>
          <a:effectRef idx="2">
            <a:schemeClr val="accent4">
              <a:hueOff val="-405888"/>
              <a:satOff val="2445"/>
              <a:lumOff val="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>
                <a:solidFill>
                  <a:schemeClr val="tx1"/>
                </a:solidFill>
              </a:rPr>
              <a:t>ספגו אלימות פיזית ו</a:t>
            </a:r>
            <a:r>
              <a:rPr lang="he-IL" sz="1400" b="1" kern="1200" dirty="0">
                <a:solidFill>
                  <a:schemeClr val="tx1"/>
                </a:solidFill>
              </a:rPr>
              <a:t>כלכלית ואף ניצול מתמשך</a:t>
            </a:r>
            <a:endParaRPr lang="he-IL" sz="1400" b="1" kern="1200" baseline="0" dirty="0">
              <a:solidFill>
                <a:schemeClr val="tx1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4736563" y="1781274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811776"/>
              <a:satOff val="4891"/>
              <a:lumOff val="392"/>
              <a:alphaOff val="0"/>
            </a:schemeClr>
          </a:fillRef>
          <a:effectRef idx="2">
            <a:schemeClr val="accent4">
              <a:hueOff val="-811776"/>
              <a:satOff val="4891"/>
              <a:lumOff val="39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>
                <a:solidFill>
                  <a:schemeClr val="tx1"/>
                </a:solidFill>
              </a:rPr>
              <a:t>חוו טראומות </a:t>
            </a:r>
            <a:r>
              <a:rPr lang="he-IL" sz="1400" b="1" kern="1200" baseline="0" dirty="0" smtClean="0">
                <a:solidFill>
                  <a:schemeClr val="tx1"/>
                </a:solidFill>
              </a:rPr>
              <a:t>מיניות מורכבות </a:t>
            </a:r>
            <a:r>
              <a:rPr lang="he-IL" sz="1400" b="1" kern="1200" baseline="0" dirty="0">
                <a:solidFill>
                  <a:schemeClr val="tx1"/>
                </a:solidFill>
              </a:rPr>
              <a:t>ומתמשכות  </a:t>
            </a:r>
          </a:p>
        </p:txBody>
      </p:sp>
      <p:sp>
        <p:nvSpPr>
          <p:cNvPr id="11" name="Freeform 10"/>
          <p:cNvSpPr/>
          <p:nvPr/>
        </p:nvSpPr>
        <p:spPr>
          <a:xfrm>
            <a:off x="6723687" y="1781274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1217664"/>
              <a:satOff val="7336"/>
              <a:lumOff val="588"/>
              <a:alphaOff val="0"/>
            </a:schemeClr>
          </a:fillRef>
          <a:effectRef idx="2">
            <a:schemeClr val="accent4">
              <a:hueOff val="-1217664"/>
              <a:satOff val="7336"/>
              <a:lumOff val="58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>
                <a:solidFill>
                  <a:schemeClr val="tx1"/>
                </a:solidFill>
              </a:rPr>
              <a:t>דור שני של מכורים/מכורות</a:t>
            </a:r>
          </a:p>
        </p:txBody>
      </p:sp>
      <p:sp>
        <p:nvSpPr>
          <p:cNvPr id="12" name="Freeform 11"/>
          <p:cNvSpPr/>
          <p:nvPr/>
        </p:nvSpPr>
        <p:spPr>
          <a:xfrm>
            <a:off x="762317" y="3045807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1623553"/>
              <a:satOff val="9781"/>
              <a:lumOff val="784"/>
              <a:alphaOff val="0"/>
            </a:schemeClr>
          </a:fillRef>
          <a:effectRef idx="2">
            <a:schemeClr val="accent4">
              <a:hueOff val="-1623553"/>
              <a:satOff val="9781"/>
              <a:lumOff val="78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>
                <a:solidFill>
                  <a:schemeClr val="tx1"/>
                </a:solidFill>
              </a:rPr>
              <a:t>בעלות עבר פלילי</a:t>
            </a:r>
          </a:p>
        </p:txBody>
      </p:sp>
      <p:sp>
        <p:nvSpPr>
          <p:cNvPr id="13" name="Freeform 12"/>
          <p:cNvSpPr/>
          <p:nvPr/>
        </p:nvSpPr>
        <p:spPr>
          <a:xfrm>
            <a:off x="2749440" y="3045807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2029441"/>
              <a:satOff val="12227"/>
              <a:lumOff val="980"/>
              <a:alphaOff val="0"/>
            </a:schemeClr>
          </a:fillRef>
          <a:effectRef idx="2">
            <a:schemeClr val="accent4">
              <a:hueOff val="-2029441"/>
              <a:satOff val="12227"/>
              <a:lumOff val="98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>
                <a:solidFill>
                  <a:schemeClr val="tx1"/>
                </a:solidFill>
              </a:rPr>
              <a:t>מוכרות לשירותי הרווחה</a:t>
            </a:r>
          </a:p>
        </p:txBody>
      </p:sp>
      <p:sp>
        <p:nvSpPr>
          <p:cNvPr id="14" name="Freeform 13"/>
          <p:cNvSpPr/>
          <p:nvPr/>
        </p:nvSpPr>
        <p:spPr>
          <a:xfrm>
            <a:off x="4736563" y="3045807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2435329"/>
              <a:satOff val="14672"/>
              <a:lumOff val="1176"/>
              <a:alphaOff val="0"/>
            </a:schemeClr>
          </a:fillRef>
          <a:effectRef idx="2">
            <a:schemeClr val="accent4">
              <a:hueOff val="-2435329"/>
              <a:satOff val="14672"/>
              <a:lumOff val="117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>
                <a:solidFill>
                  <a:schemeClr val="tx1"/>
                </a:solidFill>
              </a:rPr>
              <a:t>אימהות: לעיתים הילדים מחוץ לחזקתן, וחלקן אימהות חד הוריות</a:t>
            </a:r>
          </a:p>
        </p:txBody>
      </p:sp>
      <p:sp>
        <p:nvSpPr>
          <p:cNvPr id="15" name="Freeform 14"/>
          <p:cNvSpPr/>
          <p:nvPr/>
        </p:nvSpPr>
        <p:spPr>
          <a:xfrm>
            <a:off x="6723687" y="3045807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2841217"/>
              <a:satOff val="17118"/>
              <a:lumOff val="1372"/>
              <a:alphaOff val="0"/>
            </a:schemeClr>
          </a:fillRef>
          <a:effectRef idx="2">
            <a:schemeClr val="accent4">
              <a:hueOff val="-2841217"/>
              <a:satOff val="17118"/>
              <a:lumOff val="137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>
                <a:solidFill>
                  <a:schemeClr val="tx1"/>
                </a:solidFill>
              </a:rPr>
              <a:t>עבר והווה של עיסוק בזנות</a:t>
            </a:r>
          </a:p>
        </p:txBody>
      </p:sp>
      <p:sp>
        <p:nvSpPr>
          <p:cNvPr id="16" name="Freeform 15"/>
          <p:cNvSpPr/>
          <p:nvPr/>
        </p:nvSpPr>
        <p:spPr>
          <a:xfrm>
            <a:off x="762317" y="4310340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3247105"/>
              <a:satOff val="19563"/>
              <a:lumOff val="1568"/>
              <a:alphaOff val="0"/>
            </a:schemeClr>
          </a:fillRef>
          <a:effectRef idx="2">
            <a:schemeClr val="accent4">
              <a:hueOff val="-3247105"/>
              <a:satOff val="19563"/>
              <a:lumOff val="156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>
                <a:solidFill>
                  <a:schemeClr val="tx1"/>
                </a:solidFill>
              </a:rPr>
              <a:t>היסטוריה של הפרעות אכילה</a:t>
            </a:r>
          </a:p>
        </p:txBody>
      </p:sp>
      <p:sp>
        <p:nvSpPr>
          <p:cNvPr id="17" name="Freeform 16"/>
          <p:cNvSpPr/>
          <p:nvPr/>
        </p:nvSpPr>
        <p:spPr>
          <a:xfrm>
            <a:off x="2749440" y="4310340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3652993"/>
              <a:satOff val="22008"/>
              <a:lumOff val="1764"/>
              <a:alphaOff val="0"/>
            </a:schemeClr>
          </a:fillRef>
          <a:effectRef idx="2">
            <a:schemeClr val="accent4">
              <a:hueOff val="-3652993"/>
              <a:satOff val="22008"/>
              <a:lumOff val="176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>
                <a:solidFill>
                  <a:schemeClr val="tx1"/>
                </a:solidFill>
              </a:rPr>
              <a:t>מצב סוציו-אקונומי נמוך</a:t>
            </a:r>
          </a:p>
        </p:txBody>
      </p:sp>
      <p:sp>
        <p:nvSpPr>
          <p:cNvPr id="18" name="Freeform 17"/>
          <p:cNvSpPr/>
          <p:nvPr/>
        </p:nvSpPr>
        <p:spPr>
          <a:xfrm>
            <a:off x="4736563" y="4310340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4058882"/>
              <a:satOff val="24454"/>
              <a:lumOff val="1960"/>
              <a:alphaOff val="0"/>
            </a:schemeClr>
          </a:fillRef>
          <a:effectRef idx="2">
            <a:schemeClr val="accent4">
              <a:hueOff val="-4058882"/>
              <a:satOff val="24454"/>
              <a:lumOff val="196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>
                <a:solidFill>
                  <a:schemeClr val="tx1"/>
                </a:solidFill>
              </a:rPr>
              <a:t>סטטוס בריאותי ירוד</a:t>
            </a:r>
          </a:p>
        </p:txBody>
      </p:sp>
      <p:sp>
        <p:nvSpPr>
          <p:cNvPr id="19" name="Freeform 18"/>
          <p:cNvSpPr/>
          <p:nvPr/>
        </p:nvSpPr>
        <p:spPr>
          <a:xfrm>
            <a:off x="6723687" y="4310340"/>
            <a:ext cx="1806475" cy="1083885"/>
          </a:xfrm>
          <a:custGeom>
            <a:avLst/>
            <a:gdLst>
              <a:gd name="connsiteX0" fmla="*/ 0 w 1806475"/>
              <a:gd name="connsiteY0" fmla="*/ 0 h 1083885"/>
              <a:gd name="connsiteX1" fmla="*/ 1806475 w 1806475"/>
              <a:gd name="connsiteY1" fmla="*/ 0 h 1083885"/>
              <a:gd name="connsiteX2" fmla="*/ 1806475 w 1806475"/>
              <a:gd name="connsiteY2" fmla="*/ 1083885 h 1083885"/>
              <a:gd name="connsiteX3" fmla="*/ 0 w 1806475"/>
              <a:gd name="connsiteY3" fmla="*/ 1083885 h 1083885"/>
              <a:gd name="connsiteX4" fmla="*/ 0 w 1806475"/>
              <a:gd name="connsiteY4" fmla="*/ 0 h 1083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6475" h="1083885">
                <a:moveTo>
                  <a:pt x="0" y="0"/>
                </a:moveTo>
                <a:lnTo>
                  <a:pt x="1806475" y="0"/>
                </a:lnTo>
                <a:lnTo>
                  <a:pt x="1806475" y="1083885"/>
                </a:lnTo>
                <a:lnTo>
                  <a:pt x="0" y="108388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4464770"/>
              <a:satOff val="26899"/>
              <a:lumOff val="2156"/>
              <a:alphaOff val="0"/>
            </a:schemeClr>
          </a:fillRef>
          <a:effectRef idx="2">
            <a:schemeClr val="accent4">
              <a:hueOff val="-4464770"/>
              <a:satOff val="26899"/>
              <a:lumOff val="215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6223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400" b="1" kern="1200" baseline="0" dirty="0">
                <a:solidFill>
                  <a:schemeClr val="tx1"/>
                </a:solidFill>
              </a:rPr>
              <a:t>גדלו בצל טראומה</a:t>
            </a:r>
          </a:p>
        </p:txBody>
      </p:sp>
    </p:spTree>
    <p:extLst>
      <p:ext uri="{BB962C8B-B14F-4D97-AF65-F5344CB8AC3E}">
        <p14:creationId xmlns:p14="http://schemas.microsoft.com/office/powerpoint/2010/main" val="5122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Y:\Videos, Webinars and Materials\Visuals - iStockPhoto\dreamstime_m_34161150.jpg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090" y="2583524"/>
            <a:ext cx="3523083" cy="3523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e-IL" sz="3200" dirty="0">
                <a:solidFill>
                  <a:schemeClr val="accent6"/>
                </a:solidFill>
              </a:rPr>
              <a:t>צרכים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type="subTitle" idx="1"/>
          </p:nvPr>
        </p:nvSpPr>
        <p:spPr>
          <a:xfrm>
            <a:off x="685800" y="1169858"/>
            <a:ext cx="8062664" cy="3600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e-IL" sz="2000" dirty="0"/>
              <a:t>לאור שיח עם הנשים ויחד עם אנשי מקצוע זוהו הצרכים הבאים: </a:t>
            </a:r>
          </a:p>
          <a:p>
            <a:endParaRPr lang="he-IL" sz="1700" dirty="0">
              <a:solidFill>
                <a:srgbClr val="000000"/>
              </a:solidFill>
              <a:latin typeface="Gisha" pitchFamily="34" charset="-79"/>
            </a:endParaRPr>
          </a:p>
          <a:p>
            <a:endParaRPr lang="he-IL" sz="1700" dirty="0"/>
          </a:p>
          <a:p>
            <a:endParaRPr lang="he-IL" sz="17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95536" y="1772816"/>
            <a:ext cx="6192688" cy="4320480"/>
            <a:chOff x="681274" y="1772816"/>
            <a:chExt cx="6484409" cy="4320480"/>
          </a:xfrm>
        </p:grpSpPr>
        <p:sp>
          <p:nvSpPr>
            <p:cNvPr id="6" name="Freeform 5"/>
            <p:cNvSpPr/>
            <p:nvPr/>
          </p:nvSpPr>
          <p:spPr>
            <a:xfrm>
              <a:off x="683568" y="1772816"/>
              <a:ext cx="6480722" cy="415641"/>
            </a:xfrm>
            <a:custGeom>
              <a:avLst/>
              <a:gdLst>
                <a:gd name="connsiteX0" fmla="*/ 0 w 2396000"/>
                <a:gd name="connsiteY0" fmla="*/ 0 h 1219090"/>
                <a:gd name="connsiteX1" fmla="*/ 2396000 w 2396000"/>
                <a:gd name="connsiteY1" fmla="*/ 0 h 1219090"/>
                <a:gd name="connsiteX2" fmla="*/ 2396000 w 2396000"/>
                <a:gd name="connsiteY2" fmla="*/ 1219090 h 1219090"/>
                <a:gd name="connsiteX3" fmla="*/ 0 w 2396000"/>
                <a:gd name="connsiteY3" fmla="*/ 1219090 h 1219090"/>
                <a:gd name="connsiteX4" fmla="*/ 0 w 2396000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96000" h="1219090">
                  <a:moveTo>
                    <a:pt x="0" y="0"/>
                  </a:moveTo>
                  <a:lnTo>
                    <a:pt x="2396000" y="0"/>
                  </a:lnTo>
                  <a:lnTo>
                    <a:pt x="2396000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>
                  <a:solidFill>
                    <a:schemeClr val="tx1"/>
                  </a:solidFill>
                </a:rPr>
                <a:t>חסרות דיור או דיור קבוע</a:t>
              </a:r>
              <a:endParaRPr lang="en-US" sz="1400" b="1" kern="1200" dirty="0">
                <a:solidFill>
                  <a:schemeClr val="tx1"/>
                </a:solidFill>
              </a:endParaRPr>
            </a:p>
          </p:txBody>
        </p:sp>
        <p:sp>
          <p:nvSpPr>
            <p:cNvPr id="7" name="Freeform 6"/>
            <p:cNvSpPr/>
            <p:nvPr/>
          </p:nvSpPr>
          <p:spPr>
            <a:xfrm>
              <a:off x="683568" y="2270578"/>
              <a:ext cx="6480722" cy="415641"/>
            </a:xfrm>
            <a:custGeom>
              <a:avLst/>
              <a:gdLst>
                <a:gd name="connsiteX0" fmla="*/ 0 w 2283173"/>
                <a:gd name="connsiteY0" fmla="*/ 0 h 1219090"/>
                <a:gd name="connsiteX1" fmla="*/ 2283173 w 2283173"/>
                <a:gd name="connsiteY1" fmla="*/ 0 h 1219090"/>
                <a:gd name="connsiteX2" fmla="*/ 2283173 w 2283173"/>
                <a:gd name="connsiteY2" fmla="*/ 1219090 h 1219090"/>
                <a:gd name="connsiteX3" fmla="*/ 0 w 2283173"/>
                <a:gd name="connsiteY3" fmla="*/ 1219090 h 1219090"/>
                <a:gd name="connsiteX4" fmla="*/ 0 w 2283173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3173" h="1219090">
                  <a:moveTo>
                    <a:pt x="0" y="0"/>
                  </a:moveTo>
                  <a:lnTo>
                    <a:pt x="2283173" y="0"/>
                  </a:lnTo>
                  <a:lnTo>
                    <a:pt x="2283173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>
                  <a:solidFill>
                    <a:schemeClr val="tx1"/>
                  </a:solidFill>
                </a:rPr>
                <a:t>בעלות קשיים בסיסיים בהתנהלות מול מערכות</a:t>
              </a:r>
              <a:endParaRPr lang="he-IL" sz="1400" b="1" kern="1200" dirty="0">
                <a:solidFill>
                  <a:schemeClr val="tx1"/>
                </a:solidFill>
                <a:latin typeface="Gisha" pitchFamily="34" charset="-79"/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683569" y="3793374"/>
              <a:ext cx="6480721" cy="415641"/>
            </a:xfrm>
            <a:custGeom>
              <a:avLst/>
              <a:gdLst>
                <a:gd name="connsiteX0" fmla="*/ 0 w 2370765"/>
                <a:gd name="connsiteY0" fmla="*/ 0 h 1219090"/>
                <a:gd name="connsiteX1" fmla="*/ 2370765 w 2370765"/>
                <a:gd name="connsiteY1" fmla="*/ 0 h 1219090"/>
                <a:gd name="connsiteX2" fmla="*/ 2370765 w 2370765"/>
                <a:gd name="connsiteY2" fmla="*/ 1219090 h 1219090"/>
                <a:gd name="connsiteX3" fmla="*/ 0 w 2370765"/>
                <a:gd name="connsiteY3" fmla="*/ 1219090 h 1219090"/>
                <a:gd name="connsiteX4" fmla="*/ 0 w 2370765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0765" h="1219090">
                  <a:moveTo>
                    <a:pt x="0" y="0"/>
                  </a:moveTo>
                  <a:lnTo>
                    <a:pt x="2370765" y="0"/>
                  </a:lnTo>
                  <a:lnTo>
                    <a:pt x="2370765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>
                  <a:solidFill>
                    <a:schemeClr val="tx1"/>
                  </a:solidFill>
                  <a:latin typeface="Gisha" pitchFamily="34" charset="-79"/>
                </a:rPr>
                <a:t>בעלות תא משפחתי מורכב ועד הדרה משפחתית</a:t>
              </a:r>
              <a:endParaRPr lang="he-IL" sz="1400" b="1" kern="1200" dirty="0">
                <a:solidFill>
                  <a:schemeClr val="tx1"/>
                </a:solidFill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683568" y="2768340"/>
              <a:ext cx="6480721" cy="430396"/>
            </a:xfrm>
            <a:custGeom>
              <a:avLst/>
              <a:gdLst>
                <a:gd name="connsiteX0" fmla="*/ 0 w 2396000"/>
                <a:gd name="connsiteY0" fmla="*/ 0 h 1219090"/>
                <a:gd name="connsiteX1" fmla="*/ 2396000 w 2396000"/>
                <a:gd name="connsiteY1" fmla="*/ 0 h 1219090"/>
                <a:gd name="connsiteX2" fmla="*/ 2396000 w 2396000"/>
                <a:gd name="connsiteY2" fmla="*/ 1219090 h 1219090"/>
                <a:gd name="connsiteX3" fmla="*/ 0 w 2396000"/>
                <a:gd name="connsiteY3" fmla="*/ 1219090 h 1219090"/>
                <a:gd name="connsiteX4" fmla="*/ 0 w 2396000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96000" h="1219090">
                  <a:moveTo>
                    <a:pt x="0" y="0"/>
                  </a:moveTo>
                  <a:lnTo>
                    <a:pt x="2396000" y="0"/>
                  </a:lnTo>
                  <a:lnTo>
                    <a:pt x="2396000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>
                  <a:solidFill>
                    <a:schemeClr val="tx1"/>
                  </a:solidFill>
                </a:rPr>
                <a:t>חוות קשיים בגידול ילדים ובתפיסה הורית</a:t>
              </a:r>
            </a:p>
          </p:txBody>
        </p:sp>
        <p:sp>
          <p:nvSpPr>
            <p:cNvPr id="10" name="Freeform 9"/>
            <p:cNvSpPr/>
            <p:nvPr/>
          </p:nvSpPr>
          <p:spPr>
            <a:xfrm>
              <a:off x="683568" y="3280857"/>
              <a:ext cx="6480721" cy="430396"/>
            </a:xfrm>
            <a:custGeom>
              <a:avLst/>
              <a:gdLst>
                <a:gd name="connsiteX0" fmla="*/ 0 w 2283173"/>
                <a:gd name="connsiteY0" fmla="*/ 0 h 1219090"/>
                <a:gd name="connsiteX1" fmla="*/ 2283173 w 2283173"/>
                <a:gd name="connsiteY1" fmla="*/ 0 h 1219090"/>
                <a:gd name="connsiteX2" fmla="*/ 2283173 w 2283173"/>
                <a:gd name="connsiteY2" fmla="*/ 1219090 h 1219090"/>
                <a:gd name="connsiteX3" fmla="*/ 0 w 2283173"/>
                <a:gd name="connsiteY3" fmla="*/ 1219090 h 1219090"/>
                <a:gd name="connsiteX4" fmla="*/ 0 w 2283173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3173" h="1219090">
                  <a:moveTo>
                    <a:pt x="0" y="0"/>
                  </a:moveTo>
                  <a:lnTo>
                    <a:pt x="2283173" y="0"/>
                  </a:lnTo>
                  <a:lnTo>
                    <a:pt x="2283173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>
                  <a:solidFill>
                    <a:schemeClr val="tx1"/>
                  </a:solidFill>
                </a:rPr>
                <a:t>נעדרות מיומנויות בתחום </a:t>
              </a:r>
              <a:r>
                <a:rPr lang="he-IL" sz="1400" b="1" kern="1200" dirty="0">
                  <a:solidFill>
                    <a:schemeClr val="tx1"/>
                  </a:solidFill>
                </a:rPr>
                <a:t>התעסוקה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683576" y="4291136"/>
              <a:ext cx="6480715" cy="430396"/>
            </a:xfrm>
            <a:custGeom>
              <a:avLst/>
              <a:gdLst>
                <a:gd name="connsiteX0" fmla="*/ 0 w 2370765"/>
                <a:gd name="connsiteY0" fmla="*/ 0 h 1219090"/>
                <a:gd name="connsiteX1" fmla="*/ 2370765 w 2370765"/>
                <a:gd name="connsiteY1" fmla="*/ 0 h 1219090"/>
                <a:gd name="connsiteX2" fmla="*/ 2370765 w 2370765"/>
                <a:gd name="connsiteY2" fmla="*/ 1219090 h 1219090"/>
                <a:gd name="connsiteX3" fmla="*/ 0 w 2370765"/>
                <a:gd name="connsiteY3" fmla="*/ 1219090 h 1219090"/>
                <a:gd name="connsiteX4" fmla="*/ 0 w 2370765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0765" h="1219090">
                  <a:moveTo>
                    <a:pt x="0" y="0"/>
                  </a:moveTo>
                  <a:lnTo>
                    <a:pt x="2370765" y="0"/>
                  </a:lnTo>
                  <a:lnTo>
                    <a:pt x="2370765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>
                  <a:solidFill>
                    <a:schemeClr val="tx1"/>
                  </a:solidFill>
                  <a:latin typeface="Gisha" pitchFamily="34" charset="-79"/>
                </a:rPr>
                <a:t>העדר מסוגלות להתמודד עם חוויות רגשיות בצל הטראומה</a:t>
              </a:r>
              <a:endParaRPr lang="he-IL" sz="1400" b="1" kern="1200" dirty="0">
                <a:solidFill>
                  <a:schemeClr val="tx1"/>
                </a:solidFill>
                <a:latin typeface="Gisha" pitchFamily="34" charset="-79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681274" y="4803653"/>
              <a:ext cx="6484409" cy="351070"/>
            </a:xfrm>
            <a:custGeom>
              <a:avLst/>
              <a:gdLst>
                <a:gd name="connsiteX0" fmla="*/ 0 w 2396000"/>
                <a:gd name="connsiteY0" fmla="*/ 0 h 1219090"/>
                <a:gd name="connsiteX1" fmla="*/ 2396000 w 2396000"/>
                <a:gd name="connsiteY1" fmla="*/ 0 h 1219090"/>
                <a:gd name="connsiteX2" fmla="*/ 2396000 w 2396000"/>
                <a:gd name="connsiteY2" fmla="*/ 1219090 h 1219090"/>
                <a:gd name="connsiteX3" fmla="*/ 0 w 2396000"/>
                <a:gd name="connsiteY3" fmla="*/ 1219090 h 1219090"/>
                <a:gd name="connsiteX4" fmla="*/ 0 w 2396000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96000" h="1219090">
                  <a:moveTo>
                    <a:pt x="0" y="0"/>
                  </a:moveTo>
                  <a:lnTo>
                    <a:pt x="2396000" y="0"/>
                  </a:lnTo>
                  <a:lnTo>
                    <a:pt x="2396000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>
                  <a:solidFill>
                    <a:schemeClr val="tx1"/>
                  </a:solidFill>
                  <a:latin typeface="Gisha" pitchFamily="34" charset="-79"/>
                </a:rPr>
                <a:t>העדר כישורי חיים</a:t>
              </a:r>
              <a:endParaRPr lang="he-IL" sz="1400" b="1" kern="1200" dirty="0">
                <a:solidFill>
                  <a:schemeClr val="tx1"/>
                </a:solidFill>
                <a:latin typeface="Gisha" pitchFamily="34" charset="-79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83576" y="5236844"/>
              <a:ext cx="6480715" cy="351070"/>
            </a:xfrm>
            <a:custGeom>
              <a:avLst/>
              <a:gdLst>
                <a:gd name="connsiteX0" fmla="*/ 0 w 2283173"/>
                <a:gd name="connsiteY0" fmla="*/ 0 h 1219090"/>
                <a:gd name="connsiteX1" fmla="*/ 2283173 w 2283173"/>
                <a:gd name="connsiteY1" fmla="*/ 0 h 1219090"/>
                <a:gd name="connsiteX2" fmla="*/ 2283173 w 2283173"/>
                <a:gd name="connsiteY2" fmla="*/ 1219090 h 1219090"/>
                <a:gd name="connsiteX3" fmla="*/ 0 w 2283173"/>
                <a:gd name="connsiteY3" fmla="*/ 1219090 h 1219090"/>
                <a:gd name="connsiteX4" fmla="*/ 0 w 2283173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3173" h="1219090">
                  <a:moveTo>
                    <a:pt x="0" y="0"/>
                  </a:moveTo>
                  <a:lnTo>
                    <a:pt x="2283173" y="0"/>
                  </a:lnTo>
                  <a:lnTo>
                    <a:pt x="2283173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kern="1200" dirty="0">
                  <a:solidFill>
                    <a:schemeClr val="tx1"/>
                  </a:solidFill>
                  <a:latin typeface="Gisha" pitchFamily="34" charset="-79"/>
                </a:rPr>
                <a:t>בעלות קשיים התנהגותיים ויכולת התמדה</a:t>
              </a:r>
              <a:endParaRPr lang="he-IL" sz="1400" b="1" kern="1200" dirty="0">
                <a:solidFill>
                  <a:schemeClr val="tx1"/>
                </a:solidFill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681279" y="5670036"/>
              <a:ext cx="6484404" cy="423260"/>
            </a:xfrm>
            <a:custGeom>
              <a:avLst/>
              <a:gdLst>
                <a:gd name="connsiteX0" fmla="*/ 0 w 2370765"/>
                <a:gd name="connsiteY0" fmla="*/ 0 h 1219090"/>
                <a:gd name="connsiteX1" fmla="*/ 2370765 w 2370765"/>
                <a:gd name="connsiteY1" fmla="*/ 0 h 1219090"/>
                <a:gd name="connsiteX2" fmla="*/ 2370765 w 2370765"/>
                <a:gd name="connsiteY2" fmla="*/ 1219090 h 1219090"/>
                <a:gd name="connsiteX3" fmla="*/ 0 w 2370765"/>
                <a:gd name="connsiteY3" fmla="*/ 1219090 h 1219090"/>
                <a:gd name="connsiteX4" fmla="*/ 0 w 2370765"/>
                <a:gd name="connsiteY4" fmla="*/ 0 h 121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0765" h="1219090">
                  <a:moveTo>
                    <a:pt x="0" y="0"/>
                  </a:moveTo>
                  <a:lnTo>
                    <a:pt x="2370765" y="0"/>
                  </a:lnTo>
                  <a:lnTo>
                    <a:pt x="2370765" y="1219090"/>
                  </a:lnTo>
                  <a:lnTo>
                    <a:pt x="0" y="12190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C2D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4000" tIns="49530" rIns="144000" bIns="49530" numCol="1" spcCol="1270" anchor="ctr" anchorCtr="0">
              <a:noAutofit/>
            </a:bodyPr>
            <a:lstStyle/>
            <a:p>
              <a:pPr lvl="0" algn="r" defTabSz="5778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b="1" dirty="0">
                  <a:solidFill>
                    <a:schemeClr val="tx1"/>
                  </a:solidFill>
                  <a:latin typeface="Gisha" pitchFamily="34" charset="-79"/>
                </a:rPr>
                <a:t>בודדות חברתית </a:t>
              </a:r>
              <a:endParaRPr lang="he-IL" sz="1400" b="1" kern="1200" dirty="0">
                <a:solidFill>
                  <a:schemeClr val="tx1"/>
                </a:solidFill>
                <a:latin typeface="Gisha" pitchFamily="34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751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he-IL" sz="3200" dirty="0">
                <a:solidFill>
                  <a:schemeClr val="accent6"/>
                </a:solidFill>
              </a:rPr>
              <a:t>תוצאות </a:t>
            </a:r>
            <a:r>
              <a:rPr lang="he-IL" sz="3200" dirty="0" smtClean="0">
                <a:solidFill>
                  <a:schemeClr val="accent6"/>
                </a:solidFill>
              </a:rPr>
              <a:t>ביניים </a:t>
            </a:r>
            <a:endParaRPr lang="he-IL" sz="3200" dirty="0">
              <a:solidFill>
                <a:schemeClr val="accent6"/>
              </a:solidFill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5020271" y="1844824"/>
            <a:ext cx="1882605" cy="3528392"/>
            <a:chOff x="5020271" y="1844824"/>
            <a:chExt cx="1882605" cy="3528392"/>
          </a:xfrm>
        </p:grpSpPr>
        <p:sp>
          <p:nvSpPr>
            <p:cNvPr id="33" name="Freeform 32"/>
            <p:cNvSpPr/>
            <p:nvPr/>
          </p:nvSpPr>
          <p:spPr>
            <a:xfrm>
              <a:off x="5091133" y="1844824"/>
              <a:ext cx="1741403" cy="577970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>
                  <a:solidFill>
                    <a:schemeClr val="accent6"/>
                  </a:solidFill>
                </a:rPr>
                <a:t>שיפור קשר עם מערכות </a:t>
              </a:r>
              <a:endParaRPr lang="en-US" sz="1600" b="1" kern="1200" dirty="0">
                <a:solidFill>
                  <a:schemeClr val="accent6"/>
                </a:solidFill>
              </a:endParaRPr>
            </a:p>
          </p:txBody>
        </p:sp>
        <p:sp>
          <p:nvSpPr>
            <p:cNvPr id="35" name="Freeform 34"/>
            <p:cNvSpPr/>
            <p:nvPr/>
          </p:nvSpPr>
          <p:spPr>
            <a:xfrm>
              <a:off x="6050818" y="4018952"/>
              <a:ext cx="852058" cy="397001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 dirty="0"/>
                <a:t>חיזוק הידע והגברת מיומנויות בפניה לרשויות </a:t>
              </a:r>
              <a:endParaRPr lang="en-US" sz="700" kern="1200" dirty="0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5200374" y="4018952"/>
              <a:ext cx="774468" cy="397001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 dirty="0"/>
                <a:t>הבאת הבעיות המשפטיות לטיפול וניהול</a:t>
              </a:r>
              <a:endParaRPr lang="en-US" sz="700" kern="1200" dirty="0"/>
            </a:p>
          </p:txBody>
        </p:sp>
        <p:sp>
          <p:nvSpPr>
            <p:cNvPr id="39" name="Freeform 38"/>
            <p:cNvSpPr/>
            <p:nvPr/>
          </p:nvSpPr>
          <p:spPr>
            <a:xfrm>
              <a:off x="6050816" y="4495071"/>
              <a:ext cx="852058" cy="878144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 dirty="0"/>
                <a:t>הגברת הידע והיכולת למיצוי זכויות בתחום גידול הילדים והכנסה.</a:t>
              </a:r>
              <a:endParaRPr lang="en-US" sz="700" kern="1200" dirty="0"/>
            </a:p>
          </p:txBody>
        </p:sp>
        <p:sp>
          <p:nvSpPr>
            <p:cNvPr id="41" name="Freeform 40"/>
            <p:cNvSpPr/>
            <p:nvPr/>
          </p:nvSpPr>
          <p:spPr>
            <a:xfrm>
              <a:off x="5198758" y="4495072"/>
              <a:ext cx="776081" cy="397001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 dirty="0"/>
                <a:t>הגברת האמון בקשר טיפולי</a:t>
              </a:r>
              <a:endParaRPr lang="en-US" sz="700" kern="1200" dirty="0"/>
            </a:p>
          </p:txBody>
        </p:sp>
        <p:sp>
          <p:nvSpPr>
            <p:cNvPr id="43" name="Freeform 42"/>
            <p:cNvSpPr/>
            <p:nvPr/>
          </p:nvSpPr>
          <p:spPr>
            <a:xfrm>
              <a:off x="5198758" y="4976215"/>
              <a:ext cx="778838" cy="397001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/>
                <a:t>הגברת מוטיבציה לטיפול </a:t>
              </a:r>
              <a:endParaRPr lang="en-US" sz="700" kern="1200" dirty="0"/>
            </a:p>
          </p:txBody>
        </p:sp>
        <p:pic>
          <p:nvPicPr>
            <p:cNvPr id="3074" name="Picture 2" descr="C:\Users\shira\Downloads\control-427510_640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0271" y="2575365"/>
              <a:ext cx="1812265" cy="1203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5" name="Group 54"/>
          <p:cNvGrpSpPr/>
          <p:nvPr/>
        </p:nvGrpSpPr>
        <p:grpSpPr>
          <a:xfrm>
            <a:off x="765439" y="1844824"/>
            <a:ext cx="1558263" cy="2568501"/>
            <a:chOff x="765439" y="1844824"/>
            <a:chExt cx="1558263" cy="2568501"/>
          </a:xfrm>
        </p:grpSpPr>
        <p:sp>
          <p:nvSpPr>
            <p:cNvPr id="27" name="Freeform 26"/>
            <p:cNvSpPr/>
            <p:nvPr/>
          </p:nvSpPr>
          <p:spPr>
            <a:xfrm>
              <a:off x="765440" y="4018953"/>
              <a:ext cx="1527317" cy="394372"/>
            </a:xfrm>
            <a:custGeom>
              <a:avLst/>
              <a:gdLst>
                <a:gd name="connsiteX0" fmla="*/ 0 w 590507"/>
                <a:gd name="connsiteY0" fmla="*/ 36907 h 369067"/>
                <a:gd name="connsiteX1" fmla="*/ 36907 w 590507"/>
                <a:gd name="connsiteY1" fmla="*/ 0 h 369067"/>
                <a:gd name="connsiteX2" fmla="*/ 553600 w 590507"/>
                <a:gd name="connsiteY2" fmla="*/ 0 h 369067"/>
                <a:gd name="connsiteX3" fmla="*/ 590507 w 590507"/>
                <a:gd name="connsiteY3" fmla="*/ 36907 h 369067"/>
                <a:gd name="connsiteX4" fmla="*/ 590507 w 590507"/>
                <a:gd name="connsiteY4" fmla="*/ 332160 h 369067"/>
                <a:gd name="connsiteX5" fmla="*/ 553600 w 590507"/>
                <a:gd name="connsiteY5" fmla="*/ 369067 h 369067"/>
                <a:gd name="connsiteX6" fmla="*/ 36907 w 590507"/>
                <a:gd name="connsiteY6" fmla="*/ 369067 h 369067"/>
                <a:gd name="connsiteX7" fmla="*/ 0 w 590507"/>
                <a:gd name="connsiteY7" fmla="*/ 332160 h 369067"/>
                <a:gd name="connsiteX8" fmla="*/ 0 w 590507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0507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553600" y="0"/>
                  </a:lnTo>
                  <a:cubicBezTo>
                    <a:pt x="573983" y="0"/>
                    <a:pt x="590507" y="16524"/>
                    <a:pt x="590507" y="36907"/>
                  </a:cubicBezTo>
                  <a:lnTo>
                    <a:pt x="590507" y="332160"/>
                  </a:lnTo>
                  <a:cubicBezTo>
                    <a:pt x="590507" y="352543"/>
                    <a:pt x="573983" y="369067"/>
                    <a:pt x="553600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000" tIns="17160" rIns="72000" bIns="17160" numCol="1" spcCol="1270" anchor="ctr" anchorCtr="0">
              <a:noAutofit/>
            </a:bodyPr>
            <a:lstStyle/>
            <a:p>
              <a:pPr lvl="0" algn="ctr" defTabSz="222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700" kern="1200" dirty="0"/>
                <a:t>חיזוק המיומנויות והמוטיבציה  להשתלבות בשוק העבודה</a:t>
              </a:r>
              <a:endParaRPr lang="en-US" sz="700" kern="1200" dirty="0"/>
            </a:p>
          </p:txBody>
        </p:sp>
        <p:sp>
          <p:nvSpPr>
            <p:cNvPr id="25" name="Freeform 24"/>
            <p:cNvSpPr/>
            <p:nvPr/>
          </p:nvSpPr>
          <p:spPr>
            <a:xfrm>
              <a:off x="765439" y="1844824"/>
              <a:ext cx="1558263" cy="577970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>
                  <a:solidFill>
                    <a:schemeClr val="accent6"/>
                  </a:solidFill>
                </a:rPr>
                <a:t>שיפור המצב התעסוקתי   </a:t>
              </a:r>
              <a:endParaRPr lang="en-US" sz="1600" b="1" kern="1200" dirty="0">
                <a:solidFill>
                  <a:schemeClr val="accent6"/>
                </a:solidFill>
              </a:endParaRPr>
            </a:p>
          </p:txBody>
        </p:sp>
        <p:pic>
          <p:nvPicPr>
            <p:cNvPr id="3075" name="Picture 3" descr="C:\Users\shira\Downloads\laptop-1149412_64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439" y="2651650"/>
              <a:ext cx="1558263" cy="1127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4" name="Group 53"/>
          <p:cNvGrpSpPr/>
          <p:nvPr/>
        </p:nvGrpSpPr>
        <p:grpSpPr>
          <a:xfrm>
            <a:off x="2881525" y="1844824"/>
            <a:ext cx="1717925" cy="2571130"/>
            <a:chOff x="2881525" y="1844824"/>
            <a:chExt cx="1717925" cy="2571130"/>
          </a:xfrm>
        </p:grpSpPr>
        <p:grpSp>
          <p:nvGrpSpPr>
            <p:cNvPr id="47" name="Group 46"/>
            <p:cNvGrpSpPr/>
            <p:nvPr/>
          </p:nvGrpSpPr>
          <p:grpSpPr>
            <a:xfrm>
              <a:off x="2897281" y="4018953"/>
              <a:ext cx="1637044" cy="397001"/>
              <a:chOff x="3851920" y="1779588"/>
              <a:chExt cx="1404448" cy="432049"/>
            </a:xfrm>
          </p:grpSpPr>
          <p:sp>
            <p:nvSpPr>
              <p:cNvPr id="30" name="Freeform 29"/>
              <p:cNvSpPr/>
              <p:nvPr/>
            </p:nvSpPr>
            <p:spPr>
              <a:xfrm>
                <a:off x="4634870" y="1779589"/>
                <a:ext cx="621498" cy="432048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dirty="0"/>
                  <a:t>הגברת מיומנויות הוריות</a:t>
                </a:r>
                <a:endParaRPr lang="en-US" sz="700" kern="1200" dirty="0"/>
              </a:p>
            </p:txBody>
          </p:sp>
          <p:sp>
            <p:nvSpPr>
              <p:cNvPr id="32" name="Freeform 31"/>
              <p:cNvSpPr/>
              <p:nvPr/>
            </p:nvSpPr>
            <p:spPr>
              <a:xfrm>
                <a:off x="3851920" y="1779588"/>
                <a:ext cx="691276" cy="432048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/>
                  <a:t>הגברת מענים לסיוע בטיפול וסידור ילדים </a:t>
                </a:r>
                <a:endParaRPr lang="en-US" sz="700" kern="1200" dirty="0"/>
              </a:p>
            </p:txBody>
          </p:sp>
        </p:grpSp>
        <p:sp>
          <p:nvSpPr>
            <p:cNvPr id="28" name="Freeform 27"/>
            <p:cNvSpPr/>
            <p:nvPr/>
          </p:nvSpPr>
          <p:spPr>
            <a:xfrm>
              <a:off x="2893422" y="1844824"/>
              <a:ext cx="1706028" cy="577970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>
                  <a:solidFill>
                    <a:schemeClr val="accent6"/>
                  </a:solidFill>
                </a:rPr>
                <a:t>הגברת הסיוע לטיפול בילדים</a:t>
              </a:r>
              <a:endParaRPr lang="en-US" sz="1600" b="1" kern="1200" dirty="0">
                <a:solidFill>
                  <a:schemeClr val="accent6"/>
                </a:solidFill>
              </a:endParaRPr>
            </a:p>
          </p:txBody>
        </p:sp>
        <p:pic>
          <p:nvPicPr>
            <p:cNvPr id="3076" name="Picture 4" descr="C:\Users\shira\Downloads\crayons-1445053_64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525" y="2651649"/>
              <a:ext cx="1706028" cy="1127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2" name="Group 51"/>
          <p:cNvGrpSpPr/>
          <p:nvPr/>
        </p:nvGrpSpPr>
        <p:grpSpPr>
          <a:xfrm>
            <a:off x="7402254" y="1844824"/>
            <a:ext cx="1275716" cy="1866984"/>
            <a:chOff x="7402254" y="1844824"/>
            <a:chExt cx="1275716" cy="1866984"/>
          </a:xfrm>
        </p:grpSpPr>
        <p:sp>
          <p:nvSpPr>
            <p:cNvPr id="44" name="Freeform 43"/>
            <p:cNvSpPr/>
            <p:nvPr/>
          </p:nvSpPr>
          <p:spPr>
            <a:xfrm>
              <a:off x="7402254" y="1844824"/>
              <a:ext cx="1275716" cy="577970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>
                  <a:solidFill>
                    <a:schemeClr val="accent6"/>
                  </a:solidFill>
                </a:rPr>
                <a:t>שילוב בדיור </a:t>
              </a:r>
            </a:p>
          </p:txBody>
        </p:sp>
        <p:pic>
          <p:nvPicPr>
            <p:cNvPr id="3077" name="Picture 5" descr="C:\Users\shira\Downloads\house-insurance-419058_640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2254" y="2611503"/>
              <a:ext cx="1275716" cy="11003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5653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he-IL" sz="3200" dirty="0">
                <a:solidFill>
                  <a:schemeClr val="accent6"/>
                </a:solidFill>
              </a:rPr>
              <a:t>תוצאות </a:t>
            </a:r>
            <a:r>
              <a:rPr lang="he-IL" sz="3200" dirty="0" smtClean="0">
                <a:solidFill>
                  <a:schemeClr val="accent6"/>
                </a:solidFill>
              </a:rPr>
              <a:t>ביניים- המשך</a:t>
            </a:r>
            <a:endParaRPr lang="he-IL" sz="3200" dirty="0">
              <a:solidFill>
                <a:schemeClr val="accent6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059216" y="1844824"/>
            <a:ext cx="1704405" cy="4032448"/>
            <a:chOff x="7059216" y="1844824"/>
            <a:chExt cx="1704405" cy="4032448"/>
          </a:xfrm>
        </p:grpSpPr>
        <p:grpSp>
          <p:nvGrpSpPr>
            <p:cNvPr id="34" name="Group 33"/>
            <p:cNvGrpSpPr/>
            <p:nvPr/>
          </p:nvGrpSpPr>
          <p:grpSpPr>
            <a:xfrm>
              <a:off x="7059216" y="3996733"/>
              <a:ext cx="1677450" cy="1880539"/>
              <a:chOff x="555121" y="3897051"/>
              <a:chExt cx="1512168" cy="1793428"/>
            </a:xfrm>
          </p:grpSpPr>
          <p:sp>
            <p:nvSpPr>
              <p:cNvPr id="36" name="Freeform 35"/>
              <p:cNvSpPr/>
              <p:nvPr/>
            </p:nvSpPr>
            <p:spPr>
              <a:xfrm>
                <a:off x="1365871" y="3897052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פיתוח מיומנויות לוויסות רגשי</a:t>
                </a:r>
                <a:endParaRPr lang="en-US" sz="700" kern="1200" dirty="0"/>
              </a:p>
            </p:txBody>
          </p:sp>
          <p:sp>
            <p:nvSpPr>
              <p:cNvPr id="38" name="Freeform 37"/>
              <p:cNvSpPr/>
              <p:nvPr/>
            </p:nvSpPr>
            <p:spPr>
              <a:xfrm>
                <a:off x="555121" y="3897051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פיתוח יכולת לזיהוי רגשות ויישומם.</a:t>
                </a:r>
                <a:endParaRPr lang="en-US" sz="700" kern="1200" dirty="0"/>
              </a:p>
            </p:txBody>
          </p:sp>
          <p:sp>
            <p:nvSpPr>
              <p:cNvPr id="40" name="Freeform 39"/>
              <p:cNvSpPr/>
              <p:nvPr/>
            </p:nvSpPr>
            <p:spPr>
              <a:xfrm>
                <a:off x="1376013" y="4372216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חיזוק היכולת לבקש עזרה</a:t>
                </a:r>
                <a:endParaRPr lang="en-US" sz="700" kern="1200" dirty="0"/>
              </a:p>
            </p:txBody>
          </p:sp>
          <p:sp>
            <p:nvSpPr>
              <p:cNvPr id="42" name="Freeform 41"/>
              <p:cNvSpPr/>
              <p:nvPr/>
            </p:nvSpPr>
            <p:spPr>
              <a:xfrm>
                <a:off x="555121" y="4374775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הגברת היכולת לעבד חוויות טראומטיות מיניות</a:t>
                </a:r>
                <a:endParaRPr lang="en-US" sz="700" kern="1200" dirty="0"/>
              </a:p>
            </p:txBody>
          </p:sp>
          <p:sp>
            <p:nvSpPr>
              <p:cNvPr id="45" name="Freeform 44"/>
              <p:cNvSpPr/>
              <p:nvPr/>
            </p:nvSpPr>
            <p:spPr>
              <a:xfrm>
                <a:off x="1375017" y="4837045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הגברת  ההבנה וגיבוש הזהות המינית</a:t>
                </a:r>
                <a:endParaRPr lang="en-US" sz="700" kern="1200" dirty="0"/>
              </a:p>
            </p:txBody>
          </p:sp>
          <p:sp>
            <p:nvSpPr>
              <p:cNvPr id="46" name="Freeform 45"/>
              <p:cNvSpPr/>
              <p:nvPr/>
            </p:nvSpPr>
            <p:spPr>
              <a:xfrm>
                <a:off x="555121" y="4837045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חיזוק ושינוי תפישת ההצלחה</a:t>
                </a:r>
                <a:endParaRPr lang="en-US" sz="700" kern="1200" dirty="0"/>
              </a:p>
            </p:txBody>
          </p:sp>
          <p:sp>
            <p:nvSpPr>
              <p:cNvPr id="48" name="Freeform 47"/>
              <p:cNvSpPr/>
              <p:nvPr/>
            </p:nvSpPr>
            <p:spPr>
              <a:xfrm>
                <a:off x="1365871" y="5318218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 dirty="0"/>
                  <a:t>הגברת מודעות עצמית</a:t>
                </a:r>
                <a:endParaRPr lang="en-US" sz="700" kern="1200" dirty="0"/>
              </a:p>
            </p:txBody>
          </p:sp>
          <p:sp>
            <p:nvSpPr>
              <p:cNvPr id="49" name="Freeform 48"/>
              <p:cNvSpPr/>
              <p:nvPr/>
            </p:nvSpPr>
            <p:spPr>
              <a:xfrm>
                <a:off x="556348" y="5318218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kern="1200" noProof="0"/>
                  <a:t>חיזוק הדימוי הגופני   </a:t>
                </a:r>
                <a:endParaRPr lang="en-US" sz="700" kern="1200" dirty="0"/>
              </a:p>
            </p:txBody>
          </p:sp>
        </p:grpSp>
        <p:sp>
          <p:nvSpPr>
            <p:cNvPr id="51" name="Freeform 50"/>
            <p:cNvSpPr/>
            <p:nvPr/>
          </p:nvSpPr>
          <p:spPr>
            <a:xfrm>
              <a:off x="7059217" y="1844824"/>
              <a:ext cx="1704404" cy="572063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>
                  <a:solidFill>
                    <a:schemeClr val="accent6"/>
                  </a:solidFill>
                </a:rPr>
                <a:t>שיפור המצב הרגשי  </a:t>
              </a:r>
              <a:endParaRPr lang="en-US" sz="1600" b="1" kern="1200" dirty="0">
                <a:solidFill>
                  <a:schemeClr val="accent6"/>
                </a:solidFill>
              </a:endParaRPr>
            </a:p>
          </p:txBody>
        </p:sp>
        <p:pic>
          <p:nvPicPr>
            <p:cNvPr id="52" name="Picture 6" descr="C:\Users\shira\Downloads\girl-1287375_640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"/>
            <a:stretch/>
          </p:blipFill>
          <p:spPr bwMode="auto">
            <a:xfrm>
              <a:off x="7060577" y="2624638"/>
              <a:ext cx="1703042" cy="11344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Group 6"/>
          <p:cNvGrpSpPr/>
          <p:nvPr/>
        </p:nvGrpSpPr>
        <p:grpSpPr>
          <a:xfrm>
            <a:off x="4874930" y="1844824"/>
            <a:ext cx="1898401" cy="3043180"/>
            <a:chOff x="4900686" y="1844824"/>
            <a:chExt cx="1898401" cy="3043180"/>
          </a:xfrm>
        </p:grpSpPr>
        <p:sp>
          <p:nvSpPr>
            <p:cNvPr id="33" name="Freeform 32"/>
            <p:cNvSpPr/>
            <p:nvPr/>
          </p:nvSpPr>
          <p:spPr>
            <a:xfrm>
              <a:off x="4900686" y="1844824"/>
              <a:ext cx="1898401" cy="572063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marL="273050" indent="-273050" algn="ctr" rtl="1">
                <a:spcBef>
                  <a:spcPts val="400"/>
                </a:spcBef>
                <a:defRPr/>
              </a:pPr>
              <a:r>
                <a:rPr lang="he-IL" sz="1600" b="1" dirty="0">
                  <a:solidFill>
                    <a:schemeClr val="accent6"/>
                  </a:solidFill>
                </a:rPr>
                <a:t>חיזוק </a:t>
              </a:r>
              <a:r>
                <a:rPr lang="he-IL" sz="1600" b="1" dirty="0" smtClean="0">
                  <a:solidFill>
                    <a:schemeClr val="accent6"/>
                  </a:solidFill>
                </a:rPr>
                <a:t>יכולות</a:t>
              </a:r>
            </a:p>
            <a:p>
              <a:pPr marL="273050" indent="-273050" algn="ctr" rtl="1">
                <a:spcBef>
                  <a:spcPts val="400"/>
                </a:spcBef>
                <a:defRPr/>
              </a:pPr>
              <a:r>
                <a:rPr lang="he-IL" sz="1600" b="1" dirty="0" smtClean="0">
                  <a:solidFill>
                    <a:schemeClr val="accent6"/>
                  </a:solidFill>
                </a:rPr>
                <a:t>קוגניטיביות </a:t>
              </a:r>
              <a:endParaRPr lang="he-IL" sz="1600" b="1" dirty="0">
                <a:solidFill>
                  <a:schemeClr val="accent6"/>
                </a:solidFill>
              </a:endParaRP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4900686" y="3996733"/>
              <a:ext cx="1888231" cy="891271"/>
              <a:chOff x="555121" y="3897051"/>
              <a:chExt cx="1512168" cy="849985"/>
            </a:xfrm>
          </p:grpSpPr>
          <p:sp>
            <p:nvSpPr>
              <p:cNvPr id="54" name="Freeform 53"/>
              <p:cNvSpPr/>
              <p:nvPr/>
            </p:nvSpPr>
            <p:spPr>
              <a:xfrm>
                <a:off x="1365871" y="3897052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יכולת חשיבה ותכנון לטווח ארוך</a:t>
                </a:r>
              </a:p>
            </p:txBody>
          </p:sp>
          <p:sp>
            <p:nvSpPr>
              <p:cNvPr id="55" name="Freeform 54"/>
              <p:cNvSpPr/>
              <p:nvPr/>
            </p:nvSpPr>
            <p:spPr>
              <a:xfrm>
                <a:off x="555121" y="3897051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יכולת שמירה על גבולות ועמידה בהם</a:t>
                </a:r>
              </a:p>
            </p:txBody>
          </p:sp>
          <p:sp>
            <p:nvSpPr>
              <p:cNvPr id="56" name="Freeform 55"/>
              <p:cNvSpPr/>
              <p:nvPr/>
            </p:nvSpPr>
            <p:spPr>
              <a:xfrm>
                <a:off x="1376013" y="4372216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התמודדות עם משברים ולחצים</a:t>
                </a:r>
              </a:p>
            </p:txBody>
          </p:sp>
          <p:sp>
            <p:nvSpPr>
              <p:cNvPr id="57" name="Freeform 56"/>
              <p:cNvSpPr/>
              <p:nvPr/>
            </p:nvSpPr>
            <p:spPr>
              <a:xfrm>
                <a:off x="555121" y="4374775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קיום תחושת קוהרנטיות</a:t>
                </a:r>
              </a:p>
            </p:txBody>
          </p:sp>
        </p:grpSp>
        <p:pic>
          <p:nvPicPr>
            <p:cNvPr id="4098" name="Picture 2" descr="Y:\Videos, Webinars and Materials\Visuals - iStockPhoto\chess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26094" r="-740" b="30193"/>
            <a:stretch/>
          </p:blipFill>
          <p:spPr bwMode="auto">
            <a:xfrm>
              <a:off x="4900686" y="2624637"/>
              <a:ext cx="1875565" cy="1134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Group 8"/>
          <p:cNvGrpSpPr/>
          <p:nvPr/>
        </p:nvGrpSpPr>
        <p:grpSpPr>
          <a:xfrm>
            <a:off x="2534682" y="1844824"/>
            <a:ext cx="1978933" cy="3541933"/>
            <a:chOff x="2534682" y="1844824"/>
            <a:chExt cx="1978933" cy="3541933"/>
          </a:xfrm>
        </p:grpSpPr>
        <p:sp>
          <p:nvSpPr>
            <p:cNvPr id="28" name="Freeform 27"/>
            <p:cNvSpPr/>
            <p:nvPr/>
          </p:nvSpPr>
          <p:spPr>
            <a:xfrm>
              <a:off x="2534682" y="1844824"/>
              <a:ext cx="1978933" cy="572063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marL="273050" indent="-273050" algn="ctr" rtl="1">
                <a:spcBef>
                  <a:spcPts val="400"/>
                </a:spcBef>
                <a:defRPr/>
              </a:pPr>
              <a:r>
                <a:rPr lang="he-IL" sz="1600" b="1" dirty="0">
                  <a:solidFill>
                    <a:schemeClr val="accent6"/>
                  </a:solidFill>
                  <a:latin typeface="Gisha" pitchFamily="34" charset="-79"/>
                </a:rPr>
                <a:t>חיזוק התנהגויות תומכות</a:t>
              </a:r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2599628" y="3993540"/>
              <a:ext cx="1888231" cy="1393217"/>
              <a:chOff x="555121" y="3897051"/>
              <a:chExt cx="1512168" cy="1328680"/>
            </a:xfrm>
          </p:grpSpPr>
          <p:sp>
            <p:nvSpPr>
              <p:cNvPr id="65" name="Freeform 64"/>
              <p:cNvSpPr/>
              <p:nvPr/>
            </p:nvSpPr>
            <p:spPr>
              <a:xfrm>
                <a:off x="1365871" y="3897052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הגברת מודעות לשמירה ולטיפול בבריאות</a:t>
                </a:r>
              </a:p>
            </p:txBody>
          </p:sp>
          <p:sp>
            <p:nvSpPr>
              <p:cNvPr id="66" name="Freeform 65"/>
              <p:cNvSpPr/>
              <p:nvPr/>
            </p:nvSpPr>
            <p:spPr>
              <a:xfrm>
                <a:off x="555121" y="3897051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שיפור מיומנויות בקבלת החלטות </a:t>
                </a:r>
              </a:p>
            </p:txBody>
          </p:sp>
          <p:sp>
            <p:nvSpPr>
              <p:cNvPr id="67" name="Freeform 66"/>
              <p:cNvSpPr/>
              <p:nvPr/>
            </p:nvSpPr>
            <p:spPr>
              <a:xfrm>
                <a:off x="1376013" y="4372216"/>
                <a:ext cx="691276" cy="601487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גמילה ורכישת מיומנויות לשמירה </a:t>
                </a:r>
                <a:r>
                  <a:rPr lang="en-US" sz="700" dirty="0"/>
                  <a:t/>
                </a:r>
                <a:br>
                  <a:rPr lang="en-US" sz="700" dirty="0"/>
                </a:br>
                <a:r>
                  <a:rPr lang="he-IL" sz="700" dirty="0"/>
                  <a:t>על ניקיון מחומרים פסיכואקטיביים</a:t>
                </a:r>
              </a:p>
            </p:txBody>
          </p:sp>
          <p:sp>
            <p:nvSpPr>
              <p:cNvPr id="68" name="Freeform 67"/>
              <p:cNvSpPr/>
              <p:nvPr/>
            </p:nvSpPr>
            <p:spPr>
              <a:xfrm>
                <a:off x="555121" y="4374775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התנהגות נורמטיבית</a:t>
                </a:r>
              </a:p>
            </p:txBody>
          </p:sp>
          <p:sp>
            <p:nvSpPr>
              <p:cNvPr id="69" name="Freeform 68"/>
              <p:cNvSpPr/>
              <p:nvPr/>
            </p:nvSpPr>
            <p:spPr>
              <a:xfrm>
                <a:off x="555121" y="4853470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יצירת מראה חיצוני מטופח</a:t>
                </a:r>
              </a:p>
            </p:txBody>
          </p:sp>
        </p:grpSp>
        <p:pic>
          <p:nvPicPr>
            <p:cNvPr id="4100" name="Picture 4" descr="C:\Users\shira\Downloads\wash-brush-1253918_64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6595" y="2511022"/>
              <a:ext cx="1875107" cy="1248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Group 10"/>
          <p:cNvGrpSpPr/>
          <p:nvPr/>
        </p:nvGrpSpPr>
        <p:grpSpPr>
          <a:xfrm>
            <a:off x="409888" y="1844824"/>
            <a:ext cx="1807532" cy="3541933"/>
            <a:chOff x="409888" y="1844824"/>
            <a:chExt cx="1807532" cy="3541933"/>
          </a:xfrm>
        </p:grpSpPr>
        <p:sp>
          <p:nvSpPr>
            <p:cNvPr id="25" name="Freeform 24"/>
            <p:cNvSpPr/>
            <p:nvPr/>
          </p:nvSpPr>
          <p:spPr>
            <a:xfrm>
              <a:off x="409889" y="1844824"/>
              <a:ext cx="1807531" cy="572063"/>
            </a:xfrm>
            <a:custGeom>
              <a:avLst/>
              <a:gdLst>
                <a:gd name="connsiteX0" fmla="*/ 0 w 738134"/>
                <a:gd name="connsiteY0" fmla="*/ 36907 h 369067"/>
                <a:gd name="connsiteX1" fmla="*/ 36907 w 738134"/>
                <a:gd name="connsiteY1" fmla="*/ 0 h 369067"/>
                <a:gd name="connsiteX2" fmla="*/ 701227 w 738134"/>
                <a:gd name="connsiteY2" fmla="*/ 0 h 369067"/>
                <a:gd name="connsiteX3" fmla="*/ 738134 w 738134"/>
                <a:gd name="connsiteY3" fmla="*/ 36907 h 369067"/>
                <a:gd name="connsiteX4" fmla="*/ 738134 w 738134"/>
                <a:gd name="connsiteY4" fmla="*/ 332160 h 369067"/>
                <a:gd name="connsiteX5" fmla="*/ 701227 w 738134"/>
                <a:gd name="connsiteY5" fmla="*/ 369067 h 369067"/>
                <a:gd name="connsiteX6" fmla="*/ 36907 w 738134"/>
                <a:gd name="connsiteY6" fmla="*/ 369067 h 369067"/>
                <a:gd name="connsiteX7" fmla="*/ 0 w 738134"/>
                <a:gd name="connsiteY7" fmla="*/ 332160 h 369067"/>
                <a:gd name="connsiteX8" fmla="*/ 0 w 738134"/>
                <a:gd name="connsiteY8" fmla="*/ 36907 h 369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134" h="369067">
                  <a:moveTo>
                    <a:pt x="0" y="36907"/>
                  </a:moveTo>
                  <a:cubicBezTo>
                    <a:pt x="0" y="16524"/>
                    <a:pt x="16524" y="0"/>
                    <a:pt x="36907" y="0"/>
                  </a:cubicBezTo>
                  <a:lnTo>
                    <a:pt x="701227" y="0"/>
                  </a:lnTo>
                  <a:cubicBezTo>
                    <a:pt x="721610" y="0"/>
                    <a:pt x="738134" y="16524"/>
                    <a:pt x="738134" y="36907"/>
                  </a:cubicBezTo>
                  <a:lnTo>
                    <a:pt x="738134" y="332160"/>
                  </a:lnTo>
                  <a:cubicBezTo>
                    <a:pt x="738134" y="352543"/>
                    <a:pt x="721610" y="369067"/>
                    <a:pt x="701227" y="369067"/>
                  </a:cubicBezTo>
                  <a:lnTo>
                    <a:pt x="36907" y="369067"/>
                  </a:lnTo>
                  <a:cubicBezTo>
                    <a:pt x="16524" y="369067"/>
                    <a:pt x="0" y="352543"/>
                    <a:pt x="0" y="332160"/>
                  </a:cubicBezTo>
                  <a:lnTo>
                    <a:pt x="0" y="36907"/>
                  </a:lnTo>
                  <a:close/>
                </a:path>
              </a:pathLst>
            </a:custGeom>
            <a:ln w="12700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" tIns="22240" rIns="72000" bIns="22240" numCol="1" spcCol="1270" anchor="ctr" anchorCtr="0">
              <a:noAutofit/>
            </a:bodyPr>
            <a:lstStyle/>
            <a:p>
              <a:pPr lvl="0" algn="ctr" defTabSz="400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dirty="0">
                  <a:solidFill>
                    <a:schemeClr val="accent6"/>
                  </a:solidFill>
                </a:rPr>
                <a:t>חיזוק קשרים חברתיים </a:t>
              </a:r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409888" y="3993540"/>
              <a:ext cx="1807528" cy="1393217"/>
              <a:chOff x="619749" y="3897051"/>
              <a:chExt cx="1447540" cy="1328680"/>
            </a:xfrm>
          </p:grpSpPr>
          <p:sp>
            <p:nvSpPr>
              <p:cNvPr id="78" name="Freeform 77"/>
              <p:cNvSpPr/>
              <p:nvPr/>
            </p:nvSpPr>
            <p:spPr>
              <a:xfrm>
                <a:off x="1365871" y="3897052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חיזוק ויצירת רשת תמיכה חברתית </a:t>
                </a:r>
              </a:p>
            </p:txBody>
          </p:sp>
          <p:sp>
            <p:nvSpPr>
              <p:cNvPr id="79" name="Freeform 78"/>
              <p:cNvSpPr/>
              <p:nvPr/>
            </p:nvSpPr>
            <p:spPr>
              <a:xfrm>
                <a:off x="619749" y="3897051"/>
                <a:ext cx="646591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הגברת מיומנויות חברתיות ויצירת רשתות תמיכה</a:t>
                </a:r>
              </a:p>
            </p:txBody>
          </p:sp>
          <p:sp>
            <p:nvSpPr>
              <p:cNvPr id="80" name="Freeform 79"/>
              <p:cNvSpPr/>
              <p:nvPr/>
            </p:nvSpPr>
            <p:spPr>
              <a:xfrm>
                <a:off x="1376013" y="4372216"/>
                <a:ext cx="691276" cy="377865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חיזוק השתלבות במעגלים חברתיים </a:t>
                </a:r>
              </a:p>
            </p:txBody>
          </p:sp>
          <p:sp>
            <p:nvSpPr>
              <p:cNvPr id="81" name="Freeform 80"/>
              <p:cNvSpPr/>
              <p:nvPr/>
            </p:nvSpPr>
            <p:spPr>
              <a:xfrm>
                <a:off x="619749" y="4374775"/>
                <a:ext cx="646591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חיזוק חוויה של קשר</a:t>
                </a:r>
              </a:p>
            </p:txBody>
          </p:sp>
          <p:sp>
            <p:nvSpPr>
              <p:cNvPr id="82" name="Freeform 81"/>
              <p:cNvSpPr/>
              <p:nvPr/>
            </p:nvSpPr>
            <p:spPr>
              <a:xfrm>
                <a:off x="1369896" y="4853470"/>
                <a:ext cx="691276" cy="372261"/>
              </a:xfrm>
              <a:custGeom>
                <a:avLst/>
                <a:gdLst>
                  <a:gd name="connsiteX0" fmla="*/ 0 w 590507"/>
                  <a:gd name="connsiteY0" fmla="*/ 36907 h 369067"/>
                  <a:gd name="connsiteX1" fmla="*/ 36907 w 590507"/>
                  <a:gd name="connsiteY1" fmla="*/ 0 h 369067"/>
                  <a:gd name="connsiteX2" fmla="*/ 553600 w 590507"/>
                  <a:gd name="connsiteY2" fmla="*/ 0 h 369067"/>
                  <a:gd name="connsiteX3" fmla="*/ 590507 w 590507"/>
                  <a:gd name="connsiteY3" fmla="*/ 36907 h 369067"/>
                  <a:gd name="connsiteX4" fmla="*/ 590507 w 590507"/>
                  <a:gd name="connsiteY4" fmla="*/ 332160 h 369067"/>
                  <a:gd name="connsiteX5" fmla="*/ 553600 w 590507"/>
                  <a:gd name="connsiteY5" fmla="*/ 369067 h 369067"/>
                  <a:gd name="connsiteX6" fmla="*/ 36907 w 590507"/>
                  <a:gd name="connsiteY6" fmla="*/ 369067 h 369067"/>
                  <a:gd name="connsiteX7" fmla="*/ 0 w 590507"/>
                  <a:gd name="connsiteY7" fmla="*/ 332160 h 369067"/>
                  <a:gd name="connsiteX8" fmla="*/ 0 w 590507"/>
                  <a:gd name="connsiteY8" fmla="*/ 36907 h 36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07" h="369067">
                    <a:moveTo>
                      <a:pt x="0" y="36907"/>
                    </a:moveTo>
                    <a:cubicBezTo>
                      <a:pt x="0" y="16524"/>
                      <a:pt x="16524" y="0"/>
                      <a:pt x="36907" y="0"/>
                    </a:cubicBezTo>
                    <a:lnTo>
                      <a:pt x="553600" y="0"/>
                    </a:lnTo>
                    <a:cubicBezTo>
                      <a:pt x="573983" y="0"/>
                      <a:pt x="590507" y="16524"/>
                      <a:pt x="590507" y="36907"/>
                    </a:cubicBezTo>
                    <a:lnTo>
                      <a:pt x="590507" y="332160"/>
                    </a:lnTo>
                    <a:cubicBezTo>
                      <a:pt x="590507" y="352543"/>
                      <a:pt x="573983" y="369067"/>
                      <a:pt x="553600" y="369067"/>
                    </a:cubicBezTo>
                    <a:lnTo>
                      <a:pt x="36907" y="369067"/>
                    </a:lnTo>
                    <a:cubicBezTo>
                      <a:pt x="16524" y="369067"/>
                      <a:pt x="0" y="352543"/>
                      <a:pt x="0" y="332160"/>
                    </a:cubicBezTo>
                    <a:lnTo>
                      <a:pt x="0" y="36907"/>
                    </a:lnTo>
                    <a:close/>
                  </a:path>
                </a:pathLst>
              </a:custGeom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6000" tIns="17160" rIns="72000" bIns="17160" numCol="1" spcCol="1270" anchor="ctr" anchorCtr="0">
                <a:noAutofit/>
              </a:bodyPr>
              <a:lstStyle/>
              <a:p>
                <a:pPr lvl="0" algn="r" defTabSz="2222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he-IL" sz="700" dirty="0"/>
                  <a:t>הגברת המחויבות לתהליך הטיפולי והשיקומי</a:t>
                </a:r>
              </a:p>
            </p:txBody>
          </p:sp>
        </p:grpSp>
        <p:pic>
          <p:nvPicPr>
            <p:cNvPr id="4101" name="Picture 5" descr="Y:\Videos, Webinars and Materials\Visuals - iStockPhoto\holding-hands-1149411_1920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74" r="2808"/>
            <a:stretch/>
          </p:blipFill>
          <p:spPr bwMode="auto">
            <a:xfrm>
              <a:off x="443952" y="2522514"/>
              <a:ext cx="1739406" cy="1259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2613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he-IL" sz="3200" dirty="0">
                <a:solidFill>
                  <a:schemeClr val="accent6"/>
                </a:solidFill>
              </a:rPr>
              <a:t>תוצאות </a:t>
            </a:r>
            <a:r>
              <a:rPr lang="he-IL" sz="3200" dirty="0" smtClean="0">
                <a:solidFill>
                  <a:schemeClr val="accent6"/>
                </a:solidFill>
              </a:rPr>
              <a:t>סופיות</a:t>
            </a:r>
            <a:endParaRPr lang="he-IL" sz="3200" dirty="0">
              <a:solidFill>
                <a:schemeClr val="accent6"/>
              </a:solidFill>
            </a:endParaRPr>
          </a:p>
        </p:txBody>
      </p:sp>
      <p:sp>
        <p:nvSpPr>
          <p:cNvPr id="4" name="Content Placeholder 6"/>
          <p:cNvSpPr>
            <a:spLocks noGrp="1"/>
          </p:cNvSpPr>
          <p:nvPr>
            <p:ph type="subTitle" idx="1"/>
          </p:nvPr>
        </p:nvSpPr>
        <p:spPr>
          <a:xfrm>
            <a:off x="971600" y="1268760"/>
            <a:ext cx="7488832" cy="1008112"/>
          </a:xfrm>
        </p:spPr>
        <p:txBody>
          <a:bodyPr>
            <a:normAutofit/>
          </a:bodyPr>
          <a:lstStyle/>
          <a:p>
            <a:pPr>
              <a:buSzPct val="80000"/>
              <a:defRPr/>
            </a:pPr>
            <a:r>
              <a:rPr lang="he-IL" sz="2000" dirty="0"/>
              <a:t>הבנת הצרכים הביאה את הצוות להגדיר את התוצאות הבאות כרצויות ליצירת שינוי משמעותי לנשים נפגעות התמכרויות:</a:t>
            </a:r>
          </a:p>
          <a:p>
            <a:pPr marL="108000" indent="0">
              <a:buSzPct val="80000"/>
              <a:buNone/>
              <a:defRPr/>
            </a:pPr>
            <a:endParaRPr lang="he-IL" sz="2000" dirty="0"/>
          </a:p>
          <a:p>
            <a:pPr>
              <a:buSzPct val="80000"/>
            </a:pPr>
            <a:endParaRPr lang="he-IL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3851920" y="4220067"/>
            <a:ext cx="2123728" cy="1760030"/>
            <a:chOff x="3995936" y="4220067"/>
            <a:chExt cx="2123728" cy="1760030"/>
          </a:xfrm>
        </p:grpSpPr>
        <p:sp>
          <p:nvSpPr>
            <p:cNvPr id="10" name="Rectangle 9"/>
            <p:cNvSpPr/>
            <p:nvPr/>
          </p:nvSpPr>
          <p:spPr>
            <a:xfrm>
              <a:off x="3995936" y="5395322"/>
              <a:ext cx="2123728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dirty="0">
                  <a:solidFill>
                    <a:prstClr val="black"/>
                  </a:solidFill>
                </a:rPr>
                <a:t>חיזוק יכולת </a:t>
              </a:r>
              <a:r>
                <a:rPr lang="he-IL" sz="1600" b="1" dirty="0">
                  <a:solidFill>
                    <a:prstClr val="black"/>
                  </a:solidFill>
                </a:rPr>
                <a:t>היישום של מיומנויות חיים</a:t>
              </a:r>
            </a:p>
          </p:txBody>
        </p:sp>
        <p:pic>
          <p:nvPicPr>
            <p:cNvPr id="1026" name="Picture 2" descr="C:\Users\shira\Downloads\calendar-1232802_640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1" r="28539"/>
            <a:stretch/>
          </p:blipFill>
          <p:spPr bwMode="auto">
            <a:xfrm>
              <a:off x="4427984" y="4220067"/>
              <a:ext cx="1164538" cy="112593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Group 15"/>
          <p:cNvGrpSpPr/>
          <p:nvPr/>
        </p:nvGrpSpPr>
        <p:grpSpPr>
          <a:xfrm>
            <a:off x="3851920" y="2166866"/>
            <a:ext cx="2123728" cy="1758098"/>
            <a:chOff x="3995936" y="2166866"/>
            <a:chExt cx="2123728" cy="1758098"/>
          </a:xfrm>
        </p:grpSpPr>
        <p:sp>
          <p:nvSpPr>
            <p:cNvPr id="7" name="Rectangle 6"/>
            <p:cNvSpPr/>
            <p:nvPr/>
          </p:nvSpPr>
          <p:spPr>
            <a:xfrm>
              <a:off x="3995936" y="3340189"/>
              <a:ext cx="2123728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dirty="0">
                  <a:solidFill>
                    <a:prstClr val="black"/>
                  </a:solidFill>
                </a:rPr>
                <a:t>חיזוק </a:t>
              </a:r>
              <a:r>
                <a:rPr lang="he-IL" sz="1600" b="1" dirty="0">
                  <a:solidFill>
                    <a:prstClr val="black"/>
                  </a:solidFill>
                </a:rPr>
                <a:t>האמונה בתחושת המסוגלות האישית </a:t>
              </a:r>
            </a:p>
          </p:txBody>
        </p:sp>
        <p:pic>
          <p:nvPicPr>
            <p:cNvPr id="1027" name="Picture 3" descr="Y:\Videos, Webinars and Materials\Visuals - iStockPhoto\magic dreamstime_xs_19705302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431" t="-10003" r="-1" b="1573"/>
            <a:stretch/>
          </p:blipFill>
          <p:spPr bwMode="auto">
            <a:xfrm>
              <a:off x="4427984" y="2166866"/>
              <a:ext cx="1164538" cy="1142702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Group 16"/>
          <p:cNvGrpSpPr/>
          <p:nvPr/>
        </p:nvGrpSpPr>
        <p:grpSpPr>
          <a:xfrm>
            <a:off x="611560" y="2219652"/>
            <a:ext cx="2808312" cy="1659798"/>
            <a:chOff x="611560" y="2219652"/>
            <a:chExt cx="2808312" cy="1659798"/>
          </a:xfrm>
        </p:grpSpPr>
        <p:sp>
          <p:nvSpPr>
            <p:cNvPr id="8" name="Rectangle 7"/>
            <p:cNvSpPr/>
            <p:nvPr/>
          </p:nvSpPr>
          <p:spPr>
            <a:xfrm>
              <a:off x="611560" y="3356230"/>
              <a:ext cx="280831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b="1" dirty="0">
                  <a:solidFill>
                    <a:prstClr val="black"/>
                  </a:solidFill>
                </a:rPr>
                <a:t>שילוב במעגלים חברתיים </a:t>
              </a:r>
              <a:r>
                <a:rPr lang="he-IL" sz="1200" dirty="0">
                  <a:solidFill>
                    <a:prstClr val="black"/>
                  </a:solidFill>
                </a:rPr>
                <a:t>(משפחה, קהילה, חברים, שוק העבודה) </a:t>
              </a:r>
              <a:endParaRPr lang="he-IL" sz="1600" dirty="0">
                <a:solidFill>
                  <a:prstClr val="black"/>
                </a:solidFill>
              </a:endParaRPr>
            </a:p>
          </p:txBody>
        </p:sp>
        <p:pic>
          <p:nvPicPr>
            <p:cNvPr id="1028" name="Picture 4" descr="Y:\Videos, Webinars and Materials\Visuals - iStockPhoto\dreamstime_s_11846895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255" r="5248"/>
            <a:stretch/>
          </p:blipFill>
          <p:spPr bwMode="auto">
            <a:xfrm>
              <a:off x="1459272" y="2219652"/>
              <a:ext cx="1111688" cy="1120537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Group 17"/>
          <p:cNvGrpSpPr/>
          <p:nvPr/>
        </p:nvGrpSpPr>
        <p:grpSpPr>
          <a:xfrm>
            <a:off x="6516216" y="4196504"/>
            <a:ext cx="1835696" cy="1537372"/>
            <a:chOff x="6516216" y="4196504"/>
            <a:chExt cx="1835696" cy="1537372"/>
          </a:xfrm>
        </p:grpSpPr>
        <p:sp>
          <p:nvSpPr>
            <p:cNvPr id="9" name="Rectangle 8"/>
            <p:cNvSpPr/>
            <p:nvPr/>
          </p:nvSpPr>
          <p:spPr>
            <a:xfrm>
              <a:off x="6516216" y="5395322"/>
              <a:ext cx="183569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b="1" dirty="0">
                  <a:solidFill>
                    <a:prstClr val="black"/>
                  </a:solidFill>
                </a:rPr>
                <a:t>אימהות מיטיבה</a:t>
              </a:r>
            </a:p>
          </p:txBody>
        </p:sp>
        <p:pic>
          <p:nvPicPr>
            <p:cNvPr id="1029" name="Picture 5" descr="C:\Users\shira\Downloads\family-492891_1920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53" t="12146" r="34115" b="5540"/>
            <a:stretch/>
          </p:blipFill>
          <p:spPr bwMode="auto">
            <a:xfrm>
              <a:off x="6897787" y="4196504"/>
              <a:ext cx="1094087" cy="110470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Group 14"/>
          <p:cNvGrpSpPr/>
          <p:nvPr/>
        </p:nvGrpSpPr>
        <p:grpSpPr>
          <a:xfrm>
            <a:off x="6516216" y="2204864"/>
            <a:ext cx="1835696" cy="1720100"/>
            <a:chOff x="6516216" y="2204864"/>
            <a:chExt cx="1835696" cy="1720100"/>
          </a:xfrm>
        </p:grpSpPr>
        <p:sp>
          <p:nvSpPr>
            <p:cNvPr id="6" name="Rectangle 5"/>
            <p:cNvSpPr/>
            <p:nvPr/>
          </p:nvSpPr>
          <p:spPr>
            <a:xfrm>
              <a:off x="6516216" y="3340189"/>
              <a:ext cx="183569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dirty="0">
                  <a:solidFill>
                    <a:prstClr val="black"/>
                  </a:solidFill>
                </a:rPr>
                <a:t>ניהול </a:t>
              </a:r>
              <a:r>
                <a:rPr lang="he-IL" sz="1600" b="1" dirty="0">
                  <a:solidFill>
                    <a:prstClr val="black"/>
                  </a:solidFill>
                </a:rPr>
                <a:t>אורח חיים נורמטיבי </a:t>
              </a:r>
              <a:r>
                <a:rPr lang="he-IL" sz="1600" dirty="0">
                  <a:solidFill>
                    <a:prstClr val="black"/>
                  </a:solidFill>
                </a:rPr>
                <a:t>ועצמאי </a:t>
              </a:r>
            </a:p>
          </p:txBody>
        </p:sp>
        <p:pic>
          <p:nvPicPr>
            <p:cNvPr id="1030" name="Picture 6" descr="Y:\Videos, Webinars and Materials\Visuals - iStockPhoto\dreamstime_s_10434629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5732" t="1" r="-25732" b="-1248"/>
            <a:stretch/>
          </p:blipFill>
          <p:spPr bwMode="auto">
            <a:xfrm>
              <a:off x="6894304" y="2204864"/>
              <a:ext cx="1101053" cy="110470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Group 19"/>
          <p:cNvGrpSpPr/>
          <p:nvPr/>
        </p:nvGrpSpPr>
        <p:grpSpPr>
          <a:xfrm>
            <a:off x="611560" y="4171186"/>
            <a:ext cx="2808312" cy="1808911"/>
            <a:chOff x="611560" y="4171186"/>
            <a:chExt cx="2808312" cy="1808911"/>
          </a:xfrm>
        </p:grpSpPr>
        <p:sp>
          <p:nvSpPr>
            <p:cNvPr id="11" name="Rectangle 10"/>
            <p:cNvSpPr/>
            <p:nvPr/>
          </p:nvSpPr>
          <p:spPr>
            <a:xfrm>
              <a:off x="611560" y="5395322"/>
              <a:ext cx="280831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buSzPct val="80000"/>
                <a:defRPr/>
              </a:pPr>
              <a:r>
                <a:rPr lang="he-IL" sz="1600" b="1" dirty="0">
                  <a:solidFill>
                    <a:prstClr val="black"/>
                  </a:solidFill>
                </a:rPr>
                <a:t>שמירה על ניקיון </a:t>
              </a:r>
              <a:r>
                <a:rPr lang="he-IL" sz="1600" dirty="0">
                  <a:solidFill>
                    <a:prstClr val="black"/>
                  </a:solidFill>
                </a:rPr>
                <a:t>מחומרים פסיכואקטיביים, תוך כדי כל הנ"ל.</a:t>
              </a:r>
              <a:endParaRPr lang="he-IL" sz="1600" dirty="0">
                <a:solidFill>
                  <a:srgbClr val="FF0000"/>
                </a:solidFill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1461975" y="4171186"/>
              <a:ext cx="1109510" cy="1123792"/>
              <a:chOff x="834708" y="3729786"/>
              <a:chExt cx="1306658" cy="1323478"/>
            </a:xfr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grpSpPr>
          <p:pic>
            <p:nvPicPr>
              <p:cNvPr id="1031" name="Picture 7" descr="Y:\Videos, Webinars and Materials\Visuals - iStockPhoto\pills-716574_1920.jpg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4034"/>
              <a:stretch/>
            </p:blipFill>
            <p:spPr bwMode="auto">
              <a:xfrm>
                <a:off x="834708" y="3729786"/>
                <a:ext cx="1306658" cy="1323478"/>
              </a:xfrm>
              <a:prstGeom prst="ellipse">
                <a:avLst/>
              </a:prstGeom>
              <a:noFill/>
              <a:ln>
                <a:solidFill>
                  <a:schemeClr val="accent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&quot;No&quot; Symbol 11"/>
              <p:cNvSpPr/>
              <p:nvPr/>
            </p:nvSpPr>
            <p:spPr>
              <a:xfrm>
                <a:off x="899592" y="3787353"/>
                <a:ext cx="1173220" cy="1173220"/>
              </a:xfrm>
              <a:prstGeom prst="noSmoking">
                <a:avLst>
                  <a:gd name="adj" fmla="val 5215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297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630616" cy="576064"/>
          </a:xfrm>
        </p:spPr>
        <p:txBody>
          <a:bodyPr>
            <a:noAutofit/>
          </a:bodyPr>
          <a:lstStyle/>
          <a:p>
            <a:r>
              <a:rPr lang="he-IL" sz="3200" dirty="0" smtClean="0">
                <a:solidFill>
                  <a:schemeClr val="accent6"/>
                </a:solidFill>
              </a:rPr>
              <a:t>נתונים- 2016</a:t>
            </a:r>
            <a:endParaRPr lang="he-IL" sz="3200" dirty="0">
              <a:solidFill>
                <a:schemeClr val="accent6"/>
              </a:solidFill>
            </a:endParaRP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graphicFrame>
        <p:nvGraphicFramePr>
          <p:cNvPr id="9" name="תרשים 8"/>
          <p:cNvGraphicFramePr/>
          <p:nvPr>
            <p:extLst>
              <p:ext uri="{D42A27DB-BD31-4B8C-83A1-F6EECF244321}">
                <p14:modId xmlns:p14="http://schemas.microsoft.com/office/powerpoint/2010/main" val="278183507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4803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e-IL" dirty="0">
                <a:latin typeface="Calibri" panose="020F0502020204030204" pitchFamily="34" charset="0"/>
                <a:ea typeface="Calibri" panose="020F0502020204030204" pitchFamily="34" charset="0"/>
              </a:rPr>
              <a:t>נתוני השירות לשנת </a:t>
            </a:r>
            <a:r>
              <a:rPr lang="he-IL" dirty="0" smtClean="0">
                <a:latin typeface="Calibri" panose="020F0502020204030204" pitchFamily="34" charset="0"/>
                <a:ea typeface="Calibri" panose="020F0502020204030204" pitchFamily="34" charset="0"/>
              </a:rPr>
              <a:t> 2016 - המשך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en-US" sz="1800" dirty="0"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סה"כ </a:t>
            </a:r>
            <a:r>
              <a:rPr lang="he-IL" sz="2000" b="1" dirty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מטופלים כולל בני נוער – 14095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000" b="1" dirty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מתוכם :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000" b="1" dirty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11412 גברים </a:t>
            </a:r>
            <a:r>
              <a:rPr lang="he-IL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-  </a:t>
            </a:r>
            <a:r>
              <a:rPr lang="he-IL" sz="2000" b="1" dirty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81%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000" b="1" dirty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2683 נשים </a:t>
            </a:r>
            <a:r>
              <a:rPr lang="he-IL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- 19%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סה"כ </a:t>
            </a:r>
            <a:r>
              <a:rPr lang="he-IL" sz="2000" b="1" dirty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מטופלים ללא בני נוער – 10336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000" b="1" dirty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מתוכם: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000" b="1" dirty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8558 </a:t>
            </a:r>
            <a:r>
              <a:rPr lang="he-IL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צעירם  -  </a:t>
            </a:r>
            <a:r>
              <a:rPr lang="he-IL" sz="2000" b="1" dirty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83%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000" b="1" dirty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1778 </a:t>
            </a:r>
            <a:r>
              <a:rPr lang="he-IL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צעירות  - 17%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107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he-IL" sz="20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he-IL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4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מאחר ובמגזר הערבי העבודה עם נשים עדיין לא נמצאת במוקד:</a:t>
            </a:r>
            <a:endParaRPr lang="en-US" sz="2400" b="1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4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סה"כ </a:t>
            </a:r>
            <a:r>
              <a:rPr lang="he-IL" sz="2400" b="1" dirty="0">
                <a:latin typeface="Calibri" panose="020F0502020204030204" pitchFamily="34" charset="0"/>
                <a:ea typeface="Calibri" panose="020F0502020204030204" pitchFamily="34" charset="0"/>
              </a:rPr>
              <a:t>מטופלים מגיל 18+ ללא המגזר הערבי – 8551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400" b="1" dirty="0">
                <a:latin typeface="Calibri" panose="020F0502020204030204" pitchFamily="34" charset="0"/>
                <a:ea typeface="Calibri" panose="020F0502020204030204" pitchFamily="34" charset="0"/>
              </a:rPr>
              <a:t>מתוכם: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400" b="1" dirty="0">
                <a:latin typeface="Calibri" panose="020F0502020204030204" pitchFamily="34" charset="0"/>
                <a:ea typeface="Calibri" panose="020F0502020204030204" pitchFamily="34" charset="0"/>
              </a:rPr>
              <a:t>6848 </a:t>
            </a:r>
            <a:r>
              <a:rPr lang="he-IL" sz="24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גברים - 80</a:t>
            </a:r>
            <a:r>
              <a:rPr lang="he-IL" sz="2400" b="1" dirty="0">
                <a:latin typeface="Calibri" panose="020F0502020204030204" pitchFamily="34" charset="0"/>
                <a:ea typeface="Calibri" panose="020F0502020204030204" pitchFamily="34" charset="0"/>
              </a:rPr>
              <a:t>%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e-IL" sz="2400" b="1" dirty="0">
                <a:latin typeface="Calibri" panose="020F0502020204030204" pitchFamily="34" charset="0"/>
                <a:ea typeface="Calibri" panose="020F0502020204030204" pitchFamily="34" charset="0"/>
              </a:rPr>
              <a:t>1703 </a:t>
            </a:r>
            <a:r>
              <a:rPr lang="he-IL" sz="24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נשים - 20%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5204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sz="2800" dirty="0" smtClean="0">
                <a:solidFill>
                  <a:schemeClr val="accent6"/>
                </a:solidFill>
              </a:rPr>
              <a:t>תוצאות  מצופות ברמת הארגון</a:t>
            </a:r>
            <a:endParaRPr lang="he-IL" sz="2800" dirty="0">
              <a:solidFill>
                <a:schemeClr val="accent6"/>
              </a:solidFill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539552" y="1412776"/>
            <a:ext cx="7920880" cy="4536504"/>
          </a:xfrm>
        </p:spPr>
        <p:txBody>
          <a:bodyPr>
            <a:no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2100" b="1" u="sng" dirty="0">
                <a:solidFill>
                  <a:srgbClr val="000000"/>
                </a:solidFill>
              </a:rPr>
              <a:t>התאמת מספר המטופלות כמספר הנשים המכורות</a:t>
            </a:r>
            <a:r>
              <a:rPr lang="he-IL" sz="2100" b="1" dirty="0">
                <a:solidFill>
                  <a:srgbClr val="000000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2100" b="1" dirty="0">
                <a:solidFill>
                  <a:srgbClr val="000000"/>
                </a:solidFill>
              </a:rPr>
              <a:t>הגדרת </a:t>
            </a:r>
            <a:r>
              <a:rPr lang="he-IL" sz="2100" b="1" u="sng" dirty="0">
                <a:solidFill>
                  <a:srgbClr val="000000"/>
                </a:solidFill>
              </a:rPr>
              <a:t>מדיניות ברורה </a:t>
            </a:r>
            <a:r>
              <a:rPr lang="he-IL" sz="2100" b="1" dirty="0">
                <a:solidFill>
                  <a:srgbClr val="000000"/>
                </a:solidFill>
              </a:rPr>
              <a:t>הכוללת מנדט, אחריות, שותפים, בעלי תפקידים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2100" b="1" u="sng" dirty="0">
                <a:solidFill>
                  <a:srgbClr val="000000"/>
                </a:solidFill>
              </a:rPr>
              <a:t>הטמעת המדיניות </a:t>
            </a:r>
            <a:r>
              <a:rPr lang="he-IL" sz="2100" b="1" dirty="0">
                <a:solidFill>
                  <a:srgbClr val="000000"/>
                </a:solidFill>
              </a:rPr>
              <a:t>בקרב העובדים בתחום ובמחלקות.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2100" b="1" dirty="0">
                <a:solidFill>
                  <a:srgbClr val="000000"/>
                </a:solidFill>
              </a:rPr>
              <a:t>הובלת </a:t>
            </a:r>
            <a:r>
              <a:rPr lang="he-IL" sz="2100" b="1" u="sng" dirty="0">
                <a:solidFill>
                  <a:srgbClr val="000000"/>
                </a:solidFill>
              </a:rPr>
              <a:t>שינוי תפישתי וארגוני </a:t>
            </a:r>
            <a:r>
              <a:rPr lang="he-IL" sz="2100" b="1" dirty="0">
                <a:solidFill>
                  <a:srgbClr val="000000"/>
                </a:solidFill>
              </a:rPr>
              <a:t>בנוגע לתפקיד </a:t>
            </a:r>
            <a:r>
              <a:rPr lang="he-IL" sz="2100" b="1" dirty="0" err="1" smtClean="0">
                <a:solidFill>
                  <a:srgbClr val="000000"/>
                </a:solidFill>
              </a:rPr>
              <a:t>העו"ס</a:t>
            </a:r>
            <a:r>
              <a:rPr lang="he-IL" sz="2100" b="1" dirty="0" smtClean="0">
                <a:solidFill>
                  <a:srgbClr val="000000"/>
                </a:solidFill>
              </a:rPr>
              <a:t> </a:t>
            </a:r>
            <a:r>
              <a:rPr lang="he-IL" sz="2100" b="1" dirty="0">
                <a:solidFill>
                  <a:srgbClr val="000000"/>
                </a:solidFill>
              </a:rPr>
              <a:t>כלפי האוכלוסייה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2100" b="1" dirty="0">
                <a:solidFill>
                  <a:srgbClr val="000000"/>
                </a:solidFill>
              </a:rPr>
              <a:t>יצירת </a:t>
            </a:r>
            <a:r>
              <a:rPr lang="he-IL" sz="2100" b="1" u="sng" dirty="0">
                <a:solidFill>
                  <a:srgbClr val="000000"/>
                </a:solidFill>
              </a:rPr>
              <a:t>תרבות ארגונית </a:t>
            </a:r>
            <a:r>
              <a:rPr lang="he-IL" sz="2100" b="1" u="sng" dirty="0" smtClean="0">
                <a:solidFill>
                  <a:srgbClr val="000000"/>
                </a:solidFill>
              </a:rPr>
              <a:t>- </a:t>
            </a:r>
            <a:r>
              <a:rPr lang="he-IL" sz="2100" b="1" u="sng" dirty="0">
                <a:solidFill>
                  <a:srgbClr val="000000"/>
                </a:solidFill>
              </a:rPr>
              <a:t>ארגון לומד </a:t>
            </a:r>
            <a:r>
              <a:rPr lang="he-IL" sz="2100" b="1" dirty="0">
                <a:solidFill>
                  <a:srgbClr val="000000"/>
                </a:solidFill>
              </a:rPr>
              <a:t>הניזון גם מחיבור לשטח (</a:t>
            </a:r>
            <a:r>
              <a:rPr lang="he-IL" sz="2100" b="1" dirty="0" err="1">
                <a:solidFill>
                  <a:srgbClr val="000000"/>
                </a:solidFill>
              </a:rPr>
              <a:t>לעו"סים</a:t>
            </a:r>
            <a:r>
              <a:rPr lang="he-IL" sz="2100" b="1" dirty="0">
                <a:solidFill>
                  <a:srgbClr val="000000"/>
                </a:solidFill>
              </a:rPr>
              <a:t>/לנשים).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2100" b="1" u="sng" dirty="0">
                <a:solidFill>
                  <a:srgbClr val="000000"/>
                </a:solidFill>
              </a:rPr>
              <a:t>שיפור איכות השירות </a:t>
            </a:r>
            <a:r>
              <a:rPr lang="he-IL" sz="2100" b="1" u="sng" dirty="0" smtClean="0">
                <a:solidFill>
                  <a:srgbClr val="000000"/>
                </a:solidFill>
              </a:rPr>
              <a:t>והתאמתו </a:t>
            </a:r>
            <a:r>
              <a:rPr lang="he-IL" sz="2100" b="1" u="sng" dirty="0">
                <a:solidFill>
                  <a:srgbClr val="000000"/>
                </a:solidFill>
              </a:rPr>
              <a:t>לאוכלוסייה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he-IL" sz="2100" b="1" dirty="0"/>
          </a:p>
        </p:txBody>
      </p:sp>
    </p:spTree>
    <p:extLst>
      <p:ext uri="{BB962C8B-B14F-4D97-AF65-F5344CB8AC3E}">
        <p14:creationId xmlns:p14="http://schemas.microsoft.com/office/powerpoint/2010/main" val="147210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shira\Downloads\arrows-1229845_19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4" t="11283" r="19073" b="5582"/>
          <a:stretch/>
        </p:blipFill>
        <p:spPr bwMode="auto">
          <a:xfrm rot="16200000">
            <a:off x="5476740" y="2630511"/>
            <a:ext cx="5325417" cy="200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Placeholder 1"/>
          <p:cNvSpPr>
            <a:spLocks noGrp="1"/>
          </p:cNvSpPr>
          <p:nvPr>
            <p:ph type="subTitle" idx="1"/>
          </p:nvPr>
        </p:nvSpPr>
        <p:spPr>
          <a:xfrm>
            <a:off x="335158" y="1628800"/>
            <a:ext cx="5170763" cy="1080120"/>
          </a:xfrm>
        </p:spPr>
        <p:txBody>
          <a:bodyPr>
            <a:noAutofit/>
          </a:bodyPr>
          <a:lstStyle/>
          <a:p>
            <a:pPr marL="285750" indent="-285750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פיתוח מערך איתור ייחודי לנשים </a:t>
            </a:r>
            <a:r>
              <a:rPr lang="he-IL" dirty="0" smtClean="0"/>
              <a:t>מכורות (1 מתוך 6 נשים מגיעות לטיפול)</a:t>
            </a:r>
            <a:endParaRPr lang="en-US" dirty="0"/>
          </a:p>
          <a:p>
            <a:pPr marL="285750" indent="-285750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קשר עם גורמים שונים בקהילה </a:t>
            </a:r>
            <a:endParaRPr lang="en-US" dirty="0"/>
          </a:p>
          <a:p>
            <a:pPr marL="285750" indent="-285750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פיתוח תכנית "מנטורינג"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he-IL" sz="3200" dirty="0" smtClean="0">
                <a:solidFill>
                  <a:schemeClr val="accent6"/>
                </a:solidFill>
              </a:rPr>
              <a:t>מודל העבודה</a:t>
            </a:r>
            <a:endParaRPr lang="he-IL" sz="3200" dirty="0">
              <a:solidFill>
                <a:schemeClr val="accent6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8483" y="4941781"/>
            <a:ext cx="49774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פיתוח מאגר מידע של מיצוי זכויות מותאם ונגיש</a:t>
            </a:r>
            <a:endParaRPr lang="en-US" dirty="0"/>
          </a:p>
          <a:p>
            <a:pPr marL="285750" indent="-285750" algn="r" rtl="1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גיוס לובי ציבורי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38385" y="3265155"/>
            <a:ext cx="5364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מיקוד וביסוס עבודה טיפולית מותאמת ומכוונת טראומה</a:t>
            </a:r>
            <a:endParaRPr lang="en-US" dirty="0"/>
          </a:p>
          <a:p>
            <a:pPr marL="285750" indent="-285750" algn="r" rtl="1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פיתוח תכנית שיקום תעסוקתי ייחודית</a:t>
            </a:r>
            <a:endParaRPr lang="en-US" dirty="0"/>
          </a:p>
          <a:p>
            <a:pPr marL="285750" indent="-285750" algn="r" rtl="1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he-IL" dirty="0"/>
              <a:t>פיתוח </a:t>
            </a:r>
            <a:r>
              <a:rPr lang="he-IL" dirty="0" smtClean="0"/>
              <a:t>תכניות של טיפול </a:t>
            </a:r>
            <a:r>
              <a:rPr lang="he-IL" dirty="0"/>
              <a:t>והדרכה הורית</a:t>
            </a:r>
            <a:endParaRPr lang="en-US" dirty="0"/>
          </a:p>
        </p:txBody>
      </p:sp>
      <p:grpSp>
        <p:nvGrpSpPr>
          <p:cNvPr id="20" name="Group 19"/>
          <p:cNvGrpSpPr/>
          <p:nvPr/>
        </p:nvGrpSpPr>
        <p:grpSpPr>
          <a:xfrm>
            <a:off x="5569043" y="1452812"/>
            <a:ext cx="1809611" cy="1367638"/>
            <a:chOff x="5704262" y="1452812"/>
            <a:chExt cx="1809611" cy="1367638"/>
          </a:xfrm>
        </p:grpSpPr>
        <p:grpSp>
          <p:nvGrpSpPr>
            <p:cNvPr id="19" name="Group 18"/>
            <p:cNvGrpSpPr/>
            <p:nvPr/>
          </p:nvGrpSpPr>
          <p:grpSpPr>
            <a:xfrm>
              <a:off x="5704262" y="1452812"/>
              <a:ext cx="1809611" cy="1367638"/>
              <a:chOff x="5704262" y="1452812"/>
              <a:chExt cx="1809611" cy="1367638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6146235" y="1452812"/>
                <a:ext cx="1367638" cy="1367638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ight Bracket 11"/>
              <p:cNvSpPr/>
              <p:nvPr/>
            </p:nvSpPr>
            <p:spPr>
              <a:xfrm>
                <a:off x="5704262" y="1697380"/>
                <a:ext cx="144016" cy="914400"/>
              </a:xfrm>
              <a:prstGeom prst="rightBracket">
                <a:avLst/>
              </a:prstGeom>
              <a:ln w="190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" name="Straight Connector 15"/>
              <p:cNvCxnSpPr>
                <a:stCxn id="12" idx="2"/>
              </p:cNvCxnSpPr>
              <p:nvPr/>
            </p:nvCxnSpPr>
            <p:spPr>
              <a:xfrm>
                <a:off x="5848278" y="2154580"/>
                <a:ext cx="288000" cy="0"/>
              </a:xfrm>
              <a:prstGeom prst="line">
                <a:avLst/>
              </a:prstGeom>
              <a:ln w="190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Rectangle 5"/>
            <p:cNvSpPr/>
            <p:nvPr/>
          </p:nvSpPr>
          <p:spPr>
            <a:xfrm>
              <a:off x="6146234" y="1721132"/>
              <a:ext cx="136763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איתור </a:t>
              </a:r>
            </a:p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יישוג ותחילת טיפול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569043" y="3016970"/>
            <a:ext cx="1809611" cy="1367638"/>
            <a:chOff x="5704262" y="3016970"/>
            <a:chExt cx="1809611" cy="1367638"/>
          </a:xfrm>
        </p:grpSpPr>
        <p:sp>
          <p:nvSpPr>
            <p:cNvPr id="10" name="Oval 9"/>
            <p:cNvSpPr/>
            <p:nvPr/>
          </p:nvSpPr>
          <p:spPr>
            <a:xfrm>
              <a:off x="6146235" y="3016970"/>
              <a:ext cx="1367638" cy="136763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6174954" y="3450486"/>
              <a:ext cx="133891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לב הטיפול</a:t>
              </a:r>
            </a:p>
          </p:txBody>
        </p:sp>
        <p:sp>
          <p:nvSpPr>
            <p:cNvPr id="13" name="Right Bracket 12"/>
            <p:cNvSpPr/>
            <p:nvPr/>
          </p:nvSpPr>
          <p:spPr>
            <a:xfrm>
              <a:off x="5704262" y="3243589"/>
              <a:ext cx="144016" cy="914400"/>
            </a:xfrm>
            <a:prstGeom prst="rightBracket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5848278" y="3700789"/>
              <a:ext cx="288000" cy="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5569043" y="4581128"/>
            <a:ext cx="1809611" cy="1367638"/>
            <a:chOff x="5704262" y="4581128"/>
            <a:chExt cx="1809611" cy="1367638"/>
          </a:xfrm>
        </p:grpSpPr>
        <p:sp>
          <p:nvSpPr>
            <p:cNvPr id="11" name="Oval 10"/>
            <p:cNvSpPr/>
            <p:nvPr/>
          </p:nvSpPr>
          <p:spPr>
            <a:xfrm>
              <a:off x="6146235" y="4581128"/>
              <a:ext cx="1367638" cy="136763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146234" y="4972559"/>
              <a:ext cx="136763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מיצויי צרכים סוציאליים</a:t>
              </a:r>
            </a:p>
          </p:txBody>
        </p:sp>
        <p:sp>
          <p:nvSpPr>
            <p:cNvPr id="14" name="Right Bracket 13"/>
            <p:cNvSpPr/>
            <p:nvPr/>
          </p:nvSpPr>
          <p:spPr>
            <a:xfrm>
              <a:off x="5704262" y="4807747"/>
              <a:ext cx="144016" cy="914400"/>
            </a:xfrm>
            <a:prstGeom prst="rightBracket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Straight Connector 17"/>
            <p:cNvCxnSpPr/>
            <p:nvPr/>
          </p:nvCxnSpPr>
          <p:spPr>
            <a:xfrm>
              <a:off x="5848278" y="5264947"/>
              <a:ext cx="288000" cy="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24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he-IL" sz="3200" dirty="0">
                <a:solidFill>
                  <a:schemeClr val="accent6"/>
                </a:solidFill>
              </a:rPr>
              <a:t>הטמעת השינוי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576" y="3751098"/>
            <a:ext cx="216024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spcAft>
                <a:spcPts val="1200"/>
              </a:spcAft>
            </a:pPr>
            <a:r>
              <a:rPr lang="he-IL" sz="2000" b="1" u="sng" dirty="0" smtClean="0"/>
              <a:t>מענים</a:t>
            </a:r>
            <a:endParaRPr lang="he-IL" sz="2000" u="sng" dirty="0"/>
          </a:p>
          <a:p>
            <a:pPr lvl="0" algn="ctr" rtl="1"/>
            <a:r>
              <a:rPr lang="he-IL" sz="1600" dirty="0"/>
              <a:t>פיתוח ויצירת מסגרות, תהליכים ומנגנונים שיהוו מענה קבוע ויציב </a:t>
            </a:r>
          </a:p>
        </p:txBody>
      </p:sp>
      <p:sp>
        <p:nvSpPr>
          <p:cNvPr id="5" name="Rectangle 4"/>
          <p:cNvSpPr/>
          <p:nvPr/>
        </p:nvSpPr>
        <p:spPr>
          <a:xfrm>
            <a:off x="3491880" y="3751098"/>
            <a:ext cx="2304256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spcAft>
                <a:spcPts val="1200"/>
              </a:spcAft>
            </a:pPr>
            <a:r>
              <a:rPr lang="he-IL" sz="2000" b="1" u="sng" dirty="0"/>
              <a:t>הכשרה </a:t>
            </a:r>
            <a:endParaRPr lang="he-IL" sz="2000" b="1" u="sng" dirty="0" smtClean="0"/>
          </a:p>
          <a:p>
            <a:pPr lvl="0" algn="ctr" rtl="1">
              <a:spcAft>
                <a:spcPts val="1200"/>
              </a:spcAft>
            </a:pPr>
            <a:r>
              <a:rPr lang="he-IL" sz="1600" dirty="0" smtClean="0"/>
              <a:t>לאחר </a:t>
            </a:r>
            <a:r>
              <a:rPr lang="he-IL" sz="1600" dirty="0"/>
              <a:t>יצירת המדיניות,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he-IL" sz="1600" dirty="0"/>
              <a:t>בניית מנגנונים של העברת המדיניות החדשה, כולל הכשרה של הנוגעים בדבר. </a:t>
            </a:r>
            <a:endParaRPr lang="en-US" sz="1600" dirty="0"/>
          </a:p>
        </p:txBody>
      </p:sp>
      <p:sp>
        <p:nvSpPr>
          <p:cNvPr id="6" name="Rectangle 5"/>
          <p:cNvSpPr/>
          <p:nvPr/>
        </p:nvSpPr>
        <p:spPr>
          <a:xfrm>
            <a:off x="6300192" y="3751098"/>
            <a:ext cx="230425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spcAft>
                <a:spcPts val="1200"/>
              </a:spcAft>
            </a:pPr>
            <a:r>
              <a:rPr lang="he-IL" sz="2000" b="1" u="sng" dirty="0"/>
              <a:t>מדיניות </a:t>
            </a:r>
            <a:endParaRPr lang="he-IL" b="1" u="sng" dirty="0"/>
          </a:p>
          <a:p>
            <a:pPr lvl="0" algn="ctr" rtl="1"/>
            <a:r>
              <a:rPr lang="he-IL" sz="1600" dirty="0"/>
              <a:t>כולל שינויים במדיניות,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he-IL" sz="1600" dirty="0"/>
              <a:t>הגדרה ותקצוב כדי לאפשר למדיניות להגיע לשטח.</a:t>
            </a:r>
            <a:endParaRPr lang="en-US" sz="1600" dirty="0"/>
          </a:p>
        </p:txBody>
      </p:sp>
      <p:pic>
        <p:nvPicPr>
          <p:cNvPr id="6146" name="Picture 2" descr="Y:\Videos, Webinars and Materials\Visuals - iStockPhoto\dreamstime_xl_3062195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924" t="11236" b="11236"/>
          <a:stretch/>
        </p:blipFill>
        <p:spPr bwMode="auto">
          <a:xfrm>
            <a:off x="899592" y="1772816"/>
            <a:ext cx="1745952" cy="1743889"/>
          </a:xfrm>
          <a:prstGeom prst="ellipse">
            <a:avLst/>
          </a:prstGeom>
          <a:noFill/>
          <a:ln w="1905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hira\Downloads\network-577009_128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7" t="5560" r="28786" b="6588"/>
          <a:stretch/>
        </p:blipFill>
        <p:spPr bwMode="auto">
          <a:xfrm>
            <a:off x="3707904" y="1772816"/>
            <a:ext cx="1740674" cy="1742280"/>
          </a:xfrm>
          <a:prstGeom prst="ellipse">
            <a:avLst/>
          </a:prstGeom>
          <a:noFill/>
          <a:ln w="1905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Y:\Videos, Webinars and Materials\Visuals - iStockPhoto\dreamstime_s_3742278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45" r="1301" b="9229"/>
          <a:stretch/>
        </p:blipFill>
        <p:spPr bwMode="auto">
          <a:xfrm>
            <a:off x="6571037" y="1772816"/>
            <a:ext cx="1762566" cy="1743890"/>
          </a:xfrm>
          <a:prstGeom prst="ellipse">
            <a:avLst/>
          </a:prstGeom>
          <a:noFill/>
          <a:ln w="1905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>
            <a:stCxn id="6146" idx="6"/>
            <a:endCxn id="6147" idx="2"/>
          </p:cNvCxnSpPr>
          <p:nvPr/>
        </p:nvCxnSpPr>
        <p:spPr>
          <a:xfrm flipV="1">
            <a:off x="2645544" y="2643956"/>
            <a:ext cx="1062360" cy="805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6147" idx="6"/>
            <a:endCxn id="6148" idx="2"/>
          </p:cNvCxnSpPr>
          <p:nvPr/>
        </p:nvCxnSpPr>
        <p:spPr>
          <a:xfrm>
            <a:off x="5448578" y="2643956"/>
            <a:ext cx="1122459" cy="805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98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he-IL" sz="3200" dirty="0" smtClean="0">
                <a:solidFill>
                  <a:schemeClr val="accent6"/>
                </a:solidFill>
              </a:rPr>
              <a:t>הכשרה והדרכה</a:t>
            </a:r>
            <a:endParaRPr lang="he-IL" sz="3200" dirty="0">
              <a:solidFill>
                <a:schemeClr val="accent6"/>
              </a:solidFill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he-IL" sz="20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he-IL" sz="2000" b="1" dirty="0" smtClean="0"/>
              <a:t>קורס </a:t>
            </a:r>
            <a:r>
              <a:rPr lang="he-IL" sz="2000" b="1" dirty="0"/>
              <a:t>לטיפול בנשים על רצף ההתמכרות</a:t>
            </a:r>
          </a:p>
          <a:p>
            <a:r>
              <a:rPr lang="he-IL" sz="2000" dirty="0"/>
              <a:t>     התקיים בשנת </a:t>
            </a:r>
            <a:r>
              <a:rPr lang="he-IL" sz="2000" b="1" dirty="0"/>
              <a:t>2016</a:t>
            </a:r>
            <a:r>
              <a:rPr lang="he-IL" sz="2000" dirty="0"/>
              <a:t>- בהשתתפות 18 </a:t>
            </a:r>
            <a:r>
              <a:rPr lang="he-IL" sz="2000" dirty="0" err="1"/>
              <a:t>עו"סיות</a:t>
            </a:r>
            <a:endParaRPr lang="he-IL" sz="2000" dirty="0"/>
          </a:p>
          <a:p>
            <a:r>
              <a:rPr lang="he-IL" sz="2000" dirty="0"/>
              <a:t>     </a:t>
            </a:r>
            <a:r>
              <a:rPr lang="he-IL" sz="2000" dirty="0" smtClean="0"/>
              <a:t>עתיד להיפתח </a:t>
            </a:r>
            <a:r>
              <a:rPr lang="he-IL" sz="2000" dirty="0"/>
              <a:t>קורס נוסף בשנת </a:t>
            </a:r>
            <a:r>
              <a:rPr lang="he-IL" sz="2000" b="1" dirty="0"/>
              <a:t>2018 </a:t>
            </a:r>
            <a:endParaRPr lang="he-IL" sz="2000" b="1" dirty="0" smtClean="0"/>
          </a:p>
          <a:p>
            <a:endParaRPr lang="he-IL" sz="20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he-IL" sz="2000" b="1" dirty="0" smtClean="0"/>
              <a:t>השתלמות למפקחי ומדריכי השירות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he-IL" sz="20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he-IL" sz="2000" b="1" dirty="0" smtClean="0"/>
              <a:t>שילוב המדיניות </a:t>
            </a:r>
            <a:r>
              <a:rPr lang="he-IL" sz="2000" dirty="0" smtClean="0"/>
              <a:t>ודרכי הטיפול בנשים כחלק מהתכנים </a:t>
            </a:r>
            <a:r>
              <a:rPr lang="he-IL" sz="2000" b="1" dirty="0" smtClean="0"/>
              <a:t>בקורס הבסיסי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he-IL" sz="20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he-IL" sz="2000" b="1" dirty="0"/>
              <a:t>קבוצות הדרכה </a:t>
            </a:r>
            <a:r>
              <a:rPr lang="he-IL" sz="2000" b="1" dirty="0" smtClean="0"/>
              <a:t>מחוזיות</a:t>
            </a:r>
            <a:r>
              <a:rPr lang="he-IL" sz="2000" dirty="0" smtClean="0"/>
              <a:t> לעו"ס </a:t>
            </a:r>
            <a:r>
              <a:rPr lang="he-IL" sz="2000" dirty="0"/>
              <a:t>המטפלות בנשים על רצף ההתמכרות.</a:t>
            </a:r>
          </a:p>
          <a:p>
            <a:r>
              <a:rPr lang="he-IL" sz="2000" dirty="0" smtClean="0"/>
              <a:t>   </a:t>
            </a: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329334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e-IL" sz="3200" dirty="0">
                <a:solidFill>
                  <a:srgbClr val="F79646"/>
                </a:solidFill>
              </a:rPr>
              <a:t>מענים הקיימים בשירות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090549"/>
              </p:ext>
            </p:extLst>
          </p:nvPr>
        </p:nvGraphicFramePr>
        <p:xfrm>
          <a:off x="1524000" y="1124744"/>
          <a:ext cx="6096000" cy="576186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4948"/>
                <a:gridCol w="3061052"/>
              </a:tblGrid>
              <a:tr h="2543176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מסגרות חוץ ביתיות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he-IL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"דרך אריאלה"- הדרך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"בית מיכל"- </a:t>
                      </a:r>
                      <a:r>
                        <a:rPr kumimoji="0" lang="he-IL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מלכישוע</a:t>
                      </a:r>
                      <a:endParaRPr kumimoji="0" lang="he-IL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רטורנו</a:t>
                      </a:r>
                      <a:endParaRPr kumimoji="0" lang="he-IL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רוח מדבר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שילוב - מתחם אילנות, תחלואה כפולה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בית לחיים-התייחסות ייחודית</a:t>
                      </a:r>
                    </a:p>
                    <a:p>
                      <a:pPr rtl="1"/>
                      <a:endParaRPr lang="he-IL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מרכזי יום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he-IL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אשדוד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נתניה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באר שבע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תל אביב</a:t>
                      </a:r>
                    </a:p>
                    <a:p>
                      <a:pPr rtl="1"/>
                      <a:endParaRPr lang="he-IL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2543176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דירות מעבר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he-IL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באר שבע 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אשדוד 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תל אביב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he-IL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he-IL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פעילות ביחידות אמבולטורית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he-IL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עו"ס </a:t>
                      </a:r>
                      <a:r>
                        <a:rPr kumimoji="0" lang="he-IL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רפרנטית</a:t>
                      </a:r>
                      <a:endParaRPr kumimoji="0" lang="he-IL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מדריכה חברתית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he-IL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קבוצות לטיפול בנשים</a:t>
                      </a:r>
                    </a:p>
                    <a:p>
                      <a:pPr rtl="1"/>
                      <a:endParaRPr lang="he-IL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674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he-IL" sz="2800" dirty="0" smtClean="0">
                <a:solidFill>
                  <a:schemeClr val="accent6"/>
                </a:solidFill>
              </a:rPr>
              <a:t>תכניות לשנים 2017-2018</a:t>
            </a:r>
            <a:endParaRPr lang="he-IL" sz="2800" dirty="0">
              <a:solidFill>
                <a:schemeClr val="accent6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395536" y="1221576"/>
            <a:ext cx="6912768" cy="2014594"/>
            <a:chOff x="395536" y="1221577"/>
            <a:chExt cx="6912768" cy="1703367"/>
          </a:xfrm>
        </p:grpSpPr>
        <p:sp>
          <p:nvSpPr>
            <p:cNvPr id="8" name="Rectangle 7"/>
            <p:cNvSpPr/>
            <p:nvPr/>
          </p:nvSpPr>
          <p:spPr>
            <a:xfrm>
              <a:off x="395536" y="1221577"/>
              <a:ext cx="6912768" cy="170336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539552" y="1397127"/>
              <a:ext cx="5839173" cy="13271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97100" lvl="1" algn="r" rtl="1"/>
              <a:r>
                <a:rPr lang="he-IL" sz="1600" b="1" dirty="0" smtClean="0"/>
                <a:t>הטמעה</a:t>
              </a:r>
            </a:p>
            <a:p>
              <a:pPr marL="197100" lvl="1" algn="r" rtl="1"/>
              <a:r>
                <a:rPr lang="he-IL" sz="1600" b="1" dirty="0" smtClean="0"/>
                <a:t>יישום והטמעת המדיניות בקרב כלל המסגרות בשירות לטיפול בהתמכרויות:</a:t>
              </a:r>
            </a:p>
            <a:p>
              <a:pPr marL="482850" lvl="1" indent="-285750" algn="r" rtl="1">
                <a:buFont typeface="Arial" panose="020B0604020202020204" pitchFamily="34" charset="0"/>
                <a:buChar char="•"/>
              </a:pPr>
              <a:r>
                <a:rPr lang="he-IL" sz="1600" b="1" dirty="0" smtClean="0"/>
                <a:t>יחידות אמבולטוריות</a:t>
              </a:r>
            </a:p>
            <a:p>
              <a:pPr marL="482850" lvl="1" indent="-285750" algn="r" rtl="1">
                <a:buFont typeface="Arial" panose="020B0604020202020204" pitchFamily="34" charset="0"/>
                <a:buChar char="•"/>
              </a:pPr>
              <a:r>
                <a:rPr lang="he-IL" sz="1600" b="1" dirty="0" smtClean="0"/>
                <a:t>מסגרות חוץ ביתיות </a:t>
              </a:r>
            </a:p>
            <a:p>
              <a:pPr marL="482850" lvl="1" indent="-285750" algn="r" rtl="1">
                <a:buFont typeface="Arial" panose="020B0604020202020204" pitchFamily="34" charset="0"/>
                <a:buChar char="•"/>
              </a:pPr>
              <a:r>
                <a:rPr lang="he-IL" sz="1600" b="1" dirty="0" smtClean="0"/>
                <a:t>מרכזי היום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660232" y="1339264"/>
              <a:ext cx="57606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8000" b="1" dirty="0">
                  <a:solidFill>
                    <a:schemeClr val="accent6">
                      <a:lumMod val="75000"/>
                    </a:schemeClr>
                  </a:solidFill>
                </a:rPr>
                <a:t>!</a:t>
              </a:r>
              <a:endParaRPr lang="en-US" sz="8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95536" y="3285658"/>
            <a:ext cx="6912768" cy="3318287"/>
            <a:chOff x="395536" y="3050715"/>
            <a:chExt cx="6912768" cy="3681677"/>
          </a:xfrm>
        </p:grpSpPr>
        <p:sp>
          <p:nvSpPr>
            <p:cNvPr id="9" name="Rectangle 8"/>
            <p:cNvSpPr/>
            <p:nvPr/>
          </p:nvSpPr>
          <p:spPr>
            <a:xfrm>
              <a:off x="395536" y="3194057"/>
              <a:ext cx="6912768" cy="216154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613233" y="3317576"/>
              <a:ext cx="4758967" cy="3414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rtl="1"/>
              <a:r>
                <a:rPr lang="he-IL" b="1" dirty="0" smtClean="0"/>
                <a:t>פיתוח מענים</a:t>
              </a:r>
            </a:p>
            <a:p>
              <a:pPr marL="285750" indent="-285750" algn="r" rtl="1">
                <a:buFont typeface="Wingdings" panose="05000000000000000000" pitchFamily="2" charset="2"/>
                <a:buChar char="ü"/>
              </a:pPr>
              <a:r>
                <a:rPr lang="he-IL" sz="1600" b="1" dirty="0" smtClean="0"/>
                <a:t>יחידות ייעודיות לנשים (כ-20 יחידות, כחלק מהיחידות הקיימות ויופעלו על ידי הרשויות המקומיות שיקבעו על ידי הקריטריונים).</a:t>
              </a:r>
              <a:endParaRPr lang="he-IL" sz="1600" b="1" dirty="0"/>
            </a:p>
            <a:p>
              <a:pPr marL="285750" indent="-285750" algn="r" rtl="1">
                <a:buFont typeface="Wingdings" panose="05000000000000000000" pitchFamily="2" charset="2"/>
                <a:buChar char="ü"/>
              </a:pPr>
              <a:r>
                <a:rPr lang="he-IL" sz="1600" b="1" dirty="0" smtClean="0"/>
                <a:t>מקלט- </a:t>
              </a:r>
              <a:r>
                <a:rPr lang="he-IL" sz="1600" b="1" dirty="0"/>
                <a:t>שלטר ייעודי </a:t>
              </a:r>
              <a:r>
                <a:rPr lang="he-IL" sz="1600" b="1" dirty="0" smtClean="0"/>
                <a:t>לנשים ( המודל כבר רשום, יופעל על ידי ספק חוץ) </a:t>
              </a:r>
            </a:p>
            <a:p>
              <a:pPr marL="285750" indent="-285750" algn="r" rtl="1">
                <a:buFont typeface="Wingdings" panose="05000000000000000000" pitchFamily="2" charset="2"/>
                <a:buChar char="ü"/>
              </a:pPr>
              <a:r>
                <a:rPr lang="he-IL" sz="1600" b="1" dirty="0" smtClean="0"/>
                <a:t>פיתוח </a:t>
              </a:r>
              <a:r>
                <a:rPr lang="he-IL" sz="1600" b="1" dirty="0"/>
                <a:t>קהילה טיפולית עירונית הכוללת אשפוזית.</a:t>
              </a:r>
            </a:p>
            <a:p>
              <a:pPr marL="285750" indent="-285750" algn="r" rtl="1">
                <a:buFont typeface="Wingdings" panose="05000000000000000000" pitchFamily="2" charset="2"/>
                <a:buChar char="ü"/>
              </a:pPr>
              <a:r>
                <a:rPr lang="he-IL" sz="1600" b="1" dirty="0" smtClean="0"/>
                <a:t>דירות מעבר נוספות</a:t>
              </a:r>
            </a:p>
            <a:p>
              <a:pPr marL="285750" indent="-285750" algn="r" rtl="1">
                <a:buFont typeface="Wingdings" panose="05000000000000000000" pitchFamily="2" charset="2"/>
                <a:buChar char="ü"/>
              </a:pPr>
              <a:r>
                <a:rPr lang="he-IL" sz="1600" b="1" dirty="0" smtClean="0"/>
                <a:t>יחידת אימהות וילדיהן (המודל כבר רשום, יועל על ידי ספק חיצוני)</a:t>
              </a:r>
              <a:endParaRPr lang="he-IL" sz="1600" b="1" dirty="0"/>
            </a:p>
            <a:p>
              <a:pPr algn="r" rtl="1"/>
              <a:endParaRPr lang="he-IL" sz="1600" dirty="0" smtClean="0"/>
            </a:p>
            <a:p>
              <a:pPr marL="540000" lvl="1" indent="-285750" algn="r" rtl="1">
                <a:buFont typeface="Arial" panose="020B0604020202020204" pitchFamily="34" charset="0"/>
                <a:buChar char="•"/>
              </a:pPr>
              <a:endParaRPr lang="he-IL" sz="16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660232" y="3050715"/>
              <a:ext cx="57606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8000" b="1" dirty="0" smtClean="0">
                  <a:solidFill>
                    <a:schemeClr val="accent6">
                      <a:lumMod val="75000"/>
                    </a:schemeClr>
                  </a:solidFill>
                </a:rPr>
                <a:t>!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23528" y="4750768"/>
            <a:ext cx="6912768" cy="1660975"/>
            <a:chOff x="395536" y="4653186"/>
            <a:chExt cx="6912768" cy="1323439"/>
          </a:xfrm>
        </p:grpSpPr>
        <p:sp>
          <p:nvSpPr>
            <p:cNvPr id="10" name="Rectangle 9"/>
            <p:cNvSpPr/>
            <p:nvPr/>
          </p:nvSpPr>
          <p:spPr>
            <a:xfrm>
              <a:off x="395536" y="5756868"/>
              <a:ext cx="6912768" cy="21975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/>
            <p:cNvSpPr/>
            <p:nvPr/>
          </p:nvSpPr>
          <p:spPr>
            <a:xfrm>
              <a:off x="1763688" y="4956512"/>
              <a:ext cx="4536504" cy="2697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rtl="1"/>
              <a:endParaRPr lang="he-IL" sz="1600" dirty="0" smtClean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660232" y="4653186"/>
              <a:ext cx="576064" cy="10544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8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8194" name="Picture 2" descr="Y:\Videos, Webinars and Materials\Visuals - iStockPhoto\dreamstime_xs_294575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2" t="5079" r="43494"/>
          <a:stretch/>
        </p:blipFill>
        <p:spPr bwMode="auto">
          <a:xfrm flipH="1">
            <a:off x="7668344" y="996592"/>
            <a:ext cx="1351950" cy="5157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72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he-IL" sz="3200" dirty="0" smtClean="0">
                <a:solidFill>
                  <a:schemeClr val="accent6"/>
                </a:solidFill>
              </a:rPr>
              <a:t>הישגים עד כה</a:t>
            </a:r>
            <a:endParaRPr lang="he-IL" sz="3200" dirty="0">
              <a:solidFill>
                <a:schemeClr val="accent6"/>
              </a:solidFill>
            </a:endParaRPr>
          </a:p>
        </p:txBody>
      </p:sp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2045934314"/>
              </p:ext>
            </p:extLst>
          </p:nvPr>
        </p:nvGraphicFramePr>
        <p:xfrm>
          <a:off x="1187624" y="1412776"/>
          <a:ext cx="727280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643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e-IL" sz="6600" b="1" dirty="0" smtClean="0">
                <a:solidFill>
                  <a:schemeClr val="accent6">
                    <a:lumMod val="75000"/>
                  </a:schemeClr>
                </a:solidFill>
              </a:rPr>
              <a:t>תודה</a:t>
            </a:r>
          </a:p>
          <a:p>
            <a:r>
              <a:rPr lang="he-IL" sz="6600" b="1" dirty="0" smtClean="0">
                <a:solidFill>
                  <a:schemeClr val="accent6">
                    <a:lumMod val="75000"/>
                  </a:schemeClr>
                </a:solidFill>
              </a:rPr>
              <a:t> על ההקשבה</a:t>
            </a:r>
          </a:p>
          <a:p>
            <a:endParaRPr lang="he-IL" sz="6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2" y="-531440"/>
            <a:ext cx="9132168" cy="6849126"/>
          </a:xfrm>
          <a:prstGeom prst="rect">
            <a:avLst/>
          </a:prstGeom>
        </p:spPr>
      </p:pic>
      <p:sp>
        <p:nvSpPr>
          <p:cNvPr id="7" name="מלבן 6"/>
          <p:cNvSpPr/>
          <p:nvPr/>
        </p:nvSpPr>
        <p:spPr>
          <a:xfrm>
            <a:off x="2006236" y="764704"/>
            <a:ext cx="595014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6000" b="1" cap="none" spc="0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תודה על ההקשבה</a:t>
            </a:r>
            <a:endParaRPr lang="he-IL" sz="6000" b="1" cap="none" spc="0" dirty="0">
              <a:ln w="0"/>
              <a:solidFill>
                <a:schemeClr val="accent6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730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C772FB9-2288-4A7A-A929-C7B334C1C05B}"/>
</file>

<file path=customXml/itemProps2.xml><?xml version="1.0" encoding="utf-8"?>
<ds:datastoreItem xmlns:ds="http://schemas.openxmlformats.org/officeDocument/2006/customXml" ds:itemID="{BF9DACEE-B38A-4548-9432-B087DAB84FC2}"/>
</file>

<file path=customXml/itemProps3.xml><?xml version="1.0" encoding="utf-8"?>
<ds:datastoreItem xmlns:ds="http://schemas.openxmlformats.org/officeDocument/2006/customXml" ds:itemID="{5BE7B570-03CF-4856-91A4-1D284845238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21227</TotalTime>
  <Words>817</Words>
  <Application>Microsoft Office PowerPoint</Application>
  <PresentationFormat>‫הצגה על המסך (4:3)</PresentationFormat>
  <Paragraphs>191</Paragraphs>
  <Slides>18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18</vt:i4>
      </vt:variant>
    </vt:vector>
  </HeadingPairs>
  <TitlesOfParts>
    <vt:vector size="24" baseType="lpstr">
      <vt:lpstr>Arial</vt:lpstr>
      <vt:lpstr>Calibri</vt:lpstr>
      <vt:lpstr>Gisha</vt:lpstr>
      <vt:lpstr>Verdana</vt:lpstr>
      <vt:lpstr>Wingdings</vt:lpstr>
      <vt:lpstr>Office Theme</vt:lpstr>
      <vt:lpstr>יעדים ומדיניות</vt:lpstr>
      <vt:lpstr>האוכלוסייה  </vt:lpstr>
      <vt:lpstr>מאפייני הנשים המכורות</vt:lpstr>
      <vt:lpstr>צרכים </vt:lpstr>
      <vt:lpstr>תוצאות ביניים </vt:lpstr>
      <vt:lpstr>תוצאות ביניים- המשך</vt:lpstr>
      <vt:lpstr>תוצאות סופיות</vt:lpstr>
      <vt:lpstr>נתונים- 2016</vt:lpstr>
      <vt:lpstr>נתוני השירות לשנת  2016 - המשך </vt:lpstr>
      <vt:lpstr>מצגת של PowerPoint</vt:lpstr>
      <vt:lpstr>תוצאות  מצופות ברמת הארגון</vt:lpstr>
      <vt:lpstr>מודל העבודה</vt:lpstr>
      <vt:lpstr>הטמעת השינוי </vt:lpstr>
      <vt:lpstr>הכשרה והדרכה</vt:lpstr>
      <vt:lpstr>מענים הקיימים בשירות</vt:lpstr>
      <vt:lpstr>תכניות לשנים 2017-2018</vt:lpstr>
      <vt:lpstr>הישגים עד כה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Shira Filler</dc:creator>
  <cp:lastModifiedBy>יעל נגני</cp:lastModifiedBy>
  <cp:revision>431</cp:revision>
  <cp:lastPrinted>2016-06-15T07:52:23Z</cp:lastPrinted>
  <dcterms:created xsi:type="dcterms:W3CDTF">2016-05-25T13:00:51Z</dcterms:created>
  <dcterms:modified xsi:type="dcterms:W3CDTF">2017-07-18T11:47:10Z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2019263</vt:r8>
  </property>
</Properties>
</file>