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5.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28"/>
  </p:notesMasterIdLst>
  <p:handoutMasterIdLst>
    <p:handoutMasterId r:id="rId29"/>
  </p:handoutMasterIdLst>
  <p:sldIdLst>
    <p:sldId id="256" r:id="rId2"/>
    <p:sldId id="282" r:id="rId3"/>
    <p:sldId id="296" r:id="rId4"/>
    <p:sldId id="301" r:id="rId5"/>
    <p:sldId id="283" r:id="rId6"/>
    <p:sldId id="305" r:id="rId7"/>
    <p:sldId id="306" r:id="rId8"/>
    <p:sldId id="302" r:id="rId9"/>
    <p:sldId id="304" r:id="rId10"/>
    <p:sldId id="284" r:id="rId11"/>
    <p:sldId id="285" r:id="rId12"/>
    <p:sldId id="273" r:id="rId13"/>
    <p:sldId id="298" r:id="rId14"/>
    <p:sldId id="297" r:id="rId15"/>
    <p:sldId id="286" r:id="rId16"/>
    <p:sldId id="294" r:id="rId17"/>
    <p:sldId id="295" r:id="rId18"/>
    <p:sldId id="293" r:id="rId19"/>
    <p:sldId id="287" r:id="rId20"/>
    <p:sldId id="288" r:id="rId21"/>
    <p:sldId id="289" r:id="rId22"/>
    <p:sldId id="290" r:id="rId23"/>
    <p:sldId id="291" r:id="rId24"/>
    <p:sldId id="292" r:id="rId25"/>
    <p:sldId id="308" r:id="rId26"/>
    <p:sldId id="303" r:id="rId27"/>
  </p:sldIdLst>
  <p:sldSz cx="9144000" cy="6858000" type="screen4x3"/>
  <p:notesSz cx="7010400" cy="92964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C9B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aximized" horzBarState="maximized">
    <p:restoredLeft sz="84380"/>
    <p:restoredTop sz="94660"/>
  </p:normalViewPr>
  <p:slideViewPr>
    <p:cSldViewPr>
      <p:cViewPr varScale="1">
        <p:scale>
          <a:sx n="113" d="100"/>
          <a:sy n="113" d="100"/>
        </p:scale>
        <p:origin x="-2220" y="-108"/>
      </p:cViewPr>
      <p:guideLst>
        <p:guide orient="horz" pos="2160"/>
        <p:guide pos="2880"/>
      </p:guideLst>
    </p:cSldViewPr>
  </p:slideViewPr>
  <p:notesTextViewPr>
    <p:cViewPr>
      <p:scale>
        <a:sx n="1" d="1"/>
        <a:sy n="1" d="1"/>
      </p:scale>
      <p:origin x="0" y="0"/>
    </p:cViewPr>
  </p:notesTextViewPr>
  <p:sorterViewPr>
    <p:cViewPr>
      <p:scale>
        <a:sx n="100" d="100"/>
        <a:sy n="100" d="100"/>
      </p:scale>
      <p:origin x="0" y="53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r">
              <a:defRPr sz="1200"/>
            </a:lvl1pPr>
          </a:lstStyle>
          <a:p>
            <a:endParaRPr lang="he-IL"/>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l">
              <a:defRPr sz="1200"/>
            </a:lvl1pPr>
          </a:lstStyle>
          <a:p>
            <a:fld id="{C91C0181-B0B1-459C-951D-8FC3D162D08B}" type="datetimeFigureOut">
              <a:rPr lang="he-IL" smtClean="0"/>
              <a:t>ח'/ניסן/תשע"ז</a:t>
            </a:fld>
            <a:endParaRPr lang="he-IL"/>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r">
              <a:defRPr sz="1200"/>
            </a:lvl1pPr>
          </a:lstStyle>
          <a:p>
            <a:endParaRPr lang="he-IL"/>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l">
              <a:defRPr sz="1200"/>
            </a:lvl1pPr>
          </a:lstStyle>
          <a:p>
            <a:fld id="{E427700E-04A7-498C-92BD-C3BD409BDA02}" type="slidenum">
              <a:rPr lang="he-IL" smtClean="0"/>
              <a:t>‹#›</a:t>
            </a:fld>
            <a:endParaRPr lang="he-IL"/>
          </a:p>
        </p:txBody>
      </p:sp>
    </p:spTree>
    <p:extLst>
      <p:ext uri="{BB962C8B-B14F-4D97-AF65-F5344CB8AC3E}">
        <p14:creationId xmlns:p14="http://schemas.microsoft.com/office/powerpoint/2010/main" val="13926089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972560" y="0"/>
            <a:ext cx="3037840" cy="464820"/>
          </a:xfrm>
          <a:prstGeom prst="rect">
            <a:avLst/>
          </a:prstGeom>
        </p:spPr>
        <p:txBody>
          <a:bodyPr vert="horz" lIns="93177" tIns="46589" rIns="93177" bIns="46589" rtlCol="1"/>
          <a:lstStyle>
            <a:lvl1pPr algn="r">
              <a:defRPr sz="1200"/>
            </a:lvl1pPr>
          </a:lstStyle>
          <a:p>
            <a:endParaRPr lang="he-IL"/>
          </a:p>
        </p:txBody>
      </p:sp>
      <p:sp>
        <p:nvSpPr>
          <p:cNvPr id="3" name="מציין מיקום של תאריך 2"/>
          <p:cNvSpPr>
            <a:spLocks noGrp="1"/>
          </p:cNvSpPr>
          <p:nvPr>
            <p:ph type="dt" idx="1"/>
          </p:nvPr>
        </p:nvSpPr>
        <p:spPr>
          <a:xfrm>
            <a:off x="1623" y="0"/>
            <a:ext cx="3037840" cy="464820"/>
          </a:xfrm>
          <a:prstGeom prst="rect">
            <a:avLst/>
          </a:prstGeom>
        </p:spPr>
        <p:txBody>
          <a:bodyPr vert="horz" lIns="93177" tIns="46589" rIns="93177" bIns="46589" rtlCol="1"/>
          <a:lstStyle>
            <a:lvl1pPr algn="l">
              <a:defRPr sz="1200"/>
            </a:lvl1pPr>
          </a:lstStyle>
          <a:p>
            <a:fld id="{08445056-6929-4461-8F0C-EBFBF91E952B}" type="datetimeFigureOut">
              <a:rPr lang="he-IL" smtClean="0"/>
              <a:t>ח'/ניסן/תשע"ז</a:t>
            </a:fld>
            <a:endParaRPr lang="he-IL"/>
          </a:p>
        </p:txBody>
      </p:sp>
      <p:sp>
        <p:nvSpPr>
          <p:cNvPr id="4" name="מציין מיקום של תמונת שקופית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1" anchor="ctr"/>
          <a:lstStyle/>
          <a:p>
            <a:endParaRPr lang="he-IL"/>
          </a:p>
        </p:txBody>
      </p:sp>
      <p:sp>
        <p:nvSpPr>
          <p:cNvPr id="5" name="מציין מיקום של הערות 4"/>
          <p:cNvSpPr>
            <a:spLocks noGrp="1"/>
          </p:cNvSpPr>
          <p:nvPr>
            <p:ph type="body" sz="quarter" idx="3"/>
          </p:nvPr>
        </p:nvSpPr>
        <p:spPr>
          <a:xfrm>
            <a:off x="701040" y="4415790"/>
            <a:ext cx="5608320" cy="4183380"/>
          </a:xfrm>
          <a:prstGeom prst="rect">
            <a:avLst/>
          </a:prstGeom>
        </p:spPr>
        <p:txBody>
          <a:bodyPr vert="horz" lIns="93177" tIns="46589" rIns="93177" bIns="46589"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972560" y="8829967"/>
            <a:ext cx="3037840" cy="464820"/>
          </a:xfrm>
          <a:prstGeom prst="rect">
            <a:avLst/>
          </a:prstGeom>
        </p:spPr>
        <p:txBody>
          <a:bodyPr vert="horz" lIns="93177" tIns="46589" rIns="93177" bIns="46589"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623" y="8829967"/>
            <a:ext cx="3037840" cy="464820"/>
          </a:xfrm>
          <a:prstGeom prst="rect">
            <a:avLst/>
          </a:prstGeom>
        </p:spPr>
        <p:txBody>
          <a:bodyPr vert="horz" lIns="93177" tIns="46589" rIns="93177" bIns="46589" rtlCol="1" anchor="b"/>
          <a:lstStyle>
            <a:lvl1pPr algn="l">
              <a:defRPr sz="1200"/>
            </a:lvl1pPr>
          </a:lstStyle>
          <a:p>
            <a:fld id="{8C31FE51-F64A-47EC-9DBA-7092BD5FE650}" type="slidenum">
              <a:rPr lang="he-IL" smtClean="0"/>
              <a:t>‹#›</a:t>
            </a:fld>
            <a:endParaRPr lang="he-IL"/>
          </a:p>
        </p:txBody>
      </p:sp>
    </p:spTree>
    <p:extLst>
      <p:ext uri="{BB962C8B-B14F-4D97-AF65-F5344CB8AC3E}">
        <p14:creationId xmlns:p14="http://schemas.microsoft.com/office/powerpoint/2010/main" val="87950498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31FE51-F64A-47EC-9DBA-7092BD5FE650}" type="slidenum">
              <a:rPr lang="he-IL" smtClean="0"/>
              <a:t>1</a:t>
            </a:fld>
            <a:endParaRPr lang="he-IL"/>
          </a:p>
        </p:txBody>
      </p:sp>
    </p:spTree>
    <p:extLst>
      <p:ext uri="{BB962C8B-B14F-4D97-AF65-F5344CB8AC3E}">
        <p14:creationId xmlns:p14="http://schemas.microsoft.com/office/powerpoint/2010/main" val="303190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5" name="מלבן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מלבן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כותרת משנה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28" name="מציין מיקום של תאריך 27"/>
          <p:cNvSpPr>
            <a:spLocks noGrp="1"/>
          </p:cNvSpPr>
          <p:nvPr>
            <p:ph type="dt" sz="half" idx="10"/>
          </p:nvPr>
        </p:nvSpPr>
        <p:spPr/>
        <p:txBody>
          <a:bodyPr/>
          <a:lstStyle/>
          <a:p>
            <a:fld id="{3EE4E6C4-62E2-4706-B88A-19EC4652AB03}" type="datetimeFigureOut">
              <a:rPr lang="he-IL" smtClean="0"/>
              <a:t>ח'/ניסן/תשע"ז</a:t>
            </a:fld>
            <a:endParaRPr lang="he-IL" dirty="0"/>
          </a:p>
        </p:txBody>
      </p:sp>
      <p:sp>
        <p:nvSpPr>
          <p:cNvPr id="17" name="מציין מיקום של כותרת תחתונה 16"/>
          <p:cNvSpPr>
            <a:spLocks noGrp="1"/>
          </p:cNvSpPr>
          <p:nvPr>
            <p:ph type="ftr" sz="quarter" idx="11"/>
          </p:nvPr>
        </p:nvSpPr>
        <p:spPr/>
        <p:txBody>
          <a:bodyPr/>
          <a:lstStyle/>
          <a:p>
            <a:endParaRPr lang="he-IL" dirty="0"/>
          </a:p>
        </p:txBody>
      </p:sp>
      <p:sp>
        <p:nvSpPr>
          <p:cNvPr id="7" name="מחבר ישר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מלבן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אליפסה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אליפסה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מציין מיקום של מספר שקופית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8A75072-103D-42A9-B9E3-276BB751D13A}" type="slidenum">
              <a:rPr lang="he-IL" smtClean="0"/>
              <a:t>‹#›</a:t>
            </a:fld>
            <a:endParaRPr lang="he-IL" dirty="0"/>
          </a:p>
        </p:txBody>
      </p:sp>
      <p:sp>
        <p:nvSpPr>
          <p:cNvPr id="8" name="כותרת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he-IL" smtClean="0"/>
              <a:t>לחץ כדי לערוך סגנון כותרת של תבנית בסיס</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solidFill>
                  <a:schemeClr val="accent3">
                    <a:shade val="75000"/>
                  </a:schemeClr>
                </a:solidFill>
              </a:defRPr>
            </a:lvl1pPr>
          </a:lstStyle>
          <a:p>
            <a:r>
              <a:rPr kumimoji="0" lang="he-IL" smtClean="0"/>
              <a:t>לחץ כדי לערוך סגנון כותרת של תבנית בסיס</a:t>
            </a:r>
            <a:endParaRPr kumimoji="0" lang="en-US"/>
          </a:p>
        </p:txBody>
      </p:sp>
      <p:sp>
        <p:nvSpPr>
          <p:cNvPr id="4" name="מציין מיקום של תאריך 3"/>
          <p:cNvSpPr>
            <a:spLocks noGrp="1"/>
          </p:cNvSpPr>
          <p:nvPr>
            <p:ph type="dt" sz="half" idx="10"/>
          </p:nvPr>
        </p:nvSpPr>
        <p:spPr/>
        <p:txBody>
          <a:bodyPr/>
          <a:lstStyle/>
          <a:p>
            <a:fld id="{3EE4E6C4-62E2-4706-B88A-19EC4652AB03}" type="datetimeFigureOut">
              <a:rPr lang="he-IL" smtClean="0"/>
              <a:t>ח'/ניסן/תשע"ז</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6" name="מציין מיקום של מספר שקופית 5"/>
          <p:cNvSpPr>
            <a:spLocks noGrp="1"/>
          </p:cNvSpPr>
          <p:nvPr>
            <p:ph type="sldNum" sz="quarter" idx="12"/>
          </p:nvPr>
        </p:nvSpPr>
        <p:spPr>
          <a:xfrm>
            <a:off x="4361688" y="1026372"/>
            <a:ext cx="457200" cy="441325"/>
          </a:xfrm>
        </p:spPr>
        <p:txBody>
          <a:bodyPr/>
          <a:lstStyle/>
          <a:p>
            <a:fld id="{08A75072-103D-42A9-B9E3-276BB751D13A}" type="slidenum">
              <a:rPr lang="he-IL" smtClean="0"/>
              <a:t>‹#›</a:t>
            </a:fld>
            <a:endParaRPr lang="he-IL" dirty="0"/>
          </a:p>
        </p:txBody>
      </p:sp>
      <p:sp>
        <p:nvSpPr>
          <p:cNvPr id="8" name="מציין מיקום תוכן 7"/>
          <p:cNvSpPr>
            <a:spLocks noGrp="1"/>
          </p:cNvSpPr>
          <p:nvPr>
            <p:ph sz="quarter" idx="1"/>
          </p:nvPr>
        </p:nvSpPr>
        <p:spPr>
          <a:xfrm>
            <a:off x="301752" y="1527048"/>
            <a:ext cx="8503920" cy="45720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17" name="מלבן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מלבן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מלבן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מציין מיקום טקסט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13" name="מלבן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4" name="מלבן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4" name="מציין מיקום של תאריך 3"/>
          <p:cNvSpPr>
            <a:spLocks noGrp="1"/>
          </p:cNvSpPr>
          <p:nvPr>
            <p:ph type="dt" sz="half" idx="10"/>
          </p:nvPr>
        </p:nvSpPr>
        <p:spPr/>
        <p:txBody>
          <a:bodyPr/>
          <a:lstStyle/>
          <a:p>
            <a:fld id="{3EE4E6C4-62E2-4706-B88A-19EC4652AB03}" type="datetimeFigureOut">
              <a:rPr lang="he-IL" smtClean="0"/>
              <a:t>ח'/ניסן/תשע"ז</a:t>
            </a:fld>
            <a:endParaRPr lang="he-IL" dirty="0"/>
          </a:p>
        </p:txBody>
      </p:sp>
      <p:sp>
        <p:nvSpPr>
          <p:cNvPr id="8" name="מחבר ישר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אליפסה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אליפסה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מציין מיקום של מספר שקופית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8A75072-103D-42A9-B9E3-276BB751D13A}" type="slidenum">
              <a:rPr lang="he-IL" smtClean="0"/>
              <a:t>‹#›</a:t>
            </a:fld>
            <a:endParaRPr lang="he-IL" dirty="0"/>
          </a:p>
        </p:txBody>
      </p:sp>
      <p:sp>
        <p:nvSpPr>
          <p:cNvPr id="2" name="כותרת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he-IL" smtClean="0"/>
              <a:t>לחץ כדי לערוך סגנון כותרת של תבנית בסיס</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a:xfrm>
            <a:off x="301752" y="228600"/>
            <a:ext cx="8534400" cy="758952"/>
          </a:xfrm>
        </p:spPr>
        <p:txBody>
          <a:bodyPr/>
          <a:lstStyle/>
          <a:p>
            <a:r>
              <a:rPr kumimoji="0" lang="he-IL" smtClean="0"/>
              <a:t>לחץ כדי לערוך סגנון כותרת של תבנית בסיס</a:t>
            </a:r>
            <a:endParaRPr kumimoji="0" lang="en-US"/>
          </a:p>
        </p:txBody>
      </p:sp>
      <p:sp>
        <p:nvSpPr>
          <p:cNvPr id="5" name="מציין מיקום של תאריך 4"/>
          <p:cNvSpPr>
            <a:spLocks noGrp="1"/>
          </p:cNvSpPr>
          <p:nvPr>
            <p:ph type="dt" sz="half" idx="10"/>
          </p:nvPr>
        </p:nvSpPr>
        <p:spPr>
          <a:xfrm>
            <a:off x="5791200" y="6409944"/>
            <a:ext cx="3044952" cy="365760"/>
          </a:xfrm>
        </p:spPr>
        <p:txBody>
          <a:bodyPr/>
          <a:lstStyle/>
          <a:p>
            <a:fld id="{3EE4E6C4-62E2-4706-B88A-19EC4652AB03}" type="datetimeFigureOut">
              <a:rPr lang="he-IL" smtClean="0"/>
              <a:t>ח'/ניסן/תשע"ז</a:t>
            </a:fld>
            <a:endParaRPr lang="he-IL" dirty="0"/>
          </a:p>
        </p:txBody>
      </p:sp>
      <p:sp>
        <p:nvSpPr>
          <p:cNvPr id="6" name="מציין מיקום של כותרת תחתונה 5"/>
          <p:cNvSpPr>
            <a:spLocks noGrp="1"/>
          </p:cNvSpPr>
          <p:nvPr>
            <p:ph type="ftr" sz="quarter" idx="11"/>
          </p:nvPr>
        </p:nvSpPr>
        <p:spPr/>
        <p:txBody>
          <a:bodyPr/>
          <a:lstStyle/>
          <a:p>
            <a:endParaRPr lang="he-IL" dirty="0"/>
          </a:p>
        </p:txBody>
      </p:sp>
      <p:sp>
        <p:nvSpPr>
          <p:cNvPr id="7" name="מציין מיקום של מספר שקופית 6"/>
          <p:cNvSpPr>
            <a:spLocks noGrp="1"/>
          </p:cNvSpPr>
          <p:nvPr>
            <p:ph type="sldNum" sz="quarter" idx="12"/>
          </p:nvPr>
        </p:nvSpPr>
        <p:spPr/>
        <p:txBody>
          <a:bodyPr/>
          <a:lstStyle/>
          <a:p>
            <a:fld id="{08A75072-103D-42A9-B9E3-276BB751D13A}" type="slidenum">
              <a:rPr lang="he-IL" smtClean="0"/>
              <a:t>‹#›</a:t>
            </a:fld>
            <a:endParaRPr lang="he-IL" dirty="0"/>
          </a:p>
        </p:txBody>
      </p:sp>
      <p:sp>
        <p:nvSpPr>
          <p:cNvPr id="8" name="מחבר ישר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מציין מיקום תוכן 9"/>
          <p:cNvSpPr>
            <a:spLocks noGrp="1"/>
          </p:cNvSpPr>
          <p:nvPr>
            <p:ph sz="half" idx="1"/>
          </p:nvPr>
        </p:nvSpPr>
        <p:spPr>
          <a:xfrm>
            <a:off x="301752" y="1371600"/>
            <a:ext cx="4038600" cy="4681728"/>
          </a:xfrm>
        </p:spPr>
        <p:txBody>
          <a:bodyPr/>
          <a:lstStyle>
            <a:lvl1pPr>
              <a:defRPr sz="2500"/>
            </a:lvl1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2" name="מציין מיקום תוכן 11"/>
          <p:cNvSpPr>
            <a:spLocks noGrp="1"/>
          </p:cNvSpPr>
          <p:nvPr>
            <p:ph sz="half" idx="2"/>
          </p:nvPr>
        </p:nvSpPr>
        <p:spPr>
          <a:xfrm>
            <a:off x="4800600" y="1371600"/>
            <a:ext cx="4038600" cy="4681728"/>
          </a:xfrm>
        </p:spPr>
        <p:txBody>
          <a:bodyPr/>
          <a:lstStyle>
            <a:lvl1pPr>
              <a:defRPr sz="2500"/>
            </a:lvl1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10" name="מחבר ישר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מלבן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1" name="מלבן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2" name="מלבן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1" name="מלבן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מלבן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מציין מיקום טקסט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7" name="מציין מיקום של תאריך 6"/>
          <p:cNvSpPr>
            <a:spLocks noGrp="1"/>
          </p:cNvSpPr>
          <p:nvPr>
            <p:ph type="dt" sz="half" idx="10"/>
          </p:nvPr>
        </p:nvSpPr>
        <p:spPr/>
        <p:txBody>
          <a:bodyPr/>
          <a:lstStyle/>
          <a:p>
            <a:fld id="{3EE4E6C4-62E2-4706-B88A-19EC4652AB03}" type="datetimeFigureOut">
              <a:rPr lang="he-IL" smtClean="0"/>
              <a:t>ח'/ניסן/תשע"ז</a:t>
            </a:fld>
            <a:endParaRPr lang="he-IL" dirty="0"/>
          </a:p>
        </p:txBody>
      </p:sp>
      <p:sp>
        <p:nvSpPr>
          <p:cNvPr id="8" name="מציין מיקום של כותרת תחתונה 7"/>
          <p:cNvSpPr>
            <a:spLocks noGrp="1"/>
          </p:cNvSpPr>
          <p:nvPr>
            <p:ph type="ftr" sz="quarter" idx="11"/>
          </p:nvPr>
        </p:nvSpPr>
        <p:spPr>
          <a:xfrm>
            <a:off x="304800" y="6409944"/>
            <a:ext cx="3581400" cy="365760"/>
          </a:xfrm>
        </p:spPr>
        <p:txBody>
          <a:bodyPr/>
          <a:lstStyle/>
          <a:p>
            <a:endParaRPr lang="he-IL" dirty="0"/>
          </a:p>
        </p:txBody>
      </p:sp>
      <p:sp>
        <p:nvSpPr>
          <p:cNvPr id="15" name="מחבר ישר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מציין מיקום תוכן 23"/>
          <p:cNvSpPr>
            <a:spLocks noGrp="1"/>
          </p:cNvSpPr>
          <p:nvPr>
            <p:ph sz="quarter" idx="2"/>
          </p:nvPr>
        </p:nvSpPr>
        <p:spPr>
          <a:xfrm>
            <a:off x="301752" y="2471383"/>
            <a:ext cx="4041648" cy="3818404"/>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26" name="מציין מיקום תוכן 25"/>
          <p:cNvSpPr>
            <a:spLocks noGrp="1"/>
          </p:cNvSpPr>
          <p:nvPr>
            <p:ph sz="quarter" idx="4"/>
          </p:nvPr>
        </p:nvSpPr>
        <p:spPr>
          <a:xfrm>
            <a:off x="4800600" y="2471383"/>
            <a:ext cx="4038600" cy="3822192"/>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25" name="אליפסה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7" name="אליפסה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מציין מיקום של מספר שקופית 8"/>
          <p:cNvSpPr>
            <a:spLocks noGrp="1"/>
          </p:cNvSpPr>
          <p:nvPr>
            <p:ph type="sldNum" sz="quarter" idx="12"/>
          </p:nvPr>
        </p:nvSpPr>
        <p:spPr>
          <a:xfrm>
            <a:off x="4343400" y="1042416"/>
            <a:ext cx="457200" cy="441325"/>
          </a:xfrm>
        </p:spPr>
        <p:txBody>
          <a:bodyPr/>
          <a:lstStyle>
            <a:lvl1pPr algn="ctr">
              <a:defRPr/>
            </a:lvl1pPr>
          </a:lstStyle>
          <a:p>
            <a:fld id="{08A75072-103D-42A9-B9E3-276BB751D13A}" type="slidenum">
              <a:rPr lang="he-IL" smtClean="0"/>
              <a:t>‹#›</a:t>
            </a:fld>
            <a:endParaRPr lang="he-IL" dirty="0"/>
          </a:p>
        </p:txBody>
      </p:sp>
      <p:sp>
        <p:nvSpPr>
          <p:cNvPr id="23" name="כותרת 22"/>
          <p:cNvSpPr>
            <a:spLocks noGrp="1"/>
          </p:cNvSpPr>
          <p:nvPr>
            <p:ph type="title"/>
          </p:nvPr>
        </p:nvSpPr>
        <p:spPr/>
        <p:txBody>
          <a:bodyPr rtlCol="0" anchor="b" anchorCtr="0"/>
          <a:lstStyle/>
          <a:p>
            <a:r>
              <a:rPr kumimoji="0" lang="he-IL" smtClean="0"/>
              <a:t>לחץ כדי לערוך סגנון כותרת של תבנית בסיס</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מציין מיקום של תאריך 2"/>
          <p:cNvSpPr>
            <a:spLocks noGrp="1"/>
          </p:cNvSpPr>
          <p:nvPr>
            <p:ph type="dt" sz="half" idx="10"/>
          </p:nvPr>
        </p:nvSpPr>
        <p:spPr/>
        <p:txBody>
          <a:bodyPr/>
          <a:lstStyle/>
          <a:p>
            <a:fld id="{3EE4E6C4-62E2-4706-B88A-19EC4652AB03}" type="datetimeFigureOut">
              <a:rPr lang="he-IL" smtClean="0"/>
              <a:t>ח'/ניסן/תשע"ז</a:t>
            </a:fld>
            <a:endParaRPr lang="he-IL" dirty="0"/>
          </a:p>
        </p:txBody>
      </p:sp>
      <p:sp>
        <p:nvSpPr>
          <p:cNvPr id="4" name="מציין מיקום של כותרת תחתונה 3"/>
          <p:cNvSpPr>
            <a:spLocks noGrp="1"/>
          </p:cNvSpPr>
          <p:nvPr>
            <p:ph type="ftr" sz="quarter" idx="11"/>
          </p:nvPr>
        </p:nvSpPr>
        <p:spPr/>
        <p:txBody>
          <a:bodyPr/>
          <a:lstStyle/>
          <a:p>
            <a:endParaRPr lang="he-IL" dirty="0"/>
          </a:p>
        </p:txBody>
      </p:sp>
      <p:sp>
        <p:nvSpPr>
          <p:cNvPr id="5" name="מציין מיקום של מספר שקופית 4"/>
          <p:cNvSpPr>
            <a:spLocks noGrp="1"/>
          </p:cNvSpPr>
          <p:nvPr>
            <p:ph type="sldNum" sz="quarter" idx="12"/>
          </p:nvPr>
        </p:nvSpPr>
        <p:spPr>
          <a:xfrm>
            <a:off x="4343400" y="1036020"/>
            <a:ext cx="457200" cy="441325"/>
          </a:xfrm>
        </p:spPr>
        <p:txBody>
          <a:bodyPr/>
          <a:lstStyle/>
          <a:p>
            <a:fld id="{08A75072-103D-42A9-B9E3-276BB751D13A}" type="slidenum">
              <a:rPr lang="he-IL" smtClean="0"/>
              <a:t>‹#›</a:t>
            </a:fld>
            <a:endParaRPr lang="he-I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7" name="מלבן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מלבן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מלבן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מלבן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מלבן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6" name="מלבן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מציין מיקום של תאריך 1"/>
          <p:cNvSpPr>
            <a:spLocks noGrp="1"/>
          </p:cNvSpPr>
          <p:nvPr>
            <p:ph type="dt" sz="half" idx="10"/>
          </p:nvPr>
        </p:nvSpPr>
        <p:spPr/>
        <p:txBody>
          <a:bodyPr/>
          <a:lstStyle/>
          <a:p>
            <a:fld id="{3EE4E6C4-62E2-4706-B88A-19EC4652AB03}" type="datetimeFigureOut">
              <a:rPr lang="he-IL" smtClean="0"/>
              <a:t>ח'/ניסן/תשע"ז</a:t>
            </a:fld>
            <a:endParaRPr lang="he-IL" dirty="0"/>
          </a:p>
        </p:txBody>
      </p:sp>
      <p:sp>
        <p:nvSpPr>
          <p:cNvPr id="3" name="מציין מיקום של כותרת תחתונה 2"/>
          <p:cNvSpPr>
            <a:spLocks noGrp="1"/>
          </p:cNvSpPr>
          <p:nvPr>
            <p:ph type="ftr" sz="quarter" idx="11"/>
          </p:nvPr>
        </p:nvSpPr>
        <p:spPr/>
        <p:txBody>
          <a:bodyPr/>
          <a:lstStyle/>
          <a:p>
            <a:endParaRPr lang="he-IL" dirty="0"/>
          </a:p>
        </p:txBody>
      </p:sp>
      <p:sp>
        <p:nvSpPr>
          <p:cNvPr id="4" name="מציין מיקום של מספר שקופית 3"/>
          <p:cNvSpPr>
            <a:spLocks noGrp="1"/>
          </p:cNvSpPr>
          <p:nvPr>
            <p:ph type="sldNum" sz="quarter" idx="12"/>
          </p:nvPr>
        </p:nvSpPr>
        <p:spPr>
          <a:xfrm>
            <a:off x="4267200" y="6324600"/>
            <a:ext cx="609600" cy="441324"/>
          </a:xfrm>
        </p:spPr>
        <p:txBody>
          <a:bodyPr/>
          <a:lstStyle>
            <a:lvl1pPr>
              <a:defRPr>
                <a:solidFill>
                  <a:srgbClr val="FFFFFF"/>
                </a:solidFill>
              </a:defRPr>
            </a:lvl1pPr>
          </a:lstStyle>
          <a:p>
            <a:fld id="{08A75072-103D-42A9-B9E3-276BB751D13A}" type="slidenum">
              <a:rPr lang="he-IL" smtClean="0"/>
              <a:t>‹#›</a:t>
            </a:fld>
            <a:endParaRPr lang="he-I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19" name="מלבן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מלבן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מלבן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מלבן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כותרת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he-IL" smtClean="0"/>
              <a:t>לחץ כדי לערוך סגנונות טקסט של תבנית בסיס</a:t>
            </a:r>
          </a:p>
        </p:txBody>
      </p:sp>
      <p:sp>
        <p:nvSpPr>
          <p:cNvPr id="8" name="מלבן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מחבר ישר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מציין מיקום תוכן 19"/>
          <p:cNvSpPr>
            <a:spLocks noGrp="1"/>
          </p:cNvSpPr>
          <p:nvPr>
            <p:ph sz="quarter" idx="1"/>
          </p:nvPr>
        </p:nvSpPr>
        <p:spPr>
          <a:xfrm>
            <a:off x="3124200" y="685800"/>
            <a:ext cx="5638800" cy="54102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0" name="אליפסה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אליפסה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מציין מיקום של מספר שקופית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08A75072-103D-42A9-B9E3-276BB751D13A}" type="slidenum">
              <a:rPr lang="he-IL" smtClean="0"/>
              <a:t>‹#›</a:t>
            </a:fld>
            <a:endParaRPr lang="he-IL" dirty="0"/>
          </a:p>
        </p:txBody>
      </p:sp>
      <p:sp>
        <p:nvSpPr>
          <p:cNvPr id="21" name="מלבן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מציין מיקום של תאריך 4"/>
          <p:cNvSpPr>
            <a:spLocks noGrp="1"/>
          </p:cNvSpPr>
          <p:nvPr>
            <p:ph type="dt" sz="half" idx="10"/>
          </p:nvPr>
        </p:nvSpPr>
        <p:spPr/>
        <p:txBody>
          <a:bodyPr/>
          <a:lstStyle/>
          <a:p>
            <a:fld id="{3EE4E6C4-62E2-4706-B88A-19EC4652AB03}" type="datetimeFigureOut">
              <a:rPr lang="he-IL" smtClean="0"/>
              <a:t>ח'/ניסן/תשע"ז</a:t>
            </a:fld>
            <a:endParaRPr lang="he-IL" dirty="0"/>
          </a:p>
        </p:txBody>
      </p:sp>
      <p:sp>
        <p:nvSpPr>
          <p:cNvPr id="6" name="מציין מיקום של כותרת תחתונה 5"/>
          <p:cNvSpPr>
            <a:spLocks noGrp="1"/>
          </p:cNvSpPr>
          <p:nvPr>
            <p:ph type="ftr" sz="quarter" idx="11"/>
          </p:nvPr>
        </p:nvSpPr>
        <p:spPr>
          <a:xfrm>
            <a:off x="301752" y="6410848"/>
            <a:ext cx="3383280" cy="365760"/>
          </a:xfrm>
        </p:spPr>
        <p:txBody>
          <a:bodyPr/>
          <a:lstStyle/>
          <a:p>
            <a:endParaRPr lang="he-IL"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1" name="מחבר ישר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מלבן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מלבן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מלבן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מלבן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אליפסה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אליפסה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מציין מיקום של מספר שקופית 6"/>
          <p:cNvSpPr>
            <a:spLocks noGrp="1"/>
          </p:cNvSpPr>
          <p:nvPr>
            <p:ph type="sldNum" sz="quarter" idx="12"/>
          </p:nvPr>
        </p:nvSpPr>
        <p:spPr>
          <a:xfrm>
            <a:off x="1371600" y="312738"/>
            <a:ext cx="457200" cy="441325"/>
          </a:xfrm>
        </p:spPr>
        <p:txBody>
          <a:bodyPr/>
          <a:lstStyle/>
          <a:p>
            <a:fld id="{08A75072-103D-42A9-B9E3-276BB751D13A}" type="slidenum">
              <a:rPr lang="he-IL" smtClean="0"/>
              <a:t>‹#›</a:t>
            </a:fld>
            <a:endParaRPr lang="he-IL" dirty="0"/>
          </a:p>
        </p:txBody>
      </p:sp>
      <p:sp>
        <p:nvSpPr>
          <p:cNvPr id="2" name="כותרת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he-IL" smtClean="0"/>
              <a:t>לחץ כדי לערוך סגנון כותרת של תבנית בסיס</a:t>
            </a:r>
            <a:endParaRPr kumimoji="0" lang="en-US"/>
          </a:p>
        </p:txBody>
      </p:sp>
      <p:sp>
        <p:nvSpPr>
          <p:cNvPr id="3" name="מציין מיקום של תמונה 2"/>
          <p:cNvSpPr>
            <a:spLocks noGrp="1"/>
          </p:cNvSpPr>
          <p:nvPr>
            <p:ph type="pic" idx="1"/>
          </p:nvPr>
        </p:nvSpPr>
        <p:spPr>
          <a:xfrm>
            <a:off x="3000375" y="609600"/>
            <a:ext cx="5867400" cy="4267200"/>
          </a:xfrm>
        </p:spPr>
        <p:txBody>
          <a:bodyPr/>
          <a:lstStyle>
            <a:lvl1pPr marL="0" indent="0">
              <a:buNone/>
              <a:defRPr sz="3200"/>
            </a:lvl1pPr>
          </a:lstStyle>
          <a:p>
            <a:r>
              <a:rPr kumimoji="0" lang="he-IL" dirty="0" smtClean="0"/>
              <a:t>לחץ על הסמל כדי להוסיף תמונה</a:t>
            </a:r>
            <a:endParaRPr kumimoji="0" lang="en-US" dirty="0"/>
          </a:p>
        </p:txBody>
      </p:sp>
      <p:sp>
        <p:nvSpPr>
          <p:cNvPr id="4" name="מציין מיקום טקסט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22" name="מלבן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מציין מיקום של תאריך 4"/>
          <p:cNvSpPr>
            <a:spLocks noGrp="1"/>
          </p:cNvSpPr>
          <p:nvPr>
            <p:ph type="dt" sz="half" idx="10"/>
          </p:nvPr>
        </p:nvSpPr>
        <p:spPr>
          <a:xfrm>
            <a:off x="5788152" y="6404984"/>
            <a:ext cx="3044952" cy="365760"/>
          </a:xfrm>
        </p:spPr>
        <p:txBody>
          <a:bodyPr/>
          <a:lstStyle/>
          <a:p>
            <a:fld id="{3EE4E6C4-62E2-4706-B88A-19EC4652AB03}" type="datetimeFigureOut">
              <a:rPr lang="he-IL" smtClean="0"/>
              <a:t>ח'/ניסן/תשע"ז</a:t>
            </a:fld>
            <a:endParaRPr lang="he-IL" dirty="0"/>
          </a:p>
        </p:txBody>
      </p:sp>
      <p:sp>
        <p:nvSpPr>
          <p:cNvPr id="6" name="מציין מיקום של כותרת תחתונה 5"/>
          <p:cNvSpPr>
            <a:spLocks noGrp="1"/>
          </p:cNvSpPr>
          <p:nvPr>
            <p:ph type="ftr" sz="quarter" idx="11"/>
          </p:nvPr>
        </p:nvSpPr>
        <p:spPr>
          <a:xfrm>
            <a:off x="301752" y="6410848"/>
            <a:ext cx="3584448" cy="365760"/>
          </a:xfrm>
        </p:spPr>
        <p:txBody>
          <a:bodyPr/>
          <a:lstStyle/>
          <a:p>
            <a:endParaRPr lang="he-I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3EE4E6C4-62E2-4706-B88A-19EC4652AB03}" type="datetimeFigureOut">
              <a:rPr lang="he-IL" smtClean="0"/>
              <a:t>ח'/ניסן/תשע"ז</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6" name="מציין מיקום של מספר שקופית 5"/>
          <p:cNvSpPr>
            <a:spLocks noGrp="1"/>
          </p:cNvSpPr>
          <p:nvPr>
            <p:ph type="sldNum" sz="quarter" idx="12"/>
          </p:nvPr>
        </p:nvSpPr>
        <p:spPr/>
        <p:txBody>
          <a:bodyPr/>
          <a:lstStyle/>
          <a:p>
            <a:fld id="{08A75072-103D-42A9-B9E3-276BB751D13A}" type="slidenum">
              <a:rPr lang="he-IL" smtClean="0"/>
              <a:t>‹#›</a:t>
            </a:fld>
            <a:endParaRPr lang="he-IL"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7" name="מלבן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מלבן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מלבן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מלבן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1" name="מלבן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מלבן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מחבר ישר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4" name="אליפסה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אליפסה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מציין מיקום של מספר שקופית 5"/>
          <p:cNvSpPr>
            <a:spLocks noGrp="1"/>
          </p:cNvSpPr>
          <p:nvPr>
            <p:ph type="sldNum" sz="quarter" idx="12"/>
          </p:nvPr>
        </p:nvSpPr>
        <p:spPr>
          <a:xfrm>
            <a:off x="6915912" y="3009901"/>
            <a:ext cx="457200" cy="441325"/>
          </a:xfrm>
        </p:spPr>
        <p:txBody>
          <a:bodyPr/>
          <a:lstStyle/>
          <a:p>
            <a:fld id="{08A75072-103D-42A9-B9E3-276BB751D13A}" type="slidenum">
              <a:rPr lang="he-IL" smtClean="0"/>
              <a:t>‹#›</a:t>
            </a:fld>
            <a:endParaRPr lang="he-IL" dirty="0"/>
          </a:p>
        </p:txBody>
      </p:sp>
      <p:sp>
        <p:nvSpPr>
          <p:cNvPr id="3" name="מציין מיקום של טקסט אנכי 2"/>
          <p:cNvSpPr>
            <a:spLocks noGrp="1"/>
          </p:cNvSpPr>
          <p:nvPr>
            <p:ph type="body" orient="vert" idx="1"/>
          </p:nvPr>
        </p:nvSpPr>
        <p:spPr>
          <a:xfrm>
            <a:off x="304800" y="304800"/>
            <a:ext cx="6553200" cy="5821366"/>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3EE4E6C4-62E2-4706-B88A-19EC4652AB03}" type="datetimeFigureOut">
              <a:rPr lang="he-IL" smtClean="0"/>
              <a:t>ח'/ניסן/תשע"ז</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2" name="כותרת אנכית 1"/>
          <p:cNvSpPr>
            <a:spLocks noGrp="1"/>
          </p:cNvSpPr>
          <p:nvPr>
            <p:ph type="title" orient="vert"/>
          </p:nvPr>
        </p:nvSpPr>
        <p:spPr>
          <a:xfrm>
            <a:off x="7391400" y="304801"/>
            <a:ext cx="1447800" cy="5851525"/>
          </a:xfrm>
        </p:spPr>
        <p:txBody>
          <a:bodyPr vert="eaVert"/>
          <a:lstStyle/>
          <a:p>
            <a:r>
              <a:rPr kumimoji="0" lang="he-IL" smtClean="0"/>
              <a:t>לחץ כדי לערוך סגנון כותרת של תבנית בסיס</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7B23A2-1396-40D8-B96C-12EF3426EC63}" type="slidenum">
              <a:rPr lang="he-IL"/>
              <a:pPr>
                <a:defRPr/>
              </a:pPr>
              <a:t>‹#›</a:t>
            </a:fld>
            <a:endParaRPr lang="en-US"/>
          </a:p>
        </p:txBody>
      </p:sp>
    </p:spTree>
    <p:extLst>
      <p:ext uri="{BB962C8B-B14F-4D97-AF65-F5344CB8AC3E}">
        <p14:creationId xmlns:p14="http://schemas.microsoft.com/office/powerpoint/2010/main" val="3056380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0">
          <a:fgClr>
            <a:srgbClr val="F3C9B1"/>
          </a:fgClr>
          <a:bgClr>
            <a:schemeClr val="bg1"/>
          </a:bgClr>
        </a:pattFill>
        <a:effectLst/>
      </p:bgPr>
    </p:bg>
    <p:spTree>
      <p:nvGrpSpPr>
        <p:cNvPr id="1" name=""/>
        <p:cNvGrpSpPr/>
        <p:nvPr/>
      </p:nvGrpSpPr>
      <p:grpSpPr>
        <a:xfrm>
          <a:off x="0" y="0"/>
          <a:ext cx="0" cy="0"/>
          <a:chOff x="0" y="0"/>
          <a:chExt cx="0" cy="0"/>
        </a:xfrm>
      </p:grpSpPr>
      <p:sp>
        <p:nvSpPr>
          <p:cNvPr id="17" name="מלבן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מלבן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4" name="מציין מיקום של תאריך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3EE4E6C4-62E2-4706-B88A-19EC4652AB03}" type="datetimeFigureOut">
              <a:rPr lang="he-IL" smtClean="0"/>
              <a:t>ח'/ניסן/תשע"ז</a:t>
            </a:fld>
            <a:endParaRPr lang="he-IL" dirty="0"/>
          </a:p>
        </p:txBody>
      </p:sp>
      <p:sp>
        <p:nvSpPr>
          <p:cNvPr id="3" name="מציין מיקום של כותרת תחתונה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he-IL" dirty="0"/>
          </a:p>
        </p:txBody>
      </p:sp>
      <p:sp>
        <p:nvSpPr>
          <p:cNvPr id="8" name="מלבן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מחבר ישר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2" name="אליפסה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אליפסה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מציין מיקום של מספר שקופית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08A75072-103D-42A9-B9E3-276BB751D13A}" type="slidenum">
              <a:rPr lang="he-IL" smtClean="0"/>
              <a:t>‹#›</a:t>
            </a:fld>
            <a:endParaRPr lang="he-IL" dirty="0"/>
          </a:p>
        </p:txBody>
      </p:sp>
      <p:sp>
        <p:nvSpPr>
          <p:cNvPr id="22" name="מציין מיקום של כותרת 21"/>
          <p:cNvSpPr>
            <a:spLocks noGrp="1"/>
          </p:cNvSpPr>
          <p:nvPr>
            <p:ph type="title"/>
          </p:nvPr>
        </p:nvSpPr>
        <p:spPr>
          <a:xfrm>
            <a:off x="301752" y="228600"/>
            <a:ext cx="8534400" cy="758952"/>
          </a:xfrm>
          <a:prstGeom prst="rect">
            <a:avLst/>
          </a:prstGeom>
        </p:spPr>
        <p:txBody>
          <a:bodyPr vert="horz" anchor="b">
            <a:normAutofit/>
          </a:bodyPr>
          <a:lstStyle/>
          <a:p>
            <a:r>
              <a:rPr kumimoji="0" lang="he-IL" smtClean="0"/>
              <a:t>לחץ כדי לערוך סגנון כותרת של תבנית בסיס</a:t>
            </a:r>
            <a:endParaRPr kumimoji="0" lang="en-US"/>
          </a:p>
        </p:txBody>
      </p:sp>
      <p:sp>
        <p:nvSpPr>
          <p:cNvPr id="13" name="מציין מיקום טקסט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1"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r" rtl="1"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r" rtl="1"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r" rtl="1"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r" rtl="1"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r" rtl="1"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r" rtl="1"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r" rtl="1"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r" rtl="1"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178512" y="2819400"/>
            <a:ext cx="6781800" cy="1752600"/>
          </a:xfrm>
        </p:spPr>
        <p:txBody>
          <a:bodyPr>
            <a:noAutofit/>
          </a:bodyPr>
          <a:lstStyle/>
          <a:p>
            <a:endParaRPr lang="he-IL" sz="2400" dirty="0">
              <a:solidFill>
                <a:schemeClr val="bg1">
                  <a:lumMod val="50000"/>
                </a:schemeClr>
              </a:solidFill>
            </a:endParaRPr>
          </a:p>
        </p:txBody>
      </p:sp>
      <p:sp>
        <p:nvSpPr>
          <p:cNvPr id="2" name="כותרת 1"/>
          <p:cNvSpPr>
            <a:spLocks noGrp="1"/>
          </p:cNvSpPr>
          <p:nvPr>
            <p:ph type="ctrTitle"/>
          </p:nvPr>
        </p:nvSpPr>
        <p:spPr/>
        <p:txBody>
          <a:bodyPr>
            <a:normAutofit fontScale="90000"/>
          </a:bodyPr>
          <a:lstStyle/>
          <a:p>
            <a:r>
              <a:rPr lang="he-IL" b="1" dirty="0" smtClean="0"/>
              <a:t>מרכז הערכות וחוסן אזורי </a:t>
            </a:r>
            <a:br>
              <a:rPr lang="he-IL" b="1" dirty="0" smtClean="0"/>
            </a:br>
            <a:r>
              <a:rPr lang="he-IL" b="1" dirty="0" smtClean="0"/>
              <a:t>לחברה הבדואית בנגב</a:t>
            </a:r>
            <a:br>
              <a:rPr lang="he-IL" b="1" dirty="0" smtClean="0"/>
            </a:br>
            <a:endParaRPr lang="he-IL" b="1" dirty="0"/>
          </a:p>
        </p:txBody>
      </p:sp>
      <p:pic>
        <p:nvPicPr>
          <p:cNvPr id="4" name="Picture 3" descr="תוצאת תמונה עבור לוגו משרד החקלאות"/>
          <p:cNvPicPr/>
          <p:nvPr/>
        </p:nvPicPr>
        <p:blipFill>
          <a:blip r:embed="rId3">
            <a:extLst>
              <a:ext uri="{28A0092B-C50C-407E-A947-70E740481C1C}">
                <a14:useLocalDpi xmlns:a14="http://schemas.microsoft.com/office/drawing/2010/main" val="0"/>
              </a:ext>
            </a:extLst>
          </a:blip>
          <a:srcRect/>
          <a:stretch>
            <a:fillRect/>
          </a:stretch>
        </p:blipFill>
        <p:spPr bwMode="auto">
          <a:xfrm>
            <a:off x="7696200" y="5296549"/>
            <a:ext cx="1095375" cy="952500"/>
          </a:xfrm>
          <a:prstGeom prst="rect">
            <a:avLst/>
          </a:prstGeom>
          <a:noFill/>
          <a:ln>
            <a:noFill/>
          </a:ln>
        </p:spPr>
      </p:pic>
      <p:pic>
        <p:nvPicPr>
          <p:cNvPr id="5" name="Picture 4" descr="סמל הרשות"/>
          <p:cNvPicPr/>
          <p:nvPr/>
        </p:nvPicPr>
        <p:blipFill>
          <a:blip r:embed="rId4">
            <a:extLst>
              <a:ext uri="{28A0092B-C50C-407E-A947-70E740481C1C}">
                <a14:useLocalDpi xmlns:a14="http://schemas.microsoft.com/office/drawing/2010/main" val="0"/>
              </a:ext>
            </a:extLst>
          </a:blip>
          <a:srcRect/>
          <a:stretch>
            <a:fillRect/>
          </a:stretch>
        </p:blipFill>
        <p:spPr bwMode="auto">
          <a:xfrm>
            <a:off x="6563995" y="5315274"/>
            <a:ext cx="973455" cy="952500"/>
          </a:xfrm>
          <a:prstGeom prst="rect">
            <a:avLst/>
          </a:prstGeom>
          <a:noFill/>
          <a:ln>
            <a:noFill/>
          </a:ln>
        </p:spPr>
      </p:pic>
      <p:pic>
        <p:nvPicPr>
          <p:cNvPr id="6" name="Picture 5" descr="Israeli Ministry of Health logo.png"/>
          <p:cNvPicPr/>
          <p:nvPr/>
        </p:nvPicPr>
        <p:blipFill>
          <a:blip r:embed="rId5">
            <a:extLst>
              <a:ext uri="{28A0092B-C50C-407E-A947-70E740481C1C}">
                <a14:useLocalDpi xmlns:a14="http://schemas.microsoft.com/office/drawing/2010/main" val="0"/>
              </a:ext>
            </a:extLst>
          </a:blip>
          <a:srcRect/>
          <a:stretch>
            <a:fillRect/>
          </a:stretch>
        </p:blipFill>
        <p:spPr bwMode="auto">
          <a:xfrm>
            <a:off x="5334000" y="5557231"/>
            <a:ext cx="1229995" cy="733425"/>
          </a:xfrm>
          <a:prstGeom prst="rect">
            <a:avLst/>
          </a:prstGeom>
          <a:noFill/>
          <a:ln>
            <a:noFill/>
          </a:ln>
        </p:spPr>
      </p:pic>
      <p:pic>
        <p:nvPicPr>
          <p:cNvPr id="7" name="Picture 6" descr="663px-Pakar.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48670" y="5327073"/>
            <a:ext cx="904990" cy="959427"/>
          </a:xfrm>
          <a:prstGeom prst="rect">
            <a:avLst/>
          </a:prstGeom>
          <a:noFill/>
          <a:ln>
            <a:noFill/>
          </a:ln>
        </p:spPr>
      </p:pic>
      <p:pic>
        <p:nvPicPr>
          <p:cNvPr id="8" name="Picture 7" descr="Israel Welfare Ministry Symbol.svg"/>
          <p:cNvPicPr/>
          <p:nvPr/>
        </p:nvPicPr>
        <p:blipFill>
          <a:blip r:embed="rId7">
            <a:extLst>
              <a:ext uri="{28A0092B-C50C-407E-A947-70E740481C1C}">
                <a14:useLocalDpi xmlns:a14="http://schemas.microsoft.com/office/drawing/2010/main" val="0"/>
              </a:ext>
            </a:extLst>
          </a:blip>
          <a:srcRect/>
          <a:stretch>
            <a:fillRect/>
          </a:stretch>
        </p:blipFill>
        <p:spPr bwMode="auto">
          <a:xfrm>
            <a:off x="3306233" y="5277823"/>
            <a:ext cx="838200" cy="1027401"/>
          </a:xfrm>
          <a:prstGeom prst="rect">
            <a:avLst/>
          </a:prstGeom>
          <a:noFill/>
          <a:ln>
            <a:noFill/>
          </a:ln>
        </p:spPr>
      </p:pic>
      <p:pic>
        <p:nvPicPr>
          <p:cNvPr id="9" name="Picture 8" descr="https://upload.wikimedia.org/wikipedia/he/7/7e/JFNAlogo.png"/>
          <p:cNvPicPr/>
          <p:nvPr/>
        </p:nvPicPr>
        <p:blipFill>
          <a:blip r:embed="rId8">
            <a:extLst>
              <a:ext uri="{28A0092B-C50C-407E-A947-70E740481C1C}">
                <a14:useLocalDpi xmlns:a14="http://schemas.microsoft.com/office/drawing/2010/main" val="0"/>
              </a:ext>
            </a:extLst>
          </a:blip>
          <a:srcRect/>
          <a:stretch>
            <a:fillRect/>
          </a:stretch>
        </p:blipFill>
        <p:spPr bwMode="auto">
          <a:xfrm>
            <a:off x="272994" y="5557231"/>
            <a:ext cx="1726738" cy="538769"/>
          </a:xfrm>
          <a:prstGeom prst="rect">
            <a:avLst/>
          </a:prstGeom>
          <a:noFill/>
          <a:ln>
            <a:noFill/>
          </a:ln>
        </p:spPr>
      </p:pic>
      <p:pic>
        <p:nvPicPr>
          <p:cNvPr id="10" name="Picture 9" descr="משרד החינוך"/>
          <p:cNvPicPr/>
          <p:nvPr/>
        </p:nvPicPr>
        <p:blipFill>
          <a:blip r:embed="rId9">
            <a:extLst>
              <a:ext uri="{28A0092B-C50C-407E-A947-70E740481C1C}">
                <a14:useLocalDpi xmlns:a14="http://schemas.microsoft.com/office/drawing/2010/main" val="0"/>
              </a:ext>
            </a:extLst>
          </a:blip>
          <a:srcRect/>
          <a:stretch>
            <a:fillRect/>
          </a:stretch>
        </p:blipFill>
        <p:spPr bwMode="auto">
          <a:xfrm>
            <a:off x="2057401" y="5410848"/>
            <a:ext cx="1142999" cy="761352"/>
          </a:xfrm>
          <a:prstGeom prst="rect">
            <a:avLst/>
          </a:prstGeom>
          <a:noFill/>
          <a:ln>
            <a:noFill/>
          </a:ln>
        </p:spPr>
      </p:pic>
    </p:spTree>
    <p:extLst>
      <p:ext uri="{BB962C8B-B14F-4D97-AF65-F5344CB8AC3E}">
        <p14:creationId xmlns:p14="http://schemas.microsoft.com/office/powerpoint/2010/main" val="41439149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b="1" dirty="0" smtClean="0"/>
              <a:t>רקע</a:t>
            </a:r>
            <a:endParaRPr lang="he-IL" b="1" dirty="0"/>
          </a:p>
        </p:txBody>
      </p:sp>
      <p:sp>
        <p:nvSpPr>
          <p:cNvPr id="3" name="מציין מיקום תוכן 2"/>
          <p:cNvSpPr>
            <a:spLocks noGrp="1"/>
          </p:cNvSpPr>
          <p:nvPr>
            <p:ph sz="quarter" idx="1"/>
          </p:nvPr>
        </p:nvSpPr>
        <p:spPr>
          <a:xfrm>
            <a:off x="301752" y="1527048"/>
            <a:ext cx="8503920" cy="4721352"/>
          </a:xfrm>
        </p:spPr>
        <p:txBody>
          <a:bodyPr>
            <a:normAutofit/>
          </a:bodyPr>
          <a:lstStyle/>
          <a:p>
            <a:pPr marL="342900" lvl="0" indent="-342900">
              <a:buClrTx/>
              <a:buSzTx/>
              <a:buFont typeface="Arial" pitchFamily="34" charset="0"/>
              <a:buChar char="•"/>
            </a:pPr>
            <a:r>
              <a:rPr lang="he-IL" dirty="0">
                <a:cs typeface="+mj-cs"/>
              </a:rPr>
              <a:t> </a:t>
            </a:r>
            <a:r>
              <a:rPr lang="he-IL" dirty="0" smtClean="0">
                <a:cs typeface="+mj-cs"/>
              </a:rPr>
              <a:t>את מרחב הנגב חולקים כ-600,000 אזרחים ישראלים: יהודים ובדואים. </a:t>
            </a:r>
          </a:p>
          <a:p>
            <a:pPr marL="342900" lvl="0" indent="-342900">
              <a:buClrTx/>
              <a:buSzTx/>
              <a:buFont typeface="Arial" pitchFamily="34" charset="0"/>
              <a:buChar char="•"/>
            </a:pPr>
            <a:endParaRPr lang="he-IL" dirty="0">
              <a:cs typeface="+mj-cs"/>
            </a:endParaRPr>
          </a:p>
          <a:p>
            <a:pPr marL="342900" lvl="0" indent="-342900">
              <a:buClrTx/>
              <a:buSzTx/>
              <a:buFont typeface="Arial" pitchFamily="34" charset="0"/>
              <a:buChar char="•"/>
            </a:pPr>
            <a:r>
              <a:rPr lang="he-IL" dirty="0" smtClean="0">
                <a:cs typeface="+mj-cs"/>
              </a:rPr>
              <a:t>יותר מ-232,400 מתושבי הנגב בדואים, שהם </a:t>
            </a:r>
            <a:r>
              <a:rPr lang="he-IL" dirty="0">
                <a:cs typeface="+mj-cs"/>
              </a:rPr>
              <a:t>32% לערך מאוכלוסיית הדרום (הלשכה המרכזית לסטטיסטיקה, 2015). </a:t>
            </a:r>
          </a:p>
          <a:p>
            <a:pPr marL="342900" lvl="0" indent="-342900">
              <a:buClrTx/>
              <a:buSzTx/>
              <a:buFont typeface="Arial" pitchFamily="34" charset="0"/>
              <a:buChar char="•"/>
            </a:pPr>
            <a:endParaRPr lang="he-IL" dirty="0" smtClean="0">
              <a:cs typeface="+mj-cs"/>
            </a:endParaRPr>
          </a:p>
          <a:p>
            <a:pPr marL="342900" lvl="0" indent="-342900">
              <a:buClrTx/>
              <a:buSzTx/>
              <a:buFont typeface="Arial" pitchFamily="34" charset="0"/>
              <a:buChar char="•"/>
            </a:pPr>
            <a:r>
              <a:rPr lang="he-IL" dirty="0" smtClean="0">
                <a:cs typeface="+mj-cs"/>
              </a:rPr>
              <a:t>כיום </a:t>
            </a:r>
            <a:r>
              <a:rPr lang="he-IL" dirty="0">
                <a:cs typeface="+mj-cs"/>
              </a:rPr>
              <a:t>חיים הבדואים בנגב ב-7 יישובי קבע </a:t>
            </a:r>
            <a:r>
              <a:rPr lang="he-IL" dirty="0" smtClean="0">
                <a:cs typeface="+mj-cs"/>
              </a:rPr>
              <a:t>ובמספר גדול </a:t>
            </a:r>
            <a:r>
              <a:rPr lang="he-IL" dirty="0">
                <a:cs typeface="+mj-cs"/>
              </a:rPr>
              <a:t>של כפרים לא מוכרים. </a:t>
            </a:r>
          </a:p>
          <a:p>
            <a:pPr marL="342900" lvl="0" indent="-342900">
              <a:buClrTx/>
              <a:buSzTx/>
              <a:buFont typeface="Arial" pitchFamily="34" charset="0"/>
              <a:buChar char="•"/>
            </a:pPr>
            <a:endParaRPr lang="he-IL" b="1" dirty="0" smtClean="0">
              <a:cs typeface="+mj-cs"/>
            </a:endParaRPr>
          </a:p>
          <a:p>
            <a:endParaRPr lang="he-IL" dirty="0"/>
          </a:p>
        </p:txBody>
      </p:sp>
    </p:spTree>
    <p:extLst>
      <p:ext uri="{BB962C8B-B14F-4D97-AF65-F5344CB8AC3E}">
        <p14:creationId xmlns:p14="http://schemas.microsoft.com/office/powerpoint/2010/main" val="2231019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b="1" dirty="0" smtClean="0"/>
              <a:t>רקע</a:t>
            </a:r>
            <a:endParaRPr lang="he-IL" b="1" dirty="0"/>
          </a:p>
        </p:txBody>
      </p:sp>
      <p:sp>
        <p:nvSpPr>
          <p:cNvPr id="3" name="מציין מיקום תוכן 2"/>
          <p:cNvSpPr>
            <a:spLocks noGrp="1"/>
          </p:cNvSpPr>
          <p:nvPr>
            <p:ph sz="quarter" idx="1"/>
          </p:nvPr>
        </p:nvSpPr>
        <p:spPr>
          <a:xfrm>
            <a:off x="301752" y="1527048"/>
            <a:ext cx="8503920" cy="4721352"/>
          </a:xfrm>
        </p:spPr>
        <p:txBody>
          <a:bodyPr>
            <a:normAutofit/>
          </a:bodyPr>
          <a:lstStyle/>
          <a:p>
            <a:pPr marL="342900" lvl="0" indent="-342900">
              <a:buClrTx/>
              <a:buSzTx/>
              <a:buFont typeface="Arial" pitchFamily="34" charset="0"/>
              <a:buChar char="•"/>
            </a:pPr>
            <a:r>
              <a:rPr lang="he-IL" dirty="0" smtClean="0">
                <a:cs typeface="+mj-cs"/>
              </a:rPr>
              <a:t>החברה </a:t>
            </a:r>
            <a:r>
              <a:rPr lang="he-IL" dirty="0">
                <a:cs typeface="+mj-cs"/>
              </a:rPr>
              <a:t>הבדואית </a:t>
            </a:r>
            <a:r>
              <a:rPr lang="he-IL" dirty="0" smtClean="0">
                <a:cs typeface="+mj-cs"/>
              </a:rPr>
              <a:t>נמצאת </a:t>
            </a:r>
            <a:r>
              <a:rPr lang="he-IL" dirty="0">
                <a:cs typeface="+mj-cs"/>
              </a:rPr>
              <a:t>במעבר מחברה מסורתית לחברה מודרנית, </a:t>
            </a:r>
            <a:r>
              <a:rPr lang="he-IL" dirty="0" smtClean="0">
                <a:cs typeface="+mj-cs"/>
              </a:rPr>
              <a:t>אך </a:t>
            </a:r>
            <a:r>
              <a:rPr lang="he-IL" dirty="0">
                <a:cs typeface="+mj-cs"/>
              </a:rPr>
              <a:t>הבדואים עדיין משמרים אורח חיים מסורתי, דבר הבא לידי ביטוי בשיעורים גבוהים של נישואי קרובים, פוליגמיה, ובשיעורי הפריון הגבוהים </a:t>
            </a:r>
            <a:r>
              <a:rPr lang="he-IL" dirty="0" smtClean="0">
                <a:cs typeface="+mj-cs"/>
              </a:rPr>
              <a:t>בארץ </a:t>
            </a:r>
            <a:r>
              <a:rPr lang="he-IL" dirty="0">
                <a:cs typeface="+mj-cs"/>
              </a:rPr>
              <a:t>ובין הגבוהים בעולם. </a:t>
            </a:r>
            <a:endParaRPr lang="he-IL" dirty="0" smtClean="0">
              <a:cs typeface="+mj-cs"/>
            </a:endParaRPr>
          </a:p>
          <a:p>
            <a:pPr marL="0" lvl="0" indent="0">
              <a:buClrTx/>
              <a:buSzTx/>
              <a:buNone/>
            </a:pPr>
            <a:endParaRPr lang="he-IL" dirty="0">
              <a:cs typeface="+mj-cs"/>
            </a:endParaRPr>
          </a:p>
          <a:p>
            <a:pPr marL="342900" lvl="0" indent="-342900">
              <a:buClrTx/>
              <a:buSzTx/>
              <a:buFont typeface="Arial" pitchFamily="34" charset="0"/>
              <a:buChar char="•"/>
            </a:pPr>
            <a:r>
              <a:rPr lang="he-IL" dirty="0">
                <a:cs typeface="+mj-cs"/>
              </a:rPr>
              <a:t>שיעור ריבוי האוכלוסייה הבדואית מוערך ב 5.5% לשנה , שמשמעו הכפלת האוכלוסייה כל שלוש-עשרה שנה לערך. </a:t>
            </a:r>
          </a:p>
          <a:p>
            <a:pPr marL="342900" lvl="0" indent="-342900">
              <a:buClrTx/>
              <a:buSzTx/>
              <a:buFont typeface="Arial" pitchFamily="34" charset="0"/>
              <a:buChar char="•"/>
            </a:pPr>
            <a:endParaRPr lang="he-IL" b="1" dirty="0" smtClean="0">
              <a:cs typeface="+mj-cs"/>
            </a:endParaRPr>
          </a:p>
          <a:p>
            <a:endParaRPr lang="he-IL" dirty="0"/>
          </a:p>
        </p:txBody>
      </p:sp>
    </p:spTree>
    <p:extLst>
      <p:ext uri="{BB962C8B-B14F-4D97-AF65-F5344CB8AC3E}">
        <p14:creationId xmlns:p14="http://schemas.microsoft.com/office/powerpoint/2010/main" val="3859252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e-IL"/>
          </a:p>
        </p:txBody>
      </p:sp>
      <p:pic>
        <p:nvPicPr>
          <p:cNvPr id="4" name="Content Placeholder 3" descr="map-he"/>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52400" y="152400"/>
            <a:ext cx="8839200" cy="66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83153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b="1" dirty="0" smtClean="0"/>
              <a:t>סוגיות ייחודיות - כפרים לא מוכרים</a:t>
            </a:r>
            <a:endParaRPr lang="he-IL" b="1" dirty="0"/>
          </a:p>
        </p:txBody>
      </p:sp>
      <p:sp>
        <p:nvSpPr>
          <p:cNvPr id="3" name="מציין מיקום תוכן 2"/>
          <p:cNvSpPr>
            <a:spLocks noGrp="1"/>
          </p:cNvSpPr>
          <p:nvPr>
            <p:ph sz="quarter" idx="1"/>
          </p:nvPr>
        </p:nvSpPr>
        <p:spPr>
          <a:xfrm>
            <a:off x="301752" y="1527048"/>
            <a:ext cx="8503920" cy="5102352"/>
          </a:xfrm>
        </p:spPr>
        <p:txBody>
          <a:bodyPr>
            <a:normAutofit/>
          </a:bodyPr>
          <a:lstStyle/>
          <a:p>
            <a:pPr marL="342900" lvl="0" indent="-342900">
              <a:buClrTx/>
              <a:buSzTx/>
              <a:buFont typeface="Arial" pitchFamily="34" charset="0"/>
              <a:buChar char="•"/>
            </a:pPr>
            <a:endParaRPr lang="he-IL" b="1" dirty="0" smtClean="0">
              <a:cs typeface="+mj-cs"/>
            </a:endParaRPr>
          </a:p>
          <a:p>
            <a:endParaRPr lang="he-IL" dirty="0"/>
          </a:p>
        </p:txBody>
      </p:sp>
      <p:sp>
        <p:nvSpPr>
          <p:cNvPr id="4" name="Rectangle 3"/>
          <p:cNvSpPr/>
          <p:nvPr/>
        </p:nvSpPr>
        <p:spPr>
          <a:xfrm>
            <a:off x="381000" y="1447800"/>
            <a:ext cx="8229600" cy="3693319"/>
          </a:xfrm>
          <a:prstGeom prst="rect">
            <a:avLst/>
          </a:prstGeom>
        </p:spPr>
        <p:txBody>
          <a:bodyPr wrap="square">
            <a:spAutoFit/>
          </a:bodyPr>
          <a:lstStyle/>
          <a:p>
            <a:pPr>
              <a:defRPr/>
            </a:pPr>
            <a:endParaRPr lang="he-IL" sz="2400" b="1" dirty="0" smtClean="0">
              <a:solidFill>
                <a:srgbClr val="000099"/>
              </a:solidFill>
              <a:cs typeface="+mj-cs"/>
            </a:endParaRPr>
          </a:p>
          <a:p>
            <a:pPr>
              <a:defRPr/>
            </a:pPr>
            <a:r>
              <a:rPr lang="he-IL" sz="2400" dirty="0" smtClean="0">
                <a:cs typeface="+mj-cs"/>
              </a:rPr>
              <a:t>- ע"פ הערכות חיים בנפת באר שבע כ 80,000 איש בכפרים שאינם מוכרים.</a:t>
            </a:r>
            <a:endParaRPr lang="en-US" sz="2400" dirty="0">
              <a:cs typeface="+mj-cs"/>
            </a:endParaRPr>
          </a:p>
          <a:p>
            <a:pPr marL="342900" indent="-342900">
              <a:buFontTx/>
              <a:buChar char="-"/>
              <a:defRPr/>
            </a:pPr>
            <a:r>
              <a:rPr lang="he-IL" sz="2400" dirty="0" smtClean="0">
                <a:cs typeface="+mj-cs"/>
              </a:rPr>
              <a:t>בהיבטי חירום בכפרים אלו (המונים ע"פ רוב בין חמש מאות ל 3000 איש) אין תשתיות תחבורה, מים וחשמל. </a:t>
            </a:r>
          </a:p>
          <a:p>
            <a:pPr>
              <a:defRPr/>
            </a:pPr>
            <a:r>
              <a:rPr lang="he-IL" sz="2400" dirty="0" smtClean="0">
                <a:cs typeface="+mj-cs"/>
              </a:rPr>
              <a:t>-  לא </a:t>
            </a:r>
            <a:r>
              <a:rPr lang="he-IL" sz="2400" dirty="0">
                <a:cs typeface="+mj-cs"/>
              </a:rPr>
              <a:t>קיים דו-שיח </a:t>
            </a:r>
            <a:r>
              <a:rPr lang="he-IL" sz="2400" dirty="0" smtClean="0">
                <a:cs typeface="+mj-cs"/>
              </a:rPr>
              <a:t>רציף של הרשויות עם אוכלוסייה </a:t>
            </a:r>
            <a:r>
              <a:rPr lang="he-IL" sz="2400" dirty="0">
                <a:cs typeface="+mj-cs"/>
              </a:rPr>
              <a:t>זו ואין בה מנהיגות </a:t>
            </a:r>
            <a:r>
              <a:rPr lang="he-IL" sz="2400" dirty="0" smtClean="0">
                <a:cs typeface="+mj-cs"/>
              </a:rPr>
              <a:t>  אחודה.</a:t>
            </a:r>
          </a:p>
          <a:p>
            <a:pPr>
              <a:defRPr/>
            </a:pPr>
            <a:r>
              <a:rPr lang="he-IL" sz="2400" dirty="0" smtClean="0">
                <a:cs typeface="+mj-cs"/>
              </a:rPr>
              <a:t>- בחירום, ישוב </a:t>
            </a:r>
            <a:r>
              <a:rPr lang="he-IL" sz="2400" dirty="0">
                <a:cs typeface="+mj-cs"/>
              </a:rPr>
              <a:t>הקבע צריך להיערך </a:t>
            </a:r>
            <a:r>
              <a:rPr lang="he-IL" sz="2400" dirty="0" err="1">
                <a:cs typeface="+mj-cs"/>
              </a:rPr>
              <a:t>לאוכלוסיה</a:t>
            </a:r>
            <a:r>
              <a:rPr lang="he-IL" sz="2400" dirty="0">
                <a:cs typeface="+mj-cs"/>
              </a:rPr>
              <a:t> שרשומה בישוב אך בפועל נדרש לתת מענה </a:t>
            </a:r>
            <a:r>
              <a:rPr lang="he-IL" sz="2400" dirty="0" smtClean="0">
                <a:cs typeface="+mj-cs"/>
              </a:rPr>
              <a:t>לכפרים </a:t>
            </a:r>
            <a:r>
              <a:rPr lang="he-IL" sz="2400" dirty="0">
                <a:cs typeface="+mj-cs"/>
              </a:rPr>
              <a:t>שמסביבו </a:t>
            </a:r>
            <a:r>
              <a:rPr lang="he-IL" sz="2400" dirty="0" smtClean="0">
                <a:cs typeface="+mj-cs"/>
              </a:rPr>
              <a:t>ובתחומו</a:t>
            </a:r>
            <a:r>
              <a:rPr lang="he-IL" sz="2400" dirty="0">
                <a:cs typeface="+mj-cs"/>
              </a:rPr>
              <a:t>.</a:t>
            </a:r>
          </a:p>
          <a:p>
            <a:pPr>
              <a:defRPr/>
            </a:pPr>
            <a:endParaRPr lang="en-US" dirty="0">
              <a:cs typeface="+mj-cs"/>
            </a:endParaRPr>
          </a:p>
        </p:txBody>
      </p:sp>
    </p:spTree>
    <p:extLst>
      <p:ext uri="{BB962C8B-B14F-4D97-AF65-F5344CB8AC3E}">
        <p14:creationId xmlns:p14="http://schemas.microsoft.com/office/powerpoint/2010/main" val="24815706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b="1" dirty="0" smtClean="0"/>
              <a:t>סוגיות ייחודיות - כוחות חירום והצלה</a:t>
            </a:r>
            <a:endParaRPr lang="he-IL" b="1" dirty="0"/>
          </a:p>
        </p:txBody>
      </p:sp>
      <p:sp>
        <p:nvSpPr>
          <p:cNvPr id="3" name="מציין מיקום תוכן 2"/>
          <p:cNvSpPr>
            <a:spLocks noGrp="1"/>
          </p:cNvSpPr>
          <p:nvPr>
            <p:ph sz="quarter" idx="1"/>
          </p:nvPr>
        </p:nvSpPr>
        <p:spPr>
          <a:xfrm>
            <a:off x="301752" y="1527048"/>
            <a:ext cx="8503920" cy="4721352"/>
          </a:xfrm>
        </p:spPr>
        <p:txBody>
          <a:bodyPr>
            <a:normAutofit/>
          </a:bodyPr>
          <a:lstStyle/>
          <a:p>
            <a:pPr marL="0" lvl="0" indent="0" fontAlgn="base">
              <a:lnSpc>
                <a:spcPct val="150000"/>
              </a:lnSpc>
              <a:spcBef>
                <a:spcPct val="0"/>
              </a:spcBef>
              <a:spcAft>
                <a:spcPct val="0"/>
              </a:spcAft>
              <a:buClrTx/>
              <a:buSzTx/>
              <a:buNone/>
              <a:defRPr/>
            </a:pPr>
            <a:r>
              <a:rPr lang="he-IL" sz="2200" dirty="0" smtClean="0">
                <a:latin typeface="Calibri" pitchFamily="34" charset="0"/>
                <a:cs typeface="+mj-cs"/>
              </a:rPr>
              <a:t>- בכל </a:t>
            </a:r>
            <a:r>
              <a:rPr lang="he-IL" sz="2200" dirty="0">
                <a:latin typeface="Calibri" pitchFamily="34" charset="0"/>
                <a:cs typeface="+mj-cs"/>
              </a:rPr>
              <a:t>הישובים למעט רהט, אין נציגות של </a:t>
            </a:r>
            <a:r>
              <a:rPr lang="he-IL" sz="2200" dirty="0" smtClean="0">
                <a:latin typeface="Calibri" pitchFamily="34" charset="0"/>
                <a:cs typeface="+mj-cs"/>
              </a:rPr>
              <a:t>כוחות החירום וההצלה.</a:t>
            </a:r>
            <a:endParaRPr lang="en-US" sz="2200" dirty="0">
              <a:latin typeface="Calibri" pitchFamily="34" charset="0"/>
              <a:cs typeface="+mj-cs"/>
            </a:endParaRPr>
          </a:p>
          <a:p>
            <a:pPr marL="0" lvl="0" indent="0" fontAlgn="base">
              <a:lnSpc>
                <a:spcPct val="150000"/>
              </a:lnSpc>
              <a:spcBef>
                <a:spcPct val="0"/>
              </a:spcBef>
              <a:spcAft>
                <a:spcPct val="0"/>
              </a:spcAft>
              <a:buClrTx/>
              <a:buSzTx/>
              <a:buNone/>
              <a:defRPr/>
            </a:pPr>
            <a:r>
              <a:rPr lang="he-IL" sz="2200" dirty="0" smtClean="0">
                <a:latin typeface="Calibri" pitchFamily="34" charset="0"/>
                <a:cs typeface="+mj-cs"/>
              </a:rPr>
              <a:t>- תחנת משטרת </a:t>
            </a:r>
            <a:r>
              <a:rPr lang="he-IL" sz="2200" dirty="0">
                <a:latin typeface="Calibri" pitchFamily="34" charset="0"/>
                <a:cs typeface="+mj-cs"/>
              </a:rPr>
              <a:t>העיירות </a:t>
            </a:r>
            <a:r>
              <a:rPr lang="he-IL" sz="2200" dirty="0" smtClean="0">
                <a:latin typeface="Calibri" pitchFamily="34" charset="0"/>
                <a:cs typeface="+mj-cs"/>
              </a:rPr>
              <a:t>נותנת מענה משטרתי לכל היישובים.</a:t>
            </a:r>
            <a:endParaRPr lang="en-US" sz="2200" dirty="0">
              <a:latin typeface="Calibri" pitchFamily="34" charset="0"/>
              <a:cs typeface="+mj-cs"/>
            </a:endParaRPr>
          </a:p>
          <a:p>
            <a:pPr marL="0" lvl="0" indent="0" fontAlgn="base">
              <a:lnSpc>
                <a:spcPct val="150000"/>
              </a:lnSpc>
              <a:spcBef>
                <a:spcPct val="0"/>
              </a:spcBef>
              <a:spcAft>
                <a:spcPct val="0"/>
              </a:spcAft>
              <a:buClrTx/>
              <a:buSzTx/>
              <a:buNone/>
              <a:defRPr/>
            </a:pPr>
            <a:r>
              <a:rPr lang="he-IL" sz="2200" dirty="0" smtClean="0">
                <a:latin typeface="Calibri" pitchFamily="34" charset="0"/>
                <a:cs typeface="+mj-cs"/>
              </a:rPr>
              <a:t>- </a:t>
            </a:r>
            <a:r>
              <a:rPr lang="he-IL" sz="2200" dirty="0" err="1" smtClean="0">
                <a:latin typeface="Calibri" pitchFamily="34" charset="0"/>
                <a:cs typeface="+mj-cs"/>
              </a:rPr>
              <a:t>כב"ה</a:t>
            </a:r>
            <a:r>
              <a:rPr lang="he-IL" sz="2200" dirty="0" smtClean="0">
                <a:latin typeface="Calibri" pitchFamily="34" charset="0"/>
                <a:cs typeface="+mj-cs"/>
              </a:rPr>
              <a:t> </a:t>
            </a:r>
            <a:r>
              <a:rPr lang="he-IL" sz="2200" dirty="0">
                <a:latin typeface="Calibri" pitchFamily="34" charset="0"/>
                <a:cs typeface="+mj-cs"/>
              </a:rPr>
              <a:t>/ מד"א – מענה מתחנות קיימות בערים הסמוכים גיאוגרפית (ערד, דימונה ובאר שבע</a:t>
            </a:r>
            <a:r>
              <a:rPr lang="he-IL" sz="2200" dirty="0" smtClean="0">
                <a:latin typeface="Calibri" pitchFamily="34" charset="0"/>
                <a:cs typeface="+mj-cs"/>
              </a:rPr>
              <a:t>). </a:t>
            </a:r>
            <a:endParaRPr lang="en-US" sz="2200" dirty="0">
              <a:latin typeface="Calibri" pitchFamily="34" charset="0"/>
              <a:cs typeface="+mj-cs"/>
            </a:endParaRPr>
          </a:p>
          <a:p>
            <a:pPr marL="0" lvl="0" indent="0" fontAlgn="base">
              <a:lnSpc>
                <a:spcPct val="150000"/>
              </a:lnSpc>
              <a:spcBef>
                <a:spcPct val="0"/>
              </a:spcBef>
              <a:spcAft>
                <a:spcPct val="0"/>
              </a:spcAft>
              <a:buClrTx/>
              <a:buSzTx/>
              <a:buNone/>
              <a:defRPr/>
            </a:pPr>
            <a:r>
              <a:rPr lang="he-IL" sz="2200" dirty="0" smtClean="0">
                <a:latin typeface="Calibri" pitchFamily="34" charset="0"/>
                <a:cs typeface="+mj-cs"/>
              </a:rPr>
              <a:t>- כפרים לא מוכרים מקבלים מענה </a:t>
            </a:r>
            <a:r>
              <a:rPr lang="he-IL" sz="2200" dirty="0">
                <a:latin typeface="Calibri" pitchFamily="34" charset="0"/>
                <a:cs typeface="+mj-cs"/>
              </a:rPr>
              <a:t>(</a:t>
            </a:r>
            <a:r>
              <a:rPr lang="he-IL" sz="2200" dirty="0" err="1">
                <a:latin typeface="Calibri" pitchFamily="34" charset="0"/>
                <a:cs typeface="+mj-cs"/>
              </a:rPr>
              <a:t>כב"ה</a:t>
            </a:r>
            <a:r>
              <a:rPr lang="he-IL" sz="2200" dirty="0">
                <a:latin typeface="Calibri" pitchFamily="34" charset="0"/>
                <a:cs typeface="+mj-cs"/>
              </a:rPr>
              <a:t> ומד"א) מערים סמוכות </a:t>
            </a:r>
            <a:r>
              <a:rPr lang="he-IL" sz="2200" dirty="0" smtClean="0">
                <a:latin typeface="Calibri" pitchFamily="34" charset="0"/>
                <a:cs typeface="+mj-cs"/>
              </a:rPr>
              <a:t>גיאוגרפית.</a:t>
            </a:r>
            <a:endParaRPr lang="en-US" sz="2200" dirty="0">
              <a:latin typeface="Calibri" pitchFamily="34" charset="0"/>
              <a:cs typeface="+mj-cs"/>
            </a:endParaRPr>
          </a:p>
          <a:p>
            <a:pPr marL="0" lvl="0" indent="0" fontAlgn="base">
              <a:lnSpc>
                <a:spcPct val="150000"/>
              </a:lnSpc>
              <a:spcBef>
                <a:spcPct val="0"/>
              </a:spcBef>
              <a:spcAft>
                <a:spcPct val="0"/>
              </a:spcAft>
              <a:buClrTx/>
              <a:buSzTx/>
              <a:buNone/>
              <a:defRPr/>
            </a:pPr>
            <a:r>
              <a:rPr lang="he-IL" sz="2200" dirty="0" smtClean="0">
                <a:latin typeface="Calibri" pitchFamily="34" charset="0"/>
                <a:cs typeface="+mj-cs"/>
              </a:rPr>
              <a:t>- הסיוע </a:t>
            </a:r>
            <a:r>
              <a:rPr lang="he-IL" sz="2200" dirty="0">
                <a:latin typeface="Calibri" pitchFamily="34" charset="0"/>
                <a:cs typeface="+mj-cs"/>
              </a:rPr>
              <a:t>ברשויות המקומיות הבדואיות יהיה תמיד פונקציה של זמן ומרחק </a:t>
            </a:r>
            <a:endParaRPr lang="en-US" sz="2200" dirty="0">
              <a:latin typeface="Calibri" pitchFamily="34" charset="0"/>
              <a:cs typeface="+mj-cs"/>
            </a:endParaRPr>
          </a:p>
          <a:p>
            <a:pPr marL="0" lvl="0" indent="0" fontAlgn="base">
              <a:lnSpc>
                <a:spcPct val="150000"/>
              </a:lnSpc>
              <a:spcBef>
                <a:spcPct val="0"/>
              </a:spcBef>
              <a:spcAft>
                <a:spcPct val="0"/>
              </a:spcAft>
              <a:buClrTx/>
              <a:buSzTx/>
              <a:buNone/>
              <a:defRPr/>
            </a:pPr>
            <a:r>
              <a:rPr lang="he-IL" sz="2200" dirty="0">
                <a:latin typeface="Calibri" pitchFamily="34" charset="0"/>
                <a:cs typeface="+mj-cs"/>
              </a:rPr>
              <a:t>(זמן תגובה גדול יותר מישובים בהם יש כוחות הצלה וחרום</a:t>
            </a:r>
            <a:r>
              <a:rPr lang="he-IL" sz="2200" dirty="0" smtClean="0">
                <a:latin typeface="Calibri" pitchFamily="34" charset="0"/>
                <a:cs typeface="+mj-cs"/>
              </a:rPr>
              <a:t>).</a:t>
            </a:r>
            <a:endParaRPr lang="en-US" sz="2200" dirty="0">
              <a:latin typeface="Calibri" pitchFamily="34" charset="0"/>
              <a:cs typeface="+mj-cs"/>
            </a:endParaRPr>
          </a:p>
          <a:p>
            <a:pPr marL="0" lvl="0" indent="0" fontAlgn="base">
              <a:lnSpc>
                <a:spcPct val="150000"/>
              </a:lnSpc>
              <a:spcBef>
                <a:spcPct val="0"/>
              </a:spcBef>
              <a:spcAft>
                <a:spcPct val="0"/>
              </a:spcAft>
              <a:buClrTx/>
              <a:buSzTx/>
              <a:buNone/>
              <a:defRPr/>
            </a:pPr>
            <a:r>
              <a:rPr lang="he-IL" sz="2200" b="1" dirty="0" smtClean="0">
                <a:latin typeface="Calibri" pitchFamily="34" charset="0"/>
                <a:cs typeface="+mj-cs"/>
              </a:rPr>
              <a:t>- יש צורך בהכשרת </a:t>
            </a:r>
            <a:r>
              <a:rPr lang="he-IL" sz="2200" b="1" dirty="0">
                <a:latin typeface="Calibri" pitchFamily="34" charset="0"/>
                <a:cs typeface="+mj-cs"/>
              </a:rPr>
              <a:t>כ"א מקומי </a:t>
            </a:r>
            <a:r>
              <a:rPr lang="he-IL" sz="2200" b="1" dirty="0" smtClean="0">
                <a:latin typeface="Calibri" pitchFamily="34" charset="0"/>
                <a:cs typeface="+mj-cs"/>
              </a:rPr>
              <a:t>להתנדבות בכוחות </a:t>
            </a:r>
            <a:r>
              <a:rPr lang="he-IL" sz="2200" b="1" dirty="0">
                <a:latin typeface="Calibri" pitchFamily="34" charset="0"/>
                <a:cs typeface="+mj-cs"/>
              </a:rPr>
              <a:t>ההצלה.</a:t>
            </a:r>
            <a:endParaRPr lang="en-US" sz="2200" b="1" dirty="0">
              <a:latin typeface="Calibri" pitchFamily="34" charset="0"/>
              <a:cs typeface="+mj-cs"/>
            </a:endParaRPr>
          </a:p>
          <a:p>
            <a:pPr marL="342900" lvl="0" indent="-342900">
              <a:buClrTx/>
              <a:buSzTx/>
              <a:buFont typeface="Arial" pitchFamily="34" charset="0"/>
              <a:buChar char="•"/>
            </a:pPr>
            <a:endParaRPr lang="he-IL" b="1" dirty="0" smtClean="0">
              <a:cs typeface="+mj-cs"/>
            </a:endParaRPr>
          </a:p>
          <a:p>
            <a:endParaRPr lang="he-IL" dirty="0"/>
          </a:p>
        </p:txBody>
      </p:sp>
      <p:sp>
        <p:nvSpPr>
          <p:cNvPr id="4" name="Rectangle 3"/>
          <p:cNvSpPr/>
          <p:nvPr/>
        </p:nvSpPr>
        <p:spPr>
          <a:xfrm>
            <a:off x="381000" y="1447800"/>
            <a:ext cx="8229600" cy="369332"/>
          </a:xfrm>
          <a:prstGeom prst="rect">
            <a:avLst/>
          </a:prstGeom>
        </p:spPr>
        <p:txBody>
          <a:bodyPr wrap="square">
            <a:spAutoFit/>
          </a:bodyPr>
          <a:lstStyle/>
          <a:p>
            <a:pPr>
              <a:defRPr/>
            </a:pPr>
            <a:endParaRPr lang="en-US" dirty="0">
              <a:cs typeface="+mj-cs"/>
            </a:endParaRPr>
          </a:p>
        </p:txBody>
      </p:sp>
    </p:spTree>
    <p:extLst>
      <p:ext uri="{BB962C8B-B14F-4D97-AF65-F5344CB8AC3E}">
        <p14:creationId xmlns:p14="http://schemas.microsoft.com/office/powerpoint/2010/main" val="24728883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3600" b="1" dirty="0" smtClean="0"/>
              <a:t>סוגיות ייחודיות-שרותי </a:t>
            </a:r>
            <a:r>
              <a:rPr lang="he-IL" sz="3600" b="1" dirty="0"/>
              <a:t>בריאות </a:t>
            </a:r>
            <a:r>
              <a:rPr lang="he-IL" sz="3600" b="1" dirty="0" smtClean="0"/>
              <a:t>בשעת חירום</a:t>
            </a:r>
            <a:endParaRPr lang="he-IL" b="1" dirty="0"/>
          </a:p>
        </p:txBody>
      </p:sp>
      <p:sp>
        <p:nvSpPr>
          <p:cNvPr id="3" name="מציין מיקום תוכן 2"/>
          <p:cNvSpPr>
            <a:spLocks noGrp="1"/>
          </p:cNvSpPr>
          <p:nvPr>
            <p:ph sz="quarter" idx="1"/>
          </p:nvPr>
        </p:nvSpPr>
        <p:spPr>
          <a:xfrm>
            <a:off x="301752" y="1527048"/>
            <a:ext cx="8503920" cy="4721352"/>
          </a:xfrm>
        </p:spPr>
        <p:txBody>
          <a:bodyPr>
            <a:normAutofit/>
          </a:bodyPr>
          <a:lstStyle/>
          <a:p>
            <a:pPr marL="342900" lvl="0" indent="-342900">
              <a:buClrTx/>
              <a:buSzTx/>
              <a:buFont typeface="Arial" pitchFamily="34" charset="0"/>
              <a:buChar char="•"/>
            </a:pPr>
            <a:endParaRPr lang="he-IL" b="1" dirty="0" smtClean="0">
              <a:cs typeface="+mj-cs"/>
            </a:endParaRPr>
          </a:p>
          <a:p>
            <a:endParaRPr lang="he-IL" dirty="0"/>
          </a:p>
        </p:txBody>
      </p:sp>
      <p:sp>
        <p:nvSpPr>
          <p:cNvPr id="4" name="Rectangle 3"/>
          <p:cNvSpPr/>
          <p:nvPr/>
        </p:nvSpPr>
        <p:spPr>
          <a:xfrm>
            <a:off x="381000" y="1447800"/>
            <a:ext cx="8229600" cy="369332"/>
          </a:xfrm>
          <a:prstGeom prst="rect">
            <a:avLst/>
          </a:prstGeom>
        </p:spPr>
        <p:txBody>
          <a:bodyPr wrap="square">
            <a:spAutoFit/>
          </a:bodyPr>
          <a:lstStyle/>
          <a:p>
            <a:pPr>
              <a:defRPr/>
            </a:pPr>
            <a:endParaRPr lang="en-US" dirty="0">
              <a:cs typeface="+mj-cs"/>
            </a:endParaRPr>
          </a:p>
        </p:txBody>
      </p:sp>
      <p:sp>
        <p:nvSpPr>
          <p:cNvPr id="5" name="Rectangle 4"/>
          <p:cNvSpPr/>
          <p:nvPr/>
        </p:nvSpPr>
        <p:spPr>
          <a:xfrm>
            <a:off x="457200" y="1443841"/>
            <a:ext cx="8077200" cy="3985706"/>
          </a:xfrm>
          <a:prstGeom prst="rect">
            <a:avLst/>
          </a:prstGeom>
        </p:spPr>
        <p:txBody>
          <a:bodyPr wrap="square">
            <a:spAutoFit/>
          </a:bodyPr>
          <a:lstStyle/>
          <a:p>
            <a:pPr marL="342900" indent="-342900">
              <a:lnSpc>
                <a:spcPct val="150000"/>
              </a:lnSpc>
              <a:buFont typeface="Arial" panose="020B0604020202020204" pitchFamily="34" charset="0"/>
              <a:buChar char="•"/>
            </a:pPr>
            <a:r>
              <a:rPr lang="he-IL" sz="2200" dirty="0" smtClean="0">
                <a:cs typeface="+mj-cs"/>
              </a:rPr>
              <a:t>אין </a:t>
            </a:r>
            <a:r>
              <a:rPr lang="he-IL" sz="2200" dirty="0">
                <a:cs typeface="+mj-cs"/>
              </a:rPr>
              <a:t>מרפאות אחודות. </a:t>
            </a:r>
            <a:endParaRPr lang="he-IL" sz="2200" dirty="0" smtClean="0">
              <a:cs typeface="+mj-cs"/>
            </a:endParaRPr>
          </a:p>
          <a:p>
            <a:pPr marL="342900" indent="-342900">
              <a:lnSpc>
                <a:spcPct val="150000"/>
              </a:lnSpc>
              <a:buFont typeface="Arial" panose="020B0604020202020204" pitchFamily="34" charset="0"/>
              <a:buChar char="•"/>
            </a:pPr>
            <a:r>
              <a:rPr lang="he-IL" sz="2200" dirty="0" smtClean="0">
                <a:cs typeface="+mj-cs"/>
              </a:rPr>
              <a:t>כפרים לא מוכרים מרוחקים </a:t>
            </a:r>
            <a:r>
              <a:rPr lang="he-IL" sz="2200" dirty="0">
                <a:cs typeface="+mj-cs"/>
              </a:rPr>
              <a:t>ממרכזי רפואה. </a:t>
            </a:r>
            <a:endParaRPr lang="he-IL" sz="2200" dirty="0" smtClean="0">
              <a:cs typeface="+mj-cs"/>
            </a:endParaRPr>
          </a:p>
          <a:p>
            <a:pPr marL="342900" indent="-342900">
              <a:lnSpc>
                <a:spcPct val="150000"/>
              </a:lnSpc>
              <a:buFont typeface="Arial" panose="020B0604020202020204" pitchFamily="34" charset="0"/>
              <a:buChar char="•"/>
            </a:pPr>
            <a:r>
              <a:rPr lang="he-IL" sz="2200" dirty="0" smtClean="0">
                <a:cs typeface="+mj-cs"/>
              </a:rPr>
              <a:t>מרפאות </a:t>
            </a:r>
            <a:r>
              <a:rPr lang="he-IL" sz="2200" dirty="0">
                <a:cs typeface="+mj-cs"/>
              </a:rPr>
              <a:t>ותחנות "אם וילד" במבנים יבילים ללא </a:t>
            </a:r>
            <a:r>
              <a:rPr lang="he-IL" sz="2200" dirty="0" smtClean="0">
                <a:cs typeface="+mj-cs"/>
              </a:rPr>
              <a:t>מיגון ויסגרו </a:t>
            </a:r>
            <a:r>
              <a:rPr lang="he-IL" sz="2200" dirty="0" err="1" smtClean="0">
                <a:cs typeface="+mj-cs"/>
              </a:rPr>
              <a:t>בשע"ח</a:t>
            </a:r>
            <a:r>
              <a:rPr lang="he-IL" sz="2200" dirty="0" smtClean="0">
                <a:cs typeface="+mj-cs"/>
              </a:rPr>
              <a:t>. </a:t>
            </a:r>
          </a:p>
          <a:p>
            <a:pPr marL="342900" indent="-342900">
              <a:lnSpc>
                <a:spcPct val="150000"/>
              </a:lnSpc>
              <a:buFont typeface="Arial" panose="020B0604020202020204" pitchFamily="34" charset="0"/>
              <a:buChar char="•"/>
            </a:pPr>
            <a:r>
              <a:rPr lang="he-IL" sz="2200" dirty="0" smtClean="0">
                <a:cs typeface="+mj-cs"/>
              </a:rPr>
              <a:t>אין </a:t>
            </a:r>
            <a:r>
              <a:rPr lang="he-IL" sz="2200" dirty="0">
                <a:cs typeface="+mj-cs"/>
              </a:rPr>
              <a:t>תשתית פיזית ואמצעים לפתיחת </a:t>
            </a:r>
            <a:r>
              <a:rPr lang="he-IL" sz="2200" dirty="0" err="1">
                <a:cs typeface="+mj-cs"/>
              </a:rPr>
              <a:t>מת"ן</a:t>
            </a:r>
            <a:r>
              <a:rPr lang="he-IL" sz="2200" dirty="0">
                <a:cs typeface="+mj-cs"/>
              </a:rPr>
              <a:t>. </a:t>
            </a:r>
            <a:endParaRPr lang="he-IL" sz="2200" dirty="0" smtClean="0">
              <a:cs typeface="+mj-cs"/>
            </a:endParaRPr>
          </a:p>
          <a:p>
            <a:pPr marL="342900" indent="-342900">
              <a:lnSpc>
                <a:spcPct val="150000"/>
              </a:lnSpc>
              <a:buFont typeface="Arial" panose="020B0604020202020204" pitchFamily="34" charset="0"/>
              <a:buChar char="•"/>
            </a:pPr>
            <a:r>
              <a:rPr lang="he-IL" sz="2200" dirty="0" smtClean="0">
                <a:cs typeface="+mj-cs"/>
              </a:rPr>
              <a:t>עומס </a:t>
            </a:r>
            <a:r>
              <a:rPr lang="he-IL" sz="2200" dirty="0">
                <a:cs typeface="+mj-cs"/>
              </a:rPr>
              <a:t>רב </a:t>
            </a:r>
            <a:r>
              <a:rPr lang="he-IL" sz="2200" dirty="0" smtClean="0">
                <a:cs typeface="+mj-cs"/>
              </a:rPr>
              <a:t>ממילא על </a:t>
            </a:r>
            <a:r>
              <a:rPr lang="he-IL" sz="2200" dirty="0">
                <a:cs typeface="+mj-cs"/>
              </a:rPr>
              <a:t>שרותי הבריאות בדרום. </a:t>
            </a:r>
          </a:p>
          <a:p>
            <a:pPr marL="342900" indent="-342900">
              <a:lnSpc>
                <a:spcPct val="150000"/>
              </a:lnSpc>
              <a:buFont typeface="Arial" panose="020B0604020202020204" pitchFamily="34" charset="0"/>
              <a:buChar char="•"/>
            </a:pPr>
            <a:r>
              <a:rPr lang="he-IL" sz="2200" dirty="0" smtClean="0">
                <a:cs typeface="+mj-cs"/>
              </a:rPr>
              <a:t>בשעת </a:t>
            </a:r>
            <a:r>
              <a:rPr lang="he-IL" sz="2200" dirty="0">
                <a:cs typeface="+mj-cs"/>
              </a:rPr>
              <a:t>חרום </a:t>
            </a:r>
            <a:r>
              <a:rPr lang="he-IL" sz="2200" dirty="0" smtClean="0">
                <a:cs typeface="+mj-cs"/>
              </a:rPr>
              <a:t>התושבים אמורים לקבל שרותי </a:t>
            </a:r>
            <a:r>
              <a:rPr lang="he-IL" sz="2200" dirty="0">
                <a:cs typeface="+mj-cs"/>
              </a:rPr>
              <a:t>בריאות במרפאות </a:t>
            </a:r>
            <a:r>
              <a:rPr lang="he-IL" sz="2200" dirty="0" smtClean="0">
                <a:cs typeface="+mj-cs"/>
              </a:rPr>
              <a:t>בישובים </a:t>
            </a:r>
            <a:r>
              <a:rPr lang="he-IL" sz="2200" dirty="0">
                <a:cs typeface="+mj-cs"/>
              </a:rPr>
              <a:t>הקרובים </a:t>
            </a:r>
            <a:r>
              <a:rPr lang="he-IL" sz="2200" dirty="0" smtClean="0">
                <a:cs typeface="+mj-cs"/>
              </a:rPr>
              <a:t>ביותר </a:t>
            </a:r>
            <a:r>
              <a:rPr lang="he-IL" sz="2200" dirty="0">
                <a:cs typeface="+mj-cs"/>
              </a:rPr>
              <a:t>למקומות מגוריהם.  </a:t>
            </a:r>
            <a:endParaRPr lang="he-IL" sz="2200" dirty="0" smtClean="0">
              <a:cs typeface="+mj-cs"/>
            </a:endParaRPr>
          </a:p>
          <a:p>
            <a:endParaRPr lang="he-IL" sz="2200" dirty="0">
              <a:cs typeface="+mj-cs"/>
            </a:endParaRPr>
          </a:p>
        </p:txBody>
      </p:sp>
    </p:spTree>
    <p:extLst>
      <p:ext uri="{BB962C8B-B14F-4D97-AF65-F5344CB8AC3E}">
        <p14:creationId xmlns:p14="http://schemas.microsoft.com/office/powerpoint/2010/main" val="23361616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1524000"/>
            <a:ext cx="7772400" cy="4572000"/>
          </a:xfrm>
        </p:spPr>
        <p:txBody>
          <a:bodyPr>
            <a:normAutofit/>
          </a:bodyPr>
          <a:lstStyle/>
          <a:p>
            <a:r>
              <a:rPr lang="he-IL" altLang="he-IL" dirty="0" smtClean="0">
                <a:cs typeface="+mj-cs"/>
              </a:rPr>
              <a:t>ל% 40 מהתושבים יש </a:t>
            </a:r>
            <a:r>
              <a:rPr lang="he-IL" altLang="he-IL" dirty="0">
                <a:cs typeface="+mj-cs"/>
              </a:rPr>
              <a:t>קרובי משפחה </a:t>
            </a:r>
            <a:r>
              <a:rPr lang="he-IL" altLang="he-IL" dirty="0" smtClean="0">
                <a:cs typeface="+mj-cs"/>
              </a:rPr>
              <a:t>בעזה/בגדה. </a:t>
            </a:r>
            <a:endParaRPr lang="he-IL" altLang="he-IL" dirty="0">
              <a:cs typeface="+mj-cs"/>
            </a:endParaRPr>
          </a:p>
          <a:p>
            <a:r>
              <a:rPr lang="he-IL" altLang="he-IL" dirty="0">
                <a:cs typeface="+mj-cs"/>
              </a:rPr>
              <a:t>נישואים משותפים, אחד </a:t>
            </a:r>
            <a:r>
              <a:rPr lang="he-IL" altLang="he-IL" dirty="0" smtClean="0">
                <a:cs typeface="+mj-cs"/>
              </a:rPr>
              <a:t>ההורים </a:t>
            </a:r>
            <a:r>
              <a:rPr lang="he-IL" altLang="he-IL" dirty="0">
                <a:cs typeface="+mj-cs"/>
              </a:rPr>
              <a:t>מתגורר </a:t>
            </a:r>
            <a:r>
              <a:rPr lang="he-IL" altLang="he-IL" dirty="0" smtClean="0">
                <a:cs typeface="+mj-cs"/>
              </a:rPr>
              <a:t>בעזה/בגדה.</a:t>
            </a:r>
            <a:endParaRPr lang="he-IL" altLang="he-IL" dirty="0">
              <a:cs typeface="+mj-cs"/>
            </a:endParaRPr>
          </a:p>
          <a:p>
            <a:r>
              <a:rPr lang="he-IL" altLang="he-IL" dirty="0">
                <a:cs typeface="+mj-cs"/>
              </a:rPr>
              <a:t>זהות </a:t>
            </a:r>
            <a:r>
              <a:rPr lang="he-IL" altLang="he-IL" dirty="0" smtClean="0">
                <a:cs typeface="+mj-cs"/>
              </a:rPr>
              <a:t>והשתייכות (הזדהות עם תושבי עזה).</a:t>
            </a:r>
          </a:p>
          <a:p>
            <a:r>
              <a:rPr lang="he-IL" altLang="he-IL" dirty="0" smtClean="0">
                <a:cs typeface="+mj-cs"/>
              </a:rPr>
              <a:t>גיוס לצבא – 1% בלבד.</a:t>
            </a:r>
            <a:endParaRPr lang="he-IL" altLang="he-IL" dirty="0">
              <a:cs typeface="+mj-cs"/>
            </a:endParaRPr>
          </a:p>
          <a:p>
            <a:r>
              <a:rPr lang="he-IL" altLang="he-IL" dirty="0">
                <a:cs typeface="+mj-cs"/>
              </a:rPr>
              <a:t>חשיפה לכלי תקשורת בשפה </a:t>
            </a:r>
            <a:r>
              <a:rPr lang="he-IL" altLang="he-IL" dirty="0" smtClean="0">
                <a:cs typeface="+mj-cs"/>
              </a:rPr>
              <a:t>הערבית (מראות קשים). </a:t>
            </a:r>
          </a:p>
          <a:p>
            <a:r>
              <a:rPr lang="he-IL" altLang="he-IL" dirty="0" smtClean="0">
                <a:cs typeface="+mj-cs"/>
              </a:rPr>
              <a:t>תפיסה דטרמיניסטית ואמונה באל.</a:t>
            </a:r>
          </a:p>
          <a:p>
            <a:r>
              <a:rPr lang="he-IL" altLang="he-IL" dirty="0" smtClean="0">
                <a:cs typeface="+mj-cs"/>
              </a:rPr>
              <a:t>חברה </a:t>
            </a:r>
            <a:r>
              <a:rPr lang="he-IL" altLang="he-IL" dirty="0" err="1" smtClean="0">
                <a:cs typeface="+mj-cs"/>
              </a:rPr>
              <a:t>קולקטיביסטית</a:t>
            </a:r>
            <a:r>
              <a:rPr lang="he-IL" altLang="he-IL" dirty="0" smtClean="0">
                <a:cs typeface="+mj-cs"/>
              </a:rPr>
              <a:t> ובעלת תמיכה משפחתית. </a:t>
            </a:r>
            <a:endParaRPr lang="he-IL" altLang="he-IL" dirty="0"/>
          </a:p>
          <a:p>
            <a:endParaRPr lang="he-IL" altLang="he-IL" dirty="0">
              <a:cs typeface="+mj-cs"/>
            </a:endParaRPr>
          </a:p>
          <a:p>
            <a:endParaRPr lang="he-IL" dirty="0"/>
          </a:p>
        </p:txBody>
      </p:sp>
      <p:sp>
        <p:nvSpPr>
          <p:cNvPr id="3" name="TextBox 2"/>
          <p:cNvSpPr txBox="1"/>
          <p:nvPr/>
        </p:nvSpPr>
        <p:spPr>
          <a:xfrm>
            <a:off x="1447800" y="421149"/>
            <a:ext cx="6172200" cy="584775"/>
          </a:xfrm>
          <a:prstGeom prst="rect">
            <a:avLst/>
          </a:prstGeom>
          <a:noFill/>
        </p:spPr>
        <p:txBody>
          <a:bodyPr wrap="square" rtlCol="1">
            <a:spAutoFit/>
          </a:bodyPr>
          <a:lstStyle/>
          <a:p>
            <a:pPr algn="ctr"/>
            <a:r>
              <a:rPr lang="he-IL" sz="3200" b="1" dirty="0" smtClean="0">
                <a:solidFill>
                  <a:schemeClr val="bg2">
                    <a:lumMod val="75000"/>
                  </a:schemeClr>
                </a:solidFill>
                <a:cs typeface="+mj-cs"/>
              </a:rPr>
              <a:t>סוגיות ייחודיות - אוכלוסייה</a:t>
            </a:r>
            <a:endParaRPr lang="he-IL" sz="3200" b="1" dirty="0">
              <a:solidFill>
                <a:schemeClr val="bg2">
                  <a:lumMod val="75000"/>
                </a:schemeClr>
              </a:solidFill>
              <a:cs typeface="+mj-cs"/>
            </a:endParaRPr>
          </a:p>
        </p:txBody>
      </p:sp>
    </p:spTree>
    <p:extLst>
      <p:ext uri="{BB962C8B-B14F-4D97-AF65-F5344CB8AC3E}">
        <p14:creationId xmlns:p14="http://schemas.microsoft.com/office/powerpoint/2010/main" val="3308504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b="1" dirty="0" smtClean="0"/>
              <a:t>שגרת חירום</a:t>
            </a:r>
            <a:endParaRPr lang="he-IL" b="1" dirty="0"/>
          </a:p>
        </p:txBody>
      </p:sp>
      <p:sp>
        <p:nvSpPr>
          <p:cNvPr id="3" name="מציין מיקום תוכן 2"/>
          <p:cNvSpPr>
            <a:spLocks noGrp="1"/>
          </p:cNvSpPr>
          <p:nvPr>
            <p:ph sz="quarter" idx="1"/>
          </p:nvPr>
        </p:nvSpPr>
        <p:spPr>
          <a:xfrm>
            <a:off x="301752" y="1527048"/>
            <a:ext cx="8503920" cy="4721352"/>
          </a:xfrm>
        </p:spPr>
        <p:txBody>
          <a:bodyPr>
            <a:normAutofit lnSpcReduction="10000"/>
          </a:bodyPr>
          <a:lstStyle/>
          <a:p>
            <a:pPr marL="342900" lvl="0" indent="-342900">
              <a:buClrTx/>
              <a:buSzTx/>
              <a:buFont typeface="Arial" pitchFamily="34" charset="0"/>
              <a:buChar char="•"/>
            </a:pPr>
            <a:r>
              <a:rPr lang="he-IL" dirty="0" smtClean="0">
                <a:cs typeface="+mj-cs"/>
              </a:rPr>
              <a:t>שגרת </a:t>
            </a:r>
            <a:r>
              <a:rPr lang="he-IL" dirty="0">
                <a:cs typeface="+mj-cs"/>
              </a:rPr>
              <a:t>החיים בכפרים הבדואים בנגב היא </a:t>
            </a:r>
            <a:r>
              <a:rPr lang="he-IL" dirty="0" smtClean="0">
                <a:cs typeface="+mj-cs"/>
              </a:rPr>
              <a:t>שגרת </a:t>
            </a:r>
            <a:r>
              <a:rPr lang="he-IL" dirty="0">
                <a:cs typeface="+mj-cs"/>
              </a:rPr>
              <a:t>חירום: העדר תשתיות, פשיעה ואבטלה, תאונות בית, דריסה, תגרות, חשיפה מוגברת למפגעים סביבתיים, דרגת העוני הנמוכה במדינת ישראל, הריסות בתים, </a:t>
            </a:r>
            <a:r>
              <a:rPr lang="he-IL" dirty="0" smtClean="0">
                <a:cs typeface="+mj-cs"/>
              </a:rPr>
              <a:t>העדר </a:t>
            </a:r>
            <a:r>
              <a:rPr lang="he-IL" dirty="0">
                <a:cs typeface="+mj-cs"/>
              </a:rPr>
              <a:t>מיגון מפני ירי הטילים מרצועת עזה, שיעורי תמותת תינוקות גבוהים פי 5 מהממוצע הארצי, ושיעור גבוה של ילדים שסובלים ממחלות תורשתיות, מומים מולדים ומחלות כרוניות אחרות. </a:t>
            </a:r>
          </a:p>
          <a:p>
            <a:pPr marL="342900" lvl="0" indent="-342900">
              <a:buClrTx/>
              <a:buSzTx/>
              <a:buFont typeface="Arial" pitchFamily="34" charset="0"/>
              <a:buChar char="•"/>
            </a:pPr>
            <a:endParaRPr lang="he-IL" dirty="0">
              <a:cs typeface="+mj-cs"/>
            </a:endParaRPr>
          </a:p>
          <a:p>
            <a:pPr marL="342900" lvl="0" indent="-342900">
              <a:buClrTx/>
              <a:buSzTx/>
              <a:buFont typeface="Arial" pitchFamily="34" charset="0"/>
              <a:buChar char="•"/>
            </a:pPr>
            <a:r>
              <a:rPr lang="he-IL" dirty="0">
                <a:cs typeface="+mj-cs"/>
              </a:rPr>
              <a:t>שגרת חירום </a:t>
            </a:r>
            <a:r>
              <a:rPr lang="he-IL" dirty="0" smtClean="0">
                <a:cs typeface="+mj-cs"/>
              </a:rPr>
              <a:t>זו </a:t>
            </a:r>
            <a:r>
              <a:rPr lang="he-IL" dirty="0">
                <a:cs typeface="+mj-cs"/>
              </a:rPr>
              <a:t>מצריכה מתן מענים ייחודיים ושונים לתושבים. שגרת חירום מתמשכת בצירוף חוסר המודעות לצורך בפנייה לעזרה מקצועית, בעלת השלכות משמעותיות על בריאותם ורווחתם הנפשית של התושבים.</a:t>
            </a:r>
          </a:p>
          <a:p>
            <a:pPr marL="342900" lvl="0" indent="-342900">
              <a:buClrTx/>
              <a:buSzTx/>
              <a:buFont typeface="Arial" pitchFamily="34" charset="0"/>
              <a:buChar char="•"/>
            </a:pPr>
            <a:endParaRPr lang="he-IL" b="1" dirty="0" smtClean="0">
              <a:cs typeface="+mj-cs"/>
            </a:endParaRPr>
          </a:p>
          <a:p>
            <a:endParaRPr lang="he-IL" dirty="0"/>
          </a:p>
        </p:txBody>
      </p:sp>
    </p:spTree>
    <p:extLst>
      <p:ext uri="{BB962C8B-B14F-4D97-AF65-F5344CB8AC3E}">
        <p14:creationId xmlns:p14="http://schemas.microsoft.com/office/powerpoint/2010/main" val="760138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b="1" dirty="0" smtClean="0"/>
              <a:t>תפיסת החירום</a:t>
            </a:r>
            <a:endParaRPr lang="he-IL" b="1" dirty="0"/>
          </a:p>
        </p:txBody>
      </p:sp>
      <p:sp>
        <p:nvSpPr>
          <p:cNvPr id="3" name="מציין מיקום תוכן 2"/>
          <p:cNvSpPr>
            <a:spLocks noGrp="1"/>
          </p:cNvSpPr>
          <p:nvPr>
            <p:ph sz="quarter" idx="1"/>
          </p:nvPr>
        </p:nvSpPr>
        <p:spPr>
          <a:xfrm>
            <a:off x="301752" y="1527048"/>
            <a:ext cx="8503920" cy="4721352"/>
          </a:xfrm>
        </p:spPr>
        <p:txBody>
          <a:bodyPr>
            <a:normAutofit/>
          </a:bodyPr>
          <a:lstStyle/>
          <a:p>
            <a:pPr marL="342900" lvl="0" indent="-342900">
              <a:buClrTx/>
              <a:buSzTx/>
              <a:buFont typeface="Arial" pitchFamily="34" charset="0"/>
              <a:buChar char="•"/>
            </a:pPr>
            <a:r>
              <a:rPr lang="he-IL" dirty="0" smtClean="0">
                <a:cs typeface="+mj-cs"/>
              </a:rPr>
              <a:t>חלק </a:t>
            </a:r>
            <a:r>
              <a:rPr lang="he-IL" dirty="0">
                <a:cs typeface="+mj-cs"/>
              </a:rPr>
              <a:t>מהפער בין ישובים יהודיים ליישובים ערביים במוכנות לחירום נובע </a:t>
            </a:r>
            <a:r>
              <a:rPr lang="he-IL" dirty="0" smtClean="0">
                <a:cs typeface="+mj-cs"/>
              </a:rPr>
              <a:t>מכשל תפיסתי </a:t>
            </a:r>
            <a:r>
              <a:rPr lang="he-IL" dirty="0">
                <a:cs typeface="+mj-cs"/>
              </a:rPr>
              <a:t>לפיו מצבי חירום זוהו עם מצבי מלחמה וטרור, תוך התעלמות ממצבי חירום אזרחיים כמו רעידות אדמה, שריפות ופגעי מזג אויר, וההנחה לפיה מצבי מלחמה וטרור לא מאיימים על האוכלוסייה הערבית בישראל</a:t>
            </a:r>
            <a:r>
              <a:rPr lang="he-IL" dirty="0" smtClean="0">
                <a:cs typeface="+mj-cs"/>
              </a:rPr>
              <a:t>.</a:t>
            </a:r>
            <a:endParaRPr lang="he-IL" dirty="0">
              <a:cs typeface="+mj-cs"/>
            </a:endParaRPr>
          </a:p>
          <a:p>
            <a:pPr marL="342900" lvl="0" indent="-342900">
              <a:buClrTx/>
              <a:buSzTx/>
              <a:buFont typeface="Arial" pitchFamily="34" charset="0"/>
              <a:buChar char="•"/>
            </a:pPr>
            <a:r>
              <a:rPr lang="he-IL" dirty="0" smtClean="0">
                <a:cs typeface="+mj-cs"/>
              </a:rPr>
              <a:t>גם </a:t>
            </a:r>
            <a:r>
              <a:rPr lang="he-IL" dirty="0">
                <a:cs typeface="+mj-cs"/>
              </a:rPr>
              <a:t>כיום, זיהוי המוכנות לחירום עם צבא וביטחון ממשיך להוות חסם מרכזי לצמצום הפערים במוכנות היישובים הערביים לחירום. </a:t>
            </a:r>
          </a:p>
          <a:p>
            <a:pPr marL="342900" lvl="0" indent="-342900">
              <a:buClrTx/>
              <a:buSzTx/>
              <a:buFont typeface="Arial" pitchFamily="34" charset="0"/>
              <a:buChar char="•"/>
            </a:pPr>
            <a:endParaRPr lang="he-IL" b="1" dirty="0" smtClean="0">
              <a:cs typeface="+mj-cs"/>
            </a:endParaRPr>
          </a:p>
          <a:p>
            <a:endParaRPr lang="he-IL" dirty="0"/>
          </a:p>
        </p:txBody>
      </p:sp>
    </p:spTree>
    <p:extLst>
      <p:ext uri="{BB962C8B-B14F-4D97-AF65-F5344CB8AC3E}">
        <p14:creationId xmlns:p14="http://schemas.microsoft.com/office/powerpoint/2010/main" val="1228184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4000" b="1" dirty="0" smtClean="0"/>
              <a:t>הצורך</a:t>
            </a:r>
            <a:endParaRPr lang="he-IL" sz="4000" b="1" dirty="0"/>
          </a:p>
        </p:txBody>
      </p:sp>
      <p:sp>
        <p:nvSpPr>
          <p:cNvPr id="3" name="מציין מיקום תוכן 2"/>
          <p:cNvSpPr>
            <a:spLocks noGrp="1"/>
          </p:cNvSpPr>
          <p:nvPr>
            <p:ph sz="quarter" idx="1"/>
          </p:nvPr>
        </p:nvSpPr>
        <p:spPr>
          <a:xfrm>
            <a:off x="301752" y="1527048"/>
            <a:ext cx="8503920" cy="4797552"/>
          </a:xfrm>
        </p:spPr>
        <p:txBody>
          <a:bodyPr>
            <a:normAutofit fontScale="92500" lnSpcReduction="20000"/>
          </a:bodyPr>
          <a:lstStyle/>
          <a:p>
            <a:pPr marL="342900" lvl="0" indent="-342900">
              <a:buClrTx/>
              <a:buSzTx/>
              <a:buFont typeface="Arial" pitchFamily="34" charset="0"/>
              <a:buChar char="•"/>
            </a:pPr>
            <a:r>
              <a:rPr lang="he-IL" dirty="0">
                <a:cs typeface="+mj-cs"/>
              </a:rPr>
              <a:t>מ</a:t>
            </a:r>
            <a:r>
              <a:rPr lang="he-IL" dirty="0" smtClean="0">
                <a:cs typeface="+mj-cs"/>
              </a:rPr>
              <a:t>דו"חות </a:t>
            </a:r>
            <a:r>
              <a:rPr lang="he-IL" dirty="0">
                <a:cs typeface="+mj-cs"/>
              </a:rPr>
              <a:t>מבקר המדינה </a:t>
            </a:r>
            <a:r>
              <a:rPr lang="he-IL" dirty="0" smtClean="0">
                <a:cs typeface="+mj-cs"/>
              </a:rPr>
              <a:t>עולה כי אי-המוכנות </a:t>
            </a:r>
            <a:r>
              <a:rPr lang="he-IL" dirty="0">
                <a:cs typeface="+mj-cs"/>
              </a:rPr>
              <a:t>למלחמה ואי-הדיוק של ירי הרקטות הביאו לפגיעה חמורה </a:t>
            </a:r>
            <a:r>
              <a:rPr lang="he-IL" dirty="0" smtClean="0">
                <a:cs typeface="+mj-cs"/>
              </a:rPr>
              <a:t>באופן מיוחד באוכלוסייה הערבית שכללה </a:t>
            </a:r>
            <a:r>
              <a:rPr lang="he-IL" dirty="0">
                <a:cs typeface="+mj-cs"/>
              </a:rPr>
              <a:t>פגיעות במבנים, פינוי חפוז, חרדות </a:t>
            </a:r>
            <a:r>
              <a:rPr lang="he-IL" dirty="0" smtClean="0">
                <a:cs typeface="+mj-cs"/>
              </a:rPr>
              <a:t>ופוסט-טראומה.</a:t>
            </a:r>
          </a:p>
          <a:p>
            <a:pPr marL="342900" lvl="0" indent="-342900">
              <a:buClrTx/>
              <a:buSzTx/>
              <a:buFont typeface="Arial" pitchFamily="34" charset="0"/>
              <a:buChar char="•"/>
            </a:pPr>
            <a:endParaRPr lang="he-IL" dirty="0">
              <a:cs typeface="+mj-cs"/>
            </a:endParaRPr>
          </a:p>
          <a:p>
            <a:pPr marL="342900" lvl="0" indent="-342900">
              <a:buClrTx/>
              <a:buSzTx/>
              <a:buFont typeface="Arial" pitchFamily="34" charset="0"/>
              <a:buChar char="•"/>
            </a:pPr>
            <a:r>
              <a:rPr lang="he-IL" dirty="0">
                <a:cs typeface="+mj-cs"/>
              </a:rPr>
              <a:t>מתחקירו של מבקר המדינה אודות מבצעי "עופרת יצוקה" (דצמבר 2009), ו"צוק איתן" </a:t>
            </a:r>
            <a:r>
              <a:rPr lang="he-IL" dirty="0" smtClean="0">
                <a:cs typeface="+mj-cs"/>
              </a:rPr>
              <a:t>(יולי 2014) </a:t>
            </a:r>
            <a:r>
              <a:rPr lang="he-IL" dirty="0">
                <a:cs typeface="+mj-cs"/>
              </a:rPr>
              <a:t>עלה כי כמו במלחמת לבנון השנייה גם במבצעים אלו לא ניתן מענה הולם לאוכלוסייה הערבית. </a:t>
            </a:r>
          </a:p>
          <a:p>
            <a:pPr marL="342900" lvl="0" indent="-342900">
              <a:buClrTx/>
              <a:buSzTx/>
              <a:buFont typeface="Arial" pitchFamily="34" charset="0"/>
              <a:buChar char="•"/>
            </a:pPr>
            <a:endParaRPr lang="he-IL" dirty="0">
              <a:cs typeface="+mj-cs"/>
            </a:endParaRPr>
          </a:p>
          <a:p>
            <a:pPr marL="342900" lvl="0" indent="-342900">
              <a:buClrTx/>
              <a:buSzTx/>
              <a:buFont typeface="Arial" pitchFamily="34" charset="0"/>
              <a:buChar char="•"/>
            </a:pPr>
            <a:r>
              <a:rPr lang="he-IL" dirty="0">
                <a:cs typeface="+mj-cs"/>
              </a:rPr>
              <a:t>מערכת צוק </a:t>
            </a:r>
            <a:r>
              <a:rPr lang="he-IL" dirty="0" smtClean="0">
                <a:cs typeface="+mj-cs"/>
              </a:rPr>
              <a:t>איתן, </a:t>
            </a:r>
            <a:r>
              <a:rPr lang="he-IL" dirty="0">
                <a:cs typeface="+mj-cs"/>
              </a:rPr>
              <a:t>בה נפגעו אזרחים בדואים מנפילות טילים הגבירה את תחושת הצורך בהיערכות בקרב </a:t>
            </a:r>
            <a:r>
              <a:rPr lang="he-IL" dirty="0" smtClean="0">
                <a:cs typeface="+mj-cs"/>
              </a:rPr>
              <a:t>מנהיגי </a:t>
            </a:r>
            <a:r>
              <a:rPr lang="he-IL" dirty="0">
                <a:cs typeface="+mj-cs"/>
              </a:rPr>
              <a:t>החברה הבדואית. </a:t>
            </a:r>
            <a:r>
              <a:rPr lang="he-IL" b="1" dirty="0">
                <a:cs typeface="+mj-cs"/>
              </a:rPr>
              <a:t>המציאות הקשה והלא רצויה של פגיעות בנפש, פתחה חלון רחב של אפשרות לפעולה רחבת היקף מול האוכלוסייה הבדואית.</a:t>
            </a:r>
          </a:p>
          <a:p>
            <a:pPr marL="342900" lvl="0" indent="-342900">
              <a:buClrTx/>
              <a:buSzTx/>
              <a:buFont typeface="Arial" pitchFamily="34" charset="0"/>
              <a:buChar char="•"/>
            </a:pPr>
            <a:endParaRPr lang="he-IL" b="1" dirty="0" smtClean="0">
              <a:cs typeface="+mj-cs"/>
            </a:endParaRPr>
          </a:p>
          <a:p>
            <a:endParaRPr lang="he-IL" dirty="0"/>
          </a:p>
        </p:txBody>
      </p:sp>
    </p:spTree>
    <p:extLst>
      <p:ext uri="{BB962C8B-B14F-4D97-AF65-F5344CB8AC3E}">
        <p14:creationId xmlns:p14="http://schemas.microsoft.com/office/powerpoint/2010/main" val="29430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4000" b="1" dirty="0" smtClean="0"/>
              <a:t>נתונים "צוק איתן"</a:t>
            </a:r>
            <a:endParaRPr lang="he-IL" sz="4000" b="1" dirty="0"/>
          </a:p>
        </p:txBody>
      </p:sp>
      <p:sp>
        <p:nvSpPr>
          <p:cNvPr id="3" name="מציין מיקום תוכן 2"/>
          <p:cNvSpPr>
            <a:spLocks noGrp="1"/>
          </p:cNvSpPr>
          <p:nvPr>
            <p:ph sz="quarter" idx="1"/>
          </p:nvPr>
        </p:nvSpPr>
        <p:spPr>
          <a:xfrm>
            <a:off x="301752" y="1527048"/>
            <a:ext cx="8503920" cy="4797552"/>
          </a:xfrm>
        </p:spPr>
        <p:txBody>
          <a:bodyPr>
            <a:normAutofit/>
          </a:bodyPr>
          <a:lstStyle/>
          <a:p>
            <a:r>
              <a:rPr lang="he-IL" dirty="0">
                <a:cs typeface="+mj-cs"/>
              </a:rPr>
              <a:t>בתאריך 14.7.14 בת 10 נפגעה באורח קשה ובת 13 נפגעה באורח בינוני מרקטה שהתפוצצה באזור </a:t>
            </a:r>
            <a:r>
              <a:rPr lang="he-IL" dirty="0" err="1">
                <a:cs typeface="+mj-cs"/>
              </a:rPr>
              <a:t>לקיה</a:t>
            </a:r>
            <a:r>
              <a:rPr lang="he-IL" dirty="0">
                <a:cs typeface="+mj-cs"/>
              </a:rPr>
              <a:t> שבצפון מזרח הנגב. כארבע עשרה נפגעי חרדה פונו לביה"ח סורוקה</a:t>
            </a:r>
            <a:r>
              <a:rPr lang="he-IL" dirty="0" smtClean="0">
                <a:cs typeface="+mj-cs"/>
              </a:rPr>
              <a:t>.</a:t>
            </a:r>
          </a:p>
          <a:p>
            <a:endParaRPr lang="he-IL" dirty="0">
              <a:cs typeface="+mj-cs"/>
            </a:endParaRPr>
          </a:p>
          <a:p>
            <a:pPr marL="0" indent="0">
              <a:buNone/>
            </a:pPr>
            <a:endParaRPr lang="he-IL" dirty="0">
              <a:cs typeface="+mj-cs"/>
            </a:endParaRPr>
          </a:p>
          <a:p>
            <a:endParaRPr lang="he-IL" dirty="0">
              <a:cs typeface="+mj-cs"/>
            </a:endParaRPr>
          </a:p>
        </p:txBody>
      </p:sp>
      <p:pic>
        <p:nvPicPr>
          <p:cNvPr id="5" name="Picture 4"/>
          <p:cNvPicPr>
            <a:picLocks noChangeAspect="1"/>
          </p:cNvPicPr>
          <p:nvPr/>
        </p:nvPicPr>
        <p:blipFill>
          <a:blip r:embed="rId2"/>
          <a:stretch>
            <a:fillRect/>
          </a:stretch>
        </p:blipFill>
        <p:spPr>
          <a:xfrm>
            <a:off x="2057400" y="3048000"/>
            <a:ext cx="5267401" cy="3231160"/>
          </a:xfrm>
          <a:prstGeom prst="rect">
            <a:avLst/>
          </a:prstGeom>
        </p:spPr>
      </p:pic>
    </p:spTree>
    <p:extLst>
      <p:ext uri="{BB962C8B-B14F-4D97-AF65-F5344CB8AC3E}">
        <p14:creationId xmlns:p14="http://schemas.microsoft.com/office/powerpoint/2010/main" val="3233827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4000" b="1" dirty="0" smtClean="0"/>
              <a:t>נתונים "צוק איתן"</a:t>
            </a:r>
            <a:endParaRPr lang="he-IL" sz="4000" b="1" dirty="0"/>
          </a:p>
        </p:txBody>
      </p:sp>
      <p:sp>
        <p:nvSpPr>
          <p:cNvPr id="3" name="מציין מיקום תוכן 2"/>
          <p:cNvSpPr>
            <a:spLocks noGrp="1"/>
          </p:cNvSpPr>
          <p:nvPr>
            <p:ph sz="quarter" idx="1"/>
          </p:nvPr>
        </p:nvSpPr>
        <p:spPr>
          <a:xfrm>
            <a:off x="301752" y="1527048"/>
            <a:ext cx="8503920" cy="4797552"/>
          </a:xfrm>
        </p:spPr>
        <p:txBody>
          <a:bodyPr>
            <a:normAutofit/>
          </a:bodyPr>
          <a:lstStyle/>
          <a:p>
            <a:r>
              <a:rPr lang="he-IL" dirty="0">
                <a:cs typeface="+mj-cs"/>
              </a:rPr>
              <a:t>בתאריך 19.7.14 גבר בן 32 נהרג מפגיעת רקטה בפזורה הבדואית סמוך לדימונה, וארבעה מבני משפחתו נפצעו. כשלושה עשר נפגעי חרדה פונו לביה"ח </a:t>
            </a:r>
            <a:r>
              <a:rPr lang="he-IL" dirty="0" smtClean="0">
                <a:cs typeface="+mj-cs"/>
              </a:rPr>
              <a:t>סורוקה.</a:t>
            </a:r>
            <a:endParaRPr lang="he-IL" dirty="0">
              <a:cs typeface="+mj-cs"/>
            </a:endParaRPr>
          </a:p>
          <a:p>
            <a:r>
              <a:rPr lang="he-IL" dirty="0" smtClean="0">
                <a:cs typeface="+mj-cs"/>
              </a:rPr>
              <a:t>באותה נפילה הייתה גם פגיעה </a:t>
            </a:r>
            <a:r>
              <a:rPr lang="he-IL" dirty="0">
                <a:cs typeface="+mj-cs"/>
              </a:rPr>
              <a:t>בחצר בית בדיר </a:t>
            </a:r>
            <a:r>
              <a:rPr lang="he-IL" dirty="0" smtClean="0">
                <a:cs typeface="+mj-cs"/>
              </a:rPr>
              <a:t>הכבשים.</a:t>
            </a:r>
          </a:p>
          <a:p>
            <a:endParaRPr lang="he-IL" dirty="0">
              <a:cs typeface="+mj-cs"/>
            </a:endParaRPr>
          </a:p>
          <a:p>
            <a:endParaRPr lang="he-IL" dirty="0">
              <a:cs typeface="+mj-cs"/>
            </a:endParaRPr>
          </a:p>
        </p:txBody>
      </p:sp>
      <p:pic>
        <p:nvPicPr>
          <p:cNvPr id="4" name="Picture 3"/>
          <p:cNvPicPr>
            <a:picLocks noChangeAspect="1"/>
          </p:cNvPicPr>
          <p:nvPr/>
        </p:nvPicPr>
        <p:blipFill>
          <a:blip r:embed="rId2"/>
          <a:stretch>
            <a:fillRect/>
          </a:stretch>
        </p:blipFill>
        <p:spPr>
          <a:xfrm>
            <a:off x="2819400" y="3276600"/>
            <a:ext cx="4099711" cy="2971800"/>
          </a:xfrm>
          <a:prstGeom prst="rect">
            <a:avLst/>
          </a:prstGeom>
        </p:spPr>
      </p:pic>
    </p:spTree>
    <p:extLst>
      <p:ext uri="{BB962C8B-B14F-4D97-AF65-F5344CB8AC3E}">
        <p14:creationId xmlns:p14="http://schemas.microsoft.com/office/powerpoint/2010/main" val="1166495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4000" b="1" dirty="0" smtClean="0"/>
              <a:t>נתונים "צוק איתן"</a:t>
            </a:r>
            <a:endParaRPr lang="he-IL" sz="4000" b="1" dirty="0"/>
          </a:p>
        </p:txBody>
      </p:sp>
      <p:sp>
        <p:nvSpPr>
          <p:cNvPr id="3" name="מציין מיקום תוכן 2"/>
          <p:cNvSpPr>
            <a:spLocks noGrp="1"/>
          </p:cNvSpPr>
          <p:nvPr>
            <p:ph sz="quarter" idx="1"/>
          </p:nvPr>
        </p:nvSpPr>
        <p:spPr>
          <a:xfrm>
            <a:off x="301752" y="1527048"/>
            <a:ext cx="8503920" cy="4797552"/>
          </a:xfrm>
        </p:spPr>
        <p:txBody>
          <a:bodyPr>
            <a:normAutofit/>
          </a:bodyPr>
          <a:lstStyle/>
          <a:p>
            <a:r>
              <a:rPr lang="he-IL" dirty="0">
                <a:cs typeface="+mj-cs"/>
              </a:rPr>
              <a:t>בתאריך ה 22.07.2014 נפלו בשטח רהט 2 טילים. פגיעות ישירות אלו גרמו לכ-80 נפגעי חרדה. 40 מתוכם הופנו לטיפול באופקים וכ-20 נוספים פנו לבית החולים סורוקה בבאר שבע</a:t>
            </a:r>
            <a:r>
              <a:rPr lang="he-IL" dirty="0" smtClean="0">
                <a:cs typeface="+mj-cs"/>
              </a:rPr>
              <a:t>.</a:t>
            </a:r>
          </a:p>
          <a:p>
            <a:endParaRPr lang="he-IL" dirty="0">
              <a:cs typeface="+mj-cs"/>
            </a:endParaRPr>
          </a:p>
          <a:p>
            <a:pPr marL="0" indent="0">
              <a:buNone/>
            </a:pPr>
            <a:endParaRPr lang="he-IL" dirty="0">
              <a:cs typeface="+mj-cs"/>
            </a:endParaRPr>
          </a:p>
          <a:p>
            <a:r>
              <a:rPr lang="he-IL" dirty="0">
                <a:cs typeface="+mj-cs"/>
              </a:rPr>
              <a:t>במהלך השבוע שלאחר מכן נרשמו ברהט פניות על ידי פסיכולוגיים חינוכיים ועובדים סוציאליים של עוד 120 נפגעי חרדה, מתוכם כ -60 ילדים.</a:t>
            </a:r>
          </a:p>
          <a:p>
            <a:endParaRPr lang="he-IL" dirty="0">
              <a:cs typeface="+mj-cs"/>
            </a:endParaRPr>
          </a:p>
        </p:txBody>
      </p:sp>
    </p:spTree>
    <p:extLst>
      <p:ext uri="{BB962C8B-B14F-4D97-AF65-F5344CB8AC3E}">
        <p14:creationId xmlns:p14="http://schemas.microsoft.com/office/powerpoint/2010/main" val="740449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4000" b="1" dirty="0"/>
              <a:t>נתונים "צוק איתן"</a:t>
            </a:r>
          </a:p>
        </p:txBody>
      </p:sp>
      <p:sp>
        <p:nvSpPr>
          <p:cNvPr id="3" name="מציין מיקום תוכן 2"/>
          <p:cNvSpPr>
            <a:spLocks noGrp="1"/>
          </p:cNvSpPr>
          <p:nvPr>
            <p:ph sz="quarter" idx="1"/>
          </p:nvPr>
        </p:nvSpPr>
        <p:spPr>
          <a:xfrm>
            <a:off x="301752" y="1676400"/>
            <a:ext cx="8503920" cy="4495800"/>
          </a:xfrm>
        </p:spPr>
        <p:txBody>
          <a:bodyPr>
            <a:normAutofit/>
          </a:bodyPr>
          <a:lstStyle/>
          <a:p>
            <a:r>
              <a:rPr lang="he-IL" dirty="0" smtClean="0">
                <a:cs typeface="+mj-cs"/>
              </a:rPr>
              <a:t>דו"ח מבקר המדינה אודות "צוק איתן" מציין היעדר </a:t>
            </a:r>
            <a:r>
              <a:rPr lang="he-IL" dirty="0">
                <a:cs typeface="+mj-cs"/>
              </a:rPr>
              <a:t>נהלי חרום, הגדרת דרכים לאיתור נפגעי חרדה וגיוס כוח אדם </a:t>
            </a:r>
            <a:r>
              <a:rPr lang="he-IL" dirty="0" smtClean="0">
                <a:cs typeface="+mj-cs"/>
              </a:rPr>
              <a:t>והכשרתו </a:t>
            </a:r>
            <a:r>
              <a:rPr lang="he-IL" dirty="0">
                <a:cs typeface="+mj-cs"/>
              </a:rPr>
              <a:t>לשם הטיפול בצרכים העולים מחשיפה </a:t>
            </a:r>
            <a:r>
              <a:rPr lang="he-IL" dirty="0" smtClean="0">
                <a:cs typeface="+mj-cs"/>
              </a:rPr>
              <a:t>לאירועים מסוג זה </a:t>
            </a:r>
            <a:r>
              <a:rPr lang="he-IL" dirty="0">
                <a:cs typeface="+mj-cs"/>
              </a:rPr>
              <a:t>אשר הביאו לכך שלא היה מענה </a:t>
            </a:r>
            <a:r>
              <a:rPr lang="he-IL" dirty="0" smtClean="0">
                <a:cs typeface="+mj-cs"/>
              </a:rPr>
              <a:t>מקצועי ראוי וזמין.</a:t>
            </a:r>
          </a:p>
          <a:p>
            <a:r>
              <a:rPr lang="he-IL" dirty="0" smtClean="0">
                <a:cs typeface="+mj-cs"/>
              </a:rPr>
              <a:t>במהלך </a:t>
            </a:r>
            <a:r>
              <a:rPr lang="he-IL" dirty="0">
                <a:cs typeface="+mj-cs"/>
              </a:rPr>
              <a:t>מבצע צוק איתן נרשמו </a:t>
            </a:r>
            <a:r>
              <a:rPr lang="he-IL" dirty="0" smtClean="0">
                <a:cs typeface="+mj-cs"/>
              </a:rPr>
              <a:t>ברהט כ-90 </a:t>
            </a:r>
            <a:r>
              <a:rPr lang="he-IL" dirty="0">
                <a:cs typeface="+mj-cs"/>
              </a:rPr>
              <a:t>פניות של תלמידים עם תסמיני </a:t>
            </a:r>
            <a:r>
              <a:rPr lang="he-IL" dirty="0" smtClean="0">
                <a:cs typeface="+mj-cs"/>
              </a:rPr>
              <a:t>מצוקה, </a:t>
            </a:r>
            <a:r>
              <a:rPr lang="he-IL" dirty="0">
                <a:cs typeface="+mj-cs"/>
              </a:rPr>
              <a:t>ולאחר המבצע אותרו כ-50 תלמידים עם סימפטומים חמורים של מצוקה וכ-80 נוספים עם תסמינים קלים יותר.</a:t>
            </a:r>
          </a:p>
          <a:p>
            <a:pPr marL="0" indent="0">
              <a:buNone/>
            </a:pPr>
            <a:endParaRPr lang="he-IL" dirty="0">
              <a:cs typeface="+mj-cs"/>
            </a:endParaRPr>
          </a:p>
        </p:txBody>
      </p:sp>
    </p:spTree>
    <p:extLst>
      <p:ext uri="{BB962C8B-B14F-4D97-AF65-F5344CB8AC3E}">
        <p14:creationId xmlns:p14="http://schemas.microsoft.com/office/powerpoint/2010/main" val="1793507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smtClean="0"/>
              <a:t>מרכז החוסן לחברה הבדואית בנגב</a:t>
            </a:r>
            <a:endParaRPr lang="he-IL" sz="4000" b="1" dirty="0"/>
          </a:p>
        </p:txBody>
      </p:sp>
      <p:sp>
        <p:nvSpPr>
          <p:cNvPr id="3" name="מציין מיקום תוכן 2"/>
          <p:cNvSpPr>
            <a:spLocks noGrp="1"/>
          </p:cNvSpPr>
          <p:nvPr>
            <p:ph sz="quarter" idx="1"/>
          </p:nvPr>
        </p:nvSpPr>
        <p:spPr/>
        <p:txBody>
          <a:bodyPr>
            <a:normAutofit fontScale="92500" lnSpcReduction="10000"/>
          </a:bodyPr>
          <a:lstStyle/>
          <a:p>
            <a:r>
              <a:rPr lang="he-IL" b="1" dirty="0">
                <a:cs typeface="+mj-cs"/>
              </a:rPr>
              <a:t>ייעודו של מרכז החוסן לחברה הבדואית הוא להעניק ייעוץ, תמיכה, הכשרה וליווי לרשויות ולקהילה הבדואית בנגב בנושאי מוכנות </a:t>
            </a:r>
            <a:r>
              <a:rPr lang="he-IL" b="1" dirty="0" smtClean="0">
                <a:cs typeface="+mj-cs"/>
              </a:rPr>
              <a:t>לחרום ופיתוח החוסן, להעניק סיוע קליני </a:t>
            </a:r>
            <a:r>
              <a:rPr lang="he-IL" b="1" dirty="0" err="1" smtClean="0">
                <a:cs typeface="+mj-cs"/>
              </a:rPr>
              <a:t>מיידי</a:t>
            </a:r>
            <a:r>
              <a:rPr lang="he-IL" b="1" dirty="0" smtClean="0">
                <a:cs typeface="+mj-cs"/>
              </a:rPr>
              <a:t> ולאחר משבר, </a:t>
            </a:r>
            <a:r>
              <a:rPr lang="he-IL" b="1" dirty="0">
                <a:cs typeface="+mj-cs"/>
              </a:rPr>
              <a:t>ולגבש לפי העניין תפיסות מקצועיות מותאמות תרבותית בתחום המוכנות לחירום.</a:t>
            </a:r>
          </a:p>
          <a:p>
            <a:pPr marL="0" indent="0">
              <a:buNone/>
            </a:pPr>
            <a:endParaRPr lang="he-IL" dirty="0">
              <a:cs typeface="+mj-cs"/>
            </a:endParaRPr>
          </a:p>
          <a:p>
            <a:r>
              <a:rPr lang="he-IL" dirty="0" smtClean="0">
                <a:cs typeface="+mj-cs"/>
              </a:rPr>
              <a:t>חזון: </a:t>
            </a:r>
            <a:r>
              <a:rPr lang="he-IL" dirty="0">
                <a:cs typeface="+mj-cs"/>
              </a:rPr>
              <a:t>מרכז </a:t>
            </a:r>
            <a:r>
              <a:rPr lang="he-IL" dirty="0" smtClean="0">
                <a:cs typeface="+mj-cs"/>
              </a:rPr>
              <a:t>החוסן יתפתח </a:t>
            </a:r>
            <a:r>
              <a:rPr lang="he-IL" dirty="0">
                <a:cs typeface="+mj-cs"/>
              </a:rPr>
              <a:t>עם ובתוך הקהילה ויוביל שיח ערכי של עשייה ומוטיבציה לקידום תחום ההיערכות </a:t>
            </a:r>
            <a:r>
              <a:rPr lang="he-IL" dirty="0" smtClean="0">
                <a:cs typeface="+mj-cs"/>
              </a:rPr>
              <a:t>לחירום. </a:t>
            </a:r>
            <a:endParaRPr lang="he-IL" dirty="0">
              <a:cs typeface="+mj-cs"/>
            </a:endParaRPr>
          </a:p>
          <a:p>
            <a:pPr marL="0" indent="0">
              <a:buNone/>
            </a:pPr>
            <a:endParaRPr lang="he-IL" dirty="0">
              <a:cs typeface="+mj-cs"/>
            </a:endParaRPr>
          </a:p>
          <a:p>
            <a:r>
              <a:rPr lang="he-IL" dirty="0">
                <a:cs typeface="+mj-cs"/>
              </a:rPr>
              <a:t>המרכז יסייע בפיתוח מנהיגות מקצועית אשר תראה עצמה אחראית על התנהגות האוכלוסייה בחירום ומתן מענה ראוי לצרכי החברה הבדואית בנגב בהקשרי החירום </a:t>
            </a:r>
            <a:r>
              <a:rPr lang="he-IL" dirty="0" smtClean="0">
                <a:cs typeface="+mj-cs"/>
              </a:rPr>
              <a:t>והטיפול בטראומה</a:t>
            </a:r>
            <a:r>
              <a:rPr lang="he-IL" dirty="0">
                <a:cs typeface="+mj-cs"/>
              </a:rPr>
              <a:t>. </a:t>
            </a:r>
          </a:p>
          <a:p>
            <a:pPr marL="0" indent="0">
              <a:buNone/>
            </a:pPr>
            <a:endParaRPr lang="he-IL" dirty="0" smtClean="0">
              <a:cs typeface="+mj-cs"/>
            </a:endParaRPr>
          </a:p>
        </p:txBody>
      </p:sp>
    </p:spTree>
    <p:extLst>
      <p:ext uri="{BB962C8B-B14F-4D97-AF65-F5344CB8AC3E}">
        <p14:creationId xmlns:p14="http://schemas.microsoft.com/office/powerpoint/2010/main" val="228325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smtClean="0"/>
              <a:t>מרכז החוסן לחברה הבדואית בנגב</a:t>
            </a:r>
            <a:endParaRPr lang="he-IL" sz="4000" b="1" dirty="0"/>
          </a:p>
        </p:txBody>
      </p:sp>
      <p:sp>
        <p:nvSpPr>
          <p:cNvPr id="3" name="מציין מיקום תוכן 2"/>
          <p:cNvSpPr>
            <a:spLocks noGrp="1"/>
          </p:cNvSpPr>
          <p:nvPr>
            <p:ph sz="quarter" idx="1"/>
          </p:nvPr>
        </p:nvSpPr>
        <p:spPr/>
        <p:txBody>
          <a:bodyPr>
            <a:normAutofit fontScale="92500" lnSpcReduction="10000"/>
          </a:bodyPr>
          <a:lstStyle/>
          <a:p>
            <a:r>
              <a:rPr lang="he-IL" dirty="0">
                <a:cs typeface="+mj-cs"/>
              </a:rPr>
              <a:t>המרכז יסייע ביצירת מרחב משותף משגשג לטובת כלל תושבי הנגב באמצעות הכשרות מקצועיות מתקדמות אשר יביאו לצמצום הפערים ולמען חברה טובה, צודקת ושוויונית יותר. </a:t>
            </a:r>
          </a:p>
          <a:p>
            <a:pPr marL="0" indent="0">
              <a:buNone/>
            </a:pPr>
            <a:endParaRPr lang="he-IL" dirty="0">
              <a:cs typeface="+mj-cs"/>
            </a:endParaRPr>
          </a:p>
          <a:p>
            <a:r>
              <a:rPr lang="he-IL" dirty="0">
                <a:cs typeface="+mj-cs"/>
              </a:rPr>
              <a:t>הסיוע המקצועי יינתן גם בזמן אמת, בשיתוף כלל הגורמים הרלבנטיים לפעילות. הפעילויות שיבוצעו תהיינה מקיפות, מקצועיות, יצירתיות, ברורות ומנחות את הגורמים שאמורים לפעול על פיהן. הייעוץ שיינתן ישפיע על מקבלי ההחלטות.</a:t>
            </a:r>
          </a:p>
          <a:p>
            <a:pPr marL="0" indent="0">
              <a:buNone/>
            </a:pPr>
            <a:endParaRPr lang="he-IL" dirty="0">
              <a:cs typeface="+mj-cs"/>
            </a:endParaRPr>
          </a:p>
          <a:p>
            <a:r>
              <a:rPr lang="he-IL" dirty="0">
                <a:cs typeface="+mj-cs"/>
              </a:rPr>
              <a:t>העובדים במרכז יפעלו מתוך תחושת שליחות ומתוך ניסיון למצוא את שביל הזהב המאפשר את עבודתן העצמאית של הרשויות מבלי לפגוע בצרכים של יחידים וגורמים אחרים במרחב. </a:t>
            </a:r>
          </a:p>
          <a:p>
            <a:pPr marL="0" indent="0">
              <a:buNone/>
            </a:pPr>
            <a:endParaRPr lang="he-IL" dirty="0" smtClean="0">
              <a:cs typeface="+mj-cs"/>
            </a:endParaRPr>
          </a:p>
        </p:txBody>
      </p:sp>
    </p:spTree>
    <p:extLst>
      <p:ext uri="{BB962C8B-B14F-4D97-AF65-F5344CB8AC3E}">
        <p14:creationId xmlns:p14="http://schemas.microsoft.com/office/powerpoint/2010/main" val="2237533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smtClean="0"/>
              <a:t>מרכז החוסן לחברה הבדואית בנגב</a:t>
            </a:r>
            <a:endParaRPr lang="he-IL" sz="4000" b="1" dirty="0"/>
          </a:p>
        </p:txBody>
      </p:sp>
      <p:sp>
        <p:nvSpPr>
          <p:cNvPr id="3" name="מציין מיקום תוכן 2"/>
          <p:cNvSpPr>
            <a:spLocks noGrp="1"/>
          </p:cNvSpPr>
          <p:nvPr>
            <p:ph sz="quarter" idx="1"/>
          </p:nvPr>
        </p:nvSpPr>
        <p:spPr/>
        <p:txBody>
          <a:bodyPr>
            <a:normAutofit fontScale="85000" lnSpcReduction="10000"/>
          </a:bodyPr>
          <a:lstStyle/>
          <a:p>
            <a:r>
              <a:rPr lang="he-IL" dirty="0">
                <a:cs typeface="+mj-cs"/>
              </a:rPr>
              <a:t>המענים הינם </a:t>
            </a:r>
            <a:r>
              <a:rPr lang="he-IL" dirty="0" smtClean="0">
                <a:cs typeface="+mj-cs"/>
              </a:rPr>
              <a:t>מותאמים לתרבות </a:t>
            </a:r>
            <a:r>
              <a:rPr lang="he-IL" dirty="0">
                <a:cs typeface="+mj-cs"/>
              </a:rPr>
              <a:t>ומותאמים לצרכי היערכות החרום הייחודיים של האוכלוסייה הבדואית בנגב, הן מבחינה ארגונית והן </a:t>
            </a:r>
            <a:r>
              <a:rPr lang="he-IL" dirty="0" smtClean="0">
                <a:cs typeface="+mj-cs"/>
              </a:rPr>
              <a:t>מבחינה טיפולית.</a:t>
            </a:r>
            <a:endParaRPr lang="he-IL" dirty="0">
              <a:cs typeface="+mj-cs"/>
            </a:endParaRPr>
          </a:p>
          <a:p>
            <a:pPr marL="0" indent="0">
              <a:buNone/>
            </a:pPr>
            <a:endParaRPr lang="he-IL" dirty="0">
              <a:cs typeface="+mj-cs"/>
            </a:endParaRPr>
          </a:p>
          <a:p>
            <a:r>
              <a:rPr lang="he-IL" dirty="0">
                <a:cs typeface="+mj-cs"/>
              </a:rPr>
              <a:t>עבודת מרכז החוסן מלווה ע"י ועדת היגוי רב מקצועית המורכבת מנציגי משרדי ממשלה ובעלי תפקידים ברשויות ובמרחב. תפיסת העבודה </a:t>
            </a:r>
            <a:r>
              <a:rPr lang="he-IL" dirty="0" smtClean="0">
                <a:cs typeface="+mj-cs"/>
              </a:rPr>
              <a:t>במרחב </a:t>
            </a:r>
            <a:r>
              <a:rPr lang="he-IL" dirty="0">
                <a:cs typeface="+mj-cs"/>
              </a:rPr>
              <a:t>הבדואי היא פעולה מלמעלה (דרך </a:t>
            </a:r>
            <a:r>
              <a:rPr lang="he-IL" dirty="0" smtClean="0">
                <a:cs typeface="+mj-cs"/>
              </a:rPr>
              <a:t>ראשי רשויות וצוותיהם) </a:t>
            </a:r>
            <a:r>
              <a:rPr lang="he-IL" dirty="0">
                <a:cs typeface="+mj-cs"/>
              </a:rPr>
              <a:t>ומלמטה (דרך קבוצות אוכלוסייה בעלות צרכים שונים בעת משבר). </a:t>
            </a:r>
          </a:p>
          <a:p>
            <a:pPr marL="0" indent="0">
              <a:buNone/>
            </a:pPr>
            <a:endParaRPr lang="he-IL" dirty="0">
              <a:cs typeface="+mj-cs"/>
            </a:endParaRPr>
          </a:p>
          <a:p>
            <a:r>
              <a:rPr lang="he-IL" dirty="0">
                <a:cs typeface="+mj-cs"/>
              </a:rPr>
              <a:t>הבחירה בדרך פעולה זו נעשית מתוך ההבנה כי המענים לחרום בחברה הבדואית נמצאים במצב התחלתי והם דורשים כניסה בכל ערוץ אפשרי בכדי לייצר סוכני שינוי רבים בחברה, אשר יסייעו ליצירת תודעה של רצון וצורך להיערך ולקדם את החוסן בכל הרבדים בקהילה. </a:t>
            </a:r>
          </a:p>
          <a:p>
            <a:pPr marL="0" indent="0">
              <a:buNone/>
            </a:pPr>
            <a:endParaRPr lang="he-IL" dirty="0" smtClean="0">
              <a:cs typeface="+mj-cs"/>
            </a:endParaRPr>
          </a:p>
        </p:txBody>
      </p:sp>
    </p:spTree>
    <p:extLst>
      <p:ext uri="{BB962C8B-B14F-4D97-AF65-F5344CB8AC3E}">
        <p14:creationId xmlns:p14="http://schemas.microsoft.com/office/powerpoint/2010/main" val="1715723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a:t>ייחוד מודל העבודה</a:t>
            </a:r>
          </a:p>
        </p:txBody>
      </p:sp>
      <p:sp>
        <p:nvSpPr>
          <p:cNvPr id="3" name="מציין מיקום תוכן 2"/>
          <p:cNvSpPr>
            <a:spLocks noGrp="1"/>
          </p:cNvSpPr>
          <p:nvPr>
            <p:ph sz="quarter" idx="1"/>
          </p:nvPr>
        </p:nvSpPr>
        <p:spPr/>
        <p:txBody>
          <a:bodyPr>
            <a:normAutofit fontScale="85000" lnSpcReduction="10000"/>
          </a:bodyPr>
          <a:lstStyle/>
          <a:p>
            <a:r>
              <a:rPr lang="he-IL" dirty="0">
                <a:cs typeface="+mj-cs"/>
              </a:rPr>
              <a:t>פעילות מרכז החוסן מתבצעת בחלוקה לשלושה תחומי על: </a:t>
            </a:r>
            <a:r>
              <a:rPr lang="he-IL" b="1" dirty="0">
                <a:cs typeface="+mj-cs"/>
              </a:rPr>
              <a:t>מוכנות לחירום</a:t>
            </a:r>
            <a:r>
              <a:rPr lang="he-IL" dirty="0">
                <a:cs typeface="+mj-cs"/>
              </a:rPr>
              <a:t>,  </a:t>
            </a:r>
            <a:r>
              <a:rPr lang="he-IL" b="1" dirty="0">
                <a:cs typeface="+mj-cs"/>
              </a:rPr>
              <a:t>בניית חוסן בקהילה וטיפול במשבר ובטראומה</a:t>
            </a:r>
            <a:r>
              <a:rPr lang="he-IL" dirty="0">
                <a:cs typeface="+mj-cs"/>
              </a:rPr>
              <a:t>, כל אחד מהם מכיל בתוכו רכיבים של העמקת </a:t>
            </a:r>
            <a:r>
              <a:rPr lang="he-IL" b="1" dirty="0">
                <a:cs typeface="+mj-cs"/>
              </a:rPr>
              <a:t>תחושת המסוגלות </a:t>
            </a:r>
            <a:r>
              <a:rPr lang="he-IL" dirty="0">
                <a:cs typeface="+mj-cs"/>
              </a:rPr>
              <a:t>וחיזוק הכוחות הפנימיים (הן הקהילתיים והן האינדיבידואליים).</a:t>
            </a:r>
          </a:p>
          <a:p>
            <a:endParaRPr lang="he-IL" dirty="0">
              <a:cs typeface="+mj-cs"/>
            </a:endParaRPr>
          </a:p>
          <a:p>
            <a:r>
              <a:rPr lang="he-IL" b="1" dirty="0">
                <a:cs typeface="+mj-cs"/>
              </a:rPr>
              <a:t>תחום המוכנות </a:t>
            </a:r>
            <a:r>
              <a:rPr lang="he-IL" dirty="0">
                <a:cs typeface="+mj-cs"/>
              </a:rPr>
              <a:t>עוסק בקידום ההערכות המרחבית של כלל הרשויות הבדואיות לחירום באמצעות מתן הכשרות לקבוצות 'רוחביות' של מנהיגים, בעלי תפקידים ואנשי מקצוע מתחומי ניהול מטות החירום </a:t>
            </a:r>
            <a:r>
              <a:rPr lang="he-IL" dirty="0" err="1">
                <a:cs typeface="+mj-cs"/>
              </a:rPr>
              <a:t>הרשותיים</a:t>
            </a:r>
            <a:r>
              <a:rPr lang="he-IL" dirty="0">
                <a:cs typeface="+mj-cs"/>
              </a:rPr>
              <a:t>, המערך הטיפולי, קהילה, חינוך, רפואה ועוד. </a:t>
            </a:r>
          </a:p>
          <a:p>
            <a:endParaRPr lang="he-IL" dirty="0">
              <a:cs typeface="+mj-cs"/>
            </a:endParaRPr>
          </a:p>
          <a:p>
            <a:r>
              <a:rPr lang="he-IL" dirty="0">
                <a:cs typeface="+mj-cs"/>
              </a:rPr>
              <a:t>בהכשרות ניתן דגש להקניית ידע, מיומנויות וכלים לביצוע תפקידים בכל שלבי מצב החירום (היערכות, מענה באירוע, שיקום) תוך יצירת שפה משותפת </a:t>
            </a:r>
            <a:r>
              <a:rPr lang="he-IL" dirty="0" err="1">
                <a:cs typeface="+mj-cs"/>
              </a:rPr>
              <a:t>רשותית</a:t>
            </a:r>
            <a:r>
              <a:rPr lang="he-IL" dirty="0">
                <a:cs typeface="+mj-cs"/>
              </a:rPr>
              <a:t> ואזורית.</a:t>
            </a:r>
          </a:p>
          <a:p>
            <a:pPr marL="0" indent="0">
              <a:buNone/>
            </a:pPr>
            <a:endParaRPr lang="he-IL" dirty="0" smtClean="0">
              <a:cs typeface="+mj-cs"/>
            </a:endParaRPr>
          </a:p>
        </p:txBody>
      </p:sp>
    </p:spTree>
    <p:extLst>
      <p:ext uri="{BB962C8B-B14F-4D97-AF65-F5344CB8AC3E}">
        <p14:creationId xmlns:p14="http://schemas.microsoft.com/office/powerpoint/2010/main" val="103864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a:t>ייחוד מודל </a:t>
            </a:r>
            <a:r>
              <a:rPr lang="he-IL" sz="4000" b="1" dirty="0" smtClean="0"/>
              <a:t>העבודה – מוכנות לחירום</a:t>
            </a:r>
            <a:endParaRPr lang="he-IL" sz="4000" b="1" dirty="0"/>
          </a:p>
        </p:txBody>
      </p:sp>
      <p:sp>
        <p:nvSpPr>
          <p:cNvPr id="3" name="מציין מיקום תוכן 2"/>
          <p:cNvSpPr>
            <a:spLocks noGrp="1"/>
          </p:cNvSpPr>
          <p:nvPr>
            <p:ph sz="quarter" idx="1"/>
          </p:nvPr>
        </p:nvSpPr>
        <p:spPr/>
        <p:txBody>
          <a:bodyPr>
            <a:normAutofit fontScale="85000" lnSpcReduction="20000"/>
          </a:bodyPr>
          <a:lstStyle/>
          <a:p>
            <a:r>
              <a:rPr lang="he-IL" dirty="0">
                <a:cs typeface="+mj-cs"/>
              </a:rPr>
              <a:t>הכנת הרשויות בחירום נעשית  בתחומים המרכזיים הבאים: </a:t>
            </a:r>
          </a:p>
          <a:p>
            <a:r>
              <a:rPr lang="he-IL" dirty="0">
                <a:cs typeface="+mj-cs"/>
              </a:rPr>
              <a:t>א. הנהלת הרשות – כתיבה והטמעת נהלי חרום. הגדרת תפקידים בחרום בכדי להגיע למוכנות מלאה באמצעות הכשרה ותרגול של בעלי התפקידים השונים על בסיס הנוהל שייכתב לכל רשות בנפרד לפי צרכיה הייחודיים.</a:t>
            </a:r>
          </a:p>
          <a:p>
            <a:pPr marL="0" indent="0">
              <a:buNone/>
            </a:pPr>
            <a:endParaRPr lang="he-IL" dirty="0">
              <a:cs typeface="+mj-cs"/>
            </a:endParaRPr>
          </a:p>
          <a:p>
            <a:r>
              <a:rPr lang="he-IL" dirty="0">
                <a:cs typeface="+mj-cs"/>
              </a:rPr>
              <a:t>ב. מערכות החינוך ברשות – הטמעת תפיסה של צוותים לשעת חירום במסגרות השונות, הכשרות לחדרי מורים, למנהלים , יועצות חינוכיות פסיכולוגים חינוכיים  ועבודה במסגרות החינוך הלא פורמלי עם בני נוער כמנהיגים בחירום וכבוני חוסן.</a:t>
            </a:r>
          </a:p>
          <a:p>
            <a:pPr marL="0" indent="0">
              <a:buNone/>
            </a:pPr>
            <a:endParaRPr lang="he-IL" dirty="0">
              <a:cs typeface="+mj-cs"/>
            </a:endParaRPr>
          </a:p>
          <a:p>
            <a:r>
              <a:rPr lang="he-IL" dirty="0">
                <a:cs typeface="+mj-cs"/>
              </a:rPr>
              <a:t>ג. המערך הטיפולי – גורם מרכזי בחוסן הרשות. קידום הערכות הרשות לחרום עם אנשי המקצוע מתחומי הרווחה והפסיכולוגיה המוכשרים בסל של כלים להתמודדות יעילה בחירום.</a:t>
            </a:r>
          </a:p>
          <a:p>
            <a:pPr marL="0" indent="0">
              <a:buNone/>
            </a:pPr>
            <a:endParaRPr lang="he-IL" dirty="0" smtClean="0">
              <a:cs typeface="+mj-cs"/>
            </a:endParaRPr>
          </a:p>
        </p:txBody>
      </p:sp>
    </p:spTree>
    <p:extLst>
      <p:ext uri="{BB962C8B-B14F-4D97-AF65-F5344CB8AC3E}">
        <p14:creationId xmlns:p14="http://schemas.microsoft.com/office/powerpoint/2010/main" val="39791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a:t>ייחוד מודל </a:t>
            </a:r>
            <a:r>
              <a:rPr lang="he-IL" sz="4000" b="1" dirty="0" smtClean="0"/>
              <a:t>העבודה - קהילה</a:t>
            </a:r>
            <a:endParaRPr lang="he-IL" sz="4000" b="1" dirty="0"/>
          </a:p>
        </p:txBody>
      </p:sp>
      <p:sp>
        <p:nvSpPr>
          <p:cNvPr id="3" name="מציין מיקום תוכן 2"/>
          <p:cNvSpPr>
            <a:spLocks noGrp="1"/>
          </p:cNvSpPr>
          <p:nvPr>
            <p:ph sz="quarter" idx="1"/>
          </p:nvPr>
        </p:nvSpPr>
        <p:spPr/>
        <p:txBody>
          <a:bodyPr>
            <a:normAutofit fontScale="92500"/>
          </a:bodyPr>
          <a:lstStyle/>
          <a:p>
            <a:r>
              <a:rPr lang="he-IL" b="1" dirty="0">
                <a:cs typeface="+mj-cs"/>
              </a:rPr>
              <a:t>תחום הקהילה  </a:t>
            </a:r>
            <a:r>
              <a:rPr lang="he-IL" dirty="0">
                <a:cs typeface="+mj-cs"/>
              </a:rPr>
              <a:t>עוסק בחיזוק תפקיד הקהילה בחרום ובמשבר. </a:t>
            </a:r>
          </a:p>
          <a:p>
            <a:pPr marL="0" indent="0">
              <a:buNone/>
            </a:pPr>
            <a:endParaRPr lang="he-IL" dirty="0">
              <a:cs typeface="+mj-cs"/>
            </a:endParaRPr>
          </a:p>
          <a:p>
            <a:r>
              <a:rPr lang="he-IL" dirty="0">
                <a:cs typeface="+mj-cs"/>
              </a:rPr>
              <a:t>לאור הניסיון מהשנים האחרונות, הכשרות בניית חוסן של קבוצות שונות בקהילה (מטפלות, גננות, מורים, מועדוניות, מתנדבות שירות לאומי, סטודנטים וכד') משפרות באופן ניכר את רמת המוכנות והחוסן של </a:t>
            </a:r>
            <a:r>
              <a:rPr lang="he-IL" dirty="0" smtClean="0">
                <a:cs typeface="+mj-cs"/>
              </a:rPr>
              <a:t>פרטים</a:t>
            </a:r>
            <a:r>
              <a:rPr lang="he-IL" dirty="0">
                <a:cs typeface="+mj-cs"/>
              </a:rPr>
              <a:t>, </a:t>
            </a:r>
            <a:r>
              <a:rPr lang="he-IL" dirty="0" smtClean="0">
                <a:cs typeface="+mj-cs"/>
              </a:rPr>
              <a:t>משפחות וארגונים קהילתיים</a:t>
            </a:r>
            <a:r>
              <a:rPr lang="he-IL" dirty="0">
                <a:cs typeface="+mj-cs"/>
              </a:rPr>
              <a:t>. </a:t>
            </a:r>
          </a:p>
          <a:p>
            <a:pPr marL="0" indent="0">
              <a:buNone/>
            </a:pPr>
            <a:endParaRPr lang="he-IL" dirty="0">
              <a:cs typeface="+mj-cs"/>
            </a:endParaRPr>
          </a:p>
          <a:p>
            <a:r>
              <a:rPr lang="he-IL" dirty="0">
                <a:cs typeface="+mj-cs"/>
              </a:rPr>
              <a:t>עבודה על תחום קהילה כוללת עבודה עם צוותי מתנדבים מתחומים שונים, מוסדות פורמליים ובלתי פורמליים בקהילה, צוותי מתנ"ס </a:t>
            </a:r>
            <a:r>
              <a:rPr lang="he-IL" dirty="0" err="1">
                <a:cs typeface="+mj-cs"/>
              </a:rPr>
              <a:t>וכו</a:t>
            </a:r>
            <a:r>
              <a:rPr lang="he-IL" dirty="0">
                <a:cs typeface="+mj-cs"/>
              </a:rPr>
              <a:t>'.</a:t>
            </a:r>
          </a:p>
          <a:p>
            <a:pPr marL="0" indent="0">
              <a:buNone/>
            </a:pPr>
            <a:endParaRPr lang="he-IL" dirty="0" smtClean="0">
              <a:cs typeface="+mj-cs"/>
            </a:endParaRPr>
          </a:p>
        </p:txBody>
      </p:sp>
    </p:spTree>
    <p:extLst>
      <p:ext uri="{BB962C8B-B14F-4D97-AF65-F5344CB8AC3E}">
        <p14:creationId xmlns:p14="http://schemas.microsoft.com/office/powerpoint/2010/main" val="671893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a:t>ייחוד מודל </a:t>
            </a:r>
            <a:r>
              <a:rPr lang="he-IL" sz="4000" b="1" dirty="0" smtClean="0"/>
              <a:t>העבודה - טיפול</a:t>
            </a:r>
            <a:endParaRPr lang="he-IL" sz="4000" b="1" dirty="0"/>
          </a:p>
        </p:txBody>
      </p:sp>
      <p:sp>
        <p:nvSpPr>
          <p:cNvPr id="3" name="מציין מיקום תוכן 2"/>
          <p:cNvSpPr>
            <a:spLocks noGrp="1"/>
          </p:cNvSpPr>
          <p:nvPr>
            <p:ph sz="quarter" idx="1"/>
          </p:nvPr>
        </p:nvSpPr>
        <p:spPr/>
        <p:txBody>
          <a:bodyPr>
            <a:normAutofit fontScale="92500" lnSpcReduction="10000"/>
          </a:bodyPr>
          <a:lstStyle/>
          <a:p>
            <a:r>
              <a:rPr lang="he-IL" dirty="0">
                <a:cs typeface="+mj-cs"/>
              </a:rPr>
              <a:t>כאמור, מצבה הנוכחי של החברה הערבית הבדואית בנגב הופך אותה לפגיעה יותר ומעלה את הסיכון בקרב הפרטים לפיתוח סימפטומים המאפיינים הפרעה פוסט טראומתית. לסימפטומים אלה השלכות בכל תחומי החיים, ולא רק על בריאותו הנפשית של האדם. </a:t>
            </a:r>
          </a:p>
          <a:p>
            <a:r>
              <a:rPr lang="he-IL" b="1" dirty="0" smtClean="0">
                <a:cs typeface="+mj-cs"/>
              </a:rPr>
              <a:t>התחום </a:t>
            </a:r>
            <a:r>
              <a:rPr lang="he-IL" b="1" dirty="0">
                <a:cs typeface="+mj-cs"/>
              </a:rPr>
              <a:t>הטיפולי </a:t>
            </a:r>
            <a:r>
              <a:rPr lang="he-IL" dirty="0" smtClean="0">
                <a:cs typeface="+mj-cs"/>
              </a:rPr>
              <a:t>במרכז </a:t>
            </a:r>
            <a:r>
              <a:rPr lang="he-IL" dirty="0">
                <a:cs typeface="+mj-cs"/>
              </a:rPr>
              <a:t>החוסן לחברה הבדואית, עוסק בפיתוח מענים טיפוליים פרטניים וקבוצתיים לצרכים הייחודיים של החברה </a:t>
            </a:r>
            <a:r>
              <a:rPr lang="he-IL" dirty="0" smtClean="0">
                <a:cs typeface="+mj-cs"/>
              </a:rPr>
              <a:t>הבדואית, ובהגדלת מספר הבדואים המטפלים אשר מוסמכים לטיפול ממוקד טראומה. </a:t>
            </a:r>
            <a:endParaRPr lang="he-IL" dirty="0">
              <a:cs typeface="+mj-cs"/>
            </a:endParaRPr>
          </a:p>
          <a:p>
            <a:pPr marL="0" indent="0">
              <a:buNone/>
            </a:pPr>
            <a:endParaRPr lang="he-IL" dirty="0">
              <a:cs typeface="+mj-cs"/>
            </a:endParaRPr>
          </a:p>
          <a:p>
            <a:r>
              <a:rPr lang="he-IL" b="1" dirty="0">
                <a:cs typeface="+mj-cs"/>
              </a:rPr>
              <a:t>המענים ניתנים על ידי אנשי מקצוע ערבים-בדואים שהוכשרו לכך במסגרת המרכז. </a:t>
            </a:r>
          </a:p>
          <a:p>
            <a:pPr marL="0" indent="0">
              <a:buNone/>
            </a:pPr>
            <a:endParaRPr lang="he-IL" dirty="0">
              <a:cs typeface="+mj-cs"/>
            </a:endParaRPr>
          </a:p>
          <a:p>
            <a:pPr marL="0" indent="0">
              <a:buNone/>
            </a:pPr>
            <a:endParaRPr lang="he-IL" dirty="0" smtClean="0">
              <a:cs typeface="+mj-cs"/>
            </a:endParaRPr>
          </a:p>
        </p:txBody>
      </p:sp>
    </p:spTree>
    <p:extLst>
      <p:ext uri="{BB962C8B-B14F-4D97-AF65-F5344CB8AC3E}">
        <p14:creationId xmlns:p14="http://schemas.microsoft.com/office/powerpoint/2010/main" val="1418386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a:t>ייחוד מודל </a:t>
            </a:r>
            <a:r>
              <a:rPr lang="he-IL" sz="4000" b="1" dirty="0" smtClean="0"/>
              <a:t>העבודה - טיפול</a:t>
            </a:r>
            <a:endParaRPr lang="he-IL" sz="4000" b="1" dirty="0"/>
          </a:p>
        </p:txBody>
      </p:sp>
      <p:sp>
        <p:nvSpPr>
          <p:cNvPr id="3" name="מציין מיקום תוכן 2"/>
          <p:cNvSpPr>
            <a:spLocks noGrp="1"/>
          </p:cNvSpPr>
          <p:nvPr>
            <p:ph sz="quarter" idx="1"/>
          </p:nvPr>
        </p:nvSpPr>
        <p:spPr/>
        <p:txBody>
          <a:bodyPr>
            <a:normAutofit/>
          </a:bodyPr>
          <a:lstStyle/>
          <a:p>
            <a:r>
              <a:rPr lang="he-IL" dirty="0">
                <a:cs typeface="+mj-cs"/>
              </a:rPr>
              <a:t>המוקד הטיפולי עוסק הלכה למעשה בטיפול בטראומה </a:t>
            </a:r>
            <a:r>
              <a:rPr lang="en-US" dirty="0" smtClean="0">
                <a:cs typeface="+mj-cs"/>
              </a:rPr>
              <a:t> </a:t>
            </a:r>
            <a:r>
              <a:rPr lang="he-IL" dirty="0" smtClean="0">
                <a:cs typeface="+mj-cs"/>
              </a:rPr>
              <a:t>ומכשיר </a:t>
            </a:r>
            <a:r>
              <a:rPr lang="he-IL" dirty="0">
                <a:cs typeface="+mj-cs"/>
              </a:rPr>
              <a:t>צוותים טיפוליים מקומיים לטיפול בטראומה. </a:t>
            </a:r>
            <a:r>
              <a:rPr lang="he-IL" dirty="0" smtClean="0">
                <a:cs typeface="+mj-cs"/>
              </a:rPr>
              <a:t>מרכז טיפולי המסייע גם בשגרה </a:t>
            </a:r>
            <a:r>
              <a:rPr lang="he-IL" dirty="0">
                <a:cs typeface="+mj-cs"/>
              </a:rPr>
              <a:t>מייצר רצף המחזק את התמודדות האוכלוסייה בחירום ומשקף הבנייה ייחודית שהיא תוצר הניסיון של הקואליציה הישראלית </a:t>
            </a:r>
            <a:r>
              <a:rPr lang="he-IL" dirty="0" smtClean="0">
                <a:cs typeface="+mj-cs"/>
              </a:rPr>
              <a:t>לטראומה.</a:t>
            </a:r>
            <a:endParaRPr lang="he-IL" dirty="0">
              <a:cs typeface="+mj-cs"/>
            </a:endParaRPr>
          </a:p>
          <a:p>
            <a:pPr marL="0" indent="0">
              <a:buNone/>
            </a:pPr>
            <a:endParaRPr lang="he-IL" dirty="0">
              <a:cs typeface="+mj-cs"/>
            </a:endParaRPr>
          </a:p>
          <a:p>
            <a:r>
              <a:rPr lang="he-IL" dirty="0">
                <a:cs typeface="+mj-cs"/>
              </a:rPr>
              <a:t>הפעילות בתחום הקליני משקפת שאיפה להתמודד עם ריבוי נפגעי החרדה ומרכזיות סוגיה זו בהיבטים של חוסן. </a:t>
            </a:r>
            <a:r>
              <a:rPr lang="he-IL" dirty="0" smtClean="0">
                <a:cs typeface="+mj-cs"/>
              </a:rPr>
              <a:t>המוקד </a:t>
            </a:r>
            <a:r>
              <a:rPr lang="he-IL" dirty="0">
                <a:cs typeface="+mj-cs"/>
              </a:rPr>
              <a:t>וצוותו המקומי מעניקים טיפול </a:t>
            </a:r>
            <a:r>
              <a:rPr lang="he-IL" dirty="0" smtClean="0">
                <a:cs typeface="+mj-cs"/>
              </a:rPr>
              <a:t>בהלימה </a:t>
            </a:r>
            <a:r>
              <a:rPr lang="he-IL" dirty="0">
                <a:cs typeface="+mj-cs"/>
              </a:rPr>
              <a:t>לגישה השואפת להחזיר את הנפגע לתפקוד מהיר ביותר. </a:t>
            </a:r>
          </a:p>
          <a:p>
            <a:pPr marL="0" indent="0">
              <a:buNone/>
            </a:pPr>
            <a:endParaRPr lang="he-IL" dirty="0" smtClean="0">
              <a:cs typeface="+mj-cs"/>
            </a:endParaRPr>
          </a:p>
        </p:txBody>
      </p:sp>
    </p:spTree>
    <p:extLst>
      <p:ext uri="{BB962C8B-B14F-4D97-AF65-F5344CB8AC3E}">
        <p14:creationId xmlns:p14="http://schemas.microsoft.com/office/powerpoint/2010/main" val="192920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smtClean="0"/>
              <a:t>מרכז החוסן לחברה הבדואית בנגב 2016</a:t>
            </a:r>
            <a:endParaRPr lang="he-IL" sz="4000" b="1" dirty="0"/>
          </a:p>
        </p:txBody>
      </p:sp>
      <p:sp>
        <p:nvSpPr>
          <p:cNvPr id="3" name="מציין מיקום תוכן 2"/>
          <p:cNvSpPr>
            <a:spLocks noGrp="1"/>
          </p:cNvSpPr>
          <p:nvPr>
            <p:ph sz="quarter" idx="1"/>
          </p:nvPr>
        </p:nvSpPr>
        <p:spPr/>
        <p:txBody>
          <a:bodyPr>
            <a:normAutofit lnSpcReduction="10000"/>
          </a:bodyPr>
          <a:lstStyle/>
          <a:p>
            <a:r>
              <a:rPr lang="he-IL" dirty="0">
                <a:cs typeface="+mj-cs"/>
              </a:rPr>
              <a:t>שנת 2016, הייתה שנת הפעילות הראשונה של המרכז והיא הוכיחה כי במרחב הבדואי קיימת היענות רבה של רשויות וגופים אזרחיים וצרכים רבים בהיבטי יכולות הרשויות, רכישת כלים </a:t>
            </a:r>
            <a:r>
              <a:rPr lang="he-IL" dirty="0" smtClean="0">
                <a:cs typeface="+mj-cs"/>
              </a:rPr>
              <a:t>מקצועיים, חיזוק </a:t>
            </a:r>
            <a:r>
              <a:rPr lang="he-IL" dirty="0">
                <a:cs typeface="+mj-cs"/>
              </a:rPr>
              <a:t>החוסן </a:t>
            </a:r>
            <a:r>
              <a:rPr lang="he-IL" dirty="0" smtClean="0">
                <a:cs typeface="+mj-cs"/>
              </a:rPr>
              <a:t>הקהילתי וטיפול בטראומה. </a:t>
            </a:r>
            <a:endParaRPr lang="he-IL" dirty="0">
              <a:cs typeface="+mj-cs"/>
            </a:endParaRPr>
          </a:p>
          <a:p>
            <a:pPr marL="0" indent="0">
              <a:buNone/>
            </a:pPr>
            <a:endParaRPr lang="he-IL" dirty="0">
              <a:cs typeface="+mj-cs"/>
            </a:endParaRPr>
          </a:p>
          <a:p>
            <a:r>
              <a:rPr lang="he-IL" dirty="0" smtClean="0">
                <a:cs typeface="+mj-cs"/>
              </a:rPr>
              <a:t>הניסיון </a:t>
            </a:r>
            <a:r>
              <a:rPr lang="he-IL" dirty="0">
                <a:cs typeface="+mj-cs"/>
              </a:rPr>
              <a:t>מלמד כי תחום החירום מחייב התגייסות אזרחית וקהילתית מקסימאלית, לפיכך, שנת הפעילות הראשונה של פעילות מרכז החוסן הרחיבה באופן ניכר את המענים לחברה הבדואית </a:t>
            </a:r>
            <a:r>
              <a:rPr lang="he-IL" b="1" dirty="0">
                <a:cs typeface="+mj-cs"/>
              </a:rPr>
              <a:t>באמצעות </a:t>
            </a:r>
            <a:r>
              <a:rPr lang="he-IL" b="1" dirty="0" smtClean="0">
                <a:cs typeface="+mj-cs"/>
              </a:rPr>
              <a:t>השותפויות עם משרדי ממשלה </a:t>
            </a:r>
            <a:r>
              <a:rPr lang="he-IL" dirty="0" smtClean="0">
                <a:cs typeface="+mj-cs"/>
              </a:rPr>
              <a:t>ופקע"ר, </a:t>
            </a:r>
            <a:r>
              <a:rPr lang="he-IL" dirty="0">
                <a:cs typeface="+mj-cs"/>
              </a:rPr>
              <a:t>אך </a:t>
            </a:r>
            <a:r>
              <a:rPr lang="he-IL" u="sng" dirty="0">
                <a:cs typeface="+mj-cs"/>
              </a:rPr>
              <a:t>לאור פערים התחלתיים יש מקום רב לטיוב המוכנות לחירום</a:t>
            </a:r>
            <a:r>
              <a:rPr lang="he-IL" dirty="0">
                <a:cs typeface="+mj-cs"/>
              </a:rPr>
              <a:t>. </a:t>
            </a:r>
          </a:p>
          <a:p>
            <a:pPr marL="0" indent="0">
              <a:buNone/>
            </a:pPr>
            <a:endParaRPr lang="he-IL" dirty="0">
              <a:cs typeface="+mj-cs"/>
            </a:endParaRPr>
          </a:p>
          <a:p>
            <a:pPr marL="0" indent="0">
              <a:buNone/>
            </a:pPr>
            <a:endParaRPr lang="he-IL" dirty="0" smtClean="0">
              <a:cs typeface="+mj-cs"/>
            </a:endParaRPr>
          </a:p>
        </p:txBody>
      </p:sp>
    </p:spTree>
    <p:extLst>
      <p:ext uri="{BB962C8B-B14F-4D97-AF65-F5344CB8AC3E}">
        <p14:creationId xmlns:p14="http://schemas.microsoft.com/office/powerpoint/2010/main" val="204557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vert="horz" anchor="b">
            <a:noAutofit/>
          </a:bodyPr>
          <a:lstStyle/>
          <a:p>
            <a:r>
              <a:rPr lang="he-IL" sz="4000" b="1" dirty="0" smtClean="0"/>
              <a:t>טבלת הכשרות 2016</a:t>
            </a:r>
            <a:endParaRPr lang="he-IL" sz="4000" b="1" dirty="0"/>
          </a:p>
        </p:txBody>
      </p:sp>
      <p:sp>
        <p:nvSpPr>
          <p:cNvPr id="3" name="מציין מיקום תוכן 2"/>
          <p:cNvSpPr>
            <a:spLocks noGrp="1"/>
          </p:cNvSpPr>
          <p:nvPr>
            <p:ph sz="quarter" idx="1"/>
          </p:nvPr>
        </p:nvSpPr>
        <p:spPr/>
        <p:txBody>
          <a:bodyPr>
            <a:normAutofit/>
          </a:bodyPr>
          <a:lstStyle/>
          <a:p>
            <a:pPr marL="0" indent="0">
              <a:buNone/>
            </a:pPr>
            <a:endParaRPr lang="he-IL" dirty="0">
              <a:cs typeface="+mj-cs"/>
            </a:endParaRPr>
          </a:p>
          <a:p>
            <a:pPr marL="0" indent="0">
              <a:buNone/>
            </a:pPr>
            <a:endParaRPr lang="he-IL" dirty="0" smtClean="0">
              <a:cs typeface="+mj-cs"/>
            </a:endParaRPr>
          </a:p>
        </p:txBody>
      </p:sp>
      <p:graphicFrame>
        <p:nvGraphicFramePr>
          <p:cNvPr id="4" name="Table 3"/>
          <p:cNvGraphicFramePr>
            <a:graphicFrameLocks noGrp="1"/>
          </p:cNvGraphicFramePr>
          <p:nvPr>
            <p:extLst>
              <p:ext uri="{D42A27DB-BD31-4B8C-83A1-F6EECF244321}">
                <p14:modId xmlns:p14="http://schemas.microsoft.com/office/powerpoint/2010/main" val="843141734"/>
              </p:ext>
            </p:extLst>
          </p:nvPr>
        </p:nvGraphicFramePr>
        <p:xfrm>
          <a:off x="228599" y="1430813"/>
          <a:ext cx="8686801" cy="4969986"/>
        </p:xfrm>
        <a:graphic>
          <a:graphicData uri="http://schemas.openxmlformats.org/drawingml/2006/table">
            <a:tbl>
              <a:tblPr rtl="1" firstRow="1" firstCol="1" bandRow="1"/>
              <a:tblGrid>
                <a:gridCol w="1962264">
                  <a:extLst>
                    <a:ext uri="{9D8B030D-6E8A-4147-A177-3AD203B41FA5}">
                      <a16:colId xmlns="" xmlns:a16="http://schemas.microsoft.com/office/drawing/2014/main" val="388627362"/>
                    </a:ext>
                  </a:extLst>
                </a:gridCol>
                <a:gridCol w="2243959">
                  <a:extLst>
                    <a:ext uri="{9D8B030D-6E8A-4147-A177-3AD203B41FA5}">
                      <a16:colId xmlns="" xmlns:a16="http://schemas.microsoft.com/office/drawing/2014/main" val="803690967"/>
                    </a:ext>
                  </a:extLst>
                </a:gridCol>
                <a:gridCol w="2000086">
                  <a:extLst>
                    <a:ext uri="{9D8B030D-6E8A-4147-A177-3AD203B41FA5}">
                      <a16:colId xmlns="" xmlns:a16="http://schemas.microsoft.com/office/drawing/2014/main" val="704660119"/>
                    </a:ext>
                  </a:extLst>
                </a:gridCol>
                <a:gridCol w="2480492">
                  <a:extLst>
                    <a:ext uri="{9D8B030D-6E8A-4147-A177-3AD203B41FA5}">
                      <a16:colId xmlns="" xmlns:a16="http://schemas.microsoft.com/office/drawing/2014/main" val="1556645546"/>
                    </a:ext>
                  </a:extLst>
                </a:gridCol>
              </a:tblGrid>
              <a:tr h="152823">
                <a:tc>
                  <a:txBody>
                    <a:bodyPr/>
                    <a:lstStyle/>
                    <a:p>
                      <a:pPr algn="ctr" rtl="1">
                        <a:lnSpc>
                          <a:spcPct val="115000"/>
                        </a:lnSpc>
                        <a:spcAft>
                          <a:spcPts val="0"/>
                        </a:spcAft>
                      </a:pPr>
                      <a:r>
                        <a:rPr lang="he-IL" sz="800" b="1" u="sng" dirty="0">
                          <a:effectLst/>
                          <a:latin typeface="Calibri" panose="020F0502020204030204" pitchFamily="34" charset="0"/>
                          <a:ea typeface="Calibri" panose="020F0502020204030204" pitchFamily="34" charset="0"/>
                          <a:cs typeface="Arial" panose="020B0604020202020204" pitchFamily="34" charset="0"/>
                        </a:rPr>
                        <a:t>הכשרות רשויות</a:t>
                      </a:r>
                      <a:endParaRPr lang="en-US" sz="800" dirty="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he-IL" sz="800" b="1" u="sng">
                          <a:effectLst/>
                          <a:latin typeface="Calibri" panose="020F0502020204030204" pitchFamily="34" charset="0"/>
                          <a:ea typeface="Calibri" panose="020F0502020204030204" pitchFamily="34" charset="0"/>
                          <a:cs typeface="Arial" panose="020B0604020202020204" pitchFamily="34" charset="0"/>
                        </a:rPr>
                        <a:t>הכשרות חינוך</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he-IL" sz="800" b="1" u="sng">
                          <a:effectLst/>
                          <a:latin typeface="Calibri" panose="020F0502020204030204" pitchFamily="34" charset="0"/>
                          <a:ea typeface="Calibri" panose="020F0502020204030204" pitchFamily="34" charset="0"/>
                          <a:cs typeface="Arial" panose="020B0604020202020204" pitchFamily="34" charset="0"/>
                        </a:rPr>
                        <a:t>הכשרות מתנדבים וקהילה</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he-IL" sz="800" b="1" u="sng">
                          <a:effectLst/>
                          <a:latin typeface="Calibri" panose="020F0502020204030204" pitchFamily="34" charset="0"/>
                          <a:ea typeface="Calibri" panose="020F0502020204030204" pitchFamily="34" charset="0"/>
                          <a:cs typeface="Arial" panose="020B0604020202020204" pitchFamily="34" charset="0"/>
                        </a:rPr>
                        <a:t>הכשרות מטפלים</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624042959"/>
                  </a:ext>
                </a:extLst>
              </a:tr>
              <a:tr h="689202">
                <a:tc>
                  <a:txBody>
                    <a:bodyPr/>
                    <a:lstStyle/>
                    <a:p>
                      <a:pPr algn="r" rtl="1">
                        <a:lnSpc>
                          <a:spcPct val="115000"/>
                        </a:lnSpc>
                        <a:spcAft>
                          <a:spcPts val="0"/>
                        </a:spcAft>
                      </a:pPr>
                      <a:r>
                        <a:rPr lang="he-IL" sz="700">
                          <a:effectLst/>
                          <a:highlight>
                            <a:srgbClr val="00FFFF"/>
                          </a:highlight>
                          <a:latin typeface="Calibri" panose="020F0502020204030204" pitchFamily="34" charset="0"/>
                          <a:ea typeface="Calibri" panose="020F0502020204030204" pitchFamily="34" charset="0"/>
                          <a:cs typeface="Arial" panose="020B0604020202020204" pitchFamily="34" charset="0"/>
                        </a:rPr>
                        <a:t>סדנת קבלת החלטות בחירום למובילי רשויות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לצוותי הוראה (גננות ומורים): זיהוי סימני מצוקה אצל ילדים, שיח עם ילדים והוריהם אודות מצבים מורכבים ופחדים של ילדים בפרספקטיבה התפתחותית (רהט, לקיה נווה מדבר)</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FF"/>
                          </a:highlight>
                          <a:latin typeface="Calibri" panose="020F0502020204030204" pitchFamily="34" charset="0"/>
                          <a:ea typeface="Calibri" panose="020F0502020204030204" pitchFamily="34" charset="0"/>
                          <a:cs typeface="Arial" panose="020B0604020202020204" pitchFamily="34" charset="0"/>
                        </a:rPr>
                        <a:t>הכשרת לקהילות סטודנטים: תפקוד בחירום ובניית חוסן (רהט)</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dirty="0">
                          <a:effectLst/>
                          <a:highlight>
                            <a:srgbClr val="00FFFF"/>
                          </a:highlight>
                          <a:latin typeface="Calibri" panose="020F0502020204030204" pitchFamily="34" charset="0"/>
                          <a:ea typeface="Calibri" panose="020F0502020204030204" pitchFamily="34" charset="0"/>
                          <a:cs typeface="Arial" panose="020B0604020202020204" pitchFamily="34" charset="0"/>
                        </a:rPr>
                        <a:t>הכשרה </a:t>
                      </a:r>
                      <a:r>
                        <a:rPr lang="he-IL" sz="700" dirty="0" smtClean="0">
                          <a:effectLst/>
                          <a:highlight>
                            <a:srgbClr val="00FFFF"/>
                          </a:highlight>
                          <a:latin typeface="Calibri" panose="020F0502020204030204" pitchFamily="34" charset="0"/>
                          <a:ea typeface="Calibri" panose="020F0502020204030204" pitchFamily="34" charset="0"/>
                          <a:cs typeface="Arial" panose="020B0604020202020204" pitchFamily="34" charset="0"/>
                        </a:rPr>
                        <a:t>למחלקות</a:t>
                      </a:r>
                      <a:r>
                        <a:rPr lang="he-IL" sz="700" baseline="0" dirty="0" smtClean="0">
                          <a:effectLst/>
                          <a:highlight>
                            <a:srgbClr val="00FFFF"/>
                          </a:highlight>
                          <a:latin typeface="Calibri" panose="020F0502020204030204" pitchFamily="34" charset="0"/>
                          <a:ea typeface="Calibri" panose="020F0502020204030204" pitchFamily="34" charset="0"/>
                          <a:cs typeface="Arial" panose="020B0604020202020204" pitchFamily="34" charset="0"/>
                        </a:rPr>
                        <a:t> רווחה</a:t>
                      </a:r>
                      <a:r>
                        <a:rPr lang="he-IL" sz="700" dirty="0" smtClean="0">
                          <a:effectLst/>
                          <a:highlight>
                            <a:srgbClr val="00FFFF"/>
                          </a:highlight>
                          <a:latin typeface="Calibri" panose="020F0502020204030204" pitchFamily="34" charset="0"/>
                          <a:ea typeface="Calibri" panose="020F0502020204030204" pitchFamily="34" charset="0"/>
                          <a:cs typeface="Arial" panose="020B0604020202020204" pitchFamily="34" charset="0"/>
                        </a:rPr>
                        <a:t>: </a:t>
                      </a:r>
                      <a:r>
                        <a:rPr lang="he-IL" sz="700" dirty="0">
                          <a:effectLst/>
                          <a:highlight>
                            <a:srgbClr val="00FFFF"/>
                          </a:highlight>
                          <a:latin typeface="Calibri" panose="020F0502020204030204" pitchFamily="34" charset="0"/>
                          <a:ea typeface="Calibri" panose="020F0502020204030204" pitchFamily="34" charset="0"/>
                          <a:cs typeface="Arial" panose="020B0604020202020204" pitchFamily="34" charset="0"/>
                        </a:rPr>
                        <a:t>תגובות לשכול טראומטי ומבוא למסירת בשורה מרה</a:t>
                      </a:r>
                      <a:endParaRPr lang="en-US" sz="800" dirty="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565961390"/>
                  </a:ext>
                </a:extLst>
              </a:tr>
              <a:tr h="291662">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מיפוי צרכים ויכולות לחירום (כלל הרשויות)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לצוותי הוראה בחינוך המיוחד: בניית חוסן והעשרת משאבי התמודדות (חורה)</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הקמת צוות נוער יישובי לחירום (שגב שלום, כוכבי המדבר, אלקאסום)</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לצוות מרפאת הטראומה בסורוקה והמרפאה לברה"ן ברהט: טיפול קוגניטיבי התנהגותי</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2221877"/>
                  </a:ext>
                </a:extLst>
              </a:tr>
              <a:tr h="413521">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כתיבת והטמעת נהלי חירום מותאמים ליכולות הרשות (כלל הרשויות)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למטפלות הגיל הרך: זיהוי סימני מצוקה אצל פעוטות, שיח עם ילדים צעירים על פחדים, מאפייני השפעת לחץ וחרדה של מבוגרים על פעוטות, מיומנויות ויסות רגשי תואמות התפתחות (תל שבע, שגב שלום, חורה)</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בניית חוסן לנוער בסיכון (תכניות מצילה ביישובים: (רהט, שגב שלום, אלקאסום)</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סדנאות לצוותי סיעוד ועבודה סוציאלית בביה"ח הפסיכיאטרי: עיבוד טראומטיזציה משנית בכלים התנסותיים</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185646982"/>
                  </a:ext>
                </a:extLst>
              </a:tr>
              <a:tr h="275680">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מנהיגות אפקטיבית בחירום לפורום מוביל רשויות (כלל הרשויות)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a:txBody>
                    <a:bodyPr/>
                    <a:lstStyle/>
                    <a:p>
                      <a:pPr algn="r" rtl="1">
                        <a:lnSpc>
                          <a:spcPct val="115000"/>
                        </a:lnSpc>
                        <a:spcAft>
                          <a:spcPts val="0"/>
                        </a:spcAft>
                      </a:pPr>
                      <a:r>
                        <a:rPr lang="he-IL" sz="700">
                          <a:effectLst/>
                          <a:highlight>
                            <a:srgbClr val="00FFFF"/>
                          </a:highlight>
                          <a:latin typeface="Calibri" panose="020F0502020204030204" pitchFamily="34" charset="0"/>
                          <a:ea typeface="Calibri" panose="020F0502020204030204" pitchFamily="34" charset="0"/>
                          <a:cs typeface="Arial" panose="020B0604020202020204" pitchFamily="34" charset="0"/>
                        </a:rPr>
                        <a:t>הכשרת מיומנויות למידה התנסותית למנחי קבוצות בחברה הבדואית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392901842"/>
                  </a:ext>
                </a:extLst>
              </a:tr>
              <a:tr h="413521">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סיוע בכתיבת מענה לתרחיש ייחוס עדכני (כסייפא, לקיה, תל שבע, שגב שלום, חורה, נווה מדבר, אלקאסום)</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לצוותי מועדוניות רווחה: בניית חוסן והעשרת משאבי התמודדות (לקיה, נווה מדבר, שגב שלום, ערערה, כסייפא, תל שבע, אלקאסום) </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הקמת צוותי חירום שכונתיים (רהט, לקיה)</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לצוותי אחיות טיפת חלב בחברה הבדואית: בניית חוסן, עזרה ראשונה נפשית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224288043"/>
                  </a:ext>
                </a:extLst>
              </a:tr>
              <a:tr h="413521">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הכשרת והדרכת מנחי צח"י/צח"ש מהחברה הבדואית</a:t>
                      </a:r>
                      <a:r>
                        <a:rPr lang="he-IL" sz="700">
                          <a:effectLst/>
                          <a:latin typeface="Calibri" panose="020F0502020204030204" pitchFamily="34" charset="0"/>
                          <a:ea typeface="Calibri" panose="020F0502020204030204" pitchFamily="34" charset="0"/>
                          <a:cs typeface="Arial" panose="020B0604020202020204" pitchFamily="34" charset="0"/>
                        </a:rPr>
                        <a:t> </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FF"/>
                          </a:highlight>
                          <a:latin typeface="Calibri" panose="020F0502020204030204" pitchFamily="34" charset="0"/>
                          <a:ea typeface="Calibri" panose="020F0502020204030204" pitchFamily="34" charset="0"/>
                          <a:cs typeface="Arial" panose="020B0604020202020204" pitchFamily="34" charset="0"/>
                        </a:rPr>
                        <a:t>ימי למידה במכללת קיי: התמודדות עם לחץ ומשבר במסגרות חינוכיות בחברה הבדואית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הכשרת צוותי דיור מוגן בקהילה לנפגעי נפש (רהט)</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FF"/>
                          </a:highlight>
                          <a:latin typeface="Calibri" panose="020F0502020204030204" pitchFamily="34" charset="0"/>
                          <a:ea typeface="Calibri" panose="020F0502020204030204" pitchFamily="34" charset="0"/>
                          <a:cs typeface="Arial" panose="020B0604020202020204" pitchFamily="34" charset="0"/>
                        </a:rPr>
                        <a:t>הכשרה והדרכה לטיפול בטראומה למטפלים מביה"ח לברה"ן, מסורוקה, ולמטפלי המרפאה לברה"ן ברהט: טיפול בטראומה בשיטת </a:t>
                      </a:r>
                      <a:r>
                        <a:rPr lang="en-US" sz="700">
                          <a:effectLst/>
                          <a:highlight>
                            <a:srgbClr val="00FFFF"/>
                          </a:highlight>
                          <a:latin typeface="Calibri" panose="020F0502020204030204" pitchFamily="34" charset="0"/>
                          <a:ea typeface="Calibri" panose="020F0502020204030204" pitchFamily="34" charset="0"/>
                          <a:cs typeface="Arial" panose="020B0604020202020204" pitchFamily="34" charset="0"/>
                        </a:rPr>
                        <a:t>EMDR</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663468797"/>
                  </a:ext>
                </a:extLst>
              </a:tr>
              <a:tr h="339607">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מידע לציבור לממונים</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ליועצות חינוכיות בחברה הבדואית בנגב: איתור ילדים עם סימפטומים פוסט טראומטיים</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הכשרת מתנדבות שירות לאומי בחברה הבדואית בעזרה ראשונה נפשית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הכשרה לצוותי שירות פסיכולוגי חינוכי בחברה הבדואית: קורס חירום בסיסי</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048397580"/>
                  </a:ext>
                </a:extLst>
              </a:tr>
              <a:tr h="422510">
                <a:tc>
                  <a:txBody>
                    <a:bodyPr/>
                    <a:lstStyle/>
                    <a:p>
                      <a:pPr algn="r" rtl="1">
                        <a:lnSpc>
                          <a:spcPct val="115000"/>
                        </a:lnSpc>
                        <a:spcAft>
                          <a:spcPts val="0"/>
                        </a:spcAft>
                      </a:pPr>
                      <a:r>
                        <a:rPr lang="he-IL" sz="700">
                          <a:effectLst/>
                          <a:highlight>
                            <a:srgbClr val="00FFFF"/>
                          </a:highlight>
                          <a:latin typeface="Calibri" panose="020F0502020204030204" pitchFamily="34" charset="0"/>
                          <a:ea typeface="Calibri" panose="020F0502020204030204" pitchFamily="34" charset="0"/>
                          <a:cs typeface="Arial" panose="020B0604020202020204" pitchFamily="34" charset="0"/>
                        </a:rPr>
                        <a:t>סדנה למנהלי מכלולי אוכלוסיה  -  חשיבות הצח"י/צח"ש</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 הדרכה אודות התאמה תרבותית למלש"חיות פקע"ר</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FF"/>
                          </a:highlight>
                          <a:latin typeface="Calibri" panose="020F0502020204030204" pitchFamily="34" charset="0"/>
                          <a:ea typeface="Calibri" panose="020F0502020204030204" pitchFamily="34" charset="0"/>
                          <a:cs typeface="Arial" panose="020B0604020202020204" pitchFamily="34" charset="0"/>
                        </a:rPr>
                        <a:t>הכשרת אימהות לילדים עם צרכים מיוחדים תפקוד הורי בחירום ובניית חוסן (שגב שלום)</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FF"/>
                          </a:highlight>
                          <a:latin typeface="Calibri" panose="020F0502020204030204" pitchFamily="34" charset="0"/>
                          <a:ea typeface="Calibri" panose="020F0502020204030204" pitchFamily="34" charset="0"/>
                          <a:cs typeface="Arial" panose="020B0604020202020204" pitchFamily="34" charset="0"/>
                        </a:rPr>
                        <a:t>הכשרה והדרכה לטיפול בטראומה למטפלים משפ"ח, מביה"ח לברה"ן, מסורוקה, ולמטפלי המרפאה לברה"ן ברהט: טיפול בטראומה בשיטת </a:t>
                      </a:r>
                      <a:r>
                        <a:rPr lang="en-US" sz="700">
                          <a:effectLst/>
                          <a:highlight>
                            <a:srgbClr val="00FFFF"/>
                          </a:highlight>
                          <a:latin typeface="Calibri" panose="020F0502020204030204" pitchFamily="34" charset="0"/>
                          <a:ea typeface="Calibri" panose="020F0502020204030204" pitchFamily="34" charset="0"/>
                          <a:cs typeface="Arial" panose="020B0604020202020204" pitchFamily="34" charset="0"/>
                        </a:rPr>
                        <a:t>SEE FAR CBT</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026282426"/>
                  </a:ext>
                </a:extLst>
              </a:tr>
              <a:tr h="295158">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הכשרות התערבות מיידית בחירום לצוותי רווחה (כסייפא, שגב שלום, חורה, לקיה)</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 יום למידה במכללת אחווה התמודדות עם לחץ ומשבר במסגרות חינוכיות בחברה הבדואית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dirty="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 השתלבות בהכשרות </a:t>
                      </a:r>
                      <a:r>
                        <a:rPr lang="he-IL" sz="700" dirty="0" err="1">
                          <a:effectLst/>
                          <a:highlight>
                            <a:srgbClr val="00FF00"/>
                          </a:highlight>
                          <a:latin typeface="Calibri" panose="020F0502020204030204" pitchFamily="34" charset="0"/>
                          <a:ea typeface="Calibri" panose="020F0502020204030204" pitchFamily="34" charset="0"/>
                          <a:cs typeface="Arial" panose="020B0604020202020204" pitchFamily="34" charset="0"/>
                        </a:rPr>
                        <a:t>סע"ר</a:t>
                      </a:r>
                      <a:endParaRPr lang="en-US" sz="800" dirty="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FF"/>
                          </a:highlight>
                          <a:latin typeface="Calibri" panose="020F0502020204030204" pitchFamily="34" charset="0"/>
                          <a:ea typeface="Calibri" panose="020F0502020204030204" pitchFamily="34" charset="0"/>
                          <a:cs typeface="Arial" panose="020B0604020202020204" pitchFamily="34" charset="0"/>
                        </a:rPr>
                        <a:t>יום עיון לאנשי מקצוע בנושא טראומה וחוסן 24/11: סוגיות ייחודיות לעבודה עם החברה הבדואית בנגב    </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872091360"/>
                  </a:ext>
                </a:extLst>
              </a:tr>
              <a:tr h="413521">
                <a:tc>
                  <a:txBody>
                    <a:bodyPr/>
                    <a:lstStyle/>
                    <a:p>
                      <a:pPr algn="r" rtl="1">
                        <a:lnSpc>
                          <a:spcPct val="115000"/>
                        </a:lnSpc>
                        <a:spcAft>
                          <a:spcPts val="0"/>
                        </a:spcAft>
                      </a:pP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a:t>
                      </a:r>
                      <a:r>
                        <a:rPr lang="en-US" sz="700">
                          <a:effectLst/>
                          <a:highlight>
                            <a:srgbClr val="00FF00"/>
                          </a:highlight>
                          <a:latin typeface="Calibri" panose="020F0502020204030204" pitchFamily="34" charset="0"/>
                          <a:ea typeface="Calibri" panose="020F0502020204030204" pitchFamily="34" charset="0"/>
                          <a:cs typeface="Arial" panose="020B0604020202020204" pitchFamily="34" charset="0"/>
                        </a:rPr>
                        <a:t>: </a:t>
                      </a: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 הכשרות צל"חים בבתי ספר (לקיה)</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 יום למידה במכללת ספיר התמודדות עם לחץ ומשבר במסגרות חינוכיות בחברה הבדואית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 הכשרה לרכזי מתנדבים וצוותי מתנ"סים: חיזוק משאבי החוסן ויכולת ההתמודדות בחירום (רהט)</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טיפול ישיר קבוצתי בקהילה</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568833794"/>
                  </a:ext>
                </a:extLst>
              </a:tr>
              <a:tr h="291662">
                <a:tc>
                  <a:txBody>
                    <a:bodyPr/>
                    <a:lstStyle/>
                    <a:p>
                      <a:pPr algn="r" rtl="1">
                        <a:lnSpc>
                          <a:spcPct val="115000"/>
                        </a:lnSpc>
                        <a:spcAft>
                          <a:spcPts val="0"/>
                        </a:spcAft>
                      </a:pP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 הכשרת מומחי התנהגות אוכלוסיה</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1"/>
                      <a:endParaRPr lang="en-US" sz="800">
                        <a:effectLst/>
                        <a:latin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 הכשרת אימאמים למידע לציבור</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טיפול פרטני</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462206039"/>
                  </a:ext>
                </a:extLst>
              </a:tr>
              <a:tr h="275680">
                <a:tc>
                  <a:txBody>
                    <a:bodyPr/>
                    <a:lstStyle/>
                    <a:p>
                      <a:pPr algn="r" rtl="1">
                        <a:lnSpc>
                          <a:spcPct val="115000"/>
                        </a:lnSpc>
                        <a:spcAft>
                          <a:spcPts val="0"/>
                        </a:spcAft>
                      </a:pP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 סיורים ברשויות מוכנות</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1"/>
                      <a:endParaRPr lang="en-US" sz="800">
                        <a:effectLst/>
                        <a:latin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80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הכשרת מתנדבים לקו טלפוני ער"ן</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dirty="0">
                          <a:effectLst/>
                          <a:highlight>
                            <a:srgbClr val="00FF00"/>
                          </a:highlight>
                          <a:latin typeface="Calibri" panose="020F0502020204030204" pitchFamily="34" charset="0"/>
                          <a:ea typeface="Calibri" panose="020F0502020204030204" pitchFamily="34" charset="0"/>
                          <a:cs typeface="Arial" panose="020B0604020202020204" pitchFamily="34" charset="0"/>
                        </a:rPr>
                        <a:t>מתוכנן: כתיבת פרוטוקולים </a:t>
                      </a:r>
                      <a:r>
                        <a:rPr lang="he-IL" sz="700" dirty="0" err="1">
                          <a:effectLst/>
                          <a:highlight>
                            <a:srgbClr val="00FF00"/>
                          </a:highlight>
                          <a:latin typeface="Calibri" panose="020F0502020204030204" pitchFamily="34" charset="0"/>
                          <a:ea typeface="Calibri" panose="020F0502020204030204" pitchFamily="34" charset="0"/>
                          <a:cs typeface="Arial" panose="020B0604020202020204" pitchFamily="34" charset="0"/>
                        </a:rPr>
                        <a:t>מותאמי</a:t>
                      </a:r>
                      <a:r>
                        <a:rPr lang="he-IL" sz="700" dirty="0">
                          <a:effectLst/>
                          <a:highlight>
                            <a:srgbClr val="00FF00"/>
                          </a:highlight>
                          <a:latin typeface="Calibri" panose="020F0502020204030204" pitchFamily="34" charset="0"/>
                          <a:ea typeface="Calibri" panose="020F0502020204030204" pitchFamily="34" charset="0"/>
                          <a:cs typeface="Arial" panose="020B0604020202020204" pitchFamily="34" charset="0"/>
                        </a:rPr>
                        <a:t> תרבות לקבוצות טיפול של נשים/נערות וגברים/נערים</a:t>
                      </a:r>
                      <a:endParaRPr lang="en-US" sz="800" dirty="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182919891"/>
                  </a:ext>
                </a:extLst>
              </a:tr>
              <a:tr h="140959">
                <a:tc>
                  <a:txBody>
                    <a:bodyPr/>
                    <a:lstStyle/>
                    <a:p>
                      <a:pPr algn="r" rtl="1">
                        <a:lnSpc>
                          <a:spcPct val="115000"/>
                        </a:lnSpc>
                        <a:spcAft>
                          <a:spcPts val="0"/>
                        </a:spcAft>
                      </a:pPr>
                      <a:r>
                        <a:rPr lang="he-IL" sz="700">
                          <a:effectLst/>
                          <a:highlight>
                            <a:srgbClr val="FFFF00"/>
                          </a:highlight>
                          <a:latin typeface="Calibri" panose="020F0502020204030204" pitchFamily="34" charset="0"/>
                          <a:ea typeface="Calibri" panose="020F0502020204030204" pitchFamily="34" charset="0"/>
                          <a:cs typeface="Arial" panose="020B0604020202020204" pitchFamily="34" charset="0"/>
                        </a:rPr>
                        <a:t>מענה טלפוני בחרום </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en-US" sz="800">
                          <a:effectLst/>
                          <a:latin typeface="Calibri" panose="020F0502020204030204" pitchFamily="34" charset="0"/>
                          <a:ea typeface="Calibri" panose="020F0502020204030204" pitchFamily="34" charset="0"/>
                          <a:cs typeface="Arial" panose="020B0604020202020204" pitchFamily="34" charset="0"/>
                        </a:rPr>
                        <a:t> </a:t>
                      </a: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80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dirty="0">
                          <a:effectLst/>
                          <a:highlight>
                            <a:srgbClr val="00FF00"/>
                          </a:highlight>
                          <a:latin typeface="Calibri" panose="020F0502020204030204" pitchFamily="34" charset="0"/>
                          <a:ea typeface="Calibri" panose="020F0502020204030204" pitchFamily="34" charset="0"/>
                          <a:cs typeface="Arial" panose="020B0604020202020204" pitchFamily="34" charset="0"/>
                        </a:rPr>
                        <a:t>הכשרה בטיפול דיאדי</a:t>
                      </a:r>
                      <a:endParaRPr lang="en-US" sz="800" dirty="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641176158"/>
                  </a:ext>
                </a:extLst>
              </a:tr>
              <a:tr h="140959">
                <a:tc>
                  <a:txBody>
                    <a:bodyPr/>
                    <a:lstStyle/>
                    <a:p>
                      <a:pPr algn="r" rtl="1">
                        <a:lnSpc>
                          <a:spcPct val="115000"/>
                        </a:lnSpc>
                        <a:spcAft>
                          <a:spcPts val="0"/>
                        </a:spcAft>
                      </a:pPr>
                      <a:r>
                        <a:rPr lang="he-IL" sz="700">
                          <a:effectLst/>
                          <a:highlight>
                            <a:srgbClr val="00FF00"/>
                          </a:highlight>
                          <a:latin typeface="Calibri" panose="020F0502020204030204" pitchFamily="34" charset="0"/>
                          <a:ea typeface="Calibri" panose="020F0502020204030204" pitchFamily="34" charset="0"/>
                          <a:cs typeface="Arial" panose="020B0604020202020204" pitchFamily="34" charset="0"/>
                        </a:rPr>
                        <a:t> </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en-US" sz="800">
                          <a:effectLst/>
                          <a:latin typeface="Calibri" panose="020F0502020204030204" pitchFamily="34" charset="0"/>
                          <a:ea typeface="Calibri" panose="020F0502020204030204" pitchFamily="34" charset="0"/>
                          <a:cs typeface="Arial" panose="020B0604020202020204" pitchFamily="34" charset="0"/>
                        </a:rPr>
                        <a:t> </a:t>
                      </a: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80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endParaRPr lang="en-US" sz="80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he-IL" sz="7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הכשרת </a:t>
                      </a:r>
                      <a:r>
                        <a:rPr lang="he-IL" sz="7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מיינדפולנס</a:t>
                      </a:r>
                      <a:r>
                        <a:rPr lang="he-IL" sz="7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למטפלים</a:t>
                      </a:r>
                      <a:endParaRPr lang="en-US" sz="800" dirty="0">
                        <a:effectLst/>
                        <a:latin typeface="Calibri" panose="020F0502020204030204" pitchFamily="34" charset="0"/>
                        <a:ea typeface="Calibri" panose="020F0502020204030204" pitchFamily="34" charset="0"/>
                        <a:cs typeface="Arial" panose="020B0604020202020204" pitchFamily="34" charset="0"/>
                      </a:endParaRPr>
                    </a:p>
                  </a:txBody>
                  <a:tcPr marL="49698" marR="49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308715924"/>
                  </a:ext>
                </a:extLst>
              </a:tr>
            </a:tbl>
          </a:graphicData>
        </a:graphic>
      </p:graphicFrame>
    </p:spTree>
    <p:extLst>
      <p:ext uri="{BB962C8B-B14F-4D97-AF65-F5344CB8AC3E}">
        <p14:creationId xmlns:p14="http://schemas.microsoft.com/office/powerpoint/2010/main" val="21479214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e-IL"/>
          </a:p>
        </p:txBody>
      </p:sp>
      <p:pic>
        <p:nvPicPr>
          <p:cNvPr id="4" name="Picture 5" descr="צלם: אבישי אופיר - כותרת התמונה: דה שבו וחמור אחד - קטגוריה: שונות"/>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28600" y="304800"/>
            <a:ext cx="86868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250164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אזרחי">
  <a:themeElements>
    <a:clrScheme name="אזרחי">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אזרחי">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אזרחי">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6761801-22E0-4110-8685-2520CDCAAF39}"/>
</file>

<file path=customXml/itemProps2.xml><?xml version="1.0" encoding="utf-8"?>
<ds:datastoreItem xmlns:ds="http://schemas.openxmlformats.org/officeDocument/2006/customXml" ds:itemID="{27647645-400B-423B-A3C8-8147B79B212D}"/>
</file>

<file path=customXml/itemProps3.xml><?xml version="1.0" encoding="utf-8"?>
<ds:datastoreItem xmlns:ds="http://schemas.openxmlformats.org/officeDocument/2006/customXml" ds:itemID="{E8F7B695-FD87-42BB-8211-44D01DF41F08}"/>
</file>

<file path=docProps/app.xml><?xml version="1.0" encoding="utf-8"?>
<Properties xmlns="http://schemas.openxmlformats.org/officeDocument/2006/extended-properties" xmlns:vt="http://schemas.openxmlformats.org/officeDocument/2006/docPropsVTypes">
  <Template/>
  <TotalTime>61252</TotalTime>
  <Words>2255</Words>
  <Application>Microsoft Office PowerPoint</Application>
  <PresentationFormat>On-screen Show (4:3)</PresentationFormat>
  <Paragraphs>175</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אזרחי</vt:lpstr>
      <vt:lpstr>מרכז הערכות וחוסן אזורי  לחברה הבדואית בנגב </vt:lpstr>
      <vt:lpstr>רקע</vt:lpstr>
      <vt:lpstr>רקע</vt:lpstr>
      <vt:lpstr>PowerPoint Presentation</vt:lpstr>
      <vt:lpstr>סוגיות ייחודיות - כפרים לא מוכרים</vt:lpstr>
      <vt:lpstr>סוגיות ייחודיות - כוחות חירום והצלה</vt:lpstr>
      <vt:lpstr>סוגיות ייחודיות-שרותי בריאות בשעת חירום</vt:lpstr>
      <vt:lpstr>PowerPoint Presentation</vt:lpstr>
      <vt:lpstr>שגרת חירום</vt:lpstr>
      <vt:lpstr>תפיסת החירום</vt:lpstr>
      <vt:lpstr>הצורך</vt:lpstr>
      <vt:lpstr>נתונים "צוק איתן"</vt:lpstr>
      <vt:lpstr>נתונים "צוק איתן"</vt:lpstr>
      <vt:lpstr>נתונים "צוק איתן"</vt:lpstr>
      <vt:lpstr>נתונים "צוק איתן"</vt:lpstr>
      <vt:lpstr>מרכז החוסן לחברה הבדואית בנגב</vt:lpstr>
      <vt:lpstr>מרכז החוסן לחברה הבדואית בנגב</vt:lpstr>
      <vt:lpstr>מרכז החוסן לחברה הבדואית בנגב</vt:lpstr>
      <vt:lpstr>ייחוד מודל העבודה</vt:lpstr>
      <vt:lpstr>ייחוד מודל העבודה – מוכנות לחירום</vt:lpstr>
      <vt:lpstr>ייחוד מודל העבודה - קהילה</vt:lpstr>
      <vt:lpstr>ייחוד מודל העבודה - טיפול</vt:lpstr>
      <vt:lpstr>ייחוד מודל העבודה - טיפול</vt:lpstr>
      <vt:lpstr>מרכז החוסן לחברה הבדואית בנגב 2016</vt:lpstr>
      <vt:lpstr>טבלת הכשרות 2016</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הכנת החברה הבדואית בנגב למצב חרום</dc:title>
  <dc:creator>ohad.a</dc:creator>
  <cp:lastModifiedBy>נועם לבאות</cp:lastModifiedBy>
  <cp:revision>128</cp:revision>
  <cp:lastPrinted>2017-02-26T07:37:59Z</cp:lastPrinted>
  <dcterms:created xsi:type="dcterms:W3CDTF">2013-09-12T08:45:06Z</dcterms:created>
  <dcterms:modified xsi:type="dcterms:W3CDTF">2017-04-04T16:15:50Z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2020273</vt:r8>
  </property>
</Properties>
</file>