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slides/slide36.xml" ContentType="application/vnd.openxmlformats-officedocument.presentationml.slide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3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29.xml" ContentType="application/vnd.openxmlformats-officedocument.presentationml.slide+xml"/>
  <Override PartName="/ppt/slides/slide20.xml" ContentType="application/vnd.openxmlformats-officedocument.presentationml.slide+xml"/>
  <Override PartName="/ppt/slides/slide27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8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4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35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6.xml" ContentType="application/vnd.openxmlformats-officedocument.presentationml.notesSlide+xml"/>
  <Override PartName="/ppt/slideLayouts/slideLayout5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9.xml" ContentType="application/vnd.openxmlformats-officedocument.presentationml.notesSlide+xml"/>
  <Override PartName="/ppt/slideLayouts/slideLayout3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4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15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22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9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6.xml" ContentType="application/vnd.openxmlformats-officedocument.theme+xml"/>
  <Override PartName="/ppt/theme/theme5.xml" ContentType="application/vnd.openxmlformats-officedocument.theme+xml"/>
  <Override PartName="/ppt/theme/theme4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saveSubsetFonts="1">
  <p:sldMasterIdLst>
    <p:sldMasterId id="2147483681" r:id="rId1"/>
    <p:sldMasterId id="2147483755" r:id="rId2"/>
    <p:sldMasterId id="2147483768" r:id="rId3"/>
    <p:sldMasterId id="2147483816" r:id="rId4"/>
  </p:sldMasterIdLst>
  <p:notesMasterIdLst>
    <p:notesMasterId r:id="rId41"/>
  </p:notesMasterIdLst>
  <p:handoutMasterIdLst>
    <p:handoutMasterId r:id="rId42"/>
  </p:handoutMasterIdLst>
  <p:sldIdLst>
    <p:sldId id="322" r:id="rId5"/>
    <p:sldId id="508" r:id="rId6"/>
    <p:sldId id="509" r:id="rId7"/>
    <p:sldId id="510" r:id="rId8"/>
    <p:sldId id="502" r:id="rId9"/>
    <p:sldId id="494" r:id="rId10"/>
    <p:sldId id="503" r:id="rId11"/>
    <p:sldId id="504" r:id="rId12"/>
    <p:sldId id="430" r:id="rId13"/>
    <p:sldId id="431" r:id="rId14"/>
    <p:sldId id="432" r:id="rId15"/>
    <p:sldId id="433" r:id="rId16"/>
    <p:sldId id="515" r:id="rId17"/>
    <p:sldId id="516" r:id="rId18"/>
    <p:sldId id="511" r:id="rId19"/>
    <p:sldId id="512" r:id="rId20"/>
    <p:sldId id="513" r:id="rId21"/>
    <p:sldId id="514" r:id="rId22"/>
    <p:sldId id="440" r:id="rId23"/>
    <p:sldId id="505" r:id="rId24"/>
    <p:sldId id="496" r:id="rId25"/>
    <p:sldId id="497" r:id="rId26"/>
    <p:sldId id="498" r:id="rId27"/>
    <p:sldId id="445" r:id="rId28"/>
    <p:sldId id="446" r:id="rId29"/>
    <p:sldId id="447" r:id="rId30"/>
    <p:sldId id="449" r:id="rId31"/>
    <p:sldId id="448" r:id="rId32"/>
    <p:sldId id="453" r:id="rId33"/>
    <p:sldId id="454" r:id="rId34"/>
    <p:sldId id="455" r:id="rId35"/>
    <p:sldId id="456" r:id="rId36"/>
    <p:sldId id="486" r:id="rId37"/>
    <p:sldId id="490" r:id="rId38"/>
    <p:sldId id="517" r:id="rId39"/>
    <p:sldId id="518" r:id="rId40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3127">
          <p15:clr>
            <a:srgbClr val="A4A3A4"/>
          </p15:clr>
        </p15:guide>
        <p15:guide id="4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53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BFB"/>
    <a:srgbClr val="9BBE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סגנון ביניים 1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52" autoAdjust="0"/>
    <p:restoredTop sz="92832" autoAdjust="0"/>
  </p:normalViewPr>
  <p:slideViewPr>
    <p:cSldViewPr>
      <p:cViewPr varScale="1">
        <p:scale>
          <a:sx n="101" d="100"/>
          <a:sy n="101" d="100"/>
        </p:scale>
        <p:origin x="29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handoutMaster" Target="handoutMasters/handoutMaster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customXml" Target="../customXml/item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commentAuthors" Target="commentAuthors.xml"/><Relationship Id="rId48" Type="http://schemas.openxmlformats.org/officeDocument/2006/relationships/customXml" Target="../customXml/item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276" y="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1"/>
          <a:lstStyle>
            <a:lvl1pPr algn="l">
              <a:defRPr sz="1200"/>
            </a:lvl1pPr>
          </a:lstStyle>
          <a:p>
            <a:fld id="{E334D5B4-669F-4217-8B5A-E2E310699CD2}" type="datetimeFigureOut">
              <a:rPr lang="he-IL" smtClean="0"/>
              <a:t>כ"ה/תמוז/תשע"ז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1276" y="9428164"/>
            <a:ext cx="2946400" cy="496887"/>
          </a:xfrm>
          <a:prstGeom prst="rect">
            <a:avLst/>
          </a:prstGeom>
        </p:spPr>
        <p:txBody>
          <a:bodyPr vert="horz" lIns="91431" tIns="45715" rIns="91431" bIns="45715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88" y="9428164"/>
            <a:ext cx="2946400" cy="496887"/>
          </a:xfrm>
          <a:prstGeom prst="rect">
            <a:avLst/>
          </a:prstGeom>
        </p:spPr>
        <p:txBody>
          <a:bodyPr vert="horz" lIns="91431" tIns="45715" rIns="91431" bIns="45715" rtlCol="1" anchor="b"/>
          <a:lstStyle>
            <a:lvl1pPr algn="l">
              <a:defRPr sz="1200"/>
            </a:lvl1pPr>
          </a:lstStyle>
          <a:p>
            <a:fld id="{962A53ED-111F-4E28-8E91-E9308E73CA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742181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60" cy="496332"/>
          </a:xfrm>
          <a:prstGeom prst="rect">
            <a:avLst/>
          </a:prstGeom>
        </p:spPr>
        <p:txBody>
          <a:bodyPr vert="horz" lIns="91431" tIns="45715" rIns="91431" bIns="45715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60" cy="496332"/>
          </a:xfrm>
          <a:prstGeom prst="rect">
            <a:avLst/>
          </a:prstGeom>
        </p:spPr>
        <p:txBody>
          <a:bodyPr vert="horz" lIns="91431" tIns="45715" rIns="91431" bIns="45715" rtlCol="1"/>
          <a:lstStyle>
            <a:lvl1pPr algn="l">
              <a:defRPr sz="1200"/>
            </a:lvl1pPr>
          </a:lstStyle>
          <a:p>
            <a:fld id="{C47319AC-6162-483D-BC19-149F408758D9}" type="datetimeFigureOut">
              <a:rPr lang="he-IL" smtClean="0"/>
              <a:t>כ"ה/תמוז/תשע"ז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31" tIns="45715" rIns="91431" bIns="45715" rtlCol="1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60" cy="496332"/>
          </a:xfrm>
          <a:prstGeom prst="rect">
            <a:avLst/>
          </a:prstGeom>
        </p:spPr>
        <p:txBody>
          <a:bodyPr vert="horz" lIns="91431" tIns="45715" rIns="91431" bIns="45715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60" cy="496332"/>
          </a:xfrm>
          <a:prstGeom prst="rect">
            <a:avLst/>
          </a:prstGeom>
        </p:spPr>
        <p:txBody>
          <a:bodyPr vert="horz" lIns="91431" tIns="45715" rIns="91431" bIns="45715" rtlCol="1" anchor="b"/>
          <a:lstStyle>
            <a:lvl1pPr algn="l">
              <a:defRPr sz="1200"/>
            </a:lvl1pPr>
          </a:lstStyle>
          <a:p>
            <a:fld id="{5089C820-C7FF-4995-91F4-5433493F18E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06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40439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67953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707517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05010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09964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079478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369060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לאומית:</a:t>
            </a:r>
          </a:p>
          <a:p>
            <a:pPr rtl="1"/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עד כה גויסו שישה מגשרים  שיעבדו בערים : 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1"/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ראשון לציון, קריית מלאכי, רחובות , אשדוד , חדרה , טירת הכרמל וחיפה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1"/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בערים יוקנעם ונתניה טרם גויסו עוד שני מגשרים .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1"/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עבודתם תחל רק לאחר שיחתם הסכם בין משרד הבריאות לקופה 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e-IL" dirty="0" smtClean="0"/>
          </a:p>
          <a:p>
            <a:r>
              <a:rPr lang="he-IL" dirty="0" smtClean="0"/>
              <a:t>כללית:</a:t>
            </a:r>
          </a:p>
          <a:p>
            <a:pPr rtl="1"/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מגשרת אחת כבר עובדת באשקלון (העסקה על ידי האגודה) ואנו מחפשים כידוע לך, מועמדים לעוד 3 </a:t>
            </a:r>
            <a:r>
              <a:rPr lang="he-I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באיזור</a:t>
            </a:r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חיפה /קריות.  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1"/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אתמול אורה העבירה לנו בתודה שם של מישהי, כבר יצרנו </a:t>
            </a:r>
            <a:r>
              <a:rPr lang="he-I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איתה</a:t>
            </a:r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קשר והיא כבר שלחה לנו קורות חיים. מחר מקדמת הבריאות של מחוז חיפה וגליל המערבי חוזרת מחו"ל ותקבע </a:t>
            </a:r>
            <a:r>
              <a:rPr lang="he-I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איתה</a:t>
            </a:r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שיחה ונראה איך מתקדמים.  אנו ממשיכים לחפש עוד 2 מועמדים לאותו </a:t>
            </a:r>
            <a:r>
              <a:rPr lang="he-I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איזור</a:t>
            </a:r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825771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סך כל בין 2016 ל2017 </a:t>
            </a:r>
            <a:r>
              <a:rPr lang="he-I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היתה</a:t>
            </a:r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ירידה של 32 אחוזים במספר המועמדים שניגשו למכרזים . הירידה מיוחסת לניגשים למכרזים שאינם </a:t>
            </a:r>
            <a:r>
              <a:rPr lang="he-I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יעודיים</a:t>
            </a:r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ליוצאי אתיופיה. למכרזים </a:t>
            </a:r>
            <a:r>
              <a:rPr lang="he-I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יעודיים</a:t>
            </a:r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e-I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היתה</a:t>
            </a:r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עליה של 146 אחוז בין 2016 ל 2017.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1"/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נתונים מספריים ראי בהמשך המייל אם צריך. 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1"/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שלומית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328327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smtClean="0"/>
          </a:p>
          <a:p>
            <a:r>
              <a:rPr lang="he-IL" smtClean="0"/>
              <a:t>להפריד חזרה את הפיילוט – ושישים כסף</a:t>
            </a:r>
          </a:p>
          <a:p>
            <a:r>
              <a:rPr lang="he-IL" smtClean="0"/>
              <a:t>הליך חלופי – חשוב ולבד</a:t>
            </a:r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299616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166891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sz="1200" dirty="0" smtClean="0"/>
              <a:t>משפחות יהיו זכאיות להלוואה לדיור בסך של 600 אלף ₪, לתקופה של 25 שנים (10 שנים ראשונות ללא ריבית שנתית; 15 שנים נותרות בריבית שנתית של 2%)</a:t>
            </a:r>
            <a:r>
              <a:rPr lang="he-IL" sz="1100" dirty="0" smtClean="0"/>
              <a:t>. </a:t>
            </a:r>
          </a:p>
          <a:p>
            <a:r>
              <a:rPr lang="he-IL" sz="1200" smtClean="0"/>
              <a:t>200 משפחות יוצאי אתיופיה זכאיות לקבלת ההלוואה מידי שנה לתקופה של 4 שנים</a:t>
            </a:r>
          </a:p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30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832055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defTabSz="930926" rtl="1">
              <a:spcBef>
                <a:spcPct val="30000"/>
              </a:spcBef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35528" indent="-282773" algn="r" defTabSz="930926" rtl="1">
              <a:spcBef>
                <a:spcPct val="30000"/>
              </a:spcBef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31091" indent="-225583" algn="r" defTabSz="930926" rtl="1">
              <a:spcBef>
                <a:spcPct val="30000"/>
              </a:spcBef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583846" indent="-225583" algn="r" defTabSz="930926" rtl="1">
              <a:spcBef>
                <a:spcPct val="30000"/>
              </a:spcBef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36600" indent="-225583" algn="r" defTabSz="930926" rtl="1">
              <a:spcBef>
                <a:spcPct val="30000"/>
              </a:spcBef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494120" indent="-225583" algn="r" defTabSz="930926" rtl="1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51640" indent="-225583" algn="r" defTabSz="930926" rtl="1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09160" indent="-225583" algn="r" defTabSz="930926" rtl="1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66680" indent="-225583" algn="r" defTabSz="930926" rtl="1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l">
              <a:spcBef>
                <a:spcPct val="0"/>
              </a:spcBef>
            </a:pPr>
            <a:fld id="{30AEFFDD-7687-4176-880B-F3CE01661EAE}" type="slidenum">
              <a:rPr lang="en-GB" altLang="he-IL" smtClean="0">
                <a:solidFill>
                  <a:srgbClr val="000000"/>
                </a:solidFill>
                <a:cs typeface="Arial" panose="020B0604020202020204" pitchFamily="34" charset="0"/>
              </a:rPr>
              <a:pPr algn="l">
                <a:spcBef>
                  <a:spcPct val="0"/>
                </a:spcBef>
              </a:pPr>
              <a:t>34</a:t>
            </a:fld>
            <a:endParaRPr lang="en-GB" altLang="he-IL" smtClean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247811" name="Text Box 1"/>
          <p:cNvSpPr txBox="1">
            <a:spLocks noChangeArrowheads="1"/>
          </p:cNvSpPr>
          <p:nvPr/>
        </p:nvSpPr>
        <p:spPr bwMode="auto">
          <a:xfrm>
            <a:off x="983462" y="748609"/>
            <a:ext cx="4755225" cy="368557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2311" tIns="41155" rIns="82311" bIns="41155" anchor="ctr"/>
          <a:lstStyle>
            <a:lvl1pPr algn="r" defTabSz="407988" rtl="1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algn="r" defTabSz="407988" rtl="1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algn="r" defTabSz="407988" rtl="1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algn="r" defTabSz="407988" rtl="1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algn="r" defTabSz="407988" rtl="1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algn="r" defTabSz="407988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algn="r" defTabSz="407988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algn="r" defTabSz="407988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algn="r" defTabSz="407988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>
              <a:lnSpc>
                <a:spcPct val="92000"/>
              </a:lnSpc>
              <a:spcBef>
                <a:spcPct val="0"/>
              </a:spcBef>
              <a:buClr>
                <a:srgbClr val="000000"/>
              </a:buClr>
              <a:buSzPct val="45000"/>
            </a:pPr>
            <a:endParaRPr lang="he-IL" altLang="he-IL" sz="16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7812" name="Rectangle 2"/>
          <p:cNvSpPr>
            <a:spLocks noGrp="1" noChangeArrowheads="1"/>
          </p:cNvSpPr>
          <p:nvPr>
            <p:ph type="body"/>
          </p:nvPr>
        </p:nvSpPr>
        <p:spPr>
          <a:xfrm>
            <a:off x="671903" y="4668824"/>
            <a:ext cx="5378345" cy="442620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e-IL" altLang="he-IL" smtClean="0"/>
          </a:p>
        </p:txBody>
      </p:sp>
    </p:spTree>
    <p:extLst>
      <p:ext uri="{BB962C8B-B14F-4D97-AF65-F5344CB8AC3E}">
        <p14:creationId xmlns:p14="http://schemas.microsoft.com/office/powerpoint/2010/main" val="29658909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959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571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255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14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777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65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696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365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957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351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9867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1816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944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336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5505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8887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531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416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9D835033-8C5F-4C1A-951F-840D1F2DAE94}" type="datetime8">
              <a:rPr lang="he-IL" smtClean="0">
                <a:solidFill>
                  <a:srgbClr val="242852"/>
                </a:solidFill>
              </a:rPr>
              <a:t>19 יולי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0804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96C43CF4-AB94-49DF-AAF8-F60EB13B27E3}" type="datetime8">
              <a:rPr lang="he-IL" smtClean="0">
                <a:solidFill>
                  <a:srgbClr val="242852"/>
                </a:solidFill>
              </a:rPr>
              <a:t>19 יולי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4797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DEF5-5586-4BD5-B01D-E457A27F6D40}" type="datetime8">
              <a:rPr lang="he-IL" smtClean="0">
                <a:solidFill>
                  <a:srgbClr val="242852"/>
                </a:solidFill>
              </a:rPr>
              <a:t>19 יולי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8" name="מציין מיקום תוכן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650028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66206164-1BA4-4ACB-A744-94E7B91E3678}" type="datetime8">
              <a:rPr lang="he-IL" smtClean="0">
                <a:solidFill>
                  <a:srgbClr val="ACCBF9"/>
                </a:solidFill>
              </a:rPr>
              <a:t>19 יולי 17</a:t>
            </a:fld>
            <a:endParaRPr lang="en-US">
              <a:solidFill>
                <a:srgbClr val="ACCBF9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ACCBF9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ACCBF9"/>
                </a:solidFill>
              </a:rPr>
              <a:pPr/>
              <a:t>‹#›</a:t>
            </a:fld>
            <a:endParaRPr lang="en-US">
              <a:solidFill>
                <a:srgbClr val="ACCBF9"/>
              </a:solidFill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3519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7EA95-D393-46A2-9B2C-D43FD359CE93}" type="datetime8">
              <a:rPr lang="he-IL" smtClean="0">
                <a:solidFill>
                  <a:srgbClr val="242852"/>
                </a:solidFill>
              </a:rPr>
              <a:t>19 יולי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955616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6CD81-BCA6-454D-A462-BBE21D943343}" type="datetime8">
              <a:rPr lang="he-IL" smtClean="0">
                <a:solidFill>
                  <a:srgbClr val="242852"/>
                </a:solidFill>
              </a:rPr>
              <a:t>19 יולי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542793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9C9F7-FE71-4281-B4E4-3FF0E8B93963}" type="datetime8">
              <a:rPr lang="he-IL" smtClean="0">
                <a:solidFill>
                  <a:srgbClr val="242852"/>
                </a:solidFill>
              </a:rPr>
              <a:t>19 יולי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2345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152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4530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ביטחו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4905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47126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267920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172351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586649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485582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1694400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5991438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14330-9F52-4530-BF14-3D7B243D55CA}" type="datetime8">
              <a:rPr lang="he-IL" smtClean="0"/>
              <a:t>19 יולי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2349999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4968" y="188640"/>
            <a:ext cx="6781800" cy="1297233"/>
          </a:xfrm>
        </p:spPr>
        <p:txBody>
          <a:bodyPr/>
          <a:lstStyle>
            <a:lvl1pPr algn="r">
              <a:defRPr sz="4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5915" y="2028188"/>
            <a:ext cx="7543800" cy="4685430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504" y="6376243"/>
            <a:ext cx="762000" cy="365125"/>
          </a:xfrm>
        </p:spPr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Picture 2" descr="http://www.n-k.org.il/_uploads/imagesgallery/semel2.g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322" y="117515"/>
            <a:ext cx="458593" cy="555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/>
          <p:nvPr userDrawn="1"/>
        </p:nvSpPr>
        <p:spPr>
          <a:xfrm>
            <a:off x="37634" y="764704"/>
            <a:ext cx="1997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200" dirty="0"/>
              <a:t>התוכנית הממשלתית לשילוב יוצאי אתיופיה</a:t>
            </a:r>
          </a:p>
          <a:p>
            <a:pPr algn="ctr"/>
            <a:r>
              <a:rPr lang="he-IL" sz="1200" dirty="0"/>
              <a:t>מטה היישום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7363830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r">
              <a:defRPr sz="5400" b="0" cap="all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416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27425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BAC57-7E86-430A-A3FF-6F2D15145DA5}" type="datetime8">
              <a:rPr lang="he-IL" smtClean="0"/>
              <a:t>19 יולי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073998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04231-9A42-49AB-9AD1-8A2B004F191D}" type="datetime8">
              <a:rPr lang="he-IL" smtClean="0"/>
              <a:t>19 יולי 17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46230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875C8-B1E7-4B33-9724-9E97B8766FCE}" type="datetime8">
              <a:rPr lang="he-IL" smtClean="0"/>
              <a:t>19 יולי 17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7165726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126B5-8D59-41DF-8CEB-372D05C3AA90}" type="datetime8">
              <a:rPr lang="he-IL" smtClean="0"/>
              <a:t>19 יולי 17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543115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5450-4E72-44C3-B54B-D95705CCCD90}" type="datetime8">
              <a:rPr lang="he-IL" smtClean="0"/>
              <a:t>19 יולי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353059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7B7C-DAD6-45C8-A5A9-852F4523BF60}" type="datetime8">
              <a:rPr lang="he-IL" smtClean="0"/>
              <a:t>19 יולי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4933189"/>
            <a:ext cx="2041468" cy="1390246"/>
          </a:xfrm>
          <a:prstGeom prst="rect">
            <a:avLst/>
          </a:prstGeom>
        </p:spPr>
      </p:pic>
      <p:pic>
        <p:nvPicPr>
          <p:cNvPr id="9" name="תמונה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4933189"/>
            <a:ext cx="2041468" cy="139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9424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FB1DA-3E30-41F8-ADD2-33EAC756FEFE}" type="datetime8">
              <a:rPr lang="he-IL" smtClean="0"/>
              <a:t>19 יולי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5261203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53321-2DB8-448A-91E9-974BD17DABDD}" type="datetime8">
              <a:rPr lang="he-IL" smtClean="0"/>
              <a:t>19 יולי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5104804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8273419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64829095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34634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03238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41835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6287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75118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56033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0652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88582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93081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37111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36643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58522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408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29825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81659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42244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88589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61966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3A2611A6-318D-4128-A6C7-55A99C40ECC5}" type="datetime8">
              <a:rPr lang="he-IL" smtClean="0">
                <a:solidFill>
                  <a:srgbClr val="242852"/>
                </a:solidFill>
              </a:rPr>
              <a:t>19 יולי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02228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9A454F21-4E7D-4A72-9165-69F226F92CBD}" type="datetime8">
              <a:rPr lang="he-IL" smtClean="0">
                <a:solidFill>
                  <a:srgbClr val="242852"/>
                </a:solidFill>
              </a:rPr>
              <a:t>19 יולי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54898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4E50F-4560-4EBF-82A1-A6DC9413BCDC}" type="datetime8">
              <a:rPr lang="he-IL" smtClean="0">
                <a:solidFill>
                  <a:srgbClr val="242852"/>
                </a:solidFill>
              </a:rPr>
              <a:t>19 יולי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8" name="מציין מיקום תוכן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9763379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E8BB946E-C84B-4265-A0C3-E3822199269D}" type="datetime8">
              <a:rPr lang="he-IL" smtClean="0">
                <a:solidFill>
                  <a:srgbClr val="ACCBF9"/>
                </a:solidFill>
              </a:rPr>
              <a:t>19 יולי 17</a:t>
            </a:fld>
            <a:endParaRPr lang="en-US">
              <a:solidFill>
                <a:srgbClr val="ACCBF9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ACCBF9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ACCBF9"/>
                </a:solidFill>
              </a:rPr>
              <a:pPr/>
              <a:t>‹#›</a:t>
            </a:fld>
            <a:endParaRPr lang="en-US">
              <a:solidFill>
                <a:srgbClr val="ACCBF9"/>
              </a:solidFill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5867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38B79-AB77-41AF-B88E-75D9F42E29EE}" type="datetime8">
              <a:rPr lang="he-IL" smtClean="0">
                <a:solidFill>
                  <a:srgbClr val="242852"/>
                </a:solidFill>
              </a:rPr>
              <a:t>19 יולי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5272450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54380-A379-484E-BA45-29574B5AC241}" type="datetime8">
              <a:rPr lang="he-IL" smtClean="0">
                <a:solidFill>
                  <a:srgbClr val="242852"/>
                </a:solidFill>
              </a:rPr>
              <a:t>19 יולי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3151004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57889-ACEB-4FB3-860D-53A86F13A5BD}" type="datetime8">
              <a:rPr lang="he-IL" smtClean="0">
                <a:solidFill>
                  <a:srgbClr val="242852"/>
                </a:solidFill>
              </a:rPr>
              <a:t>19 יולי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17564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0551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13017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ביטחו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6803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5383538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9365622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4361356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0973741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6139748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58306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320554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176E3F1-8B1E-4C0D-8BD2-3862E41A549D}" type="datetime8">
              <a:rPr lang="he-IL" smtClean="0"/>
              <a:t>19 יולי 17</a:t>
            </a:fld>
            <a:endParaRPr lang="he-IL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dirty="0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dirty="0" smtClean="0"/>
              <a:t>רמה שנייה</a:t>
            </a:r>
          </a:p>
          <a:p>
            <a:pPr lvl="2" eaLnBrk="1" latinLnBrk="0" hangingPunct="1"/>
            <a:r>
              <a:rPr lang="he-IL" dirty="0" smtClean="0"/>
              <a:t>רמה שלישית</a:t>
            </a:r>
          </a:p>
          <a:p>
            <a:pPr lvl="3" eaLnBrk="1" latinLnBrk="0" hangingPunct="1"/>
            <a:r>
              <a:rPr lang="he-IL" dirty="0" smtClean="0"/>
              <a:t>רמה רביעית</a:t>
            </a:r>
          </a:p>
          <a:p>
            <a:pPr lvl="4" eaLnBrk="1" latinLnBrk="0" hangingPunct="1"/>
            <a:r>
              <a:rPr lang="he-IL" dirty="0" smtClean="0"/>
              <a:t>רמה חמישית</a:t>
            </a:r>
            <a:endParaRPr kumimoji="0" lang="en-US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C2CA4D-D68B-461F-B108-001453D7261F}" type="datetime8">
              <a:rPr lang="he-IL" smtClean="0"/>
              <a:t>19 יולי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r">
              <a:defRPr/>
            </a:lvl1pPr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pic>
        <p:nvPicPr>
          <p:cNvPr id="8" name="Picture 2" descr="http://www.n-k.org.il/_uploads/imagesgallery/semel2.g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23" y="281578"/>
            <a:ext cx="458593" cy="555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3"/>
          <p:cNvSpPr/>
          <p:nvPr userDrawn="1"/>
        </p:nvSpPr>
        <p:spPr>
          <a:xfrm>
            <a:off x="-90264" y="838453"/>
            <a:ext cx="1997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200" b="0" dirty="0">
                <a:latin typeface="Arial Black" panose="020B0A04020102020204" pitchFamily="34" charset="0"/>
              </a:rPr>
              <a:t>התוכנית הממשלתית לשילוב יוצאי </a:t>
            </a:r>
            <a:r>
              <a:rPr lang="he-IL" sz="1200" b="0" dirty="0" smtClean="0">
                <a:latin typeface="Arial Black" panose="020B0A04020102020204" pitchFamily="34" charset="0"/>
              </a:rPr>
              <a:t>אתיופיה - מטה היישום</a:t>
            </a:r>
          </a:p>
          <a:p>
            <a:pPr algn="ctr"/>
            <a:r>
              <a:rPr lang="he-IL" sz="1200" b="0" dirty="0" smtClean="0">
                <a:latin typeface="Arial Black" panose="020B0A04020102020204" pitchFamily="34" charset="0"/>
              </a:rPr>
              <a:t>משרד ראש הממשלה </a:t>
            </a:r>
            <a:endParaRPr lang="en-US" sz="1200" b="0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2DD0A3-85EA-402B-A2F1-BBB53CDAFF58}" type="datetime8">
              <a:rPr lang="he-IL" smtClean="0"/>
              <a:t>19 יולי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9D2989-BEDA-43BC-8AAC-D05B729AD715}" type="slidenum">
              <a:rPr lang="he-IL" smtClean="0"/>
              <a:t>‹#›</a:t>
            </a:fld>
            <a:endParaRPr lang="he-IL"/>
          </a:p>
        </p:txBody>
      </p:sp>
      <p:sp>
        <p:nvSpPr>
          <p:cNvPr id="7" name="סוגר זוויתי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סוגר זוויתי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FC958B-6AA0-492E-BB21-ED73D0BB9944}" type="datetime8">
              <a:rPr lang="he-IL" smtClean="0"/>
              <a:t>19 יולי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6584BD-7B0E-41F7-B31A-FFCA0C4EA06F}" type="datetime8">
              <a:rPr lang="he-IL" smtClean="0"/>
              <a:t>19 יולי 17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25FC5C-9BF7-4484-979B-A06F7C2EEE29}" type="datetime8">
              <a:rPr lang="he-IL" smtClean="0"/>
              <a:t>19 יולי 17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B7C871-4FC8-4FFB-983B-4DB48888E803}" type="datetime8">
              <a:rPr lang="he-IL" smtClean="0"/>
              <a:t>19 יולי 17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41DD7D4-375B-49D6-B68D-F76447F7E0C5}" type="datetime8">
              <a:rPr lang="he-IL" smtClean="0"/>
              <a:t>19 יולי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B2421B7-5F7F-4A26-8BC8-69B8631E0FA6}" type="datetime8">
              <a:rPr lang="he-IL" smtClean="0"/>
              <a:t>19 יולי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מחבר ישר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סוגר זוויתי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pic>
        <p:nvPicPr>
          <p:cNvPr id="14" name="תמונה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4933189"/>
            <a:ext cx="2041468" cy="1390246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FA1D02-BEAB-41C4-94B4-B02CA8FADB57}" type="datetime8">
              <a:rPr lang="he-IL" smtClean="0"/>
              <a:t>19 יולי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2C3ED3-233C-42ED-892B-DD71AE3B5512}" type="datetime8">
              <a:rPr lang="he-IL" smtClean="0"/>
              <a:t>19 יולי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6481" y="262108"/>
            <a:ext cx="8226720" cy="1166522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xfrm>
            <a:off x="457200" y="6246813"/>
            <a:ext cx="2125663" cy="473075"/>
          </a:xfrm>
          <a:prstGeom prst="rect">
            <a:avLst/>
          </a:prstGeom>
        </p:spPr>
        <p:txBody>
          <a:bodyPr lIns="91320" tIns="45663" rIns="91320" bIns="45663"/>
          <a:lstStyle>
            <a:lvl1pPr algn="r" defTabSz="913264" rtl="1" eaLnBrk="1" hangingPunct="1">
              <a:buClrTx/>
              <a:buSzTx/>
              <a:defRPr sz="2400">
                <a:solidFill>
                  <a:srgbClr val="000000"/>
                </a:solidFill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3264" eaLnBrk="0" hangingPunct="1">
              <a:buClrTx/>
              <a:buSzTx/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algn="l" defTabSz="913264" eaLnBrk="0" hangingPunct="1">
              <a:buClrTx/>
              <a:buSzTx/>
              <a:defRPr/>
            </a:lvl1pPr>
          </a:lstStyle>
          <a:p>
            <a:pPr>
              <a:defRPr/>
            </a:pPr>
            <a:fld id="{7B71D262-6841-4E30-A667-8254F751C1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609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1.xml"/><Relationship Id="rId18" Type="http://schemas.openxmlformats.org/officeDocument/2006/relationships/slideLayout" Target="../slideLayouts/slideLayout66.xml"/><Relationship Id="rId26" Type="http://schemas.openxmlformats.org/officeDocument/2006/relationships/slideLayout" Target="../slideLayouts/slideLayout74.xml"/><Relationship Id="rId3" Type="http://schemas.openxmlformats.org/officeDocument/2006/relationships/slideLayout" Target="../slideLayouts/slideLayout51.xml"/><Relationship Id="rId21" Type="http://schemas.openxmlformats.org/officeDocument/2006/relationships/slideLayout" Target="../slideLayouts/slideLayout69.xml"/><Relationship Id="rId34" Type="http://schemas.openxmlformats.org/officeDocument/2006/relationships/slideLayout" Target="../slideLayouts/slideLayout82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17" Type="http://schemas.openxmlformats.org/officeDocument/2006/relationships/slideLayout" Target="../slideLayouts/slideLayout65.xml"/><Relationship Id="rId25" Type="http://schemas.openxmlformats.org/officeDocument/2006/relationships/slideLayout" Target="../slideLayouts/slideLayout73.xml"/><Relationship Id="rId33" Type="http://schemas.openxmlformats.org/officeDocument/2006/relationships/slideLayout" Target="../slideLayouts/slideLayout81.xml"/><Relationship Id="rId2" Type="http://schemas.openxmlformats.org/officeDocument/2006/relationships/slideLayout" Target="../slideLayouts/slideLayout50.xml"/><Relationship Id="rId16" Type="http://schemas.openxmlformats.org/officeDocument/2006/relationships/slideLayout" Target="../slideLayouts/slideLayout64.xml"/><Relationship Id="rId20" Type="http://schemas.openxmlformats.org/officeDocument/2006/relationships/slideLayout" Target="../slideLayouts/slideLayout68.xml"/><Relationship Id="rId29" Type="http://schemas.openxmlformats.org/officeDocument/2006/relationships/slideLayout" Target="../slideLayouts/slideLayout77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24" Type="http://schemas.openxmlformats.org/officeDocument/2006/relationships/slideLayout" Target="../slideLayouts/slideLayout72.xml"/><Relationship Id="rId32" Type="http://schemas.openxmlformats.org/officeDocument/2006/relationships/slideLayout" Target="../slideLayouts/slideLayout80.xml"/><Relationship Id="rId5" Type="http://schemas.openxmlformats.org/officeDocument/2006/relationships/slideLayout" Target="../slideLayouts/slideLayout53.xml"/><Relationship Id="rId15" Type="http://schemas.openxmlformats.org/officeDocument/2006/relationships/slideLayout" Target="../slideLayouts/slideLayout63.xml"/><Relationship Id="rId23" Type="http://schemas.openxmlformats.org/officeDocument/2006/relationships/slideLayout" Target="../slideLayouts/slideLayout71.xml"/><Relationship Id="rId28" Type="http://schemas.openxmlformats.org/officeDocument/2006/relationships/slideLayout" Target="../slideLayouts/slideLayout76.xml"/><Relationship Id="rId36" Type="http://schemas.openxmlformats.org/officeDocument/2006/relationships/theme" Target="../theme/theme3.xml"/><Relationship Id="rId10" Type="http://schemas.openxmlformats.org/officeDocument/2006/relationships/slideLayout" Target="../slideLayouts/slideLayout58.xml"/><Relationship Id="rId19" Type="http://schemas.openxmlformats.org/officeDocument/2006/relationships/slideLayout" Target="../slideLayouts/slideLayout67.xml"/><Relationship Id="rId31" Type="http://schemas.openxmlformats.org/officeDocument/2006/relationships/slideLayout" Target="../slideLayouts/slideLayout79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slideLayout" Target="../slideLayouts/slideLayout62.xml"/><Relationship Id="rId22" Type="http://schemas.openxmlformats.org/officeDocument/2006/relationships/slideLayout" Target="../slideLayouts/slideLayout70.xml"/><Relationship Id="rId27" Type="http://schemas.openxmlformats.org/officeDocument/2006/relationships/slideLayout" Target="../slideLayouts/slideLayout75.xml"/><Relationship Id="rId30" Type="http://schemas.openxmlformats.org/officeDocument/2006/relationships/slideLayout" Target="../slideLayouts/slideLayout78.xml"/><Relationship Id="rId35" Type="http://schemas.openxmlformats.org/officeDocument/2006/relationships/slideLayout" Target="../slideLayouts/slideLayout8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86.xml"/><Relationship Id="rId7" Type="http://schemas.openxmlformats.org/officeDocument/2006/relationships/slideLayout" Target="../slideLayouts/slideLayout90.xml"/><Relationship Id="rId12" Type="http://schemas.openxmlformats.org/officeDocument/2006/relationships/slideLayout" Target="../slideLayouts/slideLayout95.xml"/><Relationship Id="rId2" Type="http://schemas.openxmlformats.org/officeDocument/2006/relationships/slideLayout" Target="../slideLayouts/slideLayout85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4.xml"/><Relationship Id="rId5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93.xml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Relationship Id="rId14" Type="http://schemas.openxmlformats.org/officeDocument/2006/relationships/image" Target="../media/image8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/>
              <a:t>רמה שנייה</a:t>
            </a:r>
          </a:p>
          <a:p>
            <a:pPr lvl="2" eaLnBrk="1" latinLnBrk="0" hangingPunct="1"/>
            <a:r>
              <a:rPr kumimoji="0" lang="he-IL"/>
              <a:t>רמה שלישית</a:t>
            </a:r>
          </a:p>
          <a:p>
            <a:pPr lvl="3" eaLnBrk="1" latinLnBrk="0" hangingPunct="1"/>
            <a:r>
              <a:rPr kumimoji="0" lang="he-IL"/>
              <a:t>רמה רביעית</a:t>
            </a:r>
          </a:p>
          <a:p>
            <a:pPr lvl="4" eaLnBrk="1" latinLnBrk="0" hangingPunct="1"/>
            <a:r>
              <a:rPr kumimoji="0" lang="he-IL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fld id="{7960A83F-2A26-4E39-A42F-0ECE8208008F}" type="datetime8">
              <a:rPr lang="he-IL" smtClean="0">
                <a:solidFill>
                  <a:srgbClr val="242852"/>
                </a:solidFill>
              </a:rPr>
              <a:t>19 יולי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endParaRPr lang="en-US">
              <a:solidFill>
                <a:srgbClr val="242852"/>
              </a:solidFill>
            </a:endParaRPr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fld id="{F809F618-CB39-4505-9A16-A81627A90727}" type="slidenum">
              <a:rPr lang="en-US" smtClean="0">
                <a:solidFill>
                  <a:srgbClr val="242852"/>
                </a:solidFill>
              </a:rPr>
              <a:pPr rtl="0"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8" name="מחבר ישר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מחבר ישר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משולש שווה שוקיים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320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  <p:sldLayoutId id="2147483699" r:id="rId18"/>
    <p:sldLayoutId id="2147483700" r:id="rId19"/>
    <p:sldLayoutId id="2147483701" r:id="rId20"/>
    <p:sldLayoutId id="2147483702" r:id="rId21"/>
    <p:sldLayoutId id="2147483703" r:id="rId22"/>
    <p:sldLayoutId id="2147483704" r:id="rId23"/>
    <p:sldLayoutId id="2147483705" r:id="rId24"/>
    <p:sldLayoutId id="2147483706" r:id="rId25"/>
    <p:sldLayoutId id="2147483707" r:id="rId26"/>
    <p:sldLayoutId id="2147483708" r:id="rId27"/>
    <p:sldLayoutId id="2147483709" r:id="rId28"/>
    <p:sldLayoutId id="2147483710" r:id="rId29"/>
    <p:sldLayoutId id="2147483711" r:id="rId30"/>
    <p:sldLayoutId id="2147483712" r:id="rId31"/>
    <p:sldLayoutId id="2147483713" r:id="rId32"/>
    <p:sldLayoutId id="2147483714" r:id="rId33"/>
    <p:sldLayoutId id="2147483715" r:id="rId34"/>
    <p:sldLayoutId id="2147483716" r:id="rId35"/>
  </p:sldLayoutIdLst>
  <p:hf hdr="0" ftr="0" dt="0"/>
  <p:txStyles>
    <p:titleStyle>
      <a:lvl1pPr algn="l" rtl="1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r" rtl="1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r" rtl="1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r" rtl="1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r" rtl="1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r" rtl="1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r" rtl="1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r" rtl="1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608" y="403575"/>
            <a:ext cx="6781800" cy="129723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7240" y="206308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pPr rtl="0"/>
            <a:fld id="{F1FF9CC9-E001-4BF5-A7A7-2538864F0C24}" type="datetime8">
              <a:rPr lang="he-IL" smtClean="0">
                <a:solidFill>
                  <a:srgbClr val="242852"/>
                </a:solidFill>
              </a:rPr>
              <a:t>19 יולי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pPr rtl="0"/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 rtl="0"/>
            <a:fld id="{F809F618-CB39-4505-9A16-A81627A90727}" type="slidenum">
              <a:rPr lang="en-US" smtClean="0">
                <a:solidFill>
                  <a:srgbClr val="242852"/>
                </a:solidFill>
              </a:rPr>
              <a:pPr rtl="0"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91594" y="1700808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774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42" r:id="rId13"/>
  </p:sldLayoutIdLst>
  <p:hf hdr="0" ftr="0" dt="0"/>
  <p:txStyles>
    <p:titleStyle>
      <a:lvl1pPr algn="l" defTabSz="914400" rtl="1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/>
              <a:t>רמה שנייה</a:t>
            </a:r>
          </a:p>
          <a:p>
            <a:pPr lvl="2" eaLnBrk="1" latinLnBrk="0" hangingPunct="1"/>
            <a:r>
              <a:rPr kumimoji="0" lang="he-IL"/>
              <a:t>רמה שלישית</a:t>
            </a:r>
          </a:p>
          <a:p>
            <a:pPr lvl="3" eaLnBrk="1" latinLnBrk="0" hangingPunct="1"/>
            <a:r>
              <a:rPr kumimoji="0" lang="he-IL"/>
              <a:t>רמה רביעית</a:t>
            </a:r>
          </a:p>
          <a:p>
            <a:pPr lvl="4" eaLnBrk="1" latinLnBrk="0" hangingPunct="1"/>
            <a:r>
              <a:rPr kumimoji="0" lang="he-IL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fld id="{45525F45-3AD8-42C1-A169-8B2320328FC1}" type="datetime8">
              <a:rPr lang="he-IL" smtClean="0">
                <a:solidFill>
                  <a:srgbClr val="242852"/>
                </a:solidFill>
              </a:rPr>
              <a:t>19 יולי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endParaRPr lang="en-US">
              <a:solidFill>
                <a:srgbClr val="242852"/>
              </a:solidFill>
            </a:endParaRPr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fld id="{F809F618-CB39-4505-9A16-A81627A90727}" type="slidenum">
              <a:rPr lang="en-US" smtClean="0">
                <a:solidFill>
                  <a:srgbClr val="242852"/>
                </a:solidFill>
              </a:rPr>
              <a:pPr rtl="0"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8" name="מחבר ישר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מחבר ישר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משולש שווה שוקיים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828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  <p:sldLayoutId id="2147483786" r:id="rId18"/>
    <p:sldLayoutId id="2147483787" r:id="rId19"/>
    <p:sldLayoutId id="2147483788" r:id="rId20"/>
    <p:sldLayoutId id="2147483789" r:id="rId21"/>
    <p:sldLayoutId id="2147483790" r:id="rId22"/>
    <p:sldLayoutId id="2147483791" r:id="rId23"/>
    <p:sldLayoutId id="2147483792" r:id="rId24"/>
    <p:sldLayoutId id="2147483793" r:id="rId25"/>
    <p:sldLayoutId id="2147483794" r:id="rId26"/>
    <p:sldLayoutId id="2147483795" r:id="rId27"/>
    <p:sldLayoutId id="2147483796" r:id="rId28"/>
    <p:sldLayoutId id="2147483797" r:id="rId29"/>
    <p:sldLayoutId id="2147483798" r:id="rId30"/>
    <p:sldLayoutId id="2147483799" r:id="rId31"/>
    <p:sldLayoutId id="2147483800" r:id="rId32"/>
    <p:sldLayoutId id="2147483801" r:id="rId33"/>
    <p:sldLayoutId id="2147483802" r:id="rId34"/>
    <p:sldLayoutId id="2147483803" r:id="rId35"/>
  </p:sldLayoutIdLst>
  <p:hf hdr="0" ftr="0" dt="0"/>
  <p:txStyles>
    <p:titleStyle>
      <a:lvl1pPr algn="l" rtl="1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r" rtl="1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r" rtl="1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r" rtl="1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r" rtl="1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r" rtl="1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r" rtl="1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r" rtl="1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מחבר ישר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rtl="0"/>
            <a:fld id="{2016F918-1C59-4EF6-9F56-70902412E58A}" type="datetime8">
              <a:rPr lang="he-IL" smtClean="0">
                <a:solidFill>
                  <a:srgbClr val="242852"/>
                </a:solidFill>
              </a:rPr>
              <a:t>19 יולי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rtl="0"/>
            <a:endParaRPr lang="en-US">
              <a:solidFill>
                <a:srgbClr val="242852"/>
              </a:solidFill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rtl="0"/>
            <a:fld id="{F809F618-CB39-4505-9A16-A81627A90727}" type="slidenum">
              <a:rPr lang="en-US" smtClean="0">
                <a:solidFill>
                  <a:srgbClr val="242852"/>
                </a:solidFill>
              </a:rPr>
              <a:pPr rtl="0"/>
              <a:t>‹#›</a:t>
            </a:fld>
            <a:endParaRPr lang="en-US">
              <a:solidFill>
                <a:srgbClr val="24285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</p:sldLayoutIdLst>
  <p:hf hdr="0" ftr="0" dt="0"/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5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5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5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4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slideLayout" Target="../slideLayouts/slideLayout86.xml"/><Relationship Id="rId1" Type="http://schemas.openxmlformats.org/officeDocument/2006/relationships/themeOverride" Target="../theme/themeOverride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8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8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0049" y="2708920"/>
            <a:ext cx="8040085" cy="2448272"/>
          </a:xfrm>
        </p:spPr>
        <p:txBody>
          <a:bodyPr>
            <a:noAutofit/>
          </a:bodyPr>
          <a:lstStyle/>
          <a:p>
            <a:pPr algn="ctr"/>
            <a:r>
              <a:rPr lang="he-IL" sz="4000" dirty="0" smtClean="0"/>
              <a:t/>
            </a:r>
            <a:br>
              <a:rPr lang="he-IL" sz="4000" dirty="0" smtClean="0"/>
            </a:br>
            <a:r>
              <a:rPr lang="he-IL" sz="4000" dirty="0"/>
              <a:t/>
            </a:r>
            <a:br>
              <a:rPr lang="he-IL" sz="4000" dirty="0"/>
            </a:br>
            <a:r>
              <a:rPr lang="he-IL" sz="4000" dirty="0" smtClean="0"/>
              <a:t/>
            </a:r>
            <a:br>
              <a:rPr lang="he-IL" sz="4000" dirty="0" smtClean="0"/>
            </a:br>
            <a:r>
              <a:rPr lang="he-IL" sz="4000" dirty="0"/>
              <a:t/>
            </a:r>
            <a:br>
              <a:rPr lang="he-IL" sz="4000" dirty="0"/>
            </a:br>
            <a:r>
              <a:rPr lang="he-IL" sz="4000" dirty="0" smtClean="0"/>
              <a:t/>
            </a:r>
            <a:br>
              <a:rPr lang="he-IL" sz="4000" dirty="0" smtClean="0"/>
            </a:br>
            <a:r>
              <a:rPr lang="he-IL" sz="4000" dirty="0" smtClean="0"/>
              <a:t/>
            </a:r>
            <a:br>
              <a:rPr lang="he-IL" sz="4000" dirty="0" smtClean="0"/>
            </a:br>
            <a:r>
              <a:rPr lang="he-IL" sz="3200" dirty="0" smtClean="0">
                <a:effectLst/>
              </a:rPr>
              <a:t>התוכנית </a:t>
            </a:r>
            <a:r>
              <a:rPr lang="he-IL" sz="3200" dirty="0">
                <a:effectLst/>
              </a:rPr>
              <a:t>הממשלתית לשילוב יוצאי </a:t>
            </a:r>
            <a:r>
              <a:rPr lang="he-IL" sz="3200" dirty="0" smtClean="0">
                <a:effectLst/>
              </a:rPr>
              <a:t>אתיופיה </a:t>
            </a:r>
            <a:r>
              <a:rPr lang="he-IL" sz="4000" dirty="0" smtClean="0">
                <a:effectLst/>
              </a:rPr>
              <a:t/>
            </a:r>
            <a:br>
              <a:rPr lang="he-IL" sz="4000" dirty="0" smtClean="0">
                <a:effectLst/>
              </a:rPr>
            </a:br>
            <a:r>
              <a:rPr lang="he-IL" sz="4000" dirty="0" smtClean="0">
                <a:effectLst/>
              </a:rPr>
              <a:t>עדכון ודיווח ביצוע </a:t>
            </a:r>
            <a:r>
              <a:rPr lang="he-IL" sz="4000" dirty="0" smtClean="0"/>
              <a:t/>
            </a:r>
            <a:br>
              <a:rPr lang="he-IL" sz="4000" dirty="0" smtClean="0"/>
            </a:br>
            <a:r>
              <a:rPr lang="he-IL" sz="4000" dirty="0" smtClean="0"/>
              <a:t/>
            </a:r>
            <a:br>
              <a:rPr lang="he-IL" sz="4000" dirty="0" smtClean="0"/>
            </a:br>
            <a:endParaRPr lang="en-US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5688632"/>
            <a:ext cx="8568952" cy="1412776"/>
          </a:xfrm>
        </p:spPr>
        <p:txBody>
          <a:bodyPr>
            <a:normAutofit/>
          </a:bodyPr>
          <a:lstStyle/>
          <a:p>
            <a:pPr algn="ctr"/>
            <a:r>
              <a:rPr lang="he-IL" dirty="0" smtClean="0">
                <a:solidFill>
                  <a:srgbClr val="FBFBFB"/>
                </a:solidFill>
              </a:rPr>
              <a:t>ועדת העלייה, הקליטה והתפוצות  </a:t>
            </a:r>
          </a:p>
          <a:p>
            <a:pPr algn="ctr"/>
            <a:r>
              <a:rPr lang="he-IL" dirty="0" smtClean="0">
                <a:solidFill>
                  <a:srgbClr val="FBFBFB"/>
                </a:solidFill>
              </a:rPr>
              <a:t>יולי 2017  </a:t>
            </a:r>
            <a:endParaRPr lang="en-US" dirty="0">
              <a:solidFill>
                <a:srgbClr val="FBFBFB"/>
              </a:solidFill>
            </a:endParaRPr>
          </a:p>
        </p:txBody>
      </p:sp>
      <p:pic>
        <p:nvPicPr>
          <p:cNvPr id="4" name="Picture 2" descr="http://www.n-k.org.il/_uploads/imagesgallery/semel2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339" y="281578"/>
            <a:ext cx="815506" cy="987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3"/>
          <p:cNvSpPr/>
          <p:nvPr/>
        </p:nvSpPr>
        <p:spPr>
          <a:xfrm>
            <a:off x="3347864" y="1268760"/>
            <a:ext cx="257428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400" dirty="0">
                <a:latin typeface="Gisha" panose="020B0502040204020203" pitchFamily="34" charset="-79"/>
                <a:cs typeface="Gisha" panose="020B0502040204020203" pitchFamily="34" charset="-79"/>
              </a:rPr>
              <a:t>התוכנית הממשלתית לשילוב יוצאי </a:t>
            </a:r>
            <a:r>
              <a:rPr lang="he-IL" sz="1400" dirty="0" smtClean="0">
                <a:latin typeface="Gisha" panose="020B0502040204020203" pitchFamily="34" charset="-79"/>
                <a:cs typeface="Gisha" panose="020B0502040204020203" pitchFamily="34" charset="-79"/>
              </a:rPr>
              <a:t>אתיופיה - מטה היישום</a:t>
            </a:r>
          </a:p>
          <a:p>
            <a:pPr algn="ctr"/>
            <a:r>
              <a:rPr lang="he-IL" sz="1400" dirty="0" smtClean="0">
                <a:latin typeface="Gisha" panose="020B0502040204020203" pitchFamily="34" charset="-79"/>
                <a:cs typeface="Gisha" panose="020B0502040204020203" pitchFamily="34" charset="-79"/>
              </a:rPr>
              <a:t>משרד ראש הממשלה </a:t>
            </a:r>
            <a:endParaRPr lang="en-US" sz="1400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6439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8229600" cy="1143000"/>
          </a:xfrm>
        </p:spPr>
        <p:txBody>
          <a:bodyPr>
            <a:normAutofit/>
          </a:bodyPr>
          <a:lstStyle/>
          <a:p>
            <a:r>
              <a:rPr lang="he-IL" dirty="0" smtClean="0">
                <a:effectLst/>
              </a:rPr>
              <a:t>נושאים מרכזיים שהתקדמו</a:t>
            </a:r>
            <a:endParaRPr lang="he-IL" dirty="0">
              <a:effectLst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373216"/>
          </a:xfrm>
        </p:spPr>
        <p:txBody>
          <a:bodyPr>
            <a:normAutofit/>
          </a:bodyPr>
          <a:lstStyle/>
          <a:p>
            <a:r>
              <a:rPr lang="he-IL" dirty="0" smtClean="0"/>
              <a:t>במרבית המשרדים חלה התקדמות בהיערכות ובהיקף הפעילות המיושמת בשטח, כיום הרוב המכריע של הפעולות מיושמות </a:t>
            </a:r>
          </a:p>
          <a:p>
            <a:r>
              <a:rPr lang="he-IL" dirty="0" smtClean="0"/>
              <a:t>היקף המשתתפים בתוכניות בתחום התעסוקה, התגבור הלימודי, ההכנה לצה"ל ושירותי הרווחה למשפחות ולנוער גדלו אף מעבר להתחייבות המשרדים</a:t>
            </a:r>
          </a:p>
          <a:p>
            <a:r>
              <a:rPr lang="he-IL" dirty="0" err="1" smtClean="0"/>
              <a:t>תוכנית</a:t>
            </a:r>
            <a:r>
              <a:rPr lang="he-IL" dirty="0" smtClean="0"/>
              <a:t> סבסוד משכנתאות יצאה לדרך, מבין 250 הזוכים 126 פתחו תיקי משכנתאות</a:t>
            </a:r>
          </a:p>
          <a:p>
            <a:r>
              <a:rPr lang="he-IL" dirty="0" smtClean="0"/>
              <a:t>הושלמה ההיערכות לתמיכה במעסיקים להעסקת יוצאי אתיופיה בשכר גבוה ולהשקת הקרן להלוואות לעסקים קטנים ובינוניים </a:t>
            </a:r>
          </a:p>
          <a:p>
            <a:r>
              <a:rPr lang="he-IL" dirty="0" smtClean="0"/>
              <a:t>החל גיוס מגשרי בריאות לקופות החולים</a:t>
            </a:r>
          </a:p>
          <a:p>
            <a:pPr lvl="0"/>
            <a:r>
              <a:rPr lang="he-IL" dirty="0" smtClean="0"/>
              <a:t>כלל </a:t>
            </a:r>
            <a:r>
              <a:rPr lang="he-IL" dirty="0"/>
              <a:t>המסגרות המבדלות בצה"ל ובמערכת הביטחון </a:t>
            </a:r>
            <a:r>
              <a:rPr lang="he-IL" dirty="0" smtClean="0"/>
              <a:t>נסגרו</a:t>
            </a:r>
            <a:endParaRPr lang="en-US" dirty="0"/>
          </a:p>
          <a:p>
            <a:pPr marL="109728" indent="0">
              <a:buNone/>
            </a:pPr>
            <a:endParaRPr lang="he-IL" dirty="0" smtClean="0"/>
          </a:p>
          <a:p>
            <a:pPr marL="109728" indent="0">
              <a:buNone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8480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smtClean="0">
                <a:effectLst/>
              </a:rPr>
              <a:t>על סדר היום </a:t>
            </a:r>
            <a:endParaRPr lang="he-IL" sz="3600" dirty="0">
              <a:effectLst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11560" y="1568281"/>
            <a:ext cx="7991872" cy="4813048"/>
          </a:xfrm>
        </p:spPr>
        <p:txBody>
          <a:bodyPr>
            <a:normAutofit/>
          </a:bodyPr>
          <a:lstStyle/>
          <a:p>
            <a:r>
              <a:rPr lang="he-IL" sz="2800" dirty="0" smtClean="0"/>
              <a:t>תכנית </a:t>
            </a:r>
            <a:r>
              <a:rPr lang="he-IL" sz="2800" dirty="0"/>
              <a:t>החוגים לשנה"ל הקרובה</a:t>
            </a:r>
          </a:p>
          <a:p>
            <a:r>
              <a:rPr lang="he-IL" sz="2800" dirty="0" smtClean="0"/>
              <a:t>תכניות למניעת סכרת וקידום בריאות</a:t>
            </a:r>
            <a:endParaRPr lang="he-IL" sz="2800" dirty="0"/>
          </a:p>
          <a:p>
            <a:r>
              <a:rPr lang="he-IL" sz="2800" dirty="0" smtClean="0"/>
              <a:t>מימוש מוצלח של רכישת הדירות על ידי הזוכים בהגרלה</a:t>
            </a:r>
          </a:p>
          <a:p>
            <a:r>
              <a:rPr lang="he-IL" sz="2800" dirty="0" smtClean="0"/>
              <a:t>העברת התמיכה האקדמית בסטודנטים </a:t>
            </a:r>
            <a:r>
              <a:rPr lang="he-IL" sz="2800" dirty="0" err="1" smtClean="0"/>
              <a:t>למל"ג</a:t>
            </a:r>
            <a:r>
              <a:rPr lang="he-IL" sz="2800" dirty="0" smtClean="0"/>
              <a:t> בשנה"ל הקרובה </a:t>
            </a:r>
            <a:endParaRPr lang="he-IL" sz="2800" dirty="0"/>
          </a:p>
          <a:p>
            <a:r>
              <a:rPr lang="he-IL" sz="2800" dirty="0" smtClean="0"/>
              <a:t>תכניות </a:t>
            </a:r>
            <a:r>
              <a:rPr lang="he-IL" sz="2800" dirty="0" err="1" smtClean="0"/>
              <a:t>במינהל</a:t>
            </a:r>
            <a:r>
              <a:rPr lang="he-IL" sz="2800" dirty="0" smtClean="0"/>
              <a:t> </a:t>
            </a:r>
            <a:r>
              <a:rPr lang="he-IL" sz="2800" dirty="0"/>
              <a:t>התרבות </a:t>
            </a:r>
            <a:r>
              <a:rPr lang="he-IL" sz="2800" dirty="0" err="1" smtClean="0"/>
              <a:t>ובמינהל</a:t>
            </a:r>
            <a:r>
              <a:rPr lang="he-IL" sz="2800" dirty="0" smtClean="0"/>
              <a:t> </a:t>
            </a:r>
            <a:r>
              <a:rPr lang="he-IL" sz="2800" dirty="0"/>
              <a:t>הספורט</a:t>
            </a:r>
          </a:p>
          <a:p>
            <a:pPr marL="0" indent="0">
              <a:buNone/>
            </a:pP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106951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תוכן 3"/>
          <p:cNvSpPr>
            <a:spLocks noGrp="1"/>
          </p:cNvSpPr>
          <p:nvPr>
            <p:ph idx="1"/>
          </p:nvPr>
        </p:nvSpPr>
        <p:spPr>
          <a:xfrm>
            <a:off x="734888" y="1495325"/>
            <a:ext cx="8229600" cy="4525963"/>
          </a:xfrm>
        </p:spPr>
        <p:txBody>
          <a:bodyPr/>
          <a:lstStyle/>
          <a:p>
            <a:r>
              <a:rPr lang="he-IL" dirty="0" smtClean="0"/>
              <a:t>יישום כלל המרכיבים והמשך יישום ומעקב אחר אלו שהתחילו לפעול</a:t>
            </a:r>
          </a:p>
          <a:p>
            <a:endParaRPr lang="he-IL" dirty="0"/>
          </a:p>
          <a:p>
            <a:r>
              <a:rPr lang="he-IL" dirty="0" smtClean="0"/>
              <a:t>הסדרת העבודה ברשויות המקומיות</a:t>
            </a:r>
          </a:p>
          <a:p>
            <a:endParaRPr lang="he-IL" dirty="0"/>
          </a:p>
          <a:p>
            <a:r>
              <a:rPr lang="he-IL" dirty="0" smtClean="0"/>
              <a:t>מעקב אחר תוצאות הפעילות</a:t>
            </a:r>
            <a:endParaRPr lang="he-IL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71D262-6841-4E30-A667-8254F751C168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he-IL" dirty="0" smtClean="0">
                <a:effectLst/>
              </a:rPr>
              <a:t>אתגרים להמשך</a:t>
            </a:r>
            <a:endParaRPr lang="he-IL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19955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ctrTitle"/>
          </p:nvPr>
        </p:nvSpPr>
        <p:spPr>
          <a:xfrm>
            <a:off x="685800" y="2391327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he-IL" sz="5400" dirty="0">
                <a:effectLst/>
              </a:rPr>
              <a:t>משרד העבודה והרווחה </a:t>
            </a:r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0292" y1="16711" x2="50292" y2="16711"/>
                        <a14:foregroundMark x1="61953" y1="49337" x2="61953" y2="49337"/>
                        <a14:foregroundMark x1="38630" y1="54377" x2="38630" y2="54377"/>
                        <a14:foregroundMark x1="92711" y1="80106" x2="92711" y2="80106"/>
                        <a14:foregroundMark x1="87609" y1="81963" x2="87609" y2="81963"/>
                        <a14:foregroundMark x1="78717" y1="80371" x2="78717" y2="80371"/>
                        <a14:foregroundMark x1="72595" y1="80902" x2="72595" y2="80902"/>
                        <a14:foregroundMark x1="65015" y1="80902" x2="65015" y2="80902"/>
                        <a14:foregroundMark x1="64869" y1="87003" x2="64869" y2="87003"/>
                        <a14:foregroundMark x1="61808" y1="84881" x2="61808" y2="84881"/>
                        <a14:foregroundMark x1="55977" y1="84350" x2="55977" y2="84350"/>
                        <a14:foregroundMark x1="51312" y1="81167" x2="51312" y2="81167"/>
                        <a14:foregroundMark x1="47668" y1="80371" x2="47668" y2="80371"/>
                        <a14:foregroundMark x1="42274" y1="80106" x2="42274" y2="80106"/>
                        <a14:foregroundMark x1="39796" y1="87268" x2="39796" y2="87268"/>
                        <a14:foregroundMark x1="35569" y1="82493" x2="35569" y2="82493"/>
                        <a14:foregroundMark x1="31195" y1="81167" x2="31195" y2="81167"/>
                        <a14:foregroundMark x1="29446" y1="87798" x2="29446" y2="87798"/>
                        <a14:foregroundMark x1="26676" y1="83554" x2="26676" y2="83554"/>
                        <a14:foregroundMark x1="21283" y1="83024" x2="21283" y2="83024"/>
                        <a14:foregroundMark x1="19388" y1="82228" x2="19388" y2="82228"/>
                        <a14:foregroundMark x1="15452" y1="82228" x2="15452" y2="82228"/>
                        <a14:foregroundMark x1="9621" y1="81167" x2="9621" y2="81167"/>
                        <a14:foregroundMark x1="7143" y1="85411" x2="7143" y2="85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608" y="404663"/>
            <a:ext cx="3743600" cy="2057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69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0324232"/>
              </p:ext>
            </p:extLst>
          </p:nvPr>
        </p:nvGraphicFramePr>
        <p:xfrm>
          <a:off x="75181" y="1246212"/>
          <a:ext cx="8977613" cy="48082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108481"/>
                <a:gridCol w="1082046"/>
                <a:gridCol w="923178"/>
                <a:gridCol w="878232"/>
                <a:gridCol w="860337"/>
                <a:gridCol w="801594"/>
                <a:gridCol w="1043110"/>
                <a:gridCol w="1144096"/>
                <a:gridCol w="1136539"/>
              </a:tblGrid>
              <a:tr h="297180">
                <a:tc row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הפעילות</a:t>
                      </a:r>
                      <a:endParaRPr lang="he-IL" sz="11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מהות</a:t>
                      </a:r>
                      <a:r>
                        <a:rPr lang="he-IL" sz="1100" baseline="0" dirty="0" smtClean="0"/>
                        <a:t> הפעילות</a:t>
                      </a:r>
                      <a:endParaRPr lang="he-IL" sz="11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אבן יסוד</a:t>
                      </a:r>
                      <a:endParaRPr lang="he-IL" sz="11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תקציב </a:t>
                      </a:r>
                    </a:p>
                    <a:p>
                      <a:pPr rtl="1"/>
                      <a:r>
                        <a:rPr lang="he-IL" sz="1100" dirty="0" smtClean="0"/>
                        <a:t>שנתי*</a:t>
                      </a:r>
                      <a:endParaRPr lang="he-IL" sz="11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היקף ביצוע מתוכנן </a:t>
                      </a:r>
                      <a:endParaRPr lang="he-IL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100" dirty="0" smtClean="0"/>
                        <a:t>סטטוס דצמבר 2016</a:t>
                      </a:r>
                      <a:endParaRPr lang="he-IL" sz="11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100" dirty="0" smtClean="0"/>
                        <a:t>סטטוס יולי 2017 </a:t>
                      </a:r>
                      <a:endParaRPr lang="he-IL" sz="1100" b="1" dirty="0">
                        <a:solidFill>
                          <a:srgbClr val="FBFBFB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29718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היערכות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ביצוע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היערכות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ביצוע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תכנית "למרחק" </a:t>
                      </a:r>
                    </a:p>
                    <a:p>
                      <a:pPr algn="ctr" rtl="1"/>
                      <a:endParaRPr lang="he-IL" sz="1200" dirty="0" smtClean="0"/>
                    </a:p>
                    <a:p>
                      <a:pPr algn="ctr" rtl="1"/>
                      <a:r>
                        <a:rPr lang="he-IL" sz="1200" dirty="0" smtClean="0"/>
                        <a:t>(תכנית קיימת + הרחבה)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תכנית הכוון לקידום תעסוקתי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צמצום פערים</a:t>
                      </a:r>
                    </a:p>
                    <a:p>
                      <a:pPr algn="ctr" rtl="1"/>
                      <a:r>
                        <a:rPr lang="he-IL" sz="1200" dirty="0" smtClean="0"/>
                        <a:t>+</a:t>
                      </a:r>
                    </a:p>
                    <a:p>
                      <a:pPr algn="ctr" rtl="1"/>
                      <a:r>
                        <a:rPr lang="he-IL" sz="1200" dirty="0" smtClean="0"/>
                        <a:t>עידוד</a:t>
                      </a:r>
                      <a:r>
                        <a:rPr lang="he-IL" sz="1200" baseline="0" dirty="0" smtClean="0"/>
                        <a:t> מצוינות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3,300 ** </a:t>
                      </a:r>
                    </a:p>
                    <a:p>
                      <a:pPr algn="ctr" rtl="1"/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500 משתתפים</a:t>
                      </a:r>
                    </a:p>
                    <a:p>
                      <a:pPr algn="ctr" rtl="1"/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1200" dirty="0" smtClean="0"/>
                        <a:t>הפעלה: </a:t>
                      </a:r>
                      <a:r>
                        <a:rPr lang="en-US" sz="1200" dirty="0" smtClean="0"/>
                        <a:t>V</a:t>
                      </a:r>
                      <a:endParaRPr lang="he-IL" sz="1200" dirty="0" smtClean="0"/>
                    </a:p>
                    <a:p>
                      <a:pPr algn="r" rtl="1"/>
                      <a:endParaRPr lang="he-IL" sz="1200" dirty="0" smtClean="0"/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הרחבה: </a:t>
                      </a:r>
                      <a:r>
                        <a:rPr lang="he-IL" sz="1200" baseline="0" dirty="0" smtClean="0"/>
                        <a:t>–</a:t>
                      </a:r>
                      <a:r>
                        <a:rPr lang="he-IL" sz="1200" dirty="0" smtClean="0"/>
                        <a:t>***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9 יחידות הכוון</a:t>
                      </a:r>
                    </a:p>
                    <a:p>
                      <a:pPr algn="ctr" rtl="1"/>
                      <a:endParaRPr lang="he-IL" sz="1200" dirty="0" smtClean="0"/>
                    </a:p>
                    <a:p>
                      <a:pPr algn="ctr" rtl="1"/>
                      <a:r>
                        <a:rPr lang="he-IL" sz="1200" dirty="0" smtClean="0"/>
                        <a:t>454 משתתפים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1200" dirty="0" smtClean="0"/>
                        <a:t>הפעלה: </a:t>
                      </a:r>
                      <a:r>
                        <a:rPr lang="en-US" sz="1200" dirty="0" smtClean="0"/>
                        <a:t>V</a:t>
                      </a:r>
                      <a:endParaRPr lang="he-IL" sz="1200" dirty="0" smtClean="0"/>
                    </a:p>
                    <a:p>
                      <a:pPr algn="r" rtl="1"/>
                      <a:endParaRPr lang="he-IL" sz="1200" dirty="0" smtClean="0"/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הרחבה:  נחתם הסכם, בתהליכי פתיחה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9 יחידות הכוון</a:t>
                      </a:r>
                    </a:p>
                    <a:p>
                      <a:pPr algn="ctr" rtl="1"/>
                      <a:endParaRPr lang="he-IL" sz="1200" dirty="0" smtClean="0"/>
                    </a:p>
                    <a:p>
                      <a:pPr algn="ctr" rtl="1"/>
                      <a:r>
                        <a:rPr lang="he-IL" sz="1200" dirty="0" smtClean="0"/>
                        <a:t>983 משתתפים פעילים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תכנית</a:t>
                      </a:r>
                      <a:r>
                        <a:rPr lang="he-IL" sz="1200" baseline="0" dirty="0" smtClean="0"/>
                        <a:t> ייעוץ וליווי לאקדמאים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תכנית מנהיגות ומצוינות לאקדמאים בשלבי קריירה שונים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צמצום פערים</a:t>
                      </a:r>
                    </a:p>
                    <a:p>
                      <a:pPr algn="ctr" rtl="1"/>
                      <a:r>
                        <a:rPr lang="he-IL" sz="1200" dirty="0" smtClean="0"/>
                        <a:t>+</a:t>
                      </a:r>
                    </a:p>
                    <a:p>
                      <a:pPr algn="ctr" rtl="1"/>
                      <a:r>
                        <a:rPr lang="he-IL" sz="1200" dirty="0" smtClean="0"/>
                        <a:t>עידוד</a:t>
                      </a:r>
                      <a:r>
                        <a:rPr lang="he-IL" sz="1200" baseline="0" dirty="0" smtClean="0"/>
                        <a:t> מצוינות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523</a:t>
                      </a:r>
                      <a:r>
                        <a:rPr lang="he-IL" sz="1200" baseline="0" dirty="0" smtClean="0"/>
                        <a:t>**</a:t>
                      </a:r>
                    </a:p>
                    <a:p>
                      <a:pPr algn="ctr" rtl="1"/>
                      <a:endParaRPr lang="he-IL" sz="1200" baseline="0" dirty="0" smtClean="0"/>
                    </a:p>
                    <a:p>
                      <a:pPr algn="ctr" rtl="1"/>
                      <a:r>
                        <a:rPr lang="he-IL" sz="1200" baseline="0" dirty="0" smtClean="0"/>
                        <a:t>(לשנים 2017-2019)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0 ****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aseline="0" dirty="0" smtClean="0"/>
                        <a:t>–</a:t>
                      </a:r>
                      <a:endParaRPr lang="he-IL" sz="1200" dirty="0" smtClean="0"/>
                    </a:p>
                    <a:p>
                      <a:pPr algn="r" rtl="1"/>
                      <a:r>
                        <a:rPr lang="he-IL" sz="1200" dirty="0" smtClean="0"/>
                        <a:t>(שלבי חתימה על הסכם עם העמותה השותפה)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aseline="0" dirty="0" smtClean="0"/>
                        <a:t>0 ****</a:t>
                      </a: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aseline="0" dirty="0" smtClean="0"/>
                        <a:t>הסכם מיזם משותף עם "עולים ביחד" בחתימה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aseline="0" dirty="0" smtClean="0"/>
                        <a:t>0 ****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שוברי הכשרה מקצועית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הכשרה לתעסוקה איכותית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צמצום פערים</a:t>
                      </a:r>
                    </a:p>
                    <a:p>
                      <a:pPr algn="ctr" rtl="1"/>
                      <a:r>
                        <a:rPr lang="he-IL" sz="1200" baseline="0" dirty="0" smtClean="0"/>
                        <a:t>+</a:t>
                      </a:r>
                    </a:p>
                    <a:p>
                      <a:pPr algn="ctr" rtl="1"/>
                      <a:r>
                        <a:rPr lang="he-IL" sz="1200" baseline="0" dirty="0" smtClean="0"/>
                        <a:t>שילוב</a:t>
                      </a:r>
                    </a:p>
                    <a:p>
                      <a:pPr algn="ctr" rtl="1"/>
                      <a:r>
                        <a:rPr lang="he-IL" sz="1200" baseline="0" dirty="0" smtClean="0"/>
                        <a:t>+</a:t>
                      </a:r>
                    </a:p>
                    <a:p>
                      <a:pPr algn="ctr" rtl="1"/>
                      <a:r>
                        <a:rPr lang="he-IL" sz="1200" baseline="0" dirty="0" smtClean="0"/>
                        <a:t>גיוון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1,630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160</a:t>
                      </a:r>
                    </a:p>
                    <a:p>
                      <a:pPr algn="ctr" rtl="1"/>
                      <a:r>
                        <a:rPr lang="he-IL" sz="1200" dirty="0" smtClean="0"/>
                        <a:t>משתתפים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177 משתתפים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256</a:t>
                      </a:r>
                    </a:p>
                    <a:p>
                      <a:pPr algn="ctr" rtl="1"/>
                      <a:r>
                        <a:rPr lang="he-IL" sz="1200" dirty="0" smtClean="0"/>
                        <a:t>משתתפים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הכשרות מקצועיות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הכשרה לתעסוקה איכותית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צמצום פערים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1,090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3 קורסים, 60 משתתפים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/>
                        <a:t>–</a:t>
                      </a:r>
                      <a:endParaRPr lang="he-IL" sz="1200" dirty="0" smtClean="0"/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קורס אחד</a:t>
                      </a:r>
                    </a:p>
                    <a:p>
                      <a:pPr algn="ctr" rtl="1"/>
                      <a:r>
                        <a:rPr lang="he-IL" sz="1200" dirty="0" smtClean="0"/>
                        <a:t> 22 משתתפים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/>
                        <a:t>–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3 קורסים</a:t>
                      </a:r>
                    </a:p>
                    <a:p>
                      <a:pPr algn="ctr" rtl="1"/>
                      <a:r>
                        <a:rPr lang="he-IL" sz="1200" dirty="0" smtClean="0"/>
                        <a:t> 96 משתתפים 84 הכשרות עם מעסיקים 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6024" y="6029742"/>
            <a:ext cx="912797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/>
              <a:t>* ממוצע לכל אחת משנות הפעילות</a:t>
            </a:r>
          </a:p>
          <a:p>
            <a:r>
              <a:rPr lang="he-IL" sz="1200" dirty="0" smtClean="0"/>
              <a:t>** לתקציב זה מתווסף תקציב גוף שותף ("למרחק": תקציב ממשלתי = 75%; תכנית אקדמאים: תקציב ממשלתי </a:t>
            </a:r>
            <a:r>
              <a:rPr lang="he-IL" sz="1200" dirty="0" smtClean="0">
                <a:solidFill>
                  <a:srgbClr val="FBFBFB"/>
                </a:solidFill>
              </a:rPr>
              <a:t>= 50%)</a:t>
            </a:r>
            <a:r>
              <a:rPr lang="he-IL" sz="1200" dirty="0" smtClean="0"/>
              <a:t>.</a:t>
            </a:r>
          </a:p>
          <a:p>
            <a:r>
              <a:rPr lang="he-IL" sz="1200" dirty="0" smtClean="0"/>
              <a:t>*** תלוי בגיוס תקציבי של הג'וינט</a:t>
            </a:r>
          </a:p>
          <a:p>
            <a:r>
              <a:rPr lang="he-IL" sz="1200" dirty="0" smtClean="0"/>
              <a:t>**** שנת 2016 הוגדרה מלכתחילה כשנת מעבר, בה הטיפול באקדמאים עדיין  באחריות </a:t>
            </a:r>
            <a:r>
              <a:rPr lang="he-IL" sz="1200" dirty="0" smtClean="0">
                <a:solidFill>
                  <a:srgbClr val="FBFBFB"/>
                </a:solidFill>
              </a:rPr>
              <a:t>משרד העלייה והקליטה. </a:t>
            </a:r>
            <a:endParaRPr lang="he-IL" sz="1200" dirty="0">
              <a:solidFill>
                <a:srgbClr val="FBFBFB"/>
              </a:solidFill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0292" y1="16711" x2="50292" y2="16711"/>
                        <a14:foregroundMark x1="61953" y1="49337" x2="61953" y2="49337"/>
                        <a14:foregroundMark x1="38630" y1="54377" x2="38630" y2="54377"/>
                        <a14:foregroundMark x1="92711" y1="80106" x2="92711" y2="80106"/>
                        <a14:foregroundMark x1="87609" y1="81963" x2="87609" y2="81963"/>
                        <a14:foregroundMark x1="78717" y1="80371" x2="78717" y2="80371"/>
                        <a14:foregroundMark x1="72595" y1="80902" x2="72595" y2="80902"/>
                        <a14:foregroundMark x1="65015" y1="80902" x2="65015" y2="80902"/>
                        <a14:foregroundMark x1="64869" y1="87003" x2="64869" y2="87003"/>
                        <a14:foregroundMark x1="61808" y1="84881" x2="61808" y2="84881"/>
                        <a14:foregroundMark x1="55977" y1="84350" x2="55977" y2="84350"/>
                        <a14:foregroundMark x1="51312" y1="81167" x2="51312" y2="81167"/>
                        <a14:foregroundMark x1="47668" y1="80371" x2="47668" y2="80371"/>
                        <a14:foregroundMark x1="42274" y1="80106" x2="42274" y2="80106"/>
                        <a14:foregroundMark x1="39796" y1="87268" x2="39796" y2="87268"/>
                        <a14:foregroundMark x1="35569" y1="82493" x2="35569" y2="82493"/>
                        <a14:foregroundMark x1="31195" y1="81167" x2="31195" y2="81167"/>
                        <a14:foregroundMark x1="29446" y1="87798" x2="29446" y2="87798"/>
                        <a14:foregroundMark x1="26676" y1="83554" x2="26676" y2="83554"/>
                        <a14:foregroundMark x1="21283" y1="83024" x2="21283" y2="83024"/>
                        <a14:foregroundMark x1="19388" y1="82228" x2="19388" y2="82228"/>
                        <a14:foregroundMark x1="15452" y1="82228" x2="15452" y2="82228"/>
                        <a14:foregroundMark x1="9621" y1="81167" x2="9621" y2="81167"/>
                        <a14:foregroundMark x1="7143" y1="85411" x2="7143" y2="85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7384"/>
            <a:ext cx="2195737" cy="129052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40160" y="429092"/>
            <a:ext cx="7796336" cy="695652"/>
          </a:xfrm>
        </p:spPr>
        <p:txBody>
          <a:bodyPr>
            <a:noAutofit/>
          </a:bodyPr>
          <a:lstStyle/>
          <a:p>
            <a:r>
              <a:rPr lang="he-IL" dirty="0">
                <a:effectLst/>
              </a:rPr>
              <a:t>תעסוקה</a:t>
            </a:r>
          </a:p>
        </p:txBody>
      </p:sp>
    </p:spTree>
    <p:extLst>
      <p:ext uri="{BB962C8B-B14F-4D97-AF65-F5344CB8AC3E}">
        <p14:creationId xmlns:p14="http://schemas.microsoft.com/office/powerpoint/2010/main" val="1871815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563141"/>
              </p:ext>
            </p:extLst>
          </p:nvPr>
        </p:nvGraphicFramePr>
        <p:xfrm>
          <a:off x="152798" y="1556792"/>
          <a:ext cx="8739682" cy="445139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84835"/>
                <a:gridCol w="952437"/>
                <a:gridCol w="1179380"/>
                <a:gridCol w="672829"/>
                <a:gridCol w="1111681"/>
                <a:gridCol w="892696"/>
                <a:gridCol w="908434"/>
                <a:gridCol w="1017636"/>
                <a:gridCol w="1119754"/>
              </a:tblGrid>
              <a:tr h="328174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ל 4 שנים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סטטוס  דצמבר 2016</a:t>
                      </a:r>
                      <a:endParaRPr lang="he-IL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rgbClr val="FBFBFB"/>
                          </a:solidFill>
                        </a:rPr>
                        <a:t>סטטוס יולי 2017</a:t>
                      </a:r>
                      <a:endParaRPr lang="he-IL" sz="1200" dirty="0">
                        <a:solidFill>
                          <a:srgbClr val="FBFBFB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28174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131269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משפחות ואזרחים וותיקים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ליווי פרטני של משפחות להשגת</a:t>
                      </a:r>
                      <a:r>
                        <a:rPr lang="he-IL" sz="1200" baseline="0" smtClean="0"/>
                        <a:t> יעדים בתחומי תעסוה, הורות וכו'</a:t>
                      </a:r>
                      <a:r>
                        <a:rPr lang="he-IL" sz="1200" smtClean="0"/>
                        <a:t>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חיזוק התא המשפחתי,</a:t>
                      </a:r>
                      <a:r>
                        <a:rPr lang="he-IL" sz="1200" baseline="0" smtClean="0"/>
                        <a:t> סגירת פערים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10,500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baseline="0" dirty="0" smtClean="0"/>
                        <a:t>    </a:t>
                      </a:r>
                      <a:r>
                        <a:rPr lang="he-IL" sz="1200" baseline="0" dirty="0" smtClean="0"/>
                        <a:t>1463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הושלמה </a:t>
                      </a:r>
                    </a:p>
                    <a:p>
                      <a:pPr algn="ctr" rtl="1"/>
                      <a:r>
                        <a:rPr lang="he-IL" sz="1200" dirty="0" smtClean="0"/>
                        <a:t>ב 5 רשויות  מתוך</a:t>
                      </a:r>
                      <a:r>
                        <a:rPr lang="he-IL" sz="1200" baseline="0" dirty="0" smtClean="0"/>
                        <a:t> 6  (מופו  2514 משפחות)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311 </a:t>
                      </a:r>
                      <a:r>
                        <a:rPr lang="he-IL" sz="1200" dirty="0" err="1" smtClean="0"/>
                        <a:t>באינטייק</a:t>
                      </a:r>
                      <a:endParaRPr lang="he-IL" sz="1200" dirty="0" smtClean="0"/>
                    </a:p>
                    <a:p>
                      <a:pPr algn="ctr" rtl="1"/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הושלמה בכל ששת הישובים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החל טיפול  </a:t>
                      </a:r>
                    </a:p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  ב- 567 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מש</a:t>
                      </a:r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פחות</a:t>
                      </a:r>
                    </a:p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 90 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אזרחים ותיקים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31269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מעטפת עוברי חוק+ מעטפת נוצץ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תכנית אישית אינטנסיבית לנערים ונערות עוברי</a:t>
                      </a:r>
                      <a:r>
                        <a:rPr lang="he-IL" sz="1200" baseline="0" smtClean="0"/>
                        <a:t> חוק ובקצה רצף הסיכון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שילוב </a:t>
                      </a:r>
                      <a:r>
                        <a:rPr lang="he-IL" sz="1200" smtClean="0"/>
                        <a:t>מיטבי חיזוק התא המשפחתי</a:t>
                      </a:r>
                    </a:p>
                    <a:p>
                      <a:pPr algn="ctr"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4,641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320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הושלמה</a:t>
                      </a:r>
                      <a:r>
                        <a:rPr lang="he-IL" sz="1200" baseline="0" dirty="0" smtClean="0"/>
                        <a:t> היערכות ב- 12 </a:t>
                      </a:r>
                      <a:r>
                        <a:rPr lang="he-IL" sz="1200" dirty="0" smtClean="0"/>
                        <a:t>ישובים מתוך 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45</a:t>
                      </a:r>
                    </a:p>
                    <a:p>
                      <a:pPr algn="ctr" rtl="1"/>
                      <a:endParaRPr lang="he-IL" sz="1200" dirty="0" smtClean="0"/>
                    </a:p>
                    <a:p>
                      <a:pPr algn="ctr" rtl="1"/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הושלמה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ההיערכות ב-14  יישובים 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110744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משפחה תומכת למימוש זכויות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עבודה עם משפחות של צעירים שנתפסו בעבירות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חיזוק </a:t>
                      </a:r>
                      <a:r>
                        <a:rPr lang="he-IL" sz="1200" dirty="0" smtClean="0"/>
                        <a:t>התא </a:t>
                      </a:r>
                      <a:r>
                        <a:rPr lang="he-IL" sz="1200" smtClean="0"/>
                        <a:t>המשפחתי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1,925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220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היערכות הושלמה ב-5 ישובים מתוך 10</a:t>
                      </a:r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(8 יישובים)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225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תמונה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0292" y1="16711" x2="50292" y2="16711"/>
                        <a14:foregroundMark x1="61953" y1="49337" x2="61953" y2="49337"/>
                        <a14:foregroundMark x1="38630" y1="54377" x2="38630" y2="54377"/>
                        <a14:foregroundMark x1="92711" y1="80106" x2="92711" y2="80106"/>
                        <a14:foregroundMark x1="87609" y1="81963" x2="87609" y2="81963"/>
                        <a14:foregroundMark x1="78717" y1="80371" x2="78717" y2="80371"/>
                        <a14:foregroundMark x1="72595" y1="80902" x2="72595" y2="80902"/>
                        <a14:foregroundMark x1="65015" y1="80902" x2="65015" y2="80902"/>
                        <a14:foregroundMark x1="64869" y1="87003" x2="64869" y2="87003"/>
                        <a14:foregroundMark x1="61808" y1="84881" x2="61808" y2="84881"/>
                        <a14:foregroundMark x1="55977" y1="84350" x2="55977" y2="84350"/>
                        <a14:foregroundMark x1="51312" y1="81167" x2="51312" y2="81167"/>
                        <a14:foregroundMark x1="47668" y1="80371" x2="47668" y2="80371"/>
                        <a14:foregroundMark x1="42274" y1="80106" x2="42274" y2="80106"/>
                        <a14:foregroundMark x1="39796" y1="87268" x2="39796" y2="87268"/>
                        <a14:foregroundMark x1="35569" y1="82493" x2="35569" y2="82493"/>
                        <a14:foregroundMark x1="31195" y1="81167" x2="31195" y2="81167"/>
                        <a14:foregroundMark x1="29446" y1="87798" x2="29446" y2="87798"/>
                        <a14:foregroundMark x1="26676" y1="83554" x2="26676" y2="83554"/>
                        <a14:foregroundMark x1="21283" y1="83024" x2="21283" y2="83024"/>
                        <a14:foregroundMark x1="19388" y1="82228" x2="19388" y2="82228"/>
                        <a14:foregroundMark x1="15452" y1="82228" x2="15452" y2="82228"/>
                        <a14:foregroundMark x1="9621" y1="81167" x2="9621" y2="81167"/>
                        <a14:foregroundMark x1="7143" y1="85411" x2="7143" y2="85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2248"/>
            <a:ext cx="2195737" cy="129052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59632" y="645116"/>
            <a:ext cx="7796336" cy="695652"/>
          </a:xfrm>
        </p:spPr>
        <p:txBody>
          <a:bodyPr>
            <a:noAutofit/>
          </a:bodyPr>
          <a:lstStyle/>
          <a:p>
            <a:r>
              <a:rPr lang="he-IL" dirty="0">
                <a:effectLst/>
              </a:rPr>
              <a:t> שרותי הרווחה</a:t>
            </a:r>
          </a:p>
        </p:txBody>
      </p:sp>
    </p:spTree>
    <p:extLst>
      <p:ext uri="{BB962C8B-B14F-4D97-AF65-F5344CB8AC3E}">
        <p14:creationId xmlns:p14="http://schemas.microsoft.com/office/powerpoint/2010/main" val="16288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9733056"/>
              </p:ext>
            </p:extLst>
          </p:nvPr>
        </p:nvGraphicFramePr>
        <p:xfrm>
          <a:off x="107505" y="1556792"/>
          <a:ext cx="8912356" cy="382557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76715"/>
                <a:gridCol w="1439356"/>
                <a:gridCol w="1057835"/>
                <a:gridCol w="748846"/>
                <a:gridCol w="978830"/>
                <a:gridCol w="1556518"/>
                <a:gridCol w="657017"/>
                <a:gridCol w="899967"/>
                <a:gridCol w="697272"/>
              </a:tblGrid>
              <a:tr h="335087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סטטוס דצמבר 2016</a:t>
                      </a:r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rgbClr val="FBFBFB"/>
                          </a:solidFill>
                        </a:rPr>
                        <a:t>סטטוס </a:t>
                      </a:r>
                      <a:r>
                        <a:rPr lang="he-IL" sz="1200" b="1" dirty="0" smtClean="0">
                          <a:solidFill>
                            <a:srgbClr val="FBFBFB"/>
                          </a:solidFill>
                        </a:rPr>
                        <a:t>יולי 2017</a:t>
                      </a:r>
                      <a:endParaRPr lang="he-IL" sz="1200" b="1" dirty="0">
                        <a:solidFill>
                          <a:srgbClr val="FBFBFB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6301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1228651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חיזוק מערך</a:t>
                      </a:r>
                      <a:r>
                        <a:rPr lang="he-IL" sz="1200" baseline="0" dirty="0" smtClean="0"/>
                        <a:t> השירותים לנערים ונערות בסיכון </a:t>
                      </a:r>
                      <a:r>
                        <a:rPr lang="he-IL" sz="1200" baseline="0" smtClean="0"/>
                        <a:t>גבוה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תוספת מענים לאלו</a:t>
                      </a:r>
                      <a:r>
                        <a:rPr lang="he-IL" sz="1200" baseline="0" smtClean="0"/>
                        <a:t> הקיימים ברשויות לפי בחירת הרשות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שילוב </a:t>
                      </a:r>
                      <a:r>
                        <a:rPr lang="he-IL" sz="1200" smtClean="0"/>
                        <a:t>מיטבי  צמצום פערים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1,600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200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ב-9 ישובים מתוך  9 התחיל מיפוי בני הנוער המתאימים. </a:t>
                      </a:r>
                    </a:p>
                    <a:p>
                      <a:pPr algn="ctr" rtl="1"/>
                      <a:r>
                        <a:rPr lang="he-IL" sz="1200" dirty="0" smtClean="0"/>
                        <a:t>ב-4 ישובים אושרו תכניות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טרם</a:t>
                      </a:r>
                      <a:r>
                        <a:rPr lang="he-IL" sz="1200" baseline="0" dirty="0" smtClean="0"/>
                        <a:t> התחיל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הושלם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המיפוי ואושרו </a:t>
                      </a:r>
                      <a:r>
                        <a:rPr lang="he-IL" sz="1200" b="0" baseline="0" dirty="0" err="1" smtClean="0">
                          <a:solidFill>
                            <a:schemeClr val="tx1"/>
                          </a:solidFill>
                        </a:rPr>
                        <a:t>תוכניות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בכל היישובים</a:t>
                      </a:r>
                      <a:endParaRPr lang="he-IL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בתהליך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898824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ח"ץ - חסות הנוער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חונכות ופיתוח תחומי עניין לצורך פיתוח אישי וקיצור שהות בחסות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שילוב מיטבי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230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נבנו תכניות</a:t>
                      </a:r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 התערבות ל-66 נערים ונערות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בחשיבה מחודשת</a:t>
                      </a:r>
                    </a:p>
                    <a:p>
                      <a:pPr algn="ctr" rtl="1"/>
                      <a:endParaRPr lang="he-IL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 אין צורך בתכנית התקציב יעבור למשפחה תומכת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תמונה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0292" y1="16711" x2="50292" y2="16711"/>
                        <a14:foregroundMark x1="61953" y1="49337" x2="61953" y2="49337"/>
                        <a14:foregroundMark x1="38630" y1="54377" x2="38630" y2="54377"/>
                        <a14:foregroundMark x1="92711" y1="80106" x2="92711" y2="80106"/>
                        <a14:foregroundMark x1="87609" y1="81963" x2="87609" y2="81963"/>
                        <a14:foregroundMark x1="78717" y1="80371" x2="78717" y2="80371"/>
                        <a14:foregroundMark x1="72595" y1="80902" x2="72595" y2="80902"/>
                        <a14:foregroundMark x1="65015" y1="80902" x2="65015" y2="80902"/>
                        <a14:foregroundMark x1="64869" y1="87003" x2="64869" y2="87003"/>
                        <a14:foregroundMark x1="61808" y1="84881" x2="61808" y2="84881"/>
                        <a14:foregroundMark x1="55977" y1="84350" x2="55977" y2="84350"/>
                        <a14:foregroundMark x1="51312" y1="81167" x2="51312" y2="81167"/>
                        <a14:foregroundMark x1="47668" y1="80371" x2="47668" y2="80371"/>
                        <a14:foregroundMark x1="42274" y1="80106" x2="42274" y2="80106"/>
                        <a14:foregroundMark x1="39796" y1="87268" x2="39796" y2="87268"/>
                        <a14:foregroundMark x1="35569" y1="82493" x2="35569" y2="82493"/>
                        <a14:foregroundMark x1="31195" y1="81167" x2="31195" y2="81167"/>
                        <a14:foregroundMark x1="29446" y1="87798" x2="29446" y2="87798"/>
                        <a14:foregroundMark x1="26676" y1="83554" x2="26676" y2="83554"/>
                        <a14:foregroundMark x1="21283" y1="83024" x2="21283" y2="83024"/>
                        <a14:foregroundMark x1="19388" y1="82228" x2="19388" y2="82228"/>
                        <a14:foregroundMark x1="15452" y1="82228" x2="15452" y2="82228"/>
                        <a14:foregroundMark x1="9621" y1="81167" x2="9621" y2="81167"/>
                        <a14:foregroundMark x1="7143" y1="85411" x2="7143" y2="85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2248"/>
            <a:ext cx="2195737" cy="129052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347664" y="573108"/>
            <a:ext cx="7796336" cy="695652"/>
          </a:xfrm>
        </p:spPr>
        <p:txBody>
          <a:bodyPr>
            <a:normAutofit fontScale="90000"/>
          </a:bodyPr>
          <a:lstStyle/>
          <a:p>
            <a:r>
              <a:rPr lang="he-IL" sz="2000" dirty="0"/>
              <a:t> </a:t>
            </a:r>
            <a:r>
              <a:rPr lang="he-IL" sz="4600" dirty="0">
                <a:effectLst/>
              </a:rPr>
              <a:t>שרותי הרווחה</a:t>
            </a:r>
          </a:p>
        </p:txBody>
      </p:sp>
    </p:spTree>
    <p:extLst>
      <p:ext uri="{BB962C8B-B14F-4D97-AF65-F5344CB8AC3E}">
        <p14:creationId xmlns:p14="http://schemas.microsoft.com/office/powerpoint/2010/main" val="230667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ctrTitle"/>
          </p:nvPr>
        </p:nvSpPr>
        <p:spPr>
          <a:xfrm>
            <a:off x="685800" y="2751367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he-IL" sz="5400" dirty="0">
                <a:effectLst/>
              </a:rPr>
              <a:t>משרד החינוך </a:t>
            </a:r>
          </a:p>
        </p:txBody>
      </p:sp>
      <p:pic>
        <p:nvPicPr>
          <p:cNvPr id="1026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162" y="616892"/>
            <a:ext cx="26574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53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08145" y="619599"/>
            <a:ext cx="7501880" cy="721169"/>
          </a:xfrm>
        </p:spPr>
        <p:txBody>
          <a:bodyPr>
            <a:normAutofit/>
          </a:bodyPr>
          <a:lstStyle/>
          <a:p>
            <a:r>
              <a:rPr lang="he-IL" dirty="0">
                <a:effectLst/>
              </a:rPr>
              <a:t>הגיל הרך</a:t>
            </a: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1791970"/>
              </p:ext>
            </p:extLst>
          </p:nvPr>
        </p:nvGraphicFramePr>
        <p:xfrm>
          <a:off x="73686" y="1916832"/>
          <a:ext cx="8962811" cy="360727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56186"/>
                <a:gridCol w="1330515"/>
                <a:gridCol w="994724"/>
                <a:gridCol w="790532"/>
                <a:gridCol w="983409"/>
                <a:gridCol w="983573"/>
                <a:gridCol w="1017596"/>
                <a:gridCol w="876406"/>
                <a:gridCol w="929870"/>
              </a:tblGrid>
              <a:tr h="326321"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הפעילות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מהות</a:t>
                      </a:r>
                      <a:r>
                        <a:rPr lang="he-IL" sz="1400" baseline="0" dirty="0" smtClean="0"/>
                        <a:t> הפעילות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אבן יסוד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תקציב </a:t>
                      </a:r>
                    </a:p>
                    <a:p>
                      <a:pPr rtl="1"/>
                      <a:r>
                        <a:rPr lang="he-IL" sz="1400" dirty="0" smtClean="0"/>
                        <a:t>שנתי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היקף ביצוע מתוכנן </a:t>
                      </a:r>
                      <a:endParaRPr lang="he-IL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400" dirty="0" smtClean="0">
                          <a:solidFill>
                            <a:srgbClr val="FBFBFB"/>
                          </a:solidFill>
                        </a:rPr>
                        <a:t>סטטוס </a:t>
                      </a:r>
                      <a:r>
                        <a:rPr lang="he-IL" sz="1400" b="1" dirty="0" smtClean="0">
                          <a:solidFill>
                            <a:srgbClr val="FBFBFB"/>
                          </a:solidFill>
                        </a:rPr>
                        <a:t>דצמבר 2016</a:t>
                      </a:r>
                      <a:endParaRPr lang="he-IL" sz="1400" b="1" dirty="0">
                        <a:solidFill>
                          <a:srgbClr val="FBFBFB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400" dirty="0" smtClean="0">
                          <a:solidFill>
                            <a:srgbClr val="FBFBFB"/>
                          </a:solidFill>
                        </a:rPr>
                        <a:t>סטטוס </a:t>
                      </a:r>
                      <a:r>
                        <a:rPr lang="he-IL" sz="1400" b="1" dirty="0" smtClean="0">
                          <a:solidFill>
                            <a:srgbClr val="FBFBFB"/>
                          </a:solidFill>
                        </a:rPr>
                        <a:t>יולי 2017</a:t>
                      </a:r>
                      <a:endParaRPr lang="he-IL" sz="1400" b="1" dirty="0">
                        <a:solidFill>
                          <a:srgbClr val="FBFBFB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26321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היערכות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ביצוע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היערכות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ביצוע</a:t>
                      </a:r>
                      <a:endParaRPr lang="he-IL" sz="1400" dirty="0"/>
                    </a:p>
                  </a:txBody>
                  <a:tcPr/>
                </a:tc>
              </a:tr>
              <a:tr h="931534"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מעגן </a:t>
                      </a:r>
                      <a:r>
                        <a:rPr lang="he-IL" sz="1400" dirty="0" smtClean="0"/>
                        <a:t>קשת</a:t>
                      </a:r>
                    </a:p>
                    <a:p>
                      <a:pPr rtl="1"/>
                      <a:r>
                        <a:rPr lang="he-IL" sz="1400" dirty="0" smtClean="0"/>
                        <a:t>(החליף את </a:t>
                      </a:r>
                      <a:r>
                        <a:rPr lang="he-IL" sz="1400" dirty="0" err="1" smtClean="0"/>
                        <a:t>פאקט</a:t>
                      </a:r>
                      <a:r>
                        <a:rPr lang="he-IL" sz="1400" dirty="0" smtClean="0"/>
                        <a:t>)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איתור טיפול והדרכה של תלמידי גן עם פערים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צמצום פערים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2,739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45 גנים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חלקי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41 גנים </a:t>
                      </a:r>
                    </a:p>
                    <a:p>
                      <a:pPr rtl="1"/>
                      <a:r>
                        <a:rPr lang="he-IL" sz="1400" smtClean="0"/>
                        <a:t>471 ילדים</a:t>
                      </a:r>
                      <a:r>
                        <a:rPr lang="he-IL" sz="1400" baseline="0" smtClean="0"/>
                        <a:t> </a:t>
                      </a:r>
                      <a:endParaRPr lang="he-IL" sz="1400" dirty="0" smtClean="0"/>
                    </a:p>
                    <a:p>
                      <a:pPr rtl="1"/>
                      <a:endParaRPr lang="he-IL" sz="1400" dirty="0" smtClean="0"/>
                    </a:p>
                    <a:p>
                      <a:pPr rtl="1"/>
                      <a:endParaRPr lang="he-IL" sz="1400" dirty="0"/>
                    </a:p>
                    <a:p>
                      <a:pPr rtl="1"/>
                      <a:endParaRPr lang="he-IL" sz="1400" dirty="0"/>
                    </a:p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חלקי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41 גנים </a:t>
                      </a:r>
                    </a:p>
                    <a:p>
                      <a:pPr rtl="1"/>
                      <a:r>
                        <a:rPr lang="he-IL" sz="1400" dirty="0" smtClean="0"/>
                        <a:t>471 ילדים</a:t>
                      </a:r>
                      <a:r>
                        <a:rPr lang="he-IL" sz="1400" baseline="0" dirty="0" smtClean="0"/>
                        <a:t> </a:t>
                      </a:r>
                      <a:endParaRPr lang="he-IL" sz="1400" dirty="0" smtClean="0"/>
                    </a:p>
                    <a:p>
                      <a:pPr rtl="1"/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504150"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מעורבות הורים בחיי הגן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הורים ובמקביל קבוצות ילדים לצורך העשרה 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חיזוק התא המשפחתי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600 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24 קבוצות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חלקי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20 קבוצות 305 תלמידים</a:t>
                      </a:r>
                    </a:p>
                    <a:p>
                      <a:pPr rtl="1"/>
                      <a:r>
                        <a:rPr lang="he-IL" sz="1400" dirty="0" smtClean="0"/>
                        <a:t>והורים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0" dirty="0" smtClean="0">
                          <a:solidFill>
                            <a:schemeClr val="tx1"/>
                          </a:solidFill>
                        </a:rPr>
                        <a:t>הושלם</a:t>
                      </a:r>
                      <a:endParaRPr lang="he-IL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0" dirty="0" smtClean="0">
                          <a:solidFill>
                            <a:schemeClr val="tx1"/>
                          </a:solidFill>
                        </a:rPr>
                        <a:t>408</a:t>
                      </a:r>
                      <a:r>
                        <a:rPr lang="he-IL" sz="1400" b="0" baseline="0" dirty="0" smtClean="0">
                          <a:solidFill>
                            <a:schemeClr val="tx1"/>
                          </a:solidFill>
                        </a:rPr>
                        <a:t> תלמידים והורים</a:t>
                      </a:r>
                      <a:endParaRPr lang="he-IL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59268"/>
            <a:ext cx="1760286" cy="115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01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19672" y="260648"/>
            <a:ext cx="7501880" cy="721169"/>
          </a:xfrm>
        </p:spPr>
        <p:txBody>
          <a:bodyPr>
            <a:normAutofit/>
          </a:bodyPr>
          <a:lstStyle/>
          <a:p>
            <a:r>
              <a:rPr lang="he-IL" dirty="0">
                <a:effectLst/>
              </a:rPr>
              <a:t>תגבור לימודי</a:t>
            </a: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6420327"/>
              </p:ext>
            </p:extLst>
          </p:nvPr>
        </p:nvGraphicFramePr>
        <p:xfrm>
          <a:off x="72007" y="1561311"/>
          <a:ext cx="9036497" cy="516043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80784"/>
                <a:gridCol w="1361502"/>
                <a:gridCol w="743935"/>
                <a:gridCol w="898685"/>
                <a:gridCol w="1190524"/>
                <a:gridCol w="1006480"/>
                <a:gridCol w="905895"/>
                <a:gridCol w="1036021"/>
                <a:gridCol w="812671"/>
              </a:tblGrid>
              <a:tr h="336371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סטטוס דצמבר</a:t>
                      </a:r>
                      <a:r>
                        <a:rPr lang="he-IL" sz="1200" baseline="0" dirty="0" smtClean="0"/>
                        <a:t> 2016</a:t>
                      </a:r>
                      <a:endParaRPr lang="he-IL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rgbClr val="FBFBFB"/>
                          </a:solidFill>
                        </a:rPr>
                        <a:t>סטטוס יולי </a:t>
                      </a:r>
                      <a:r>
                        <a:rPr lang="he-IL" sz="1200" baseline="0" dirty="0" smtClean="0">
                          <a:solidFill>
                            <a:srgbClr val="FBFBFB"/>
                          </a:solidFill>
                        </a:rPr>
                        <a:t>2017</a:t>
                      </a:r>
                      <a:endParaRPr lang="he-IL" sz="1200" dirty="0">
                        <a:solidFill>
                          <a:srgbClr val="FBFBFB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36371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848306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תגבור לימודי בחינוך העל יסודי 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מתגברות 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צמצום פערים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18,840*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8,764 תלמידים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(80%</a:t>
                      </a:r>
                      <a:r>
                        <a:rPr lang="he-IL" sz="1200" baseline="0" dirty="0" smtClean="0"/>
                        <a:t> מהם יוצאי אתיופיה)</a:t>
                      </a: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2,632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75%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סה"כ  5583 מתוכם </a:t>
                      </a:r>
                    </a:p>
                    <a:p>
                      <a:pPr rtl="1"/>
                      <a:r>
                        <a:rPr lang="he-IL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1,003 אינם יוצאי</a:t>
                      </a:r>
                      <a:r>
                        <a:rPr lang="he-IL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אתיופיה </a:t>
                      </a:r>
                      <a:endParaRPr lang="he-IL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036819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שיפור הישגים בבגרות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מתגברות לבגרות , וחונכות וירטואלית  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וסגירת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פערים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794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94 קבוצות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194</a:t>
                      </a:r>
                      <a:r>
                        <a:rPr lang="he-IL" sz="1200" baseline="0" dirty="0" smtClean="0"/>
                        <a:t> תלמידים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1" baseline="0" dirty="0" smtClean="0">
                          <a:solidFill>
                            <a:schemeClr val="tx1"/>
                          </a:solidFill>
                        </a:rPr>
                        <a:t>אין שינוי</a:t>
                      </a:r>
                      <a:endParaRPr lang="he-IL" sz="12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036819">
                <a:tc>
                  <a:txBody>
                    <a:bodyPr/>
                    <a:lstStyle/>
                    <a:p>
                      <a:pPr rtl="1"/>
                      <a:r>
                        <a:rPr lang="he-IL" sz="1200" dirty="0" err="1" smtClean="0"/>
                        <a:t>מת"ל</a:t>
                      </a:r>
                      <a:r>
                        <a:rPr lang="he-IL" sz="1200" dirty="0" smtClean="0"/>
                        <a:t> בחטיבות </a:t>
                      </a:r>
                      <a:r>
                        <a:rPr lang="he-IL" sz="1200" dirty="0" err="1" smtClean="0"/>
                        <a:t>הבניים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מומחה לקידום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תפקודי </a:t>
                      </a: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למידה בבית הספר המאתר תלמידים , מדריך ומטפל בקושי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וסגירת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פערים</a:t>
                      </a:r>
                      <a:endParaRPr lang="en-US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2,890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71 בתי ספר  תלמידים ב30  יישובים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27 רשויות, 94 בתי ספר, 492 תלמידים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225331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שילוב</a:t>
                      </a:r>
                      <a:r>
                        <a:rPr lang="he-IL" sz="1200" baseline="0" dirty="0" smtClean="0"/>
                        <a:t> מאמנות שפה ותוכנית מרום </a:t>
                      </a:r>
                      <a:r>
                        <a:rPr lang="he-IL" sz="1200" baseline="0" dirty="0" err="1" smtClean="0"/>
                        <a:t>בב"יס</a:t>
                      </a:r>
                      <a:r>
                        <a:rPr lang="he-IL" sz="1200" baseline="0" dirty="0" smtClean="0"/>
                        <a:t> יסודי</a:t>
                      </a: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עבודה עם בתי ספר בעלי הישגים נמוכים ואחוז גבוהה של תלמידים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יוצאי אתיופיה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</a:t>
                      </a: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מיטבי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וצימצום</a:t>
                      </a: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פערים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3,500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23 בתי ספר עם מאמנות </a:t>
                      </a:r>
                    </a:p>
                    <a:p>
                      <a:pPr rtl="1"/>
                      <a:endParaRPr lang="he-IL" sz="1200" dirty="0" smtClean="0"/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19 בתי ספר במרום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רשויות 23 בתי ספר 1,240 תלמידים </a:t>
                      </a:r>
                      <a:r>
                        <a:rPr lang="he-IL" sz="1200" b="0" baseline="0" dirty="0" err="1" smtClean="0">
                          <a:solidFill>
                            <a:schemeClr val="tx1"/>
                          </a:solidFill>
                        </a:rPr>
                        <a:t>מת"ל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7" y="188640"/>
            <a:ext cx="1918065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6435067"/>
            <a:ext cx="8271905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/>
              <a:t>*יש להוסיף סכום דומה שמקורו בפדרציות</a:t>
            </a:r>
            <a:endParaRPr lang="he-IL" sz="1400" b="1" dirty="0"/>
          </a:p>
        </p:txBody>
      </p:sp>
    </p:spTree>
    <p:extLst>
      <p:ext uri="{BB962C8B-B14F-4D97-AF65-F5344CB8AC3E}">
        <p14:creationId xmlns:p14="http://schemas.microsoft.com/office/powerpoint/2010/main" val="362788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19672" y="692696"/>
            <a:ext cx="7501880" cy="721169"/>
          </a:xfrm>
        </p:spPr>
        <p:txBody>
          <a:bodyPr>
            <a:noAutofit/>
          </a:bodyPr>
          <a:lstStyle/>
          <a:p>
            <a:r>
              <a:rPr lang="he-IL" dirty="0" err="1">
                <a:effectLst/>
              </a:rPr>
              <a:t>מצויינות</a:t>
            </a:r>
            <a:r>
              <a:rPr lang="he-IL" dirty="0">
                <a:effectLst/>
              </a:rPr>
              <a:t>, נוער בסיכון, והחברה הישראלית</a:t>
            </a: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7514565"/>
              </p:ext>
            </p:extLst>
          </p:nvPr>
        </p:nvGraphicFramePr>
        <p:xfrm>
          <a:off x="205663" y="2489814"/>
          <a:ext cx="8830834" cy="324344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56186"/>
                <a:gridCol w="1330515"/>
                <a:gridCol w="909804"/>
                <a:gridCol w="695432"/>
                <a:gridCol w="1163429"/>
                <a:gridCol w="983573"/>
                <a:gridCol w="856250"/>
                <a:gridCol w="790532"/>
                <a:gridCol w="1045113"/>
              </a:tblGrid>
              <a:tr h="326321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סטטוס דצמבר 2016</a:t>
                      </a:r>
                      <a:endParaRPr lang="he-IL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rgbClr val="FBFBFB"/>
                          </a:solidFill>
                        </a:rPr>
                        <a:t>סטטוס יולי 2017</a:t>
                      </a:r>
                      <a:endParaRPr lang="he-IL" sz="1200" dirty="0">
                        <a:solidFill>
                          <a:srgbClr val="FBFBFB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26321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שבוע עליות במערכת החינוך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noProof="0" dirty="0" smtClean="0"/>
                        <a:t>לימוד נושא העליות לישראל ותרומתן</a:t>
                      </a:r>
                      <a:endParaRPr lang="he-IL" sz="10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החברה הישראלית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-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rtl="1">
                        <a:buFont typeface="Arial" panose="020B0604020202020204" pitchFamily="34" charset="0"/>
                        <a:buNone/>
                      </a:pPr>
                      <a:r>
                        <a:rPr lang="he-IL" sz="1400" dirty="0" smtClean="0"/>
                        <a:t>כל מוסדות החינוך במגזר היהודי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 smtClean="0"/>
                        <a:t>V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noProof="0" dirty="0" smtClean="0"/>
                        <a:t>תשע"ז</a:t>
                      </a:r>
                      <a:r>
                        <a:rPr lang="he-IL" sz="1400" baseline="0" noProof="0" dirty="0" smtClean="0"/>
                        <a:t> הוקרה ותודה לעולים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 smtClean="0"/>
                        <a:t>V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איתור וטיפוח תלמידים מצטיינים ומחוננים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בבתי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הספר ובקהילה</a:t>
                      </a:r>
                      <a:endParaRPr lang="en-US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עידוד </a:t>
                      </a:r>
                      <a:r>
                        <a:rPr lang="he-IL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מצויינות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1,573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600 תלמידים משתתפים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באופן</a:t>
                      </a:r>
                      <a:r>
                        <a:rPr lang="he-IL" sz="1200" baseline="0" smtClean="0"/>
                        <a:t> 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449 תלמידים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באופן</a:t>
                      </a:r>
                      <a:r>
                        <a:rPr lang="he-IL" sz="1200" baseline="0" dirty="0" smtClean="0"/>
                        <a:t> 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449 תלמידים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עבודת</a:t>
                      </a:r>
                      <a:r>
                        <a:rPr lang="he-IL" sz="1200" baseline="0" dirty="0" smtClean="0"/>
                        <a:t> מניעה</a:t>
                      </a:r>
                      <a:r>
                        <a:rPr lang="he-IL" sz="1200" dirty="0" smtClean="0"/>
                        <a:t> עם נוער בסיכון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הקצאת תקני עובדי קידום נוער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he-IL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2,480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rtl="1">
                        <a:buFont typeface="Arial" panose="020B0604020202020204" pitchFamily="34" charset="0"/>
                        <a:buNone/>
                      </a:pPr>
                      <a:r>
                        <a:rPr lang="he-IL" sz="1200" smtClean="0"/>
                        <a:t>33 תקנים</a:t>
                      </a:r>
                    </a:p>
                    <a:p>
                      <a:pPr marL="0" indent="0" rtl="1">
                        <a:buFont typeface="Arial" panose="020B0604020202020204" pitchFamily="34" charset="0"/>
                        <a:buNone/>
                      </a:pPr>
                      <a:r>
                        <a:rPr lang="he-IL" sz="1200" smtClean="0"/>
                        <a:t>900 תלמידים בתוכניות מניעה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898 תלמידים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898 תלמידים 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60648"/>
            <a:ext cx="1760286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36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97426191"/>
              </p:ext>
            </p:extLst>
          </p:nvPr>
        </p:nvGraphicFramePr>
        <p:xfrm>
          <a:off x="179513" y="1700808"/>
          <a:ext cx="8784975" cy="482453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71412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5023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207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629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5764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28051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32266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427313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04875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283796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הפעילות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מהות</a:t>
                      </a:r>
                      <a:r>
                        <a:rPr lang="he-IL" sz="1200" baseline="0" dirty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אבן יסוד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תקציב</a:t>
                      </a:r>
                      <a:r>
                        <a:rPr lang="he-IL" sz="1200" baseline="0" dirty="0"/>
                        <a:t> 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היקף ביצוע מתוכנן 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dirty="0"/>
                        <a:t>סטטוס דצמבר 2016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dirty="0"/>
                        <a:t>סטטוס </a:t>
                      </a:r>
                      <a:r>
                        <a:rPr lang="he-IL" sz="1200" dirty="0" smtClean="0"/>
                        <a:t>יולי  </a:t>
                      </a:r>
                      <a:r>
                        <a:rPr lang="he-IL" sz="1200" dirty="0"/>
                        <a:t>2017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72994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>
                          <a:cs typeface="+mn-cs"/>
                        </a:rPr>
                        <a:t>היערכות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>
                          <a:cs typeface="+mn-cs"/>
                        </a:rPr>
                        <a:t>ביצוע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>
                          <a:cs typeface="+mn-cs"/>
                        </a:rPr>
                        <a:t>היערכות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ביצוע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40586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מפתחות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תכנית </a:t>
                      </a:r>
                      <a:r>
                        <a:rPr lang="he-IL" sz="1200" dirty="0" smtClean="0"/>
                        <a:t>חוגים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שילוב מיטבי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6.6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3,925</a:t>
                      </a:r>
                      <a:r>
                        <a:rPr lang="he-IL" sz="1200" baseline="0" dirty="0"/>
                        <a:t> ילדי כיתות א-ד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dirty="0"/>
                        <a:t>הערכות ברשויות </a:t>
                      </a:r>
                      <a:r>
                        <a:rPr lang="he-IL" sz="1200" baseline="0" dirty="0" smtClean="0"/>
                        <a:t>ובתי הספר</a:t>
                      </a:r>
                      <a:endParaRPr lang="he-IL" sz="1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dirty="0"/>
                        <a:t>תחל </a:t>
                      </a:r>
                      <a:r>
                        <a:rPr lang="he-IL" sz="1200" baseline="0" dirty="0" smtClean="0"/>
                        <a:t>בשנה"ל </a:t>
                      </a:r>
                    </a:p>
                    <a:p>
                      <a:pPr rtl="1"/>
                      <a:r>
                        <a:rPr lang="he-IL" sz="1200" baseline="0" dirty="0" smtClean="0"/>
                        <a:t>תשע"ח</a:t>
                      </a:r>
                      <a:endParaRPr lang="he-IL" sz="1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הערכות ברשויות </a:t>
                      </a:r>
                      <a:r>
                        <a:rPr lang="he-IL" sz="1200" dirty="0" smtClean="0"/>
                        <a:t>ובתי ספר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תחל </a:t>
                      </a:r>
                      <a:endParaRPr lang="he-IL" sz="1200" dirty="0" smtClean="0"/>
                    </a:p>
                    <a:p>
                      <a:pPr rtl="1"/>
                      <a:r>
                        <a:rPr lang="he-IL" sz="1200" dirty="0" smtClean="0"/>
                        <a:t>בשנה"ל</a:t>
                      </a:r>
                      <a:r>
                        <a:rPr lang="he-IL" sz="1200" baseline="0" dirty="0" smtClean="0"/>
                        <a:t> </a:t>
                      </a:r>
                      <a:r>
                        <a:rPr lang="he-IL" sz="1200" dirty="0" smtClean="0"/>
                        <a:t>תשע"ח בחודש אוקטובר</a:t>
                      </a:r>
                      <a:endParaRPr lang="he-IL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229784">
                <a:tc rowSpan="2"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מנהיגות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תנועות וארגוני</a:t>
                      </a:r>
                      <a:r>
                        <a:rPr lang="he-IL" sz="1200" baseline="0" dirty="0"/>
                        <a:t> נוער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aseline="0" dirty="0"/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שילוב מיטבי</a:t>
                      </a:r>
                      <a:r>
                        <a:rPr lang="he-IL" sz="1200" baseline="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3</a:t>
                      </a:r>
                      <a:endParaRPr lang="he-IL" sz="1200" dirty="0"/>
                    </a:p>
                    <a:p>
                      <a:pPr rtl="1"/>
                      <a:endParaRPr lang="he-IL" sz="1200" dirty="0"/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9,000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  <a:p>
                      <a:pPr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חניכים בסוף 3 שנים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  <a:p>
                      <a:pPr rtl="1"/>
                      <a:endParaRPr lang="he-IL" sz="1200" dirty="0">
                        <a:solidFill>
                          <a:srgbClr val="FF0000"/>
                        </a:solidFill>
                      </a:endParaRPr>
                    </a:p>
                    <a:p>
                      <a:pPr rtl="1"/>
                      <a:endParaRPr lang="he-IL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תקנות בתהליך תיקון</a:t>
                      </a:r>
                      <a:endParaRPr lang="he-IL" sz="1200" b="0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6,500</a:t>
                      </a:r>
                      <a:endParaRPr lang="he-IL" sz="1200" b="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תקנה תנועות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הנוער </a:t>
                      </a:r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עומדת להתפרסם.</a:t>
                      </a:r>
                    </a:p>
                    <a:p>
                      <a:pPr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תקנת ארגוני הנוער בהערות הציבור.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תפורסם ב-2017 ותחול </a:t>
                      </a:r>
                      <a:r>
                        <a:rPr lang="he-IL" sz="1200" b="0" baseline="0" dirty="0" err="1" smtClean="0">
                          <a:solidFill>
                            <a:schemeClr val="tx1"/>
                          </a:solidFill>
                        </a:rPr>
                        <a:t>רטרו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797376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/>
                        <a:t>סמינרי מנהיגות צעירה וקבוצות נוער משלבות (הכנה לצבא ומנהיגות)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/>
                        <a:t>שילוב מיטבי</a:t>
                      </a:r>
                      <a:endParaRPr lang="he-IL" sz="1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3.5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2,700</a:t>
                      </a:r>
                      <a:r>
                        <a:rPr lang="he-IL" sz="1200" baseline="0" dirty="0" smtClean="0"/>
                        <a:t> בסוף  3 שנים</a:t>
                      </a:r>
                      <a:endParaRPr lang="he-IL" sz="1200" dirty="0" smtClean="0"/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סמינרי חנוכה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</a:rPr>
                        <a:t>550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חניכים </a:t>
                      </a:r>
                      <a:r>
                        <a:rPr lang="he-IL" sz="1200" b="0" baseline="0" dirty="0" err="1" smtClean="0">
                          <a:solidFill>
                            <a:schemeClr val="tx1"/>
                          </a:solidFill>
                        </a:rPr>
                        <a:t>במש"צים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he-IL" sz="1200" b="0" baseline="0" dirty="0" err="1" smtClean="0">
                          <a:solidFill>
                            <a:schemeClr val="tx1"/>
                          </a:solidFill>
                        </a:rPr>
                        <a:t>ובמד"צים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ברשויות הפעילות תחל </a:t>
                      </a:r>
                      <a:r>
                        <a:rPr lang="he-IL" sz="1200" b="0" baseline="0" dirty="0" err="1" smtClean="0">
                          <a:solidFill>
                            <a:schemeClr val="tx1"/>
                          </a:solidFill>
                        </a:rPr>
                        <a:t>בתשע"ח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en-US" sz="12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הערכות לסמינרי קיץ.</a:t>
                      </a:r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פרסום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קול קורא לקבוצות משלבות</a:t>
                      </a:r>
                      <a:endParaRPr lang="he-IL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rtl="1"/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ביצוע סמינרי קיץ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734888" y="274638"/>
            <a:ext cx="8229600" cy="1143000"/>
          </a:xfrm>
        </p:spPr>
        <p:txBody>
          <a:bodyPr>
            <a:normAutofit/>
          </a:bodyPr>
          <a:lstStyle/>
          <a:p>
            <a:r>
              <a:rPr lang="he-IL" dirty="0" smtClean="0">
                <a:effectLst/>
              </a:rPr>
              <a:t>העשרה ופיתוח מנהיגות </a:t>
            </a:r>
            <a:endParaRPr lang="he-IL" dirty="0">
              <a:effectLst/>
            </a:endParaRPr>
          </a:p>
        </p:txBody>
      </p:sp>
      <p:pic>
        <p:nvPicPr>
          <p:cNvPr id="5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20" y="44624"/>
            <a:ext cx="2129548" cy="139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33931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14</a:t>
            </a:fld>
            <a:endParaRPr lang="he-IL"/>
          </a:p>
        </p:txBody>
      </p:sp>
      <p:graphicFrame>
        <p:nvGraphicFramePr>
          <p:cNvPr id="6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166709"/>
              </p:ext>
            </p:extLst>
          </p:nvPr>
        </p:nvGraphicFramePr>
        <p:xfrm>
          <a:off x="35496" y="1772816"/>
          <a:ext cx="9036496" cy="436431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76219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469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3855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8191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8220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317174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360532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46817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07878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264710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הפעילות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מהות</a:t>
                      </a:r>
                      <a:r>
                        <a:rPr lang="he-IL" sz="1200" baseline="0" dirty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אבן יסוד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תקציב</a:t>
                      </a:r>
                      <a:r>
                        <a:rPr lang="he-IL" sz="1200" baseline="0" dirty="0"/>
                        <a:t> 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היקף ביצוע מתוכנן 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dirty="0"/>
                        <a:t>סטטוס דצמבר 2016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dirty="0"/>
                        <a:t>סטטוס </a:t>
                      </a:r>
                      <a:r>
                        <a:rPr lang="he-IL" sz="1200" dirty="0" smtClean="0"/>
                        <a:t>יולי  </a:t>
                      </a:r>
                      <a:r>
                        <a:rPr lang="he-IL" sz="1200" dirty="0"/>
                        <a:t>2017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2391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>
                          <a:cs typeface="+mn-cs"/>
                        </a:rPr>
                        <a:t>היערכות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>
                          <a:cs typeface="+mn-cs"/>
                        </a:rPr>
                        <a:t>ביצוע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>
                          <a:cs typeface="+mn-cs"/>
                        </a:rPr>
                        <a:t>היערכות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ביצוע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205919"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הכנה לשירות משמעותי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/>
                        <a:t>תכניות בית </a:t>
                      </a:r>
                      <a:r>
                        <a:rPr lang="he-IL" sz="1200" baseline="0" dirty="0" smtClean="0"/>
                        <a:t>ספריות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/>
                        <a:t>קבוצות בשכונות וליווי פרטני</a:t>
                      </a:r>
                      <a:endParaRPr lang="he-IL" sz="1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שילוב מיטבי</a:t>
                      </a:r>
                      <a:r>
                        <a:rPr lang="he-IL" sz="1200" baseline="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6.65.4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5,300 תלמידים ב-115 בתי"ס.</a:t>
                      </a:r>
                      <a:endParaRPr lang="he-IL" sz="1200" dirty="0"/>
                    </a:p>
                    <a:p>
                      <a:pPr rtl="1"/>
                      <a:r>
                        <a:rPr lang="he-IL" sz="1200" dirty="0"/>
                        <a:t>22 </a:t>
                      </a:r>
                      <a:r>
                        <a:rPr lang="he-IL" sz="1200" dirty="0" smtClean="0"/>
                        <a:t>רכזים ב-25 רשויות</a:t>
                      </a:r>
                      <a:r>
                        <a:rPr lang="en-US" sz="1200" dirty="0" smtClean="0"/>
                        <a:t>;</a:t>
                      </a:r>
                      <a:endParaRPr lang="he-IL" sz="1200" dirty="0" smtClean="0"/>
                    </a:p>
                    <a:p>
                      <a:pPr rtl="1"/>
                      <a:r>
                        <a:rPr lang="he-IL" sz="1200" dirty="0" smtClean="0"/>
                        <a:t>106</a:t>
                      </a:r>
                      <a:r>
                        <a:rPr lang="he-IL" sz="1200" baseline="0" dirty="0" smtClean="0"/>
                        <a:t> </a:t>
                      </a:r>
                      <a:r>
                        <a:rPr lang="he-IL" sz="1200" dirty="0" smtClean="0"/>
                        <a:t>קבוצות אחה"צ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שיבוץ תכניות בבתיה"ס וברשויות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100 תכניות פועלות </a:t>
                      </a:r>
                      <a:r>
                        <a:rPr lang="he-IL" sz="1200" dirty="0" smtClean="0"/>
                        <a:t>בבתיה"ס</a:t>
                      </a:r>
                      <a:endParaRPr lang="he-IL" sz="1200" dirty="0"/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/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100 </a:t>
                      </a:r>
                      <a:r>
                        <a:rPr lang="he-IL" sz="1200" dirty="0"/>
                        <a:t>קבוצות פועלות אחה"צ </a:t>
                      </a:r>
                      <a:r>
                        <a:rPr lang="he-IL" sz="1200" dirty="0" smtClean="0"/>
                        <a:t>ברשויות ובפנימיות</a:t>
                      </a:r>
                      <a:endParaRPr lang="he-IL" sz="1200" dirty="0"/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/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>
                          <a:solidFill>
                            <a:schemeClr val="tx1"/>
                          </a:solidFill>
                        </a:rPr>
                        <a:t>ליווי ומעקב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105 </a:t>
                      </a:r>
                      <a:r>
                        <a:rPr lang="he-IL" sz="1200" dirty="0"/>
                        <a:t>תכניות פועלות </a:t>
                      </a:r>
                      <a:r>
                        <a:rPr lang="he-IL" sz="1200" dirty="0" smtClean="0"/>
                        <a:t>בבתיה"ס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/>
                        <a:t> </a:t>
                      </a:r>
                      <a:endParaRPr lang="he-IL" sz="1200" dirty="0"/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10 מוקדי</a:t>
                      </a:r>
                      <a:r>
                        <a:rPr lang="he-IL" sz="1200" baseline="0" dirty="0" smtClean="0"/>
                        <a:t> זינוק עובדים ולקראת הרחבה ל-25</a:t>
                      </a:r>
                      <a:endParaRPr lang="he-IL" sz="1200" dirty="0"/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 smtClean="0"/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100 </a:t>
                      </a:r>
                      <a:r>
                        <a:rPr lang="he-IL" sz="1200" dirty="0"/>
                        <a:t>קבוצות פועלות אחה"צ </a:t>
                      </a:r>
                      <a:r>
                        <a:rPr lang="he-IL" sz="1200" dirty="0" smtClean="0"/>
                        <a:t>ברשויות</a:t>
                      </a:r>
                      <a:r>
                        <a:rPr lang="he-IL" sz="1200" baseline="0" dirty="0" smtClean="0"/>
                        <a:t> ובפנימיות</a:t>
                      </a:r>
                      <a:endParaRPr lang="he-IL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970604"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מלגות לשנת י"ג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dirty="0" smtClean="0"/>
                        <a:t>שנת </a:t>
                      </a:r>
                      <a:r>
                        <a:rPr lang="he-IL" sz="1200" baseline="0" dirty="0"/>
                        <a:t>שרות, תכניות אופק ומכינות קד"צ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dirty="0"/>
                        <a:t>שילוב מיטבי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4.48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320 </a:t>
                      </a:r>
                    </a:p>
                    <a:p>
                      <a:pPr rtl="1"/>
                      <a:r>
                        <a:rPr lang="he-IL" sz="1200" dirty="0" err="1"/>
                        <a:t>מילגאים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אישור המלגות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אושרו 320 </a:t>
                      </a:r>
                      <a:r>
                        <a:rPr lang="he-IL" sz="1200" dirty="0" smtClean="0"/>
                        <a:t>מלגות, מהן שולמו 290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>
                          <a:solidFill>
                            <a:schemeClr val="tx1"/>
                          </a:solidFill>
                        </a:rPr>
                        <a:t>ליווי ובקרה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צפי ל-420 מלגאים </a:t>
                      </a:r>
                      <a:r>
                        <a:rPr lang="he-IL" sz="1200" b="0" dirty="0" err="1" smtClean="0">
                          <a:solidFill>
                            <a:schemeClr val="tx1"/>
                          </a:solidFill>
                        </a:rPr>
                        <a:t>בתשע"ח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כותרת 2"/>
          <p:cNvSpPr txBox="1">
            <a:spLocks/>
          </p:cNvSpPr>
          <p:nvPr/>
        </p:nvSpPr>
        <p:spPr>
          <a:xfrm>
            <a:off x="683568" y="26064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1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he-IL" dirty="0" smtClean="0">
                <a:effectLst/>
              </a:rPr>
              <a:t>הכנה לשירות משמעותי    </a:t>
            </a:r>
            <a:endParaRPr lang="he-IL" dirty="0">
              <a:effectLst/>
            </a:endParaRPr>
          </a:p>
        </p:txBody>
      </p:sp>
      <p:pic>
        <p:nvPicPr>
          <p:cNvPr id="8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8" y="44624"/>
            <a:ext cx="2129548" cy="139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05705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כותרת 8"/>
          <p:cNvSpPr>
            <a:spLocks noGrp="1"/>
          </p:cNvSpPr>
          <p:nvPr>
            <p:ph type="title"/>
          </p:nvPr>
        </p:nvSpPr>
        <p:spPr>
          <a:xfrm>
            <a:off x="755576" y="548680"/>
            <a:ext cx="8229600" cy="1143000"/>
          </a:xfrm>
        </p:spPr>
        <p:txBody>
          <a:bodyPr>
            <a:noAutofit/>
          </a:bodyPr>
          <a:lstStyle/>
          <a:p>
            <a:r>
              <a:rPr lang="he-IL" dirty="0">
                <a:effectLst/>
              </a:rPr>
              <a:t>הכשרת עובדי </a:t>
            </a:r>
            <a:r>
              <a:rPr lang="he-IL" dirty="0" smtClean="0">
                <a:effectLst/>
              </a:rPr>
              <a:t>הוראה</a:t>
            </a:r>
            <a:endParaRPr lang="he-IL" dirty="0">
              <a:effectLst/>
            </a:endParaRPr>
          </a:p>
        </p:txBody>
      </p:sp>
      <p:graphicFrame>
        <p:nvGraphicFramePr>
          <p:cNvPr id="7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0386649"/>
              </p:ext>
            </p:extLst>
          </p:nvPr>
        </p:nvGraphicFramePr>
        <p:xfrm>
          <a:off x="206226" y="2060847"/>
          <a:ext cx="8603376" cy="428509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28982"/>
                <a:gridCol w="1296245"/>
                <a:gridCol w="708279"/>
                <a:gridCol w="855611"/>
                <a:gridCol w="1133462"/>
                <a:gridCol w="851479"/>
                <a:gridCol w="992075"/>
                <a:gridCol w="963525"/>
                <a:gridCol w="773718"/>
              </a:tblGrid>
              <a:tr h="362912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b="1" dirty="0">
                        <a:solidFill>
                          <a:srgbClr val="FF0000"/>
                        </a:solidFill>
                        <a:cs typeface="+mn-cs"/>
                      </a:endParaRPr>
                    </a:p>
                  </a:txBody>
                  <a:tcPr marL="78123" marR="78123"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kumimoji="0" lang="he-IL" sz="1200" kern="1200" dirty="0" smtClean="0"/>
                        <a:t>סטטוס  יולי 2017</a:t>
                      </a:r>
                      <a:endParaRPr kumimoji="0" lang="he-IL" sz="1200" b="0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62912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</a:tr>
              <a:tr h="1932173"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הכשרת</a:t>
                      </a:r>
                      <a:r>
                        <a:rPr lang="he-IL" sz="1200" baseline="0" dirty="0" smtClean="0"/>
                        <a:t> מורים</a:t>
                      </a:r>
                    </a:p>
                    <a:p>
                      <a:pPr rtl="1"/>
                      <a:r>
                        <a:rPr lang="he-IL" sz="1200" baseline="0" dirty="0" smtClean="0"/>
                        <a:t>ומנהלים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indent="0" rtl="1">
                        <a:buNone/>
                      </a:pPr>
                      <a:r>
                        <a:rPr lang="he-IL" sz="1200" dirty="0" smtClean="0"/>
                        <a:t>תכנית הכשרה ייחודית הכוללת  מרכיבים של טיפוח אסטרטגיות למידה, חונכות אישית</a:t>
                      </a:r>
                      <a:r>
                        <a:rPr lang="he-IL" sz="1200" baseline="0" dirty="0" smtClean="0"/>
                        <a:t> והעשרה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effectLst/>
                        </a:rPr>
                        <a:t>שילוב מיטבי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1,607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V </a:t>
                      </a:r>
                      <a:endParaRPr lang="he-IL" sz="1200" dirty="0" smtClean="0"/>
                    </a:p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250 סטודנטים ב- 6 מכללות</a:t>
                      </a:r>
                    </a:p>
                    <a:p>
                      <a:pPr rtl="1"/>
                      <a:r>
                        <a:rPr lang="he-IL" sz="1200" dirty="0" smtClean="0"/>
                        <a:t> (85 בוגרים השתבצו במערכת)</a:t>
                      </a:r>
                    </a:p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V 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250 סטודנטים ב- 6 מכללות</a:t>
                      </a:r>
                    </a:p>
                    <a:p>
                      <a:pPr rtl="1"/>
                      <a:r>
                        <a:rPr lang="he-IL" sz="1200" dirty="0" smtClean="0"/>
                        <a:t> (85 בוגרים השתבצו במערכת)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</a:tr>
              <a:tr h="508467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הכשרת</a:t>
                      </a:r>
                      <a:r>
                        <a:rPr lang="he-IL" sz="1200" baseline="0" dirty="0" smtClean="0"/>
                        <a:t> מורים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effectLst/>
                        </a:rPr>
                        <a:t>מלגות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effectLst/>
                        </a:rPr>
                        <a:t>שילוב מיטבי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500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250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250</a:t>
                      </a:r>
                      <a:endParaRPr lang="he-IL" sz="1200" b="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 marL="78123" marR="78123"/>
                </a:tc>
              </a:tr>
              <a:tr h="1118627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השמה של בוגרי התוכנית במערכת החינוך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effectLst/>
                        </a:rPr>
                        <a:t>שילוב מיטבי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2,678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שילוב </a:t>
                      </a:r>
                      <a:r>
                        <a:rPr lang="he-IL" sz="1200" baseline="0" dirty="0" smtClean="0"/>
                        <a:t> 300 מורים נוספים ב- 4 שנים (סה"כ 600)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121 (מעבר ל- 300 הקיימים)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200 (מעבר ל- 300 הקיימים)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</a:tr>
            </a:tbl>
          </a:graphicData>
        </a:graphic>
      </p:graphicFrame>
      <p:pic>
        <p:nvPicPr>
          <p:cNvPr id="8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59268"/>
            <a:ext cx="1760286" cy="115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4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he-IL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משרד הביטחון </a:t>
            </a:r>
            <a:r>
              <a:rPr lang="he-IL" sz="5400" dirty="0" smtClean="0">
                <a:effectLst/>
              </a:rPr>
              <a:t> </a:t>
            </a:r>
            <a:endParaRPr lang="he-IL" sz="5400" dirty="0">
              <a:effectLst/>
            </a:endParaRPr>
          </a:p>
        </p:txBody>
      </p:sp>
      <p:pic>
        <p:nvPicPr>
          <p:cNvPr id="5" name="תמונה 4" descr="לוגו האגף-חדש (כיתוב)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29"/>
          <a:stretch/>
        </p:blipFill>
        <p:spPr bwMode="auto">
          <a:xfrm>
            <a:off x="7092280" y="4240977"/>
            <a:ext cx="1584176" cy="1455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C:\Users\Gv6u39k\Pictures\thT6N03Z2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240977"/>
            <a:ext cx="1584176" cy="1455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 descr="C:\Users\ADM7_User\AppData\Local\Microsoft\Windows\Temporary Internet Files\Content.IE5\8ZKB0YPN\5317-B_logo hachvana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53" b="23325"/>
          <a:stretch/>
        </p:blipFill>
        <p:spPr bwMode="auto">
          <a:xfrm>
            <a:off x="3275856" y="4800453"/>
            <a:ext cx="2834886" cy="895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g9i4co7\Desktop\גדנ''ע חייל ליום אחד\סרטון\משרד הביטחון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1171" y="0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6982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1"/>
          <p:cNvSpPr txBox="1">
            <a:spLocks/>
          </p:cNvSpPr>
          <p:nvPr/>
        </p:nvSpPr>
        <p:spPr>
          <a:xfrm>
            <a:off x="1691680" y="-172489"/>
            <a:ext cx="7429872" cy="1297233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1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>
              <a:defRPr/>
            </a:pPr>
            <a:r>
              <a:rPr lang="he-IL" sz="4400" dirty="0" smtClean="0">
                <a:solidFill>
                  <a:srgbClr val="464646"/>
                </a:solidFill>
                <a:effectLst/>
              </a:rPr>
              <a:t>מערכת הביטחון וצה"ל</a:t>
            </a:r>
            <a:endParaRPr lang="he-IL" sz="4400" dirty="0">
              <a:solidFill>
                <a:srgbClr val="464646"/>
              </a:solidFill>
              <a:effectLst/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1979712" y="827420"/>
            <a:ext cx="72237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e-I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</a:rPr>
              <a:t>*מערכת </a:t>
            </a:r>
            <a:r>
              <a:rPr lang="he-I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</a:rPr>
              <a:t>הביטחון לא קיבלה תקציב </a:t>
            </a:r>
            <a:r>
              <a:rPr lang="he-I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</a:rPr>
              <a:t>תוספתי לטובת </a:t>
            </a:r>
            <a:r>
              <a:rPr lang="he-I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</a:rPr>
              <a:t>יישום הפעולות</a:t>
            </a:r>
          </a:p>
        </p:txBody>
      </p:sp>
      <p:pic>
        <p:nvPicPr>
          <p:cNvPr id="12" name="Picture 2" descr="C:\Users\g9i4co7\Desktop\גדנ''ע חייל ליום אחד\סרטון\משרד הביטחון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2693"/>
            <a:ext cx="1763688" cy="1413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טבלה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3277528"/>
              </p:ext>
            </p:extLst>
          </p:nvPr>
        </p:nvGraphicFramePr>
        <p:xfrm>
          <a:off x="1" y="1268760"/>
          <a:ext cx="9143999" cy="554741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58765"/>
                <a:gridCol w="1360489"/>
                <a:gridCol w="1119891"/>
                <a:gridCol w="540564"/>
                <a:gridCol w="1154518"/>
                <a:gridCol w="886603"/>
                <a:gridCol w="1058110"/>
                <a:gridCol w="896776"/>
                <a:gridCol w="1068283"/>
              </a:tblGrid>
              <a:tr h="338010">
                <a:tc rowSpan="2"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הפעילות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מהות הפעילות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אבן יסוד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תקציב שנתי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היקף ביצוע </a:t>
                      </a:r>
                      <a:endParaRPr kumimoji="0" lang="he-IL" sz="1200" kern="1200" dirty="0" smtClean="0"/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 smtClean="0"/>
                        <a:t>מתוכנן 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 gridSpan="2">
                  <a:txBody>
                    <a:bodyPr/>
                    <a:lstStyle/>
                    <a:p>
                      <a:pPr algn="ctr" rtl="1" fontAlgn="ctr"/>
                      <a:r>
                        <a:rPr lang="he-IL" sz="1100" u="none" strike="noStrike" dirty="0">
                          <a:effectLst/>
                        </a:rPr>
                        <a:t>סטטוס דצמבר 2016</a:t>
                      </a:r>
                      <a:endParaRPr lang="he-IL" sz="1100" b="1" i="0" u="none" strike="noStrike" dirty="0">
                        <a:solidFill>
                          <a:srgbClr val="FFFFFF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 fontAlgn="ctr"/>
                      <a:r>
                        <a:rPr lang="he-IL" sz="1100" u="none" strike="noStrike" dirty="0" smtClean="0">
                          <a:effectLst/>
                        </a:rPr>
                        <a:t>סטטוס יולי 2017</a:t>
                      </a:r>
                      <a:endParaRPr lang="he-IL" sz="1100" b="1" i="0" u="none" strike="noStrike" dirty="0">
                        <a:solidFill>
                          <a:srgbClr val="FFFFFF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3801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היערכות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ביצוע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היערכות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ביצוע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</a:tr>
              <a:tr h="1081056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סגירת מסגרות מבדלות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ירידה הדרגתית במסגרת המבדלות בצה"ל, עד כדי ביטולן, אל מול יצירת אלטרנטיבות ראויות ביחס </a:t>
                      </a:r>
                      <a:r>
                        <a:rPr kumimoji="0" lang="he-IL" sz="1200" kern="1200" dirty="0" smtClean="0"/>
                        <a:t>לצרכים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שילוב מיטבי 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ללא תקציב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כלל התוכניות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kern="1200" dirty="0"/>
                        <a:t>V</a:t>
                      </a:r>
                      <a:endParaRPr kumimoji="0" 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ביטול כל המסגרות, מלבד קורס אמיר, מחזור אחרון אפריל </a:t>
                      </a:r>
                      <a:r>
                        <a:rPr kumimoji="0" lang="he-IL" sz="1200" kern="1200" dirty="0" smtClean="0"/>
                        <a:t>17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kern="1200" dirty="0"/>
                        <a:t>V</a:t>
                      </a:r>
                      <a:endParaRPr kumimoji="0" 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נסגרו כלל המסגרות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</a:tr>
              <a:tr h="1010376">
                <a:tc rowSpan="3"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חיזוק צירי המידע, המוכנות </a:t>
                      </a:r>
                      <a:r>
                        <a:rPr kumimoji="0" lang="he-IL" sz="1200" kern="1200" dirty="0" err="1"/>
                        <a:t>והמוטיצביה</a:t>
                      </a:r>
                      <a:r>
                        <a:rPr kumimoji="0" lang="he-IL" sz="1200" kern="1200" dirty="0"/>
                        <a:t> של </a:t>
                      </a:r>
                      <a:r>
                        <a:rPr kumimoji="0" lang="he-IL" sz="1200" kern="1200" dirty="0" err="1"/>
                        <a:t>המלש"בים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גידול בהיקף </a:t>
                      </a:r>
                      <a:r>
                        <a:rPr kumimoji="0" lang="he-IL" sz="1200" kern="1200" dirty="0" err="1"/>
                        <a:t>המלש"בים</a:t>
                      </a:r>
                      <a:r>
                        <a:rPr kumimoji="0" lang="he-IL" sz="1200" kern="1200" dirty="0"/>
                        <a:t> יוצאי אתיופיה המשתתפים בפעילויות הכנה לצה"ל 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סגירת פערים שילוב </a:t>
                      </a:r>
                      <a:r>
                        <a:rPr kumimoji="0" lang="he-IL" sz="1200" kern="1200" dirty="0" err="1"/>
                        <a:t>מייטבי</a:t>
                      </a:r>
                      <a:r>
                        <a:rPr kumimoji="0" lang="he-IL" sz="1200" kern="1200" dirty="0"/>
                        <a:t>, מצוינות ומנהיגות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מתקציב מערכת הביטחון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/>
                        <a:t>80% מכלל המלש"בים ברשויות של "זינוק בעלייה" (2,960 מתוך 3,700)</a:t>
                      </a:r>
                      <a:endParaRPr kumimoji="0" lang="he-IL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2960 </a:t>
                      </a:r>
                      <a:endParaRPr kumimoji="0" lang="he-IL" sz="1200" kern="1200" dirty="0" smtClean="0"/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 smtClean="0"/>
                        <a:t>מלש"בים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/>
                        <a:t>3000 מלש"בים, עמידה ב- 81% מסך הפוטנציאל</a:t>
                      </a:r>
                      <a:endParaRPr kumimoji="0" lang="he-IL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3200 </a:t>
                      </a:r>
                      <a:endParaRPr kumimoji="0" lang="he-IL" sz="1200" kern="1200" dirty="0" smtClean="0"/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 smtClean="0"/>
                        <a:t>מלש"בים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בביצוע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</a:tr>
              <a:tr h="1081056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/>
                        <a:t>ההורים המוזמנים, ישתתפו בפעילות היכרות עם הצבא טרם הגיוס לצה"ל ביישובים בהם תופעל תוכנית הכנה לצה"ל.</a:t>
                      </a:r>
                      <a:endParaRPr kumimoji="0" lang="he-IL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/>
                        <a:t>חיזוק התא המשפחתי, סגירת פערים, שילוב מיטבי</a:t>
                      </a:r>
                      <a:endParaRPr kumimoji="0" lang="he-IL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/>
                        <a:t>66% התייצבות של הורים (כ- 871 הורים מתוך 1320 יעד 4 שנים)</a:t>
                      </a:r>
                      <a:endParaRPr kumimoji="0" lang="he-IL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/>
                        <a:t>500 הורים</a:t>
                      </a:r>
                      <a:endParaRPr kumimoji="0" lang="he-IL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/>
                        <a:t>550 הורים - עמידה ב 110% (כולל גדנ"ע "חייל ליום אחד")</a:t>
                      </a:r>
                      <a:endParaRPr kumimoji="0" lang="he-IL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/>
                        <a:t>1000 הורים - הכשרת 10 מנחים משהב"ט</a:t>
                      </a:r>
                      <a:endParaRPr kumimoji="0" lang="he-IL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9 מנחים הוכשרו. 540 הורים (340  עברו סדנאות </a:t>
                      </a:r>
                      <a:r>
                        <a:rPr kumimoji="0" lang="he-IL" sz="1200" kern="1200" dirty="0" err="1"/>
                        <a:t>הכנ"צ</a:t>
                      </a:r>
                      <a:r>
                        <a:rPr kumimoji="0" lang="he-IL" sz="1200" kern="1200" dirty="0"/>
                        <a:t>, 200 היו גדנ"ע "חייל ליום אחד" (חציון א')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</a:tr>
              <a:tr h="901719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הרחבת מספר המשתתפים יוצאי אתיופיה במכינות קדם צבאיות, </a:t>
                      </a:r>
                      <a:r>
                        <a:rPr kumimoji="0" lang="he-IL" sz="1200" kern="1200" dirty="0" err="1"/>
                        <a:t>ש"ש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/>
                        <a:t>סגירת פערים, מצוינות ומנהיגות</a:t>
                      </a:r>
                      <a:endParaRPr kumimoji="0" lang="he-IL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/>
                        <a:t>עלייה של  - 10% (כ- 202)</a:t>
                      </a:r>
                      <a:endParaRPr kumimoji="0" lang="he-IL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/>
                        <a:t>202 חניכים</a:t>
                      </a:r>
                      <a:endParaRPr kumimoji="0" lang="he-IL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/>
                        <a:t>274 חניכים במקד"צ</a:t>
                      </a:r>
                      <a:endParaRPr kumimoji="0" lang="he-IL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עלייה של 10% נוספים ביחס לביצוע ב 2016 (301 חניכים)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בביצוע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</a:tr>
              <a:tr h="722382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/>
                        <a:t>שיפור בנתוני האיכות</a:t>
                      </a:r>
                      <a:endParaRPr kumimoji="0" lang="he-IL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עלייה בנתוני האיכות של המתגייסים יוצאי אתיופיה (</a:t>
                      </a:r>
                      <a:r>
                        <a:rPr kumimoji="0" lang="he-IL" sz="1200" kern="1200" dirty="0" err="1"/>
                        <a:t>קב"א</a:t>
                      </a:r>
                      <a:r>
                        <a:rPr kumimoji="0" lang="he-IL" sz="1200" kern="1200" dirty="0"/>
                        <a:t>, דפ"ר) על פני שנות התוכנית.  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/>
                        <a:t>שילוב מיטבי, סגירת פערים, מצוינות ומנהיגות</a:t>
                      </a:r>
                      <a:endParaRPr kumimoji="0" lang="he-IL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/>
                        <a:t>עלייה של 5% בבעלי קב"א 51 ומעלה</a:t>
                      </a:r>
                      <a:endParaRPr kumimoji="0" lang="he-IL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kern="1200"/>
                        <a:t>V</a:t>
                      </a:r>
                      <a:endParaRPr kumimoji="0" lang="en-US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/>
                        <a:t>עלייה של 0.6%</a:t>
                      </a:r>
                      <a:endParaRPr kumimoji="0" lang="he-IL" sz="1200" b="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המשך עבודה </a:t>
                      </a:r>
                      <a:r>
                        <a:rPr kumimoji="0" lang="he-IL" sz="1200" kern="1200" dirty="0" smtClean="0"/>
                        <a:t>על </a:t>
                      </a:r>
                      <a:r>
                        <a:rPr kumimoji="0" lang="he-IL" sz="1200" kern="1200" dirty="0"/>
                        <a:t>הכנה לצו ראשון, פעולות יזומות לאיתור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200" kern="1200" dirty="0"/>
                        <a:t>1.6%+</a:t>
                      </a:r>
                      <a:endParaRPr kumimoji="0"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34" marR="5134" marT="5134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5932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1"/>
          <p:cNvSpPr txBox="1">
            <a:spLocks/>
          </p:cNvSpPr>
          <p:nvPr/>
        </p:nvSpPr>
        <p:spPr>
          <a:xfrm>
            <a:off x="1581978" y="-243408"/>
            <a:ext cx="7429872" cy="1297233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1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>
              <a:defRPr/>
            </a:pPr>
            <a:r>
              <a:rPr lang="he-IL" sz="4400" dirty="0" smtClean="0">
                <a:solidFill>
                  <a:srgbClr val="464646"/>
                </a:solidFill>
                <a:effectLst/>
              </a:rPr>
              <a:t>מערכת הביטחון וצה"ל</a:t>
            </a:r>
            <a:endParaRPr lang="he-IL" sz="4400" dirty="0">
              <a:solidFill>
                <a:srgbClr val="464646"/>
              </a:solidFill>
              <a:effectLst/>
            </a:endParaRPr>
          </a:p>
        </p:txBody>
      </p:sp>
      <p:pic>
        <p:nvPicPr>
          <p:cNvPr id="12" name="Picture 2" descr="C:\Users\g9i4co7\Desktop\גדנ''ע חייל ליום אחד\סרטון\משרד הביטחון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0" y="-243408"/>
            <a:ext cx="1673838" cy="1341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6501905"/>
              </p:ext>
            </p:extLst>
          </p:nvPr>
        </p:nvGraphicFramePr>
        <p:xfrm>
          <a:off x="-1" y="1053826"/>
          <a:ext cx="9144001" cy="58041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947260"/>
                <a:gridCol w="1371428"/>
                <a:gridCol w="972770"/>
                <a:gridCol w="644086"/>
                <a:gridCol w="893855"/>
                <a:gridCol w="810598"/>
                <a:gridCol w="1060367"/>
                <a:gridCol w="841245"/>
                <a:gridCol w="1602392"/>
              </a:tblGrid>
              <a:tr h="262031"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הפעילות</a:t>
                      </a:r>
                      <a:endParaRPr lang="he-IL" sz="1000" b="1" i="0" u="none" strike="noStrike" dirty="0">
                        <a:solidFill>
                          <a:srgbClr val="FFFFFF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מהות הפעילות</a:t>
                      </a:r>
                      <a:endParaRPr lang="he-IL" sz="1000" b="1" i="0" u="none" strike="noStrike" dirty="0">
                        <a:solidFill>
                          <a:srgbClr val="FFFFFF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אבן יסוד</a:t>
                      </a:r>
                      <a:endParaRPr lang="he-IL" sz="1000" b="1" i="0" u="none" strike="noStrike" dirty="0">
                        <a:solidFill>
                          <a:srgbClr val="FFFFFF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תקציב שנתי</a:t>
                      </a:r>
                      <a:endParaRPr lang="he-IL" sz="1000" b="1" i="0" u="none" strike="noStrike">
                        <a:solidFill>
                          <a:srgbClr val="FFFFFF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היקף ביצוע מתוכנן </a:t>
                      </a:r>
                      <a:endParaRPr lang="he-IL" sz="1000" b="1" i="0" u="none" strike="noStrike" dirty="0">
                        <a:solidFill>
                          <a:srgbClr val="FFFFFF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gridSpan="2"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סטטוס דצמבר 2016</a:t>
                      </a:r>
                      <a:endParaRPr lang="he-IL" sz="1000" b="1" i="0" u="none" strike="noStrike" dirty="0">
                        <a:solidFill>
                          <a:srgbClr val="FFFFFF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 smtClean="0">
                          <a:effectLst/>
                        </a:rPr>
                        <a:t>סטטוס  יולי</a:t>
                      </a:r>
                      <a:r>
                        <a:rPr lang="he-IL" sz="1000" u="none" strike="noStrike" baseline="0" dirty="0" smtClean="0">
                          <a:effectLst/>
                        </a:rPr>
                        <a:t> </a:t>
                      </a:r>
                      <a:r>
                        <a:rPr lang="he-IL" sz="1000" u="none" strike="noStrike" dirty="0" smtClean="0">
                          <a:effectLst/>
                        </a:rPr>
                        <a:t>2017</a:t>
                      </a:r>
                      <a:endParaRPr lang="he-IL" sz="1000" b="1" i="0" u="none" strike="noStrike" dirty="0">
                        <a:solidFill>
                          <a:srgbClr val="FFFFFF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262031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היערכות</a:t>
                      </a:r>
                      <a:endParaRPr lang="he-IL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ביצוע</a:t>
                      </a:r>
                      <a:endParaRPr lang="he-IL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היערכות</a:t>
                      </a:r>
                      <a:endParaRPr lang="he-IL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ביצוע</a:t>
                      </a:r>
                      <a:endParaRPr lang="he-IL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</a:tr>
              <a:tr h="524063">
                <a:tc rowSpan="3"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שיפור המיצוי</a:t>
                      </a:r>
                      <a:endParaRPr lang="he-IL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כל השנה יתבצע איתור מתגייסים טרם השירות לתפקידי איכותי בצה"ל.</a:t>
                      </a:r>
                      <a:endParaRPr lang="he-IL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שילוב מיטבי, סגירת פערים, מצוינות ומנהיגות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rowSpan="7"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מתקציב מערכת הביטחון</a:t>
                      </a:r>
                      <a:endParaRPr lang="he-IL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10% יאותרו בשלב מוקדם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rowSpan="3">
                  <a:txBody>
                    <a:bodyPr/>
                    <a:lstStyle/>
                    <a:p>
                      <a:pPr algn="ctr" rtl="1" fontAlgn="ctr"/>
                      <a:r>
                        <a:rPr lang="en-US" sz="1000" u="none" strike="noStrike">
                          <a:effectLst/>
                        </a:rPr>
                        <a:t>V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איתור מוקדם + 6.3%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rowSpan="3"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המשך עבודה </a:t>
                      </a:r>
                      <a:r>
                        <a:rPr lang="he-IL" sz="1000" u="none" strike="noStrike" dirty="0" smtClean="0">
                          <a:effectLst/>
                        </a:rPr>
                        <a:t>על </a:t>
                      </a:r>
                      <a:r>
                        <a:rPr lang="he-IL" sz="1000" u="none" strike="noStrike" dirty="0">
                          <a:effectLst/>
                        </a:rPr>
                        <a:t>הכנה לצו ראשון, פעולות יזומות לאיתור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7%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</a:tr>
              <a:tr h="595029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הגדלת היקף הלומדים במסלול העתודה האקדמית  על פני שנות התוכנית.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שילוב מיטבי, סגירת פערים, מצוינות ומנהיגות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עליה של 15% במתקבלים לעתודה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-0.8%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יציב - ( ירידה של - 0.8%)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</a:tr>
              <a:tr h="922569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הגדלת מספר הקצינים יוצאי אתיופיה על פני שנות התוכנית.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שילוב מיטבי, מצוינות ומנהיגות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עלייה של 25% במיצוי לקצונה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יציבות בקצונה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יציבות בשנתוני שחרור (עם זאת עלייה ביציאה לקצונה, 35% </a:t>
                      </a:r>
                      <a:r>
                        <a:rPr lang="he-IL" sz="1000" u="none" strike="noStrike" dirty="0" err="1">
                          <a:effectLst/>
                        </a:rPr>
                        <a:t>תומכ"ל</a:t>
                      </a:r>
                      <a:r>
                        <a:rPr lang="he-IL" sz="1000" u="none" strike="noStrike" dirty="0">
                          <a:effectLst/>
                        </a:rPr>
                        <a:t>, ו - 9% בלחימה בהיקף יוצאים ב 2016)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</a:tr>
              <a:tr h="739146"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צמצום ליקוי </a:t>
                      </a:r>
                      <a:endParaRPr lang="he-IL" sz="1000" u="none" strike="noStrike" dirty="0" smtClean="0">
                        <a:effectLst/>
                      </a:endParaRPr>
                    </a:p>
                    <a:p>
                      <a:pPr algn="ctr" rtl="1" fontAlgn="ctr"/>
                      <a:r>
                        <a:rPr lang="he-IL" sz="1000" u="none" strike="noStrike" dirty="0" smtClean="0">
                          <a:effectLst/>
                        </a:rPr>
                        <a:t>שירות</a:t>
                      </a:r>
                      <a:endParaRPr lang="he-IL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צמצום הנשר מצה"ל בקרב יוצאי אתיופיה, כך שיהיה שווה לממוצע הנוכחי בשאר האוכלוסייה.</a:t>
                      </a:r>
                      <a:endParaRPr lang="he-IL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סגירת פערים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ירידה של 30% בנשר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הושלמה </a:t>
                      </a:r>
                      <a:endParaRPr lang="he-IL" sz="1000" u="none" strike="noStrike" dirty="0" smtClean="0">
                        <a:effectLst/>
                      </a:endParaRPr>
                    </a:p>
                    <a:p>
                      <a:pPr algn="ctr" rtl="1" fontAlgn="ctr"/>
                      <a:r>
                        <a:rPr lang="he-IL" sz="1000" u="none" strike="noStrike" dirty="0" smtClean="0">
                          <a:effectLst/>
                        </a:rPr>
                        <a:t>חלקית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ירידה של 19.2%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תכנית רחבה לצמצום ליקויי שירות, הכשרות מפקדים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ירידה של 25.5% </a:t>
                      </a:r>
                      <a:endParaRPr lang="he-IL" sz="1000" u="none" strike="noStrike" dirty="0" smtClean="0">
                        <a:effectLst/>
                      </a:endParaRPr>
                    </a:p>
                    <a:p>
                      <a:pPr algn="ctr" rtl="1" fontAlgn="ctr"/>
                      <a:r>
                        <a:rPr lang="he-IL" sz="1000" u="none" strike="noStrike" dirty="0" smtClean="0">
                          <a:effectLst/>
                        </a:rPr>
                        <a:t>(בשנת  </a:t>
                      </a:r>
                      <a:r>
                        <a:rPr lang="he-IL" sz="1000" u="none" strike="noStrike" dirty="0">
                          <a:effectLst/>
                        </a:rPr>
                        <a:t>2014 נשר גברים - 24.4%, </a:t>
                      </a:r>
                      <a:r>
                        <a:rPr lang="he-IL" sz="1000" u="none" strike="noStrike" dirty="0" smtClean="0">
                          <a:effectLst/>
                        </a:rPr>
                        <a:t>כיום  </a:t>
                      </a:r>
                      <a:r>
                        <a:rPr lang="he-IL" sz="1000" u="none" strike="noStrike" dirty="0">
                          <a:effectLst/>
                        </a:rPr>
                        <a:t>15.8%. בקרב נשים - 12.8%, כיום 7.2%)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</a:tr>
              <a:tr h="654168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צמצום שיעורי ליקויי השירות (כליאה, נפקדות, עריקות) בקרב יוצאי אתיופיה. 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סגירת פערים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ירידה של 15% בליקוי השירות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ירידה של 0.2% בכליאה, + 1.5% בנפקדות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ישנה ירידה בממוצע היקף הכלואים החודשי. עלייה קלה בנפקדות 1.4%)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</a:tr>
              <a:tr h="660537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העצמת המפקדים למען המיצוי המיטבי של האוכ'</a:t>
                      </a:r>
                      <a:endParaRPr lang="he-IL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בכל ההכשרות הפיקוד בצה"ל יילמדו תכנים הנוגעים לסובלנות ולכשירות רב תרבותית. </a:t>
                      </a:r>
                      <a:endParaRPr lang="he-IL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החברה הישראלית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הטמעה של 100% בהכשרות מפקדים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gridSpan="4"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 שילוב תכנים בכלל הכשרות המפקדים, </a:t>
                      </a:r>
                      <a:endParaRPr lang="he-IL" sz="1000" u="none" strike="noStrike" dirty="0" smtClean="0">
                        <a:effectLst/>
                      </a:endParaRPr>
                    </a:p>
                    <a:p>
                      <a:pPr algn="ctr" rtl="1" fontAlgn="ctr"/>
                      <a:r>
                        <a:rPr lang="he-IL" sz="1000" u="none" strike="noStrike" dirty="0" smtClean="0">
                          <a:effectLst/>
                        </a:rPr>
                        <a:t>פרסום </a:t>
                      </a:r>
                      <a:r>
                        <a:rPr lang="he-IL" sz="1000" u="none" strike="noStrike" dirty="0">
                          <a:effectLst/>
                        </a:rPr>
                        <a:t>חוברת מדיניות צה"לית </a:t>
                      </a:r>
                      <a:r>
                        <a:rPr lang="he-IL" sz="1000" u="none" strike="noStrike" dirty="0" err="1">
                          <a:effectLst/>
                        </a:rPr>
                        <a:t>מתכללת</a:t>
                      </a:r>
                      <a:r>
                        <a:rPr lang="he-IL" sz="1000" u="none" strike="noStrike" dirty="0">
                          <a:effectLst/>
                        </a:rPr>
                        <a:t> (לא רק ליוצאי אתיופיה)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118460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הכנה לשחרור</a:t>
                      </a:r>
                      <a:endParaRPr lang="he-IL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עלייה בהיקף המוכשרים בהכשרות מקצועיות והשכלה גבוהה, במסגרת האגף והקרן להכוונת חיילים משוחררים, לצורך השתלבותם בחברה ובמשק הישראלי.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שילוב מיטבי, מצוינות ומנהיגות, סגירת פערים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עלייה של 10% בהכשרות מקצועיות</a:t>
                      </a:r>
                      <a:r>
                        <a:rPr lang="he-IL" sz="1000" u="none" strike="noStrike" dirty="0" smtClean="0">
                          <a:effectLst/>
                        </a:rPr>
                        <a:t>/</a:t>
                      </a:r>
                    </a:p>
                    <a:p>
                      <a:pPr algn="ctr" rtl="1" fontAlgn="ctr"/>
                      <a:r>
                        <a:rPr lang="he-IL" sz="1000" u="none" strike="noStrike" dirty="0" smtClean="0">
                          <a:effectLst/>
                        </a:rPr>
                        <a:t>הנדסאים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>
                          <a:effectLst/>
                        </a:rPr>
                        <a:t>445</a:t>
                      </a:r>
                      <a:endParaRPr lang="he-IL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530 (גידול של כ- 30% מערך בסיס של 405)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 583  (עלייה של 10%)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000" u="none" strike="noStrike" dirty="0">
                          <a:effectLst/>
                        </a:rPr>
                        <a:t>898 לומדים, עלייה של 14% מ 789 (כולל ילידי הארץ ואתיופיה, בעבר הוצגו רק ילידי אתיופיה, לאחר </a:t>
                      </a:r>
                      <a:r>
                        <a:rPr lang="he-IL" sz="1000" u="none" strike="noStrike" dirty="0" err="1">
                          <a:effectLst/>
                        </a:rPr>
                        <a:t>עמ"ט</a:t>
                      </a:r>
                      <a:r>
                        <a:rPr lang="he-IL" sz="1000" u="none" strike="noStrike" dirty="0">
                          <a:effectLst/>
                        </a:rPr>
                        <a:t> של </a:t>
                      </a:r>
                      <a:r>
                        <a:rPr lang="he-IL" sz="1000" u="none" strike="noStrike" dirty="0" err="1">
                          <a:effectLst/>
                        </a:rPr>
                        <a:t>חיימ"ש</a:t>
                      </a:r>
                      <a:r>
                        <a:rPr lang="he-IL" sz="1000" u="none" strike="noStrike" dirty="0">
                          <a:effectLst/>
                        </a:rPr>
                        <a:t> ואכ"א אילו הנתונים)</a:t>
                      </a:r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  <a:cs typeface="+mn-cs"/>
                      </a:endParaRPr>
                    </a:p>
                  </a:txBody>
                  <a:tcPr marL="3735" marR="3735" marT="373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456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ctrTitle"/>
          </p:nvPr>
        </p:nvSpPr>
        <p:spPr>
          <a:xfrm>
            <a:off x="685800" y="2247311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he-IL" sz="5400" dirty="0">
                <a:effectLst/>
              </a:rPr>
              <a:t>משרד הכלכלה והתעשייה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63568"/>
            <a:ext cx="3810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096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7624" y="187551"/>
            <a:ext cx="7861920" cy="1585265"/>
          </a:xfrm>
          <a:solidFill>
            <a:schemeClr val="bg1"/>
          </a:solidFill>
        </p:spPr>
        <p:txBody>
          <a:bodyPr vert="horz" rtlCol="0" anchor="t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he-IL" sz="3200" dirty="0" smtClean="0">
                <a:effectLst/>
              </a:rPr>
              <a:t>יזמות עסקית, </a:t>
            </a:r>
            <a:r>
              <a:rPr lang="he-IL" sz="3200" dirty="0">
                <a:effectLst/>
              </a:rPr>
              <a:t>הלוואות </a:t>
            </a:r>
            <a:r>
              <a:rPr lang="he-IL" sz="3200" dirty="0" err="1" smtClean="0">
                <a:effectLst/>
              </a:rPr>
              <a:t>ותמרוץ</a:t>
            </a:r>
            <a:r>
              <a:rPr lang="he-IL" sz="3200" dirty="0" smtClean="0">
                <a:effectLst/>
              </a:rPr>
              <a:t> מעסיקים</a:t>
            </a:r>
            <a:endParaRPr lang="he-IL" sz="3200" dirty="0">
              <a:effectLst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0974310"/>
              </p:ext>
            </p:extLst>
          </p:nvPr>
        </p:nvGraphicFramePr>
        <p:xfrm>
          <a:off x="35496" y="1044924"/>
          <a:ext cx="9108504" cy="594391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994742"/>
                <a:gridCol w="1355998"/>
                <a:gridCol w="681236"/>
                <a:gridCol w="973088"/>
                <a:gridCol w="1015380"/>
                <a:gridCol w="842020"/>
                <a:gridCol w="934988"/>
                <a:gridCol w="912124"/>
                <a:gridCol w="1398928"/>
              </a:tblGrid>
              <a:tr h="347375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algn="r" rtl="1" eaLnBrk="1" latinLnBrk="0" hangingPunct="1"/>
                      <a:r>
                        <a:rPr kumimoji="0" lang="he-IL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תקציב </a:t>
                      </a:r>
                    </a:p>
                    <a:p>
                      <a:pPr marL="0" algn="r" rtl="1" eaLnBrk="1" latinLnBrk="0" hangingPunct="1"/>
                      <a:r>
                        <a:rPr kumimoji="0" lang="he-IL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שנתי </a:t>
                      </a:r>
                      <a:endParaRPr kumimoji="0" lang="he-IL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סטטוס דצמבר 2016</a:t>
                      </a:r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rgbClr val="FBFBFB"/>
                          </a:solidFill>
                        </a:rPr>
                        <a:t>סטטוס </a:t>
                      </a:r>
                      <a:r>
                        <a:rPr lang="he-IL" sz="1200" b="1" dirty="0" smtClean="0">
                          <a:solidFill>
                            <a:srgbClr val="FBFBFB"/>
                          </a:solidFill>
                        </a:rPr>
                        <a:t>יולי 2017</a:t>
                      </a:r>
                      <a:endParaRPr lang="he-IL" sz="1200" b="1" dirty="0">
                        <a:solidFill>
                          <a:srgbClr val="FBFBFB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253615">
                <a:tc vMerge="1">
                  <a:txBody>
                    <a:bodyPr/>
                    <a:lstStyle/>
                    <a:p>
                      <a:pPr algn="ctr" rtl="1"/>
                      <a:endParaRPr lang="he-IL" sz="1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algn="r" rtl="1" eaLnBrk="1" latinLnBrk="0" hangingPunct="1"/>
                      <a:endParaRPr kumimoji="0" lang="he-IL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050" dirty="0" smtClean="0"/>
                        <a:t>היערכות</a:t>
                      </a:r>
                      <a:endParaRPr lang="he-IL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050" dirty="0" smtClean="0"/>
                        <a:t>ביצוע</a:t>
                      </a:r>
                      <a:endParaRPr lang="he-IL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050" dirty="0" smtClean="0"/>
                        <a:t>היערכות</a:t>
                      </a:r>
                      <a:endParaRPr lang="he-IL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050" dirty="0" smtClean="0"/>
                        <a:t>ביצוע</a:t>
                      </a:r>
                      <a:endParaRPr lang="he-IL" sz="1050" dirty="0"/>
                    </a:p>
                  </a:txBody>
                  <a:tcPr/>
                </a:tc>
              </a:tr>
              <a:tr h="1106683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תמיכה ביזמות עסקית באמצעות כלי הסיוע של המעוף</a:t>
                      </a:r>
                      <a:endParaRPr lang="he-IL" sz="1100" b="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הנגשת</a:t>
                      </a:r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שירותי הייעוץ והליווי המקצועי ליזמים ובעלי עסקים יוצאי אתיופיה</a:t>
                      </a:r>
                    </a:p>
                    <a:p>
                      <a:pPr rtl="1"/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(37 מרכזים בפריסה ארצית)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עידוד </a:t>
                      </a:r>
                      <a:r>
                        <a:rPr lang="he-IL" sz="11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מצויינות</a:t>
                      </a:r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880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מתן שירותי סיוע ל-100 יזמים ועסקים בשנה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100" dirty="0" smtClean="0">
                          <a:cs typeface="+mn-cs"/>
                        </a:rPr>
                        <a:t>V</a:t>
                      </a:r>
                      <a:endParaRPr lang="he-IL" sz="1100" dirty="0" smtClean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solidFill>
                            <a:schemeClr val="tx1"/>
                          </a:solidFill>
                          <a:cs typeface="+mn-cs"/>
                        </a:rPr>
                        <a:t>1.4 </a:t>
                      </a:r>
                      <a:r>
                        <a:rPr lang="he-IL" sz="1100" dirty="0" err="1" smtClean="0">
                          <a:solidFill>
                            <a:schemeClr val="tx1"/>
                          </a:solidFill>
                          <a:cs typeface="+mn-cs"/>
                        </a:rPr>
                        <a:t>מלש"ח</a:t>
                      </a:r>
                      <a:endParaRPr lang="he-IL" sz="1100" dirty="0" smtClean="0">
                        <a:solidFill>
                          <a:schemeClr val="tx1"/>
                        </a:solidFill>
                        <a:cs typeface="+mn-cs"/>
                      </a:endParaRPr>
                    </a:p>
                    <a:p>
                      <a:pPr rtl="1"/>
                      <a:endParaRPr lang="he-IL" sz="1100" dirty="0" smtClean="0">
                        <a:solidFill>
                          <a:schemeClr val="tx1"/>
                        </a:solidFill>
                        <a:cs typeface="+mn-cs"/>
                      </a:endParaRPr>
                    </a:p>
                    <a:p>
                      <a:pPr rtl="1"/>
                      <a:r>
                        <a:rPr lang="he-IL" sz="1100" dirty="0" smtClean="0">
                          <a:solidFill>
                            <a:schemeClr val="tx1"/>
                          </a:solidFill>
                          <a:cs typeface="+mn-cs"/>
                        </a:rPr>
                        <a:t>מתן שירות ל-</a:t>
                      </a:r>
                      <a:r>
                        <a:rPr lang="he-IL" sz="1100" dirty="0" smtClean="0">
                          <a:solidFill>
                            <a:schemeClr val="tx1"/>
                          </a:solidFill>
                        </a:rPr>
                        <a:t>147 יזמים ואנשי עסקים</a:t>
                      </a:r>
                      <a:endParaRPr lang="he-IL" sz="11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100" dirty="0" smtClean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solidFill>
                            <a:schemeClr val="tx1"/>
                          </a:solidFill>
                          <a:cs typeface="+mn-cs"/>
                        </a:rPr>
                        <a:t>0.6 </a:t>
                      </a:r>
                      <a:r>
                        <a:rPr lang="he-IL" sz="1100" dirty="0" err="1" smtClean="0">
                          <a:solidFill>
                            <a:schemeClr val="tx1"/>
                          </a:solidFill>
                          <a:cs typeface="+mn-cs"/>
                        </a:rPr>
                        <a:t>מלש"ח</a:t>
                      </a:r>
                      <a:endParaRPr lang="he-IL" sz="1100" dirty="0" smtClean="0">
                        <a:solidFill>
                          <a:schemeClr val="tx1"/>
                        </a:solidFill>
                        <a:cs typeface="+mn-cs"/>
                      </a:endParaRPr>
                    </a:p>
                    <a:p>
                      <a:pPr rtl="1"/>
                      <a:endParaRPr lang="he-IL" sz="1100" dirty="0" smtClean="0">
                        <a:solidFill>
                          <a:schemeClr val="tx1"/>
                        </a:solidFill>
                        <a:cs typeface="+mn-cs"/>
                      </a:endParaRPr>
                    </a:p>
                    <a:p>
                      <a:pPr rtl="1"/>
                      <a:r>
                        <a:rPr lang="he-IL" sz="1100" dirty="0" smtClean="0">
                          <a:solidFill>
                            <a:schemeClr val="tx1"/>
                          </a:solidFill>
                          <a:cs typeface="+mn-cs"/>
                        </a:rPr>
                        <a:t>במהלך 2017 ניתן  שירות ל-89 </a:t>
                      </a:r>
                      <a:r>
                        <a:rPr lang="he-IL" sz="1100" dirty="0" smtClean="0">
                          <a:solidFill>
                            <a:schemeClr val="tx1"/>
                          </a:solidFill>
                        </a:rPr>
                        <a:t>יזמים ואנשי עסקים נוספים</a:t>
                      </a:r>
                      <a:endParaRPr lang="he-IL" sz="11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</a:tr>
              <a:tr h="1106683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קרן הלוואות ייעודית</a:t>
                      </a:r>
                      <a:endParaRPr lang="he-IL" sz="1100" b="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b="0" dirty="0" smtClean="0">
                          <a:cs typeface="+mn-cs"/>
                        </a:rPr>
                        <a:t>השקת </a:t>
                      </a:r>
                      <a:r>
                        <a:rPr lang="he-IL" sz="1100" b="0" baseline="0" dirty="0" smtClean="0">
                          <a:cs typeface="+mn-cs"/>
                        </a:rPr>
                        <a:t>קרן יזמות ייעודית ליוצאי אתיופיה, במסגרתה יוכלו כ-250 יזמים לקחת הלוואה בגובה של עד 125,000 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עידוד </a:t>
                      </a:r>
                      <a:r>
                        <a:rPr lang="he-IL" sz="11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מצויינות</a:t>
                      </a:r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1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10,000</a:t>
                      </a:r>
                    </a:p>
                    <a:p>
                      <a:pPr rtl="1"/>
                      <a:endParaRPr lang="he-IL" sz="1100" dirty="0" smtClean="0">
                        <a:cs typeface="+mn-cs"/>
                      </a:endParaRPr>
                    </a:p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למשך כל התכנית.</a:t>
                      </a:r>
                    </a:p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5 ממשלתי ו-5 פילנתרופיה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מתן הלוואות עד 125,000 ₪ לכ-250 עסקים בראשית דרכם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100" dirty="0" smtClean="0">
                          <a:cs typeface="+mn-cs"/>
                        </a:rPr>
                        <a:t>טרם הושלמה</a:t>
                      </a:r>
                    </a:p>
                    <a:p>
                      <a:pPr algn="ctr" rtl="1"/>
                      <a:endParaRPr lang="he-IL" sz="1100" dirty="0" smtClean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100" dirty="0" smtClean="0">
                          <a:solidFill>
                            <a:schemeClr val="tx1"/>
                          </a:solidFill>
                          <a:cs typeface="+mn-cs"/>
                        </a:rPr>
                        <a:t>-</a:t>
                      </a:r>
                      <a:endParaRPr lang="he-IL" sz="11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dirty="0" smtClean="0">
                          <a:solidFill>
                            <a:schemeClr val="tx1"/>
                          </a:solidFill>
                          <a:cs typeface="+mn-cs"/>
                        </a:rPr>
                        <a:t>נמצאת בשלבים אחרונים של אישורים. הוקמה ו. היגוי להפעלה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100" b="0" dirty="0" smtClean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</a:tr>
              <a:tr h="1444836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תמרוץ</a:t>
                      </a:r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מעסיקים</a:t>
                      </a:r>
                      <a:endParaRPr lang="he-IL" sz="1100" b="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kumimoji="0"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תכנית תנופה בתעסוקה – </a:t>
                      </a:r>
                      <a:r>
                        <a:rPr kumimoji="0" lang="he-IL" sz="11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תמרוץ</a:t>
                      </a:r>
                      <a:r>
                        <a:rPr kumimoji="0"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מעסיקים להעסקת יוצאי אתיופיה בשכר גבוה (הוראה 4.42)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סגירת פערים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6,510 למסלולי תעסוקה  (2017-18</a:t>
                      </a:r>
                      <a:r>
                        <a:rPr lang="he-IL" sz="1100" baseline="0" dirty="0" smtClean="0">
                          <a:cs typeface="+mn-cs"/>
                        </a:rPr>
                        <a:t> בלבד)</a:t>
                      </a:r>
                    </a:p>
                    <a:p>
                      <a:pPr rtl="1"/>
                      <a:endParaRPr lang="he-IL" sz="1100" dirty="0" smtClean="0">
                        <a:cs typeface="+mn-cs"/>
                      </a:endParaRPr>
                    </a:p>
                    <a:p>
                      <a:pPr rtl="1"/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כתיבת הוראות</a:t>
                      </a:r>
                      <a:r>
                        <a:rPr lang="he-IL" sz="1100" baseline="0" dirty="0" smtClean="0">
                          <a:cs typeface="+mn-cs"/>
                        </a:rPr>
                        <a:t> מנכ"ל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100" dirty="0" smtClean="0">
                          <a:cs typeface="+mn-cs"/>
                        </a:rPr>
                        <a:t>בשלב כתיבת הוראות המנכ"ל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100" b="1" dirty="0" smtClean="0">
                          <a:solidFill>
                            <a:schemeClr val="tx1"/>
                          </a:solidFill>
                          <a:cs typeface="+mn-cs"/>
                        </a:rPr>
                        <a:t>-</a:t>
                      </a:r>
                      <a:endParaRPr lang="he-IL" sz="1100" b="1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100" dirty="0" smtClean="0">
                          <a:cs typeface="+mn-cs"/>
                        </a:rPr>
                        <a:t>פרסום</a:t>
                      </a:r>
                      <a:r>
                        <a:rPr lang="he-IL" sz="1100" baseline="0" dirty="0" smtClean="0">
                          <a:cs typeface="+mn-cs"/>
                        </a:rPr>
                        <a:t> הקול הקורא והנגשה למעסיקים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rtl="1">
                        <a:buFontTx/>
                        <a:buNone/>
                      </a:pPr>
                      <a:r>
                        <a:rPr lang="he-IL" sz="1100" b="0" dirty="0" smtClean="0">
                          <a:solidFill>
                            <a:schemeClr val="tx1"/>
                          </a:solidFill>
                          <a:cs typeface="+mn-cs"/>
                        </a:rPr>
                        <a:t>פורסמה הוראת מנכ"ל</a:t>
                      </a:r>
                      <a:r>
                        <a:rPr lang="he-IL" sz="1100" b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 ויצאה הקצאה בסך    4.5מלש"ח </a:t>
                      </a:r>
                      <a:r>
                        <a:rPr lang="he-IL" sz="1100" b="0" dirty="0" smtClean="0">
                          <a:solidFill>
                            <a:schemeClr val="tx1"/>
                          </a:solidFill>
                          <a:cs typeface="+mn-cs"/>
                        </a:rPr>
                        <a:t>-הגשת הבקשות תיסגר ב-30.07.17 ואז יבחרו המעסיקים הזוכים.</a:t>
                      </a:r>
                      <a:endParaRPr lang="he-IL" sz="1100" b="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</a:tr>
              <a:tr h="1526486">
                <a:tc>
                  <a:txBody>
                    <a:bodyPr/>
                    <a:lstStyle/>
                    <a:p>
                      <a:pPr marL="0" marR="0" indent="0" algn="ct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תמרוץ</a:t>
                      </a:r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מעסיקים</a:t>
                      </a:r>
                    </a:p>
                    <a:p>
                      <a:pPr algn="ctr" rtl="1" fontAlgn="ctr"/>
                      <a:endParaRPr lang="he-IL" sz="1100" b="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מסלול לשילוב מתמחים בתעשייה עתירת הידע (הוראה 4.43)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סגירת פערים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dirty="0" smtClean="0">
                          <a:cs typeface="+mn-cs"/>
                        </a:rPr>
                        <a:t>1,560 למסלול מתמחים</a:t>
                      </a:r>
                    </a:p>
                    <a:p>
                      <a:pPr rtl="1"/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dirty="0" smtClean="0">
                          <a:cs typeface="+mn-cs"/>
                        </a:rPr>
                        <a:t>בשלב כתיבת הוראות המנכ"ל</a:t>
                      </a:r>
                    </a:p>
                    <a:p>
                      <a:pPr algn="ctr" rtl="1"/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100" b="1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dirty="0" smtClean="0">
                          <a:cs typeface="+mn-cs"/>
                        </a:rPr>
                        <a:t>פרסום</a:t>
                      </a:r>
                      <a:r>
                        <a:rPr lang="he-IL" sz="1100" baseline="0" dirty="0" smtClean="0">
                          <a:cs typeface="+mn-cs"/>
                        </a:rPr>
                        <a:t> הקול הקורא והנגשה למעסיקים</a:t>
                      </a:r>
                      <a:endParaRPr lang="he-IL" sz="1100" dirty="0" smtClean="0">
                        <a:cs typeface="+mn-cs"/>
                      </a:endParaRPr>
                    </a:p>
                    <a:p>
                      <a:pPr algn="ctr" rtl="1"/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rtl="1">
                        <a:buFontTx/>
                        <a:buNone/>
                      </a:pPr>
                      <a:r>
                        <a:rPr lang="he-IL" sz="1100" b="0" dirty="0" smtClean="0">
                          <a:solidFill>
                            <a:schemeClr val="tx1"/>
                          </a:solidFill>
                          <a:cs typeface="+mn-cs"/>
                        </a:rPr>
                        <a:t>פורסמה הוראת מנכ"ל</a:t>
                      </a:r>
                      <a:r>
                        <a:rPr lang="he-IL" sz="1100" b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 ויצאה הקצאה בסך 0.5 </a:t>
                      </a:r>
                      <a:r>
                        <a:rPr lang="he-IL" sz="1100" b="0" baseline="0" dirty="0" err="1" smtClean="0">
                          <a:solidFill>
                            <a:schemeClr val="tx1"/>
                          </a:solidFill>
                          <a:cs typeface="+mn-cs"/>
                        </a:rPr>
                        <a:t>מלש"ח</a:t>
                      </a:r>
                      <a:r>
                        <a:rPr lang="he-IL" sz="1100" b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 ב</a:t>
                      </a:r>
                      <a:r>
                        <a:rPr lang="he-IL" sz="1100" dirty="0" smtClean="0"/>
                        <a:t>שיטה של "כל הקודם זוכה". </a:t>
                      </a:r>
                      <a:r>
                        <a:rPr lang="he-IL" sz="1100" b="0" dirty="0" smtClean="0">
                          <a:solidFill>
                            <a:schemeClr val="tx1"/>
                          </a:solidFill>
                          <a:cs typeface="+mn-cs"/>
                        </a:rPr>
                        <a:t>הגשת הבקשות תיסגר באוקטובר 2017</a:t>
                      </a:r>
                      <a:endParaRPr lang="he-IL" sz="1100" b="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http://portal.moital.gov.il/General/MITUG/Documents/LogoJpg/econom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1656184" cy="107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9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משנה 1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5400" b="1" dirty="0" smtClean="0">
                <a:latin typeface="+mj-lt"/>
                <a:ea typeface="+mj-ea"/>
                <a:cs typeface="+mj-cs"/>
              </a:rPr>
              <a:t>משרד הבריאות </a:t>
            </a:r>
            <a:endParaRPr lang="he-IL" sz="54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6" name="תמונה 5" descr="http://m1cdn.pagewiz.net/Media/rvhwifyrldukzjbkcyqzvojnz_usermedia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764704"/>
            <a:ext cx="3159732" cy="19442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661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0729081"/>
              </p:ext>
            </p:extLst>
          </p:nvPr>
        </p:nvGraphicFramePr>
        <p:xfrm>
          <a:off x="179511" y="1481138"/>
          <a:ext cx="8712969" cy="522773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94165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6746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2352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8397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9814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1789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831458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804195"/>
                <a:gridCol w="744657"/>
              </a:tblGrid>
              <a:tr h="460602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הפעילות</a:t>
                      </a:r>
                    </a:p>
                  </a:txBody>
                  <a:tcPr marL="84632" marR="84632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מהות</a:t>
                      </a:r>
                      <a:r>
                        <a:rPr lang="he-IL" sz="1200" baseline="0" dirty="0">
                          <a:cs typeface="+mj-cs"/>
                        </a:rPr>
                        <a:t> הפעילות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אבן יסוד</a:t>
                      </a:r>
                    </a:p>
                  </a:txBody>
                  <a:tcPr marL="84632" marR="84632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תקציב </a:t>
                      </a:r>
                    </a:p>
                    <a:p>
                      <a:pPr rtl="1"/>
                      <a:r>
                        <a:rPr lang="he-IL" sz="1200" dirty="0">
                          <a:cs typeface="+mj-cs"/>
                        </a:rPr>
                        <a:t>(2016)</a:t>
                      </a:r>
                    </a:p>
                  </a:txBody>
                  <a:tcPr marL="84632" marR="84632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היקף ביצוע מתוכנן </a:t>
                      </a:r>
                    </a:p>
                  </a:txBody>
                  <a:tcPr marL="84632" marR="84632"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סטטוס דצמבר 2016</a:t>
                      </a:r>
                      <a:endParaRPr lang="he-IL" sz="1200" b="1" dirty="0">
                        <a:solidFill>
                          <a:srgbClr val="FF0000"/>
                        </a:solidFill>
                        <a:cs typeface="+mj-cs"/>
                      </a:endParaRPr>
                    </a:p>
                  </a:txBody>
                  <a:tcPr marL="84632" marR="84632"/>
                </a:tc>
                <a:tc h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solidFill>
                            <a:srgbClr val="FBFBFB"/>
                          </a:solidFill>
                          <a:cs typeface="+mj-cs"/>
                        </a:rPr>
                        <a:t>סטטוס יולי</a:t>
                      </a:r>
                      <a:r>
                        <a:rPr lang="he-IL" sz="1200" b="1" baseline="0" dirty="0" smtClean="0">
                          <a:solidFill>
                            <a:srgbClr val="FBFBFB"/>
                          </a:solidFill>
                          <a:cs typeface="+mj-cs"/>
                        </a:rPr>
                        <a:t> 2017</a:t>
                      </a:r>
                      <a:endParaRPr lang="he-IL" sz="1200" b="1" dirty="0">
                        <a:solidFill>
                          <a:srgbClr val="FBFBFB"/>
                        </a:solidFill>
                        <a:cs typeface="+mj-cs"/>
                      </a:endParaRPr>
                    </a:p>
                  </a:txBody>
                  <a:tcPr marL="84632" marR="84632"/>
                </a:tc>
                <a:tc h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0602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היערכות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ביצוע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היערכות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ביצוע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 marL="84632" marR="84632"/>
                </a:tc>
              </a:tr>
              <a:tr h="644843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j-cs"/>
                        </a:rPr>
                        <a:t>טיפול ומניעת סוכרת</a:t>
                      </a:r>
                      <a:endParaRPr lang="he-IL" sz="12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j-cs"/>
                      </a:endParaRPr>
                    </a:p>
                  </a:txBody>
                  <a:tcPr marL="8816" marR="8816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תמיכות בקופות חולים</a:t>
                      </a:r>
                      <a:r>
                        <a:rPr lang="he-IL" sz="1200" baseline="0" dirty="0" smtClean="0">
                          <a:cs typeface="+mj-cs"/>
                        </a:rPr>
                        <a:t> 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צמצום</a:t>
                      </a:r>
                      <a:r>
                        <a:rPr lang="he-IL" sz="1200" baseline="0" dirty="0" smtClean="0">
                          <a:cs typeface="+mj-cs"/>
                        </a:rPr>
                        <a:t> פערים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2,000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5000 חולים בשנה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cs typeface="+mj-cs"/>
                        </a:rPr>
                        <a:t>חלקית</a:t>
                      </a: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cs typeface="+mj-cs"/>
                        </a:rPr>
                        <a:t>מבחני תמיכה נוסחו ופורסמו להערות</a:t>
                      </a:r>
                      <a:endParaRPr lang="he-IL" sz="1200" b="0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endParaRPr lang="he-IL" sz="1200" b="0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 marL="84632" marR="84632"/>
                </a:tc>
              </a:tr>
              <a:tr h="1197566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+mj-cs"/>
                        </a:rPr>
                        <a:t>פעילויות קידום בריאות בקהילה</a:t>
                      </a:r>
                    </a:p>
                  </a:txBody>
                  <a:tcPr marL="8816" marR="8816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הכשרת מתנדבים לסנגור וקידום</a:t>
                      </a:r>
                      <a:r>
                        <a:rPr lang="he-IL" sz="1200" baseline="0" dirty="0" smtClean="0">
                          <a:cs typeface="+mj-cs"/>
                        </a:rPr>
                        <a:t> בריאות; </a:t>
                      </a:r>
                      <a:r>
                        <a:rPr lang="he-IL" sz="1200" dirty="0" smtClean="0">
                          <a:cs typeface="+mj-cs"/>
                        </a:rPr>
                        <a:t>סדנאות</a:t>
                      </a:r>
                      <a:r>
                        <a:rPr lang="he-IL" sz="1200" baseline="0" dirty="0" smtClean="0">
                          <a:cs typeface="+mj-cs"/>
                        </a:rPr>
                        <a:t> בקהילה בנושא </a:t>
                      </a:r>
                      <a:r>
                        <a:rPr lang="he-IL" sz="1200" dirty="0" smtClean="0">
                          <a:cs typeface="+mj-cs"/>
                        </a:rPr>
                        <a:t>תזונה בריאה ואורח חיים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>
                          <a:cs typeface="+mj-cs"/>
                        </a:rPr>
                        <a:t>צמצום</a:t>
                      </a:r>
                      <a:r>
                        <a:rPr lang="he-IL" sz="1200" baseline="0" smtClean="0">
                          <a:cs typeface="+mj-cs"/>
                        </a:rPr>
                        <a:t> פערים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303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>
                          <a:cs typeface="+mj-cs"/>
                        </a:rPr>
                        <a:t>600 </a:t>
                      </a:r>
                      <a:r>
                        <a:rPr lang="he-IL" sz="1200" dirty="0" smtClean="0">
                          <a:cs typeface="+mj-cs"/>
                        </a:rPr>
                        <a:t>משתתפים </a:t>
                      </a:r>
                      <a:r>
                        <a:rPr lang="he-IL" sz="1200" smtClean="0">
                          <a:cs typeface="+mj-cs"/>
                        </a:rPr>
                        <a:t>בשנה</a:t>
                      </a:r>
                      <a:r>
                        <a:rPr lang="he-IL" sz="1200" baseline="0" smtClean="0">
                          <a:cs typeface="+mj-cs"/>
                        </a:rPr>
                        <a:t> 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cs typeface="+mj-cs"/>
                        </a:rPr>
                        <a:t>לא בוצע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endParaRPr lang="he-IL" sz="1200" dirty="0" smtClean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cs typeface="+mj-cs"/>
                        </a:rPr>
                        <a:t>חלקית</a:t>
                      </a:r>
                      <a:endParaRPr lang="he-IL" sz="1200" b="0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cs typeface="+mj-cs"/>
                        </a:rPr>
                        <a:t>קבוצה אחת פועלת, קבוצה שנייה בגיבוש</a:t>
                      </a:r>
                      <a:endParaRPr lang="he-IL" sz="1200" b="0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 marL="84632" marR="84632"/>
                </a:tc>
              </a:tr>
              <a:tr h="1028750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הגדלת מספר המגשרים במערכת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816" marR="8816" marT="9525" marB="0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i="0" u="none" strike="noStrike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גישור </a:t>
                      </a:r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שפתי ותרבותי בין מטופל למטפל, </a:t>
                      </a:r>
                      <a:r>
                        <a:rPr lang="he-IL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הנגשת</a:t>
                      </a:r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זכויות כולל מתאמים, מגשרות ורכזות התוכניות</a:t>
                      </a:r>
                      <a:endParaRPr lang="he-IL" sz="1200" dirty="0"/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חיזוק התא </a:t>
                      </a:r>
                      <a:r>
                        <a:rPr lang="he-IL" sz="1200" dirty="0" smtClean="0"/>
                        <a:t>המשפחתי</a:t>
                      </a:r>
                      <a:endParaRPr lang="he-IL" sz="1200" dirty="0"/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1,900</a:t>
                      </a:r>
                      <a:endParaRPr lang="he-IL" sz="1200" dirty="0"/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12.5 משרות (קיימות)</a:t>
                      </a:r>
                      <a:endParaRPr lang="he-IL" sz="1200" dirty="0"/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11.0</a:t>
                      </a: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גיוסו 6 בלאומית, לפני חתימת חוזה. בכללית החלה עובדת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אחת+ 3, בהליכי גיוס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12.0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84632" marR="84632"/>
                </a:tc>
              </a:tr>
            </a:tbl>
          </a:graphicData>
        </a:graphic>
      </p:graphicFrame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300" dirty="0">
                <a:effectLst/>
              </a:rPr>
              <a:t>טיפול ומניעת סכרת, קידום </a:t>
            </a:r>
            <a:r>
              <a:rPr lang="he-IL" sz="3300" dirty="0" smtClean="0">
                <a:effectLst/>
              </a:rPr>
              <a:t>בריאות</a:t>
            </a:r>
            <a:br>
              <a:rPr lang="he-IL" sz="3300" dirty="0" smtClean="0">
                <a:effectLst/>
              </a:rPr>
            </a:br>
            <a:r>
              <a:rPr lang="he-IL" sz="3300" dirty="0" smtClean="0">
                <a:effectLst/>
              </a:rPr>
              <a:t>בקהילה </a:t>
            </a:r>
            <a:endParaRPr lang="he-IL" sz="3300" dirty="0">
              <a:effectLst/>
            </a:endParaRPr>
          </a:p>
        </p:txBody>
      </p:sp>
      <p:pic>
        <p:nvPicPr>
          <p:cNvPr id="5" name="תמונה 4" descr="http://m1cdn.pagewiz.net/Media/rvhwifyrldukzjbkcyqzvojnz_usermedia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88640"/>
            <a:ext cx="2160240" cy="12241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1503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15953" y="476672"/>
            <a:ext cx="6781800" cy="1297233"/>
          </a:xfr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he-IL" sz="3300" dirty="0">
                <a:effectLst/>
              </a:rPr>
              <a:t>הסברה, מיצוי זכויות וייצוג הולם </a:t>
            </a:r>
            <a:br>
              <a:rPr lang="he-IL" sz="3300" dirty="0">
                <a:effectLst/>
              </a:rPr>
            </a:br>
            <a:endParaRPr lang="he-IL" sz="3300" dirty="0">
              <a:effectLst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5816086"/>
              </p:ext>
            </p:extLst>
          </p:nvPr>
        </p:nvGraphicFramePr>
        <p:xfrm>
          <a:off x="107503" y="1700808"/>
          <a:ext cx="9036497" cy="417646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97866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2363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2814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6154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5995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80645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02769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37186"/>
                <a:gridCol w="813229"/>
              </a:tblGrid>
              <a:tr h="482223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הפעילות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מהות</a:t>
                      </a:r>
                      <a:r>
                        <a:rPr lang="he-IL" sz="1200" baseline="0" dirty="0">
                          <a:cs typeface="+mj-cs"/>
                        </a:rPr>
                        <a:t> הפעילות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אבן יסוד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תקציב </a:t>
                      </a:r>
                    </a:p>
                    <a:p>
                      <a:pPr rtl="1"/>
                      <a:r>
                        <a:rPr lang="he-IL" sz="1200" dirty="0">
                          <a:cs typeface="+mj-cs"/>
                        </a:rPr>
                        <a:t>(2016)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היקף ביצוע מתוכנן 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cs typeface="+mj-cs"/>
                        </a:rPr>
                        <a:t>סטטוס דצמבר 2016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0" lang="he-IL" sz="1200" b="1" kern="1200" dirty="0" smtClean="0">
                          <a:solidFill>
                            <a:srgbClr val="FBFBFB"/>
                          </a:solidFill>
                          <a:latin typeface="+mn-lt"/>
                          <a:ea typeface="+mn-ea"/>
                          <a:cs typeface="+mj-cs"/>
                        </a:rPr>
                        <a:t>סטטוס יולי </a:t>
                      </a:r>
                      <a:r>
                        <a:rPr kumimoji="0" lang="he-IL" sz="1200" b="1" kern="1200" baseline="0" dirty="0" smtClean="0">
                          <a:solidFill>
                            <a:srgbClr val="FBFBFB"/>
                          </a:solidFill>
                          <a:latin typeface="+mn-lt"/>
                          <a:ea typeface="+mn-ea"/>
                          <a:cs typeface="+mj-cs"/>
                        </a:rPr>
                        <a:t>2017 </a:t>
                      </a:r>
                      <a:endParaRPr kumimoji="0" lang="he-IL" sz="1200" b="1" kern="1200" dirty="0">
                        <a:solidFill>
                          <a:srgbClr val="FBFBFB"/>
                        </a:solidFill>
                        <a:latin typeface="+mn-lt"/>
                        <a:ea typeface="+mn-ea"/>
                        <a:cs typeface="+mj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82223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היערכות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ביצוע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היערכות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ביצוע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/>
                </a:tc>
              </a:tr>
              <a:tr h="861590"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הסברה</a:t>
                      </a:r>
                      <a:r>
                        <a:rPr lang="he-IL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עבודה מול </a:t>
                      </a:r>
                      <a:r>
                        <a:rPr lang="he-IL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המדיה</a:t>
                      </a:r>
                      <a:r>
                        <a:rPr lang="he-IL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– מובטחים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;</a:t>
                      </a:r>
                      <a:r>
                        <a:rPr lang="he-IL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כנסי הסברה לעובדי הקצה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החברה הישראלית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385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חלוקה בין: רדיו-</a:t>
                      </a:r>
                      <a:r>
                        <a:rPr lang="he-IL" sz="12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</a:t>
                      </a:r>
                      <a:r>
                        <a:rPr lang="he-IL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טלוויזיה-</a:t>
                      </a:r>
                      <a:r>
                        <a:rPr lang="he-IL" sz="12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אינטרנט</a:t>
                      </a:r>
                      <a:r>
                        <a:rPr lang="en-US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;</a:t>
                      </a:r>
                      <a:r>
                        <a:rPr lang="he-IL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</a:t>
                      </a:r>
                      <a:r>
                        <a:rPr lang="he-IL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כנס הסברה  1 בשנה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V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V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</a:tr>
              <a:tr h="675113"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מיצוי</a:t>
                      </a:r>
                      <a:r>
                        <a:rPr lang="he-IL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זכויות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מענה באמהרית במוקד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חיזוק התא המשפחתי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350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1 נתב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v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35 פניות בחודש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v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84  פניות בחודש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</a:tr>
              <a:tr h="1675315"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הגברת תעסוקה</a:t>
                      </a:r>
                      <a:endParaRPr lang="he-IL" sz="12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הגדלת מספר הפונים למכרזים במשרד הבריאות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מצוינות </a:t>
                      </a:r>
                      <a:r>
                        <a:rPr lang="he-IL" sz="1200" dirty="0" err="1" smtClean="0"/>
                        <a:t>וחוזקות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174%</a:t>
                      </a:r>
                      <a:r>
                        <a:rPr lang="he-IL" sz="1200" baseline="0" dirty="0" smtClean="0"/>
                        <a:t> גידול </a:t>
                      </a:r>
                      <a:r>
                        <a:rPr lang="he-IL" sz="1100" baseline="0" dirty="0" smtClean="0"/>
                        <a:t>מוחלט</a:t>
                      </a:r>
                      <a:endParaRPr lang="he-IL" sz="11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dirty="0" smtClean="0"/>
                        <a:t>ירידה של  32% במכרזים לא </a:t>
                      </a:r>
                      <a:r>
                        <a:rPr lang="he-IL" sz="1100" dirty="0" err="1" smtClean="0"/>
                        <a:t>יעודיים</a:t>
                      </a:r>
                      <a:r>
                        <a:rPr lang="he-IL" sz="1100" dirty="0" smtClean="0"/>
                        <a:t> </a:t>
                      </a: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100" dirty="0" smtClean="0"/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dirty="0" smtClean="0"/>
                        <a:t>  עלייה של 146% למכרזים ייעודים  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תמונה 4" descr="http://m1cdn.pagewiz.net/Media/rvhwifyrldukzjbkcyqzvojnz_usermedia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2411760" cy="12241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858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170" y="548680"/>
            <a:ext cx="1459460" cy="1945946"/>
          </a:xfrm>
          <a:prstGeom prst="rect">
            <a:avLst/>
          </a:prstGeom>
        </p:spPr>
      </p:pic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722376" y="2824336"/>
            <a:ext cx="7772400" cy="1828800"/>
          </a:xfrm>
        </p:spPr>
        <p:txBody>
          <a:bodyPr>
            <a:normAutofit/>
          </a:bodyPr>
          <a:lstStyle/>
          <a:p>
            <a:pPr algn="ctr"/>
            <a:r>
              <a:rPr lang="he-IL" sz="4400" dirty="0">
                <a:effectLst/>
              </a:rPr>
              <a:t>המשרד לביטחון הפנים </a:t>
            </a:r>
          </a:p>
        </p:txBody>
      </p:sp>
      <p:sp>
        <p:nvSpPr>
          <p:cNvPr id="2" name="מלבן 1"/>
          <p:cNvSpPr/>
          <p:nvPr/>
        </p:nvSpPr>
        <p:spPr>
          <a:xfrm>
            <a:off x="2987824" y="2708920"/>
            <a:ext cx="129614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44556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5377362"/>
              </p:ext>
            </p:extLst>
          </p:nvPr>
        </p:nvGraphicFramePr>
        <p:xfrm>
          <a:off x="152128" y="1639385"/>
          <a:ext cx="8859722" cy="457511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76368"/>
                <a:gridCol w="1616224"/>
                <a:gridCol w="866734"/>
                <a:gridCol w="716834"/>
                <a:gridCol w="1407704"/>
                <a:gridCol w="857492"/>
                <a:gridCol w="804484"/>
                <a:gridCol w="819560"/>
                <a:gridCol w="894322"/>
              </a:tblGrid>
              <a:tr h="263301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</a:t>
                      </a:r>
                    </a:p>
                    <a:p>
                      <a:pPr rtl="1"/>
                      <a:r>
                        <a:rPr lang="he-IL" sz="1200" dirty="0" smtClean="0"/>
                        <a:t>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יולי 2017 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438835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839007"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smtClean="0"/>
                        <a:t>פיילוט </a:t>
                      </a:r>
                      <a:r>
                        <a:rPr lang="he-IL" sz="1200" dirty="0" smtClean="0"/>
                        <a:t>מצלמות גוף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פיילוט ב-6 תחנות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חברה ישראלית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השלמת פיילוט ויישום מסקנות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V</a:t>
                      </a: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פיילוט בביצוע</a:t>
                      </a:r>
                    </a:p>
                    <a:p>
                      <a:pPr rtl="1"/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נערכים לביצוע ארצי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הפיילוט הושלם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מניעה </a:t>
                      </a:r>
                      <a:r>
                        <a:rPr lang="he-IL" sz="1200" dirty="0" smtClean="0"/>
                        <a:t>מצבית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הפניית</a:t>
                      </a:r>
                      <a:r>
                        <a:rPr lang="he-IL" sz="1200" baseline="0" dirty="0" smtClean="0"/>
                        <a:t> קטינים להליך חלופי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חברה ישראלית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הפניית 10% מהתיקים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2016-</a:t>
                      </a:r>
                      <a:r>
                        <a:rPr lang="he-IL" sz="1200" baseline="0" dirty="0" smtClean="0"/>
                        <a:t> 10% נכון לאוגוסט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עמידה ביעד 10%</a:t>
                      </a:r>
                      <a:endParaRPr lang="he-IL" sz="1200" dirty="0"/>
                    </a:p>
                  </a:txBody>
                  <a:tcPr/>
                </a:tc>
              </a:tr>
              <a:tr h="1368152"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משפט וחקיקה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בדיקות</a:t>
                      </a:r>
                      <a:r>
                        <a:rPr lang="he-IL" sz="1200" baseline="0" smtClean="0"/>
                        <a:t> יזומות, בקרות בתיקי יוצאי אתיופיה, תיעוד וצילום חקירות נוער. מענה לתלונות ציבור תוך 30 יום. </a:t>
                      </a:r>
                      <a:r>
                        <a:rPr lang="he-IL" sz="1200" smtClean="0"/>
                        <a:t>עדכון מתלונן בהליכי</a:t>
                      </a:r>
                      <a:r>
                        <a:rPr lang="he-IL" sz="1200" baseline="0" smtClean="0"/>
                        <a:t> דין. </a:t>
                      </a:r>
                      <a:endParaRPr lang="he-IL" sz="1200" smtClean="0"/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חברה ישראלית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בקרה - 10% מסך הבקרות.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צילום – בכל עבירה מעל 10 שנים.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מבוצע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 מלא</a:t>
                      </a:r>
                      <a:endParaRPr lang="he-IL" sz="1200" dirty="0"/>
                    </a:p>
                  </a:txBody>
                  <a:tcPr/>
                </a:tc>
              </a:tr>
              <a:tr h="931268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הכשרות </a:t>
                      </a:r>
                      <a:endParaRPr lang="he-I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הדרכות "מודעות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עצמית" </a:t>
                      </a: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קורסים, סדנאות ליחידות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בשטח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163 הדרכות</a:t>
                      </a:r>
                    </a:p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215 סדנאות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המשך יישום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מלבן 2"/>
          <p:cNvSpPr/>
          <p:nvPr/>
        </p:nvSpPr>
        <p:spPr>
          <a:xfrm>
            <a:off x="179512" y="105113"/>
            <a:ext cx="1584176" cy="1368675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5112"/>
            <a:ext cx="1368152" cy="1523688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81978" y="105113"/>
            <a:ext cx="7429872" cy="1297233"/>
          </a:xfrm>
        </p:spPr>
        <p:txBody>
          <a:bodyPr>
            <a:normAutofit/>
          </a:bodyPr>
          <a:lstStyle/>
          <a:p>
            <a:r>
              <a:rPr lang="he-IL" sz="3300" dirty="0">
                <a:effectLst/>
              </a:rPr>
              <a:t>משטרת ישראל</a:t>
            </a:r>
          </a:p>
        </p:txBody>
      </p:sp>
    </p:spTree>
    <p:extLst>
      <p:ext uri="{BB962C8B-B14F-4D97-AF65-F5344CB8AC3E}">
        <p14:creationId xmlns:p14="http://schemas.microsoft.com/office/powerpoint/2010/main" val="349013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694370"/>
              </p:ext>
            </p:extLst>
          </p:nvPr>
        </p:nvGraphicFramePr>
        <p:xfrm>
          <a:off x="179512" y="1700808"/>
          <a:ext cx="8832338" cy="46386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54610"/>
                <a:gridCol w="1440954"/>
                <a:gridCol w="815919"/>
                <a:gridCol w="694681"/>
                <a:gridCol w="1351662"/>
                <a:gridCol w="822467"/>
                <a:gridCol w="1109188"/>
                <a:gridCol w="809368"/>
                <a:gridCol w="933489"/>
              </a:tblGrid>
              <a:tr h="339980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</a:t>
                      </a:r>
                    </a:p>
                    <a:p>
                      <a:pPr rtl="1"/>
                      <a:r>
                        <a:rPr lang="he-IL" sz="1200" dirty="0" smtClean="0"/>
                        <a:t>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יולי </a:t>
                      </a:r>
                      <a:r>
                        <a:rPr lang="he-IL" sz="1200" baseline="0" dirty="0" smtClean="0"/>
                        <a:t>2017 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3998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גיוס וקידום במשטרה</a:t>
                      </a:r>
                      <a:endParaRPr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גיוס יוצאי הקהילה, קידום לקצונה, שיבוץ מתרגמים במוקדים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ישראלית, עידוד מצוינות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גיוס – 3%. קצונה- הגדלה מ 32 ל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71 קצינים עד 2019.</a:t>
                      </a:r>
                      <a:r>
                        <a:rPr lang="he-IL" sz="1200" kern="1200" baseline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מתרגמים 24 שעות.</a:t>
                      </a:r>
                      <a:endParaRPr lang="he-IL" sz="1200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</a:p>
                    <a:p>
                      <a:pPr rtl="1"/>
                      <a:r>
                        <a:rPr lang="he-IL" sz="1200" baseline="0" dirty="0" smtClean="0"/>
                        <a:t>דוברי אמהרית 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en-US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  <a:endParaRPr lang="he-IL" sz="1200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47 קצינים.</a:t>
                      </a:r>
                      <a:endParaRPr lang="en-US" sz="1200" kern="1200" baseline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37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יוצאי קהילה במוקדים, 18 דוברי אמהרית.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שיבוץ דוברי אמהרית לא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הושלם כי בבחינה מחודשת הצורך קטן מהצפוי</a:t>
                      </a: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גיוס וקידום במשטרה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הצבת מש"ק במוקדי ממשק</a:t>
                      </a:r>
                    </a:p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14,160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 </a:t>
                      </a:r>
                      <a:r>
                        <a:rPr lang="he-IL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משקי"ם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הנגשת שירותים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הגדלת מספר המתנדבים,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התנדבות נוער ב"התחייבות אישית", תכנית נע"מ לגיוס לצהל, צוותי היגוי בתחנות ליבה, </a:t>
                      </a:r>
                      <a:r>
                        <a:rPr lang="he-IL" sz="1200" smtClean="0"/>
                        <a:t>טופס תלונות מקוון בשפה האמהרית</a:t>
                      </a:r>
                    </a:p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ישראלית, מצוינות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התחייבות אישית – 20%.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נע"מ – בכלל תחנות הליבה.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צוותי היגוי –  4 דיוני סטטוס בשנה, ב26 תחנות ליבה</a:t>
                      </a:r>
                      <a:endParaRPr lang="he-IL" sz="1200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smtClean="0"/>
                        <a:t>נע"מ– חלקי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נע"מ-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מבוצע בשתי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תחנות.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kern="1200" baseline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הטופס הועלה לאתר והופץ בתחנות. 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kern="1200" baseline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endParaRPr lang="he-IL" sz="1200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השאר מבוצע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נע"מ</a:t>
                      </a: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כיום פעול ב- 4 רשויות הרחבה תעשה בשת"פ עם הרשויות </a:t>
                      </a:r>
                      <a:r>
                        <a:rPr lang="he-IL" sz="12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המקמיות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וצה"ל</a:t>
                      </a:r>
                      <a:endParaRPr lang="he-I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מלבן 2"/>
          <p:cNvSpPr/>
          <p:nvPr/>
        </p:nvSpPr>
        <p:spPr>
          <a:xfrm>
            <a:off x="179512" y="105113"/>
            <a:ext cx="1584176" cy="1368675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5112"/>
            <a:ext cx="1440160" cy="1576011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475656" y="140833"/>
            <a:ext cx="7429872" cy="1297233"/>
          </a:xfrm>
        </p:spPr>
        <p:txBody>
          <a:bodyPr>
            <a:normAutofit/>
          </a:bodyPr>
          <a:lstStyle/>
          <a:p>
            <a:r>
              <a:rPr lang="he-IL" sz="3300" dirty="0">
                <a:effectLst/>
              </a:rPr>
              <a:t>משטרת ישראל</a:t>
            </a:r>
          </a:p>
        </p:txBody>
      </p:sp>
    </p:spTree>
    <p:extLst>
      <p:ext uri="{BB962C8B-B14F-4D97-AF65-F5344CB8AC3E}">
        <p14:creationId xmlns:p14="http://schemas.microsoft.com/office/powerpoint/2010/main" val="265767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7844287"/>
              </p:ext>
            </p:extLst>
          </p:nvPr>
        </p:nvGraphicFramePr>
        <p:xfrm>
          <a:off x="179512" y="1700808"/>
          <a:ext cx="8832338" cy="28366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54610"/>
                <a:gridCol w="1440954"/>
                <a:gridCol w="815919"/>
                <a:gridCol w="694681"/>
                <a:gridCol w="1351662"/>
                <a:gridCol w="822467"/>
                <a:gridCol w="1109188"/>
                <a:gridCol w="809368"/>
                <a:gridCol w="933489"/>
              </a:tblGrid>
              <a:tr h="339980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</a:t>
                      </a:r>
                    </a:p>
                    <a:p>
                      <a:pPr rtl="1"/>
                      <a:r>
                        <a:rPr lang="he-IL" sz="1200" dirty="0" smtClean="0"/>
                        <a:t>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יולי</a:t>
                      </a:r>
                      <a:r>
                        <a:rPr lang="he-IL" sz="1200" baseline="0" dirty="0" smtClean="0"/>
                        <a:t> </a:t>
                      </a:r>
                      <a:r>
                        <a:rPr lang="he-IL" sz="1200" dirty="0" smtClean="0"/>
                        <a:t>2017 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3998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הרשות למלחמה בסמים ואלכוהול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פעולות איתור, מניעה ומודעות והפנייה לטיפול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של שימוש בסמים ואלכוהול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צמצום פערים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5,000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 -38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ב-34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ב- 30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עיר ללא אלימות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הורדת האלימות וההתנהגות האנטי-חברתית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צמצום פערים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4,550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 44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ב- 43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ב- 43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מצילה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קידום היערכות קהילתית מקומית למאבק בפשיעה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1,300 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 -13 יישובים ו- 24 פנימיות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ב-11 יישובים ו-24  פנימיות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ב- 12 יישובים ו-24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מלבן 2"/>
          <p:cNvSpPr/>
          <p:nvPr/>
        </p:nvSpPr>
        <p:spPr>
          <a:xfrm>
            <a:off x="179512" y="105113"/>
            <a:ext cx="1584176" cy="1368675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5113"/>
            <a:ext cx="1224136" cy="138399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81978" y="105113"/>
            <a:ext cx="7429872" cy="1297233"/>
          </a:xfrm>
        </p:spPr>
        <p:txBody>
          <a:bodyPr>
            <a:normAutofit/>
          </a:bodyPr>
          <a:lstStyle/>
          <a:p>
            <a:r>
              <a:rPr lang="he-IL" sz="3300" dirty="0">
                <a:effectLst/>
              </a:rPr>
              <a:t>הרשות למלחמה בסמים ואלכוהול, עיר ללא אלימות ומצילה </a:t>
            </a:r>
          </a:p>
        </p:txBody>
      </p:sp>
    </p:spTree>
    <p:extLst>
      <p:ext uri="{BB962C8B-B14F-4D97-AF65-F5344CB8AC3E}">
        <p14:creationId xmlns:p14="http://schemas.microsoft.com/office/powerpoint/2010/main" val="42918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1061878"/>
              </p:ext>
            </p:extLst>
          </p:nvPr>
        </p:nvGraphicFramePr>
        <p:xfrm>
          <a:off x="179512" y="1700808"/>
          <a:ext cx="8832338" cy="28366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54610"/>
                <a:gridCol w="1440954"/>
                <a:gridCol w="815919"/>
                <a:gridCol w="694681"/>
                <a:gridCol w="1351662"/>
                <a:gridCol w="822467"/>
                <a:gridCol w="1109188"/>
                <a:gridCol w="809368"/>
                <a:gridCol w="933489"/>
              </a:tblGrid>
              <a:tr h="339980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</a:t>
                      </a:r>
                    </a:p>
                    <a:p>
                      <a:pPr rtl="1"/>
                      <a:r>
                        <a:rPr lang="he-IL" sz="1200" dirty="0" smtClean="0"/>
                        <a:t>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יולי 2017 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3998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הרשות הארצית לכבאות והצלה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תרגום תכני מניעת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דליקות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50 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מבוצע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המשך יישום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שירות בתי הסוהר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הכשרות סגל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ייעודיות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 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מבוצע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המשך יישום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מלבן 2"/>
          <p:cNvSpPr/>
          <p:nvPr/>
        </p:nvSpPr>
        <p:spPr>
          <a:xfrm>
            <a:off x="179512" y="105113"/>
            <a:ext cx="1584176" cy="1368675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5112"/>
            <a:ext cx="1296144" cy="1576011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81978" y="105113"/>
            <a:ext cx="7429872" cy="1297233"/>
          </a:xfrm>
        </p:spPr>
        <p:txBody>
          <a:bodyPr>
            <a:normAutofit/>
          </a:bodyPr>
          <a:lstStyle/>
          <a:p>
            <a:r>
              <a:rPr lang="he-IL" sz="3300" dirty="0">
                <a:effectLst/>
              </a:rPr>
              <a:t>כבאות ושרות בתי הסוהר</a:t>
            </a:r>
          </a:p>
        </p:txBody>
      </p:sp>
    </p:spTree>
    <p:extLst>
      <p:ext uri="{BB962C8B-B14F-4D97-AF65-F5344CB8AC3E}">
        <p14:creationId xmlns:p14="http://schemas.microsoft.com/office/powerpoint/2010/main" val="126078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39552" y="2852936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he-IL" sz="4400" dirty="0">
                <a:effectLst/>
              </a:rPr>
              <a:t>משרד הבינוי והשיכון 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471" y="836712"/>
            <a:ext cx="2246649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1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תמונה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-4950"/>
            <a:ext cx="2016224" cy="1489734"/>
          </a:xfrm>
          <a:prstGeom prst="rect">
            <a:avLst/>
          </a:prstGeom>
        </p:spPr>
      </p:pic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107504" y="1052736"/>
            <a:ext cx="9036496" cy="5760640"/>
          </a:xfrm>
        </p:spPr>
        <p:txBody>
          <a:bodyPr>
            <a:normAutofit fontScale="92500" lnSpcReduction="10000"/>
          </a:bodyPr>
          <a:lstStyle/>
          <a:p>
            <a:pPr marL="109728" indent="0" algn="just">
              <a:buNone/>
            </a:pPr>
            <a:endParaRPr lang="he-IL" sz="2400" dirty="0" smtClean="0"/>
          </a:p>
          <a:p>
            <a:pPr marL="109728" indent="0" algn="just">
              <a:buNone/>
            </a:pPr>
            <a:r>
              <a:rPr lang="he-IL" sz="2400" dirty="0" smtClean="0"/>
              <a:t>משפחות </a:t>
            </a:r>
            <a:r>
              <a:rPr lang="he-IL" sz="2400" dirty="0"/>
              <a:t>יהיו זכאיות להלוואה </a:t>
            </a:r>
            <a:r>
              <a:rPr lang="he-IL" sz="2400" dirty="0" smtClean="0"/>
              <a:t>בסך </a:t>
            </a:r>
            <a:r>
              <a:rPr lang="he-IL" sz="2400" dirty="0"/>
              <a:t>של 600 אלף </a:t>
            </a:r>
            <a:r>
              <a:rPr lang="he-IL" sz="2400" dirty="0" smtClean="0"/>
              <a:t>₪ </a:t>
            </a:r>
            <a:r>
              <a:rPr lang="he-IL" sz="2400" dirty="0"/>
              <a:t>לתקופה של 25 שנים (10 שנים ראשונות ללא ריבית שנתית; 15 שנים נותרות בריבית שנתית של 2%)</a:t>
            </a:r>
            <a:r>
              <a:rPr lang="he-IL" sz="2000" dirty="0"/>
              <a:t>. </a:t>
            </a:r>
            <a:r>
              <a:rPr lang="he-IL" sz="2400" dirty="0" smtClean="0"/>
              <a:t>200 </a:t>
            </a:r>
            <a:r>
              <a:rPr lang="he-IL" sz="2400" dirty="0"/>
              <a:t>משפחות </a:t>
            </a:r>
            <a:r>
              <a:rPr lang="he-IL" sz="2400" dirty="0" smtClean="0"/>
              <a:t>זכאיות לקבל הלוואה </a:t>
            </a:r>
            <a:r>
              <a:rPr lang="he-IL" sz="2400" dirty="0"/>
              <a:t>מידי שנה לתקופה של 4 </a:t>
            </a:r>
            <a:r>
              <a:rPr lang="he-IL" sz="2400" dirty="0" smtClean="0"/>
              <a:t>שנים </a:t>
            </a:r>
            <a:endParaRPr lang="he-IL" sz="2400" dirty="0"/>
          </a:p>
          <a:p>
            <a:pPr marL="109728" indent="0">
              <a:buNone/>
            </a:pPr>
            <a:endParaRPr lang="he-IL" sz="800" b="1" dirty="0" smtClean="0"/>
          </a:p>
          <a:p>
            <a:pPr marL="109728" indent="0">
              <a:buNone/>
            </a:pPr>
            <a:r>
              <a:rPr lang="he-IL" sz="2400" b="1" dirty="0" smtClean="0"/>
              <a:t>שלבי יישום התכנית  </a:t>
            </a:r>
          </a:p>
          <a:p>
            <a:r>
              <a:rPr lang="he-IL" sz="2400" dirty="0" smtClean="0"/>
              <a:t>ינואר 2017: הקמת ועדה מייעצת המורכבת מנציגי ממשלה ונציגי ציבור</a:t>
            </a:r>
          </a:p>
          <a:p>
            <a:r>
              <a:rPr lang="he-IL" sz="2400" dirty="0" smtClean="0"/>
              <a:t>1.3.17-18.4.17: הרשמה </a:t>
            </a:r>
            <a:r>
              <a:rPr lang="he-IL" sz="2400" dirty="0"/>
              <a:t>לתוכנית </a:t>
            </a:r>
            <a:r>
              <a:rPr lang="he-IL" sz="2400" dirty="0" smtClean="0"/>
              <a:t>באמצעות הבנקים </a:t>
            </a:r>
            <a:r>
              <a:rPr lang="he-IL" sz="2400" dirty="0"/>
              <a:t>למשכנתאות</a:t>
            </a:r>
          </a:p>
          <a:p>
            <a:r>
              <a:rPr lang="he-IL" sz="2400" dirty="0" smtClean="0"/>
              <a:t>25.5.17: ביצוע </a:t>
            </a:r>
            <a:r>
              <a:rPr lang="he-IL" sz="2400" dirty="0"/>
              <a:t>הגרלה בין 3,520 </a:t>
            </a:r>
            <a:r>
              <a:rPr lang="he-IL" sz="2400" dirty="0" smtClean="0"/>
              <a:t>הנרשמים</a:t>
            </a:r>
            <a:endParaRPr lang="he-IL" sz="2400" dirty="0"/>
          </a:p>
          <a:p>
            <a:r>
              <a:rPr lang="he-IL" sz="2400" dirty="0" smtClean="0"/>
              <a:t>1.6.17: שליחת </a:t>
            </a:r>
            <a:r>
              <a:rPr lang="he-IL" sz="2400" dirty="0"/>
              <a:t>הודעת זכיה </a:t>
            </a:r>
            <a:r>
              <a:rPr lang="he-IL" sz="2400" dirty="0" smtClean="0"/>
              <a:t>ל-250 </a:t>
            </a:r>
            <a:r>
              <a:rPr lang="he-IL" sz="2400" dirty="0"/>
              <a:t>זוכים </a:t>
            </a:r>
          </a:p>
          <a:p>
            <a:r>
              <a:rPr lang="he-IL" sz="2400" dirty="0" smtClean="0"/>
              <a:t>1.10.17: תום תוקף זכאות</a:t>
            </a:r>
          </a:p>
          <a:p>
            <a:r>
              <a:rPr lang="he-IL" sz="2400" dirty="0" smtClean="0"/>
              <a:t>2.10.17: הודעה ליתרת הזכאים (בהתאם למקום פנוי שנשאר במכסה)</a:t>
            </a:r>
          </a:p>
          <a:p>
            <a:pPr marL="109728" indent="0">
              <a:buNone/>
            </a:pPr>
            <a:endParaRPr lang="he-IL" sz="1300" dirty="0" smtClean="0"/>
          </a:p>
          <a:p>
            <a:pPr marL="109728" indent="0">
              <a:buNone/>
            </a:pPr>
            <a:r>
              <a:rPr lang="he-IL" sz="2400" b="1" dirty="0" smtClean="0"/>
              <a:t>סטטוס יולי 2017: </a:t>
            </a:r>
          </a:p>
          <a:p>
            <a:pPr lvl="0">
              <a:spcBef>
                <a:spcPct val="20000"/>
              </a:spcBef>
              <a:buClr>
                <a:srgbClr val="D16349"/>
              </a:buClr>
              <a:buSzPct val="85000"/>
            </a:pPr>
            <a:r>
              <a:rPr lang="he-IL" sz="2400" dirty="0" smtClean="0"/>
              <a:t>4 </a:t>
            </a:r>
            <a:r>
              <a:rPr lang="he-IL" sz="2400" dirty="0"/>
              <a:t>זוכים חתמו על הסכם הלוואה בבנק</a:t>
            </a:r>
          </a:p>
          <a:p>
            <a:pPr lvl="0">
              <a:spcBef>
                <a:spcPct val="20000"/>
              </a:spcBef>
              <a:buClr>
                <a:srgbClr val="D16349"/>
              </a:buClr>
              <a:buSzPct val="85000"/>
            </a:pPr>
            <a:r>
              <a:rPr lang="he-IL" sz="2400" dirty="0" smtClean="0"/>
              <a:t>126 </a:t>
            </a:r>
            <a:r>
              <a:rPr lang="he-IL" sz="2400" dirty="0"/>
              <a:t>זוכים פתחו תיק בבנק לקבלת משכנתא</a:t>
            </a:r>
          </a:p>
          <a:p>
            <a:endParaRPr lang="he-IL" dirty="0" smtClean="0"/>
          </a:p>
          <a:p>
            <a:endParaRPr lang="he-IL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30</a:t>
            </a:fld>
            <a:endParaRPr lang="he-IL"/>
          </a:p>
        </p:txBody>
      </p:sp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878904" y="341784"/>
            <a:ext cx="8229600" cy="1143000"/>
          </a:xfrm>
        </p:spPr>
        <p:txBody>
          <a:bodyPr/>
          <a:lstStyle/>
          <a:p>
            <a:r>
              <a:rPr lang="he-IL" dirty="0" smtClean="0">
                <a:effectLst/>
              </a:rPr>
              <a:t>תכנית משכנתאות   </a:t>
            </a:r>
            <a:endParaRPr lang="he-IL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90688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179512" y="1268760"/>
            <a:ext cx="8949680" cy="5256584"/>
          </a:xfrm>
        </p:spPr>
        <p:txBody>
          <a:bodyPr>
            <a:noAutofit/>
          </a:bodyPr>
          <a:lstStyle/>
          <a:p>
            <a:pPr marL="365760" lvl="1" indent="0" algn="just">
              <a:buNone/>
            </a:pPr>
            <a:r>
              <a:rPr lang="he-IL" sz="2400" b="1" dirty="0" smtClean="0"/>
              <a:t>מהות התכנית </a:t>
            </a:r>
          </a:p>
          <a:p>
            <a:pPr marL="365760" lvl="1" indent="0" algn="just">
              <a:buNone/>
            </a:pPr>
            <a:r>
              <a:rPr lang="he-IL" sz="2400" dirty="0" smtClean="0"/>
              <a:t>קידום </a:t>
            </a:r>
            <a:r>
              <a:rPr lang="he-IL" sz="2400" dirty="0"/>
              <a:t>הליכי התחדשות עירונית בשכונות בהן קיים שיעור ניכר של יוצאי אתיופיה וישימות גבוהה למימוש תהליכי התחדשות עירונית בהיקף </a:t>
            </a:r>
            <a:r>
              <a:rPr lang="he-IL" sz="2400" dirty="0" smtClean="0"/>
              <a:t>נרחב </a:t>
            </a:r>
            <a:endParaRPr lang="he-IL" sz="2400" dirty="0"/>
          </a:p>
          <a:p>
            <a:pPr marL="365760" lvl="1" indent="0" algn="just">
              <a:buNone/>
            </a:pPr>
            <a:r>
              <a:rPr lang="he-IL" sz="2400" dirty="0" smtClean="0"/>
              <a:t>(</a:t>
            </a:r>
            <a:r>
              <a:rPr lang="he-IL" sz="2400" dirty="0" err="1" smtClean="0"/>
              <a:t>קרית</a:t>
            </a:r>
            <a:r>
              <a:rPr lang="he-IL" sz="2400" dirty="0" smtClean="0"/>
              <a:t> </a:t>
            </a:r>
            <a:r>
              <a:rPr lang="he-IL" sz="2400" dirty="0"/>
              <a:t>משה ברחובות, רמת אליהו בראשון לציון והשכונות דורה, נאות שקד </a:t>
            </a:r>
            <a:r>
              <a:rPr lang="he-IL" sz="2400" dirty="0" err="1"/>
              <a:t>וקרית</a:t>
            </a:r>
            <a:r>
              <a:rPr lang="he-IL" sz="2400" dirty="0"/>
              <a:t> נורדאו </a:t>
            </a:r>
            <a:r>
              <a:rPr lang="he-IL" sz="2400" dirty="0" smtClean="0"/>
              <a:t>בנתניה)</a:t>
            </a:r>
          </a:p>
          <a:p>
            <a:pPr marL="365760" lvl="1" indent="0">
              <a:buNone/>
            </a:pPr>
            <a:endParaRPr lang="he-IL" sz="1400" dirty="0" smtClean="0"/>
          </a:p>
          <a:p>
            <a:pPr marL="365760" lvl="1" indent="0">
              <a:buNone/>
            </a:pPr>
            <a:endParaRPr lang="he-IL" sz="1400" dirty="0"/>
          </a:p>
          <a:p>
            <a:pPr marL="365760" lvl="1" indent="0">
              <a:buNone/>
            </a:pPr>
            <a:r>
              <a:rPr lang="he-IL" sz="2400" b="1" dirty="0" smtClean="0"/>
              <a:t>יישום התכנית </a:t>
            </a:r>
            <a:endParaRPr lang="he-IL" sz="2400" b="1" dirty="0"/>
          </a:p>
          <a:p>
            <a:pPr marL="708660" lvl="1" indent="-342900"/>
            <a:r>
              <a:rPr lang="he-IL" sz="2400" dirty="0"/>
              <a:t>תכניות המתאר/המפורטות נמצאות בשלבי תכנון מתקדמים, לקראת תחילת הליכי אישור סטטוטורי</a:t>
            </a:r>
          </a:p>
          <a:p>
            <a:pPr marL="708660" lvl="1" indent="-342900"/>
            <a:r>
              <a:rPr lang="he-IL" sz="2400" dirty="0"/>
              <a:t>ועדות למימוש התכנית בכל שכונה - בתהליך הקמה  </a:t>
            </a:r>
          </a:p>
          <a:p>
            <a:pPr marL="708660" lvl="1" indent="-342900"/>
            <a:r>
              <a:rPr lang="he-IL" sz="2400" dirty="0"/>
              <a:t>מנהלות </a:t>
            </a:r>
            <a:r>
              <a:rPr lang="he-IL" sz="2400" dirty="0" smtClean="0"/>
              <a:t>שכונתיות - </a:t>
            </a:r>
            <a:r>
              <a:rPr lang="he-IL" sz="2400" dirty="0"/>
              <a:t>היערכות חוזית ותקציבית של המשרד; היערכות הרשויות המקומיות למבנה למנהלות</a:t>
            </a:r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31</a:t>
            </a:fld>
            <a:endParaRPr lang="he-IL"/>
          </a:p>
        </p:txBody>
      </p:sp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662880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e-IL" dirty="0">
                <a:effectLst/>
              </a:rPr>
              <a:t>התחדשות עירונית  </a:t>
            </a:r>
            <a:br>
              <a:rPr lang="he-IL" dirty="0">
                <a:effectLst/>
              </a:rPr>
            </a:br>
            <a:endParaRPr lang="he-IL" dirty="0">
              <a:effectLst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2246649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904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024" y="166812"/>
            <a:ext cx="3816424" cy="2671497"/>
          </a:xfrm>
          <a:prstGeom prst="rect">
            <a:avLst/>
          </a:prstGeom>
        </p:spPr>
      </p:pic>
      <p:sp>
        <p:nvSpPr>
          <p:cNvPr id="5" name="כותרת 3"/>
          <p:cNvSpPr>
            <a:spLocks noGrp="1"/>
          </p:cNvSpPr>
          <p:nvPr>
            <p:ph type="ctrTitle"/>
          </p:nvPr>
        </p:nvSpPr>
        <p:spPr>
          <a:xfrm>
            <a:off x="705036" y="2852936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he-IL" sz="4000" dirty="0">
                <a:effectLst/>
              </a:rPr>
              <a:t>נציבות שירות המדינה </a:t>
            </a:r>
          </a:p>
        </p:txBody>
      </p:sp>
    </p:spTree>
    <p:extLst>
      <p:ext uri="{BB962C8B-B14F-4D97-AF65-F5344CB8AC3E}">
        <p14:creationId xmlns:p14="http://schemas.microsoft.com/office/powerpoint/2010/main" val="388969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19672" y="403575"/>
            <a:ext cx="7263080" cy="1297233"/>
          </a:xfrm>
        </p:spPr>
        <p:txBody>
          <a:bodyPr/>
          <a:lstStyle/>
          <a:p>
            <a:r>
              <a:rPr lang="he-IL" sz="3200" dirty="0" smtClean="0">
                <a:effectLst/>
              </a:rPr>
              <a:t>הבטחת ייצוג הולם ליוצאי אתיופיה </a:t>
            </a:r>
            <a:endParaRPr lang="he-IL" sz="3200" dirty="0">
              <a:effectLst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2286000" y="16288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e-IL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אחוז יוצאי אתיופיה לא יפחת משיעורם באוכלוסייה (היום 1.7%)</a:t>
            </a:r>
          </a:p>
        </p:txBody>
      </p:sp>
      <p:grpSp>
        <p:nvGrpSpPr>
          <p:cNvPr id="5" name="קבוצה 4"/>
          <p:cNvGrpSpPr/>
          <p:nvPr/>
        </p:nvGrpSpPr>
        <p:grpSpPr>
          <a:xfrm>
            <a:off x="1166863" y="3038926"/>
            <a:ext cx="6840745" cy="520182"/>
            <a:chOff x="648079" y="1405468"/>
            <a:chExt cx="6840745" cy="520182"/>
          </a:xfrm>
          <a:scene3d>
            <a:camera prst="orthographicFront"/>
            <a:lightRig rig="flat" dir="t"/>
          </a:scene3d>
        </p:grpSpPr>
        <p:sp>
          <p:nvSpPr>
            <p:cNvPr id="6" name="מלבן מעוגל 5"/>
            <p:cNvSpPr/>
            <p:nvPr/>
          </p:nvSpPr>
          <p:spPr>
            <a:xfrm>
              <a:off x="648079" y="1405468"/>
              <a:ext cx="6840745" cy="520182"/>
            </a:xfrm>
            <a:prstGeom prst="roundRect">
              <a:avLst>
                <a:gd name="adj" fmla="val 10000"/>
              </a:avLst>
            </a:prstGeom>
            <a:solidFill>
              <a:sysClr val="window" lastClr="FFFFFF"/>
            </a:solidFill>
            <a:ln w="42500" cap="flat" cmpd="sng" algn="ctr">
              <a:solidFill>
                <a:schemeClr val="accent1">
                  <a:lumMod val="50000"/>
                </a:schemeClr>
              </a:solidFill>
              <a:prstDash val="solid"/>
            </a:ln>
            <a:effectLst/>
            <a:sp3d prstMaterial="dkEdge">
              <a:bevelT w="8200" h="38100"/>
            </a:sp3d>
          </p:spPr>
        </p:sp>
        <p:sp>
          <p:nvSpPr>
            <p:cNvPr id="7" name="מלבן 6"/>
            <p:cNvSpPr/>
            <p:nvPr/>
          </p:nvSpPr>
          <p:spPr>
            <a:xfrm>
              <a:off x="663315" y="1420704"/>
              <a:ext cx="6810273" cy="489710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ffectLst/>
            <a:sp3d/>
          </p:spPr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marL="0" marR="0" lvl="0" indent="0" algn="ctr" defTabSz="10668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ייעוד משרות בדגש לאקדמאים </a:t>
              </a:r>
              <a:endPara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ea typeface="+mn-ea"/>
                <a:cs typeface="Tahoma"/>
              </a:endParaRPr>
            </a:p>
          </p:txBody>
        </p:sp>
      </p:grpSp>
      <p:grpSp>
        <p:nvGrpSpPr>
          <p:cNvPr id="8" name="קבוצה 7"/>
          <p:cNvGrpSpPr/>
          <p:nvPr/>
        </p:nvGrpSpPr>
        <p:grpSpPr>
          <a:xfrm>
            <a:off x="1166863" y="3706909"/>
            <a:ext cx="6840745" cy="520182"/>
            <a:chOff x="648079" y="2035351"/>
            <a:chExt cx="6840745" cy="520182"/>
          </a:xfrm>
          <a:scene3d>
            <a:camera prst="orthographicFront"/>
            <a:lightRig rig="flat" dir="t"/>
          </a:scene3d>
        </p:grpSpPr>
        <p:sp>
          <p:nvSpPr>
            <p:cNvPr id="9" name="מלבן מעוגל 8"/>
            <p:cNvSpPr/>
            <p:nvPr/>
          </p:nvSpPr>
          <p:spPr>
            <a:xfrm>
              <a:off x="648079" y="2035351"/>
              <a:ext cx="6840745" cy="520182"/>
            </a:xfrm>
            <a:prstGeom prst="roundRect">
              <a:avLst>
                <a:gd name="adj" fmla="val 10000"/>
              </a:avLst>
            </a:prstGeom>
            <a:solidFill>
              <a:sysClr val="window" lastClr="FFFFFF"/>
            </a:solidFill>
            <a:ln w="42500" cap="flat" cmpd="sng" algn="ctr">
              <a:solidFill>
                <a:schemeClr val="accent1">
                  <a:lumMod val="50000"/>
                </a:schemeClr>
              </a:solidFill>
              <a:prstDash val="solid"/>
            </a:ln>
            <a:effectLst/>
            <a:sp3d prstMaterial="dkEdge">
              <a:bevelT w="8200" h="38100"/>
            </a:sp3d>
          </p:spPr>
        </p:sp>
        <p:sp>
          <p:nvSpPr>
            <p:cNvPr id="10" name="מלבן 9"/>
            <p:cNvSpPr/>
            <p:nvPr/>
          </p:nvSpPr>
          <p:spPr>
            <a:xfrm>
              <a:off x="663315" y="2050587"/>
              <a:ext cx="6810273" cy="489710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ffectLst/>
            <a:sp3d/>
          </p:spPr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marL="0" marR="0" lvl="0" indent="0" algn="ctr" defTabSz="10668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קליטה של לפחות 50 אקדמאים בשנה </a:t>
              </a:r>
              <a:endPara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ea typeface="+mn-ea"/>
                <a:cs typeface="Tahoma"/>
              </a:endParaRPr>
            </a:p>
          </p:txBody>
        </p:sp>
      </p:grpSp>
      <p:grpSp>
        <p:nvGrpSpPr>
          <p:cNvPr id="11" name="קבוצה 10"/>
          <p:cNvGrpSpPr/>
          <p:nvPr/>
        </p:nvGrpSpPr>
        <p:grpSpPr>
          <a:xfrm>
            <a:off x="1166863" y="4387591"/>
            <a:ext cx="6840745" cy="520182"/>
            <a:chOff x="648079" y="2665233"/>
            <a:chExt cx="6840745" cy="520182"/>
          </a:xfrm>
          <a:scene3d>
            <a:camera prst="orthographicFront"/>
            <a:lightRig rig="flat" dir="t"/>
          </a:scene3d>
        </p:grpSpPr>
        <p:sp>
          <p:nvSpPr>
            <p:cNvPr id="12" name="מלבן מעוגל 11"/>
            <p:cNvSpPr/>
            <p:nvPr/>
          </p:nvSpPr>
          <p:spPr>
            <a:xfrm>
              <a:off x="648079" y="2665233"/>
              <a:ext cx="6840745" cy="520182"/>
            </a:xfrm>
            <a:prstGeom prst="roundRect">
              <a:avLst>
                <a:gd name="adj" fmla="val 10000"/>
              </a:avLst>
            </a:prstGeom>
            <a:solidFill>
              <a:sysClr val="window" lastClr="FFFFFF"/>
            </a:solidFill>
            <a:ln w="42500" cap="flat" cmpd="sng" algn="ctr">
              <a:solidFill>
                <a:schemeClr val="accent1">
                  <a:lumMod val="50000"/>
                </a:schemeClr>
              </a:solidFill>
              <a:prstDash val="solid"/>
            </a:ln>
            <a:effectLst/>
            <a:sp3d prstMaterial="dkEdge">
              <a:bevelT w="8200" h="38100"/>
            </a:sp3d>
          </p:spPr>
        </p:sp>
        <p:sp>
          <p:nvSpPr>
            <p:cNvPr id="13" name="מלבן 12"/>
            <p:cNvSpPr/>
            <p:nvPr/>
          </p:nvSpPr>
          <p:spPr>
            <a:xfrm>
              <a:off x="663315" y="2680469"/>
              <a:ext cx="6810273" cy="489710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ffectLst/>
            <a:sp3d/>
          </p:spPr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marL="0" marR="0" lvl="0" indent="0" algn="ctr" defTabSz="10668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קליטה של </a:t>
              </a: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Verdana"/>
                  <a:ea typeface="+mn-ea"/>
                  <a:cs typeface="Tahoma"/>
                </a:rPr>
                <a:t>20</a:t>
              </a: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 </a:t>
              </a: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סטודנטים בשנה </a:t>
              </a:r>
              <a:endPara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ea typeface="+mn-ea"/>
                <a:cs typeface="Tahoma"/>
              </a:endParaRPr>
            </a:p>
          </p:txBody>
        </p:sp>
      </p:grpSp>
      <p:grpSp>
        <p:nvGrpSpPr>
          <p:cNvPr id="14" name="קבוצה 13"/>
          <p:cNvGrpSpPr/>
          <p:nvPr/>
        </p:nvGrpSpPr>
        <p:grpSpPr>
          <a:xfrm>
            <a:off x="1166863" y="5068274"/>
            <a:ext cx="6840745" cy="520182"/>
            <a:chOff x="648079" y="3295116"/>
            <a:chExt cx="6840745" cy="520182"/>
          </a:xfrm>
          <a:scene3d>
            <a:camera prst="orthographicFront"/>
            <a:lightRig rig="flat" dir="t"/>
          </a:scene3d>
        </p:grpSpPr>
        <p:sp>
          <p:nvSpPr>
            <p:cNvPr id="15" name="מלבן מעוגל 14"/>
            <p:cNvSpPr/>
            <p:nvPr/>
          </p:nvSpPr>
          <p:spPr>
            <a:xfrm>
              <a:off x="648079" y="3295116"/>
              <a:ext cx="6840745" cy="520182"/>
            </a:xfrm>
            <a:prstGeom prst="roundRect">
              <a:avLst>
                <a:gd name="adj" fmla="val 10000"/>
              </a:avLst>
            </a:prstGeom>
            <a:solidFill>
              <a:sysClr val="window" lastClr="FFFFFF"/>
            </a:solidFill>
            <a:ln w="42500" cap="flat" cmpd="sng" algn="ctr">
              <a:solidFill>
                <a:schemeClr val="accent1">
                  <a:lumMod val="50000"/>
                </a:schemeClr>
              </a:solidFill>
              <a:prstDash val="solid"/>
            </a:ln>
            <a:effectLst/>
            <a:sp3d prstMaterial="dkEdge">
              <a:bevelT w="8200" h="38100"/>
            </a:sp3d>
          </p:spPr>
        </p:sp>
        <p:sp>
          <p:nvSpPr>
            <p:cNvPr id="16" name="מלבן 15"/>
            <p:cNvSpPr/>
            <p:nvPr/>
          </p:nvSpPr>
          <p:spPr>
            <a:xfrm>
              <a:off x="663315" y="3310352"/>
              <a:ext cx="6810273" cy="489710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ffectLst/>
            <a:sp3d/>
          </p:spPr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marL="0" marR="0" lvl="0" indent="0" algn="ctr" defTabSz="10668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סדנאות להטמעת נורמות של שוויון וגיוון תעסוקתי</a:t>
              </a:r>
              <a:endPara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ea typeface="+mn-ea"/>
                <a:cs typeface="Tahoma"/>
              </a:endParaRPr>
            </a:p>
          </p:txBody>
        </p:sp>
      </p:grpSp>
      <p:grpSp>
        <p:nvGrpSpPr>
          <p:cNvPr id="17" name="קבוצה 16"/>
          <p:cNvGrpSpPr/>
          <p:nvPr/>
        </p:nvGrpSpPr>
        <p:grpSpPr>
          <a:xfrm>
            <a:off x="1166863" y="5748956"/>
            <a:ext cx="6840745" cy="520182"/>
            <a:chOff x="648079" y="3924998"/>
            <a:chExt cx="6840745" cy="520182"/>
          </a:xfrm>
          <a:scene3d>
            <a:camera prst="orthographicFront"/>
            <a:lightRig rig="flat" dir="t"/>
          </a:scene3d>
        </p:grpSpPr>
        <p:sp>
          <p:nvSpPr>
            <p:cNvPr id="18" name="מלבן מעוגל 17"/>
            <p:cNvSpPr/>
            <p:nvPr/>
          </p:nvSpPr>
          <p:spPr>
            <a:xfrm>
              <a:off x="648079" y="3924998"/>
              <a:ext cx="6840745" cy="520182"/>
            </a:xfrm>
            <a:prstGeom prst="roundRect">
              <a:avLst>
                <a:gd name="adj" fmla="val 10000"/>
              </a:avLst>
            </a:prstGeom>
            <a:solidFill>
              <a:sysClr val="window" lastClr="FFFFFF"/>
            </a:solidFill>
            <a:ln w="42500" cap="flat" cmpd="sng" algn="ctr">
              <a:solidFill>
                <a:schemeClr val="accent1">
                  <a:lumMod val="50000"/>
                </a:schemeClr>
              </a:solidFill>
              <a:prstDash val="solid"/>
            </a:ln>
            <a:effectLst/>
            <a:sp3d prstMaterial="dkEdge">
              <a:bevelT w="8200" h="38100"/>
            </a:sp3d>
          </p:spPr>
        </p:sp>
        <p:sp>
          <p:nvSpPr>
            <p:cNvPr id="19" name="מלבן 18"/>
            <p:cNvSpPr/>
            <p:nvPr/>
          </p:nvSpPr>
          <p:spPr>
            <a:xfrm>
              <a:off x="663315" y="3940234"/>
              <a:ext cx="6810273" cy="489710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ffectLst/>
            <a:sp3d/>
          </p:spPr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marL="0" marR="0" lvl="0" indent="0" algn="ctr" defTabSz="10668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איתור אקטיבי, התאמת כלי מיון והכנות לבחינות</a:t>
              </a:r>
              <a:endPara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ea typeface="+mn-ea"/>
                <a:cs typeface="Tahoma"/>
              </a:endParaRPr>
            </a:p>
          </p:txBody>
        </p:sp>
      </p:grpSp>
      <p:pic>
        <p:nvPicPr>
          <p:cNvPr id="22" name="תמונה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25452" cy="169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62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1560" y="2103986"/>
            <a:ext cx="8339754" cy="460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/>
          <a:p>
            <a:pPr algn="r" rtl="1"/>
            <a:r>
              <a:rPr lang="he-IL" sz="2000" dirty="0">
                <a:solidFill>
                  <a:schemeClr val="accent4">
                    <a:lumMod val="50000"/>
                  </a:schemeClr>
                </a:solidFill>
              </a:rPr>
              <a:t>שיעור העמידה של משרדים ביעדי ייצוג </a:t>
            </a:r>
            <a:r>
              <a:rPr lang="he-IL" sz="2000" dirty="0" smtClean="0">
                <a:solidFill>
                  <a:schemeClr val="accent4">
                    <a:lumMod val="50000"/>
                  </a:schemeClr>
                </a:solidFill>
              </a:rPr>
              <a:t>עבור יוצאי אתיופיה</a:t>
            </a:r>
            <a:endParaRPr lang="he-IL" sz="2000" dirty="0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8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888876"/>
              </p:ext>
            </p:extLst>
          </p:nvPr>
        </p:nvGraphicFramePr>
        <p:xfrm>
          <a:off x="4176473" y="5085804"/>
          <a:ext cx="4643999" cy="1079500"/>
        </p:xfrm>
        <a:graphic>
          <a:graphicData uri="http://schemas.openxmlformats.org/drawingml/2006/table">
            <a:tbl>
              <a:tblPr rtl="1" firstRow="1" firstCol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745543">
                  <a:extLst>
                    <a:ext uri="{9D8B030D-6E8A-4147-A177-3AD203B41FA5}">
                      <a16:colId xmlns:a16="http://schemas.microsoft.com/office/drawing/2014/main" xmlns="" val="3307825323"/>
                    </a:ext>
                  </a:extLst>
                </a:gridCol>
                <a:gridCol w="581314">
                  <a:extLst>
                    <a:ext uri="{9D8B030D-6E8A-4147-A177-3AD203B41FA5}">
                      <a16:colId xmlns:a16="http://schemas.microsoft.com/office/drawing/2014/main" xmlns="" val="4263557269"/>
                    </a:ext>
                  </a:extLst>
                </a:gridCol>
                <a:gridCol w="663428">
                  <a:extLst>
                    <a:ext uri="{9D8B030D-6E8A-4147-A177-3AD203B41FA5}">
                      <a16:colId xmlns:a16="http://schemas.microsoft.com/office/drawing/2014/main" xmlns="" val="80688643"/>
                    </a:ext>
                  </a:extLst>
                </a:gridCol>
                <a:gridCol w="663428">
                  <a:extLst>
                    <a:ext uri="{9D8B030D-6E8A-4147-A177-3AD203B41FA5}">
                      <a16:colId xmlns:a16="http://schemas.microsoft.com/office/drawing/2014/main" xmlns="" val="2694289970"/>
                    </a:ext>
                  </a:extLst>
                </a:gridCol>
                <a:gridCol w="529851">
                  <a:extLst>
                    <a:ext uri="{9D8B030D-6E8A-4147-A177-3AD203B41FA5}">
                      <a16:colId xmlns:a16="http://schemas.microsoft.com/office/drawing/2014/main" xmlns="" val="2441973269"/>
                    </a:ext>
                  </a:extLst>
                </a:gridCol>
                <a:gridCol w="555499">
                  <a:extLst>
                    <a:ext uri="{9D8B030D-6E8A-4147-A177-3AD203B41FA5}">
                      <a16:colId xmlns:a16="http://schemas.microsoft.com/office/drawing/2014/main" xmlns="" val="667205283"/>
                    </a:ext>
                  </a:extLst>
                </a:gridCol>
                <a:gridCol w="904936">
                  <a:extLst>
                    <a:ext uri="{9D8B030D-6E8A-4147-A177-3AD203B41FA5}">
                      <a16:colId xmlns:a16="http://schemas.microsoft.com/office/drawing/2014/main" xmlns="" val="661375897"/>
                    </a:ext>
                  </a:extLst>
                </a:gridCol>
              </a:tblGrid>
              <a:tr h="446599">
                <a:tc>
                  <a:txBody>
                    <a:bodyPr/>
                    <a:lstStyle/>
                    <a:p>
                      <a:pPr algn="ctr" rtl="1" fontAlgn="b"/>
                      <a:endParaRPr lang="he-IL" sz="1400" b="1" kern="1200" dirty="0">
                        <a:solidFill>
                          <a:srgbClr val="62B5E5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62B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b="1" kern="1200" dirty="0">
                          <a:solidFill>
                            <a:srgbClr val="62B5E5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סגל בכיר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62B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b="1" kern="1200" dirty="0">
                          <a:solidFill>
                            <a:srgbClr val="62B5E5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סגל תיכון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62B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b="1" kern="1200" dirty="0">
                          <a:solidFill>
                            <a:srgbClr val="62B5E5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סגל </a:t>
                      </a:r>
                      <a:r>
                        <a:rPr lang="he-IL" sz="1400" b="1" kern="1200" dirty="0" smtClean="0">
                          <a:solidFill>
                            <a:srgbClr val="62B5E5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מירב</a:t>
                      </a:r>
                      <a:endParaRPr lang="he-IL" sz="1400" b="1" kern="1200" dirty="0">
                        <a:solidFill>
                          <a:srgbClr val="62B5E5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62B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b="1" kern="1200" dirty="0">
                          <a:solidFill>
                            <a:srgbClr val="62B5E5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סגל </a:t>
                      </a:r>
                      <a:r>
                        <a:rPr lang="he-IL" sz="1400" b="1" kern="1200" dirty="0" smtClean="0">
                          <a:solidFill>
                            <a:srgbClr val="62B5E5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מסד</a:t>
                      </a:r>
                      <a:endParaRPr lang="he-IL" sz="1400" b="1" kern="1200" dirty="0">
                        <a:solidFill>
                          <a:srgbClr val="62B5E5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62B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b="1" kern="1200" dirty="0" smtClean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יעד ייצוג</a:t>
                      </a:r>
                      <a:endParaRPr lang="he-IL" sz="1400" b="1" kern="1200" dirty="0">
                        <a:solidFill>
                          <a:schemeClr val="bg1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62B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b="1" kern="1200" dirty="0" smtClean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שיעור</a:t>
                      </a:r>
                      <a:r>
                        <a:rPr lang="he-IL" sz="1400" b="1" kern="1200" baseline="0" dirty="0" smtClean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 מהעובדים בפועל</a:t>
                      </a:r>
                      <a:endParaRPr lang="he-IL" sz="1400" b="1" kern="1200" dirty="0">
                        <a:solidFill>
                          <a:schemeClr val="bg1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62B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87983948"/>
                  </a:ext>
                </a:extLst>
              </a:tr>
              <a:tr h="36266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הקהילה האתיופית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0.1%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0.3%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46A38"/>
                          </a:solidFill>
                          <a:effectLst/>
                          <a:latin typeface="Arial" panose="020B0604020202020204" pitchFamily="34" charset="0"/>
                        </a:rPr>
                        <a:t>1.8%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>
                          <a:solidFill>
                            <a:srgbClr val="046A38"/>
                          </a:solidFill>
                          <a:effectLst/>
                          <a:latin typeface="Arial" panose="020B0604020202020204" pitchFamily="34" charset="0"/>
                        </a:rPr>
                        <a:t>2.8%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1.7%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1.8%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30519991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539552" y="4437112"/>
            <a:ext cx="8339754" cy="460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/>
          <a:p>
            <a:pPr algn="r" rtl="1"/>
            <a:r>
              <a:rPr lang="he-IL" sz="2000" dirty="0" smtClean="0">
                <a:solidFill>
                  <a:schemeClr val="accent4">
                    <a:lumMod val="50000"/>
                  </a:schemeClr>
                </a:solidFill>
              </a:rPr>
              <a:t>חלקם של יוצאי אתיופיה מכל רמת בכירות</a:t>
            </a:r>
            <a:endParaRPr lang="he-IL" sz="2000" dirty="0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16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232856"/>
              </p:ext>
            </p:extLst>
          </p:nvPr>
        </p:nvGraphicFramePr>
        <p:xfrm>
          <a:off x="3058988" y="2726298"/>
          <a:ext cx="5905500" cy="1494790"/>
        </p:xfrm>
        <a:graphic>
          <a:graphicData uri="http://schemas.openxmlformats.org/drawingml/2006/table">
            <a:tbl>
              <a:tblPr rtl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31935">
                  <a:extLst>
                    <a:ext uri="{9D8B030D-6E8A-4147-A177-3AD203B41FA5}">
                      <a16:colId xmlns:a16="http://schemas.microsoft.com/office/drawing/2014/main" xmlns="" val="3311756956"/>
                    </a:ext>
                  </a:extLst>
                </a:gridCol>
                <a:gridCol w="1130265">
                  <a:extLst>
                    <a:ext uri="{9D8B030D-6E8A-4147-A177-3AD203B41FA5}">
                      <a16:colId xmlns:a16="http://schemas.microsoft.com/office/drawing/2014/main" xmlns="" val="3220377017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xmlns="" val="1800369534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xmlns="" val="625058158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xmlns="" val="3848256071"/>
                    </a:ext>
                  </a:extLst>
                </a:gridCol>
              </a:tblGrid>
              <a:tr h="400050">
                <a:tc>
                  <a:txBody>
                    <a:bodyPr/>
                    <a:lstStyle/>
                    <a:p>
                      <a:pPr marL="0" algn="ctr" defTabSz="913264" rtl="0" eaLnBrk="1" fontAlgn="b" latinLnBrk="0" hangingPunct="1"/>
                      <a:r>
                        <a:rPr lang="he-IL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רמת </a:t>
                      </a:r>
                      <a:r>
                        <a:rPr lang="he-IL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בכירות / מרחק </a:t>
                      </a:r>
                      <a:r>
                        <a:rPr lang="he-IL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מהיעד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600" b="0" i="0" u="none" strike="noStrike" dirty="0" smtClean="0">
                          <a:solidFill>
                            <a:srgbClr val="00AFBC"/>
                          </a:solidFill>
                          <a:effectLst/>
                          <a:latin typeface="Arial" panose="020B0604020202020204" pitchFamily="34" charset="0"/>
                        </a:rPr>
                        <a:t>עומדים ביעד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600" b="0" i="0" u="none" strike="noStrike" dirty="0" smtClean="0">
                          <a:solidFill>
                            <a:srgbClr val="046A38"/>
                          </a:solidFill>
                          <a:effectLst/>
                          <a:latin typeface="Arial" panose="020B0604020202020204" pitchFamily="34" charset="0"/>
                        </a:rPr>
                        <a:t>קרוב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600" b="0" i="0" u="none" strike="noStrike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בינוני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600" b="0" i="0" u="none" strike="noStrike" dirty="0" smtClean="0">
                          <a:solidFill>
                            <a:srgbClr val="E26B0A"/>
                          </a:solidFill>
                          <a:effectLst/>
                          <a:latin typeface="Arial" panose="020B0604020202020204" pitchFamily="34" charset="0"/>
                        </a:rPr>
                        <a:t>רחוק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51648741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3264" rtl="0" eaLnBrk="1" fontAlgn="b" latinLnBrk="0" hangingPunct="1"/>
                      <a:r>
                        <a:rPr lang="he-IL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סגל בכיר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E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0021681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3264" rtl="0" eaLnBrk="1" fontAlgn="b" latinLnBrk="0" hangingPunct="1"/>
                      <a:r>
                        <a:rPr lang="he-IL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סגל תיכון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E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87%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71286982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3264" rtl="0" eaLnBrk="1" fontAlgn="b" latinLnBrk="0" hangingPunct="1"/>
                      <a:r>
                        <a:rPr lang="he-IL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סגל </a:t>
                      </a:r>
                      <a:r>
                        <a:rPr lang="he-IL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מירב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E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66250702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3264" rtl="0" eaLnBrk="1" fontAlgn="b" latinLnBrk="0" hangingPunct="1"/>
                      <a:r>
                        <a:rPr lang="he-IL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סגל </a:t>
                      </a:r>
                      <a:r>
                        <a:rPr lang="he-IL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מסד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E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34142751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810641" y="6361430"/>
            <a:ext cx="8297863" cy="3079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/>
            <a:r>
              <a:rPr lang="he-IL" sz="1400" dirty="0" smtClean="0">
                <a:solidFill>
                  <a:schemeClr val="accent4"/>
                </a:solidFill>
              </a:rPr>
              <a:t>*המרחק מהיעד היחסי מחושב על בסיס יעד הייצוג ההולם הספציפי של כל אוכלוסייה</a:t>
            </a:r>
            <a:endParaRPr lang="he-IL" sz="1400" dirty="0">
              <a:solidFill>
                <a:schemeClr val="accent4"/>
              </a:solidFill>
            </a:endParaRPr>
          </a:p>
        </p:txBody>
      </p:sp>
      <p:pic>
        <p:nvPicPr>
          <p:cNvPr id="13" name="תמונה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1724" y="147008"/>
            <a:ext cx="2425452" cy="1697816"/>
          </a:xfrm>
          <a:prstGeom prst="rect">
            <a:avLst/>
          </a:prstGeom>
        </p:spPr>
      </p:pic>
      <p:sp>
        <p:nvSpPr>
          <p:cNvPr id="14" name="כותרת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8072111" cy="1294241"/>
          </a:xfrm>
        </p:spPr>
        <p:txBody>
          <a:bodyPr/>
          <a:lstStyle/>
          <a:p>
            <a:pPr algn="r"/>
            <a:r>
              <a:rPr lang="he-IL" sz="3200" dirty="0" smtClean="0">
                <a:effectLst/>
              </a:rPr>
              <a:t>שיעור </a:t>
            </a:r>
            <a:r>
              <a:rPr lang="he-IL" sz="3200" dirty="0">
                <a:effectLst/>
              </a:rPr>
              <a:t>העמידה ביעד הייצוג לפי רמת בכירות*</a:t>
            </a:r>
          </a:p>
        </p:txBody>
      </p:sp>
    </p:spTree>
    <p:extLst>
      <p:ext uri="{BB962C8B-B14F-4D97-AF65-F5344CB8AC3E}">
        <p14:creationId xmlns:p14="http://schemas.microsoft.com/office/powerpoint/2010/main" val="36489807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3"/>
          <p:cNvSpPr>
            <a:spLocks noGrp="1"/>
          </p:cNvSpPr>
          <p:nvPr>
            <p:ph type="ctrTitle"/>
          </p:nvPr>
        </p:nvSpPr>
        <p:spPr>
          <a:xfrm>
            <a:off x="705036" y="2852936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he-IL" sz="4000" dirty="0" smtClean="0">
                <a:effectLst/>
              </a:rPr>
              <a:t>המועצה להשכלה גבוהה </a:t>
            </a:r>
            <a:endParaRPr lang="he-IL" sz="4000" dirty="0">
              <a:effectLst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124744"/>
            <a:ext cx="333375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547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4" y="66700"/>
            <a:ext cx="333375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14114" y="1628801"/>
            <a:ext cx="9022382" cy="4968552"/>
          </a:xfrm>
        </p:spPr>
        <p:txBody>
          <a:bodyPr>
            <a:normAutofit fontScale="92500" lnSpcReduction="10000"/>
          </a:bodyPr>
          <a:lstStyle/>
          <a:p>
            <a:r>
              <a:rPr lang="he-IL" dirty="0"/>
              <a:t>החל מאוקטובר 2016 הועברה האחריות על </a:t>
            </a:r>
            <a:r>
              <a:rPr lang="he-IL" dirty="0" err="1"/>
              <a:t>הנגשת</a:t>
            </a:r>
            <a:r>
              <a:rPr lang="he-IL" dirty="0"/>
              <a:t> ההשכלה הגבוהה ליוצאי אתיופיה </a:t>
            </a:r>
            <a:r>
              <a:rPr lang="he-IL" dirty="0" err="1" smtClean="0"/>
              <a:t>למל"ג</a:t>
            </a:r>
            <a:r>
              <a:rPr lang="he-IL" dirty="0" smtClean="0"/>
              <a:t>/ות"ת* </a:t>
            </a:r>
            <a:endParaRPr lang="he-IL" dirty="0"/>
          </a:p>
          <a:p>
            <a:r>
              <a:rPr lang="he-IL" dirty="0"/>
              <a:t>ות"ת הקימה ועדת היגוי אשר תפקידה לגבש את עקרונות תכנית ההנגשה ולעקוב אחר ביצועה במוסדות להשכלה גבוהה שבתקצוב ות"ת</a:t>
            </a:r>
          </a:p>
          <a:p>
            <a:r>
              <a:rPr lang="he-IL" dirty="0"/>
              <a:t>תכנית ההנגשה עתידה להתייחס לכל רצף ההשכלה הגבוהה, החל מלימודים קדם אקדמיים, דרך תואר ראשון, שני, שלישי, פוסט דוקטורט ועד למינוי </a:t>
            </a:r>
            <a:r>
              <a:rPr lang="he-IL" dirty="0" smtClean="0"/>
              <a:t>סגל אקדמי </a:t>
            </a:r>
            <a:r>
              <a:rPr lang="he-IL" dirty="0"/>
              <a:t>במוסדות להשכלה גבוהה</a:t>
            </a:r>
          </a:p>
          <a:p>
            <a:r>
              <a:rPr lang="he-IL" dirty="0"/>
              <a:t>שנת תשע"ז היא שנת היערכות, אך ייתכן וחלקים מסוימים מהתכנית </a:t>
            </a:r>
            <a:r>
              <a:rPr lang="he-IL" dirty="0" smtClean="0"/>
              <a:t>יצאו </a:t>
            </a:r>
            <a:r>
              <a:rPr lang="he-IL" dirty="0"/>
              <a:t>לפועל </a:t>
            </a:r>
          </a:p>
          <a:p>
            <a:pPr marL="109728" indent="0" algn="just">
              <a:buNone/>
            </a:pPr>
            <a:endParaRPr lang="he-IL" sz="2000" dirty="0"/>
          </a:p>
          <a:p>
            <a:pPr marL="109728" indent="0" algn="just">
              <a:buNone/>
            </a:pPr>
            <a:r>
              <a:rPr lang="he-IL" sz="2000" dirty="0"/>
              <a:t>*למעט האחריות על מתן מלגות שכ"ל ומלגות קיום </a:t>
            </a:r>
            <a:r>
              <a:rPr lang="he-IL" sz="2000" dirty="0" smtClean="0"/>
              <a:t>לסטודנטים שנשארה </a:t>
            </a:r>
          </a:p>
          <a:p>
            <a:pPr marL="109728" indent="0" algn="just">
              <a:buNone/>
            </a:pPr>
            <a:r>
              <a:rPr lang="he-IL" sz="2000" dirty="0" err="1" smtClean="0"/>
              <a:t>במינהל</a:t>
            </a:r>
            <a:r>
              <a:rPr lang="he-IL" sz="2000" dirty="0" smtClean="0"/>
              <a:t> לסטודנטים עולים במשרד </a:t>
            </a:r>
            <a:r>
              <a:rPr lang="he-IL" sz="2000" dirty="0"/>
              <a:t>העלייה והקליטה</a:t>
            </a:r>
          </a:p>
          <a:p>
            <a:endParaRPr lang="he-IL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36</a:t>
            </a:fld>
            <a:endParaRPr lang="he-IL"/>
          </a:p>
        </p:txBody>
      </p:sp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>
                <a:effectLst/>
              </a:rPr>
              <a:t>הנגשת</a:t>
            </a:r>
            <a:r>
              <a:rPr lang="he-IL" dirty="0">
                <a:effectLst/>
              </a:rPr>
              <a:t> השכלה גבוהה </a:t>
            </a:r>
          </a:p>
        </p:txBody>
      </p:sp>
    </p:spTree>
    <p:extLst>
      <p:ext uri="{BB962C8B-B14F-4D97-AF65-F5344CB8AC3E}">
        <p14:creationId xmlns:p14="http://schemas.microsoft.com/office/powerpoint/2010/main" val="385834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theme/theme1.xml><?xml version="1.0" encoding="utf-8"?>
<a:theme xmlns:a="http://schemas.openxmlformats.org/drawingml/2006/main" name="2_מקור">
  <a:themeElements>
    <a:clrScheme name="יסודי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מקור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מקור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ewsprint">
  <a:themeElements>
    <a:clrScheme name="רוקחות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היבט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מקור">
  <a:themeElements>
    <a:clrScheme name="יסודי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מקור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מקור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רחבה">
  <a:themeElements>
    <a:clrScheme name="רחבה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רחבה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רחבה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3AB50CD-1D4B-44E0-8D89-A7A47AAEA626}"/>
</file>

<file path=customXml/itemProps2.xml><?xml version="1.0" encoding="utf-8"?>
<ds:datastoreItem xmlns:ds="http://schemas.openxmlformats.org/officeDocument/2006/customXml" ds:itemID="{AE30AE1B-9348-4509-AA84-D33F9F0E502F}"/>
</file>

<file path=customXml/itemProps3.xml><?xml version="1.0" encoding="utf-8"?>
<ds:datastoreItem xmlns:ds="http://schemas.openxmlformats.org/officeDocument/2006/customXml" ds:itemID="{44D01C96-445D-4FBF-8D19-765D603ED394}"/>
</file>

<file path=docProps/app.xml><?xml version="1.0" encoding="utf-8"?>
<Properties xmlns="http://schemas.openxmlformats.org/officeDocument/2006/extended-properties" xmlns:vt="http://schemas.openxmlformats.org/officeDocument/2006/docPropsVTypes">
  <TotalTime>10472</TotalTime>
  <Words>3572</Words>
  <Application>Microsoft Office PowerPoint</Application>
  <PresentationFormat>‫הצגה על המסך (4:3)</PresentationFormat>
  <Paragraphs>977</Paragraphs>
  <Slides>36</Slides>
  <Notes>13</Notes>
  <HiddenSlides>2</HiddenSlides>
  <MMClips>0</MMClips>
  <ScaleCrop>false</ScaleCrop>
  <HeadingPairs>
    <vt:vector size="6" baseType="variant">
      <vt:variant>
        <vt:lpstr>גופנים בשימוש</vt:lpstr>
      </vt:variant>
      <vt:variant>
        <vt:i4>14</vt:i4>
      </vt:variant>
      <vt:variant>
        <vt:lpstr>ערכת נושא</vt:lpstr>
      </vt:variant>
      <vt:variant>
        <vt:i4>4</vt:i4>
      </vt:variant>
      <vt:variant>
        <vt:lpstr>כותרות שקופיות</vt:lpstr>
      </vt:variant>
      <vt:variant>
        <vt:i4>36</vt:i4>
      </vt:variant>
    </vt:vector>
  </HeadingPairs>
  <TitlesOfParts>
    <vt:vector size="54" baseType="lpstr">
      <vt:lpstr>Arial</vt:lpstr>
      <vt:lpstr>Arial Black</vt:lpstr>
      <vt:lpstr>Bookman Old Style</vt:lpstr>
      <vt:lpstr>Calibri</vt:lpstr>
      <vt:lpstr>Fb Spoiler</vt:lpstr>
      <vt:lpstr>Gill Sans MT</vt:lpstr>
      <vt:lpstr>Gisha</vt:lpstr>
      <vt:lpstr>Lucida Sans Unicode</vt:lpstr>
      <vt:lpstr>Tahoma</vt:lpstr>
      <vt:lpstr>Times New Roman</vt:lpstr>
      <vt:lpstr>Verdana</vt:lpstr>
      <vt:lpstr>Wingdings</vt:lpstr>
      <vt:lpstr>Wingdings 2</vt:lpstr>
      <vt:lpstr>Wingdings 3</vt:lpstr>
      <vt:lpstr>2_מקור</vt:lpstr>
      <vt:lpstr>Newsprint</vt:lpstr>
      <vt:lpstr>3_מקור</vt:lpstr>
      <vt:lpstr>רחבה</vt:lpstr>
      <vt:lpstr>      התוכנית הממשלתית לשילוב יוצאי אתיופיה  עדכון ודיווח ביצוע   </vt:lpstr>
      <vt:lpstr>נושאים מרכזיים שהתקדמו</vt:lpstr>
      <vt:lpstr>על סדר היום </vt:lpstr>
      <vt:lpstr>אתגרים להמשך</vt:lpstr>
      <vt:lpstr>משרד העבודה והרווחה </vt:lpstr>
      <vt:lpstr>תעסוקה</vt:lpstr>
      <vt:lpstr> שרותי הרווחה</vt:lpstr>
      <vt:lpstr> שרותי הרווחה</vt:lpstr>
      <vt:lpstr>משרד החינוך </vt:lpstr>
      <vt:lpstr>הגיל הרך</vt:lpstr>
      <vt:lpstr>תגבור לימודי</vt:lpstr>
      <vt:lpstr>מצויינות, נוער בסיכון, והחברה הישראלית</vt:lpstr>
      <vt:lpstr>העשרה ופיתוח מנהיגות </vt:lpstr>
      <vt:lpstr>מצגת של PowerPoint</vt:lpstr>
      <vt:lpstr>הכשרת עובדי הוראה</vt:lpstr>
      <vt:lpstr>משרד הביטחון  </vt:lpstr>
      <vt:lpstr>מצגת של PowerPoint</vt:lpstr>
      <vt:lpstr>מצגת של PowerPoint</vt:lpstr>
      <vt:lpstr>משרד הכלכלה והתעשייה </vt:lpstr>
      <vt:lpstr>יזמות עסקית, הלוואות ותמרוץ מעסיקים</vt:lpstr>
      <vt:lpstr>מצגת של PowerPoint</vt:lpstr>
      <vt:lpstr>טיפול ומניעת סכרת, קידום בריאות בקהילה </vt:lpstr>
      <vt:lpstr>הסברה, מיצוי זכויות וייצוג הולם  </vt:lpstr>
      <vt:lpstr>המשרד לביטחון הפנים </vt:lpstr>
      <vt:lpstr>משטרת ישראל</vt:lpstr>
      <vt:lpstr>משטרת ישראל</vt:lpstr>
      <vt:lpstr>הרשות למלחמה בסמים ואלכוהול, עיר ללא אלימות ומצילה </vt:lpstr>
      <vt:lpstr>כבאות ושרות בתי הסוהר</vt:lpstr>
      <vt:lpstr>משרד הבינוי והשיכון </vt:lpstr>
      <vt:lpstr>תכנית משכנתאות   </vt:lpstr>
      <vt:lpstr>התחדשות עירונית   </vt:lpstr>
      <vt:lpstr>נציבות שירות המדינה </vt:lpstr>
      <vt:lpstr>הבטחת ייצוג הולם ליוצאי אתיופיה </vt:lpstr>
      <vt:lpstr>שיעור העמידה ביעד הייצוג לפי רמת בכירות*</vt:lpstr>
      <vt:lpstr>המועצה להשכלה גבוהה </vt:lpstr>
      <vt:lpstr>הנגשת השכלה גבוהה </vt:lpstr>
    </vt:vector>
  </TitlesOfParts>
  <Company>PMO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דרור יוסף</dc:creator>
  <cp:lastModifiedBy>דולי הודיה שמעוני</cp:lastModifiedBy>
  <cp:revision>466</cp:revision>
  <cp:lastPrinted>2017-05-15T11:09:00Z</cp:lastPrinted>
  <dcterms:created xsi:type="dcterms:W3CDTF">2016-07-26T09:32:06Z</dcterms:created>
  <dcterms:modified xsi:type="dcterms:W3CDTF">2017-07-19T09:32:46Z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2019385</vt:r8>
  </property>
</Properties>
</file>