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diagrams/data1.xml" ContentType="application/vnd.openxmlformats-officedocument.drawingml.diagramData+xml"/>
  <Override PartName="/ppt/diagrams/data4.xml" ContentType="application/vnd.openxmlformats-officedocument.drawingml.diagramData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1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theme/theme2.xml" ContentType="application/vnd.openxmlformats-officedocument.theme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drawing4.xml" ContentType="application/vnd.ms-office.drawingml.diagramDrawing+xml"/>
  <Override PartName="/ppt/diagrams/colors4.xml" ContentType="application/vnd.openxmlformats-officedocument.drawingml.diagramColors+xml"/>
  <Override PartName="/ppt/diagrams/colors3.xml" ContentType="application/vnd.openxmlformats-officedocument.drawingml.diagramColors+xml"/>
  <Override PartName="/ppt/theme/theme1.xml" ContentType="application/vnd.openxmlformats-officedocument.theme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layout2.xml" ContentType="application/vnd.openxmlformats-officedocument.drawingml.diagramLayout+xml"/>
  <Override PartName="/ppt/diagrams/drawing3.xml" ContentType="application/vnd.ms-office.drawingml.diagramDrawing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13"/>
  </p:notesMasterIdLst>
  <p:sldIdLst>
    <p:sldId id="256" r:id="rId2"/>
    <p:sldId id="264" r:id="rId3"/>
    <p:sldId id="257" r:id="rId4"/>
    <p:sldId id="261" r:id="rId5"/>
    <p:sldId id="267" r:id="rId6"/>
    <p:sldId id="268" r:id="rId7"/>
    <p:sldId id="265" r:id="rId8"/>
    <p:sldId id="262" r:id="rId9"/>
    <p:sldId id="263" r:id="rId10"/>
    <p:sldId id="270" r:id="rId11"/>
    <p:sldId id="269" r:id="rId1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05" userDrawn="1">
          <p15:clr>
            <a:srgbClr val="A4A3A4"/>
          </p15:clr>
        </p15:guide>
        <p15:guide id="2" pos="742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E0E0"/>
    <a:srgbClr val="078B7B"/>
    <a:srgbClr val="0AC8B1"/>
    <a:srgbClr val="0CF2D5"/>
    <a:srgbClr val="00B000"/>
    <a:srgbClr val="FF0000"/>
    <a:srgbClr val="75A321"/>
    <a:srgbClr val="302016"/>
    <a:srgbClr val="003300"/>
    <a:srgbClr val="10CB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4191" autoAdjust="0"/>
    <p:restoredTop sz="88668" autoAdjust="0"/>
  </p:normalViewPr>
  <p:slideViewPr>
    <p:cSldViewPr>
      <p:cViewPr>
        <p:scale>
          <a:sx n="66" d="100"/>
          <a:sy n="66" d="100"/>
        </p:scale>
        <p:origin x="-264" y="-18"/>
      </p:cViewPr>
      <p:guideLst>
        <p:guide orient="horz" pos="2205"/>
        <p:guide pos="742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22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image" Target="../media/image7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3A450B-671D-4161-A0B7-7D7E811F7240}" type="doc">
      <dgm:prSet loTypeId="urn:microsoft.com/office/officeart/2005/8/layout/cycle8" loCatId="cycle" qsTypeId="urn:microsoft.com/office/officeart/2005/8/quickstyle/3d1" qsCatId="3D" csTypeId="urn:microsoft.com/office/officeart/2005/8/colors/accent2_3" csCatId="accent2" phldr="1"/>
      <dgm:spPr/>
    </dgm:pt>
    <dgm:pt modelId="{9D4F6EE0-EFA2-41BD-9468-4D282952E0BF}">
      <dgm:prSet phldrT="[טקסט]" custT="1"/>
      <dgm:spPr>
        <a:solidFill>
          <a:srgbClr val="FF0000"/>
        </a:solidFill>
        <a:effectLst>
          <a:softEdge rad="127000"/>
        </a:effectLst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pPr rtl="1">
            <a:spcAft>
              <a:spcPts val="0"/>
            </a:spcAft>
          </a:pPr>
          <a:r>
            <a:rPr lang="he-IL" sz="6000" b="1" dirty="0">
              <a:latin typeface="Gisha" panose="020B0502040204020203" pitchFamily="34" charset="-79"/>
              <a:cs typeface="Gisha" panose="020B0502040204020203" pitchFamily="34" charset="-79"/>
            </a:rPr>
            <a:t>15</a:t>
          </a:r>
          <a:r>
            <a:rPr lang="he-IL" sz="1700" b="1" dirty="0">
              <a:latin typeface="Gisha" panose="020B0502040204020203" pitchFamily="34" charset="-79"/>
              <a:cs typeface="Gisha" panose="020B0502040204020203" pitchFamily="34" charset="-79"/>
            </a:rPr>
            <a:t> </a:t>
          </a:r>
        </a:p>
        <a:p>
          <a:pPr rtl="1">
            <a:spcAft>
              <a:spcPts val="0"/>
            </a:spcAft>
          </a:pPr>
          <a:r>
            <a:rPr lang="he-IL" sz="1700" b="1" dirty="0">
              <a:latin typeface="Gisha" panose="020B0502040204020203" pitchFamily="34" charset="-79"/>
              <a:cs typeface="Gisha" panose="020B0502040204020203" pitchFamily="34" charset="-79"/>
            </a:rPr>
            <a:t>מיליארד</a:t>
          </a:r>
        </a:p>
        <a:p>
          <a:pPr rtl="1">
            <a:spcAft>
              <a:spcPts val="0"/>
            </a:spcAft>
          </a:pPr>
          <a:r>
            <a:rPr lang="he-IL" sz="1700" b="1" dirty="0">
              <a:latin typeface="Gisha" panose="020B0502040204020203" pitchFamily="34" charset="-79"/>
              <a:cs typeface="Gisha" panose="020B0502040204020203" pitchFamily="34" charset="-79"/>
            </a:rPr>
            <a:t>עומס תנועה</a:t>
          </a:r>
        </a:p>
      </dgm:t>
    </dgm:pt>
    <dgm:pt modelId="{93C2A928-8527-409E-81C6-D6A7EF454833}" type="parTrans" cxnId="{60FB8F1F-DB6F-4E70-A18B-8A27E7C100EC}">
      <dgm:prSet/>
      <dgm:spPr/>
      <dgm:t>
        <a:bodyPr/>
        <a:lstStyle/>
        <a:p>
          <a:pPr rtl="1"/>
          <a:endParaRPr lang="he-IL" b="1"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1922D16E-C554-41C3-8474-F04740294A71}" type="sibTrans" cxnId="{60FB8F1F-DB6F-4E70-A18B-8A27E7C100EC}">
      <dgm:prSet/>
      <dgm:spPr/>
      <dgm:t>
        <a:bodyPr/>
        <a:lstStyle/>
        <a:p>
          <a:pPr rtl="1"/>
          <a:endParaRPr lang="he-IL" b="1"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6417D151-5B73-471B-A50C-A879FDBCFA57}">
      <dgm:prSet phldrT="[טקסט]" custT="1"/>
      <dgm:spPr>
        <a:solidFill>
          <a:schemeClr val="tx1"/>
        </a:solidFill>
      </dgm:spPr>
      <dgm:t>
        <a:bodyPr/>
        <a:lstStyle/>
        <a:p>
          <a:pPr rtl="1">
            <a:spcAft>
              <a:spcPts val="0"/>
            </a:spcAft>
          </a:pPr>
          <a:r>
            <a:rPr lang="he-IL" sz="6000" b="1" dirty="0">
              <a:latin typeface="Gisha" panose="020B0502040204020203" pitchFamily="34" charset="-79"/>
              <a:cs typeface="Gisha" panose="020B0502040204020203" pitchFamily="34" charset="-79"/>
            </a:rPr>
            <a:t>7.5 </a:t>
          </a:r>
        </a:p>
        <a:p>
          <a:pPr rtl="1">
            <a:spcAft>
              <a:spcPts val="0"/>
            </a:spcAft>
          </a:pPr>
          <a:r>
            <a:rPr lang="he-IL" sz="1500" b="1" dirty="0">
              <a:latin typeface="Gisha" panose="020B0502040204020203" pitchFamily="34" charset="-79"/>
              <a:cs typeface="Gisha" panose="020B0502040204020203" pitchFamily="34" charset="-79"/>
            </a:rPr>
            <a:t>מיליארד</a:t>
          </a:r>
        </a:p>
        <a:p>
          <a:pPr rtl="1">
            <a:spcAft>
              <a:spcPts val="0"/>
            </a:spcAft>
          </a:pPr>
          <a:r>
            <a:rPr lang="he-IL" sz="1500" b="1" dirty="0">
              <a:latin typeface="Gisha" panose="020B0502040204020203" pitchFamily="34" charset="-79"/>
              <a:cs typeface="Gisha" panose="020B0502040204020203" pitchFamily="34" charset="-79"/>
            </a:rPr>
            <a:t>נזקי בריאות וסביבה</a:t>
          </a:r>
        </a:p>
      </dgm:t>
    </dgm:pt>
    <dgm:pt modelId="{85E6EE17-C770-4BCD-AE10-4930A11813D4}" type="parTrans" cxnId="{727C69CF-F997-40F9-907C-7290DE9DE6E8}">
      <dgm:prSet/>
      <dgm:spPr/>
      <dgm:t>
        <a:bodyPr/>
        <a:lstStyle/>
        <a:p>
          <a:pPr rtl="1"/>
          <a:endParaRPr lang="he-IL" b="1"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CF2AF800-C3FB-4D24-9AA0-348E3E7EA8F7}" type="sibTrans" cxnId="{727C69CF-F997-40F9-907C-7290DE9DE6E8}">
      <dgm:prSet/>
      <dgm:spPr/>
      <dgm:t>
        <a:bodyPr/>
        <a:lstStyle/>
        <a:p>
          <a:pPr rtl="1"/>
          <a:endParaRPr lang="he-IL" b="1"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CD3EADDC-E5F6-451C-94A6-0EDA98965522}">
      <dgm:prSet phldrT="[טקסט]" custT="1"/>
      <dgm:spPr>
        <a:solidFill>
          <a:srgbClr val="C00000"/>
        </a:solidFill>
        <a:scene3d>
          <a:camera prst="orthographicFront"/>
          <a:lightRig rig="flat" dir="t"/>
        </a:scene3d>
        <a:sp3d prstMaterial="plastic">
          <a:bevelB w="88900" h="31750" prst="angle"/>
        </a:sp3d>
      </dgm:spPr>
      <dgm:t>
        <a:bodyPr/>
        <a:lstStyle/>
        <a:p>
          <a:pPr rtl="1">
            <a:spcAft>
              <a:spcPts val="0"/>
            </a:spcAft>
          </a:pPr>
          <a:r>
            <a:rPr lang="he-IL" sz="6000" b="1" dirty="0">
              <a:latin typeface="Gisha" panose="020B0502040204020203" pitchFamily="34" charset="-79"/>
              <a:cs typeface="Gisha" panose="020B0502040204020203" pitchFamily="34" charset="-79"/>
            </a:rPr>
            <a:t>15 </a:t>
          </a:r>
        </a:p>
        <a:p>
          <a:pPr rtl="1">
            <a:spcAft>
              <a:spcPts val="0"/>
            </a:spcAft>
          </a:pPr>
          <a:r>
            <a:rPr lang="he-IL" sz="1700" b="1" dirty="0">
              <a:latin typeface="Gisha" panose="020B0502040204020203" pitchFamily="34" charset="-79"/>
              <a:cs typeface="Gisha" panose="020B0502040204020203" pitchFamily="34" charset="-79"/>
            </a:rPr>
            <a:t>מיליארד</a:t>
          </a:r>
        </a:p>
        <a:p>
          <a:pPr rtl="1">
            <a:spcAft>
              <a:spcPts val="0"/>
            </a:spcAft>
          </a:pPr>
          <a:r>
            <a:rPr lang="he-IL" sz="1700" b="1" dirty="0">
              <a:latin typeface="Gisha" panose="020B0502040204020203" pitchFamily="34" charset="-79"/>
              <a:cs typeface="Gisha" panose="020B0502040204020203" pitchFamily="34" charset="-79"/>
            </a:rPr>
            <a:t>אבדן שעות עבודה</a:t>
          </a:r>
        </a:p>
      </dgm:t>
    </dgm:pt>
    <dgm:pt modelId="{00AD5FED-578D-4615-BEF6-BEF6AE1494E7}" type="parTrans" cxnId="{A9329BEC-236E-40EE-8330-E858B9E8CD1D}">
      <dgm:prSet/>
      <dgm:spPr/>
      <dgm:t>
        <a:bodyPr/>
        <a:lstStyle/>
        <a:p>
          <a:pPr rtl="1"/>
          <a:endParaRPr lang="he-IL" b="1"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CC2801AA-BB0A-49D2-90E3-954EBC8D2976}" type="sibTrans" cxnId="{A9329BEC-236E-40EE-8330-E858B9E8CD1D}">
      <dgm:prSet/>
      <dgm:spPr/>
      <dgm:t>
        <a:bodyPr/>
        <a:lstStyle/>
        <a:p>
          <a:pPr rtl="1"/>
          <a:endParaRPr lang="he-IL" b="1"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656B2ECA-DA63-4A1E-8A1D-208D9C9E822C}" type="pres">
      <dgm:prSet presAssocID="{543A450B-671D-4161-A0B7-7D7E811F7240}" presName="compositeShape" presStyleCnt="0">
        <dgm:presLayoutVars>
          <dgm:chMax val="7"/>
          <dgm:dir/>
          <dgm:resizeHandles val="exact"/>
        </dgm:presLayoutVars>
      </dgm:prSet>
      <dgm:spPr/>
    </dgm:pt>
    <dgm:pt modelId="{E6A1884B-61C3-41CD-857C-EEF8EE3BBD87}" type="pres">
      <dgm:prSet presAssocID="{543A450B-671D-4161-A0B7-7D7E811F7240}" presName="wedge1" presStyleLbl="node1" presStyleIdx="0" presStyleCnt="3"/>
      <dgm:spPr/>
      <dgm:t>
        <a:bodyPr/>
        <a:lstStyle/>
        <a:p>
          <a:pPr rtl="1"/>
          <a:endParaRPr lang="he-IL"/>
        </a:p>
      </dgm:t>
    </dgm:pt>
    <dgm:pt modelId="{12A2EAE3-9E72-47A3-AEB3-B9045682B017}" type="pres">
      <dgm:prSet presAssocID="{543A450B-671D-4161-A0B7-7D7E811F7240}" presName="dummy1a" presStyleCnt="0"/>
      <dgm:spPr/>
    </dgm:pt>
    <dgm:pt modelId="{FA3457BD-AF87-4290-B95F-CC5970154D28}" type="pres">
      <dgm:prSet presAssocID="{543A450B-671D-4161-A0B7-7D7E811F7240}" presName="dummy1b" presStyleCnt="0"/>
      <dgm:spPr/>
    </dgm:pt>
    <dgm:pt modelId="{69A38483-9A79-4DE6-ABD1-E37BDC4D4838}" type="pres">
      <dgm:prSet presAssocID="{543A450B-671D-4161-A0B7-7D7E811F7240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CC492CA0-8A89-4128-80DC-3CC14EF68CB2}" type="pres">
      <dgm:prSet presAssocID="{543A450B-671D-4161-A0B7-7D7E811F7240}" presName="wedge2" presStyleLbl="node1" presStyleIdx="1" presStyleCnt="3"/>
      <dgm:spPr/>
      <dgm:t>
        <a:bodyPr/>
        <a:lstStyle/>
        <a:p>
          <a:pPr rtl="1"/>
          <a:endParaRPr lang="he-IL"/>
        </a:p>
      </dgm:t>
    </dgm:pt>
    <dgm:pt modelId="{9203D931-6019-4953-8664-70CD0D39B351}" type="pres">
      <dgm:prSet presAssocID="{543A450B-671D-4161-A0B7-7D7E811F7240}" presName="dummy2a" presStyleCnt="0"/>
      <dgm:spPr/>
    </dgm:pt>
    <dgm:pt modelId="{3F87BEEF-708D-4940-B60D-13677901C1F5}" type="pres">
      <dgm:prSet presAssocID="{543A450B-671D-4161-A0B7-7D7E811F7240}" presName="dummy2b" presStyleCnt="0"/>
      <dgm:spPr/>
    </dgm:pt>
    <dgm:pt modelId="{E1DD74A7-0C70-4598-AFD3-A74E65A5F4D8}" type="pres">
      <dgm:prSet presAssocID="{543A450B-671D-4161-A0B7-7D7E811F7240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4ABD292-464F-4440-86F3-B7C2361DD701}" type="pres">
      <dgm:prSet presAssocID="{543A450B-671D-4161-A0B7-7D7E811F7240}" presName="wedge3" presStyleLbl="node1" presStyleIdx="2" presStyleCnt="3"/>
      <dgm:spPr/>
      <dgm:t>
        <a:bodyPr/>
        <a:lstStyle/>
        <a:p>
          <a:pPr rtl="1"/>
          <a:endParaRPr lang="he-IL"/>
        </a:p>
      </dgm:t>
    </dgm:pt>
    <dgm:pt modelId="{44BE52B7-50F4-46E8-9337-B68FF7D7219D}" type="pres">
      <dgm:prSet presAssocID="{543A450B-671D-4161-A0B7-7D7E811F7240}" presName="dummy3a" presStyleCnt="0"/>
      <dgm:spPr/>
    </dgm:pt>
    <dgm:pt modelId="{D98F55E1-6E6C-4788-AC45-450DBCEFC2D7}" type="pres">
      <dgm:prSet presAssocID="{543A450B-671D-4161-A0B7-7D7E811F7240}" presName="dummy3b" presStyleCnt="0"/>
      <dgm:spPr/>
    </dgm:pt>
    <dgm:pt modelId="{AFD1507E-C515-4565-8121-EA866194B8BF}" type="pres">
      <dgm:prSet presAssocID="{543A450B-671D-4161-A0B7-7D7E811F7240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C632465-5DCD-439E-8BCD-BAB475338DF8}" type="pres">
      <dgm:prSet presAssocID="{1922D16E-C554-41C3-8474-F04740294A71}" presName="arrowWedge1" presStyleLbl="fgSibTrans2D1" presStyleIdx="0" presStyleCnt="3"/>
      <dgm:spPr/>
    </dgm:pt>
    <dgm:pt modelId="{A81A0F9A-97A4-40A6-85AD-63D30FD1AEB3}" type="pres">
      <dgm:prSet presAssocID="{CF2AF800-C3FB-4D24-9AA0-348E3E7EA8F7}" presName="arrowWedge2" presStyleLbl="fgSibTrans2D1" presStyleIdx="1" presStyleCnt="3" custLinFactNeighborX="-3574"/>
      <dgm:spPr/>
    </dgm:pt>
    <dgm:pt modelId="{536594B9-790E-41ED-AE94-B52146F70800}" type="pres">
      <dgm:prSet presAssocID="{CC2801AA-BB0A-49D2-90E3-954EBC8D2976}" presName="arrowWedge3" presStyleLbl="fgSibTrans2D1" presStyleIdx="2" presStyleCnt="3"/>
      <dgm:spPr/>
    </dgm:pt>
  </dgm:ptLst>
  <dgm:cxnLst>
    <dgm:cxn modelId="{4FAD801F-45BD-4CB7-8551-50273093181E}" type="presOf" srcId="{CD3EADDC-E5F6-451C-94A6-0EDA98965522}" destId="{AFD1507E-C515-4565-8121-EA866194B8BF}" srcOrd="1" destOrd="0" presId="urn:microsoft.com/office/officeart/2005/8/layout/cycle8"/>
    <dgm:cxn modelId="{DBE85C1E-A8D9-4FE4-9C64-B4985F5AE683}" type="presOf" srcId="{CD3EADDC-E5F6-451C-94A6-0EDA98965522}" destId="{04ABD292-464F-4440-86F3-B7C2361DD701}" srcOrd="0" destOrd="0" presId="urn:microsoft.com/office/officeart/2005/8/layout/cycle8"/>
    <dgm:cxn modelId="{727C69CF-F997-40F9-907C-7290DE9DE6E8}" srcId="{543A450B-671D-4161-A0B7-7D7E811F7240}" destId="{6417D151-5B73-471B-A50C-A879FDBCFA57}" srcOrd="1" destOrd="0" parTransId="{85E6EE17-C770-4BCD-AE10-4930A11813D4}" sibTransId="{CF2AF800-C3FB-4D24-9AA0-348E3E7EA8F7}"/>
    <dgm:cxn modelId="{97DE462E-70BE-48CE-B02C-9A00B841538A}" type="presOf" srcId="{9D4F6EE0-EFA2-41BD-9468-4D282952E0BF}" destId="{69A38483-9A79-4DE6-ABD1-E37BDC4D4838}" srcOrd="1" destOrd="0" presId="urn:microsoft.com/office/officeart/2005/8/layout/cycle8"/>
    <dgm:cxn modelId="{A9329BEC-236E-40EE-8330-E858B9E8CD1D}" srcId="{543A450B-671D-4161-A0B7-7D7E811F7240}" destId="{CD3EADDC-E5F6-451C-94A6-0EDA98965522}" srcOrd="2" destOrd="0" parTransId="{00AD5FED-578D-4615-BEF6-BEF6AE1494E7}" sibTransId="{CC2801AA-BB0A-49D2-90E3-954EBC8D2976}"/>
    <dgm:cxn modelId="{52E15EE0-F0C8-4A7F-AF5D-0F1DF4086476}" type="presOf" srcId="{9D4F6EE0-EFA2-41BD-9468-4D282952E0BF}" destId="{E6A1884B-61C3-41CD-857C-EEF8EE3BBD87}" srcOrd="0" destOrd="0" presId="urn:microsoft.com/office/officeart/2005/8/layout/cycle8"/>
    <dgm:cxn modelId="{60FB8F1F-DB6F-4E70-A18B-8A27E7C100EC}" srcId="{543A450B-671D-4161-A0B7-7D7E811F7240}" destId="{9D4F6EE0-EFA2-41BD-9468-4D282952E0BF}" srcOrd="0" destOrd="0" parTransId="{93C2A928-8527-409E-81C6-D6A7EF454833}" sibTransId="{1922D16E-C554-41C3-8474-F04740294A71}"/>
    <dgm:cxn modelId="{F0DC18D9-B87E-4C65-8C74-A48B20EE155D}" type="presOf" srcId="{6417D151-5B73-471B-A50C-A879FDBCFA57}" destId="{CC492CA0-8A89-4128-80DC-3CC14EF68CB2}" srcOrd="0" destOrd="0" presId="urn:microsoft.com/office/officeart/2005/8/layout/cycle8"/>
    <dgm:cxn modelId="{15FC2A34-CBEC-4878-8066-5EEC1B180E65}" type="presOf" srcId="{543A450B-671D-4161-A0B7-7D7E811F7240}" destId="{656B2ECA-DA63-4A1E-8A1D-208D9C9E822C}" srcOrd="0" destOrd="0" presId="urn:microsoft.com/office/officeart/2005/8/layout/cycle8"/>
    <dgm:cxn modelId="{768155A7-D794-4B92-AE72-C8FEF728DF03}" type="presOf" srcId="{6417D151-5B73-471B-A50C-A879FDBCFA57}" destId="{E1DD74A7-0C70-4598-AFD3-A74E65A5F4D8}" srcOrd="1" destOrd="0" presId="urn:microsoft.com/office/officeart/2005/8/layout/cycle8"/>
    <dgm:cxn modelId="{23FA9FE0-D26B-46D7-9796-FBA8A28E390E}" type="presParOf" srcId="{656B2ECA-DA63-4A1E-8A1D-208D9C9E822C}" destId="{E6A1884B-61C3-41CD-857C-EEF8EE3BBD87}" srcOrd="0" destOrd="0" presId="urn:microsoft.com/office/officeart/2005/8/layout/cycle8"/>
    <dgm:cxn modelId="{EFB0333E-A177-42DD-A078-F8A61DFE75F4}" type="presParOf" srcId="{656B2ECA-DA63-4A1E-8A1D-208D9C9E822C}" destId="{12A2EAE3-9E72-47A3-AEB3-B9045682B017}" srcOrd="1" destOrd="0" presId="urn:microsoft.com/office/officeart/2005/8/layout/cycle8"/>
    <dgm:cxn modelId="{EA229400-EAE0-497D-98B5-3D354A040959}" type="presParOf" srcId="{656B2ECA-DA63-4A1E-8A1D-208D9C9E822C}" destId="{FA3457BD-AF87-4290-B95F-CC5970154D28}" srcOrd="2" destOrd="0" presId="urn:microsoft.com/office/officeart/2005/8/layout/cycle8"/>
    <dgm:cxn modelId="{8EBE832C-F594-418E-B846-BE2609715D01}" type="presParOf" srcId="{656B2ECA-DA63-4A1E-8A1D-208D9C9E822C}" destId="{69A38483-9A79-4DE6-ABD1-E37BDC4D4838}" srcOrd="3" destOrd="0" presId="urn:microsoft.com/office/officeart/2005/8/layout/cycle8"/>
    <dgm:cxn modelId="{4E2A00F1-8E93-4C8F-BF7C-B7A20D660A8F}" type="presParOf" srcId="{656B2ECA-DA63-4A1E-8A1D-208D9C9E822C}" destId="{CC492CA0-8A89-4128-80DC-3CC14EF68CB2}" srcOrd="4" destOrd="0" presId="urn:microsoft.com/office/officeart/2005/8/layout/cycle8"/>
    <dgm:cxn modelId="{26C609C5-6648-462A-A6D8-B92BE2895524}" type="presParOf" srcId="{656B2ECA-DA63-4A1E-8A1D-208D9C9E822C}" destId="{9203D931-6019-4953-8664-70CD0D39B351}" srcOrd="5" destOrd="0" presId="urn:microsoft.com/office/officeart/2005/8/layout/cycle8"/>
    <dgm:cxn modelId="{19856218-10EF-48A3-AB49-06341FD4819F}" type="presParOf" srcId="{656B2ECA-DA63-4A1E-8A1D-208D9C9E822C}" destId="{3F87BEEF-708D-4940-B60D-13677901C1F5}" srcOrd="6" destOrd="0" presId="urn:microsoft.com/office/officeart/2005/8/layout/cycle8"/>
    <dgm:cxn modelId="{8DF447DD-6FFF-4B11-84AD-55837861358C}" type="presParOf" srcId="{656B2ECA-DA63-4A1E-8A1D-208D9C9E822C}" destId="{E1DD74A7-0C70-4598-AFD3-A74E65A5F4D8}" srcOrd="7" destOrd="0" presId="urn:microsoft.com/office/officeart/2005/8/layout/cycle8"/>
    <dgm:cxn modelId="{6FD555C8-AF4D-4C97-9696-6C7872F11419}" type="presParOf" srcId="{656B2ECA-DA63-4A1E-8A1D-208D9C9E822C}" destId="{04ABD292-464F-4440-86F3-B7C2361DD701}" srcOrd="8" destOrd="0" presId="urn:microsoft.com/office/officeart/2005/8/layout/cycle8"/>
    <dgm:cxn modelId="{0CAAF885-905D-419C-BB27-022B109B5E1E}" type="presParOf" srcId="{656B2ECA-DA63-4A1E-8A1D-208D9C9E822C}" destId="{44BE52B7-50F4-46E8-9337-B68FF7D7219D}" srcOrd="9" destOrd="0" presId="urn:microsoft.com/office/officeart/2005/8/layout/cycle8"/>
    <dgm:cxn modelId="{5258EB03-1C90-45FC-B08E-2BD15A6B004E}" type="presParOf" srcId="{656B2ECA-DA63-4A1E-8A1D-208D9C9E822C}" destId="{D98F55E1-6E6C-4788-AC45-450DBCEFC2D7}" srcOrd="10" destOrd="0" presId="urn:microsoft.com/office/officeart/2005/8/layout/cycle8"/>
    <dgm:cxn modelId="{4E6F5A9C-FD73-468D-AD0B-ECE2029E6768}" type="presParOf" srcId="{656B2ECA-DA63-4A1E-8A1D-208D9C9E822C}" destId="{AFD1507E-C515-4565-8121-EA866194B8BF}" srcOrd="11" destOrd="0" presId="urn:microsoft.com/office/officeart/2005/8/layout/cycle8"/>
    <dgm:cxn modelId="{1CA8E95A-FE09-48E4-A2EC-BB092814E47F}" type="presParOf" srcId="{656B2ECA-DA63-4A1E-8A1D-208D9C9E822C}" destId="{DC632465-5DCD-439E-8BCD-BAB475338DF8}" srcOrd="12" destOrd="0" presId="urn:microsoft.com/office/officeart/2005/8/layout/cycle8"/>
    <dgm:cxn modelId="{471EC457-E9A4-48A8-A510-223E5BE28B08}" type="presParOf" srcId="{656B2ECA-DA63-4A1E-8A1D-208D9C9E822C}" destId="{A81A0F9A-97A4-40A6-85AD-63D30FD1AEB3}" srcOrd="13" destOrd="0" presId="urn:microsoft.com/office/officeart/2005/8/layout/cycle8"/>
    <dgm:cxn modelId="{59895DB6-C186-44F9-A8AC-28E525E9FB3D}" type="presParOf" srcId="{656B2ECA-DA63-4A1E-8A1D-208D9C9E822C}" destId="{536594B9-790E-41ED-AE94-B52146F70800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879BB68-E0C1-4B29-90D1-4E995FE714E0}" type="doc">
      <dgm:prSet loTypeId="urn:microsoft.com/office/officeart/2005/8/layout/funnel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pPr rtl="1"/>
          <a:endParaRPr lang="he-IL"/>
        </a:p>
      </dgm:t>
    </dgm:pt>
    <dgm:pt modelId="{800D39A3-70C7-4B0C-887A-213C8DE4C444}">
      <dgm:prSet phldrT="[טקסט]"/>
      <dgm:spPr>
        <a:solidFill>
          <a:schemeClr val="bg1">
            <a:lumMod val="50000"/>
          </a:schemeClr>
        </a:solidFill>
      </dgm:spPr>
      <dgm:t>
        <a:bodyPr/>
        <a:lstStyle/>
        <a:p>
          <a:pPr rtl="1"/>
          <a:r>
            <a:rPr lang="he-IL" b="1" dirty="0">
              <a:latin typeface="Gisha" panose="020B0502040204020203" pitchFamily="34" charset="-79"/>
              <a:cs typeface="Gisha" panose="020B0502040204020203" pitchFamily="34" charset="-79"/>
            </a:rPr>
            <a:t>תוספת ללא פנסיה והשתלמות</a:t>
          </a:r>
          <a:endParaRPr lang="he-IL" b="1" dirty="0"/>
        </a:p>
      </dgm:t>
    </dgm:pt>
    <dgm:pt modelId="{A7C5AFFC-F59D-4DF9-B482-00FFCBDAA4BB}" type="parTrans" cxnId="{62227A52-7A6B-43A9-B84D-900F28696807}">
      <dgm:prSet/>
      <dgm:spPr/>
      <dgm:t>
        <a:bodyPr/>
        <a:lstStyle/>
        <a:p>
          <a:pPr rtl="1"/>
          <a:endParaRPr lang="he-IL"/>
        </a:p>
      </dgm:t>
    </dgm:pt>
    <dgm:pt modelId="{291FC435-F8AE-4105-84A4-3A87399E5ACC}" type="sibTrans" cxnId="{62227A52-7A6B-43A9-B84D-900F28696807}">
      <dgm:prSet/>
      <dgm:spPr/>
      <dgm:t>
        <a:bodyPr/>
        <a:lstStyle/>
        <a:p>
          <a:pPr rtl="1"/>
          <a:endParaRPr lang="he-IL"/>
        </a:p>
      </dgm:t>
    </dgm:pt>
    <dgm:pt modelId="{DB875ECE-E6D3-4AB6-9111-36571AE8FC57}">
      <dgm:prSet phldrT="[טקסט]" phldr="1"/>
      <dgm:spPr/>
      <dgm:t>
        <a:bodyPr/>
        <a:lstStyle/>
        <a:p>
          <a:pPr rtl="1"/>
          <a:endParaRPr lang="he-IL" b="1"/>
        </a:p>
      </dgm:t>
    </dgm:pt>
    <dgm:pt modelId="{E64BCFB8-B419-44BE-8C14-8DF995FD5EC9}" type="parTrans" cxnId="{79AF4F3E-C348-4A7F-9163-B2C0381BCA0D}">
      <dgm:prSet/>
      <dgm:spPr/>
      <dgm:t>
        <a:bodyPr/>
        <a:lstStyle/>
        <a:p>
          <a:pPr rtl="1"/>
          <a:endParaRPr lang="he-IL"/>
        </a:p>
      </dgm:t>
    </dgm:pt>
    <dgm:pt modelId="{D1EDC351-7D8F-4398-B7F2-0FE6BF3B164C}" type="sibTrans" cxnId="{79AF4F3E-C348-4A7F-9163-B2C0381BCA0D}">
      <dgm:prSet/>
      <dgm:spPr/>
      <dgm:t>
        <a:bodyPr/>
        <a:lstStyle/>
        <a:p>
          <a:pPr rtl="1"/>
          <a:endParaRPr lang="he-IL"/>
        </a:p>
      </dgm:t>
    </dgm:pt>
    <dgm:pt modelId="{1D1F8362-DC90-49EE-804C-7A950BB60045}">
      <dgm:prSet phldrT="[טקסט]" phldr="1"/>
      <dgm:spPr/>
      <dgm:t>
        <a:bodyPr/>
        <a:lstStyle/>
        <a:p>
          <a:pPr rtl="1"/>
          <a:endParaRPr lang="he-IL" b="1"/>
        </a:p>
      </dgm:t>
    </dgm:pt>
    <dgm:pt modelId="{A9454ACA-18E7-4167-B7FB-41D0AF85FF00}" type="parTrans" cxnId="{B8FF1FEB-63D0-42F8-BAB2-C97DB83EB69C}">
      <dgm:prSet/>
      <dgm:spPr/>
      <dgm:t>
        <a:bodyPr/>
        <a:lstStyle/>
        <a:p>
          <a:pPr rtl="1"/>
          <a:endParaRPr lang="he-IL"/>
        </a:p>
      </dgm:t>
    </dgm:pt>
    <dgm:pt modelId="{98348977-58C0-4FDB-BF61-85283F0912FF}" type="sibTrans" cxnId="{B8FF1FEB-63D0-42F8-BAB2-C97DB83EB69C}">
      <dgm:prSet/>
      <dgm:spPr/>
      <dgm:t>
        <a:bodyPr/>
        <a:lstStyle/>
        <a:p>
          <a:pPr rtl="1"/>
          <a:endParaRPr lang="he-IL"/>
        </a:p>
      </dgm:t>
    </dgm:pt>
    <dgm:pt modelId="{03ACB6A9-75E3-48DC-A28F-4F19BCFFB0F0}">
      <dgm:prSet phldrT="[טקסט]" phldr="1"/>
      <dgm:spPr/>
      <dgm:t>
        <a:bodyPr/>
        <a:lstStyle/>
        <a:p>
          <a:pPr rtl="1"/>
          <a:endParaRPr lang="he-IL" b="1" dirty="0"/>
        </a:p>
      </dgm:t>
    </dgm:pt>
    <dgm:pt modelId="{24E86A93-F0B3-4AA0-8850-1361BE6F2D68}" type="parTrans" cxnId="{852D44E0-9907-41D6-B645-3041F048A3D2}">
      <dgm:prSet/>
      <dgm:spPr/>
      <dgm:t>
        <a:bodyPr/>
        <a:lstStyle/>
        <a:p>
          <a:pPr rtl="1"/>
          <a:endParaRPr lang="he-IL"/>
        </a:p>
      </dgm:t>
    </dgm:pt>
    <dgm:pt modelId="{397B48D7-5138-4F9A-AA21-3A641478CC1E}" type="sibTrans" cxnId="{852D44E0-9907-41D6-B645-3041F048A3D2}">
      <dgm:prSet/>
      <dgm:spPr/>
      <dgm:t>
        <a:bodyPr/>
        <a:lstStyle/>
        <a:p>
          <a:pPr rtl="1"/>
          <a:endParaRPr lang="he-IL"/>
        </a:p>
      </dgm:t>
    </dgm:pt>
    <dgm:pt modelId="{6790BD0C-F165-49C6-B49D-56AC677FA9FE}">
      <dgm:prSet/>
      <dgm:spPr>
        <a:solidFill>
          <a:schemeClr val="bg1">
            <a:lumMod val="65000"/>
          </a:schemeClr>
        </a:solidFill>
      </dgm:spPr>
      <dgm:t>
        <a:bodyPr/>
        <a:lstStyle/>
        <a:p>
          <a:pPr rtl="1"/>
          <a:r>
            <a:rPr lang="he-IL" b="1" dirty="0">
              <a:latin typeface="Gisha" panose="020B0502040204020203" pitchFamily="34" charset="-79"/>
              <a:cs typeface="Gisha" panose="020B0502040204020203" pitchFamily="34" charset="-79"/>
            </a:rPr>
            <a:t>1500 עד 4000 ₪ בחודש לעובד</a:t>
          </a:r>
        </a:p>
      </dgm:t>
    </dgm:pt>
    <dgm:pt modelId="{4F748A4C-9362-49D5-A976-6C4C081A647F}" type="parTrans" cxnId="{A5FA57BA-A6AD-4131-B395-D3B8E387A01F}">
      <dgm:prSet/>
      <dgm:spPr/>
      <dgm:t>
        <a:bodyPr/>
        <a:lstStyle/>
        <a:p>
          <a:pPr rtl="1"/>
          <a:endParaRPr lang="he-IL"/>
        </a:p>
      </dgm:t>
    </dgm:pt>
    <dgm:pt modelId="{B067454A-A950-45B7-B593-68417413749F}" type="sibTrans" cxnId="{A5FA57BA-A6AD-4131-B395-D3B8E387A01F}">
      <dgm:prSet/>
      <dgm:spPr/>
      <dgm:t>
        <a:bodyPr/>
        <a:lstStyle/>
        <a:p>
          <a:pPr rtl="1"/>
          <a:endParaRPr lang="he-IL"/>
        </a:p>
      </dgm:t>
    </dgm:pt>
    <dgm:pt modelId="{4740FD50-F2CC-4B34-B623-5CCB6880BF3E}">
      <dgm:prSet/>
      <dgm:spPr/>
      <dgm:t>
        <a:bodyPr/>
        <a:lstStyle/>
        <a:p>
          <a:pPr rtl="1"/>
          <a:r>
            <a:rPr lang="he-IL" b="1" dirty="0">
              <a:latin typeface="Gisha" panose="020B0502040204020203" pitchFamily="34" charset="-79"/>
              <a:cs typeface="Gisha" panose="020B0502040204020203" pitchFamily="34" charset="-79"/>
            </a:rPr>
            <a:t>מחייב בעלות על רכב ורישיון</a:t>
          </a:r>
        </a:p>
      </dgm:t>
    </dgm:pt>
    <dgm:pt modelId="{70574787-7922-46E3-9C44-6C8576DDAE28}" type="parTrans" cxnId="{60BC8287-F56A-4AD3-BF01-181D265CE77E}">
      <dgm:prSet/>
      <dgm:spPr/>
      <dgm:t>
        <a:bodyPr/>
        <a:lstStyle/>
        <a:p>
          <a:pPr rtl="1"/>
          <a:endParaRPr lang="he-IL"/>
        </a:p>
      </dgm:t>
    </dgm:pt>
    <dgm:pt modelId="{630D650C-9561-4F39-A5F7-D68A8A692ABC}" type="sibTrans" cxnId="{60BC8287-F56A-4AD3-BF01-181D265CE77E}">
      <dgm:prSet/>
      <dgm:spPr/>
      <dgm:t>
        <a:bodyPr/>
        <a:lstStyle/>
        <a:p>
          <a:pPr rtl="1"/>
          <a:endParaRPr lang="he-IL"/>
        </a:p>
      </dgm:t>
    </dgm:pt>
    <dgm:pt modelId="{9F526065-D32B-4FC0-9BD9-CA3AB1FFC448}">
      <dgm:prSet custT="1"/>
      <dgm:spPr/>
      <dgm:t>
        <a:bodyPr/>
        <a:lstStyle/>
        <a:p>
          <a:pPr rtl="1">
            <a:spcBef>
              <a:spcPts val="1200"/>
            </a:spcBef>
            <a:spcAft>
              <a:spcPts val="0"/>
            </a:spcAft>
          </a:pPr>
          <a:endParaRPr lang="he-IL" sz="2800" b="1" dirty="0">
            <a:latin typeface="Gisha" panose="020B0502040204020203" pitchFamily="34" charset="-79"/>
            <a:cs typeface="Gisha" panose="020B0502040204020203" pitchFamily="34" charset="-79"/>
          </a:endParaRPr>
        </a:p>
        <a:p>
          <a:pPr rtl="1">
            <a:spcBef>
              <a:spcPts val="1200"/>
            </a:spcBef>
            <a:spcAft>
              <a:spcPts val="0"/>
            </a:spcAft>
          </a:pPr>
          <a:r>
            <a:rPr lang="he-IL" sz="2800" b="1" dirty="0">
              <a:latin typeface="Gisha" panose="020B0502040204020203" pitchFamily="34" charset="-79"/>
              <a:cs typeface="Gisha" panose="020B0502040204020203" pitchFamily="34" charset="-79"/>
            </a:rPr>
            <a:t>עובדים שהיו שמחים לוותר על רכב פרטי מחזיקים רכב ומשתמשים בו רק בשל ההטבה</a:t>
          </a:r>
        </a:p>
      </dgm:t>
    </dgm:pt>
    <dgm:pt modelId="{43F7E39E-2C08-4C74-80FE-7657998F8AA4}" type="parTrans" cxnId="{58B83F4A-0054-4B25-88F1-12C37FC79857}">
      <dgm:prSet/>
      <dgm:spPr/>
      <dgm:t>
        <a:bodyPr/>
        <a:lstStyle/>
        <a:p>
          <a:pPr rtl="1"/>
          <a:endParaRPr lang="he-IL"/>
        </a:p>
      </dgm:t>
    </dgm:pt>
    <dgm:pt modelId="{CD6BA23D-614A-4C93-82F4-9922F02612F3}" type="sibTrans" cxnId="{58B83F4A-0054-4B25-88F1-12C37FC79857}">
      <dgm:prSet/>
      <dgm:spPr/>
      <dgm:t>
        <a:bodyPr/>
        <a:lstStyle/>
        <a:p>
          <a:pPr rtl="1"/>
          <a:endParaRPr lang="he-IL"/>
        </a:p>
      </dgm:t>
    </dgm:pt>
    <dgm:pt modelId="{DEFC2686-92DE-42DD-B51C-82656BA44EFB}">
      <dgm:prSet/>
      <dgm:spPr/>
      <dgm:t>
        <a:bodyPr/>
        <a:lstStyle/>
        <a:p>
          <a:pPr rtl="1"/>
          <a:endParaRPr lang="he-IL" b="1" dirty="0">
            <a:latin typeface="Gisha" panose="020B0502040204020203" pitchFamily="34" charset="-79"/>
            <a:cs typeface="Gisha" panose="020B0502040204020203" pitchFamily="34" charset="-79"/>
          </a:endParaRPr>
        </a:p>
      </dgm:t>
    </dgm:pt>
    <dgm:pt modelId="{83ED90B2-8518-40A6-AA0B-9EAACE995570}" type="parTrans" cxnId="{5E2E3113-3A88-4932-A1F5-FDA1C2C7173A}">
      <dgm:prSet/>
      <dgm:spPr/>
      <dgm:t>
        <a:bodyPr/>
        <a:lstStyle/>
        <a:p>
          <a:pPr rtl="1"/>
          <a:endParaRPr lang="he-IL"/>
        </a:p>
      </dgm:t>
    </dgm:pt>
    <dgm:pt modelId="{C7B2D1AC-2233-4EC3-B08D-0DCF5EF51F68}" type="sibTrans" cxnId="{5E2E3113-3A88-4932-A1F5-FDA1C2C7173A}">
      <dgm:prSet/>
      <dgm:spPr/>
      <dgm:t>
        <a:bodyPr/>
        <a:lstStyle/>
        <a:p>
          <a:pPr rtl="1"/>
          <a:endParaRPr lang="he-IL"/>
        </a:p>
      </dgm:t>
    </dgm:pt>
    <dgm:pt modelId="{A410A17C-0763-4CED-A0B1-74C206A717AB}" type="pres">
      <dgm:prSet presAssocID="{9879BB68-E0C1-4B29-90D1-4E995FE714E0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8B5A8212-C826-4F27-B64B-A54FA3FE73D4}" type="pres">
      <dgm:prSet presAssocID="{9879BB68-E0C1-4B29-90D1-4E995FE714E0}" presName="ellipse" presStyleLbl="trBgShp" presStyleIdx="0" presStyleCnt="1"/>
      <dgm:spPr/>
    </dgm:pt>
    <dgm:pt modelId="{8F24F135-EC53-491B-973A-7ECC6C4FB9C3}" type="pres">
      <dgm:prSet presAssocID="{9879BB68-E0C1-4B29-90D1-4E995FE714E0}" presName="arrow1" presStyleLbl="fgShp" presStyleIdx="0" presStyleCnt="1" custLinFactNeighborX="604" custLinFactNeighborY="-5618"/>
      <dgm:spPr/>
    </dgm:pt>
    <dgm:pt modelId="{7CA17270-E436-4789-BA45-CC81CB771366}" type="pres">
      <dgm:prSet presAssocID="{9879BB68-E0C1-4B29-90D1-4E995FE714E0}" presName="rectangle" presStyleLbl="revTx" presStyleIdx="0" presStyleCnt="1" custScaleX="133721" custScaleY="170653" custLinFactNeighborX="-1307" custLinFactNeighborY="2249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21AE81C-C0C6-4EE4-B07B-AC24A983CE27}" type="pres">
      <dgm:prSet presAssocID="{6790BD0C-F165-49C6-B49D-56AC677FA9FE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0B85F20-EF77-4F99-9564-9CB470C2A358}" type="pres">
      <dgm:prSet presAssocID="{4740FD50-F2CC-4B34-B623-5CCB6880BF3E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B3C91EB-6317-4E7D-AE9A-E9985D26006A}" type="pres">
      <dgm:prSet presAssocID="{9F526065-D32B-4FC0-9BD9-CA3AB1FFC448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ED053F2-8268-493F-95B1-E564CE72B4D2}" type="pres">
      <dgm:prSet presAssocID="{9879BB68-E0C1-4B29-90D1-4E995FE714E0}" presName="funnel" presStyleLbl="trAlignAcc1" presStyleIdx="0" presStyleCnt="1"/>
      <dgm:spPr/>
    </dgm:pt>
  </dgm:ptLst>
  <dgm:cxnLst>
    <dgm:cxn modelId="{DEA93587-C4DE-4F16-86D9-CB3B7419E6FD}" type="presOf" srcId="{9879BB68-E0C1-4B29-90D1-4E995FE714E0}" destId="{A410A17C-0763-4CED-A0B1-74C206A717AB}" srcOrd="0" destOrd="0" presId="urn:microsoft.com/office/officeart/2005/8/layout/funnel1"/>
    <dgm:cxn modelId="{ECC5C1C9-46FA-4478-BC82-6B74B8870068}" type="presOf" srcId="{4740FD50-F2CC-4B34-B623-5CCB6880BF3E}" destId="{521AE81C-C0C6-4EE4-B07B-AC24A983CE27}" srcOrd="0" destOrd="0" presId="urn:microsoft.com/office/officeart/2005/8/layout/funnel1"/>
    <dgm:cxn modelId="{62227A52-7A6B-43A9-B84D-900F28696807}" srcId="{9879BB68-E0C1-4B29-90D1-4E995FE714E0}" destId="{800D39A3-70C7-4B0C-887A-213C8DE4C444}" srcOrd="0" destOrd="0" parTransId="{A7C5AFFC-F59D-4DF9-B482-00FFCBDAA4BB}" sibTransId="{291FC435-F8AE-4105-84A4-3A87399E5ACC}"/>
    <dgm:cxn modelId="{939AB726-19B8-4846-BDDA-ADCC3E1D9DBF}" type="presOf" srcId="{9F526065-D32B-4FC0-9BD9-CA3AB1FFC448}" destId="{7CA17270-E436-4789-BA45-CC81CB771366}" srcOrd="0" destOrd="0" presId="urn:microsoft.com/office/officeart/2005/8/layout/funnel1"/>
    <dgm:cxn modelId="{852D44E0-9907-41D6-B645-3041F048A3D2}" srcId="{9879BB68-E0C1-4B29-90D1-4E995FE714E0}" destId="{03ACB6A9-75E3-48DC-A28F-4F19BCFFB0F0}" srcOrd="7" destOrd="0" parTransId="{24E86A93-F0B3-4AA0-8850-1361BE6F2D68}" sibTransId="{397B48D7-5138-4F9A-AA21-3A641478CC1E}"/>
    <dgm:cxn modelId="{B8FF1FEB-63D0-42F8-BAB2-C97DB83EB69C}" srcId="{9879BB68-E0C1-4B29-90D1-4E995FE714E0}" destId="{1D1F8362-DC90-49EE-804C-7A950BB60045}" srcOrd="6" destOrd="0" parTransId="{A9454ACA-18E7-4167-B7FB-41D0AF85FF00}" sibTransId="{98348977-58C0-4FDB-BF61-85283F0912FF}"/>
    <dgm:cxn modelId="{58B83F4A-0054-4B25-88F1-12C37FC79857}" srcId="{9879BB68-E0C1-4B29-90D1-4E995FE714E0}" destId="{9F526065-D32B-4FC0-9BD9-CA3AB1FFC448}" srcOrd="3" destOrd="0" parTransId="{43F7E39E-2C08-4C74-80FE-7657998F8AA4}" sibTransId="{CD6BA23D-614A-4C93-82F4-9922F02612F3}"/>
    <dgm:cxn modelId="{79AF4F3E-C348-4A7F-9163-B2C0381BCA0D}" srcId="{9879BB68-E0C1-4B29-90D1-4E995FE714E0}" destId="{DB875ECE-E6D3-4AB6-9111-36571AE8FC57}" srcOrd="5" destOrd="0" parTransId="{E64BCFB8-B419-44BE-8C14-8DF995FD5EC9}" sibTransId="{D1EDC351-7D8F-4398-B7F2-0FE6BF3B164C}"/>
    <dgm:cxn modelId="{60BC8287-F56A-4AD3-BF01-181D265CE77E}" srcId="{9879BB68-E0C1-4B29-90D1-4E995FE714E0}" destId="{4740FD50-F2CC-4B34-B623-5CCB6880BF3E}" srcOrd="2" destOrd="0" parTransId="{70574787-7922-46E3-9C44-6C8576DDAE28}" sibTransId="{630D650C-9561-4F39-A5F7-D68A8A692ABC}"/>
    <dgm:cxn modelId="{E90493C4-876B-4CB8-80C6-C38EBD713533}" type="presOf" srcId="{800D39A3-70C7-4B0C-887A-213C8DE4C444}" destId="{9B3C91EB-6317-4E7D-AE9A-E9985D26006A}" srcOrd="0" destOrd="0" presId="urn:microsoft.com/office/officeart/2005/8/layout/funnel1"/>
    <dgm:cxn modelId="{7A6F7E2B-3631-44FB-9775-E59E6BAE361D}" type="presOf" srcId="{6790BD0C-F165-49C6-B49D-56AC677FA9FE}" destId="{10B85F20-EF77-4F99-9564-9CB470C2A358}" srcOrd="0" destOrd="0" presId="urn:microsoft.com/office/officeart/2005/8/layout/funnel1"/>
    <dgm:cxn modelId="{A5FA57BA-A6AD-4131-B395-D3B8E387A01F}" srcId="{9879BB68-E0C1-4B29-90D1-4E995FE714E0}" destId="{6790BD0C-F165-49C6-B49D-56AC677FA9FE}" srcOrd="1" destOrd="0" parTransId="{4F748A4C-9362-49D5-A976-6C4C081A647F}" sibTransId="{B067454A-A950-45B7-B593-68417413749F}"/>
    <dgm:cxn modelId="{5E2E3113-3A88-4932-A1F5-FDA1C2C7173A}" srcId="{9879BB68-E0C1-4B29-90D1-4E995FE714E0}" destId="{DEFC2686-92DE-42DD-B51C-82656BA44EFB}" srcOrd="4" destOrd="0" parTransId="{83ED90B2-8518-40A6-AA0B-9EAACE995570}" sibTransId="{C7B2D1AC-2233-4EC3-B08D-0DCF5EF51F68}"/>
    <dgm:cxn modelId="{B968BB4B-F75F-4B10-8C4C-81604A4D05C0}" type="presParOf" srcId="{A410A17C-0763-4CED-A0B1-74C206A717AB}" destId="{8B5A8212-C826-4F27-B64B-A54FA3FE73D4}" srcOrd="0" destOrd="0" presId="urn:microsoft.com/office/officeart/2005/8/layout/funnel1"/>
    <dgm:cxn modelId="{1180FD7B-32D9-40AB-8811-02199028D2A2}" type="presParOf" srcId="{A410A17C-0763-4CED-A0B1-74C206A717AB}" destId="{8F24F135-EC53-491B-973A-7ECC6C4FB9C3}" srcOrd="1" destOrd="0" presId="urn:microsoft.com/office/officeart/2005/8/layout/funnel1"/>
    <dgm:cxn modelId="{282F369C-0ECD-469C-B073-CB2D48276D98}" type="presParOf" srcId="{A410A17C-0763-4CED-A0B1-74C206A717AB}" destId="{7CA17270-E436-4789-BA45-CC81CB771366}" srcOrd="2" destOrd="0" presId="urn:microsoft.com/office/officeart/2005/8/layout/funnel1"/>
    <dgm:cxn modelId="{90CD7D27-9E85-4A71-9F37-BDDA73B92EA7}" type="presParOf" srcId="{A410A17C-0763-4CED-A0B1-74C206A717AB}" destId="{521AE81C-C0C6-4EE4-B07B-AC24A983CE27}" srcOrd="3" destOrd="0" presId="urn:microsoft.com/office/officeart/2005/8/layout/funnel1"/>
    <dgm:cxn modelId="{09CCEC11-5D89-44F1-88FF-008C965389A3}" type="presParOf" srcId="{A410A17C-0763-4CED-A0B1-74C206A717AB}" destId="{10B85F20-EF77-4F99-9564-9CB470C2A358}" srcOrd="4" destOrd="0" presId="urn:microsoft.com/office/officeart/2005/8/layout/funnel1"/>
    <dgm:cxn modelId="{301C8BD7-6853-4300-813E-F1D497479F2E}" type="presParOf" srcId="{A410A17C-0763-4CED-A0B1-74C206A717AB}" destId="{9B3C91EB-6317-4E7D-AE9A-E9985D26006A}" srcOrd="5" destOrd="0" presId="urn:microsoft.com/office/officeart/2005/8/layout/funnel1"/>
    <dgm:cxn modelId="{CCE1ECA0-EC04-405C-9BA1-6FFDE9C29775}" type="presParOf" srcId="{A410A17C-0763-4CED-A0B1-74C206A717AB}" destId="{5ED053F2-8268-493F-95B1-E564CE72B4D2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057D5B1-0660-4D78-AECC-C9E0FBF66A32}" type="doc">
      <dgm:prSet loTypeId="urn:microsoft.com/office/officeart/2005/8/layout/process3" loCatId="process" qsTypeId="urn:microsoft.com/office/officeart/2005/8/quickstyle/simple5" qsCatId="simple" csTypeId="urn:microsoft.com/office/officeart/2005/8/colors/accent5_5" csCatId="accent5" phldr="1"/>
      <dgm:spPr/>
    </dgm:pt>
    <dgm:pt modelId="{4252EFAB-B691-46AA-928A-3B60246FEB83}">
      <dgm:prSet phldrT="[טקסט]" custT="1"/>
      <dgm:spPr>
        <a:solidFill>
          <a:srgbClr val="FF0000"/>
        </a:solidFill>
        <a:effectLst>
          <a:softEdge rad="127000"/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 anchor="t" anchorCtr="0"/>
        <a:lstStyle/>
        <a:p>
          <a:pPr rtl="1"/>
          <a:r>
            <a:rPr lang="he-IL" sz="3600" dirty="0">
              <a:cs typeface="+mj-cs"/>
            </a:rPr>
            <a:t>אחזקת רכב</a:t>
          </a:r>
        </a:p>
      </dgm:t>
    </dgm:pt>
    <dgm:pt modelId="{7AA71337-E409-4FE7-B570-4197A31CCD35}" type="parTrans" cxnId="{2FC74B53-620C-41E4-9827-94EFE6DF0034}">
      <dgm:prSet/>
      <dgm:spPr/>
      <dgm:t>
        <a:bodyPr/>
        <a:lstStyle/>
        <a:p>
          <a:pPr rtl="1"/>
          <a:endParaRPr lang="he-IL"/>
        </a:p>
      </dgm:t>
    </dgm:pt>
    <dgm:pt modelId="{37DB9E15-9D93-4C54-9A5F-609741B3EB5C}" type="sibTrans" cxnId="{2FC74B53-620C-41E4-9827-94EFE6DF0034}">
      <dgm:prSet/>
      <dgm:spPr/>
      <dgm:t>
        <a:bodyPr/>
        <a:lstStyle/>
        <a:p>
          <a:pPr rtl="1"/>
          <a:endParaRPr lang="he-IL"/>
        </a:p>
      </dgm:t>
    </dgm:pt>
    <dgm:pt modelId="{057A1DEE-898E-41D9-A1ED-8BA12C09F947}">
      <dgm:prSet phldrT="[טקסט]" custT="1"/>
      <dgm:spPr>
        <a:solidFill>
          <a:srgbClr val="00B000"/>
        </a:solidFill>
        <a:effectLst>
          <a:softEdge rad="127000"/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/>
      </dgm:spPr>
      <dgm:t>
        <a:bodyPr anchor="t" anchorCtr="0"/>
        <a:lstStyle/>
        <a:p>
          <a:pPr rtl="1">
            <a:lnSpc>
              <a:spcPct val="100000"/>
            </a:lnSpc>
            <a:spcAft>
              <a:spcPts val="0"/>
            </a:spcAft>
          </a:pPr>
          <a:r>
            <a:rPr lang="he-IL" sz="3600" dirty="0">
              <a:cs typeface="+mj-cs"/>
            </a:rPr>
            <a:t>הגעה ירוקה</a:t>
          </a:r>
        </a:p>
      </dgm:t>
    </dgm:pt>
    <dgm:pt modelId="{F2FBFDCC-EC7F-4626-9834-8431FCA6E501}" type="sibTrans" cxnId="{11E505D2-53B3-4DFF-93F9-AB877F1F2324}">
      <dgm:prSet/>
      <dgm:spPr/>
      <dgm:t>
        <a:bodyPr/>
        <a:lstStyle/>
        <a:p>
          <a:pPr rtl="1"/>
          <a:endParaRPr lang="he-IL"/>
        </a:p>
      </dgm:t>
    </dgm:pt>
    <dgm:pt modelId="{373E39D7-BA31-43C8-B367-7B052A165FD8}" type="parTrans" cxnId="{11E505D2-53B3-4DFF-93F9-AB877F1F2324}">
      <dgm:prSet/>
      <dgm:spPr/>
      <dgm:t>
        <a:bodyPr/>
        <a:lstStyle/>
        <a:p>
          <a:pPr rtl="1"/>
          <a:endParaRPr lang="he-IL"/>
        </a:p>
      </dgm:t>
    </dgm:pt>
    <dgm:pt modelId="{2E4F2665-98E1-4F6C-875A-CBEC0567FFC2}" type="pres">
      <dgm:prSet presAssocID="{2057D5B1-0660-4D78-AECC-C9E0FBF66A32}" presName="linearFlow" presStyleCnt="0">
        <dgm:presLayoutVars>
          <dgm:dir val="rev"/>
          <dgm:animLvl val="lvl"/>
          <dgm:resizeHandles val="exact"/>
        </dgm:presLayoutVars>
      </dgm:prSet>
      <dgm:spPr/>
    </dgm:pt>
    <dgm:pt modelId="{ECACE85B-8878-4C4D-B814-65723ACA796B}" type="pres">
      <dgm:prSet presAssocID="{4252EFAB-B691-46AA-928A-3B60246FEB83}" presName="composite" presStyleCnt="0"/>
      <dgm:spPr/>
    </dgm:pt>
    <dgm:pt modelId="{8834D78B-5001-4B06-A351-0B4B8297B844}" type="pres">
      <dgm:prSet presAssocID="{4252EFAB-B691-46AA-928A-3B60246FEB83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E2305FE-D824-4761-8F29-93C3647DEEB0}" type="pres">
      <dgm:prSet presAssocID="{4252EFAB-B691-46AA-928A-3B60246FEB83}" presName="parSh" presStyleLbl="node1" presStyleIdx="0" presStyleCnt="2"/>
      <dgm:spPr/>
      <dgm:t>
        <a:bodyPr/>
        <a:lstStyle/>
        <a:p>
          <a:pPr rtl="1"/>
          <a:endParaRPr lang="he-IL"/>
        </a:p>
      </dgm:t>
    </dgm:pt>
    <dgm:pt modelId="{4E2EBA61-90CE-44F5-B8CF-DE7F72087606}" type="pres">
      <dgm:prSet presAssocID="{4252EFAB-B691-46AA-928A-3B60246FEB83}" presName="desTx" presStyleLbl="fgAcc1" presStyleIdx="0" presStyleCnt="2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</dgm:spPr>
    </dgm:pt>
    <dgm:pt modelId="{D1E88A7E-BAA5-4979-9287-27DC2FF3A12B}" type="pres">
      <dgm:prSet presAssocID="{37DB9E15-9D93-4C54-9A5F-609741B3EB5C}" presName="sibTrans" presStyleLbl="sibTrans2D1" presStyleIdx="0" presStyleCnt="1"/>
      <dgm:spPr>
        <a:prstGeom prst="mathEqual">
          <a:avLst/>
        </a:prstGeom>
      </dgm:spPr>
      <dgm:t>
        <a:bodyPr/>
        <a:lstStyle/>
        <a:p>
          <a:pPr rtl="1"/>
          <a:endParaRPr lang="he-IL"/>
        </a:p>
      </dgm:t>
    </dgm:pt>
    <dgm:pt modelId="{6186A6D3-3348-4B66-A7A6-A53786276584}" type="pres">
      <dgm:prSet presAssocID="{37DB9E15-9D93-4C54-9A5F-609741B3EB5C}" presName="connTx" presStyleLbl="sibTrans2D1" presStyleIdx="0" presStyleCnt="1"/>
      <dgm:spPr/>
      <dgm:t>
        <a:bodyPr/>
        <a:lstStyle/>
        <a:p>
          <a:pPr rtl="1"/>
          <a:endParaRPr lang="he-IL"/>
        </a:p>
      </dgm:t>
    </dgm:pt>
    <dgm:pt modelId="{E47A613E-EEE6-4FC8-A88A-783EE5EBA050}" type="pres">
      <dgm:prSet presAssocID="{057A1DEE-898E-41D9-A1ED-8BA12C09F947}" presName="composite" presStyleCnt="0"/>
      <dgm:spPr/>
    </dgm:pt>
    <dgm:pt modelId="{2405500B-5986-43B6-AD4C-C8DDA11F6824}" type="pres">
      <dgm:prSet presAssocID="{057A1DEE-898E-41D9-A1ED-8BA12C09F947}" presName="parTx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2237C77-A44B-43D8-BAA7-27B5C88AC1DA}" type="pres">
      <dgm:prSet presAssocID="{057A1DEE-898E-41D9-A1ED-8BA12C09F947}" presName="parSh" presStyleLbl="node1" presStyleIdx="1" presStyleCnt="2"/>
      <dgm:spPr/>
      <dgm:t>
        <a:bodyPr/>
        <a:lstStyle/>
        <a:p>
          <a:pPr rtl="1"/>
          <a:endParaRPr lang="he-IL"/>
        </a:p>
      </dgm:t>
    </dgm:pt>
    <dgm:pt modelId="{BC8632E2-B26B-4E98-8156-4C6730207220}" type="pres">
      <dgm:prSet presAssocID="{057A1DEE-898E-41D9-A1ED-8BA12C09F947}" presName="desTx" presStyleLbl="fgAcc1" presStyleIdx="1" presStyleCnt="2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2"/>
          <a:srcRect/>
          <a:stretch>
            <a:fillRect l="-1000" r="-1000"/>
          </a:stretch>
        </a:blipFill>
      </dgm:spPr>
    </dgm:pt>
  </dgm:ptLst>
  <dgm:cxnLst>
    <dgm:cxn modelId="{4A1138D0-635C-4980-B82F-BA89792046AE}" type="presOf" srcId="{2057D5B1-0660-4D78-AECC-C9E0FBF66A32}" destId="{2E4F2665-98E1-4F6C-875A-CBEC0567FFC2}" srcOrd="0" destOrd="0" presId="urn:microsoft.com/office/officeart/2005/8/layout/process3"/>
    <dgm:cxn modelId="{D8051AAE-CD01-4D4C-85D3-6B8628A9D69C}" type="presOf" srcId="{057A1DEE-898E-41D9-A1ED-8BA12C09F947}" destId="{2405500B-5986-43B6-AD4C-C8DDA11F6824}" srcOrd="0" destOrd="0" presId="urn:microsoft.com/office/officeart/2005/8/layout/process3"/>
    <dgm:cxn modelId="{2FC74B53-620C-41E4-9827-94EFE6DF0034}" srcId="{2057D5B1-0660-4D78-AECC-C9E0FBF66A32}" destId="{4252EFAB-B691-46AA-928A-3B60246FEB83}" srcOrd="0" destOrd="0" parTransId="{7AA71337-E409-4FE7-B570-4197A31CCD35}" sibTransId="{37DB9E15-9D93-4C54-9A5F-609741B3EB5C}"/>
    <dgm:cxn modelId="{D678ACD2-591E-4C0F-9E9F-0A9ECC610472}" type="presOf" srcId="{4252EFAB-B691-46AA-928A-3B60246FEB83}" destId="{5E2305FE-D824-4761-8F29-93C3647DEEB0}" srcOrd="1" destOrd="0" presId="urn:microsoft.com/office/officeart/2005/8/layout/process3"/>
    <dgm:cxn modelId="{1F256AC7-8031-4563-B935-1E2C6E07F77F}" type="presOf" srcId="{37DB9E15-9D93-4C54-9A5F-609741B3EB5C}" destId="{6186A6D3-3348-4B66-A7A6-A53786276584}" srcOrd="1" destOrd="0" presId="urn:microsoft.com/office/officeart/2005/8/layout/process3"/>
    <dgm:cxn modelId="{F8328381-0C57-43C0-A360-137A897AFD41}" type="presOf" srcId="{4252EFAB-B691-46AA-928A-3B60246FEB83}" destId="{8834D78B-5001-4B06-A351-0B4B8297B844}" srcOrd="0" destOrd="0" presId="urn:microsoft.com/office/officeart/2005/8/layout/process3"/>
    <dgm:cxn modelId="{7A38A79F-8A4C-4A36-B51D-5A20060D45F0}" type="presOf" srcId="{057A1DEE-898E-41D9-A1ED-8BA12C09F947}" destId="{22237C77-A44B-43D8-BAA7-27B5C88AC1DA}" srcOrd="1" destOrd="0" presId="urn:microsoft.com/office/officeart/2005/8/layout/process3"/>
    <dgm:cxn modelId="{11E505D2-53B3-4DFF-93F9-AB877F1F2324}" srcId="{2057D5B1-0660-4D78-AECC-C9E0FBF66A32}" destId="{057A1DEE-898E-41D9-A1ED-8BA12C09F947}" srcOrd="1" destOrd="0" parTransId="{373E39D7-BA31-43C8-B367-7B052A165FD8}" sibTransId="{F2FBFDCC-EC7F-4626-9834-8431FCA6E501}"/>
    <dgm:cxn modelId="{99881B00-968A-4A01-A0AA-57FE0D7B9375}" type="presOf" srcId="{37DB9E15-9D93-4C54-9A5F-609741B3EB5C}" destId="{D1E88A7E-BAA5-4979-9287-27DC2FF3A12B}" srcOrd="0" destOrd="0" presId="urn:microsoft.com/office/officeart/2005/8/layout/process3"/>
    <dgm:cxn modelId="{9B87C168-67DC-4631-ABD6-C28120B708EE}" type="presParOf" srcId="{2E4F2665-98E1-4F6C-875A-CBEC0567FFC2}" destId="{ECACE85B-8878-4C4D-B814-65723ACA796B}" srcOrd="0" destOrd="0" presId="urn:microsoft.com/office/officeart/2005/8/layout/process3"/>
    <dgm:cxn modelId="{8E6B6F1A-145E-443D-83FD-B53688A4EBC6}" type="presParOf" srcId="{ECACE85B-8878-4C4D-B814-65723ACA796B}" destId="{8834D78B-5001-4B06-A351-0B4B8297B844}" srcOrd="0" destOrd="0" presId="urn:microsoft.com/office/officeart/2005/8/layout/process3"/>
    <dgm:cxn modelId="{F4A6D939-7E7E-426B-AA05-A348463F2C87}" type="presParOf" srcId="{ECACE85B-8878-4C4D-B814-65723ACA796B}" destId="{5E2305FE-D824-4761-8F29-93C3647DEEB0}" srcOrd="1" destOrd="0" presId="urn:microsoft.com/office/officeart/2005/8/layout/process3"/>
    <dgm:cxn modelId="{040D930C-1CDF-4835-B983-AEED6730AE80}" type="presParOf" srcId="{ECACE85B-8878-4C4D-B814-65723ACA796B}" destId="{4E2EBA61-90CE-44F5-B8CF-DE7F72087606}" srcOrd="2" destOrd="0" presId="urn:microsoft.com/office/officeart/2005/8/layout/process3"/>
    <dgm:cxn modelId="{679E8E84-044D-4AD6-B6EC-D6392CA1E471}" type="presParOf" srcId="{2E4F2665-98E1-4F6C-875A-CBEC0567FFC2}" destId="{D1E88A7E-BAA5-4979-9287-27DC2FF3A12B}" srcOrd="1" destOrd="0" presId="urn:microsoft.com/office/officeart/2005/8/layout/process3"/>
    <dgm:cxn modelId="{2A8F87BD-E621-4EE3-814B-796126401D38}" type="presParOf" srcId="{D1E88A7E-BAA5-4979-9287-27DC2FF3A12B}" destId="{6186A6D3-3348-4B66-A7A6-A53786276584}" srcOrd="0" destOrd="0" presId="urn:microsoft.com/office/officeart/2005/8/layout/process3"/>
    <dgm:cxn modelId="{BE7B6662-0519-4839-AEE6-C9F98E4ED6B9}" type="presParOf" srcId="{2E4F2665-98E1-4F6C-875A-CBEC0567FFC2}" destId="{E47A613E-EEE6-4FC8-A88A-783EE5EBA050}" srcOrd="2" destOrd="0" presId="urn:microsoft.com/office/officeart/2005/8/layout/process3"/>
    <dgm:cxn modelId="{807C073E-0DE4-4DD1-8F71-E7F7AB448093}" type="presParOf" srcId="{E47A613E-EEE6-4FC8-A88A-783EE5EBA050}" destId="{2405500B-5986-43B6-AD4C-C8DDA11F6824}" srcOrd="0" destOrd="0" presId="urn:microsoft.com/office/officeart/2005/8/layout/process3"/>
    <dgm:cxn modelId="{CDD0374B-0103-47ED-85C8-30DD5C2EBCD3}" type="presParOf" srcId="{E47A613E-EEE6-4FC8-A88A-783EE5EBA050}" destId="{22237C77-A44B-43D8-BAA7-27B5C88AC1DA}" srcOrd="1" destOrd="0" presId="urn:microsoft.com/office/officeart/2005/8/layout/process3"/>
    <dgm:cxn modelId="{4C12E811-E018-4266-8197-692EA47A8906}" type="presParOf" srcId="{E47A613E-EEE6-4FC8-A88A-783EE5EBA050}" destId="{BC8632E2-B26B-4E98-8156-4C6730207220}" srcOrd="2" destOrd="0" presId="urn:microsoft.com/office/officeart/2005/8/layout/process3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160BAC-5261-4DBC-AA3F-EAAB4224F847}" type="doc">
      <dgm:prSet loTypeId="urn:microsoft.com/office/officeart/2005/8/layout/arrow3" loCatId="relationship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pPr rtl="1"/>
          <a:endParaRPr lang="he-IL"/>
        </a:p>
      </dgm:t>
    </dgm:pt>
    <dgm:pt modelId="{1E47CF87-15E7-43A4-BF08-0103295D57A0}">
      <dgm:prSet/>
      <dgm:spPr/>
      <dgm:t>
        <a:bodyPr/>
        <a:lstStyle/>
        <a:p>
          <a:pPr rtl="1"/>
          <a:r>
            <a:rPr lang="he-IL" b="1">
              <a:cs typeface="+mj-cs"/>
            </a:rPr>
            <a:t>תשלום אחזקת רכב מזהם</a:t>
          </a:r>
          <a:endParaRPr lang="he-IL" b="1" dirty="0">
            <a:cs typeface="+mj-cs"/>
          </a:endParaRPr>
        </a:p>
      </dgm:t>
    </dgm:pt>
    <dgm:pt modelId="{F70C07C5-D511-47B9-A4AE-9D289E910FA9}" type="parTrans" cxnId="{D0DDCB23-DC04-4B01-8376-65186BBA58EF}">
      <dgm:prSet/>
      <dgm:spPr/>
      <dgm:t>
        <a:bodyPr/>
        <a:lstStyle/>
        <a:p>
          <a:pPr rtl="1"/>
          <a:endParaRPr lang="he-IL"/>
        </a:p>
      </dgm:t>
    </dgm:pt>
    <dgm:pt modelId="{BE51A06F-6ACF-46D5-8AAB-2B32E2461EB5}" type="sibTrans" cxnId="{D0DDCB23-DC04-4B01-8376-65186BBA58EF}">
      <dgm:prSet/>
      <dgm:spPr/>
      <dgm:t>
        <a:bodyPr/>
        <a:lstStyle/>
        <a:p>
          <a:pPr rtl="1"/>
          <a:endParaRPr lang="he-IL"/>
        </a:p>
      </dgm:t>
    </dgm:pt>
    <dgm:pt modelId="{BADB1B33-D9B8-41B6-B050-414E6A749E04}">
      <dgm:prSet/>
      <dgm:spPr/>
      <dgm:t>
        <a:bodyPr/>
        <a:lstStyle/>
        <a:p>
          <a:pPr rtl="1"/>
          <a:r>
            <a:rPr lang="he-IL" b="1" dirty="0">
              <a:cs typeface="+mj-cs"/>
            </a:rPr>
            <a:t>תמריץ הגעה ירוקה לעבודה</a:t>
          </a:r>
        </a:p>
      </dgm:t>
    </dgm:pt>
    <dgm:pt modelId="{546CC6AE-20BA-45BA-A6F7-C821E17389FC}" type="parTrans" cxnId="{E97A0C74-EC6D-4470-AAC7-555B8E114E5C}">
      <dgm:prSet/>
      <dgm:spPr/>
      <dgm:t>
        <a:bodyPr/>
        <a:lstStyle/>
        <a:p>
          <a:pPr rtl="1"/>
          <a:endParaRPr lang="he-IL"/>
        </a:p>
      </dgm:t>
    </dgm:pt>
    <dgm:pt modelId="{E271FBAB-14D5-4B3F-BA0C-5711F2D6BE17}" type="sibTrans" cxnId="{E97A0C74-EC6D-4470-AAC7-555B8E114E5C}">
      <dgm:prSet/>
      <dgm:spPr/>
      <dgm:t>
        <a:bodyPr/>
        <a:lstStyle/>
        <a:p>
          <a:pPr rtl="1"/>
          <a:endParaRPr lang="he-IL"/>
        </a:p>
      </dgm:t>
    </dgm:pt>
    <dgm:pt modelId="{5F1BEFE3-4A6E-44E4-B36E-D11B5DB8EC16}" type="pres">
      <dgm:prSet presAssocID="{F1160BAC-5261-4DBC-AA3F-EAAB4224F847}" presName="compositeShape" presStyleCnt="0">
        <dgm:presLayoutVars>
          <dgm:chMax val="2"/>
          <dgm:dir val="rev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1C2A230-3392-4226-B9C5-765720A5724E}" type="pres">
      <dgm:prSet presAssocID="{F1160BAC-5261-4DBC-AA3F-EAAB4224F847}" presName="divider" presStyleLbl="fgShp" presStyleIdx="0" presStyleCnt="1"/>
      <dgm:spPr>
        <a:solidFill>
          <a:schemeClr val="bg1"/>
        </a:solidFill>
        <a:ln w="762000">
          <a:solidFill>
            <a:srgbClr val="00B0F0"/>
          </a:solidFill>
        </a:ln>
        <a:effectLst>
          <a:softEdge rad="127000"/>
        </a:effectLst>
      </dgm:spPr>
    </dgm:pt>
    <dgm:pt modelId="{990F3F24-36CD-4FDE-B36B-0D04413D557B}" type="pres">
      <dgm:prSet presAssocID="{BADB1B33-D9B8-41B6-B050-414E6A749E04}" presName="downArrow" presStyleLbl="node1" presStyleIdx="0" presStyleCnt="2"/>
      <dgm:spPr>
        <a:solidFill>
          <a:srgbClr val="FF0000"/>
        </a:solidFill>
        <a:ln>
          <a:noFill/>
        </a:ln>
        <a:effectLst>
          <a:softEdge rad="127000"/>
        </a:effectLst>
      </dgm:spPr>
    </dgm:pt>
    <dgm:pt modelId="{0723DABB-8477-4F2B-97F1-86892D57693D}" type="pres">
      <dgm:prSet presAssocID="{BADB1B33-D9B8-41B6-B050-414E6A749E04}" presName="downArrow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F350A75-AC93-4EF2-A80D-0D4D6EF333FD}" type="pres">
      <dgm:prSet presAssocID="{1E47CF87-15E7-43A4-BF08-0103295D57A0}" presName="upArrow" presStyleLbl="node1" presStyleIdx="1" presStyleCnt="2"/>
      <dgm:spPr>
        <a:solidFill>
          <a:srgbClr val="00B000"/>
        </a:solidFill>
        <a:ln>
          <a:noFill/>
        </a:ln>
        <a:effectLst>
          <a:softEdge rad="127000"/>
        </a:effectLst>
      </dgm:spPr>
    </dgm:pt>
    <dgm:pt modelId="{239E1D17-81C9-4D68-A439-B544D141040A}" type="pres">
      <dgm:prSet presAssocID="{1E47CF87-15E7-43A4-BF08-0103295D57A0}" presName="upArrow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7E7EE23E-EC2C-4D5D-BE5D-F0E4AA47C99E}" type="presOf" srcId="{1E47CF87-15E7-43A4-BF08-0103295D57A0}" destId="{239E1D17-81C9-4D68-A439-B544D141040A}" srcOrd="0" destOrd="0" presId="urn:microsoft.com/office/officeart/2005/8/layout/arrow3"/>
    <dgm:cxn modelId="{40C4F470-6170-4EB1-A847-679C01904F83}" type="presOf" srcId="{F1160BAC-5261-4DBC-AA3F-EAAB4224F847}" destId="{5F1BEFE3-4A6E-44E4-B36E-D11B5DB8EC16}" srcOrd="0" destOrd="0" presId="urn:microsoft.com/office/officeart/2005/8/layout/arrow3"/>
    <dgm:cxn modelId="{EC51D792-ECCC-4329-8216-9EEACC1C2E51}" type="presOf" srcId="{BADB1B33-D9B8-41B6-B050-414E6A749E04}" destId="{0723DABB-8477-4F2B-97F1-86892D57693D}" srcOrd="0" destOrd="0" presId="urn:microsoft.com/office/officeart/2005/8/layout/arrow3"/>
    <dgm:cxn modelId="{E97A0C74-EC6D-4470-AAC7-555B8E114E5C}" srcId="{F1160BAC-5261-4DBC-AA3F-EAAB4224F847}" destId="{BADB1B33-D9B8-41B6-B050-414E6A749E04}" srcOrd="0" destOrd="0" parTransId="{546CC6AE-20BA-45BA-A6F7-C821E17389FC}" sibTransId="{E271FBAB-14D5-4B3F-BA0C-5711F2D6BE17}"/>
    <dgm:cxn modelId="{D0DDCB23-DC04-4B01-8376-65186BBA58EF}" srcId="{F1160BAC-5261-4DBC-AA3F-EAAB4224F847}" destId="{1E47CF87-15E7-43A4-BF08-0103295D57A0}" srcOrd="1" destOrd="0" parTransId="{F70C07C5-D511-47B9-A4AE-9D289E910FA9}" sibTransId="{BE51A06F-6ACF-46D5-8AAB-2B32E2461EB5}"/>
    <dgm:cxn modelId="{28771159-E2D5-41F9-A87C-A1DEAFC0C39A}" type="presParOf" srcId="{5F1BEFE3-4A6E-44E4-B36E-D11B5DB8EC16}" destId="{51C2A230-3392-4226-B9C5-765720A5724E}" srcOrd="0" destOrd="0" presId="urn:microsoft.com/office/officeart/2005/8/layout/arrow3"/>
    <dgm:cxn modelId="{423449C0-92D7-4F39-90B2-714E60007193}" type="presParOf" srcId="{5F1BEFE3-4A6E-44E4-B36E-D11B5DB8EC16}" destId="{990F3F24-36CD-4FDE-B36B-0D04413D557B}" srcOrd="1" destOrd="0" presId="urn:microsoft.com/office/officeart/2005/8/layout/arrow3"/>
    <dgm:cxn modelId="{A2B3DB17-24DC-486F-BCC0-03DD8395C2E9}" type="presParOf" srcId="{5F1BEFE3-4A6E-44E4-B36E-D11B5DB8EC16}" destId="{0723DABB-8477-4F2B-97F1-86892D57693D}" srcOrd="2" destOrd="0" presId="urn:microsoft.com/office/officeart/2005/8/layout/arrow3"/>
    <dgm:cxn modelId="{CC68CBD4-AE28-40C1-93B5-974CE2BC5E57}" type="presParOf" srcId="{5F1BEFE3-4A6E-44E4-B36E-D11B5DB8EC16}" destId="{3F350A75-AC93-4EF2-A80D-0D4D6EF333FD}" srcOrd="3" destOrd="0" presId="urn:microsoft.com/office/officeart/2005/8/layout/arrow3"/>
    <dgm:cxn modelId="{CC96ABF9-D38E-4BB4-9FB1-A2DDECC02929}" type="presParOf" srcId="{5F1BEFE3-4A6E-44E4-B36E-D11B5DB8EC16}" destId="{239E1D17-81C9-4D68-A439-B544D141040A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A1884B-61C3-41CD-857C-EEF8EE3BBD87}">
      <dsp:nvSpPr>
        <dsp:cNvPr id="0" name=""/>
        <dsp:cNvSpPr/>
      </dsp:nvSpPr>
      <dsp:spPr>
        <a:xfrm>
          <a:off x="1180895" y="336133"/>
          <a:ext cx="4343876" cy="4343876"/>
        </a:xfrm>
        <a:prstGeom prst="pie">
          <a:avLst>
            <a:gd name="adj1" fmla="val 16200000"/>
            <a:gd name="adj2" fmla="val 1800000"/>
          </a:avLst>
        </a:prstGeom>
        <a:solidFill>
          <a:srgbClr val="FF0000"/>
        </a:solidFill>
        <a:ln>
          <a:noFill/>
        </a:ln>
        <a:effectLst>
          <a:softEdge rad="127000"/>
        </a:effectLst>
        <a:scene3d>
          <a:camera prst="orthographicFront"/>
          <a:lightRig rig="flat" dir="t"/>
        </a:scene3d>
        <a:sp3d prstMaterial="plastic"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2667000" rtl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he-IL" sz="6000" b="1" kern="1200" dirty="0">
              <a:latin typeface="Gisha" panose="020B0502040204020203" pitchFamily="34" charset="-79"/>
              <a:cs typeface="Gisha" panose="020B0502040204020203" pitchFamily="34" charset="-79"/>
            </a:rPr>
            <a:t>15</a:t>
          </a:r>
          <a:r>
            <a:rPr lang="he-IL" sz="1700" b="1" kern="1200" dirty="0">
              <a:latin typeface="Gisha" panose="020B0502040204020203" pitchFamily="34" charset="-79"/>
              <a:cs typeface="Gisha" panose="020B0502040204020203" pitchFamily="34" charset="-79"/>
            </a:rPr>
            <a:t> </a:t>
          </a:r>
        </a:p>
        <a:p>
          <a:pPr lvl="0" algn="ctr" defTabSz="2667000" rtl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he-IL" sz="1700" b="1" kern="1200" dirty="0">
              <a:latin typeface="Gisha" panose="020B0502040204020203" pitchFamily="34" charset="-79"/>
              <a:cs typeface="Gisha" panose="020B0502040204020203" pitchFamily="34" charset="-79"/>
            </a:rPr>
            <a:t>מיליארד</a:t>
          </a:r>
        </a:p>
        <a:p>
          <a:pPr lvl="0" algn="ctr" defTabSz="2667000" rtl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he-IL" sz="1700" b="1" kern="1200" dirty="0">
              <a:latin typeface="Gisha" panose="020B0502040204020203" pitchFamily="34" charset="-79"/>
              <a:cs typeface="Gisha" panose="020B0502040204020203" pitchFamily="34" charset="-79"/>
            </a:rPr>
            <a:t>עומס תנועה</a:t>
          </a:r>
        </a:p>
      </dsp:txBody>
      <dsp:txXfrm>
        <a:off x="3470221" y="1256621"/>
        <a:ext cx="1551384" cy="1292820"/>
      </dsp:txXfrm>
    </dsp:sp>
    <dsp:sp modelId="{CC492CA0-8A89-4128-80DC-3CC14EF68CB2}">
      <dsp:nvSpPr>
        <dsp:cNvPr id="0" name=""/>
        <dsp:cNvSpPr/>
      </dsp:nvSpPr>
      <dsp:spPr>
        <a:xfrm>
          <a:off x="1091432" y="491271"/>
          <a:ext cx="4343876" cy="4343876"/>
        </a:xfrm>
        <a:prstGeom prst="pie">
          <a:avLst>
            <a:gd name="adj1" fmla="val 1800000"/>
            <a:gd name="adj2" fmla="val 9000000"/>
          </a:avLst>
        </a:prstGeom>
        <a:solidFill>
          <a:schemeClr val="tx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2667000" rtl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he-IL" sz="6000" b="1" kern="1200" dirty="0">
              <a:latin typeface="Gisha" panose="020B0502040204020203" pitchFamily="34" charset="-79"/>
              <a:cs typeface="Gisha" panose="020B0502040204020203" pitchFamily="34" charset="-79"/>
            </a:rPr>
            <a:t>7.5 </a:t>
          </a:r>
        </a:p>
        <a:p>
          <a:pPr lvl="0" algn="ctr" defTabSz="2667000" rtl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he-IL" sz="1500" b="1" kern="1200" dirty="0">
              <a:latin typeface="Gisha" panose="020B0502040204020203" pitchFamily="34" charset="-79"/>
              <a:cs typeface="Gisha" panose="020B0502040204020203" pitchFamily="34" charset="-79"/>
            </a:rPr>
            <a:t>מיליארד</a:t>
          </a:r>
        </a:p>
        <a:p>
          <a:pPr lvl="0" algn="ctr" defTabSz="2667000" rtl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he-IL" sz="1500" b="1" kern="1200" dirty="0">
              <a:latin typeface="Gisha" panose="020B0502040204020203" pitchFamily="34" charset="-79"/>
              <a:cs typeface="Gisha" panose="020B0502040204020203" pitchFamily="34" charset="-79"/>
            </a:rPr>
            <a:t>נזקי בריאות וסביבה</a:t>
          </a:r>
        </a:p>
      </dsp:txBody>
      <dsp:txXfrm>
        <a:off x="2125688" y="3309619"/>
        <a:ext cx="2327076" cy="1137681"/>
      </dsp:txXfrm>
    </dsp:sp>
    <dsp:sp modelId="{04ABD292-464F-4440-86F3-B7C2361DD701}">
      <dsp:nvSpPr>
        <dsp:cNvPr id="0" name=""/>
        <dsp:cNvSpPr/>
      </dsp:nvSpPr>
      <dsp:spPr>
        <a:xfrm>
          <a:off x="1001969" y="336133"/>
          <a:ext cx="4343876" cy="4343876"/>
        </a:xfrm>
        <a:prstGeom prst="pie">
          <a:avLst>
            <a:gd name="adj1" fmla="val 9000000"/>
            <a:gd name="adj2" fmla="val 16200000"/>
          </a:avLst>
        </a:prstGeom>
        <a:solidFill>
          <a:srgbClr val="C0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2667000" rtl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he-IL" sz="6000" b="1" kern="1200" dirty="0">
              <a:latin typeface="Gisha" panose="020B0502040204020203" pitchFamily="34" charset="-79"/>
              <a:cs typeface="Gisha" panose="020B0502040204020203" pitchFamily="34" charset="-79"/>
            </a:rPr>
            <a:t>15 </a:t>
          </a:r>
        </a:p>
        <a:p>
          <a:pPr lvl="0" algn="ctr" defTabSz="2667000" rtl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he-IL" sz="1700" b="1" kern="1200" dirty="0">
              <a:latin typeface="Gisha" panose="020B0502040204020203" pitchFamily="34" charset="-79"/>
              <a:cs typeface="Gisha" panose="020B0502040204020203" pitchFamily="34" charset="-79"/>
            </a:rPr>
            <a:t>מיליארד</a:t>
          </a:r>
        </a:p>
        <a:p>
          <a:pPr lvl="0" algn="ctr" defTabSz="2667000" rtl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he-IL" sz="1700" b="1" kern="1200" dirty="0">
              <a:latin typeface="Gisha" panose="020B0502040204020203" pitchFamily="34" charset="-79"/>
              <a:cs typeface="Gisha" panose="020B0502040204020203" pitchFamily="34" charset="-79"/>
            </a:rPr>
            <a:t>אבדן שעות עבודה</a:t>
          </a:r>
        </a:p>
      </dsp:txBody>
      <dsp:txXfrm>
        <a:off x="1505134" y="1256621"/>
        <a:ext cx="1551384" cy="1292820"/>
      </dsp:txXfrm>
    </dsp:sp>
    <dsp:sp modelId="{DC632465-5DCD-439E-8BCD-BAB475338DF8}">
      <dsp:nvSpPr>
        <dsp:cNvPr id="0" name=""/>
        <dsp:cNvSpPr/>
      </dsp:nvSpPr>
      <dsp:spPr>
        <a:xfrm>
          <a:off x="912347" y="67226"/>
          <a:ext cx="4881689" cy="4881689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gradFill rotWithShape="0">
          <a:gsLst>
            <a:gs pos="0">
              <a:schemeClr val="accent2">
                <a:shade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81A0F9A-97A4-40A6-85AD-63D30FD1AEB3}">
      <dsp:nvSpPr>
        <dsp:cNvPr id="0" name=""/>
        <dsp:cNvSpPr/>
      </dsp:nvSpPr>
      <dsp:spPr>
        <a:xfrm>
          <a:off x="648054" y="222090"/>
          <a:ext cx="4881689" cy="4881689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gradFill rotWithShape="0">
          <a:gsLst>
            <a:gs pos="0">
              <a:schemeClr val="accent2">
                <a:shade val="90000"/>
                <a:hueOff val="0"/>
                <a:satOff val="-5546"/>
                <a:lumOff val="12538"/>
                <a:alphaOff val="0"/>
                <a:shade val="51000"/>
                <a:satMod val="130000"/>
              </a:schemeClr>
            </a:gs>
            <a:gs pos="80000">
              <a:schemeClr val="accent2">
                <a:shade val="90000"/>
                <a:hueOff val="0"/>
                <a:satOff val="-5546"/>
                <a:lumOff val="12538"/>
                <a:alphaOff val="0"/>
                <a:shade val="93000"/>
                <a:satMod val="130000"/>
              </a:schemeClr>
            </a:gs>
            <a:gs pos="100000">
              <a:schemeClr val="accent2">
                <a:shade val="90000"/>
                <a:hueOff val="0"/>
                <a:satOff val="-5546"/>
                <a:lumOff val="1253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36594B9-790E-41ED-AE94-B52146F70800}">
      <dsp:nvSpPr>
        <dsp:cNvPr id="0" name=""/>
        <dsp:cNvSpPr/>
      </dsp:nvSpPr>
      <dsp:spPr>
        <a:xfrm>
          <a:off x="732704" y="67226"/>
          <a:ext cx="4881689" cy="4881689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gradFill rotWithShape="0">
          <a:gsLst>
            <a:gs pos="0">
              <a:schemeClr val="accent2">
                <a:shade val="90000"/>
                <a:hueOff val="0"/>
                <a:satOff val="-11093"/>
                <a:lumOff val="25075"/>
                <a:alphaOff val="0"/>
                <a:shade val="51000"/>
                <a:satMod val="130000"/>
              </a:schemeClr>
            </a:gs>
            <a:gs pos="80000">
              <a:schemeClr val="accent2">
                <a:shade val="90000"/>
                <a:hueOff val="0"/>
                <a:satOff val="-11093"/>
                <a:lumOff val="25075"/>
                <a:alphaOff val="0"/>
                <a:shade val="93000"/>
                <a:satMod val="130000"/>
              </a:schemeClr>
            </a:gs>
            <a:gs pos="100000">
              <a:schemeClr val="accent2">
                <a:shade val="90000"/>
                <a:hueOff val="0"/>
                <a:satOff val="-11093"/>
                <a:lumOff val="2507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5A8212-C826-4F27-B64B-A54FA3FE73D4}">
      <dsp:nvSpPr>
        <dsp:cNvPr id="0" name=""/>
        <dsp:cNvSpPr/>
      </dsp:nvSpPr>
      <dsp:spPr>
        <a:xfrm>
          <a:off x="1526899" y="39309"/>
          <a:ext cx="4222202" cy="1466315"/>
        </a:xfrm>
        <a:prstGeom prst="ellipse">
          <a:avLst/>
        </a:prstGeom>
        <a:solidFill>
          <a:schemeClr val="accent2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24F135-EC53-491B-973A-7ECC6C4FB9C3}">
      <dsp:nvSpPr>
        <dsp:cNvPr id="0" name=""/>
        <dsp:cNvSpPr/>
      </dsp:nvSpPr>
      <dsp:spPr>
        <a:xfrm>
          <a:off x="3240361" y="3600397"/>
          <a:ext cx="818256" cy="523684"/>
        </a:xfrm>
        <a:prstGeom prst="downArrow">
          <a:avLst/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A17270-E436-4789-BA45-CC81CB771366}">
      <dsp:nvSpPr>
        <dsp:cNvPr id="0" name=""/>
        <dsp:cNvSpPr/>
      </dsp:nvSpPr>
      <dsp:spPr>
        <a:xfrm>
          <a:off x="967179" y="3701891"/>
          <a:ext cx="5252066" cy="16756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endParaRPr lang="he-IL" sz="2800" b="1" kern="1200" dirty="0">
            <a:latin typeface="Gisha" panose="020B0502040204020203" pitchFamily="34" charset="-79"/>
            <a:cs typeface="Gisha" panose="020B0502040204020203" pitchFamily="34" charset="-79"/>
          </a:endParaRPr>
        </a:p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he-IL" sz="2800" b="1" kern="1200" dirty="0">
              <a:latin typeface="Gisha" panose="020B0502040204020203" pitchFamily="34" charset="-79"/>
              <a:cs typeface="Gisha" panose="020B0502040204020203" pitchFamily="34" charset="-79"/>
            </a:rPr>
            <a:t>עובדים שהיו שמחים לוותר על רכב פרטי מחזיקים רכב ומשתמשים בו רק בשל ההטבה</a:t>
          </a:r>
        </a:p>
      </dsp:txBody>
      <dsp:txXfrm>
        <a:off x="967179" y="3701891"/>
        <a:ext cx="5252066" cy="1675654"/>
      </dsp:txXfrm>
    </dsp:sp>
    <dsp:sp modelId="{521AE81C-C0C6-4EE4-B07B-AC24A983CE27}">
      <dsp:nvSpPr>
        <dsp:cNvPr id="0" name=""/>
        <dsp:cNvSpPr/>
      </dsp:nvSpPr>
      <dsp:spPr>
        <a:xfrm>
          <a:off x="3061948" y="1618871"/>
          <a:ext cx="1472861" cy="147286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dirty="0">
              <a:latin typeface="Gisha" panose="020B0502040204020203" pitchFamily="34" charset="-79"/>
              <a:cs typeface="Gisha" panose="020B0502040204020203" pitchFamily="34" charset="-79"/>
            </a:rPr>
            <a:t>מחייב בעלות על רכב ורישיון</a:t>
          </a:r>
        </a:p>
      </dsp:txBody>
      <dsp:txXfrm>
        <a:off x="3277643" y="1834566"/>
        <a:ext cx="1041471" cy="1041471"/>
      </dsp:txXfrm>
    </dsp:sp>
    <dsp:sp modelId="{10B85F20-EF77-4F99-9564-9CB470C2A358}">
      <dsp:nvSpPr>
        <dsp:cNvPr id="0" name=""/>
        <dsp:cNvSpPr/>
      </dsp:nvSpPr>
      <dsp:spPr>
        <a:xfrm>
          <a:off x="2008034" y="513898"/>
          <a:ext cx="1472861" cy="1472861"/>
        </a:xfrm>
        <a:prstGeom prst="ellipse">
          <a:avLst/>
        </a:prstGeom>
        <a:solidFill>
          <a:schemeClr val="bg1">
            <a:lumMod val="6500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dirty="0">
              <a:latin typeface="Gisha" panose="020B0502040204020203" pitchFamily="34" charset="-79"/>
              <a:cs typeface="Gisha" panose="020B0502040204020203" pitchFamily="34" charset="-79"/>
            </a:rPr>
            <a:t>1500 עד 4000 ₪ בחודש לעובד</a:t>
          </a:r>
        </a:p>
      </dsp:txBody>
      <dsp:txXfrm>
        <a:off x="2223729" y="729593"/>
        <a:ext cx="1041471" cy="1041471"/>
      </dsp:txXfrm>
    </dsp:sp>
    <dsp:sp modelId="{9B3C91EB-6317-4E7D-AE9A-E9985D26006A}">
      <dsp:nvSpPr>
        <dsp:cNvPr id="0" name=""/>
        <dsp:cNvSpPr/>
      </dsp:nvSpPr>
      <dsp:spPr>
        <a:xfrm>
          <a:off x="3513626" y="157793"/>
          <a:ext cx="1472861" cy="1472861"/>
        </a:xfrm>
        <a:prstGeom prst="ellipse">
          <a:avLst/>
        </a:prstGeom>
        <a:solidFill>
          <a:schemeClr val="bg1">
            <a:lumMod val="5000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600" b="1" kern="1200" dirty="0">
              <a:latin typeface="Gisha" panose="020B0502040204020203" pitchFamily="34" charset="-79"/>
              <a:cs typeface="Gisha" panose="020B0502040204020203" pitchFamily="34" charset="-79"/>
            </a:rPr>
            <a:t>תוספת ללא פנסיה והשתלמות</a:t>
          </a:r>
          <a:endParaRPr lang="he-IL" sz="1600" b="1" kern="1200" dirty="0"/>
        </a:p>
      </dsp:txBody>
      <dsp:txXfrm>
        <a:off x="3729321" y="373488"/>
        <a:ext cx="1041471" cy="1041471"/>
      </dsp:txXfrm>
    </dsp:sp>
    <dsp:sp modelId="{5ED053F2-8268-493F-95B1-E564CE72B4D2}">
      <dsp:nvSpPr>
        <dsp:cNvPr id="0" name=""/>
        <dsp:cNvSpPr/>
      </dsp:nvSpPr>
      <dsp:spPr>
        <a:xfrm>
          <a:off x="1353429" y="-140706"/>
          <a:ext cx="4582235" cy="3665788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BA720B88-F031-4286-83E2-EDC661EAEF92}" type="datetimeFigureOut">
              <a:rPr lang="he-IL" smtClean="0"/>
              <a:t>ב'/אב/תשע"ז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2325EC3-5480-483C-8B65-77FFC27CA08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3408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25EC3-5480-483C-8B65-77FFC27CA084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615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dirty="0">
                <a:latin typeface="Gisha" panose="020B0502040204020203" pitchFamily="34" charset="-79"/>
                <a:cs typeface="Gisha" panose="020B0502040204020203" pitchFamily="34" charset="-79"/>
              </a:rPr>
              <a:t> אשר גורם לעומס אדיר בכבישים – כ 246,500 רכבים חדשים עלו על הכביש בשנת 2015 בלבד.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dirty="0">
                <a:latin typeface="Gisha" panose="020B0502040204020203" pitchFamily="34" charset="-79"/>
                <a:cs typeface="Gisha" panose="020B0502040204020203" pitchFamily="34" charset="-79"/>
              </a:rPr>
              <a:t>ניכר בשימוש ובהחזקה של רכב פרטי בישראל מביא לעומס, זיהום ותאונות</a:t>
            </a:r>
          </a:p>
          <a:p>
            <a:pPr>
              <a:lnSpc>
                <a:spcPct val="150000"/>
              </a:lnSpc>
            </a:pPr>
            <a:endParaRPr lang="he-IL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dirty="0">
                <a:latin typeface="Gisha" panose="020B0502040204020203" pitchFamily="34" charset="-79"/>
                <a:cs typeface="Gisha" panose="020B0502040204020203" pitchFamily="34" charset="-79"/>
              </a:rPr>
              <a:t>העלויות למשק כתוצאה מעומסי תנועה מסתכמות בעשרות מיליארדי שקלים בשנה. כ15 </a:t>
            </a:r>
            <a:r>
              <a:rPr lang="he-IL" dirty="0" err="1">
                <a:latin typeface="Gisha" panose="020B0502040204020203" pitchFamily="34" charset="-79"/>
                <a:cs typeface="Gisha" panose="020B0502040204020203" pitchFamily="34" charset="-79"/>
              </a:rPr>
              <a:t>מילאירד</a:t>
            </a:r>
            <a:r>
              <a:rPr lang="he-IL" dirty="0">
                <a:latin typeface="Gisha" panose="020B0502040204020203" pitchFamily="34" charset="-79"/>
                <a:cs typeface="Gisha" panose="020B0502040204020203" pitchFamily="34" charset="-79"/>
              </a:rPr>
              <a:t> ₪ כתוצאה מתאונות דרכים, כ15 מיליארד ₪ כתוצאה מאובדן שעות עבודה למשק וכ7.5 מיליארד ₪ נזקים בריאותיים וסביבתיים מזיהום האוויר. דו"ח טרכטנברג קבע שהפחתה של אחוז אחד בשיעור השימוש ברכב הפרטי תחסוך למשק כ400 מיליון ₪ בשנה.</a:t>
            </a:r>
          </a:p>
          <a:p>
            <a:pPr>
              <a:lnSpc>
                <a:spcPct val="150000"/>
              </a:lnSpc>
            </a:pPr>
            <a:endParaRPr lang="he-IL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dirty="0">
                <a:latin typeface="Gisha" panose="020B0502040204020203" pitchFamily="34" charset="-79"/>
                <a:cs typeface="Gisha" panose="020B0502040204020203" pitchFamily="34" charset="-79"/>
              </a:rPr>
              <a:t>משרדי ממשלה רבים ובראשם משרדי התחבורה והאוצר הציבו לעצמם כמטרה מוצהרת לצמצם את השימוש ברכב הפרטי ולקדם מעבר לתחבורה ציבורית ואמצעי </a:t>
            </a:r>
            <a:r>
              <a:rPr lang="he-IL" dirty="0" err="1">
                <a:latin typeface="Gisha" panose="020B0502040204020203" pitchFamily="34" charset="-79"/>
                <a:cs typeface="Gisha" panose="020B0502040204020203" pitchFamily="34" charset="-79"/>
              </a:rPr>
              <a:t>התניידות</a:t>
            </a:r>
            <a:r>
              <a:rPr lang="he-IL" dirty="0">
                <a:latin typeface="Gisha" panose="020B0502040204020203" pitchFamily="34" charset="-79"/>
                <a:cs typeface="Gisha" panose="020B0502040204020203" pitchFamily="34" charset="-79"/>
              </a:rPr>
              <a:t> אלטרנטיביים. כחלק מכך הופחת תקן החניה והוגדל באופן משמעותי התקציב לתשתיות תחבורה ציבורית.</a:t>
            </a:r>
          </a:p>
          <a:p>
            <a:pPr>
              <a:lnSpc>
                <a:spcPct val="120000"/>
              </a:lnSpc>
            </a:pPr>
            <a:endParaRPr lang="he-IL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0" marR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e-IL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25EC3-5480-483C-8B65-77FFC27CA084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300718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dirty="0">
                <a:latin typeface="Gisha" panose="020B0502040204020203" pitchFamily="34" charset="-79"/>
                <a:cs typeface="Gisha" panose="020B0502040204020203" pitchFamily="34" charset="-79"/>
              </a:rPr>
              <a:t>בשיטת השכר הנהוגה בישראל אחד הסעיפים הפופולריים הוא סעיף "הוצאות רכב", עובד מקבל הטבה של 1,500-4,000 ₪ בממוצע עבור אחזקה של רכב פרטי – ביטוח, טסט והחזרי דלק.</a:t>
            </a:r>
          </a:p>
          <a:p>
            <a:pPr>
              <a:lnSpc>
                <a:spcPct val="150000"/>
              </a:lnSpc>
            </a:pPr>
            <a:endParaRPr lang="he-IL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dirty="0">
                <a:latin typeface="Gisha" panose="020B0502040204020203" pitchFamily="34" charset="-79"/>
                <a:cs typeface="Gisha" panose="020B0502040204020203" pitchFamily="34" charset="-79"/>
              </a:rPr>
              <a:t>הוצאות הרכב הפכו לדרך נוחה מאוד למעסיקים להעניק לעובדים תוספת שכר ללא צורך לשלם עליה השלמת פנסיה וקרן השתלמות. התנאי לקבלת ההטבה הוא כמובן בעלות על רכב פרטי ורישיון נהיגה.</a:t>
            </a:r>
          </a:p>
          <a:p>
            <a:pPr>
              <a:lnSpc>
                <a:spcPct val="150000"/>
              </a:lnSpc>
            </a:pPr>
            <a:endParaRPr lang="he-IL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dirty="0">
                <a:latin typeface="Gisha" panose="020B0502040204020203" pitchFamily="34" charset="-79"/>
                <a:cs typeface="Gisha" panose="020B0502040204020203" pitchFamily="34" charset="-79"/>
              </a:rPr>
              <a:t>בגלל שמדובר בהטבה כל כך שכיחה, נוצר מצב בו עובדים רבים אשר היו שמחים לוותר על הרכב הפרטי ולעבור לאמצעי </a:t>
            </a:r>
            <a:r>
              <a:rPr lang="he-IL" dirty="0" err="1">
                <a:latin typeface="Gisha" panose="020B0502040204020203" pitchFamily="34" charset="-79"/>
                <a:cs typeface="Gisha" panose="020B0502040204020203" pitchFamily="34" charset="-79"/>
              </a:rPr>
              <a:t>התניידות</a:t>
            </a:r>
            <a:r>
              <a:rPr lang="he-IL" dirty="0">
                <a:latin typeface="Gisha" panose="020B0502040204020203" pitchFamily="34" charset="-79"/>
                <a:cs typeface="Gisha" panose="020B0502040204020203" pitchFamily="34" charset="-79"/>
              </a:rPr>
              <a:t> אלטרנטיביים מחזיקים רכב ומשתמשים בו רק בשביל לקבל את ההטבה.</a:t>
            </a:r>
          </a:p>
          <a:p>
            <a:pPr>
              <a:lnSpc>
                <a:spcPct val="150000"/>
              </a:lnSpc>
            </a:pPr>
            <a:endParaRPr lang="he-IL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he-IL" dirty="0">
                <a:latin typeface="Gisha" panose="020B0502040204020203" pitchFamily="34" charset="-79"/>
                <a:cs typeface="Gisha" panose="020B0502040204020203" pitchFamily="34" charset="-79"/>
              </a:rPr>
              <a:t>הוצאות רכב הן מרכיב נפוץ במיוחד דווקא בשירות הציבורי. מדובר באבסורד - המדינה, המעסיק הגדול במשק, מעודדת את עובדיה להשתמש ברכב פרטי באמצעות מתן תמריץ כלכלי, בניגוד למדיניות המוצהרת של משרדי התחבורה והאוצר.</a:t>
            </a:r>
          </a:p>
          <a:p>
            <a:endParaRPr lang="he-IL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25EC3-5480-483C-8B65-77FFC27CA084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820470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25EC3-5480-483C-8B65-77FFC27CA084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99580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25EC3-5480-483C-8B65-77FFC27CA084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784465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he-IL" sz="1200" b="1" dirty="0">
                <a:latin typeface="Gisha" panose="020B0502040204020203" pitchFamily="34" charset="-79"/>
                <a:cs typeface="Gisha" panose="020B0502040204020203" pitchFamily="34" charset="-79"/>
              </a:rPr>
              <a:t>ברצות העובד ובאישור הממונה תוחלף הטבת אחזקת רכב בסכום זהה להגעה ירוקה - לפי אותם כללים שיצרו את הזכאות להוצאות רכב מלכתחילה.</a:t>
            </a:r>
            <a:endParaRPr lang="he-IL" sz="1200" b="1" dirty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25EC3-5480-483C-8B65-77FFC27CA084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15461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sz="1200" dirty="0">
                <a:latin typeface="Gisha" panose="020B0502040204020203" pitchFamily="34" charset="-79"/>
                <a:cs typeface="Gisha" panose="020B0502040204020203" pitchFamily="34" charset="-79"/>
              </a:rPr>
              <a:t>מבדיקה שערכנו העירייה הוציאה מעל ל124 מיליון ₪ על הוצאות אחזקת רכב לעובדיה בשנת 2016.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25EC3-5480-483C-8B65-77FFC27CA084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15272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sz="1200" dirty="0">
                <a:latin typeface="Gisha" panose="020B0502040204020203" pitchFamily="34" charset="-79"/>
                <a:cs typeface="Gisha" panose="020B0502040204020203" pitchFamily="34" charset="-79"/>
              </a:rPr>
              <a:t>מבדיקה שערכנו העירייה הוציאה מעל ל124 מיליון ₪ על הוצאות אחזקת רכב לעובדיה בשנת 2016.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25EC3-5480-483C-8B65-77FFC27CA084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15272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25EC3-5480-483C-8B65-77FFC27CA084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8157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609601"/>
            <a:ext cx="103632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953000"/>
            <a:ext cx="85344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ב'/אב/תשע"ז</a:t>
            </a:fld>
            <a:endParaRPr lang="he-IL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he-IL"/>
          </a:p>
        </p:txBody>
      </p:sp>
    </p:spTree>
  </p:cSld>
  <p:clrMapOvr>
    <a:masterClrMapping/>
  </p:clrMapOvr>
  <p:transition spd="med">
    <p:pull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ב'/אב/תשע"ז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ransition spd="med">
    <p:pull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371601"/>
            <a:ext cx="103632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068764"/>
            <a:ext cx="103632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ב'/אב/תשע"ז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sp>
        <p:nvSpPr>
          <p:cNvPr id="7" name="Oval 6"/>
          <p:cNvSpPr/>
          <p:nvPr/>
        </p:nvSpPr>
        <p:spPr>
          <a:xfrm>
            <a:off x="59944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>
          <a:xfrm>
            <a:off x="62611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>
          <a:xfrm>
            <a:off x="5728971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</p:cSld>
  <p:clrMapOvr>
    <a:masterClrMapping/>
  </p:clrMapOvr>
  <p:transition spd="med">
    <p:pull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ב'/אב/תשע"ז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87680" y="1600200"/>
            <a:ext cx="5388864" cy="4526280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</p:spTree>
  </p:cSld>
  <p:clrMapOvr>
    <a:masterClrMapping/>
  </p:clrMapOvr>
  <p:transition spd="med">
    <p:pull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6917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1" y="1600200"/>
            <a:ext cx="5389033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ב'/אב/תשע"ז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12848"/>
            <a:ext cx="5388864" cy="3913632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230112" y="2212849"/>
            <a:ext cx="5388864" cy="3913187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</p:spTree>
  </p:cSld>
  <p:clrMapOvr>
    <a:masterClrMapping/>
  </p:clrMapOvr>
  <p:transition spd="med">
    <p:pull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ב'/אב/תשע"ז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ransition spd="med">
    <p:pull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ב'/אב/תשע"ז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ransition spd="med">
    <p:pull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8850" y="273051"/>
            <a:ext cx="66611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76117" y="2438401"/>
            <a:ext cx="4011084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ב'/אב/תשע"ז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ransition spd="med">
    <p:pull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0835" y="1143000"/>
            <a:ext cx="8072965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9435" y="5810250"/>
            <a:ext cx="7615765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ב'/אב/תשע"ז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ransition spd="med">
    <p:pull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ב'/אב/תשע"ז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ransition spd="med">
    <p:pull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ב'/אב/תשע"ז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ransition spd="med">
    <p:pull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84463" y="6356351"/>
            <a:ext cx="2781300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defRPr>
            </a:lvl1pPr>
          </a:lstStyle>
          <a:p>
            <a:fld id="{4E7438E1-117D-44FB-AC24-B79D899BA877}" type="datetimeFigureOut">
              <a:rPr lang="he-IL" smtClean="0"/>
              <a:pPr/>
              <a:t>ב'/אב/תשע"ז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78887" y="6356351"/>
            <a:ext cx="3797300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038" y="6356351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Gisha" panose="020B0502040204020203" pitchFamily="34" charset="-79"/>
                <a:cs typeface="Gisha" panose="020B0502040204020203" pitchFamily="34" charset="-79"/>
              </a:defRPr>
            </a:lvl1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7" name="Oval 6"/>
          <p:cNvSpPr/>
          <p:nvPr/>
        </p:nvSpPr>
        <p:spPr>
          <a:xfrm>
            <a:off x="11277014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Gisha" panose="020B0502040204020203" pitchFamily="34" charset="-79"/>
              <a:ea typeface="+mn-ea"/>
              <a:cs typeface="Gisha" panose="020B0502040204020203" pitchFamily="34" charset="-79"/>
            </a:endParaRPr>
          </a:p>
        </p:txBody>
      </p:sp>
      <p:sp>
        <p:nvSpPr>
          <p:cNvPr id="8" name="Oval 7"/>
          <p:cNvSpPr/>
          <p:nvPr/>
        </p:nvSpPr>
        <p:spPr>
          <a:xfrm>
            <a:off x="758826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pull dir="u"/>
  </p:transition>
  <p:txStyles>
    <p:titleStyle>
      <a:lvl1pPr algn="ctr" defTabSz="914400" rtl="1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Gisha" panose="020B0502040204020203" pitchFamily="34" charset="-79"/>
          <a:ea typeface="+mj-ea"/>
          <a:cs typeface="Gisha" panose="020B0502040204020203" pitchFamily="34" charset="-79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Gisha" panose="020B0502040204020203" pitchFamily="34" charset="-79"/>
          <a:ea typeface="+mn-ea"/>
          <a:cs typeface="Gisha" panose="020B0502040204020203" pitchFamily="34" charset="-79"/>
        </a:defRPr>
      </a:lvl1pPr>
      <a:lvl2pPr marL="742950" indent="-28575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Gisha" panose="020B0502040204020203" pitchFamily="34" charset="-79"/>
          <a:ea typeface="+mn-ea"/>
          <a:cs typeface="Gisha" panose="020B0502040204020203" pitchFamily="34" charset="-79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Gisha" panose="020B0502040204020203" pitchFamily="34" charset="-79"/>
          <a:ea typeface="+mn-ea"/>
          <a:cs typeface="Gisha" panose="020B0502040204020203" pitchFamily="34" charset="-79"/>
        </a:defRPr>
      </a:lvl3pPr>
      <a:lvl4pPr marL="16002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Gisha" panose="020B0502040204020203" pitchFamily="34" charset="-79"/>
          <a:ea typeface="+mn-ea"/>
          <a:cs typeface="Gisha" panose="020B0502040204020203" pitchFamily="34" charset="-79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Gisha" panose="020B0502040204020203" pitchFamily="34" charset="-79"/>
          <a:ea typeface="+mn-ea"/>
          <a:cs typeface="Gisha" panose="020B0502040204020203" pitchFamily="34" charset="-79"/>
        </a:defRPr>
      </a:lvl5pPr>
      <a:lvl6pPr marL="25146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5.jp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 descr="תמונה שמכילה ירוק, חוץ, דבר, אובייקט&#10;&#10;תיאור שנוצר ברמת מהימנות גבוהה מאוד">
            <a:extLst>
              <a:ext uri="{FF2B5EF4-FFF2-40B4-BE49-F238E27FC236}">
                <a16:creationId xmlns:a16="http://schemas.microsoft.com/office/drawing/2014/main" xmlns="" id="{10325A50-DF05-4401-B16F-36EA8F1364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87"/>
          <a:stretch/>
        </p:blipFill>
        <p:spPr>
          <a:xfrm flipH="1">
            <a:off x="0" y="30280"/>
            <a:ext cx="8424936" cy="68961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032104" y="1028170"/>
            <a:ext cx="4824536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>
                <a:latin typeface="Gisha" panose="020B0502040204020203" pitchFamily="34" charset="-79"/>
                <a:cs typeface="Gisha" panose="020B0502040204020203" pitchFamily="34" charset="-79"/>
              </a:rPr>
              <a:t>וועדת המדע והטכנולוגיה של הכנסת </a:t>
            </a:r>
          </a:p>
          <a:p>
            <a:r>
              <a:rPr lang="he-IL" sz="2400" b="1" dirty="0">
                <a:latin typeface="Gisha" panose="020B0502040204020203" pitchFamily="34" charset="-79"/>
                <a:cs typeface="Gisha" panose="020B0502040204020203" pitchFamily="34" charset="-79"/>
              </a:rPr>
              <a:t>בראשות ח"כ אורי </a:t>
            </a:r>
            <a:r>
              <a:rPr lang="he-IL" sz="2400" b="1" dirty="0" err="1">
                <a:latin typeface="Gisha" panose="020B0502040204020203" pitchFamily="34" charset="-79"/>
                <a:cs typeface="Gisha" panose="020B0502040204020203" pitchFamily="34" charset="-79"/>
              </a:rPr>
              <a:t>מקלב</a:t>
            </a:r>
            <a:endParaRPr lang="he-IL" sz="2000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6" name="מלבן 5">
            <a:extLst>
              <a:ext uri="{FF2B5EF4-FFF2-40B4-BE49-F238E27FC236}">
                <a16:creationId xmlns:a16="http://schemas.microsoft.com/office/drawing/2014/main" xmlns="" id="{E48F4DC9-A49B-42C0-8F85-B69E93598DDB}"/>
              </a:ext>
            </a:extLst>
          </p:cNvPr>
          <p:cNvSpPr/>
          <p:nvPr/>
        </p:nvSpPr>
        <p:spPr>
          <a:xfrm>
            <a:off x="5735960" y="3717032"/>
            <a:ext cx="619268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4000" dirty="0">
                <a:solidFill>
                  <a:prstClr val="black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עדכון תמהיל השכר </a:t>
            </a:r>
          </a:p>
          <a:p>
            <a:pPr lvl="0"/>
            <a:r>
              <a:rPr lang="he-IL" sz="6000" b="1" dirty="0">
                <a:solidFill>
                  <a:srgbClr val="00B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תמריץ הגעה ירוקה לעבודה</a:t>
            </a:r>
          </a:p>
        </p:txBody>
      </p:sp>
      <p:sp>
        <p:nvSpPr>
          <p:cNvPr id="7" name="מלבן 6">
            <a:extLst>
              <a:ext uri="{FF2B5EF4-FFF2-40B4-BE49-F238E27FC236}">
                <a16:creationId xmlns:a16="http://schemas.microsoft.com/office/drawing/2014/main" xmlns="" id="{A2FA1C2F-F050-4472-ACE0-BCC0B1B49D68}"/>
              </a:ext>
            </a:extLst>
          </p:cNvPr>
          <p:cNvSpPr/>
          <p:nvPr/>
        </p:nvSpPr>
        <p:spPr>
          <a:xfrm>
            <a:off x="5807968" y="6165304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מיטל להבי | סגנית ראש עיריית ת"א-יפו</a:t>
            </a:r>
          </a:p>
        </p:txBody>
      </p:sp>
      <p:pic>
        <p:nvPicPr>
          <p:cNvPr id="8" name="Picture 2" descr="סמל הכנסת- קישור לדף הבית">
            <a:extLst>
              <a:ext uri="{FF2B5EF4-FFF2-40B4-BE49-F238E27FC236}">
                <a16:creationId xmlns:a16="http://schemas.microsoft.com/office/drawing/2014/main" xmlns="" id="{1122C226-553F-4195-B063-033AE2CB2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484" y="332656"/>
            <a:ext cx="2122148" cy="611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7220577"/>
      </p:ext>
    </p:extLst>
  </p:cSld>
  <p:clrMapOvr>
    <a:masterClrMapping/>
  </p:clrMapOvr>
  <p:transition spd="med">
    <p:pull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תמונה 1">
            <a:extLst>
              <a:ext uri="{FF2B5EF4-FFF2-40B4-BE49-F238E27FC236}">
                <a16:creationId xmlns:a16="http://schemas.microsoft.com/office/drawing/2014/main" xmlns="" id="{458EA895-6FFF-452A-862B-2C9036D241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 l="3529" t="35146" r="4662" b="32862"/>
          <a:stretch/>
        </p:blipFill>
        <p:spPr>
          <a:xfrm>
            <a:off x="2495600" y="2405201"/>
            <a:ext cx="7290810" cy="1512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76200">
            <a:solidFill>
              <a:srgbClr val="302016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מלבן 2">
            <a:extLst>
              <a:ext uri="{FF2B5EF4-FFF2-40B4-BE49-F238E27FC236}">
                <a16:creationId xmlns:a16="http://schemas.microsoft.com/office/drawing/2014/main" xmlns="" id="{54112C04-1B14-467E-942A-B535A2E1B1BF}"/>
              </a:ext>
            </a:extLst>
          </p:cNvPr>
          <p:cNvSpPr/>
          <p:nvPr/>
        </p:nvSpPr>
        <p:spPr>
          <a:xfrm>
            <a:off x="2135561" y="692696"/>
            <a:ext cx="819991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4000" dirty="0">
                <a:latin typeface="Gisha" panose="020B0502040204020203" pitchFamily="34" charset="-79"/>
                <a:cs typeface="Gisha" panose="020B0502040204020203" pitchFamily="34" charset="-79"/>
              </a:rPr>
              <a:t>למעלה </a:t>
            </a:r>
            <a:r>
              <a:rPr lang="he-IL" sz="4000" b="1" dirty="0">
                <a:solidFill>
                  <a:srgbClr val="FF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מרבע מיליון </a:t>
            </a:r>
            <a:r>
              <a:rPr lang="he-IL" sz="4000" dirty="0">
                <a:latin typeface="Gisha" panose="020B0502040204020203" pitchFamily="34" charset="-79"/>
                <a:cs typeface="Gisha" panose="020B0502040204020203" pitchFamily="34" charset="-79"/>
              </a:rPr>
              <a:t>כלי רכב חדשים מצטרפים </a:t>
            </a:r>
            <a:r>
              <a:rPr lang="he-IL" sz="4000" b="1" dirty="0">
                <a:latin typeface="Gisha" panose="020B0502040204020203" pitchFamily="34" charset="-79"/>
                <a:cs typeface="Gisha" panose="020B0502040204020203" pitchFamily="34" charset="-79"/>
              </a:rPr>
              <a:t>לכבישי ופקקי ישראל </a:t>
            </a:r>
            <a:r>
              <a:rPr lang="he-IL" sz="4000" dirty="0">
                <a:latin typeface="Gisha" panose="020B0502040204020203" pitchFamily="34" charset="-79"/>
                <a:cs typeface="Gisha" panose="020B0502040204020203" pitchFamily="34" charset="-79"/>
              </a:rPr>
              <a:t>בשנה</a:t>
            </a:r>
          </a:p>
          <a:p>
            <a:pPr algn="ctr"/>
            <a:r>
              <a:rPr lang="he-IL" sz="4000" dirty="0"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</a:p>
          <a:p>
            <a:pPr algn="ctr"/>
            <a:endParaRPr lang="he-IL" sz="4000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ctr"/>
            <a:endParaRPr lang="he-IL" sz="4000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ctr"/>
            <a:endParaRPr lang="he-IL" sz="4000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algn="ctr"/>
            <a:r>
              <a:rPr lang="he-IL" sz="4000" dirty="0">
                <a:latin typeface="Gisha" panose="020B0502040204020203" pitchFamily="34" charset="-79"/>
                <a:cs typeface="Gisha" panose="020B0502040204020203" pitchFamily="34" charset="-79"/>
              </a:rPr>
              <a:t>לפני כשבוע נאלץ משרד התחבורה להוסיף </a:t>
            </a:r>
            <a:r>
              <a:rPr lang="he-IL" sz="4000" b="1" dirty="0">
                <a:solidFill>
                  <a:srgbClr val="FF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ספרה שמינית </a:t>
            </a:r>
            <a:r>
              <a:rPr lang="he-IL" sz="4000" dirty="0">
                <a:latin typeface="Gisha" panose="020B0502040204020203" pitchFamily="34" charset="-79"/>
                <a:cs typeface="Gisha" panose="020B0502040204020203" pitchFamily="34" charset="-79"/>
              </a:rPr>
              <a:t>ללוחיות הרישוי</a:t>
            </a:r>
          </a:p>
        </p:txBody>
      </p:sp>
    </p:spTree>
    <p:extLst>
      <p:ext uri="{BB962C8B-B14F-4D97-AF65-F5344CB8AC3E}">
        <p14:creationId xmlns:p14="http://schemas.microsoft.com/office/powerpoint/2010/main" val="902784156"/>
      </p:ext>
    </p:extLst>
  </p:cSld>
  <p:clrMapOvr>
    <a:masterClrMapping/>
  </p:clrMapOvr>
  <p:transition spd="med">
    <p:pull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71464" y="116633"/>
            <a:ext cx="920976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>
                <a:solidFill>
                  <a:srgbClr val="FF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הגידול ברכב פרטי יוצר נזק שנתי במיליארדי ₪ </a:t>
            </a:r>
          </a:p>
        </p:txBody>
      </p:sp>
      <p:graphicFrame>
        <p:nvGraphicFramePr>
          <p:cNvPr id="2" name="דיאגרמה 1"/>
          <p:cNvGraphicFramePr/>
          <p:nvPr>
            <p:extLst>
              <p:ext uri="{D42A27DB-BD31-4B8C-83A1-F6EECF244321}">
                <p14:modId xmlns:p14="http://schemas.microsoft.com/office/powerpoint/2010/main" val="352781721"/>
              </p:ext>
            </p:extLst>
          </p:nvPr>
        </p:nvGraphicFramePr>
        <p:xfrm>
          <a:off x="695400" y="1145313"/>
          <a:ext cx="6526741" cy="51712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מלבן 2">
            <a:extLst>
              <a:ext uri="{FF2B5EF4-FFF2-40B4-BE49-F238E27FC236}">
                <a16:creationId xmlns:a16="http://schemas.microsoft.com/office/drawing/2014/main" xmlns="" id="{6761B03E-DCE8-485F-9E04-B03E3A0A88D8}"/>
              </a:ext>
            </a:extLst>
          </p:cNvPr>
          <p:cNvSpPr/>
          <p:nvPr/>
        </p:nvSpPr>
        <p:spPr>
          <a:xfrm>
            <a:off x="6744072" y="914799"/>
            <a:ext cx="3672408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הממשלה ומשרדי התחבורה והאוצר הציבו כמטרה לצמצם את השימוש ברכב פרטי לטובת תחבורה ציבורית ואמצעיים ירוקים. </a:t>
            </a:r>
          </a:p>
          <a:p>
            <a:pPr>
              <a:lnSpc>
                <a:spcPct val="150000"/>
              </a:lnSpc>
            </a:pPr>
            <a:endParaRPr lang="he-IL" sz="2400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>
              <a:lnSpc>
                <a:spcPct val="150000"/>
              </a:lnSpc>
            </a:pP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כחלק מכך הופחת תקן החניה והוגדל באופן משמעותי התקציב לתשתיות תחבורה ציבורית</a:t>
            </a:r>
          </a:p>
        </p:txBody>
      </p:sp>
    </p:spTree>
    <p:extLst>
      <p:ext uri="{BB962C8B-B14F-4D97-AF65-F5344CB8AC3E}">
        <p14:creationId xmlns:p14="http://schemas.microsoft.com/office/powerpoint/2010/main" val="1326145298"/>
      </p:ext>
    </p:extLst>
  </p:cSld>
  <p:clrMapOvr>
    <a:masterClrMapping/>
  </p:clrMapOvr>
  <p:transition spd="med">
    <p:pull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47928" y="116631"/>
            <a:ext cx="6221825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>
                <a:solidFill>
                  <a:srgbClr val="FF0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האבסורד של הטבת אחזקת רכב</a:t>
            </a:r>
          </a:p>
        </p:txBody>
      </p:sp>
      <p:pic>
        <p:nvPicPr>
          <p:cNvPr id="4" name="תמונה 3" descr="תמונה שמכילה טקסט&#10;&#10;תיאור שנוצר ברמת מהימנות גבוהה מאוד">
            <a:extLst>
              <a:ext uri="{FF2B5EF4-FFF2-40B4-BE49-F238E27FC236}">
                <a16:creationId xmlns:a16="http://schemas.microsoft.com/office/drawing/2014/main" xmlns="" id="{BCB4B7A4-ADC1-490D-895F-22C4CA6617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3538727" cy="6857999"/>
          </a:xfrm>
          <a:prstGeom prst="rect">
            <a:avLst/>
          </a:prstGeom>
        </p:spPr>
      </p:pic>
      <p:sp>
        <p:nvSpPr>
          <p:cNvPr id="6" name="מלבן 5">
            <a:extLst>
              <a:ext uri="{FF2B5EF4-FFF2-40B4-BE49-F238E27FC236}">
                <a16:creationId xmlns:a16="http://schemas.microsoft.com/office/drawing/2014/main" xmlns="" id="{7A5B425F-0666-4D25-A665-7781907EA1BC}"/>
              </a:ext>
            </a:extLst>
          </p:cNvPr>
          <p:cNvSpPr/>
          <p:nvPr/>
        </p:nvSpPr>
        <p:spPr>
          <a:xfrm>
            <a:off x="407368" y="409018"/>
            <a:ext cx="4320480" cy="2731950"/>
          </a:xfrm>
          <a:prstGeom prst="rect">
            <a:avLst/>
          </a:prstGeom>
          <a:solidFill>
            <a:srgbClr val="FF0000">
              <a:alpha val="87843"/>
            </a:srgbClr>
          </a:solidFill>
          <a:effectLst>
            <a:softEdge rad="317500"/>
          </a:effectLst>
        </p:spPr>
        <p:txBody>
          <a:bodyPr wrap="square" anchor="ctr" anchorCtr="1">
            <a:noAutofit/>
          </a:bodyPr>
          <a:lstStyle/>
          <a:p>
            <a:pPr marL="449263" algn="ctr"/>
            <a:r>
              <a:rPr lang="he-IL" sz="2400" b="1" dirty="0">
                <a:solidFill>
                  <a:schemeClr val="bg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אבסורד | הממשלה מתמרצת כספית את עובדיה להשתמש ברכב פרטי בניגוד למדיניותה המוצהרת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C4474EE-60A5-4763-8F7A-0CD23302B4E5}"/>
              </a:ext>
            </a:extLst>
          </p:cNvPr>
          <p:cNvSpPr txBox="1"/>
          <p:nvPr/>
        </p:nvSpPr>
        <p:spPr>
          <a:xfrm>
            <a:off x="3682743" y="6487017"/>
            <a:ext cx="5419652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l"/>
            <a:r>
              <a:rPr lang="he-IL" sz="1400" dirty="0">
                <a:latin typeface="Arial" panose="020B0604020202020204" pitchFamily="34" charset="0"/>
                <a:cs typeface="Arial" panose="020B0604020202020204" pitchFamily="34" charset="0"/>
              </a:rPr>
              <a:t>השטר מתוך עבודה של האמן </a:t>
            </a:r>
            <a:r>
              <a:rPr lang="he-IL" sz="1400" b="1" dirty="0">
                <a:latin typeface="Arial" panose="020B0604020202020204" pitchFamily="34" charset="0"/>
                <a:cs typeface="Arial" panose="020B0604020202020204" pitchFamily="34" charset="0"/>
              </a:rPr>
              <a:t>גבי </a:t>
            </a:r>
            <a:r>
              <a:rPr lang="he-IL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יצחקוב</a:t>
            </a:r>
            <a:r>
              <a:rPr lang="he-IL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e-IL" sz="1400" dirty="0">
                <a:latin typeface="Arial" panose="020B0604020202020204" pitchFamily="34" charset="0"/>
                <a:cs typeface="Arial" panose="020B0604020202020204" pitchFamily="34" charset="0"/>
              </a:rPr>
              <a:t>"השטרות החדשים של ישראל"</a:t>
            </a:r>
          </a:p>
        </p:txBody>
      </p:sp>
      <p:graphicFrame>
        <p:nvGraphicFramePr>
          <p:cNvPr id="7" name="דיאגרמה 6">
            <a:extLst>
              <a:ext uri="{FF2B5EF4-FFF2-40B4-BE49-F238E27FC236}">
                <a16:creationId xmlns:a16="http://schemas.microsoft.com/office/drawing/2014/main" xmlns="" id="{78D3FC60-3A32-4661-887B-3A46AE94D4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13789273"/>
              </p:ext>
            </p:extLst>
          </p:nvPr>
        </p:nvGraphicFramePr>
        <p:xfrm>
          <a:off x="4439816" y="1052736"/>
          <a:ext cx="7289094" cy="5236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אליפסה 7">
            <a:extLst>
              <a:ext uri="{FF2B5EF4-FFF2-40B4-BE49-F238E27FC236}">
                <a16:creationId xmlns:a16="http://schemas.microsoft.com/office/drawing/2014/main" xmlns="" id="{C63977D8-DE14-4A18-A03E-10D74D3D4C71}"/>
              </a:ext>
            </a:extLst>
          </p:cNvPr>
          <p:cNvSpPr/>
          <p:nvPr/>
        </p:nvSpPr>
        <p:spPr>
          <a:xfrm rot="20866597">
            <a:off x="2648140" y="4142609"/>
            <a:ext cx="2160000" cy="2160000"/>
          </a:xfrm>
          <a:prstGeom prst="ellipse">
            <a:avLst/>
          </a:prstGeom>
          <a:solidFill>
            <a:srgbClr val="FF0000">
              <a:alpha val="87059"/>
            </a:srgbClr>
          </a:solidFill>
          <a:effectLst>
            <a:softEdge rad="127000"/>
          </a:effectLst>
        </p:spPr>
        <p:txBody>
          <a:bodyPr wrap="square" anchor="ctr" anchorCtr="0">
            <a:noAutofit/>
          </a:bodyPr>
          <a:lstStyle/>
          <a:p>
            <a:pPr algn="ctr"/>
            <a:r>
              <a:rPr lang="he-IL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הידעת? </a:t>
            </a:r>
          </a:p>
          <a:p>
            <a:pPr algn="ctr"/>
            <a:r>
              <a:rPr lang="he-I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99% מהזכאים מחזיקים רכב ו-1% בלבד אינו מנצל את זכותו!</a:t>
            </a:r>
            <a:endParaRPr lang="he-IL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28348530"/>
      </p:ext>
    </p:extLst>
  </p:cSld>
  <p:clrMapOvr>
    <a:masterClrMapping/>
  </p:clrMapOvr>
  <p:transition spd="med">
    <p:pull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>
            <a:extLst>
              <a:ext uri="{FF2B5EF4-FFF2-40B4-BE49-F238E27FC236}">
                <a16:creationId xmlns:a16="http://schemas.microsoft.com/office/drawing/2014/main" xmlns="" id="{1373FB60-5349-449F-B32C-F81A5703DC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076" b="89863" l="0" r="99757">
                        <a14:foregroundMark x1="79101" y1="39519" x2="99878" y2="40722"/>
                        <a14:foregroundMark x1="99878" y1="40722" x2="99757" y2="40206"/>
                        <a14:foregroundMark x1="76428" y1="62887" x2="0" y2="61340"/>
                        <a14:foregroundMark x1="17011" y1="9794" x2="17861" y2="9107"/>
                        <a14:foregroundMark x1="36938" y1="10825" x2="38396" y2="8076"/>
                        <a14:foregroundMark x1="51762" y1="56357" x2="55650" y2="50687"/>
                        <a14:foregroundMark x1="55650" y1="50687" x2="56744" y2="47079"/>
                        <a14:backgroundMark x1="94775" y1="28007" x2="71203" y2="32818"/>
                        <a14:backgroundMark x1="71203" y1="32818" x2="60875" y2="29381"/>
                        <a14:backgroundMark x1="60875" y1="29381" x2="60753" y2="293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3750"/>
          <a:stretch/>
        </p:blipFill>
        <p:spPr>
          <a:xfrm>
            <a:off x="1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tint val="66000"/>
                  <a:satMod val="160000"/>
                </a:schemeClr>
              </a:gs>
              <a:gs pos="50000">
                <a:schemeClr val="tx1">
                  <a:tint val="44500"/>
                  <a:satMod val="160000"/>
                </a:schemeClr>
              </a:gs>
              <a:gs pos="100000">
                <a:schemeClr val="tx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</p:pic>
      <p:sp>
        <p:nvSpPr>
          <p:cNvPr id="2" name="TextBox 1"/>
          <p:cNvSpPr txBox="1"/>
          <p:nvPr/>
        </p:nvSpPr>
        <p:spPr>
          <a:xfrm>
            <a:off x="1" y="188640"/>
            <a:ext cx="11784012" cy="253877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80000"/>
              </a:lnSpc>
            </a:pPr>
            <a:r>
              <a:rPr lang="he-IL" sz="6600" dirty="0">
                <a:solidFill>
                  <a:schemeClr val="bg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איך שומרים על ההטבה </a:t>
            </a:r>
            <a:r>
              <a:rPr lang="he-IL" sz="6600" dirty="0" smtClean="0">
                <a:solidFill>
                  <a:schemeClr val="bg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ועל שכר העובדים– </a:t>
            </a:r>
            <a:r>
              <a:rPr lang="he-IL" sz="6600" dirty="0">
                <a:solidFill>
                  <a:schemeClr val="bg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מבלי לגרום לזיהום, תחלואה ואבדן משאבים אדיר ?</a:t>
            </a:r>
            <a:endParaRPr lang="he-IL" sz="4000" dirty="0">
              <a:solidFill>
                <a:schemeClr val="bg1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694919252"/>
      </p:ext>
    </p:extLst>
  </p:cSld>
  <p:clrMapOvr>
    <a:masterClrMapping/>
  </p:clrMapOvr>
  <p:transition spd="med">
    <p:pull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1425" y="211412"/>
            <a:ext cx="10872588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dirty="0">
                <a:solidFill>
                  <a:srgbClr val="00B05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הפתרון שלנו: </a:t>
            </a:r>
            <a:r>
              <a:rPr lang="he-IL" sz="4400" b="1" dirty="0">
                <a:solidFill>
                  <a:srgbClr val="00B05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תמריץ הגעה ירוקה לעבודה</a:t>
            </a:r>
          </a:p>
        </p:txBody>
      </p:sp>
      <p:graphicFrame>
        <p:nvGraphicFramePr>
          <p:cNvPr id="4" name="דיאגרמה 3">
            <a:extLst>
              <a:ext uri="{FF2B5EF4-FFF2-40B4-BE49-F238E27FC236}">
                <a16:creationId xmlns:a16="http://schemas.microsoft.com/office/drawing/2014/main" xmlns="" id="{73B248A3-17DA-4657-B3BD-3AD22B4ADE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32844701"/>
              </p:ext>
            </p:extLst>
          </p:nvPr>
        </p:nvGraphicFramePr>
        <p:xfrm>
          <a:off x="1925622" y="2132856"/>
          <a:ext cx="8274834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9245D2A-364F-4306-B094-48CCDD07B10D}"/>
              </a:ext>
            </a:extLst>
          </p:cNvPr>
          <p:cNvSpPr txBox="1"/>
          <p:nvPr/>
        </p:nvSpPr>
        <p:spPr>
          <a:xfrm>
            <a:off x="1487487" y="1005301"/>
            <a:ext cx="9649073" cy="9835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80000"/>
              </a:lnSpc>
            </a:pPr>
            <a:r>
              <a:rPr lang="he-IL" sz="3600" u="sng" dirty="0">
                <a:latin typeface="Gisha" panose="020B0502040204020203" pitchFamily="34" charset="-79"/>
                <a:cs typeface="Gisha" panose="020B0502040204020203" pitchFamily="34" charset="-79"/>
              </a:rPr>
              <a:t>בחירה בין שתי הטבות </a:t>
            </a:r>
            <a:r>
              <a:rPr lang="he-IL" sz="3600" dirty="0">
                <a:latin typeface="Gisha" panose="020B0502040204020203" pitchFamily="34" charset="-79"/>
                <a:cs typeface="Gisha" panose="020B0502040204020203" pitchFamily="34" charset="-79"/>
              </a:rPr>
              <a:t>בעלות תנאים זהים שתאפשר למי שרוצה להיפרד מהרכב </a:t>
            </a:r>
            <a:r>
              <a:rPr lang="he-IL" sz="3600" b="1" dirty="0">
                <a:solidFill>
                  <a:srgbClr val="00B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לטובת תמריץ ירוק</a:t>
            </a:r>
            <a:endParaRPr lang="he-IL" b="1" dirty="0">
              <a:solidFill>
                <a:srgbClr val="00B00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7" name="מלבן 6">
            <a:extLst>
              <a:ext uri="{FF2B5EF4-FFF2-40B4-BE49-F238E27FC236}">
                <a16:creationId xmlns:a16="http://schemas.microsoft.com/office/drawing/2014/main" xmlns="" id="{B7D37F04-6388-4B29-A163-CA7CF765CB7C}"/>
              </a:ext>
            </a:extLst>
          </p:cNvPr>
          <p:cNvSpPr/>
          <p:nvPr/>
        </p:nvSpPr>
        <p:spPr>
          <a:xfrm>
            <a:off x="1650884" y="5694347"/>
            <a:ext cx="86935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2400" b="1" dirty="0">
                <a:latin typeface="Gisha" panose="020B0502040204020203" pitchFamily="34" charset="-79"/>
                <a:cs typeface="Gisha" panose="020B0502040204020203" pitchFamily="34" charset="-79"/>
              </a:rPr>
              <a:t>הטבה לא פנסיונית </a:t>
            </a: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המתמרצת עובד להגיע לעבודה בירוק – שומרת הן על המשכורת והן על החוב האקטוארי של המשק בגין תשלומי פנסיה</a:t>
            </a:r>
          </a:p>
        </p:txBody>
      </p:sp>
    </p:spTree>
    <p:extLst>
      <p:ext uri="{BB962C8B-B14F-4D97-AF65-F5344CB8AC3E}">
        <p14:creationId xmlns:p14="http://schemas.microsoft.com/office/powerpoint/2010/main" val="2682069587"/>
      </p:ext>
    </p:extLst>
  </p:cSld>
  <p:clrMapOvr>
    <a:masterClrMapping/>
  </p:clrMapOvr>
  <p:transition spd="med">
    <p:pull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דיאגרמה 7">
            <a:extLst>
              <a:ext uri="{FF2B5EF4-FFF2-40B4-BE49-F238E27FC236}">
                <a16:creationId xmlns:a16="http://schemas.microsoft.com/office/drawing/2014/main" xmlns="" id="{D6572050-9E6A-4DDC-ACB0-FB5BD9222C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1578607"/>
              </p:ext>
            </p:extLst>
          </p:nvPr>
        </p:nvGraphicFramePr>
        <p:xfrm>
          <a:off x="5711280" y="1196752"/>
          <a:ext cx="6480720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271464" y="116633"/>
            <a:ext cx="9289032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b="1" dirty="0">
                <a:solidFill>
                  <a:srgbClr val="00B05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תמריץ הגעה ירוקה לעבודה</a:t>
            </a:r>
          </a:p>
          <a:p>
            <a:pPr algn="ctr"/>
            <a:endParaRPr lang="he-IL" sz="3600" b="1" dirty="0">
              <a:solidFill>
                <a:schemeClr val="tx2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3" name="מציין מיקום טקסט 12">
            <a:extLst>
              <a:ext uri="{FF2B5EF4-FFF2-40B4-BE49-F238E27FC236}">
                <a16:creationId xmlns:a16="http://schemas.microsoft.com/office/drawing/2014/main" xmlns="" id="{743B71AD-3134-4413-9042-7454CA5CC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1547" y="1012162"/>
            <a:ext cx="5386917" cy="609600"/>
          </a:xfrm>
        </p:spPr>
        <p:txBody>
          <a:bodyPr/>
          <a:lstStyle/>
          <a:p>
            <a:r>
              <a:rPr lang="he-IL" sz="3200" b="1" dirty="0"/>
              <a:t>איך זה יעבוד?</a:t>
            </a:r>
          </a:p>
        </p:txBody>
      </p:sp>
      <p:sp>
        <p:nvSpPr>
          <p:cNvPr id="7" name="מציין מיקום תוכן 6">
            <a:extLst>
              <a:ext uri="{FF2B5EF4-FFF2-40B4-BE49-F238E27FC236}">
                <a16:creationId xmlns:a16="http://schemas.microsoft.com/office/drawing/2014/main" xmlns="" id="{56CF9DC4-186D-4A75-B14C-F53EA2D0FB3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9600" y="1806352"/>
            <a:ext cx="5388864" cy="468755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he-IL" b="1" dirty="0"/>
              <a:t>עו"ד אשר חלד, מומחה לדיני עבודה, </a:t>
            </a:r>
            <a:r>
              <a:rPr lang="he-IL" b="1" dirty="0" smtClean="0"/>
              <a:t>פיתח </a:t>
            </a:r>
            <a:r>
              <a:rPr lang="he-IL" b="1" dirty="0"/>
              <a:t>עבורנו מתווה להסכם שכר קיבוצי מלווה בחקיקה בכנסת: 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he-IL" dirty="0"/>
              <a:t>בשלב הראשון המתווה יושת על עובדי המדינה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he-IL" dirty="0"/>
              <a:t>בהמשך יאומץ ע"י המגזר הפרטי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he-IL" b="1" dirty="0"/>
              <a:t>עלות ההצעה למדינה ולמעסיקים אפסית </a:t>
            </a:r>
            <a:r>
              <a:rPr lang="he-IL" dirty="0"/>
              <a:t>- ההוצאות הנוספות על עובדים שכיום לא מחזיקים רכב זניחות ומתקזזות עם החיסכון בעלויות החניה.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E2286BD9-6DBB-415D-B1CB-A7864118BF49}"/>
              </a:ext>
            </a:extLst>
          </p:cNvPr>
          <p:cNvSpPr txBox="1"/>
          <p:nvPr/>
        </p:nvSpPr>
        <p:spPr>
          <a:xfrm rot="255360">
            <a:off x="6223298" y="3337537"/>
            <a:ext cx="5537515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400" b="1" dirty="0">
                <a:solidFill>
                  <a:schemeClr val="bg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השפעה ישירה על בריאות הציבור</a:t>
            </a:r>
          </a:p>
          <a:p>
            <a:pPr algn="ctr"/>
            <a:r>
              <a:rPr lang="he-IL" sz="2400" b="1" dirty="0">
                <a:solidFill>
                  <a:schemeClr val="bg1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ללא צורך בעוד משאבים </a:t>
            </a:r>
          </a:p>
        </p:txBody>
      </p:sp>
    </p:spTree>
    <p:extLst>
      <p:ext uri="{BB962C8B-B14F-4D97-AF65-F5344CB8AC3E}">
        <p14:creationId xmlns:p14="http://schemas.microsoft.com/office/powerpoint/2010/main" val="2792736831"/>
      </p:ext>
    </p:extLst>
  </p:cSld>
  <p:clrMapOvr>
    <a:masterClrMapping/>
  </p:clrMapOvr>
  <p:transition spd="med">
    <p:pull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10704" y="946222"/>
            <a:ext cx="5760640" cy="533081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he-IL" sz="2400" b="1" dirty="0">
                <a:solidFill>
                  <a:srgbClr val="00B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ועדת הכלכלה של הכנסת </a:t>
            </a: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דנה בנושא בעבר ולבקשתה הוכן מתווה ההצעה ע"י עו"ד חלד </a:t>
            </a:r>
            <a:r>
              <a:rPr lang="he-IL" sz="1400" dirty="0">
                <a:solidFill>
                  <a:prstClr val="black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17.06.14</a:t>
            </a:r>
            <a:endParaRPr lang="he-IL" sz="2400" dirty="0">
              <a:latin typeface="Gisha" panose="020B0502040204020203" pitchFamily="34" charset="-79"/>
              <a:cs typeface="Gisha" panose="020B0502040204020203" pitchFamily="34" charset="-79"/>
            </a:endParaRP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ההצעה נידונה בעבר במשרד האוצר בהשתתפות </a:t>
            </a:r>
            <a:r>
              <a:rPr lang="he-IL" sz="2400" b="1" dirty="0">
                <a:solidFill>
                  <a:srgbClr val="00B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אנשי הממונה על השכר ואגף התקציבים</a:t>
            </a: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.</a:t>
            </a:r>
          </a:p>
          <a:p>
            <a:pPr marL="342900" indent="-342900">
              <a:lnSpc>
                <a:spcPct val="130000"/>
              </a:lnSpc>
              <a:buFont typeface="+mj-lt"/>
              <a:buAutoNum type="arabicPeriod"/>
            </a:pP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הפתרון תואם ברוחו </a:t>
            </a:r>
            <a:r>
              <a:rPr lang="he-IL" sz="2400" b="1" dirty="0">
                <a:solidFill>
                  <a:srgbClr val="00B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החלטת ממשלה </a:t>
            </a: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מס' 2452 – "להמליץ על שיטת תגמול שוות ערך להטבות על החזקת רכב הניתנות לעובדים הזכאים לכך, גם ללא הוכחת בעלות על כלי רכב" </a:t>
            </a:r>
            <a:r>
              <a:rPr lang="he-IL" sz="1400" dirty="0">
                <a:latin typeface="Gisha" panose="020B0502040204020203" pitchFamily="34" charset="-79"/>
                <a:cs typeface="Gisha" panose="020B0502040204020203" pitchFamily="34" charset="-79"/>
              </a:rPr>
              <a:t>(25.08.13).</a:t>
            </a:r>
            <a:endParaRPr lang="he-IL" sz="2400" dirty="0"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67608" y="323945"/>
            <a:ext cx="7776864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>
                <a:solidFill>
                  <a:srgbClr val="00B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הגיעה העת לקדם את ההצעה לכדי ביצוע</a:t>
            </a:r>
          </a:p>
        </p:txBody>
      </p:sp>
      <p:sp>
        <p:nvSpPr>
          <p:cNvPr id="4" name="אליפסה 3">
            <a:extLst>
              <a:ext uri="{FF2B5EF4-FFF2-40B4-BE49-F238E27FC236}">
                <a16:creationId xmlns:a16="http://schemas.microsoft.com/office/drawing/2014/main" xmlns="" id="{494DB7D8-9CF1-436C-A3F5-0B39B539DC0A}"/>
              </a:ext>
            </a:extLst>
          </p:cNvPr>
          <p:cNvSpPr/>
          <p:nvPr/>
        </p:nvSpPr>
        <p:spPr>
          <a:xfrm rot="737694">
            <a:off x="6360493" y="1355980"/>
            <a:ext cx="5124270" cy="5124270"/>
          </a:xfrm>
          <a:prstGeom prst="ellipse">
            <a:avLst/>
          </a:prstGeom>
          <a:solidFill>
            <a:srgbClr val="00B000">
              <a:alpha val="87059"/>
            </a:srgbClr>
          </a:solidFill>
          <a:effectLst>
            <a:softEdge rad="635000"/>
          </a:effectLst>
        </p:spPr>
        <p:txBody>
          <a:bodyPr wrap="square" anchor="ctr" anchorCtr="1">
            <a:noAutofit/>
          </a:bodyPr>
          <a:lstStyle/>
          <a:p>
            <a:pPr algn="ctr"/>
            <a:r>
              <a:rPr lang="he-IL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עלינו ליישם את החלטת הממשלה ואת מדיניות התחבורה ולאפשר לעובדים לבחור בין רכב לתגמול אמתי לרווחתם</a:t>
            </a:r>
          </a:p>
        </p:txBody>
      </p:sp>
    </p:spTree>
    <p:extLst>
      <p:ext uri="{BB962C8B-B14F-4D97-AF65-F5344CB8AC3E}">
        <p14:creationId xmlns:p14="http://schemas.microsoft.com/office/powerpoint/2010/main" val="141932459"/>
      </p:ext>
    </p:extLst>
  </p:cSld>
  <p:clrMapOvr>
    <a:masterClrMapping/>
  </p:clrMapOvr>
  <p:transition spd="med">
    <p:pull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312024" y="620688"/>
            <a:ext cx="5472298" cy="618630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הגעה ירוקה לעבודה </a:t>
            </a:r>
            <a:r>
              <a:rPr lang="he-IL" sz="2400" b="1" dirty="0">
                <a:solidFill>
                  <a:srgbClr val="00B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תורמת גם למאבק ביוקר המחיה </a:t>
            </a: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- היא חוסכת לעובד את ההוצאה על אחזקת רכב בלי לפגוע במשכורת.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במדינות רבות </a:t>
            </a:r>
            <a:r>
              <a:rPr lang="he-IL" sz="2400" b="1" dirty="0">
                <a:solidFill>
                  <a:srgbClr val="00B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בעולם ישנה מדיניות מוצהרת של עידוד עובדים </a:t>
            </a: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להגיע לעבודה בתחבורה ציבורית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he-IL" sz="2400" b="1" dirty="0">
                <a:solidFill>
                  <a:srgbClr val="00B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עיריית ת"א-יפו מוכנה לקחת על עצמה פיילוט </a:t>
            </a: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בקרב עובדיה לבחינת ההצעה </a:t>
            </a:r>
            <a:r>
              <a:rPr lang="he-IL" sz="2400" b="1" dirty="0">
                <a:latin typeface="Gisha" panose="020B0502040204020203" pitchFamily="34" charset="-79"/>
                <a:cs typeface="Gisha" panose="020B0502040204020203" pitchFamily="34" charset="-79"/>
              </a:rPr>
              <a:t>וגם עיריות נוספות מרחבי הארץ </a:t>
            </a:r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הראו לכך נכונות. </a:t>
            </a:r>
          </a:p>
        </p:txBody>
      </p:sp>
      <p:sp>
        <p:nvSpPr>
          <p:cNvPr id="5" name="אליפסה 4">
            <a:extLst>
              <a:ext uri="{FF2B5EF4-FFF2-40B4-BE49-F238E27FC236}">
                <a16:creationId xmlns:a16="http://schemas.microsoft.com/office/drawing/2014/main" xmlns="" id="{4CDF137C-904F-48F7-8DD6-922905129FB1}"/>
              </a:ext>
            </a:extLst>
          </p:cNvPr>
          <p:cNvSpPr/>
          <p:nvPr/>
        </p:nvSpPr>
        <p:spPr>
          <a:xfrm>
            <a:off x="839416" y="877313"/>
            <a:ext cx="5673058" cy="5673058"/>
          </a:xfrm>
          <a:prstGeom prst="ellipse">
            <a:avLst/>
          </a:prstGeom>
          <a:solidFill>
            <a:srgbClr val="00B000">
              <a:alpha val="87059"/>
            </a:srgbClr>
          </a:solidFill>
          <a:effectLst>
            <a:softEdge rad="635000"/>
          </a:effectLst>
        </p:spPr>
        <p:txBody>
          <a:bodyPr wrap="square" anchor="ctr" anchorCtr="1">
            <a:noAutofit/>
          </a:bodyPr>
          <a:lstStyle/>
          <a:p>
            <a:pPr lvl="0" algn="ctr"/>
            <a:r>
              <a:rPr lang="he-IL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בקיצור...</a:t>
            </a:r>
          </a:p>
          <a:p>
            <a:pPr lvl="0" algn="ctr"/>
            <a:r>
              <a:rPr lang="he-IL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כל עוד אנחנו מספקים תמריץ להחזיק רכב - לא נוכל להפחית את התאונות, התחלואה והנזק העצום למשק</a:t>
            </a:r>
          </a:p>
        </p:txBody>
      </p:sp>
    </p:spTree>
    <p:extLst>
      <p:ext uri="{BB962C8B-B14F-4D97-AF65-F5344CB8AC3E}">
        <p14:creationId xmlns:p14="http://schemas.microsoft.com/office/powerpoint/2010/main" val="1485416131"/>
      </p:ext>
    </p:extLst>
  </p:cSld>
  <p:clrMapOvr>
    <a:masterClrMapping/>
  </p:clrMapOvr>
  <p:transition spd="med">
    <p:pull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אליפסה 4">
            <a:extLst>
              <a:ext uri="{FF2B5EF4-FFF2-40B4-BE49-F238E27FC236}">
                <a16:creationId xmlns:a16="http://schemas.microsoft.com/office/drawing/2014/main" xmlns="" id="{4CDF137C-904F-48F7-8DD6-922905129FB1}"/>
              </a:ext>
            </a:extLst>
          </p:cNvPr>
          <p:cNvSpPr/>
          <p:nvPr/>
        </p:nvSpPr>
        <p:spPr>
          <a:xfrm>
            <a:off x="-33282" y="0"/>
            <a:ext cx="3176953" cy="3068960"/>
          </a:xfrm>
          <a:prstGeom prst="ellipse">
            <a:avLst/>
          </a:prstGeom>
          <a:solidFill>
            <a:srgbClr val="00B000">
              <a:alpha val="87059"/>
            </a:srgbClr>
          </a:solidFill>
          <a:effectLst>
            <a:softEdge rad="635000"/>
          </a:effectLst>
        </p:spPr>
        <p:txBody>
          <a:bodyPr wrap="square" anchor="ctr" anchorCtr="1">
            <a:noAutofit/>
          </a:bodyPr>
          <a:lstStyle/>
          <a:p>
            <a:pPr lvl="0" algn="ctr"/>
            <a:r>
              <a:rPr lang="he-I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מתוך כתבה </a:t>
            </a:r>
            <a:r>
              <a:rPr lang="he-IL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בכלכליסט</a:t>
            </a:r>
            <a:r>
              <a:rPr lang="he-IL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 23.07.2017</a:t>
            </a:r>
            <a:endParaRPr lang="he-IL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pic>
        <p:nvPicPr>
          <p:cNvPr id="1026" name="Picture 2" descr="C:\Users\x5639527\Downloads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664" y="263373"/>
            <a:ext cx="8928992" cy="596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0296630"/>
      </p:ext>
    </p:extLst>
  </p:cSld>
  <p:clrMapOvr>
    <a:masterClrMapping/>
  </p:clrMapOvr>
  <p:transition spd="med">
    <p:pull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 descr="תמונה שמכילה ירוק, חוץ, דבר, אובייקט&#10;&#10;תיאור שנוצר ברמת מהימנות גבוהה מאוד">
            <a:extLst>
              <a:ext uri="{FF2B5EF4-FFF2-40B4-BE49-F238E27FC236}">
                <a16:creationId xmlns:a16="http://schemas.microsoft.com/office/drawing/2014/main" xmlns="" id="{10325A50-DF05-4401-B16F-36EA8F13645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87"/>
          <a:stretch/>
        </p:blipFill>
        <p:spPr>
          <a:xfrm>
            <a:off x="3767064" y="-38100"/>
            <a:ext cx="8424936" cy="6896100"/>
          </a:xfrm>
          <a:prstGeom prst="rect">
            <a:avLst/>
          </a:prstGeom>
        </p:spPr>
      </p:pic>
      <p:sp>
        <p:nvSpPr>
          <p:cNvPr id="6" name="מלבן 5">
            <a:extLst>
              <a:ext uri="{FF2B5EF4-FFF2-40B4-BE49-F238E27FC236}">
                <a16:creationId xmlns:a16="http://schemas.microsoft.com/office/drawing/2014/main" xmlns="" id="{E48F4DC9-A49B-42C0-8F85-B69E93598DDB}"/>
              </a:ext>
            </a:extLst>
          </p:cNvPr>
          <p:cNvSpPr/>
          <p:nvPr/>
        </p:nvSpPr>
        <p:spPr>
          <a:xfrm>
            <a:off x="335360" y="476672"/>
            <a:ext cx="3431704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5000"/>
              </a:lnSpc>
            </a:pPr>
            <a:r>
              <a:rPr lang="he-IL" sz="6000" b="1" dirty="0">
                <a:solidFill>
                  <a:srgbClr val="00B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הגעה </a:t>
            </a:r>
          </a:p>
          <a:p>
            <a:pPr lvl="0">
              <a:lnSpc>
                <a:spcPct val="85000"/>
              </a:lnSpc>
            </a:pPr>
            <a:r>
              <a:rPr lang="he-IL" sz="6000" b="1" dirty="0">
                <a:solidFill>
                  <a:srgbClr val="00B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ירוקה </a:t>
            </a:r>
          </a:p>
          <a:p>
            <a:pPr lvl="0">
              <a:lnSpc>
                <a:spcPct val="85000"/>
              </a:lnSpc>
            </a:pPr>
            <a:r>
              <a:rPr lang="he-IL" sz="6000" b="1" dirty="0">
                <a:solidFill>
                  <a:srgbClr val="00B00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לעבודה</a:t>
            </a:r>
          </a:p>
        </p:txBody>
      </p:sp>
      <p:pic>
        <p:nvPicPr>
          <p:cNvPr id="8" name="Picture 2" descr="סמל הכנסת- קישור לדף הבית">
            <a:extLst>
              <a:ext uri="{FF2B5EF4-FFF2-40B4-BE49-F238E27FC236}">
                <a16:creationId xmlns:a16="http://schemas.microsoft.com/office/drawing/2014/main" xmlns="" id="{1122C226-553F-4195-B063-033AE2CB22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484" y="332656"/>
            <a:ext cx="2122148" cy="611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מלבן 9">
            <a:extLst>
              <a:ext uri="{FF2B5EF4-FFF2-40B4-BE49-F238E27FC236}">
                <a16:creationId xmlns:a16="http://schemas.microsoft.com/office/drawing/2014/main" xmlns="" id="{42641CCB-18AC-4659-A86A-7188DCD6F9D7}"/>
              </a:ext>
            </a:extLst>
          </p:cNvPr>
          <p:cNvSpPr/>
          <p:nvPr/>
        </p:nvSpPr>
        <p:spPr>
          <a:xfrm>
            <a:off x="695400" y="2852936"/>
            <a:ext cx="3024336" cy="2446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85000"/>
              </a:lnSpc>
            </a:pPr>
            <a:r>
              <a:rPr lang="he-IL" sz="6000" b="1" dirty="0">
                <a:solidFill>
                  <a:srgbClr val="0070C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זה פשוט בידיים</a:t>
            </a:r>
          </a:p>
          <a:p>
            <a:pPr lvl="0">
              <a:lnSpc>
                <a:spcPct val="85000"/>
              </a:lnSpc>
            </a:pPr>
            <a:r>
              <a:rPr lang="he-IL" sz="6000" b="1" dirty="0">
                <a:solidFill>
                  <a:srgbClr val="0070C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שלנו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D33FB949-DE3A-44DF-B6A4-833A4F87DFFB}"/>
              </a:ext>
            </a:extLst>
          </p:cNvPr>
          <p:cNvSpPr txBox="1"/>
          <p:nvPr/>
        </p:nvSpPr>
        <p:spPr>
          <a:xfrm>
            <a:off x="4655840" y="260648"/>
            <a:ext cx="4824536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>
                <a:solidFill>
                  <a:srgbClr val="E0E0E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וועדת המדע והטכנולוגיה של הכנסת </a:t>
            </a:r>
          </a:p>
          <a:p>
            <a:r>
              <a:rPr lang="he-IL" sz="2400" b="1" dirty="0">
                <a:solidFill>
                  <a:srgbClr val="E0E0E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בראשות ח"כ אורי </a:t>
            </a:r>
            <a:r>
              <a:rPr lang="he-IL" sz="2400" b="1" dirty="0" err="1">
                <a:solidFill>
                  <a:srgbClr val="E0E0E0"/>
                </a:solidFill>
                <a:latin typeface="Gisha" panose="020B0502040204020203" pitchFamily="34" charset="-79"/>
                <a:cs typeface="Gisha" panose="020B0502040204020203" pitchFamily="34" charset="-79"/>
              </a:rPr>
              <a:t>מקלב</a:t>
            </a:r>
            <a:endParaRPr lang="he-IL" sz="2000" dirty="0">
              <a:solidFill>
                <a:srgbClr val="E0E0E0"/>
              </a:solidFill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12" name="מלבן 11">
            <a:extLst>
              <a:ext uri="{FF2B5EF4-FFF2-40B4-BE49-F238E27FC236}">
                <a16:creationId xmlns:a16="http://schemas.microsoft.com/office/drawing/2014/main" xmlns="" id="{91695EE2-E347-41E5-82FF-A58AE1D36ED9}"/>
              </a:ext>
            </a:extLst>
          </p:cNvPr>
          <p:cNvSpPr/>
          <p:nvPr/>
        </p:nvSpPr>
        <p:spPr>
          <a:xfrm>
            <a:off x="1559496" y="5313339"/>
            <a:ext cx="3965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תודה רבה ובהצלחה</a:t>
            </a:r>
          </a:p>
          <a:p>
            <a:r>
              <a:rPr lang="he-IL" sz="2400" b="1" dirty="0">
                <a:latin typeface="Gisha" panose="020B0502040204020203" pitchFamily="34" charset="-79"/>
                <a:cs typeface="Gisha" panose="020B0502040204020203" pitchFamily="34" charset="-79"/>
              </a:rPr>
              <a:t>מיטל להבי</a:t>
            </a:r>
          </a:p>
          <a:p>
            <a:r>
              <a:rPr lang="he-IL" sz="2400" dirty="0">
                <a:latin typeface="Gisha" panose="020B0502040204020203" pitchFamily="34" charset="-79"/>
                <a:cs typeface="Gisha" panose="020B0502040204020203" pitchFamily="34" charset="-79"/>
              </a:rPr>
              <a:t>סגנית ראש עיריית ת"א-יפו</a:t>
            </a:r>
          </a:p>
        </p:txBody>
      </p:sp>
    </p:spTree>
    <p:extLst>
      <p:ext uri="{BB962C8B-B14F-4D97-AF65-F5344CB8AC3E}">
        <p14:creationId xmlns:p14="http://schemas.microsoft.com/office/powerpoint/2010/main" val="2725803876"/>
      </p:ext>
    </p:extLst>
  </p:cSld>
  <p:clrMapOvr>
    <a:masterClrMapping/>
  </p:clrMapOvr>
  <p:transition spd="med">
    <p:pull dir="u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ניהולי">
  <a:themeElements>
    <a:clrScheme name="ניהולי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ניהולי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ניהול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B0420E2-A02A-4B93-B3A1-CC4DBA9AB999}"/>
</file>

<file path=customXml/itemProps2.xml><?xml version="1.0" encoding="utf-8"?>
<ds:datastoreItem xmlns:ds="http://schemas.openxmlformats.org/officeDocument/2006/customXml" ds:itemID="{D08E832B-B635-40F8-AE80-70BEFCB4234C}"/>
</file>

<file path=customXml/itemProps3.xml><?xml version="1.0" encoding="utf-8"?>
<ds:datastoreItem xmlns:ds="http://schemas.openxmlformats.org/officeDocument/2006/customXml" ds:itemID="{385F509B-BD1F-4592-9936-8DA3A5883041}"/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944</TotalTime>
  <Words>821</Words>
  <Application>Microsoft Office PowerPoint</Application>
  <PresentationFormat>מותאם אישית</PresentationFormat>
  <Paragraphs>97</Paragraphs>
  <Slides>11</Slides>
  <Notes>9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11</vt:i4>
      </vt:variant>
    </vt:vector>
  </HeadingPairs>
  <TitlesOfParts>
    <vt:vector size="12" baseType="lpstr">
      <vt:lpstr>ניהולי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דניאל צרפתי - עוזר אישי לסגנית ראש העירייה</dc:creator>
  <cp:lastModifiedBy>איילת חאקימיאן</cp:lastModifiedBy>
  <cp:revision>51</cp:revision>
  <dcterms:created xsi:type="dcterms:W3CDTF">2017-03-06T10:05:20Z</dcterms:created>
  <dcterms:modified xsi:type="dcterms:W3CDTF">2017-07-25T08:01:39Z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2019907</vt:r8>
  </property>
</Properties>
</file>