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4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Layouts/slideLayout1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4.xml" ContentType="application/vnd.openxmlformats-officedocument.theme+xml"/>
  <Override PartName="/ppt/charts/chart2.xml" ContentType="application/vnd.openxmlformats-officedocument.drawingml.chart+xml"/>
  <Override PartName="/ppt/theme/theme5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9" r:id="rId2"/>
    <p:sldMasterId id="2147483658" r:id="rId3"/>
    <p:sldMasterId id="2147483665" r:id="rId4"/>
  </p:sldMasterIdLst>
  <p:notesMasterIdLst>
    <p:notesMasterId r:id="rId9"/>
  </p:notesMasterIdLst>
  <p:sldIdLst>
    <p:sldId id="315" r:id="rId5"/>
    <p:sldId id="339" r:id="rId6"/>
    <p:sldId id="342" r:id="rId7"/>
    <p:sldId id="341" r:id="rId8"/>
  </p:sldIdLst>
  <p:sldSz cx="12192000" cy="6858000"/>
  <p:notesSz cx="6819900" cy="9918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F2FA"/>
    <a:srgbClr val="3F76B9"/>
    <a:srgbClr val="674C95"/>
    <a:srgbClr val="95C12C"/>
    <a:srgbClr val="EAEF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סגנון ביניים 4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סגנון בהיר 3 - הדגשה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A107856-5554-42FB-B03E-39F5DBC370BA}" styleName="סגנון ביניים 4 - הדגשה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B301B821-A1FF-4177-AEE7-76D212191A09}" styleName="סגנון ביניים 1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3" autoAdjust="0"/>
    <p:restoredTop sz="94628" autoAdjust="0"/>
  </p:normalViewPr>
  <p:slideViewPr>
    <p:cSldViewPr snapToGrid="0">
      <p:cViewPr varScale="1">
        <p:scale>
          <a:sx n="66" d="100"/>
          <a:sy n="66" d="100"/>
        </p:scale>
        <p:origin x="562" y="4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 sz="1800" b="0"/>
            </a:pPr>
            <a:r>
              <a:rPr lang="he-IL" sz="1800" b="0" dirty="0" smtClean="0"/>
              <a:t>מוסדות לימוד</a:t>
            </a:r>
            <a:endParaRPr lang="he-IL" sz="1800" b="0" dirty="0"/>
          </a:p>
        </c:rich>
      </c:tx>
      <c:layout>
        <c:manualLayout>
          <c:xMode val="edge"/>
          <c:yMode val="edge"/>
          <c:x val="0.34191736654363764"/>
          <c:y val="4.2130753698072058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1"/>
            <c:bubble3D val="0"/>
            <c:spPr>
              <a:scene3d>
                <a:camera prst="orthographicFront"/>
                <a:lightRig rig="threePt" dir="t"/>
              </a:scene3d>
            </c:spPr>
          </c:dPt>
          <c:dLbls>
            <c:dLbl>
              <c:idx val="0"/>
              <c:layout>
                <c:manualLayout>
                  <c:x val="-0.20364545454545455"/>
                  <c:y val="0.17648249999999999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r>
                      <a:rPr lang="he-IL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אוניברסיטאות</a:t>
                    </a:r>
                    <a:r>
                      <a:rPr lang="he-IL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
</a:t>
                    </a:r>
                    <a:r>
                      <a:rPr lang="he-IL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27%</a:t>
                    </a:r>
                    <a:endParaRPr lang="he-IL" sz="1600" b="1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8.4355555555555559E-2"/>
                  <c:y val="-0.22251305555555556"/>
                </c:manualLayout>
              </c:layout>
              <c:tx>
                <c:rich>
                  <a:bodyPr/>
                  <a:lstStyle/>
                  <a:p>
                    <a:pPr>
                      <a:defRPr sz="1400" b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defRPr>
                    </a:pPr>
                    <a:r>
                      <a:rPr lang="he-IL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rPr>
                      <a:t>מכללות
</a:t>
                    </a:r>
                    <a:r>
                      <a:rPr lang="he-IL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rPr>
                      <a:t>56%</a:t>
                    </a:r>
                    <a:endParaRPr lang="he-IL" sz="1600" b="0" dirty="0">
                      <a:solidFill>
                        <a:schemeClr val="bg1"/>
                      </a:solidFill>
                      <a:effectLst/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'[Report (6).xls]גיליון2'!$A$2:$A$4</c:f>
              <c:strCache>
                <c:ptCount val="3"/>
                <c:pt idx="0">
                  <c:v>אוניברסיטאות</c:v>
                </c:pt>
                <c:pt idx="1">
                  <c:v>מכללות</c:v>
                </c:pt>
                <c:pt idx="2">
                  <c:v>מרכז אקדמי לב</c:v>
                </c:pt>
              </c:strCache>
            </c:strRef>
          </c:cat>
          <c:val>
            <c:numRef>
              <c:f>'[Report (6).xls]גיליון2'!$B$2:$B$4</c:f>
              <c:numCache>
                <c:formatCode>General</c:formatCode>
                <c:ptCount val="3"/>
                <c:pt idx="0">
                  <c:v>486</c:v>
                </c:pt>
                <c:pt idx="1">
                  <c:v>1019</c:v>
                </c:pt>
                <c:pt idx="2">
                  <c:v>313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txPr>
    <a:bodyPr/>
    <a:lstStyle/>
    <a:p>
      <a:pPr>
        <a:defRPr>
          <a:latin typeface="Assistant" panose="00000500000000000000" pitchFamily="2" charset="-79"/>
          <a:cs typeface="Assistant" panose="00000500000000000000" pitchFamily="2" charset="-79"/>
        </a:defRPr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 sz="1800" b="0"/>
            </a:pPr>
            <a:r>
              <a:rPr lang="he-IL" sz="1800" b="0" dirty="0" smtClean="0"/>
              <a:t>תחומי לימוד</a:t>
            </a:r>
            <a:endParaRPr lang="he-IL" sz="1800" b="0" dirty="0"/>
          </a:p>
        </c:rich>
      </c:tx>
      <c:layout>
        <c:manualLayout>
          <c:xMode val="edge"/>
          <c:yMode val="edge"/>
          <c:x val="0.31145803860934973"/>
          <c:y val="2.8202496051880847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dPt>
            <c:idx val="2"/>
            <c:bubble3D val="0"/>
            <c:spPr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2.4587482913493459E-3"/>
                  <c:y val="3.527989216619092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23178989898989899"/>
                  <c:y val="-0.17182944444444445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r>
                      <a:rPr lang="he-IL" sz="1400" dirty="0">
                        <a:solidFill>
                          <a:schemeClr val="tx1"/>
                        </a:solidFill>
                      </a:rPr>
                      <a:t>טכנולוגי</a:t>
                    </a:r>
                    <a:r>
                      <a:rPr lang="he-IL" dirty="0">
                        <a:solidFill>
                          <a:schemeClr val="tx1"/>
                        </a:solidFill>
                      </a:rPr>
                      <a:t>
</a:t>
                    </a:r>
                    <a:r>
                      <a:rPr lang="he-IL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46%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spPr/>
              <c:txPr>
                <a:bodyPr/>
                <a:lstStyle/>
                <a:p>
                  <a:pPr>
                    <a:defRPr sz="1200" b="1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he-IL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5.9795083967975005E-2"/>
                  <c:y val="3.874511047679458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he-I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'[Report (6).xls]גיליון2'!$A$7:$A$11</c:f>
              <c:strCache>
                <c:ptCount val="5"/>
                <c:pt idx="0">
                  <c:v>אחר</c:v>
                </c:pt>
                <c:pt idx="1">
                  <c:v>חינוך</c:v>
                </c:pt>
                <c:pt idx="2">
                  <c:v>טכנולוגי</c:v>
                </c:pt>
                <c:pt idx="3">
                  <c:v>מדעי</c:v>
                </c:pt>
                <c:pt idx="4">
                  <c:v>פיננסי</c:v>
                </c:pt>
              </c:strCache>
            </c:strRef>
          </c:cat>
          <c:val>
            <c:numRef>
              <c:f>'[Report (6).xls]גיליון2'!$B$7:$B$11</c:f>
              <c:numCache>
                <c:formatCode>General</c:formatCode>
                <c:ptCount val="5"/>
                <c:pt idx="0">
                  <c:v>535</c:v>
                </c:pt>
                <c:pt idx="1">
                  <c:v>226</c:v>
                </c:pt>
                <c:pt idx="2">
                  <c:v>826</c:v>
                </c:pt>
                <c:pt idx="3">
                  <c:v>109</c:v>
                </c:pt>
                <c:pt idx="4">
                  <c:v>122</c:v>
                </c:pt>
              </c:numCache>
            </c:numRef>
          </c:val>
        </c:ser>
        <c:ser>
          <c:idx val="1"/>
          <c:order val="1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'[Report (6).xls]גיליון1'!$A$5:$A$9</c:f>
              <c:strCache>
                <c:ptCount val="5"/>
                <c:pt idx="0">
                  <c:v>אחר</c:v>
                </c:pt>
                <c:pt idx="1">
                  <c:v>חינוך</c:v>
                </c:pt>
                <c:pt idx="2">
                  <c:v>טכנולוגי</c:v>
                </c:pt>
                <c:pt idx="3">
                  <c:v>מדעי</c:v>
                </c:pt>
                <c:pt idx="4">
                  <c:v>פיננסי</c:v>
                </c:pt>
              </c:strCache>
            </c:strRef>
          </c:cat>
          <c:val>
            <c:numRef>
              <c:f>'[Report (6).xls]גיליון1'!$B$5:$B$9</c:f>
              <c:numCache>
                <c:formatCode>General</c:formatCode>
                <c:ptCount val="5"/>
                <c:pt idx="0">
                  <c:v>535</c:v>
                </c:pt>
                <c:pt idx="1">
                  <c:v>226</c:v>
                </c:pt>
                <c:pt idx="2">
                  <c:v>826</c:v>
                </c:pt>
                <c:pt idx="3">
                  <c:v>109</c:v>
                </c:pt>
                <c:pt idx="4">
                  <c:v>122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txPr>
    <a:bodyPr/>
    <a:lstStyle/>
    <a:p>
      <a:pPr>
        <a:defRPr>
          <a:latin typeface="Assistant" panose="00000500000000000000" pitchFamily="2" charset="-79"/>
          <a:cs typeface="Assistant" panose="00000500000000000000" pitchFamily="2" charset="-79"/>
        </a:defRPr>
      </a:pPr>
      <a:endParaRPr lang="he-IL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7657"/>
          </a:xfrm>
          <a:prstGeom prst="rect">
            <a:avLst/>
          </a:prstGeom>
        </p:spPr>
        <p:txBody>
          <a:bodyPr vert="horz" lIns="95641" tIns="47820" rIns="95641" bIns="47820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63032" y="0"/>
            <a:ext cx="2955290" cy="497657"/>
          </a:xfrm>
          <a:prstGeom prst="rect">
            <a:avLst/>
          </a:prstGeom>
        </p:spPr>
        <p:txBody>
          <a:bodyPr vert="horz" lIns="95641" tIns="47820" rIns="95641" bIns="47820" rtlCol="0"/>
          <a:lstStyle>
            <a:lvl1pPr algn="r">
              <a:defRPr sz="1300"/>
            </a:lvl1pPr>
          </a:lstStyle>
          <a:p>
            <a:fld id="{0AE303F5-75CB-4912-9C5D-AEFF3507B60F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9838"/>
            <a:ext cx="5949950" cy="3348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41" tIns="47820" rIns="95641" bIns="478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990" y="4773374"/>
            <a:ext cx="5455920" cy="3905488"/>
          </a:xfrm>
          <a:prstGeom prst="rect">
            <a:avLst/>
          </a:prstGeom>
        </p:spPr>
        <p:txBody>
          <a:bodyPr vert="horz" lIns="95641" tIns="47820" rIns="95641" bIns="478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1045"/>
            <a:ext cx="2955290" cy="497657"/>
          </a:xfrm>
          <a:prstGeom prst="rect">
            <a:avLst/>
          </a:prstGeom>
        </p:spPr>
        <p:txBody>
          <a:bodyPr vert="horz" lIns="95641" tIns="47820" rIns="95641" bIns="47820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63032" y="9421045"/>
            <a:ext cx="2955290" cy="497657"/>
          </a:xfrm>
          <a:prstGeom prst="rect">
            <a:avLst/>
          </a:prstGeom>
        </p:spPr>
        <p:txBody>
          <a:bodyPr vert="horz" lIns="95641" tIns="47820" rIns="95641" bIns="47820" rtlCol="0" anchor="b"/>
          <a:lstStyle>
            <a:lvl1pPr algn="r">
              <a:defRPr sz="1300"/>
            </a:lvl1pPr>
          </a:lstStyle>
          <a:p>
            <a:fld id="{56BF2948-871C-4C0A-9B8D-7D21CDA0B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217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93964"/>
            <a:ext cx="9144000" cy="186357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61169"/>
            <a:ext cx="9144000" cy="88683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14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365126"/>
            <a:ext cx="8880021" cy="974148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3778" y="1524000"/>
            <a:ext cx="8880021" cy="465296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088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1709738"/>
            <a:ext cx="8873672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3778" y="4589463"/>
            <a:ext cx="8873672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664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365126"/>
            <a:ext cx="8880021" cy="103880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767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398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5746" y="457200"/>
            <a:ext cx="4408054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73778" y="987425"/>
            <a:ext cx="428957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5746" y="2057400"/>
            <a:ext cx="440805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096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93964"/>
            <a:ext cx="9144000" cy="186357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61169"/>
            <a:ext cx="9144000" cy="88683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07887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365126"/>
            <a:ext cx="8880021" cy="9741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3778" y="1524000"/>
            <a:ext cx="8880021" cy="4652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840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1709738"/>
            <a:ext cx="8873672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3778" y="4589463"/>
            <a:ext cx="8873672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690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365126"/>
            <a:ext cx="8880021" cy="10388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582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467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5746" y="457200"/>
            <a:ext cx="4408054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73778" y="987425"/>
            <a:ext cx="428957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5746" y="2057400"/>
            <a:ext cx="440805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5148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93964"/>
            <a:ext cx="9144000" cy="186357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61169"/>
            <a:ext cx="9144000" cy="88683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868880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365126"/>
            <a:ext cx="8880021" cy="9741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3778" y="1524000"/>
            <a:ext cx="8880021" cy="4652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3428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1709738"/>
            <a:ext cx="8873672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3778" y="4589463"/>
            <a:ext cx="8873672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433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365126"/>
            <a:ext cx="8880021" cy="10388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7487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1626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5746" y="457200"/>
            <a:ext cx="4408054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73778" y="987425"/>
            <a:ext cx="428957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5746" y="2057400"/>
            <a:ext cx="440805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664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93964"/>
            <a:ext cx="9144000" cy="186357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61169"/>
            <a:ext cx="9144000" cy="88683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17500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365126"/>
            <a:ext cx="8880021" cy="9741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3778" y="1524000"/>
            <a:ext cx="8880021" cy="4652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3889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1709738"/>
            <a:ext cx="8873672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3778" y="4589463"/>
            <a:ext cx="8873672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2923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778" y="365126"/>
            <a:ext cx="8880021" cy="10388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1190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1227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5746" y="457200"/>
            <a:ext cx="4408054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73778" y="987425"/>
            <a:ext cx="428957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5746" y="2057400"/>
            <a:ext cx="440805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93C64-445C-481F-AAE3-4C4314269980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9AA9-7198-434C-B4C3-1C468BCB2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708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5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73778" y="365125"/>
            <a:ext cx="888002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3778" y="1825625"/>
            <a:ext cx="888002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599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93C64-445C-481F-AAE3-4C4314269980}" type="datetimeFigureOut">
              <a:rPr lang="en-US" smtClean="0"/>
              <a:pPr/>
              <a:t>7/26/2017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73778" y="6356350"/>
            <a:ext cx="60415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3321" y="6356350"/>
            <a:ext cx="9497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D9AA9-7198-434C-B4C3-1C468BCB2A6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8720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73778" y="365125"/>
            <a:ext cx="888002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3778" y="1825625"/>
            <a:ext cx="888002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599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93C64-445C-481F-AAE3-4C4314269980}" type="datetimeFigureOut">
              <a:rPr lang="en-US" smtClean="0"/>
              <a:pPr/>
              <a:t>7/26/2017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73778" y="6356350"/>
            <a:ext cx="60415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3321" y="6356350"/>
            <a:ext cx="9497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D9AA9-7198-434C-B4C3-1C468BCB2A6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6562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73778" y="365125"/>
            <a:ext cx="888002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3778" y="1825625"/>
            <a:ext cx="888002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599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93C64-445C-481F-AAE3-4C4314269980}" type="datetimeFigureOut">
              <a:rPr lang="en-US" smtClean="0"/>
              <a:pPr/>
              <a:t>7/26/2017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73778" y="6356350"/>
            <a:ext cx="60415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3321" y="6356350"/>
            <a:ext cx="9497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D9AA9-7198-434C-B4C3-1C468BCB2A6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732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73778" y="365125"/>
            <a:ext cx="888002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3778" y="1825625"/>
            <a:ext cx="888002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599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93C64-445C-481F-AAE3-4C4314269980}" type="datetimeFigureOut">
              <a:rPr lang="en-US" smtClean="0"/>
              <a:pPr/>
              <a:t>7/26/2017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73778" y="6356350"/>
            <a:ext cx="60415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3321" y="6356350"/>
            <a:ext cx="9497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D9AA9-7198-434C-B4C3-1C468BCB2A6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969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" y="1106071"/>
            <a:ext cx="12192000" cy="1622943"/>
          </a:xfrm>
        </p:spPr>
        <p:txBody>
          <a:bodyPr anchor="ctr">
            <a:normAutofit/>
          </a:bodyPr>
          <a:lstStyle/>
          <a:p>
            <a:r>
              <a:rPr lang="he-IL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אתגרים בהשתלבות חרדים באקדמיה</a:t>
            </a:r>
            <a:r>
              <a:rPr lang="he-IL" sz="4400" dirty="0" smtClean="0">
                <a:solidFill>
                  <a:srgbClr val="3F76B9"/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  <a:t/>
            </a:r>
            <a:br>
              <a:rPr lang="he-IL" sz="4400" dirty="0" smtClean="0">
                <a:solidFill>
                  <a:srgbClr val="3F76B9"/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</a:br>
            <a:r>
              <a:rPr lang="he-IL" sz="3600" dirty="0" smtClean="0">
                <a:solidFill>
                  <a:srgbClr val="3F76B9"/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  <a:t>ועדת החינוך של הכנסת – 5/7/2017, י"א תמוז תשע"ז</a:t>
            </a:r>
            <a:endParaRPr lang="he-IL" sz="6700" dirty="0">
              <a:solidFill>
                <a:srgbClr val="3F76B9"/>
              </a:solidFill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480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 txBox="1">
            <a:spLocks/>
          </p:cNvSpPr>
          <p:nvPr/>
        </p:nvSpPr>
        <p:spPr>
          <a:xfrm>
            <a:off x="2294626" y="426023"/>
            <a:ext cx="9460194" cy="8878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4800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תמונת מצב </a:t>
            </a:r>
            <a:r>
              <a:rPr lang="he-IL" sz="4800" dirty="0" smtClean="0">
                <a:solidFill>
                  <a:schemeClr val="accent1">
                    <a:lumMod val="50000"/>
                  </a:schemeClr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  <a:t>תכנית חרדים באקדמיה</a:t>
            </a:r>
            <a:endParaRPr lang="he-IL" sz="4800" b="1" dirty="0">
              <a:solidFill>
                <a:schemeClr val="accent1">
                  <a:lumMod val="50000"/>
                </a:schemeClr>
              </a:solidFill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graphicFrame>
        <p:nvGraphicFramePr>
          <p:cNvPr id="12" name="תרשים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1848565"/>
              </p:ext>
            </p:extLst>
          </p:nvPr>
        </p:nvGraphicFramePr>
        <p:xfrm>
          <a:off x="6840747" y="1167206"/>
          <a:ext cx="4071668" cy="3601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תרשים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0059683"/>
              </p:ext>
            </p:extLst>
          </p:nvPr>
        </p:nvGraphicFramePr>
        <p:xfrm>
          <a:off x="3545457" y="1218964"/>
          <a:ext cx="3856009" cy="34738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695426" y="4768542"/>
            <a:ext cx="3059394" cy="923330"/>
          </a:xfrm>
          <a:prstGeom prst="rect">
            <a:avLst/>
          </a:prstGeom>
          <a:noFill/>
        </p:spPr>
        <p:txBody>
          <a:bodyPr wrap="square" rtlCol="1" anchor="ctr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1200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90% גברים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1200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57% מהסטודנטים בגילאי 21-29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1200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כ – 40% בעלי זיקה לשירות צבאי או אזרחי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88924" y="1853075"/>
            <a:ext cx="10351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b="1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N=1989</a:t>
            </a:r>
            <a:endParaRPr lang="he-IL" b="1" dirty="0"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46047" y="4779034"/>
            <a:ext cx="4252823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1200" dirty="0">
                <a:latin typeface="Assistant" panose="00000500000000000000" pitchFamily="2" charset="-79"/>
                <a:cs typeface="Assistant" panose="00000500000000000000" pitchFamily="2" charset="-79"/>
              </a:rPr>
              <a:t>ייצוג של כלל </a:t>
            </a:r>
            <a:r>
              <a:rPr lang="he-IL" sz="1200" dirty="0" err="1">
                <a:latin typeface="Assistant" panose="00000500000000000000" pitchFamily="2" charset="-79"/>
                <a:cs typeface="Assistant" panose="00000500000000000000" pitchFamily="2" charset="-79"/>
              </a:rPr>
              <a:t>השיוכים</a:t>
            </a:r>
            <a:r>
              <a:rPr lang="he-IL" sz="1200" dirty="0">
                <a:latin typeface="Assistant" panose="00000500000000000000" pitchFamily="2" charset="-79"/>
                <a:cs typeface="Assistant" panose="00000500000000000000" pitchFamily="2" charset="-79"/>
              </a:rPr>
              <a:t> הקהילתיים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1200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ממוצע </a:t>
            </a:r>
            <a:r>
              <a:rPr lang="he-IL" sz="1200" dirty="0">
                <a:latin typeface="Assistant" panose="00000500000000000000" pitchFamily="2" charset="-79"/>
                <a:cs typeface="Assistant" panose="00000500000000000000" pitchFamily="2" charset="-79"/>
              </a:rPr>
              <a:t>הציונים של הסטודנטים הינו 83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1200" dirty="0">
                <a:latin typeface="Assistant" panose="00000500000000000000" pitchFamily="2" charset="-79"/>
                <a:cs typeface="Assistant" panose="00000500000000000000" pitchFamily="2" charset="-79"/>
              </a:rPr>
              <a:t>7.5% סטודנטים לתואר שני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1200" dirty="0">
                <a:latin typeface="Assistant" panose="00000500000000000000" pitchFamily="2" charset="-79"/>
                <a:cs typeface="Assistant" panose="00000500000000000000" pitchFamily="2" charset="-79"/>
              </a:rPr>
              <a:t>77% מהבוגרים עובדים בתחום או במשרה שדורשת תואר אקדמי</a:t>
            </a:r>
          </a:p>
          <a:p>
            <a:endParaRPr lang="he-IL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6211019" y="4779034"/>
            <a:ext cx="2631056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1200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52% </a:t>
            </a:r>
            <a:r>
              <a:rPr lang="he-IL" sz="1200" dirty="0">
                <a:latin typeface="Assistant" panose="00000500000000000000" pitchFamily="2" charset="-79"/>
                <a:cs typeface="Assistant" panose="00000500000000000000" pitchFamily="2" charset="-79"/>
              </a:rPr>
              <a:t>לומדים בתחום הטכנולוגי </a:t>
            </a:r>
            <a:r>
              <a:rPr lang="he-IL" sz="1200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/המדעי</a:t>
            </a:r>
            <a:endParaRPr lang="he-IL" sz="1200" dirty="0">
              <a:latin typeface="Assistant" panose="00000500000000000000" pitchFamily="2" charset="-79"/>
              <a:cs typeface="Assistant" panose="00000500000000000000" pitchFamily="2" charset="-79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1200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1,160 בוגרים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1200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63</a:t>
            </a:r>
            <a:r>
              <a:rPr lang="he-IL" sz="1200" dirty="0">
                <a:latin typeface="Assistant" panose="00000500000000000000" pitchFamily="2" charset="-79"/>
                <a:cs typeface="Assistant" panose="00000500000000000000" pitchFamily="2" charset="-79"/>
              </a:rPr>
              <a:t>% נשואים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1924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94960" y="1216324"/>
            <a:ext cx="8824822" cy="954107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marL="457200" indent="-457200" algn="r" rtl="1">
              <a:buFont typeface="Wingdings 2" panose="05020102010507070707" pitchFamily="18" charset="2"/>
              <a:buChar char=""/>
            </a:pPr>
            <a:r>
              <a:rPr lang="he-IL" sz="2800" dirty="0" smtClean="0">
                <a:solidFill>
                  <a:srgbClr val="EAF2FA"/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  <a:t>אחוז הסטודנטים החרדיים הנושרים מלימודים אקדמיים עומד על כ </a:t>
            </a:r>
            <a:r>
              <a:rPr lang="he-IL" sz="2800" b="1" dirty="0" smtClean="0">
                <a:solidFill>
                  <a:srgbClr val="EAF2FA"/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  <a:t>30%</a:t>
            </a:r>
            <a:endParaRPr lang="he-IL" sz="2800" dirty="0">
              <a:solidFill>
                <a:srgbClr val="EAF2FA"/>
              </a:solidFill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94961" y="3375528"/>
            <a:ext cx="8824821" cy="9541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en-US"/>
            </a:defPPr>
            <a:lvl1pPr marL="457200" indent="-457200" algn="r" rtl="1">
              <a:buFont typeface="Wingdings 2" panose="05020102010507070707" pitchFamily="18" charset="2"/>
              <a:buChar char=""/>
              <a:defRPr sz="2800">
                <a:solidFill>
                  <a:srgbClr val="EAF2FA"/>
                </a:solidFill>
                <a:latin typeface="Assistant" panose="00000500000000000000" pitchFamily="2" charset="-79"/>
                <a:cs typeface="Assistant" panose="00000500000000000000" pitchFamily="2" charset="-79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he-IL" dirty="0"/>
              <a:t>אחוז הסטודנטים החרדיים הנושרים מתכנית "חרדים באקדמיה" עומד על כ 7.5% בלבד!</a:t>
            </a:r>
          </a:p>
        </p:txBody>
      </p:sp>
    </p:spTree>
    <p:extLst>
      <p:ext uri="{BB962C8B-B14F-4D97-AF65-F5344CB8AC3E}">
        <p14:creationId xmlns:p14="http://schemas.microsoft.com/office/powerpoint/2010/main" val="230373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 txBox="1">
            <a:spLocks/>
          </p:cNvSpPr>
          <p:nvPr/>
        </p:nvSpPr>
        <p:spPr>
          <a:xfrm>
            <a:off x="2294626" y="503661"/>
            <a:ext cx="9460194" cy="8878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4800" dirty="0" smtClean="0">
                <a:latin typeface="Assistant" panose="00000500000000000000" pitchFamily="2" charset="-79"/>
                <a:cs typeface="Assistant" panose="00000500000000000000" pitchFamily="2" charset="-79"/>
              </a:rPr>
              <a:t>אתגרים בהשתלבות </a:t>
            </a:r>
            <a:r>
              <a:rPr lang="he-IL" sz="4800" dirty="0" smtClean="0">
                <a:solidFill>
                  <a:schemeClr val="accent1">
                    <a:lumMod val="50000"/>
                  </a:schemeClr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  <a:t>חרדים באקדמיה</a:t>
            </a:r>
            <a:endParaRPr lang="he-IL" sz="4800" b="1" dirty="0">
              <a:solidFill>
                <a:schemeClr val="accent1">
                  <a:lumMod val="50000"/>
                </a:schemeClr>
              </a:solidFill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grpSp>
        <p:nvGrpSpPr>
          <p:cNvPr id="4" name="קבוצה 3"/>
          <p:cNvGrpSpPr/>
          <p:nvPr/>
        </p:nvGrpSpPr>
        <p:grpSpPr>
          <a:xfrm>
            <a:off x="7772400" y="1466356"/>
            <a:ext cx="3946394" cy="1302723"/>
            <a:chOff x="6168025" y="1254593"/>
            <a:chExt cx="3322623" cy="1302723"/>
          </a:xfrm>
        </p:grpSpPr>
        <p:sp>
          <p:nvSpPr>
            <p:cNvPr id="5" name="מלבן 4"/>
            <p:cNvSpPr/>
            <p:nvPr/>
          </p:nvSpPr>
          <p:spPr>
            <a:xfrm>
              <a:off x="6168025" y="1645378"/>
              <a:ext cx="3057132" cy="911938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 rtl="1">
                <a:spcBef>
                  <a:spcPts val="100"/>
                </a:spcBef>
              </a:pPr>
              <a:r>
                <a:rPr lang="he-IL" dirty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פערי ידע בלימודי ליבה, מתמטיקה ואנגלית אשר הכרחיים ללימודים אקדמיים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371386" y="1254593"/>
              <a:ext cx="3119262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r" rtl="1"/>
              <a:r>
                <a:rPr lang="he-IL" sz="2800" dirty="0" smtClean="0">
                  <a:solidFill>
                    <a:schemeClr val="accent1">
                      <a:lumMod val="75000"/>
                    </a:schemeClr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קליטה ומיון</a:t>
              </a:r>
              <a:endParaRPr lang="he-IL" sz="2800" dirty="0">
                <a:solidFill>
                  <a:schemeClr val="accent1">
                    <a:lumMod val="75000"/>
                  </a:schemeClr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</p:grpSp>
      <p:grpSp>
        <p:nvGrpSpPr>
          <p:cNvPr id="14" name="קבוצה 13"/>
          <p:cNvGrpSpPr/>
          <p:nvPr/>
        </p:nvGrpSpPr>
        <p:grpSpPr>
          <a:xfrm>
            <a:off x="7159926" y="2936415"/>
            <a:ext cx="4558870" cy="1274491"/>
            <a:chOff x="5652358" y="1254593"/>
            <a:chExt cx="3838290" cy="1274491"/>
          </a:xfrm>
        </p:grpSpPr>
        <p:sp>
          <p:nvSpPr>
            <p:cNvPr id="15" name="מלבן 14"/>
            <p:cNvSpPr/>
            <p:nvPr/>
          </p:nvSpPr>
          <p:spPr>
            <a:xfrm>
              <a:off x="6022766" y="1714386"/>
              <a:ext cx="3209653" cy="814698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 rtl="1">
                <a:spcBef>
                  <a:spcPts val="100"/>
                </a:spcBef>
              </a:pPr>
              <a:r>
                <a:rPr lang="he-IL" dirty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חוסר </a:t>
              </a:r>
              <a:r>
                <a:rPr lang="he-IL" dirty="0" smtClean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בהכוון לבחירת </a:t>
              </a:r>
              <a:r>
                <a:rPr lang="he-IL" dirty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תחום לימודים בהתאם לנטיות התעסוקתיות, </a:t>
              </a:r>
              <a:r>
                <a:rPr lang="he-IL" dirty="0" smtClean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הציפיות והכישורים</a:t>
              </a:r>
              <a:endParaRPr lang="he-IL" dirty="0">
                <a:solidFill>
                  <a:srgbClr val="333333"/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652358" y="1254593"/>
              <a:ext cx="3838290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r" rtl="1"/>
              <a:r>
                <a:rPr lang="he-IL" sz="2800" dirty="0" smtClean="0">
                  <a:solidFill>
                    <a:schemeClr val="accent1">
                      <a:lumMod val="75000"/>
                    </a:schemeClr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הכוון לימודי</a:t>
              </a:r>
              <a:endParaRPr lang="he-IL" sz="2800" dirty="0">
                <a:solidFill>
                  <a:schemeClr val="accent1">
                    <a:lumMod val="75000"/>
                  </a:schemeClr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</p:grpSp>
      <p:grpSp>
        <p:nvGrpSpPr>
          <p:cNvPr id="17" name="קבוצה 16"/>
          <p:cNvGrpSpPr/>
          <p:nvPr/>
        </p:nvGrpSpPr>
        <p:grpSpPr>
          <a:xfrm>
            <a:off x="6909758" y="4371970"/>
            <a:ext cx="4845063" cy="1226569"/>
            <a:chOff x="5411401" y="1254593"/>
            <a:chExt cx="4079247" cy="1226569"/>
          </a:xfrm>
        </p:grpSpPr>
        <p:sp>
          <p:nvSpPr>
            <p:cNvPr id="18" name="מלבן 17"/>
            <p:cNvSpPr/>
            <p:nvPr/>
          </p:nvSpPr>
          <p:spPr>
            <a:xfrm>
              <a:off x="5411401" y="1740264"/>
              <a:ext cx="3783425" cy="740898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 rtl="1">
                <a:spcBef>
                  <a:spcPts val="100"/>
                </a:spcBef>
              </a:pPr>
              <a:r>
                <a:rPr lang="he-IL" dirty="0" smtClean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חסרה מעטפת </a:t>
              </a:r>
              <a:r>
                <a:rPr lang="he-IL" dirty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ליווי ותמיכה במהלך הלימודים </a:t>
              </a:r>
              <a:r>
                <a:rPr lang="he-IL" dirty="0" smtClean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בכדי </a:t>
              </a:r>
              <a:r>
                <a:rPr lang="he-IL" dirty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לסייע במניעת נשירה </a:t>
              </a:r>
              <a:r>
                <a:rPr lang="he-IL" dirty="0" smtClean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ולסיום </a:t>
              </a:r>
              <a:r>
                <a:rPr lang="he-IL" dirty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הלימודים </a:t>
              </a:r>
              <a:r>
                <a:rPr lang="he-IL" dirty="0" smtClean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בהצלחה </a:t>
              </a:r>
              <a:endParaRPr lang="he-IL" dirty="0">
                <a:solidFill>
                  <a:srgbClr val="333333"/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652358" y="1254593"/>
              <a:ext cx="3838290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r" rtl="1"/>
              <a:r>
                <a:rPr lang="he-IL" sz="2800" dirty="0" smtClean="0">
                  <a:solidFill>
                    <a:schemeClr val="accent1">
                      <a:lumMod val="75000"/>
                    </a:schemeClr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ליווי לימודי</a:t>
              </a:r>
              <a:endParaRPr lang="he-IL" sz="2800" dirty="0">
                <a:solidFill>
                  <a:schemeClr val="accent1">
                    <a:lumMod val="75000"/>
                  </a:schemeClr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</p:grpSp>
      <p:grpSp>
        <p:nvGrpSpPr>
          <p:cNvPr id="12" name="קבוצה 11"/>
          <p:cNvGrpSpPr/>
          <p:nvPr/>
        </p:nvGrpSpPr>
        <p:grpSpPr>
          <a:xfrm>
            <a:off x="2757578" y="1468309"/>
            <a:ext cx="3946394" cy="1302723"/>
            <a:chOff x="6168025" y="1254593"/>
            <a:chExt cx="3322623" cy="1302723"/>
          </a:xfrm>
        </p:grpSpPr>
        <p:sp>
          <p:nvSpPr>
            <p:cNvPr id="13" name="מלבן 12"/>
            <p:cNvSpPr/>
            <p:nvPr/>
          </p:nvSpPr>
          <p:spPr>
            <a:xfrm>
              <a:off x="6168025" y="1645378"/>
              <a:ext cx="3057132" cy="911938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 rtl="1">
                <a:spcBef>
                  <a:spcPts val="100"/>
                </a:spcBef>
              </a:pPr>
              <a:r>
                <a:rPr lang="he-IL" dirty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חסרה תמיכה כלכלית לאורך הלימודים (הלוואות מותנות, ידידות טורונטו)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371386" y="1254593"/>
              <a:ext cx="3119262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r" rtl="1"/>
              <a:r>
                <a:rPr lang="he-IL" sz="2800" dirty="0" smtClean="0">
                  <a:solidFill>
                    <a:schemeClr val="accent1">
                      <a:lumMod val="75000"/>
                    </a:schemeClr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מלגות/ עבודות סטודנט</a:t>
              </a:r>
              <a:endParaRPr lang="he-IL" sz="2800" dirty="0">
                <a:solidFill>
                  <a:schemeClr val="accent1">
                    <a:lumMod val="75000"/>
                  </a:schemeClr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</p:grpSp>
      <p:grpSp>
        <p:nvGrpSpPr>
          <p:cNvPr id="21" name="קבוצה 20"/>
          <p:cNvGrpSpPr/>
          <p:nvPr/>
        </p:nvGrpSpPr>
        <p:grpSpPr>
          <a:xfrm>
            <a:off x="2018580" y="2938368"/>
            <a:ext cx="4685393" cy="1274491"/>
            <a:chOff x="5545833" y="1254593"/>
            <a:chExt cx="3944815" cy="1274491"/>
          </a:xfrm>
        </p:grpSpPr>
        <p:sp>
          <p:nvSpPr>
            <p:cNvPr id="22" name="מלבן 21"/>
            <p:cNvSpPr/>
            <p:nvPr/>
          </p:nvSpPr>
          <p:spPr>
            <a:xfrm>
              <a:off x="5545833" y="1714386"/>
              <a:ext cx="3686585" cy="814698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 rtl="1">
                <a:spcBef>
                  <a:spcPts val="100"/>
                </a:spcBef>
              </a:pPr>
              <a:r>
                <a:rPr lang="he-IL" dirty="0" smtClean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נדרשת </a:t>
              </a:r>
              <a:r>
                <a:rPr lang="he-IL" dirty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התאמה של מוסדות הלימוד לקליטה וליווי של סטודנטים חרדים </a:t>
              </a:r>
              <a:r>
                <a:rPr lang="he-IL" dirty="0" smtClean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(תכנית החומש - מודל משלב</a:t>
              </a:r>
              <a:r>
                <a:rPr lang="he-IL" dirty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)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652358" y="1254593"/>
              <a:ext cx="3838290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r" rtl="1"/>
              <a:r>
                <a:rPr lang="he-IL" sz="2800" dirty="0" smtClean="0">
                  <a:solidFill>
                    <a:schemeClr val="accent1">
                      <a:lumMod val="75000"/>
                    </a:schemeClr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הערכות מוסדית</a:t>
              </a:r>
              <a:endParaRPr lang="he-IL" sz="2800" dirty="0">
                <a:solidFill>
                  <a:schemeClr val="accent1">
                    <a:lumMod val="75000"/>
                  </a:schemeClr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</p:grpSp>
      <p:grpSp>
        <p:nvGrpSpPr>
          <p:cNvPr id="24" name="קבוצה 23"/>
          <p:cNvGrpSpPr/>
          <p:nvPr/>
        </p:nvGrpSpPr>
        <p:grpSpPr>
          <a:xfrm>
            <a:off x="1886310" y="4373923"/>
            <a:ext cx="4845063" cy="1226569"/>
            <a:chOff x="5411401" y="1254593"/>
            <a:chExt cx="4079247" cy="1226569"/>
          </a:xfrm>
        </p:grpSpPr>
        <p:sp>
          <p:nvSpPr>
            <p:cNvPr id="25" name="מלבן 24"/>
            <p:cNvSpPr/>
            <p:nvPr/>
          </p:nvSpPr>
          <p:spPr>
            <a:xfrm>
              <a:off x="5411401" y="1740264"/>
              <a:ext cx="3783425" cy="740898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 rtl="1">
                <a:spcBef>
                  <a:spcPts val="100"/>
                </a:spcBef>
              </a:pPr>
              <a:r>
                <a:rPr lang="he-IL" dirty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חוסר בסביבה תומכת,</a:t>
              </a:r>
            </a:p>
            <a:p>
              <a:pPr algn="r" rtl="1">
                <a:spcBef>
                  <a:spcPts val="100"/>
                </a:spcBef>
              </a:pPr>
              <a:r>
                <a:rPr lang="he-IL" dirty="0">
                  <a:solidFill>
                    <a:srgbClr val="333333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אין מודל לחיקוי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652358" y="1254593"/>
              <a:ext cx="3838290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r" rtl="1"/>
              <a:r>
                <a:rPr lang="he-IL" sz="2800" dirty="0" smtClean="0">
                  <a:solidFill>
                    <a:schemeClr val="accent1">
                      <a:lumMod val="75000"/>
                    </a:schemeClr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חסם חברתי</a:t>
              </a:r>
              <a:endParaRPr lang="he-IL" sz="2800" dirty="0">
                <a:solidFill>
                  <a:schemeClr val="accent1">
                    <a:lumMod val="75000"/>
                  </a:schemeClr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35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חרדים באקדמיה - תבנית מצגת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חרדים באקדמיה" id="{5A160ACE-B30C-4F3B-B129-AEBB0461E0F8}" vid="{3C4E9CFA-0BE9-47D5-9185-4D3B6C051C81}"/>
    </a:ext>
  </a:extLst>
</a:theme>
</file>

<file path=ppt/theme/theme2.xml><?xml version="1.0" encoding="utf-8"?>
<a:theme xmlns:a="http://schemas.openxmlformats.org/drawingml/2006/main" name="הרשמה ומיון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חרדים באקדמיה" id="{5A160ACE-B30C-4F3B-B129-AEBB0461E0F8}" vid="{05F5B719-028F-469F-B301-2349D31D322A}"/>
    </a:ext>
  </a:extLst>
</a:theme>
</file>

<file path=ppt/theme/theme3.xml><?xml version="1.0" encoding="utf-8"?>
<a:theme xmlns:a="http://schemas.openxmlformats.org/drawingml/2006/main" name="ליווי ותמיכה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חרדים באקדמיה" id="{5A160ACE-B30C-4F3B-B129-AEBB0461E0F8}" vid="{DB8C3B7A-DA91-4D72-973D-594E019D05C4}"/>
    </a:ext>
  </a:extLst>
</a:theme>
</file>

<file path=ppt/theme/theme4.xml><?xml version="1.0" encoding="utf-8"?>
<a:theme xmlns:a="http://schemas.openxmlformats.org/drawingml/2006/main" name="כישורים וקריירה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חרדים באקדמיה" id="{5A160ACE-B30C-4F3B-B129-AEBB0461E0F8}" vid="{931F43FD-3D4D-444E-878F-CD8DC30A75BB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3BF949B-D781-4F02-8F1F-13884B028E96}"/>
</file>

<file path=customXml/itemProps2.xml><?xml version="1.0" encoding="utf-8"?>
<ds:datastoreItem xmlns:ds="http://schemas.openxmlformats.org/officeDocument/2006/customXml" ds:itemID="{45A36419-5A36-45BE-BBDB-3E75DCF60EF4}"/>
</file>

<file path=customXml/itemProps3.xml><?xml version="1.0" encoding="utf-8"?>
<ds:datastoreItem xmlns:ds="http://schemas.openxmlformats.org/officeDocument/2006/customXml" ds:itemID="{12EF0831-C13B-4363-BA41-69A46310FEFD}"/>
</file>

<file path=docProps/app.xml><?xml version="1.0" encoding="utf-8"?>
<Properties xmlns="http://schemas.openxmlformats.org/officeDocument/2006/extended-properties" xmlns:vt="http://schemas.openxmlformats.org/officeDocument/2006/docPropsVTypes">
  <Template>חרדים באקדמיה - תבנית מצגת</Template>
  <TotalTime>5219</TotalTime>
  <Words>189</Words>
  <Application>Microsoft Office PowerPoint</Application>
  <PresentationFormat>מסך רחב</PresentationFormat>
  <Paragraphs>34</Paragraphs>
  <Slides>4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4</vt:i4>
      </vt:variant>
      <vt:variant>
        <vt:lpstr>כותרות שקופיות</vt:lpstr>
      </vt:variant>
      <vt:variant>
        <vt:i4>4</vt:i4>
      </vt:variant>
    </vt:vector>
  </HeadingPairs>
  <TitlesOfParts>
    <vt:vector size="15" baseType="lpstr">
      <vt:lpstr>Arial</vt:lpstr>
      <vt:lpstr>Assistant</vt:lpstr>
      <vt:lpstr>Calibri</vt:lpstr>
      <vt:lpstr>Calibri Light</vt:lpstr>
      <vt:lpstr>Times New Roman</vt:lpstr>
      <vt:lpstr>Wingdings</vt:lpstr>
      <vt:lpstr>Wingdings 2</vt:lpstr>
      <vt:lpstr>חרדים באקדמיה - תבנית מצגת</vt:lpstr>
      <vt:lpstr>הרשמה ומיון</vt:lpstr>
      <vt:lpstr>ליווי ותמיכה</vt:lpstr>
      <vt:lpstr>כישורים וקריירה</vt:lpstr>
      <vt:lpstr>אתגרים בהשתלבות חרדים באקדמיה ועדת החינוך של הכנסת – 5/7/2017, י"א תמוז תשע"ז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Tzofia Haddad</dc:creator>
  <cp:lastModifiedBy>רבקה וידר</cp:lastModifiedBy>
  <cp:revision>203</cp:revision>
  <cp:lastPrinted>2017-07-03T12:42:28Z</cp:lastPrinted>
  <dcterms:created xsi:type="dcterms:W3CDTF">2017-01-15T08:37:22Z</dcterms:created>
  <dcterms:modified xsi:type="dcterms:W3CDTF">2017-07-26T05:01:06Z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2018003</vt:r8>
  </property>
</Properties>
</file>