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4"/>
  </p:sldMasterIdLst>
  <p:notesMasterIdLst>
    <p:notesMasterId r:id="rId14"/>
  </p:notesMasterIdLst>
  <p:sldIdLst>
    <p:sldId id="260" r:id="rId5"/>
    <p:sldId id="279" r:id="rId6"/>
    <p:sldId id="262" r:id="rId7"/>
    <p:sldId id="281" r:id="rId8"/>
    <p:sldId id="265" r:id="rId9"/>
    <p:sldId id="267" r:id="rId10"/>
    <p:sldId id="268" r:id="rId11"/>
    <p:sldId id="270" r:id="rId12"/>
    <p:sldId id="283" r:id="rId1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nistry Of Economy" initials="MOE" lastIdx="1" clrIdx="0"/>
  <p:cmAuthor id="1" name="Hadar" initials="Hadar" lastIdx="2" clrIdx="1"/>
  <p:cmAuthor id="2" name="Itai Nixon" initials="IN" lastIdx="1" clrIdx="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3366FF"/>
    <a:srgbClr val="3366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DF18680-E054-41AD-8BC1-D1AEF772440D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E25E649-3F16-4E02-A733-19D2CDBF48F0}" styleName="סגנון ביניים 3 - הדגשה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סגנון ביניים 2 - הדגשה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C2FFA5D-87B4-456A-9821-1D502468CF0F}" styleName="סגנון ערכת נושא 1 - הדגשה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סגנון כהה 1 - הדגשה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7429" autoAdjust="0"/>
  </p:normalViewPr>
  <p:slideViewPr>
    <p:cSldViewPr snapToGrid="0">
      <p:cViewPr varScale="1">
        <p:scale>
          <a:sx n="102" d="100"/>
          <a:sy n="102" d="100"/>
        </p:scale>
        <p:origin x="894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794710-DA6E-4A60-A6A4-C87915332E7A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rtl="1"/>
          <a:endParaRPr lang="he-IL"/>
        </a:p>
      </dgm:t>
    </dgm:pt>
    <dgm:pt modelId="{7583DA69-BF2F-4F26-88CE-792729A2DCAA}">
      <dgm:prSet custT="1"/>
      <dgm:spPr/>
      <dgm:t>
        <a:bodyPr/>
        <a:lstStyle/>
        <a:p>
          <a:pPr algn="ctr" rtl="1"/>
          <a:r>
            <a:rPr lang="he-IL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הרחבת מעגל ההשתתפות בשוק העבודה</a:t>
          </a:r>
          <a:endParaRPr lang="he-IL" sz="2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E9CACCB-B9EF-4AF9-B8F9-D2BAB377D1CB}" type="parTrans" cxnId="{1279AD38-9174-4EAE-998D-3F90AA6B454A}">
      <dgm:prSet/>
      <dgm:spPr/>
      <dgm:t>
        <a:bodyPr/>
        <a:lstStyle/>
        <a:p>
          <a:pPr algn="ctr" rtl="1"/>
          <a:endParaRPr lang="he-IL" sz="3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C052CDD2-EADA-4306-99AF-F393F9058BEE}" type="sibTrans" cxnId="{1279AD38-9174-4EAE-998D-3F90AA6B454A}">
      <dgm:prSet/>
      <dgm:spPr/>
      <dgm:t>
        <a:bodyPr/>
        <a:lstStyle/>
        <a:p>
          <a:pPr algn="ctr" rtl="1"/>
          <a:endParaRPr lang="he-IL" sz="3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CBC1DA60-4922-4132-9C2E-1C556A99C057}">
      <dgm:prSet custT="1"/>
      <dgm:spPr/>
      <dgm:t>
        <a:bodyPr/>
        <a:lstStyle/>
        <a:p>
          <a:pPr algn="ctr" rtl="1"/>
          <a:r>
            <a:rPr lang="he-IL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חיזוק העסקים הקטנים והבינוניים</a:t>
          </a:r>
          <a:endParaRPr lang="he-IL" sz="2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C2936A0-C12D-4EAF-B456-011AB01AAEE6}" type="parTrans" cxnId="{9E245961-7568-4EC4-9D12-F3B620280B06}">
      <dgm:prSet/>
      <dgm:spPr/>
      <dgm:t>
        <a:bodyPr/>
        <a:lstStyle/>
        <a:p>
          <a:pPr algn="ctr" rtl="1"/>
          <a:endParaRPr lang="he-IL" sz="3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A05D6ED5-4BF4-402E-BD89-D10685710E19}" type="sibTrans" cxnId="{9E245961-7568-4EC4-9D12-F3B620280B06}">
      <dgm:prSet/>
      <dgm:spPr/>
      <dgm:t>
        <a:bodyPr/>
        <a:lstStyle/>
        <a:p>
          <a:pPr algn="ctr" rtl="1"/>
          <a:endParaRPr lang="he-IL" sz="3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20A81E23-61DD-4DAE-9270-CF255314CE03}">
      <dgm:prSet custT="1"/>
      <dgm:spPr/>
      <dgm:t>
        <a:bodyPr/>
        <a:lstStyle/>
        <a:p>
          <a:pPr algn="ctr" rtl="1"/>
          <a:r>
            <a:rPr lang="he-IL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עידוד יצואנים</a:t>
          </a:r>
          <a:endParaRPr lang="he-IL" sz="2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9B51AC2-F6C6-4733-9E7C-F840B6161A32}" type="parTrans" cxnId="{C4BC3659-ECF1-4C5E-93EC-514C0832781E}">
      <dgm:prSet/>
      <dgm:spPr/>
      <dgm:t>
        <a:bodyPr/>
        <a:lstStyle/>
        <a:p>
          <a:pPr algn="ctr" rtl="1"/>
          <a:endParaRPr lang="he-IL" sz="3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3FB8998B-E45D-4EB7-8434-9368E8657AB1}" type="sibTrans" cxnId="{C4BC3659-ECF1-4C5E-93EC-514C0832781E}">
      <dgm:prSet/>
      <dgm:spPr/>
      <dgm:t>
        <a:bodyPr/>
        <a:lstStyle/>
        <a:p>
          <a:pPr algn="ctr" rtl="1"/>
          <a:endParaRPr lang="he-IL" sz="3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2C9EAAE0-C4B5-43BE-A4B7-CFBD57069ED4}">
      <dgm:prSet custT="1"/>
      <dgm:spPr/>
      <dgm:t>
        <a:bodyPr/>
        <a:lstStyle/>
        <a:p>
          <a:pPr algn="ctr" rtl="1"/>
          <a:r>
            <a:rPr lang="he-IL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פיתוח אזורי תעשייה</a:t>
          </a:r>
          <a:endParaRPr lang="he-IL" sz="2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C203FD8-0568-4428-B4E7-148B82ED702E}" type="parTrans" cxnId="{1445F022-19D5-42B2-A5EC-D94BCA3CEBD1}">
      <dgm:prSet/>
      <dgm:spPr/>
      <dgm:t>
        <a:bodyPr/>
        <a:lstStyle/>
        <a:p>
          <a:pPr algn="ctr" rtl="1"/>
          <a:endParaRPr lang="he-IL" sz="3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D8DAFD47-1EAE-43F3-B4CE-434E9FABA64F}" type="sibTrans" cxnId="{1445F022-19D5-42B2-A5EC-D94BCA3CEBD1}">
      <dgm:prSet/>
      <dgm:spPr/>
      <dgm:t>
        <a:bodyPr/>
        <a:lstStyle/>
        <a:p>
          <a:pPr algn="ctr" rtl="1"/>
          <a:endParaRPr lang="he-IL" sz="3200">
            <a:latin typeface="David" panose="020E0502060401010101" pitchFamily="34" charset="-79"/>
            <a:cs typeface="David" panose="020E0502060401010101" pitchFamily="34" charset="-79"/>
          </a:endParaRPr>
        </a:p>
      </dgm:t>
    </dgm:pt>
    <dgm:pt modelId="{176F2AED-9198-44C9-BAD3-C36054D17651}" type="pres">
      <dgm:prSet presAssocID="{23794710-DA6E-4A60-A6A4-C87915332E7A}" presName="diagram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2749C53D-1539-4738-9761-94FC0F8BD309}" type="pres">
      <dgm:prSet presAssocID="{7583DA69-BF2F-4F26-88CE-792729A2DCA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52CEC61-7C9F-46DF-B1EC-DA39EAB06412}" type="pres">
      <dgm:prSet presAssocID="{C052CDD2-EADA-4306-99AF-F393F9058BEE}" presName="sibTrans" presStyleCnt="0"/>
      <dgm:spPr/>
    </dgm:pt>
    <dgm:pt modelId="{54A146F1-65A3-42DC-948F-48E49E70495E}" type="pres">
      <dgm:prSet presAssocID="{CBC1DA60-4922-4132-9C2E-1C556A99C05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4244D56-B249-4BAD-B86D-589A79F100EC}" type="pres">
      <dgm:prSet presAssocID="{A05D6ED5-4BF4-402E-BD89-D10685710E19}" presName="sibTrans" presStyleCnt="0"/>
      <dgm:spPr/>
    </dgm:pt>
    <dgm:pt modelId="{F8A96121-970C-403F-BD86-46C0CBCD5953}" type="pres">
      <dgm:prSet presAssocID="{20A81E23-61DD-4DAE-9270-CF255314CE0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3F0BAAF-E17E-44D4-8347-97866D048A70}" type="pres">
      <dgm:prSet presAssocID="{3FB8998B-E45D-4EB7-8434-9368E8657AB1}" presName="sibTrans" presStyleCnt="0"/>
      <dgm:spPr/>
    </dgm:pt>
    <dgm:pt modelId="{44356CA9-ED86-41E9-8C79-8D3201D2CC5E}" type="pres">
      <dgm:prSet presAssocID="{2C9EAAE0-C4B5-43BE-A4B7-CFBD57069ED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4BC3659-ECF1-4C5E-93EC-514C0832781E}" srcId="{23794710-DA6E-4A60-A6A4-C87915332E7A}" destId="{20A81E23-61DD-4DAE-9270-CF255314CE03}" srcOrd="2" destOrd="0" parTransId="{F9B51AC2-F6C6-4733-9E7C-F840B6161A32}" sibTransId="{3FB8998B-E45D-4EB7-8434-9368E8657AB1}"/>
    <dgm:cxn modelId="{9E245961-7568-4EC4-9D12-F3B620280B06}" srcId="{23794710-DA6E-4A60-A6A4-C87915332E7A}" destId="{CBC1DA60-4922-4132-9C2E-1C556A99C057}" srcOrd="1" destOrd="0" parTransId="{BC2936A0-C12D-4EAF-B456-011AB01AAEE6}" sibTransId="{A05D6ED5-4BF4-402E-BD89-D10685710E19}"/>
    <dgm:cxn modelId="{1445F022-19D5-42B2-A5EC-D94BCA3CEBD1}" srcId="{23794710-DA6E-4A60-A6A4-C87915332E7A}" destId="{2C9EAAE0-C4B5-43BE-A4B7-CFBD57069ED4}" srcOrd="3" destOrd="0" parTransId="{BC203FD8-0568-4428-B4E7-148B82ED702E}" sibTransId="{D8DAFD47-1EAE-43F3-B4CE-434E9FABA64F}"/>
    <dgm:cxn modelId="{F9A263AC-7674-4B83-8FD9-85FB0C43F1E3}" type="presOf" srcId="{2C9EAAE0-C4B5-43BE-A4B7-CFBD57069ED4}" destId="{44356CA9-ED86-41E9-8C79-8D3201D2CC5E}" srcOrd="0" destOrd="0" presId="urn:microsoft.com/office/officeart/2005/8/layout/default"/>
    <dgm:cxn modelId="{353D2D3D-DCD6-4142-ABC6-AFA24B7434BF}" type="presOf" srcId="{7583DA69-BF2F-4F26-88CE-792729A2DCAA}" destId="{2749C53D-1539-4738-9761-94FC0F8BD309}" srcOrd="0" destOrd="0" presId="urn:microsoft.com/office/officeart/2005/8/layout/default"/>
    <dgm:cxn modelId="{1279AD38-9174-4EAE-998D-3F90AA6B454A}" srcId="{23794710-DA6E-4A60-A6A4-C87915332E7A}" destId="{7583DA69-BF2F-4F26-88CE-792729A2DCAA}" srcOrd="0" destOrd="0" parTransId="{4E9CACCB-B9EF-4AF9-B8F9-D2BAB377D1CB}" sibTransId="{C052CDD2-EADA-4306-99AF-F393F9058BEE}"/>
    <dgm:cxn modelId="{9E1E5791-01DF-4779-AAF9-639161FCEEBF}" type="presOf" srcId="{20A81E23-61DD-4DAE-9270-CF255314CE03}" destId="{F8A96121-970C-403F-BD86-46C0CBCD5953}" srcOrd="0" destOrd="0" presId="urn:microsoft.com/office/officeart/2005/8/layout/default"/>
    <dgm:cxn modelId="{E9DA2E79-9FA4-45F3-B3FC-4F25BD1906EE}" type="presOf" srcId="{CBC1DA60-4922-4132-9C2E-1C556A99C057}" destId="{54A146F1-65A3-42DC-948F-48E49E70495E}" srcOrd="0" destOrd="0" presId="urn:microsoft.com/office/officeart/2005/8/layout/default"/>
    <dgm:cxn modelId="{0E317ACE-BF96-4237-9F4F-5F9052710F5F}" type="presOf" srcId="{23794710-DA6E-4A60-A6A4-C87915332E7A}" destId="{176F2AED-9198-44C9-BAD3-C36054D17651}" srcOrd="0" destOrd="0" presId="urn:microsoft.com/office/officeart/2005/8/layout/default"/>
    <dgm:cxn modelId="{517222F2-A49D-4D1B-A780-8E48CD2836B5}" type="presParOf" srcId="{176F2AED-9198-44C9-BAD3-C36054D17651}" destId="{2749C53D-1539-4738-9761-94FC0F8BD309}" srcOrd="0" destOrd="0" presId="urn:microsoft.com/office/officeart/2005/8/layout/default"/>
    <dgm:cxn modelId="{23D1AC1E-B2A4-4169-8B5D-5E13B1EC2AFD}" type="presParOf" srcId="{176F2AED-9198-44C9-BAD3-C36054D17651}" destId="{752CEC61-7C9F-46DF-B1EC-DA39EAB06412}" srcOrd="1" destOrd="0" presId="urn:microsoft.com/office/officeart/2005/8/layout/default"/>
    <dgm:cxn modelId="{6AEE5433-FCF1-4926-8AB8-F472DE36F851}" type="presParOf" srcId="{176F2AED-9198-44C9-BAD3-C36054D17651}" destId="{54A146F1-65A3-42DC-948F-48E49E70495E}" srcOrd="2" destOrd="0" presId="urn:microsoft.com/office/officeart/2005/8/layout/default"/>
    <dgm:cxn modelId="{78E92EE3-053A-4806-A648-2B820D50249C}" type="presParOf" srcId="{176F2AED-9198-44C9-BAD3-C36054D17651}" destId="{E4244D56-B249-4BAD-B86D-589A79F100EC}" srcOrd="3" destOrd="0" presId="urn:microsoft.com/office/officeart/2005/8/layout/default"/>
    <dgm:cxn modelId="{0048EA8F-6C01-4422-A5A9-91A438144E2B}" type="presParOf" srcId="{176F2AED-9198-44C9-BAD3-C36054D17651}" destId="{F8A96121-970C-403F-BD86-46C0CBCD5953}" srcOrd="4" destOrd="0" presId="urn:microsoft.com/office/officeart/2005/8/layout/default"/>
    <dgm:cxn modelId="{1EB9DA0D-D3D7-479A-B791-01A166A70542}" type="presParOf" srcId="{176F2AED-9198-44C9-BAD3-C36054D17651}" destId="{E3F0BAAF-E17E-44D4-8347-97866D048A70}" srcOrd="5" destOrd="0" presId="urn:microsoft.com/office/officeart/2005/8/layout/default"/>
    <dgm:cxn modelId="{87631F93-CE6B-4819-AFAA-DD3C2895EE60}" type="presParOf" srcId="{176F2AED-9198-44C9-BAD3-C36054D17651}" destId="{44356CA9-ED86-41E9-8C79-8D3201D2CC5E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/>
          <a:lstStyle>
            <a:lvl1pPr algn="l">
              <a:defRPr sz="1200"/>
            </a:lvl1pPr>
          </a:lstStyle>
          <a:p>
            <a:fld id="{1DB647A3-5F46-4E9B-AB2E-DC106A3903C8}" type="datetimeFigureOut">
              <a:rPr lang="he-IL" smtClean="0"/>
              <a:t>ג'/אב/תשע"ז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31" tIns="45715" rIns="91431" bIns="45715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60" cy="496332"/>
          </a:xfrm>
          <a:prstGeom prst="rect">
            <a:avLst/>
          </a:prstGeom>
        </p:spPr>
        <p:txBody>
          <a:bodyPr vert="horz" lIns="91431" tIns="45715" rIns="91431" bIns="45715" rtlCol="1" anchor="b"/>
          <a:lstStyle>
            <a:lvl1pPr algn="l">
              <a:defRPr sz="1200"/>
            </a:lvl1pPr>
          </a:lstStyle>
          <a:p>
            <a:fld id="{0AA56E4F-CBA4-4C2C-9BFD-4C43DB13526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42062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84C051-89C0-4031-807E-B8CDB4C8025A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854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56E4F-CBA4-4C2C-9BFD-4C43DB135260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2348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במסלול צמיחה:</a:t>
            </a:r>
          </a:p>
          <a:p>
            <a:pPr marL="268288" lvl="0" algn="r" rtl="1">
              <a:lnSpc>
                <a:spcPct val="150000"/>
              </a:lnSpc>
            </a:pPr>
            <a:r>
              <a:rPr lang="he-IL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חברת </a:t>
            </a:r>
            <a:r>
              <a:rPr lang="he-IL" sz="1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סקילין</a:t>
            </a:r>
            <a:r>
              <a:rPr lang="he-IL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(בוגר מחזור 2016) קיבלה השקעה של 100 אלף דולר, והמיזם "</a:t>
            </a:r>
            <a:r>
              <a:rPr lang="he-IL" sz="1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מייסיטי</a:t>
            </a:r>
            <a:r>
              <a:rPr lang="he-IL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 קיבל אישור למענק מדען על 2 מיליון ₪.</a:t>
            </a:r>
          </a:p>
          <a:p>
            <a:pPr marL="268288" lvl="0" algn="r" rtl="1">
              <a:lnSpc>
                <a:spcPct val="150000"/>
              </a:lnSpc>
            </a:pPr>
            <a:r>
              <a:rPr lang="he-IL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מיזם "</a:t>
            </a:r>
            <a:r>
              <a:rPr lang="he-IL" sz="12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אופטימה</a:t>
            </a:r>
            <a:r>
              <a:rPr lang="he-IL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 הצליח להתברג לוועדת ה-</a:t>
            </a:r>
            <a:r>
              <a:rPr lang="en-US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ISO</a:t>
            </a:r>
            <a:r>
              <a:rPr lang="he-IL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לקביעת תקן הצ'יפים לרכבים אוטונומיים.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56E4F-CBA4-4C2C-9BFD-4C43DB135260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8512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62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80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922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898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38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001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170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2" descr="http://portal.moital.gov.il/General/MITUG/Documents/LogoJpg/estrategia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" y="42532"/>
            <a:ext cx="2717405" cy="101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138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2" descr="http://portal.moital.gov.il/General/MITUG/Documents/LogoJpg/estrategia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" y="42532"/>
            <a:ext cx="2717405" cy="101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789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2" descr="http://portal.moital.gov.il/General/MITUG/Documents/LogoJpg/estrategia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" y="42532"/>
            <a:ext cx="2717405" cy="101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485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2" descr="http://portal.moital.gov.il/General/MITUG/Documents/LogoJpg/estrategia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" y="42532"/>
            <a:ext cx="2717405" cy="101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9986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מחבר ישר 5"/>
          <p:cNvCxnSpPr/>
          <p:nvPr userDrawn="1"/>
        </p:nvCxnSpPr>
        <p:spPr>
          <a:xfrm flipH="1">
            <a:off x="825600" y="1142742"/>
            <a:ext cx="10540800" cy="0"/>
          </a:xfrm>
          <a:prstGeom prst="line">
            <a:avLst/>
          </a:prstGeom>
          <a:ln w="28575">
            <a:solidFill>
              <a:srgbClr val="3399FF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8" name="מחבר ישר 7"/>
          <p:cNvCxnSpPr/>
          <p:nvPr userDrawn="1"/>
        </p:nvCxnSpPr>
        <p:spPr>
          <a:xfrm flipH="1">
            <a:off x="825600" y="6517200"/>
            <a:ext cx="10540800" cy="0"/>
          </a:xfrm>
          <a:prstGeom prst="line">
            <a:avLst/>
          </a:prstGeom>
          <a:ln w="28575">
            <a:solidFill>
              <a:srgbClr val="3399FF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05933" y="491461"/>
            <a:ext cx="10515600" cy="726282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he-IL" dirty="0" smtClean="0"/>
              <a:t>לחץ כדי לערוך סגנון כותרת של</a:t>
            </a:r>
            <a:endParaRPr lang="he-IL" dirty="0"/>
          </a:p>
        </p:txBody>
      </p:sp>
      <p:pic>
        <p:nvPicPr>
          <p:cNvPr id="7" name="Picture 2" descr="http://portal.moital.gov.il/General/MITUG/Documents/LogoJpg/estrategia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" y="42532"/>
            <a:ext cx="2717405" cy="101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56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פריסה מותאמת אישי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מחבר ישר 5"/>
          <p:cNvCxnSpPr/>
          <p:nvPr userDrawn="1"/>
        </p:nvCxnSpPr>
        <p:spPr>
          <a:xfrm flipH="1">
            <a:off x="825600" y="1142742"/>
            <a:ext cx="10540800" cy="0"/>
          </a:xfrm>
          <a:prstGeom prst="line">
            <a:avLst/>
          </a:prstGeom>
          <a:ln w="28575">
            <a:solidFill>
              <a:srgbClr val="3399FF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8" name="מחבר ישר 7"/>
          <p:cNvCxnSpPr/>
          <p:nvPr userDrawn="1"/>
        </p:nvCxnSpPr>
        <p:spPr>
          <a:xfrm flipH="1">
            <a:off x="825600" y="6517200"/>
            <a:ext cx="10540800" cy="0"/>
          </a:xfrm>
          <a:prstGeom prst="line">
            <a:avLst/>
          </a:prstGeom>
          <a:ln w="28575">
            <a:solidFill>
              <a:srgbClr val="3399FF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99672" y="509058"/>
            <a:ext cx="9466729" cy="726282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he-IL" dirty="0" smtClean="0"/>
              <a:t>לחץ כדי לערוך סגנון כותרת של</a:t>
            </a:r>
            <a:endParaRPr lang="he-IL" dirty="0"/>
          </a:p>
        </p:txBody>
      </p:sp>
      <p:pic>
        <p:nvPicPr>
          <p:cNvPr id="9" name="Picture 2" descr="http://portal.moital.gov.il/General/MITUG/Documents/LogoJpg/estrategia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" y="42532"/>
            <a:ext cx="2717405" cy="101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830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D7F65-868B-4C07-BA4F-4CCFC420B1E8}" type="datetimeFigureOut">
              <a:rPr lang="en-US" smtClean="0"/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4A07F-2FF3-42A4-8171-F1F3E2EA5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כותרת 4"/>
          <p:cNvSpPr txBox="1">
            <a:spLocks/>
          </p:cNvSpPr>
          <p:nvPr/>
        </p:nvSpPr>
        <p:spPr>
          <a:xfrm>
            <a:off x="838200" y="1389904"/>
            <a:ext cx="10515600" cy="1912096"/>
          </a:xfrm>
          <a:prstGeom prst="rect">
            <a:avLst/>
          </a:prstGeom>
        </p:spPr>
        <p:txBody>
          <a:bodyPr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endParaRPr lang="he-IL" sz="3500" dirty="0" smtClean="0"/>
          </a:p>
          <a:p>
            <a:pPr algn="ctr"/>
            <a:r>
              <a:rPr lang="he-IL" sz="3500" dirty="0" smtClean="0"/>
              <a:t>החלטה 922</a:t>
            </a:r>
          </a:p>
          <a:p>
            <a:pPr algn="ctr"/>
            <a:r>
              <a:rPr lang="he-IL" sz="3500" dirty="0" smtClean="0"/>
              <a:t>משרד הכלכלה והתעשייה</a:t>
            </a:r>
          </a:p>
          <a:p>
            <a:pPr algn="ctr"/>
            <a:endParaRPr lang="he-IL" sz="40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endParaRPr lang="he-IL" sz="4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כותרת 4"/>
          <p:cNvSpPr txBox="1">
            <a:spLocks/>
          </p:cNvSpPr>
          <p:nvPr/>
        </p:nvSpPr>
        <p:spPr>
          <a:xfrm>
            <a:off x="853440" y="3175989"/>
            <a:ext cx="10515600" cy="6737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he-IL" sz="1800" b="0" dirty="0" smtClean="0"/>
              <a:t>יולי 2017</a:t>
            </a:r>
            <a:endParaRPr lang="he-IL" sz="1800" b="0" dirty="0"/>
          </a:p>
        </p:txBody>
      </p:sp>
      <p:cxnSp>
        <p:nvCxnSpPr>
          <p:cNvPr id="15" name="מחבר ישר 14"/>
          <p:cNvCxnSpPr/>
          <p:nvPr/>
        </p:nvCxnSpPr>
        <p:spPr>
          <a:xfrm flipH="1">
            <a:off x="838200" y="3836382"/>
            <a:ext cx="10546080" cy="0"/>
          </a:xfrm>
          <a:prstGeom prst="line">
            <a:avLst/>
          </a:prstGeom>
          <a:ln w="28575">
            <a:solidFill>
              <a:srgbClr val="3399FF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3074" name="Picture 2" descr="http://www.ayelet-kanev.com/site/images/general/kanev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52" y="4017779"/>
            <a:ext cx="4980259" cy="2472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portal.moital.gov.il/General/MITUG/Documents/LogoJpg/estrateg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7" y="42532"/>
            <a:ext cx="2717405" cy="101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49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1"/>
          <p:cNvSpPr txBox="1">
            <a:spLocks/>
          </p:cNvSpPr>
          <p:nvPr/>
        </p:nvSpPr>
        <p:spPr>
          <a:xfrm>
            <a:off x="1956381" y="566600"/>
            <a:ext cx="9466729" cy="7262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he-IL" sz="31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יעדי התכנית</a:t>
            </a:r>
            <a:endParaRPr lang="he-IL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דיאגרמה 8"/>
          <p:cNvGraphicFramePr/>
          <p:nvPr>
            <p:extLst>
              <p:ext uri="{D42A27DB-BD31-4B8C-83A1-F6EECF244321}">
                <p14:modId xmlns:p14="http://schemas.microsoft.com/office/powerpoint/2010/main" val="1717623414"/>
              </p:ext>
            </p:extLst>
          </p:nvPr>
        </p:nvGraphicFramePr>
        <p:xfrm>
          <a:off x="1436914" y="1741713"/>
          <a:ext cx="9419771" cy="4209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061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015648" y="570105"/>
            <a:ext cx="9466729" cy="726282"/>
          </a:xfrm>
        </p:spPr>
        <p:txBody>
          <a:bodyPr>
            <a:noAutofit/>
          </a:bodyPr>
          <a:lstStyle/>
          <a:p>
            <a:pPr algn="r" rtl="1"/>
            <a:r>
              <a:rPr lang="he-IL" sz="30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מנגנון התקצוב -  2016-2020</a:t>
            </a:r>
            <a:endParaRPr lang="he-IL" sz="3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6590845"/>
              </p:ext>
            </p:extLst>
          </p:nvPr>
        </p:nvGraphicFramePr>
        <p:xfrm>
          <a:off x="620427" y="1820769"/>
          <a:ext cx="10802683" cy="265468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987372"/>
                <a:gridCol w="1584337"/>
                <a:gridCol w="1541785"/>
                <a:gridCol w="1563063"/>
                <a:gridCol w="1563063"/>
                <a:gridCol w="1563063"/>
              </a:tblGrid>
              <a:tr h="316276"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פעילות</a:t>
                      </a:r>
                      <a:r>
                        <a:rPr lang="he-IL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2016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2017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2018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2019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2020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</a:tr>
              <a:tr h="518153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הרשות</a:t>
                      </a:r>
                      <a:r>
                        <a:rPr lang="he-IL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להשקעות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מסלול </a:t>
                      </a:r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תעסוקה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50%</a:t>
                      </a:r>
                      <a:endParaRPr lang="he-IL" sz="1400" b="1" kern="120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50%</a:t>
                      </a:r>
                      <a:endParaRPr lang="he-IL" sz="1400" b="1" kern="120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  <a:tr h="620849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הסוכנות לעסקים קטנים ובינוניים - סניפי מעוף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17.5%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17.5%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  <a:tr h="650869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סחר חוץ- כלי סיוע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7.5%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  <a:tr h="548535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 err="1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מינהל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he-IL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אזורי </a:t>
                      </a:r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תעשייה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32.5%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37.5%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42.5%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42.5%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4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42.5%</a:t>
                      </a:r>
                      <a:endParaRPr lang="he-IL" sz="14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8" name="מלבן 7"/>
          <p:cNvSpPr/>
          <p:nvPr/>
        </p:nvSpPr>
        <p:spPr>
          <a:xfrm>
            <a:off x="812800" y="1249327"/>
            <a:ext cx="10601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he-IL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מנגנון </a:t>
            </a:r>
            <a:r>
              <a:rPr lang="he-IL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התקצוב של החלטת הממשלה מבוסס על </a:t>
            </a:r>
            <a:r>
              <a:rPr lang="he-IL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שיעור </a:t>
            </a:r>
            <a:r>
              <a:rPr lang="he-IL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ייעודי מינימאלי מתוך </a:t>
            </a:r>
            <a:r>
              <a:rPr lang="he-IL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תקציב הבסיס</a:t>
            </a:r>
          </a:p>
        </p:txBody>
      </p:sp>
      <p:sp>
        <p:nvSpPr>
          <p:cNvPr id="9" name="מלבן 8"/>
          <p:cNvSpPr/>
          <p:nvPr/>
        </p:nvSpPr>
        <p:spPr>
          <a:xfrm>
            <a:off x="618067" y="5407791"/>
            <a:ext cx="107964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he-IL" sz="12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תקציבים נוספים :</a:t>
            </a: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עידוד עסקים קטנים ובינוניים- 24 מלש"ח להמשך פעילות בשנים 2020-2017. </a:t>
            </a: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פיתוח </a:t>
            </a:r>
            <a:r>
              <a:rPr lang="he-IL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אזורי תעשיה - 30 מלש"ח נוספים יועמדו לטובת פעילות שיווק ופיתוח של אזורי תעשייה שמניבים הכנסות ליישובי אוכלוסיית המיעוטים</a:t>
            </a:r>
            <a:r>
              <a:rPr lang="he-IL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he-IL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62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algn="r" rtl="1"/>
            <a:r>
              <a:rPr lang="he-IL" sz="30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תכנון תקציבי לשנים הקרובות</a:t>
            </a:r>
            <a:endParaRPr lang="he-IL" sz="30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638158"/>
              </p:ext>
            </p:extLst>
          </p:nvPr>
        </p:nvGraphicFramePr>
        <p:xfrm>
          <a:off x="819807" y="1423110"/>
          <a:ext cx="10570827" cy="367119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113692"/>
                <a:gridCol w="2181675"/>
                <a:gridCol w="2172816"/>
                <a:gridCol w="2102644"/>
              </a:tblGrid>
              <a:tr h="297523">
                <a:tc>
                  <a:txBody>
                    <a:bodyPr/>
                    <a:lstStyle/>
                    <a:p>
                      <a:pPr algn="ctr" rtl="0" fontAlgn="ctr"/>
                      <a:r>
                        <a:rPr lang="he-IL" sz="18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פעילות</a:t>
                      </a:r>
                      <a:r>
                        <a:rPr lang="he-IL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8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8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2016</a:t>
                      </a:r>
                      <a:endParaRPr lang="he-IL" sz="18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8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2017</a:t>
                      </a:r>
                      <a:endParaRPr lang="he-IL" sz="18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80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2018</a:t>
                      </a:r>
                      <a:endParaRPr lang="he-IL" sz="18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</a:tr>
              <a:tr h="487431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הרשות להשקעות- מסלול </a:t>
                      </a:r>
                      <a:r>
                        <a:rPr lang="he-IL" sz="18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תעסוקה</a:t>
                      </a: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 מיליון ₪ (בפועל הוקצו כ-45 </a:t>
                      </a:r>
                      <a:r>
                        <a:rPr lang="he-IL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מלש"ח</a:t>
                      </a: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he-IL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 </a:t>
                      </a:r>
                      <a:r>
                        <a:rPr lang="he-IL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מלש"ח</a:t>
                      </a:r>
                      <a:endParaRPr lang="he-IL" sz="1800" b="0" kern="1200" dirty="0" smtClean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 מיליון ₪ </a:t>
                      </a:r>
                    </a:p>
                  </a:txBody>
                  <a:tcPr marL="0" marR="0" marT="0" marB="0" anchor="ctr"/>
                </a:tc>
              </a:tr>
              <a:tr h="584038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8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הסוכנות לעסקים קטנים ובינוניים - סניפי </a:t>
                      </a: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המעוף</a:t>
                      </a:r>
                      <a:endParaRPr lang="he-IL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11.4 מיליון ₪</a:t>
                      </a:r>
                      <a:r>
                        <a:rPr lang="he-IL" sz="1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11.4 מיליון ₪</a:t>
                      </a:r>
                      <a:r>
                        <a:rPr lang="he-IL" sz="1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800" b="0" kern="1200" dirty="0" smtClean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 מיליון ₪ </a:t>
                      </a:r>
                      <a:endParaRPr lang="he-IL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  <a:tr h="584038">
                <a:tc>
                  <a:txBody>
                    <a:bodyPr/>
                    <a:lstStyle/>
                    <a:p>
                      <a:pPr marL="0" marR="0" lvl="0" indent="0" algn="ct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המשך פעילות מרכזי עסקים</a:t>
                      </a: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endParaRPr lang="he-IL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7.9 מיליון ₪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5.5 מיליון ₪ </a:t>
                      </a:r>
                      <a:endParaRPr lang="he-IL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  <a:tr h="612278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8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סחר חוץ- כלי סיוע</a:t>
                      </a: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4.125</a:t>
                      </a:r>
                      <a:r>
                        <a:rPr lang="he-IL" sz="1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מיליון ₪ (בפועל </a:t>
                      </a: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הוקצו 6.13 </a:t>
                      </a:r>
                      <a:r>
                        <a:rPr lang="he-IL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מלש"ח</a:t>
                      </a: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he-IL" sz="1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endParaRPr lang="he-IL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 מיליון ₪ </a:t>
                      </a:r>
                      <a:endParaRPr lang="he-IL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 מיליון ₪ </a:t>
                      </a:r>
                    </a:p>
                  </a:txBody>
                  <a:tcPr marL="0" marR="0" marT="0" marB="0" anchor="ctr"/>
                </a:tc>
              </a:tr>
              <a:tr h="584038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מינהל</a:t>
                      </a: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he-IL" sz="18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אזורי </a:t>
                      </a: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תעשייה</a:t>
                      </a:r>
                      <a:endParaRPr lang="he-IL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 מיליון</a:t>
                      </a:r>
                      <a:r>
                        <a:rPr lang="he-IL" sz="1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₪ (בפועל הוקצו </a:t>
                      </a: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97 מיליון ₪)</a:t>
                      </a:r>
                    </a:p>
                  </a:txBody>
                  <a:tcPr marL="7359" marR="7359" marT="5519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b="0" kern="12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כ-38.9 מיליון ₪ (בפועל מוקצים 47 מיליון ₪)</a:t>
                      </a:r>
                      <a:endParaRPr lang="he-IL" sz="1800" b="0" kern="1200" baseline="0" dirty="0" smtClean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he-IL" sz="1800" b="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18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56381" y="613414"/>
            <a:ext cx="9466729" cy="726282"/>
          </a:xfrm>
        </p:spPr>
        <p:txBody>
          <a:bodyPr>
            <a:normAutofit/>
          </a:bodyPr>
          <a:lstStyle/>
          <a:p>
            <a:pPr algn="r" rtl="1"/>
            <a:r>
              <a:rPr lang="he-IL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הרשות להשקעות- תמריצי מעסיקים</a:t>
            </a:r>
            <a:endParaRPr lang="he-IL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347732" y="1287391"/>
            <a:ext cx="11369749" cy="371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endPara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מלבן מעוגל 5"/>
          <p:cNvSpPr/>
          <p:nvPr/>
        </p:nvSpPr>
        <p:spPr>
          <a:xfrm>
            <a:off x="347732" y="6560290"/>
            <a:ext cx="3380735" cy="21265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000" b="1" dirty="0" smtClean="0">
                <a:solidFill>
                  <a:schemeClr val="accent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משרד הכלכלה והתעשייה</a:t>
            </a:r>
            <a:endParaRPr lang="he-IL" sz="1000" b="1" dirty="0">
              <a:solidFill>
                <a:schemeClr val="accent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298113" y="5476848"/>
            <a:ext cx="11468985" cy="371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endParaRPr lang="he-IL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9247" y="1309365"/>
            <a:ext cx="10668000" cy="42704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lvl="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התכנית </a:t>
            </a:r>
            <a:r>
              <a:rPr lang="he-IL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מעניקה </a:t>
            </a:r>
            <a:r>
              <a:rPr lang="he-IL" sz="15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תמרוץ</a:t>
            </a: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למעסיקים להעסיק עובדים ששיעור השתתפותם בתעסוקה נמוך באמצעות סבסוד </a:t>
            </a:r>
            <a:r>
              <a:rPr lang="he-IL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של שכר עובדים במתווה פוחת </a:t>
            </a: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למשך </a:t>
            </a:r>
            <a:r>
              <a:rPr lang="he-IL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30 חודשים. התכנית מיועדת למעסיקים הקולטים מינימום של חמישה עובדים חדשים </a:t>
            </a: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ממגזר המיעוטים (מתוכם </a:t>
            </a:r>
            <a:r>
              <a:rPr lang="he-IL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מהמגזר הבדואי).</a:t>
            </a:r>
          </a:p>
          <a:p>
            <a:pPr marL="285750" lvl="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במהלך שנת 2016 הושקעו כ- 45 </a:t>
            </a:r>
            <a:r>
              <a:rPr lang="he-IL" sz="15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מלש"ח</a:t>
            </a: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בהשתתפות בעלות שכרם של כ-900 עובדים חדשים מאוכלוסיית המיעוטים, אשר נקלטו אצל מעסיקים, במסגרת הוראת מנכ"ל 4.17.</a:t>
            </a:r>
          </a:p>
          <a:p>
            <a:pPr algn="r">
              <a:lnSpc>
                <a:spcPct val="150000"/>
              </a:lnSpc>
            </a:pPr>
            <a:endParaRPr lang="he-IL" sz="15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 algn="r" rtl="1">
              <a:lnSpc>
                <a:spcPct val="150000"/>
              </a:lnSpc>
            </a:pPr>
            <a:r>
              <a:rPr lang="he-IL" sz="1600" b="1" u="sng" dirty="0" smtClean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פעילות בשנת 2017</a:t>
            </a:r>
            <a:endParaRPr lang="he-IL" sz="1600" b="1" u="sng" dirty="0">
              <a:solidFill>
                <a:schemeClr val="accent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8288" indent="-268288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הסתיימה הקצאה למסלול </a:t>
            </a:r>
            <a:r>
              <a:rPr lang="he-IL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לעידוד העסקת סטודנטים </a:t>
            </a: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מתמחים, בהיקף </a:t>
            </a:r>
            <a:r>
              <a:rPr lang="he-IL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תקציבי של </a:t>
            </a: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lang="he-IL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מיליון ₪. </a:t>
            </a: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הוגשו בקשות בהיקף של 5.7 מיליון ₪. הבקשות טרם נדונו בוועדה.</a:t>
            </a:r>
          </a:p>
          <a:p>
            <a:pPr marL="268288" indent="-268288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המשרד פרסם ברבעון השלישי של השנה הקצאה במסגרת מסלול תעסוקה. </a:t>
            </a:r>
            <a:r>
              <a:rPr lang="he-IL" sz="15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</a:t>
            </a:r>
            <a:r>
              <a:rPr lang="he-IL" sz="15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מועד האחרון להגשת הבקשות הינו ב-9/17 ולכן הביצוע והסכום הסופי בפועל יהיה ברבעון הרביעי של שנת 2017.</a:t>
            </a:r>
          </a:p>
          <a:p>
            <a:pPr indent="-285750" algn="r" rtl="1">
              <a:lnSpc>
                <a:spcPct val="150000"/>
              </a:lnSpc>
              <a:buFont typeface="Arial" pitchFamily="34" charset="0"/>
              <a:buChar char="•"/>
            </a:pPr>
            <a:endParaRPr lang="he-IL" sz="15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78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56381" y="647282"/>
            <a:ext cx="9466729" cy="726282"/>
          </a:xfrm>
        </p:spPr>
        <p:txBody>
          <a:bodyPr>
            <a:normAutofit fontScale="90000"/>
          </a:bodyPr>
          <a:lstStyle/>
          <a:p>
            <a:pPr algn="r"/>
            <a:r>
              <a:rPr lang="he-IL" sz="24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חיזוק עסקים קטנים ובינוניים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298113" y="5476848"/>
            <a:ext cx="11468985" cy="331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endParaRPr lang="he-IL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797859" y="1138535"/>
            <a:ext cx="10659035" cy="5409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r" rtl="1">
              <a:lnSpc>
                <a:spcPct val="150000"/>
              </a:lnSpc>
            </a:pP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הסוכנות לעסקים קטנים ובינוניים פועלת לחיזוק </a:t>
            </a:r>
            <a:r>
              <a:rPr lang="he-IL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עסקים 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קטנים ובינוניים ועידוד </a:t>
            </a:r>
            <a:r>
              <a:rPr lang="he-IL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יזמות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ושמה דגש על מתן שירות למגוון אוכלוסיות, לרבות אוכלוסיית המיעוטים ולפיכך </a:t>
            </a:r>
            <a:r>
              <a:rPr lang="he-IL" sz="1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מקפידה להתאים וליצור כלי סיוע המותאמים באופן ייחודי לאוכלוסיות אלו בפרט.</a:t>
            </a:r>
          </a:p>
          <a:p>
            <a:pPr marL="0" lvl="1" algn="r" rtl="1">
              <a:lnSpc>
                <a:spcPct val="150000"/>
              </a:lnSpc>
            </a:pPr>
            <a:endParaRPr lang="he-IL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 algn="r" rtl="1">
              <a:lnSpc>
                <a:spcPct val="150000"/>
              </a:lnSpc>
            </a:pPr>
            <a:r>
              <a:rPr lang="he-IL" sz="1600" b="1" u="sng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סיכום פעילות חציון ראשון 2017</a:t>
            </a:r>
          </a:p>
          <a:p>
            <a:pPr marL="0" lvl="1" algn="r" rtl="1">
              <a:lnSpc>
                <a:spcPct val="150000"/>
              </a:lnSpc>
            </a:pPr>
            <a:r>
              <a:rPr lang="he-IL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1,850 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יזמים ובעלי עסקים מאוכלוסיית המיעוטים קיבלו שירותי סיוע במעוף בעלות של כ-10 </a:t>
            </a:r>
            <a:r>
              <a:rPr lang="he-IL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מלש"ח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marL="0" lvl="1" algn="r" rtl="1">
              <a:lnSpc>
                <a:spcPct val="150000"/>
              </a:lnSpc>
            </a:pP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569 לקוחות קיבלו סך כולל של 11,280 שעות ייעוץ וכן 507 לקוחות השתתפו ב-37 קורסי יוזמים עסק</a:t>
            </a:r>
            <a:r>
              <a:rPr lang="he-IL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0" lvl="1" algn="r" rtl="1">
              <a:lnSpc>
                <a:spcPct val="150000"/>
              </a:lnSpc>
            </a:pPr>
            <a:endParaRPr lang="he-IL" sz="1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14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רכש ציבורי</a:t>
            </a:r>
            <a:r>
              <a:rPr lang="he-IL" sz="1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he-IL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הפרויקט </a:t>
            </a:r>
            <a:r>
              <a:rPr lang="he-IL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בשלבי 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גיבוש ויפעל לטובת הגדלת מספר העסקים הקטנים והבינוניים מהמגזר הערבי המספקים שירותים ומוצרים למגזר הציבורי בענפים הנוספים לענף הבניה</a:t>
            </a:r>
            <a:r>
              <a:rPr lang="en-US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he-IL" sz="1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2" indent="-285750" algn="r" rtl="1">
              <a:buFont typeface="Arial" panose="020B0604020202020204" pitchFamily="34" charset="0"/>
              <a:buChar char="•"/>
            </a:pPr>
            <a:endParaRPr lang="he-IL" sz="1400" b="1" u="sng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2" indent="-285750" algn="r" rtl="1">
              <a:buFont typeface="Arial" panose="020B0604020202020204" pitchFamily="34" charset="0"/>
              <a:buChar char="•"/>
            </a:pPr>
            <a:r>
              <a:rPr lang="he-IL" sz="14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הפעלת מרכזי עסקים</a:t>
            </a:r>
            <a:r>
              <a:rPr lang="he-IL" sz="1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he-IL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המשך הפעלת 3 מרכזי 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עסקים ייעודיים למגזר המיעוטים ברחבי הארץ- </a:t>
            </a:r>
            <a:r>
              <a:rPr lang="he-IL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באקה 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אל </a:t>
            </a:r>
            <a:r>
              <a:rPr lang="he-IL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גרבייה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סחנין ונצרת</a:t>
            </a:r>
            <a:r>
              <a:rPr lang="he-IL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מרכז 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העסקים בשפרעם הועבר לאחריות "מעוף" ומתחיל את פעילותו ביולי 2017. </a:t>
            </a:r>
          </a:p>
          <a:p>
            <a:pPr marL="285750" lvl="2" indent="-285750" algn="r" rtl="1">
              <a:buFont typeface="Arial" panose="020B0604020202020204" pitchFamily="34" charset="0"/>
              <a:buChar char="•"/>
            </a:pPr>
            <a:endParaRPr lang="he-IL" sz="1400" b="1" u="sng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2" indent="-285750" algn="r" rtl="1">
              <a:buFont typeface="Arial" panose="020B0604020202020204" pitchFamily="34" charset="0"/>
              <a:buChar char="•"/>
            </a:pPr>
            <a:r>
              <a:rPr lang="he-IL" sz="14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תכנית </a:t>
            </a:r>
            <a:r>
              <a:rPr lang="he-IL" sz="14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המאיץ העסקי</a:t>
            </a:r>
            <a:r>
              <a:rPr lang="he-IL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נועדה לעודד, לטפח וללוות יזמים מהמגזר הערבי בתחום הטכנולוגי ופועלת בשני מסלולים:</a:t>
            </a:r>
          </a:p>
          <a:p>
            <a:pPr marL="625475" lvl="0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e-IL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מסלול האצה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נבחרו 8 יזמים/מיזמים שעברו ימי סדנאות וייעוץ. מתוכם שני צוותים נמצאים בשלבים מתקדמים להגשת פרויקט תנופה, ושני צוותים השיקו את </a:t>
            </a:r>
            <a:r>
              <a:rPr lang="he-IL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הפרוטוטייפ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625475" lvl="0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e-IL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מסלול צמיחה</a:t>
            </a:r>
            <a:r>
              <a:rPr lang="he-IL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נבחרו 9 מיזמים להם יינתנו שירותים שעיקרם גיוס השקעות, קבלת מענקים.</a:t>
            </a:r>
          </a:p>
          <a:p>
            <a:pPr marL="285750" lvl="2" indent="-285750" algn="r" rtl="1">
              <a:buFont typeface="Arial" panose="020B0604020202020204" pitchFamily="34" charset="0"/>
              <a:buChar char="•"/>
            </a:pPr>
            <a:endParaRPr lang="he-IL" sz="1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2" algn="r" rtl="1"/>
            <a:endParaRPr lang="he-IL" sz="1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88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94166" y="629741"/>
            <a:ext cx="9466729" cy="490847"/>
          </a:xfrm>
        </p:spPr>
        <p:txBody>
          <a:bodyPr>
            <a:normAutofit/>
          </a:bodyPr>
          <a:lstStyle/>
          <a:p>
            <a:pPr algn="r"/>
            <a:r>
              <a:rPr lang="he-IL" sz="24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סיוע ליצואנים- תכנית כסף </a:t>
            </a:r>
            <a:r>
              <a:rPr lang="he-IL" sz="24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חכם</a:t>
            </a:r>
            <a:endParaRPr lang="he-IL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מלבן מעוגל 5"/>
          <p:cNvSpPr/>
          <p:nvPr/>
        </p:nvSpPr>
        <p:spPr>
          <a:xfrm>
            <a:off x="347732" y="6560290"/>
            <a:ext cx="3380735" cy="21265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9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הכלכלה והתעשייה</a:t>
            </a:r>
            <a:endParaRPr lang="he-IL" sz="9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298113" y="5476848"/>
            <a:ext cx="11468985" cy="331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endParaRPr lang="he-IL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1010378" y="1258329"/>
            <a:ext cx="1041698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התכנית כוללת סבסוד הוצאות נלוות לחברות מייצאות המרחיבות את פעולתן לשוק חדש.</a:t>
            </a:r>
          </a:p>
          <a:p>
            <a:pPr algn="r" rtl="1">
              <a:lnSpc>
                <a:spcPct val="150000"/>
              </a:lnSpc>
            </a:pP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ההוצאות המוכרות כוללת: הוצאות על שכר של עובד בחו"ל, שכר יועצים מקצועיים, עלויות הקמת מערכי שיווק ועוד. אחוז הסיוע הינו 75% מהתקציב המאושר 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עד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לגובה של 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500,000 ₪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לתקופה של 24 חודשים 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או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עד גובה של 1,000,000 ₪ לתקופה של 36 חודשים 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לשווקי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יעד (הודו, סין ויפן).</a:t>
            </a:r>
          </a:p>
          <a:p>
            <a:pPr algn="r" rtl="1">
              <a:lnSpc>
                <a:spcPct val="150000"/>
              </a:lnSpc>
            </a:pPr>
            <a:endParaRPr lang="he-IL" sz="1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 algn="r" rtl="1">
              <a:lnSpc>
                <a:spcPct val="150000"/>
              </a:lnSpc>
            </a:pPr>
            <a:r>
              <a:rPr lang="he-IL" sz="1600" b="1" u="sng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סיכום פעילות חציון ראשון 2017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התכנית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נפתחה להגשות בפברואר 2017. </a:t>
            </a:r>
            <a:endParaRPr lang="he-IL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במקצה הראשון (מאי 2017): שתי בקשות אושרו (מתוך 3 שהוגשו)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וקיבלו מענקים בסכום כולל של 918 אלף 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₪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במקצה השני (הסתיים ביוני 2017):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התקבלו 7 בקשות, שטרם נדונו. סכום המענקים המרבי שהחברות הללו תוכלנה לקבל, בהתאם לבקשות התקציביות שהגישו עומד על 3.8 </a:t>
            </a:r>
            <a:r>
              <a:rPr lang="he-IL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מלש"ח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פעולות שיווק- </a:t>
            </a:r>
            <a:r>
              <a:rPr lang="he-IL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מינהל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סחר חוץ מקיים הרצאות ומפגשים עם חברות מהמגזר (אירוע עם חברות במשרדי המעוף בנצרת וביקורים בחברות יחד עם הרשות לפיתוח כלכלי של מגזר המיעוטים). </a:t>
            </a:r>
            <a:endParaRPr lang="he-IL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he-IL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קמפיין פרסומי-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בימים אלו מועלה קמפיין</a:t>
            </a:r>
            <a:r>
              <a:rPr lang="he-IL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של 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התכנית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במגזר הערבי. </a:t>
            </a:r>
          </a:p>
        </p:txBody>
      </p:sp>
    </p:spTree>
    <p:extLst>
      <p:ext uri="{BB962C8B-B14F-4D97-AF65-F5344CB8AC3E}">
        <p14:creationId xmlns:p14="http://schemas.microsoft.com/office/powerpoint/2010/main" val="222380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43703" y="638565"/>
            <a:ext cx="9466729" cy="726282"/>
          </a:xfrm>
        </p:spPr>
        <p:txBody>
          <a:bodyPr>
            <a:normAutofit fontScale="90000"/>
          </a:bodyPr>
          <a:lstStyle/>
          <a:p>
            <a:pPr algn="r" rtl="1"/>
            <a:r>
              <a:rPr lang="he-IL" sz="24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פיתוח אזורי תעשייה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מלבן מעוגל 5"/>
          <p:cNvSpPr/>
          <p:nvPr/>
        </p:nvSpPr>
        <p:spPr>
          <a:xfrm>
            <a:off x="347732" y="6560290"/>
            <a:ext cx="3380735" cy="21265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9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הכלכלה והתעשייה</a:t>
            </a:r>
            <a:endParaRPr lang="he-IL" sz="9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298113" y="5476848"/>
            <a:ext cx="11468985" cy="331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endParaRPr lang="he-IL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993444" y="1342776"/>
            <a:ext cx="104169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/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המשרד פועל לפיתוח אזורי תעשייה ביישובי המיעוטים מתוך תפישה כי אלו מהווים מנוע צמיחה של הכלכלה הישראלית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lvl="0" algn="just" rtl="1"/>
            <a:endParaRPr lang="he-IL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בהתאם להחלטת הממשלה, על מנהל אזורי תעשייה להקצות 37.5% מתקציבה בשנת 2017 לטובת מיעוטים שהם כ-38.9 מלש"ח. סכום זה נגזר על ידי חישוב תקציב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הבסיס לא כולל חובות 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עבר, ובתוספת תקציבים הנגזרים מהחלטות ממשלה עבור מיעוטים. בפועל מתכנן המנהל להקצות בשנה זו 47 מיליון ₪ למיעוטים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he-IL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endParaRPr lang="he-IL" sz="1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lvl="1" algn="just" rtl="1"/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קיימות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מספר החלטות ממשלה אשר תקציב ההרשאות להתחייב בהם הועברו בשנים האחרונות אך עבודות הפיתוח בתקציבים אלו מבוצעות כיום וביצוען ימשיך במשך השנה הנוכחית. 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בין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החלטות אלו: 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החלטת ממשלה 2365 (גישור מיעוטים), החלטת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ממשלה 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3708 (בדואים דרום), 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החלטת ממשלה 4193 (</a:t>
            </a:r>
            <a:r>
              <a:rPr lang="he-IL" sz="1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תוכנית</a:t>
            </a:r>
            <a:r>
              <a:rPr lang="he-IL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טרכטנברג</a:t>
            </a:r>
            <a:r>
              <a:rPr lang="he-IL" sz="1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), החלטת ממשלה 1298 (טייבה).</a:t>
            </a:r>
          </a:p>
          <a:p>
            <a:pPr marL="0" lvl="1" algn="just" rtl="1"/>
            <a:endParaRPr lang="he-IL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sz="1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 rtl="1"/>
            <a:endParaRPr lang="he-IL" sz="1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73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>
            <a:off x="993444" y="1342776"/>
            <a:ext cx="1041698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/>
            <a:r>
              <a:rPr lang="he-IL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פירוט התקציבים לשנת 2017:</a:t>
            </a:r>
          </a:p>
          <a:p>
            <a:pPr lvl="0" algn="just" rtl="1"/>
            <a:endParaRPr lang="he-IL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r>
              <a:rPr lang="he-IL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בנוסף, מקצה המשרד 7 </a:t>
            </a:r>
            <a:r>
              <a:rPr lang="he-IL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מלש"ח</a:t>
            </a:r>
            <a:r>
              <a:rPr lang="he-IL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מתקציב </a:t>
            </a:r>
            <a:r>
              <a:rPr lang="he-IL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השיווקים</a:t>
            </a:r>
            <a:r>
              <a:rPr lang="he-IL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עבור כפר </a:t>
            </a:r>
            <a:r>
              <a:rPr lang="he-IL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כנא</a:t>
            </a:r>
            <a:r>
              <a:rPr lang="he-IL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he-IL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rtl="1"/>
            <a:endParaRPr lang="he-IL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 rtl="1"/>
            <a:endParaRPr lang="he-IL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94166" y="629741"/>
            <a:ext cx="9466729" cy="726282"/>
          </a:xfrm>
        </p:spPr>
        <p:txBody>
          <a:bodyPr>
            <a:normAutofit fontScale="90000"/>
          </a:bodyPr>
          <a:lstStyle/>
          <a:p>
            <a:pPr algn="r"/>
            <a:r>
              <a:rPr lang="he-IL" sz="24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פיתוח אזורי תעשייה</a:t>
            </a:r>
            <a: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מלבן מעוגל 5"/>
          <p:cNvSpPr/>
          <p:nvPr/>
        </p:nvSpPr>
        <p:spPr>
          <a:xfrm>
            <a:off x="347732" y="6560290"/>
            <a:ext cx="3380735" cy="21265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900" b="1" dirty="0" smtClean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הכלכלה והתעשייה</a:t>
            </a:r>
            <a:endParaRPr lang="he-IL" sz="900" b="1" dirty="0">
              <a:solidFill>
                <a:schemeClr val="accent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298113" y="5476848"/>
            <a:ext cx="11468985" cy="331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endParaRPr lang="he-IL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496713"/>
              </p:ext>
            </p:extLst>
          </p:nvPr>
        </p:nvGraphicFramePr>
        <p:xfrm>
          <a:off x="735845" y="1872148"/>
          <a:ext cx="10593520" cy="3031499"/>
        </p:xfrm>
        <a:graphic>
          <a:graphicData uri="http://schemas.openxmlformats.org/drawingml/2006/table">
            <a:tbl>
              <a:tblPr rtl="1" firstRow="1" firstCol="1" bandRow="1">
                <a:tableStyleId>{7DF18680-E054-41AD-8BC1-D1AEF772440D}</a:tableStyleId>
              </a:tblPr>
              <a:tblGrid>
                <a:gridCol w="7059453"/>
                <a:gridCol w="3534067"/>
              </a:tblGrid>
              <a:tr h="5339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החלטת </a:t>
                      </a:r>
                      <a:r>
                        <a:rPr lang="he-IL" sz="18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ממשלה</a:t>
                      </a:r>
                      <a:endParaRPr lang="en-US" sz="18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תקציבי הרשאה לשנת 2017</a:t>
                      </a:r>
                      <a:endParaRPr lang="en-US" sz="18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(מיליוני ₪) </a:t>
                      </a:r>
                      <a:endParaRPr lang="en-US" sz="18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6836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8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החלטת ממשלה 546 - אימוץ המלצות הצוות הבין-משרדי לעדכון התכנית הלאומית לפיתוח הנגב לאור יישום המהלך להעתקת מחנות צה"ל לנגב</a:t>
                      </a:r>
                      <a:endParaRPr lang="en-US" sz="18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  <a:endParaRPr lang="en-US" sz="18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7466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8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החלטת ממשלה 1480 - תכנית ממשלתית להעצמה ולחיזוק כלכלי-חברתי של היישובים הבדואים בצפון לשנים 2016 - 2020</a:t>
                      </a:r>
                      <a:endParaRPr lang="en-US" sz="18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8053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8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החלטת ממשלה 959 - תכנית לפיתוח ולהעצמת היישובים הדרוזיים והצ'רקסיים לשנים 2016 - 2019</a:t>
                      </a:r>
                      <a:endParaRPr lang="en-US" sz="18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8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 (+10.5 </a:t>
                      </a:r>
                      <a:r>
                        <a:rPr lang="he-IL" sz="1800" dirty="0" err="1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מלש"ח</a:t>
                      </a:r>
                      <a:r>
                        <a:rPr lang="he-IL" sz="18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שמועברים עבור תשתיות תומכות)</a:t>
                      </a:r>
                      <a:endParaRPr lang="en-US" sz="18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1979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kern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סה"כ</a:t>
                      </a:r>
                      <a:endParaRPr lang="en-US" sz="1800" b="1" kern="1200" dirty="0">
                        <a:solidFill>
                          <a:schemeClr val="lt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2385" marR="32385" marT="9525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800" b="1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  <a:endParaRPr lang="en-US" sz="18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2385" marR="3238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655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5AF4033-F650-4965-AFC4-D74A9F3CB1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E1E377-553A-43BC-9C5D-E01D0F9F3BD3}">
  <ds:schemaRefs>
    <ds:schemaRef ds:uri="http://purl.org/dc/terms/"/>
    <ds:schemaRef ds:uri="http://schemas.openxmlformats.org/package/2006/metadata/core-properties"/>
    <ds:schemaRef ds:uri="http://purl.org/dc/dcmitype/"/>
    <ds:schemaRef ds:uri="49158a1b-27fd-4645-ad0a-14852cf82e2f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AB24156-DBFE-475D-AAD2-1C689112A58F}"/>
</file>

<file path=docProps/app.xml><?xml version="1.0" encoding="utf-8"?>
<Properties xmlns="http://schemas.openxmlformats.org/officeDocument/2006/extended-properties" xmlns:vt="http://schemas.openxmlformats.org/officeDocument/2006/docPropsVTypes">
  <TotalTime>15139</TotalTime>
  <Words>1017</Words>
  <Application>Microsoft Office PowerPoint</Application>
  <PresentationFormat>מסך רחב</PresentationFormat>
  <Paragraphs>143</Paragraphs>
  <Slides>9</Slides>
  <Notes>3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7" baseType="lpstr">
      <vt:lpstr>Arial</vt:lpstr>
      <vt:lpstr>Calibri</vt:lpstr>
      <vt:lpstr>Calibri Light</vt:lpstr>
      <vt:lpstr>David</vt:lpstr>
      <vt:lpstr>Tahoma</vt:lpstr>
      <vt:lpstr>Times New Roman</vt:lpstr>
      <vt:lpstr>Wingdings</vt:lpstr>
      <vt:lpstr>Office Theme</vt:lpstr>
      <vt:lpstr>מצגת של PowerPoint</vt:lpstr>
      <vt:lpstr>מצגת של PowerPoint</vt:lpstr>
      <vt:lpstr>מנגנון התקצוב -  2016-2020</vt:lpstr>
      <vt:lpstr>תכנון תקציבי לשנים הקרובות</vt:lpstr>
      <vt:lpstr>הרשות להשקעות- תמריצי מעסיקים</vt:lpstr>
      <vt:lpstr>חיזוק עסקים קטנים ובינוניים </vt:lpstr>
      <vt:lpstr>סיוע ליצואנים- תכנית כסף חכם</vt:lpstr>
      <vt:lpstr>פיתוח אזורי תעשייה </vt:lpstr>
      <vt:lpstr>פיתוח אזורי תעשייה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הצגת תכנית עבודה בועדת היגוי</dc:title>
  <dc:creator>Yael Yablonski</dc:creator>
  <cp:lastModifiedBy>חדוה בודה נבון</cp:lastModifiedBy>
  <cp:revision>247</cp:revision>
  <cp:lastPrinted>2017-03-20T08:29:29Z</cp:lastPrinted>
  <dcterms:created xsi:type="dcterms:W3CDTF">2016-05-29T16:15:45Z</dcterms:created>
  <dcterms:modified xsi:type="dcterms:W3CDTF">2017-07-26T15:38:38Z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2019668</vt:r8>
  </property>
</Properties>
</file>