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9" r:id="rId4"/>
    <p:sldId id="264" r:id="rId5"/>
    <p:sldId id="263" r:id="rId6"/>
    <p:sldId id="265" r:id="rId7"/>
    <p:sldId id="266"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19" autoAdjust="0"/>
    <p:restoredTop sz="94660" autoAdjust="0"/>
  </p:normalViewPr>
  <p:slideViewPr>
    <p:cSldViewPr snapToGrid="0">
      <p:cViewPr varScale="1">
        <p:scale>
          <a:sx n="116" d="100"/>
          <a:sy n="116" d="100"/>
        </p:scale>
        <p:origin x="486" y="11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D7D7F65-868B-4C07-BA4F-4CCFC420B1E8}" type="datetimeFigureOut">
              <a:rPr lang="en-US" smtClean="0"/>
              <a:t>7/26/2017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3857662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7D7F65-868B-4C07-BA4F-4CCFC420B1E8}" type="datetimeFigureOut">
              <a:rPr lang="en-US" smtClean="0"/>
              <a:t>7/26/2017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2797803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7D7F65-868B-4C07-BA4F-4CCFC420B1E8}" type="datetimeFigureOut">
              <a:rPr lang="en-US" smtClean="0"/>
              <a:t>7/26/2017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1643922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D7D7F65-868B-4C07-BA4F-4CCFC420B1E8}" type="datetimeFigureOut">
              <a:rPr lang="en-US" smtClean="0"/>
              <a:t>7/26/2017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2532898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D7D7F65-868B-4C07-BA4F-4CCFC420B1E8}" type="datetimeFigureOut">
              <a:rPr lang="en-US" smtClean="0"/>
              <a:t>7/26/2017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408138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7D7F65-868B-4C07-BA4F-4CCFC420B1E8}" type="datetimeFigureOut">
              <a:rPr lang="en-US" smtClean="0"/>
              <a:t>7/26/2017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950001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7D7F65-868B-4C07-BA4F-4CCFC420B1E8}" type="datetimeFigureOut">
              <a:rPr lang="en-US" smtClean="0"/>
              <a:t>7/26/2017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1699170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7D7F65-868B-4C07-BA4F-4CCFC420B1E8}" type="datetimeFigureOut">
              <a:rPr lang="en-US" smtClean="0"/>
              <a:t>7/26/2017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128913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7D7F65-868B-4C07-BA4F-4CCFC420B1E8}" type="datetimeFigureOut">
              <a:rPr lang="en-US" smtClean="0"/>
              <a:t>7/26/2017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129778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7D7F65-868B-4C07-BA4F-4CCFC420B1E8}" type="datetimeFigureOut">
              <a:rPr lang="en-US" smtClean="0"/>
              <a:t>7/26/2017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2913485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7D7F65-868B-4C07-BA4F-4CCFC420B1E8}" type="datetimeFigureOut">
              <a:rPr lang="en-US" smtClean="0"/>
              <a:t>7/26/2017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34A07F-2FF3-42A4-8171-F1F3E2EA5197}" type="slidenum">
              <a:rPr lang="en-US" smtClean="0"/>
              <a:t>‹#›</a:t>
            </a:fld>
            <a:endParaRPr lang="en-US"/>
          </a:p>
        </p:txBody>
      </p:sp>
    </p:spTree>
    <p:extLst>
      <p:ext uri="{BB962C8B-B14F-4D97-AF65-F5344CB8AC3E}">
        <p14:creationId xmlns:p14="http://schemas.microsoft.com/office/powerpoint/2010/main" val="396998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7D7F65-868B-4C07-BA4F-4CCFC420B1E8}" type="datetimeFigureOut">
              <a:rPr lang="en-US" smtClean="0"/>
              <a:t>7/26/2017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34A07F-2FF3-42A4-8171-F1F3E2EA5197}" type="slidenum">
              <a:rPr lang="en-US" smtClean="0"/>
              <a:t>‹#›</a:t>
            </a:fld>
            <a:endParaRPr lang="en-US"/>
          </a:p>
        </p:txBody>
      </p:sp>
    </p:spTree>
    <p:extLst>
      <p:ext uri="{BB962C8B-B14F-4D97-AF65-F5344CB8AC3E}">
        <p14:creationId xmlns:p14="http://schemas.microsoft.com/office/powerpoint/2010/main" val="15485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41354"/>
            <a:ext cx="12108110" cy="2387600"/>
          </a:xfrm>
        </p:spPr>
        <p:txBody>
          <a:bodyPr>
            <a:noAutofit/>
          </a:bodyPr>
          <a:lstStyle/>
          <a:p>
            <a:pPr rtl="1"/>
            <a:r>
              <a:rPr lang="he-IL" sz="7200" b="1" dirty="0">
                <a:latin typeface="Tahoma" panose="020B0604030504040204" pitchFamily="34" charset="0"/>
                <a:ea typeface="Tahoma" panose="020B0604030504040204" pitchFamily="34" charset="0"/>
                <a:cs typeface="Tahoma" panose="020B0604030504040204" pitchFamily="34" charset="0"/>
              </a:rPr>
              <a:t>התקדמות היישום </a:t>
            </a:r>
            <a:br>
              <a:rPr lang="he-IL" sz="7200" b="1" dirty="0">
                <a:latin typeface="Tahoma" panose="020B0604030504040204" pitchFamily="34" charset="0"/>
                <a:ea typeface="Tahoma" panose="020B0604030504040204" pitchFamily="34" charset="0"/>
                <a:cs typeface="Tahoma" panose="020B0604030504040204" pitchFamily="34" charset="0"/>
              </a:rPr>
            </a:br>
            <a:r>
              <a:rPr lang="he-IL" sz="7200" b="1" dirty="0">
                <a:latin typeface="Tahoma" panose="020B0604030504040204" pitchFamily="34" charset="0"/>
                <a:ea typeface="Tahoma" panose="020B0604030504040204" pitchFamily="34" charset="0"/>
                <a:cs typeface="Tahoma" panose="020B0604030504040204" pitchFamily="34" charset="0"/>
              </a:rPr>
              <a:t>משרד </a:t>
            </a:r>
            <a:r>
              <a:rPr lang="he-IL" sz="7200" b="1" dirty="0" smtClean="0">
                <a:latin typeface="Tahoma" panose="020B0604030504040204" pitchFamily="34" charset="0"/>
                <a:ea typeface="Tahoma" panose="020B0604030504040204" pitchFamily="34" charset="0"/>
                <a:cs typeface="Tahoma" panose="020B0604030504040204" pitchFamily="34" charset="0"/>
              </a:rPr>
              <a:t>הפנים</a:t>
            </a:r>
            <a:endParaRPr lang="en-US" sz="7200" b="1" dirty="0">
              <a:latin typeface="Tahoma" panose="020B0604030504040204" pitchFamily="34" charset="0"/>
              <a:ea typeface="Tahoma" panose="020B0604030504040204" pitchFamily="34" charset="0"/>
              <a:cs typeface="Tahoma" panose="020B0604030504040204" pitchFamily="34" charset="0"/>
            </a:endParaRPr>
          </a:p>
        </p:txBody>
      </p:sp>
      <p:sp>
        <p:nvSpPr>
          <p:cNvPr id="3" name="Subtitle 2"/>
          <p:cNvSpPr>
            <a:spLocks noGrp="1"/>
          </p:cNvSpPr>
          <p:nvPr>
            <p:ph type="subTitle" idx="1"/>
          </p:nvPr>
        </p:nvSpPr>
        <p:spPr>
          <a:xfrm>
            <a:off x="1524000" y="4489382"/>
            <a:ext cx="9144000" cy="1655762"/>
          </a:xfrm>
        </p:spPr>
        <p:txBody>
          <a:bodyPr>
            <a:normAutofit lnSpcReduction="10000"/>
          </a:bodyPr>
          <a:lstStyle/>
          <a:p>
            <a:pPr rtl="1">
              <a:lnSpc>
                <a:spcPct val="100000"/>
              </a:lnSpc>
            </a:pPr>
            <a:r>
              <a:rPr lang="he-IL" b="1" dirty="0" smtClean="0">
                <a:latin typeface="Tahoma" panose="020B0604030504040204" pitchFamily="34" charset="0"/>
                <a:ea typeface="Tahoma" panose="020B0604030504040204" pitchFamily="34" charset="0"/>
                <a:cs typeface="Tahoma" panose="020B0604030504040204" pitchFamily="34" charset="0"/>
              </a:rPr>
              <a:t>סטאטוס </a:t>
            </a:r>
            <a:r>
              <a:rPr lang="he-IL" b="1" dirty="0">
                <a:latin typeface="Tahoma" panose="020B0604030504040204" pitchFamily="34" charset="0"/>
                <a:ea typeface="Tahoma" panose="020B0604030504040204" pitchFamily="34" charset="0"/>
                <a:cs typeface="Tahoma" panose="020B0604030504040204" pitchFamily="34" charset="0"/>
              </a:rPr>
              <a:t>החלטת ממשלה 922 – פעילות הממשלה לפיתוח כלכלי באוכלוסיית המיעוטים בשנים 2020-2016</a:t>
            </a:r>
            <a:endParaRPr lang="en-US" b="1" dirty="0">
              <a:latin typeface="Tahoma" panose="020B0604030504040204" pitchFamily="34" charset="0"/>
              <a:ea typeface="Tahoma" panose="020B0604030504040204" pitchFamily="34" charset="0"/>
              <a:cs typeface="Tahoma" panose="020B0604030504040204" pitchFamily="34" charset="0"/>
            </a:endParaRPr>
          </a:p>
          <a:p>
            <a:pPr rtl="1"/>
            <a:r>
              <a:rPr lang="en-US" b="1" dirty="0">
                <a:latin typeface="Tahoma" panose="020B0604030504040204" pitchFamily="34" charset="0"/>
                <a:ea typeface="Tahoma" panose="020B0604030504040204" pitchFamily="34" charset="0"/>
                <a:cs typeface="Tahoma" panose="020B0604030504040204" pitchFamily="34" charset="0"/>
              </a:rPr>
              <a:t>  </a:t>
            </a:r>
            <a:r>
              <a:rPr lang="he-IL" b="1" dirty="0">
                <a:latin typeface="Tahoma" panose="020B0604030504040204" pitchFamily="34" charset="0"/>
                <a:ea typeface="Tahoma" panose="020B0604030504040204" pitchFamily="34" charset="0"/>
                <a:cs typeface="Tahoma" panose="020B0604030504040204" pitchFamily="34" charset="0"/>
              </a:rPr>
              <a:t>ועדת היגוי בין משרדית</a:t>
            </a:r>
          </a:p>
          <a:p>
            <a:r>
              <a:rPr lang="en-US" b="1" dirty="0" smtClean="0">
                <a:latin typeface="Tahoma" panose="020B0604030504040204" pitchFamily="34" charset="0"/>
                <a:ea typeface="Tahoma" panose="020B0604030504040204" pitchFamily="34" charset="0"/>
                <a:cs typeface="Tahoma" panose="020B0604030504040204" pitchFamily="34" charset="0"/>
              </a:rPr>
              <a:t>30.7.17</a:t>
            </a:r>
            <a:endParaRPr lang="en-US" b="1" dirty="0">
              <a:latin typeface="Tahoma" panose="020B0604030504040204" pitchFamily="34" charset="0"/>
              <a:ea typeface="Tahoma" panose="020B0604030504040204" pitchFamily="34" charset="0"/>
              <a:cs typeface="Tahoma" panose="020B0604030504040204" pitchFamily="34" charset="0"/>
            </a:endParaRPr>
          </a:p>
        </p:txBody>
      </p:sp>
      <p:grpSp>
        <p:nvGrpSpPr>
          <p:cNvPr id="5" name="קבוצה 4"/>
          <p:cNvGrpSpPr/>
          <p:nvPr/>
        </p:nvGrpSpPr>
        <p:grpSpPr>
          <a:xfrm>
            <a:off x="5326576" y="335743"/>
            <a:ext cx="1513899" cy="1341631"/>
            <a:chOff x="5264378" y="136007"/>
            <a:chExt cx="1513899" cy="1341631"/>
          </a:xfrm>
        </p:grpSpPr>
        <p:sp>
          <p:nvSpPr>
            <p:cNvPr id="6" name="TextBox 5"/>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7" name="תמונה 6"/>
            <p:cNvPicPr/>
            <p:nvPr/>
          </p:nvPicPr>
          <p:blipFill>
            <a:blip r:embed="rId2">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spTree>
    <p:extLst>
      <p:ext uri="{BB962C8B-B14F-4D97-AF65-F5344CB8AC3E}">
        <p14:creationId xmlns:p14="http://schemas.microsoft.com/office/powerpoint/2010/main" val="11398397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a:t>
            </a:r>
            <a:r>
              <a:rPr lang="he-IL" sz="4000" dirty="0" smtClean="0">
                <a:latin typeface="Tahoma" panose="020B0604030504040204" pitchFamily="34" charset="0"/>
                <a:ea typeface="Tahoma" panose="020B0604030504040204" pitchFamily="34" charset="0"/>
                <a:cs typeface="Tahoma" panose="020B0604030504040204" pitchFamily="34" charset="0"/>
              </a:rPr>
              <a:t>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טבלה 3"/>
          <p:cNvGraphicFramePr>
            <a:graphicFrameLocks noGrp="1"/>
          </p:cNvGraphicFramePr>
          <p:nvPr>
            <p:extLst>
              <p:ext uri="{D42A27DB-BD31-4B8C-83A1-F6EECF244321}">
                <p14:modId xmlns:p14="http://schemas.microsoft.com/office/powerpoint/2010/main" val="3330364187"/>
              </p:ext>
            </p:extLst>
          </p:nvPr>
        </p:nvGraphicFramePr>
        <p:xfrm>
          <a:off x="30676" y="1392165"/>
          <a:ext cx="11957520" cy="5275335"/>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656758">
                <a:tc>
                  <a:txBody>
                    <a:bodyPr/>
                    <a:lstStyle/>
                    <a:p>
                      <a:pPr algn="r" rtl="1"/>
                      <a:r>
                        <a:rPr lang="he-IL" sz="2000" b="1" dirty="0">
                          <a:latin typeface="Tahoma" panose="020B0604030504040204" pitchFamily="34" charset="0"/>
                          <a:ea typeface="Tahoma" panose="020B0604030504040204" pitchFamily="34" charset="0"/>
                          <a:cs typeface="Tahoma" panose="020B0604030504040204" pitchFamily="34" charset="0"/>
                        </a:rPr>
                        <a:t>סעיף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4618577">
                <a:tc>
                  <a:txBody>
                    <a:bodyPr/>
                    <a:lstStyle/>
                    <a:p>
                      <a:pPr algn="r" rtl="1"/>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15א'</a:t>
                      </a:r>
                      <a:endParaRPr lang="en-US" sz="20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רשויות ערביות מצטיינות [16 </a:t>
                      </a:r>
                      <a:r>
                        <a:rPr lang="he-IL" sz="2000" b="1" kern="1200" dirty="0" err="1" smtClean="0">
                          <a:solidFill>
                            <a:schemeClr val="tx1"/>
                          </a:solidFill>
                          <a:effectLst/>
                          <a:latin typeface="Tahoma" panose="020B0604030504040204" pitchFamily="34" charset="0"/>
                          <a:ea typeface="Tahoma" panose="020B0604030504040204" pitchFamily="34" charset="0"/>
                          <a:cs typeface="Tahoma" panose="020B0604030504040204" pitchFamily="34" charset="0"/>
                        </a:rPr>
                        <a:t>רשומ"ק</a:t>
                      </a: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he-IL"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algn="r" rtl="1"/>
                      <a:r>
                        <a:rPr lang="he-IL" sz="1800" b="1" u="sng" kern="1200" dirty="0" smtClean="0">
                          <a:solidFill>
                            <a:schemeClr val="tx1"/>
                          </a:solidFill>
                          <a:effectLst/>
                          <a:latin typeface="+mn-lt"/>
                          <a:ea typeface="+mn-ea"/>
                          <a:cs typeface="+mn-cs"/>
                        </a:rPr>
                        <a:t>עדכון כללי -</a:t>
                      </a:r>
                      <a:r>
                        <a:rPr lang="he-IL" sz="1800" b="1" u="none" kern="1200" baseline="0" dirty="0" smtClean="0">
                          <a:solidFill>
                            <a:schemeClr val="tx1"/>
                          </a:solidFill>
                          <a:effectLst/>
                          <a:latin typeface="+mn-lt"/>
                          <a:ea typeface="+mn-ea"/>
                          <a:cs typeface="+mn-cs"/>
                        </a:rPr>
                        <a:t> </a:t>
                      </a:r>
                    </a:p>
                    <a:p>
                      <a:pPr lvl="0" algn="r" rtl="1"/>
                      <a:r>
                        <a:rPr lang="he-IL" sz="1800" u="none" kern="1200" dirty="0" smtClean="0">
                          <a:solidFill>
                            <a:schemeClr val="tx1"/>
                          </a:solidFill>
                          <a:effectLst/>
                          <a:latin typeface="+mn-lt"/>
                          <a:ea typeface="+mn-ea"/>
                          <a:cs typeface="+mn-cs"/>
                        </a:rPr>
                        <a:t>נבחרו </a:t>
                      </a:r>
                      <a:r>
                        <a:rPr lang="he-IL" sz="1800" kern="1200" dirty="0" smtClean="0">
                          <a:solidFill>
                            <a:schemeClr val="tx1"/>
                          </a:solidFill>
                          <a:effectLst/>
                          <a:latin typeface="+mn-lt"/>
                          <a:ea typeface="+mn-ea"/>
                          <a:cs typeface="+mn-cs"/>
                        </a:rPr>
                        <a:t>16 רשויות מצטיינות. בכולם נבחרו </a:t>
                      </a:r>
                      <a:r>
                        <a:rPr lang="he-IL" sz="1800" kern="1200" dirty="0" err="1" smtClean="0">
                          <a:solidFill>
                            <a:schemeClr val="tx1"/>
                          </a:solidFill>
                          <a:effectLst/>
                          <a:latin typeface="+mn-lt"/>
                          <a:ea typeface="+mn-ea"/>
                          <a:cs typeface="+mn-cs"/>
                        </a:rPr>
                        <a:t>פרויקטורים</a:t>
                      </a:r>
                      <a:r>
                        <a:rPr lang="he-IL" sz="1800" kern="1200" dirty="0" smtClean="0">
                          <a:solidFill>
                            <a:schemeClr val="tx1"/>
                          </a:solidFill>
                          <a:effectLst/>
                          <a:latin typeface="+mn-lt"/>
                          <a:ea typeface="+mn-ea"/>
                          <a:cs typeface="+mn-cs"/>
                        </a:rPr>
                        <a:t> שהתחילו לעבוד ב- 12/2016.</a:t>
                      </a:r>
                    </a:p>
                    <a:p>
                      <a:pPr lvl="0" algn="r" rtl="1"/>
                      <a:r>
                        <a:rPr lang="he-IL" sz="1800" kern="1200" dirty="0" smtClean="0">
                          <a:solidFill>
                            <a:schemeClr val="tx1"/>
                          </a:solidFill>
                          <a:effectLst/>
                          <a:latin typeface="+mn-lt"/>
                          <a:ea typeface="+mn-ea"/>
                          <a:cs typeface="+mn-cs"/>
                        </a:rPr>
                        <a:t>היעד: חתימת תכניות </a:t>
                      </a:r>
                      <a:r>
                        <a:rPr lang="he-IL" sz="1800" kern="1200" dirty="0" err="1" smtClean="0">
                          <a:solidFill>
                            <a:schemeClr val="tx1"/>
                          </a:solidFill>
                          <a:effectLst/>
                          <a:latin typeface="+mn-lt"/>
                          <a:ea typeface="+mn-ea"/>
                          <a:cs typeface="+mn-cs"/>
                        </a:rPr>
                        <a:t>רשותיות</a:t>
                      </a:r>
                      <a:r>
                        <a:rPr lang="he-IL" sz="1800" kern="1200" dirty="0" smtClean="0">
                          <a:solidFill>
                            <a:schemeClr val="tx1"/>
                          </a:solidFill>
                          <a:effectLst/>
                          <a:latin typeface="+mn-lt"/>
                          <a:ea typeface="+mn-ea"/>
                          <a:cs typeface="+mn-cs"/>
                        </a:rPr>
                        <a:t>, עם פירוט צעדים אופרטיביים בכל אחד מהתחומים הבאים,</a:t>
                      </a:r>
                      <a:r>
                        <a:rPr lang="he-IL" sz="1800" kern="1200" baseline="0" dirty="0" smtClean="0">
                          <a:solidFill>
                            <a:schemeClr val="tx1"/>
                          </a:solidFill>
                          <a:effectLst/>
                          <a:latin typeface="+mn-lt"/>
                          <a:ea typeface="+mn-ea"/>
                          <a:cs typeface="+mn-cs"/>
                        </a:rPr>
                        <a:t> עד </a:t>
                      </a:r>
                      <a:r>
                        <a:rPr lang="he-IL" sz="1800" kern="1200" dirty="0" smtClean="0">
                          <a:solidFill>
                            <a:schemeClr val="tx1"/>
                          </a:solidFill>
                          <a:effectLst/>
                          <a:latin typeface="+mn-lt"/>
                          <a:ea typeface="+mn-ea"/>
                          <a:cs typeface="+mn-cs"/>
                        </a:rPr>
                        <a:t> 12/2017:  </a:t>
                      </a:r>
                    </a:p>
                    <a:p>
                      <a:pPr algn="r" rtl="1"/>
                      <a:endParaRPr lang="he-IL" sz="1800" b="1" u="sng" kern="1200" dirty="0" smtClean="0">
                        <a:solidFill>
                          <a:schemeClr val="tx1"/>
                        </a:solidFill>
                        <a:effectLst/>
                        <a:latin typeface="+mn-lt"/>
                        <a:ea typeface="+mn-ea"/>
                        <a:cs typeface="+mn-cs"/>
                      </a:endParaRPr>
                    </a:p>
                    <a:p>
                      <a:pPr algn="r" rtl="1"/>
                      <a:r>
                        <a:rPr lang="he-IL" sz="1800" b="1" u="sng" kern="1200" dirty="0" smtClean="0">
                          <a:solidFill>
                            <a:schemeClr val="tx1"/>
                          </a:solidFill>
                          <a:effectLst/>
                          <a:latin typeface="+mn-lt"/>
                          <a:ea typeface="+mn-ea"/>
                          <a:cs typeface="+mn-cs"/>
                        </a:rPr>
                        <a:t>פרויקטים כלכליים - </a:t>
                      </a:r>
                      <a:r>
                        <a:rPr lang="he-IL" sz="1800" b="1" u="none" kern="1200" dirty="0" smtClean="0">
                          <a:solidFill>
                            <a:schemeClr val="tx1"/>
                          </a:solidFill>
                          <a:effectLst/>
                          <a:latin typeface="+mn-lt"/>
                          <a:ea typeface="+mn-ea"/>
                          <a:cs typeface="+mn-cs"/>
                        </a:rPr>
                        <a:t> </a:t>
                      </a:r>
                    </a:p>
                    <a:p>
                      <a:pPr algn="r" rtl="1"/>
                      <a:r>
                        <a:rPr lang="he-IL" sz="1800" kern="1200" dirty="0" smtClean="0">
                          <a:solidFill>
                            <a:schemeClr val="tx1"/>
                          </a:solidFill>
                          <a:effectLst/>
                          <a:latin typeface="+mn-lt"/>
                          <a:ea typeface="+mn-ea"/>
                          <a:cs typeface="+mn-cs"/>
                        </a:rPr>
                        <a:t>הוגשו 16 טיוטות של מצע כלכלי לפיתוח וכרטיסי פרויקטים. </a:t>
                      </a:r>
                    </a:p>
                    <a:p>
                      <a:pPr algn="r" rtl="1"/>
                      <a:endParaRPr lang="en-US" sz="1800" kern="1200" dirty="0" smtClean="0">
                        <a:solidFill>
                          <a:schemeClr val="tx1"/>
                        </a:solidFill>
                        <a:effectLst/>
                        <a:latin typeface="+mn-lt"/>
                        <a:ea typeface="+mn-ea"/>
                        <a:cs typeface="+mn-cs"/>
                      </a:endParaRPr>
                    </a:p>
                    <a:p>
                      <a:pPr algn="r"/>
                      <a:r>
                        <a:rPr lang="he-IL" sz="1800" b="1" u="sng" kern="1200" dirty="0" smtClean="0">
                          <a:solidFill>
                            <a:schemeClr val="tx1"/>
                          </a:solidFill>
                          <a:effectLst/>
                          <a:latin typeface="+mn-lt"/>
                          <a:ea typeface="+mn-ea"/>
                          <a:cs typeface="+mn-cs"/>
                        </a:rPr>
                        <a:t>פיתוח ארגוני - </a:t>
                      </a:r>
                    </a:p>
                    <a:p>
                      <a:pPr algn="r"/>
                      <a:r>
                        <a:rPr lang="he-IL" sz="1800" kern="1200" dirty="0" smtClean="0">
                          <a:solidFill>
                            <a:schemeClr val="tx1"/>
                          </a:solidFill>
                          <a:effectLst/>
                          <a:latin typeface="+mn-lt"/>
                          <a:ea typeface="+mn-ea"/>
                          <a:cs typeface="+mn-cs"/>
                        </a:rPr>
                        <a:t>הרשויות</a:t>
                      </a:r>
                      <a:r>
                        <a:rPr lang="he-IL" sz="1800" kern="1200" baseline="0" dirty="0" smtClean="0">
                          <a:solidFill>
                            <a:schemeClr val="tx1"/>
                          </a:solidFill>
                          <a:effectLst/>
                          <a:latin typeface="+mn-lt"/>
                          <a:ea typeface="+mn-ea"/>
                          <a:cs typeface="+mn-cs"/>
                        </a:rPr>
                        <a:t> נמצאות בשלבי מתקדמים של גיוס גורמי ליווי בתחום הארגוני. 9 כבר בחרו. </a:t>
                      </a:r>
                    </a:p>
                    <a:p>
                      <a:pPr algn="r"/>
                      <a:r>
                        <a:rPr lang="he-IL" sz="1800" kern="1200" dirty="0" smtClean="0">
                          <a:solidFill>
                            <a:schemeClr val="tx1"/>
                          </a:solidFill>
                          <a:effectLst/>
                          <a:latin typeface="+mn-lt"/>
                          <a:ea typeface="+mn-ea"/>
                          <a:cs typeface="+mn-cs"/>
                        </a:rPr>
                        <a:t> </a:t>
                      </a:r>
                    </a:p>
                    <a:p>
                      <a:pPr algn="r" rtl="1"/>
                      <a:r>
                        <a:rPr lang="he-IL" sz="1800" b="1" u="sng" kern="1200" dirty="0" smtClean="0">
                          <a:solidFill>
                            <a:schemeClr val="tx1"/>
                          </a:solidFill>
                          <a:effectLst/>
                          <a:latin typeface="+mn-lt"/>
                          <a:ea typeface="+mn-ea"/>
                          <a:cs typeface="+mn-cs"/>
                        </a:rPr>
                        <a:t>דיגיטציה - </a:t>
                      </a:r>
                      <a:r>
                        <a:rPr lang="he-IL" sz="1800" b="1" u="none" kern="1200" baseline="0" dirty="0" smtClean="0">
                          <a:solidFill>
                            <a:schemeClr val="tx1"/>
                          </a:solidFill>
                          <a:effectLst/>
                          <a:latin typeface="+mn-lt"/>
                          <a:ea typeface="+mn-ea"/>
                          <a:cs typeface="+mn-cs"/>
                        </a:rPr>
                        <a:t> </a:t>
                      </a:r>
                    </a:p>
                    <a:p>
                      <a:pPr algn="r" rtl="1"/>
                      <a:r>
                        <a:rPr lang="he-IL" sz="1800" kern="1200" dirty="0" smtClean="0">
                          <a:solidFill>
                            <a:schemeClr val="tx1"/>
                          </a:solidFill>
                          <a:effectLst/>
                          <a:latin typeface="+mn-lt"/>
                          <a:ea typeface="+mn-ea"/>
                          <a:cs typeface="+mn-cs"/>
                        </a:rPr>
                        <a:t>בשלב הזה הרשויות נדרשו להגיש דוח אבחון מצב קיים בהתאם להנחיות שניתנו על ידי המשרד בשיתוף מטה ישראל דיגיטלית. על פי התכנית עד אוקטובר תגובש לכל רשות תכנית לקידום צעדים דיגיטליים (הן פנים ארגוניים והן שירותים מקוונים לתושב - כולל הדרכת עובדי הרשויות)</a:t>
                      </a:r>
                    </a:p>
                    <a:p>
                      <a:pPr algn="r" rtl="1"/>
                      <a:r>
                        <a:rPr lang="he-IL" sz="1800" kern="1200" dirty="0" smtClean="0">
                          <a:solidFill>
                            <a:schemeClr val="tx1"/>
                          </a:solidFill>
                          <a:effectLst/>
                          <a:latin typeface="+mn-lt"/>
                          <a:ea typeface="+mn-ea"/>
                          <a:cs typeface="+mn-cs"/>
                        </a:rPr>
                        <a:t>  </a:t>
                      </a:r>
                      <a:endParaRPr lang="en-US" sz="1800" kern="1200" dirty="0" smtClean="0">
                        <a:solidFill>
                          <a:schemeClr val="tx1"/>
                        </a:solidFill>
                        <a:effectLst/>
                        <a:latin typeface="+mn-lt"/>
                        <a:ea typeface="+mn-ea"/>
                        <a:cs typeface="+mn-cs"/>
                      </a:endParaRPr>
                    </a:p>
                    <a:p>
                      <a:pPr marL="0" marR="0" indent="0" algn="r" defTabSz="914400" rtl="1" eaLnBrk="1" fontAlgn="auto" latinLnBrk="0" hangingPunct="1">
                        <a:lnSpc>
                          <a:spcPct val="100000"/>
                        </a:lnSpc>
                        <a:spcBef>
                          <a:spcPts val="0"/>
                        </a:spcBef>
                        <a:spcAft>
                          <a:spcPts val="0"/>
                        </a:spcAft>
                        <a:buClrTx/>
                        <a:buSzTx/>
                        <a:buFont typeface="+mj-lt"/>
                        <a:buNone/>
                        <a:tabLst/>
                        <a:defRPr/>
                      </a:pPr>
                      <a:endParaRPr lang="he-IL" sz="2000" b="0" kern="120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pSp>
        <p:nvGrpSpPr>
          <p:cNvPr id="7" name="קבוצה 6"/>
          <p:cNvGrpSpPr/>
          <p:nvPr/>
        </p:nvGrpSpPr>
        <p:grpSpPr>
          <a:xfrm>
            <a:off x="30676" y="136055"/>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2">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pic>
        <p:nvPicPr>
          <p:cNvPr id="8" name="תמונה 7"/>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spTree>
    <p:extLst>
      <p:ext uri="{BB962C8B-B14F-4D97-AF65-F5344CB8AC3E}">
        <p14:creationId xmlns:p14="http://schemas.microsoft.com/office/powerpoint/2010/main" val="15540188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a:t>
            </a:r>
            <a:r>
              <a:rPr lang="he-IL" sz="4000" dirty="0" smtClean="0">
                <a:latin typeface="Tahoma" panose="020B0604030504040204" pitchFamily="34" charset="0"/>
                <a:ea typeface="Tahoma" panose="020B0604030504040204" pitchFamily="34" charset="0"/>
                <a:cs typeface="Tahoma" panose="020B0604030504040204" pitchFamily="34" charset="0"/>
              </a:rPr>
              <a:t>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טבלה 3"/>
          <p:cNvGraphicFramePr>
            <a:graphicFrameLocks noGrp="1"/>
          </p:cNvGraphicFramePr>
          <p:nvPr>
            <p:extLst>
              <p:ext uri="{D42A27DB-BD31-4B8C-83A1-F6EECF244321}">
                <p14:modId xmlns:p14="http://schemas.microsoft.com/office/powerpoint/2010/main" val="2126537452"/>
              </p:ext>
            </p:extLst>
          </p:nvPr>
        </p:nvGraphicFramePr>
        <p:xfrm>
          <a:off x="30676" y="1392165"/>
          <a:ext cx="11957520" cy="5275335"/>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656758">
                <a:tc>
                  <a:txBody>
                    <a:bodyPr/>
                    <a:lstStyle/>
                    <a:p>
                      <a:pPr algn="r" rtl="1"/>
                      <a:r>
                        <a:rPr lang="he-IL" sz="2000" b="1" dirty="0">
                          <a:latin typeface="Tahoma" panose="020B0604030504040204" pitchFamily="34" charset="0"/>
                          <a:ea typeface="Tahoma" panose="020B0604030504040204" pitchFamily="34" charset="0"/>
                          <a:cs typeface="Tahoma" panose="020B0604030504040204" pitchFamily="34" charset="0"/>
                        </a:rPr>
                        <a:t>סעיף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4618577">
                <a:tc>
                  <a:txBody>
                    <a:bodyPr/>
                    <a:lstStyle/>
                    <a:p>
                      <a:pPr algn="r" rtl="1"/>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15א'</a:t>
                      </a:r>
                      <a:endParaRPr lang="en-US" sz="20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רשויות ערביות מצטיינות [16 </a:t>
                      </a:r>
                      <a:r>
                        <a:rPr lang="he-IL" sz="2000" b="1" kern="1200" dirty="0" err="1" smtClean="0">
                          <a:solidFill>
                            <a:schemeClr val="tx1"/>
                          </a:solidFill>
                          <a:effectLst/>
                          <a:latin typeface="Tahoma" panose="020B0604030504040204" pitchFamily="34" charset="0"/>
                          <a:ea typeface="Tahoma" panose="020B0604030504040204" pitchFamily="34" charset="0"/>
                          <a:cs typeface="Tahoma" panose="020B0604030504040204" pitchFamily="34" charset="0"/>
                        </a:rPr>
                        <a:t>רשומ"ק</a:t>
                      </a: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he-IL"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he-IL" sz="1800" b="1" u="sng" kern="1200" dirty="0" smtClean="0">
                          <a:solidFill>
                            <a:schemeClr val="tx1"/>
                          </a:solidFill>
                          <a:effectLst/>
                          <a:latin typeface="+mn-lt"/>
                          <a:ea typeface="+mn-ea"/>
                          <a:cs typeface="+mn-cs"/>
                        </a:rPr>
                        <a:t>רישוי עסקים - </a:t>
                      </a:r>
                    </a:p>
                    <a:p>
                      <a:pPr algn="r" rtl="1"/>
                      <a:r>
                        <a:rPr lang="he-IL" sz="1800" kern="1200" dirty="0" smtClean="0">
                          <a:solidFill>
                            <a:schemeClr val="tx1"/>
                          </a:solidFill>
                          <a:effectLst/>
                          <a:latin typeface="+mn-lt"/>
                          <a:ea typeface="+mn-ea"/>
                          <a:cs typeface="+mn-cs"/>
                        </a:rPr>
                        <a:t>בתיאום עם הרשויות, המשרד אישר העברת סך של 638,000 ₪ לטובת יישום תכנית להטמעת הרפורמה ברישוי עסקים בכל 16 הרשויות המצטיינות (בערך 40 א' ₪ מכל רשות. איגום המשאבים יאפשר חסכון לרשויות). הליווי של המפעם יכלול הקצאת מלווה מטעם המפעם לקידום התהליך ברשות. ככל שיידרשו צעדים נוספים מעבר לליווי הם ימומנו ממסגרת התקציב לרשויות.</a:t>
                      </a:r>
                    </a:p>
                    <a:p>
                      <a:pPr algn="r" rtl="1"/>
                      <a:r>
                        <a:rPr lang="he-IL" sz="1800" b="1" kern="1200" dirty="0" smtClean="0">
                          <a:solidFill>
                            <a:schemeClr val="tx1"/>
                          </a:solidFill>
                          <a:effectLst/>
                          <a:latin typeface="+mn-lt"/>
                          <a:ea typeface="+mn-ea"/>
                          <a:cs typeface="+mn-cs"/>
                        </a:rPr>
                        <a:t> </a:t>
                      </a:r>
                      <a:endParaRPr lang="he-IL" sz="1800" b="1" u="sng" kern="1200" dirty="0" smtClean="0">
                        <a:solidFill>
                          <a:schemeClr val="tx1"/>
                        </a:solidFill>
                        <a:effectLst/>
                        <a:latin typeface="+mn-lt"/>
                        <a:ea typeface="+mn-ea"/>
                        <a:cs typeface="+mn-cs"/>
                      </a:endParaRPr>
                    </a:p>
                    <a:p>
                      <a:pPr algn="r" rtl="1"/>
                      <a:endParaRPr lang="he-IL" sz="1800" b="1" u="sng" kern="1200" dirty="0" smtClean="0">
                        <a:solidFill>
                          <a:schemeClr val="tx1"/>
                        </a:solidFill>
                        <a:effectLst/>
                        <a:latin typeface="+mn-lt"/>
                        <a:ea typeface="+mn-ea"/>
                        <a:cs typeface="+mn-cs"/>
                      </a:endParaRPr>
                    </a:p>
                    <a:p>
                      <a:pPr algn="r" rtl="1"/>
                      <a:r>
                        <a:rPr lang="he-IL" sz="1800" b="1" u="sng" kern="1200" dirty="0" smtClean="0">
                          <a:solidFill>
                            <a:schemeClr val="tx1"/>
                          </a:solidFill>
                          <a:effectLst/>
                          <a:latin typeface="+mn-lt"/>
                          <a:ea typeface="+mn-ea"/>
                          <a:cs typeface="+mn-cs"/>
                        </a:rPr>
                        <a:t>התנהלות כספית</a:t>
                      </a:r>
                      <a:r>
                        <a:rPr lang="he-IL" sz="1800" b="1" u="sng" kern="1200" baseline="0" dirty="0" smtClean="0">
                          <a:solidFill>
                            <a:schemeClr val="tx1"/>
                          </a:solidFill>
                          <a:effectLst/>
                          <a:latin typeface="+mn-lt"/>
                          <a:ea typeface="+mn-ea"/>
                          <a:cs typeface="+mn-cs"/>
                        </a:rPr>
                        <a:t> -</a:t>
                      </a:r>
                      <a:endParaRPr lang="he-IL" sz="180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הוגשו דוחות מצב קיים על ידי  16 הרשויות. לכל רשות ייקבעו יעדים רב שנתיים בתחום הגביה, הגרעון </a:t>
                      </a:r>
                      <a:r>
                        <a:rPr lang="he-IL" sz="1800" kern="1200" dirty="0" err="1" smtClean="0">
                          <a:solidFill>
                            <a:schemeClr val="tx1"/>
                          </a:solidFill>
                          <a:effectLst/>
                          <a:latin typeface="+mn-lt"/>
                          <a:ea typeface="+mn-ea"/>
                          <a:cs typeface="+mn-cs"/>
                        </a:rPr>
                        <a:t>וכו</a:t>
                      </a:r>
                      <a:r>
                        <a:rPr lang="he-IL" sz="1800" kern="1200" dirty="0" smtClean="0">
                          <a:solidFill>
                            <a:schemeClr val="tx1"/>
                          </a:solidFill>
                          <a:effectLst/>
                          <a:latin typeface="+mn-lt"/>
                          <a:ea typeface="+mn-ea"/>
                          <a:cs typeface="+mn-cs"/>
                        </a:rPr>
                        <a:t>'.</a:t>
                      </a:r>
                    </a:p>
                    <a:p>
                      <a:pPr algn="r" rtl="1"/>
                      <a:endParaRPr lang="he-IL" sz="1800" kern="1200" dirty="0" smtClean="0">
                        <a:solidFill>
                          <a:schemeClr val="tx1"/>
                        </a:solidFill>
                        <a:effectLst/>
                        <a:latin typeface="+mn-lt"/>
                        <a:ea typeface="+mn-ea"/>
                        <a:cs typeface="+mn-cs"/>
                      </a:endParaRPr>
                    </a:p>
                    <a:p>
                      <a:pPr algn="r" rtl="1"/>
                      <a:r>
                        <a:rPr lang="he-IL" sz="1800" b="1" u="sng" kern="1200" dirty="0" smtClean="0">
                          <a:solidFill>
                            <a:schemeClr val="tx1"/>
                          </a:solidFill>
                          <a:effectLst/>
                          <a:latin typeface="+mn-lt"/>
                          <a:ea typeface="+mn-ea"/>
                          <a:cs typeface="+mn-cs"/>
                        </a:rPr>
                        <a:t>תקצוב רב שנתי </a:t>
                      </a:r>
                      <a:r>
                        <a:rPr lang="he-IL" sz="1800" kern="1200" dirty="0" smtClean="0">
                          <a:solidFill>
                            <a:schemeClr val="tx1"/>
                          </a:solidFill>
                          <a:effectLst/>
                          <a:latin typeface="+mn-lt"/>
                          <a:ea typeface="+mn-ea"/>
                          <a:cs typeface="+mn-cs"/>
                        </a:rPr>
                        <a:t>:</a:t>
                      </a:r>
                      <a:r>
                        <a:rPr lang="en-US" sz="1800" kern="1200" dirty="0" smtClean="0">
                          <a:solidFill>
                            <a:schemeClr val="tx1"/>
                          </a:solidFill>
                          <a:effectLst/>
                          <a:latin typeface="+mn-lt"/>
                          <a:ea typeface="+mn-ea"/>
                          <a:cs typeface="+mn-cs"/>
                        </a:rPr>
                        <a:t> </a:t>
                      </a:r>
                      <a:r>
                        <a:rPr lang="he-IL" sz="1800" kern="1200" dirty="0" smtClean="0">
                          <a:solidFill>
                            <a:schemeClr val="tx1"/>
                          </a:solidFill>
                          <a:effectLst/>
                          <a:latin typeface="+mn-lt"/>
                          <a:ea typeface="+mn-ea"/>
                          <a:cs typeface="+mn-cs"/>
                        </a:rPr>
                        <a:t>22.5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 לשנה </a:t>
                      </a:r>
                    </a:p>
                    <a:p>
                      <a:pPr algn="r" rtl="1"/>
                      <a:endParaRPr lang="he-IL" sz="1800" b="1" u="sng" kern="1200" dirty="0" smtClean="0">
                        <a:solidFill>
                          <a:schemeClr val="tx1"/>
                        </a:solidFill>
                        <a:effectLst/>
                        <a:latin typeface="+mn-lt"/>
                        <a:ea typeface="+mn-ea"/>
                        <a:cs typeface="+mn-cs"/>
                      </a:endParaRPr>
                    </a:p>
                    <a:p>
                      <a:pPr algn="r" rtl="1"/>
                      <a:r>
                        <a:rPr lang="he-IL" sz="1800" b="1" u="sng" kern="1200" dirty="0" smtClean="0">
                          <a:solidFill>
                            <a:schemeClr val="tx1"/>
                          </a:solidFill>
                          <a:effectLst/>
                          <a:latin typeface="+mn-lt"/>
                          <a:ea typeface="+mn-ea"/>
                          <a:cs typeface="+mn-cs"/>
                        </a:rPr>
                        <a:t>חסמים:</a:t>
                      </a:r>
                      <a:r>
                        <a:rPr lang="he-IL" sz="1800" b="1" u="none" kern="1200" baseline="0" dirty="0" smtClean="0">
                          <a:solidFill>
                            <a:schemeClr val="tx1"/>
                          </a:solidFill>
                          <a:effectLst/>
                          <a:latin typeface="+mn-lt"/>
                          <a:ea typeface="+mn-ea"/>
                          <a:cs typeface="+mn-cs"/>
                        </a:rPr>
                        <a:t> </a:t>
                      </a:r>
                      <a:r>
                        <a:rPr lang="he-IL" sz="1800" kern="1200" baseline="0" dirty="0" smtClean="0">
                          <a:solidFill>
                            <a:schemeClr val="tx1"/>
                          </a:solidFill>
                          <a:effectLst/>
                          <a:latin typeface="+mn-lt"/>
                          <a:ea typeface="+mn-ea"/>
                          <a:cs typeface="+mn-cs"/>
                        </a:rPr>
                        <a:t>בחירות בשנת 2018</a:t>
                      </a:r>
                      <a:endParaRPr lang="en-US" sz="1800" kern="1200" dirty="0" smtClean="0">
                        <a:solidFill>
                          <a:schemeClr val="tx1"/>
                        </a:solidFill>
                        <a:effectLst/>
                        <a:latin typeface="+mn-lt"/>
                        <a:ea typeface="+mn-ea"/>
                        <a:cs typeface="+mn-cs"/>
                      </a:endParaRPr>
                    </a:p>
                    <a:p>
                      <a:pPr marL="0" marR="0" indent="0" algn="r" defTabSz="914400" rtl="1" eaLnBrk="1" fontAlgn="auto" latinLnBrk="0" hangingPunct="1">
                        <a:lnSpc>
                          <a:spcPct val="100000"/>
                        </a:lnSpc>
                        <a:spcBef>
                          <a:spcPts val="0"/>
                        </a:spcBef>
                        <a:spcAft>
                          <a:spcPts val="0"/>
                        </a:spcAft>
                        <a:buClrTx/>
                        <a:buSzTx/>
                        <a:buFont typeface="+mj-lt"/>
                        <a:buNone/>
                        <a:tabLst/>
                        <a:defRPr/>
                      </a:pPr>
                      <a:endParaRPr lang="he-IL" sz="2000" b="0" kern="120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pSp>
        <p:nvGrpSpPr>
          <p:cNvPr id="7" name="קבוצה 6"/>
          <p:cNvGrpSpPr/>
          <p:nvPr/>
        </p:nvGrpSpPr>
        <p:grpSpPr>
          <a:xfrm>
            <a:off x="30676" y="136055"/>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2">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pic>
        <p:nvPicPr>
          <p:cNvPr id="8" name="תמונה 7"/>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spTree>
    <p:extLst>
      <p:ext uri="{BB962C8B-B14F-4D97-AF65-F5344CB8AC3E}">
        <p14:creationId xmlns:p14="http://schemas.microsoft.com/office/powerpoint/2010/main" val="20057459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a:t>
            </a:r>
            <a:r>
              <a:rPr lang="he-IL" sz="4000" dirty="0" smtClean="0">
                <a:latin typeface="Tahoma" panose="020B0604030504040204" pitchFamily="34" charset="0"/>
                <a:ea typeface="Tahoma" panose="020B0604030504040204" pitchFamily="34" charset="0"/>
                <a:cs typeface="Tahoma" panose="020B0604030504040204" pitchFamily="34" charset="0"/>
              </a:rPr>
              <a:t>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grpSp>
        <p:nvGrpSpPr>
          <p:cNvPr id="7" name="קבוצה 6"/>
          <p:cNvGrpSpPr/>
          <p:nvPr/>
        </p:nvGrpSpPr>
        <p:grpSpPr>
          <a:xfrm>
            <a:off x="30676" y="136055"/>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2">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pic>
        <p:nvPicPr>
          <p:cNvPr id="8" name="תמונה 7"/>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graphicFrame>
        <p:nvGraphicFramePr>
          <p:cNvPr id="11" name="טבלה 10"/>
          <p:cNvGraphicFramePr>
            <a:graphicFrameLocks noGrp="1"/>
          </p:cNvGraphicFramePr>
          <p:nvPr>
            <p:extLst>
              <p:ext uri="{D42A27DB-BD31-4B8C-83A1-F6EECF244321}">
                <p14:modId xmlns:p14="http://schemas.microsoft.com/office/powerpoint/2010/main" val="3974875113"/>
              </p:ext>
            </p:extLst>
          </p:nvPr>
        </p:nvGraphicFramePr>
        <p:xfrm>
          <a:off x="30676" y="1392165"/>
          <a:ext cx="11951774" cy="5275335"/>
        </p:xfrm>
        <a:graphic>
          <a:graphicData uri="http://schemas.openxmlformats.org/drawingml/2006/table">
            <a:tbl>
              <a:tblPr rtl="1" firstRow="1" bandRow="1">
                <a:tableStyleId>{2D5ABB26-0587-4C30-8999-92F81FD0307C}</a:tableStyleId>
              </a:tblPr>
              <a:tblGrid>
                <a:gridCol w="1845127">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656758">
                <a:tc>
                  <a:txBody>
                    <a:bodyPr/>
                    <a:lstStyle/>
                    <a:p>
                      <a:pPr algn="r" rtl="1"/>
                      <a:r>
                        <a:rPr lang="he-IL" sz="2000" b="1" dirty="0">
                          <a:latin typeface="Tahoma" panose="020B0604030504040204" pitchFamily="34" charset="0"/>
                          <a:ea typeface="Tahoma" panose="020B0604030504040204" pitchFamily="34" charset="0"/>
                          <a:cs typeface="Tahoma" panose="020B0604030504040204" pitchFamily="34" charset="0"/>
                        </a:rPr>
                        <a:t>סעיף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4618577">
                <a:tc>
                  <a:txBody>
                    <a:bodyPr/>
                    <a:lstStyle/>
                    <a:p>
                      <a:pPr algn="r" rtl="1"/>
                      <a:r>
                        <a:rPr lang="he-IL" sz="2000" b="1" kern="1200" dirty="0" smtClean="0">
                          <a:solidFill>
                            <a:schemeClr val="tx1"/>
                          </a:solidFill>
                          <a:latin typeface="Tahoma" panose="020B0604030504040204" pitchFamily="34" charset="0"/>
                          <a:ea typeface="Tahoma" panose="020B0604030504040204" pitchFamily="34" charset="0"/>
                          <a:cs typeface="Tahoma" panose="020B0604030504040204" pitchFamily="34" charset="0"/>
                        </a:rPr>
                        <a:t>15ב</a:t>
                      </a:r>
                      <a:r>
                        <a:rPr lang="he-IL" sz="1800" b="1" kern="1200" dirty="0" smtClean="0">
                          <a:solidFill>
                            <a:schemeClr val="tx1"/>
                          </a:solidFill>
                          <a:effectLst/>
                          <a:latin typeface="+mn-lt"/>
                          <a:ea typeface="+mn-ea"/>
                          <a:cs typeface="+mn-cs"/>
                        </a:rPr>
                        <a:t>' </a:t>
                      </a:r>
                      <a:r>
                        <a:rPr lang="he-IL" sz="2000" b="1" kern="1200" dirty="0" smtClean="0">
                          <a:solidFill>
                            <a:schemeClr val="tx1"/>
                          </a:solidFill>
                          <a:latin typeface="Tahoma" panose="020B0604030504040204" pitchFamily="34" charset="0"/>
                          <a:ea typeface="Tahoma" panose="020B0604030504040204" pitchFamily="34" charset="0"/>
                          <a:cs typeface="Tahoma" panose="020B0604030504040204" pitchFamily="34" charset="0"/>
                        </a:rPr>
                        <a:t>צוערים לשלטון מקומי</a:t>
                      </a:r>
                      <a:endParaRPr lang="he-IL" sz="2000" b="1" kern="12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lvl="0" indent="-285750" algn="r" rtl="1">
                        <a:buFont typeface="Arial" panose="020B0604020202020204" pitchFamily="34" charset="0"/>
                        <a:buChar char="•"/>
                      </a:pPr>
                      <a:r>
                        <a:rPr lang="he-IL" sz="1800" kern="1200" dirty="0" smtClean="0">
                          <a:solidFill>
                            <a:schemeClr val="tx1"/>
                          </a:solidFill>
                          <a:effectLst/>
                          <a:latin typeface="+mn-lt"/>
                          <a:ea typeface="+mn-ea"/>
                          <a:cs typeface="+mn-cs"/>
                        </a:rPr>
                        <a:t>נפתח מוקד הכשרה צפוני באוניברסיטת חיפה, לתלמידי תואר שני.</a:t>
                      </a:r>
                      <a:endParaRPr lang="en-US" sz="1800" kern="1200" dirty="0" smtClean="0">
                        <a:solidFill>
                          <a:schemeClr val="tx1"/>
                        </a:solidFill>
                        <a:effectLst/>
                        <a:latin typeface="+mn-lt"/>
                        <a:ea typeface="+mn-ea"/>
                        <a:cs typeface="+mn-cs"/>
                      </a:endParaRPr>
                    </a:p>
                    <a:p>
                      <a:pPr marL="285750" lvl="0" indent="-285750" algn="r" rtl="1">
                        <a:buFont typeface="Arial" panose="020B0604020202020204" pitchFamily="34" charset="0"/>
                        <a:buChar char="•"/>
                      </a:pPr>
                      <a:r>
                        <a:rPr lang="he-IL" sz="1800" kern="1200" dirty="0" smtClean="0">
                          <a:solidFill>
                            <a:schemeClr val="tx1"/>
                          </a:solidFill>
                          <a:effectLst/>
                          <a:latin typeface="+mn-lt"/>
                          <a:ea typeface="+mn-ea"/>
                          <a:cs typeface="+mn-cs"/>
                        </a:rPr>
                        <a:t>בשנה"ל הקרובה ייפתח מוקד הכשרה צפוני נוסף – מכללת תל חי. </a:t>
                      </a:r>
                      <a:endParaRPr lang="en-US" sz="180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מטרת שני המוקדים היא </a:t>
                      </a:r>
                      <a:r>
                        <a:rPr lang="he-IL" sz="1800" kern="1200" dirty="0" err="1" smtClean="0">
                          <a:solidFill>
                            <a:schemeClr val="tx1"/>
                          </a:solidFill>
                          <a:effectLst/>
                          <a:latin typeface="+mn-lt"/>
                          <a:ea typeface="+mn-ea"/>
                          <a:cs typeface="+mn-cs"/>
                        </a:rPr>
                        <a:t>להנגיש</a:t>
                      </a:r>
                      <a:r>
                        <a:rPr lang="he-IL" sz="1800" kern="1200" dirty="0" smtClean="0">
                          <a:solidFill>
                            <a:schemeClr val="tx1"/>
                          </a:solidFill>
                          <a:effectLst/>
                          <a:latin typeface="+mn-lt"/>
                          <a:ea typeface="+mn-ea"/>
                          <a:cs typeface="+mn-cs"/>
                        </a:rPr>
                        <a:t> את התכנית לאוכלוסיית מיעוטים פריפריאלית.</a:t>
                      </a:r>
                      <a:endParaRPr lang="en-US" sz="180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 </a:t>
                      </a:r>
                      <a:endParaRPr lang="en-US" sz="1800" kern="1200" dirty="0" smtClean="0">
                        <a:solidFill>
                          <a:schemeClr val="tx1"/>
                        </a:solidFill>
                        <a:effectLst/>
                        <a:latin typeface="+mn-lt"/>
                        <a:ea typeface="+mn-ea"/>
                        <a:cs typeface="+mn-cs"/>
                      </a:endParaRPr>
                    </a:p>
                    <a:p>
                      <a:pPr marL="285750" lvl="0" indent="-285750" algn="r" rtl="1">
                        <a:buFont typeface="Arial" panose="020B0604020202020204" pitchFamily="34" charset="0"/>
                        <a:buChar char="•"/>
                      </a:pPr>
                      <a:r>
                        <a:rPr lang="he-IL" sz="1800" kern="1200" dirty="0" smtClean="0">
                          <a:solidFill>
                            <a:schemeClr val="tx1"/>
                          </a:solidFill>
                          <a:effectLst/>
                          <a:latin typeface="+mn-lt"/>
                          <a:ea typeface="+mn-ea"/>
                          <a:cs typeface="+mn-cs"/>
                        </a:rPr>
                        <a:t>המשרד הגדיר רשויות רבות מתוך רשויות ההחלטה כ'רשויות בתמריץ' – כך שצוער שמגיע אליהם בהשמה, זוכה לתמריץ כלכלי בשכר.</a:t>
                      </a:r>
                      <a:endParaRPr lang="en-US" sz="1800" kern="1200" dirty="0" smtClean="0">
                        <a:solidFill>
                          <a:schemeClr val="tx1"/>
                        </a:solidFill>
                        <a:effectLst/>
                        <a:latin typeface="+mn-lt"/>
                        <a:ea typeface="+mn-ea"/>
                        <a:cs typeface="+mn-cs"/>
                      </a:endParaRPr>
                    </a:p>
                    <a:p>
                      <a:pPr algn="r" rtl="1"/>
                      <a:r>
                        <a:rPr lang="en-US" sz="1800" kern="1200" dirty="0" smtClean="0">
                          <a:solidFill>
                            <a:schemeClr val="tx1"/>
                          </a:solidFill>
                          <a:effectLst/>
                          <a:latin typeface="+mn-lt"/>
                          <a:ea typeface="+mn-ea"/>
                          <a:cs typeface="+mn-cs"/>
                        </a:rPr>
                        <a:t> </a:t>
                      </a: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כ- 27% מבוגרי תכנית הצוערים מושמים כיום ברשויות מיעוטים. </a:t>
                      </a:r>
                    </a:p>
                    <a:p>
                      <a:pPr marL="0" indent="0" algn="r" rtl="1">
                        <a:buFont typeface="Arial" panose="020B0604020202020204" pitchFamily="34" charset="0"/>
                        <a:buNone/>
                      </a:pPr>
                      <a:endParaRPr lang="he-IL" sz="1800" b="0" kern="1200" baseline="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449834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pic>
        <p:nvPicPr>
          <p:cNvPr id="7" name="תמונה 6"/>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grpSp>
        <p:nvGrpSpPr>
          <p:cNvPr id="8" name="קבוצה 7"/>
          <p:cNvGrpSpPr/>
          <p:nvPr/>
        </p:nvGrpSpPr>
        <p:grpSpPr>
          <a:xfrm>
            <a:off x="30676" y="141982"/>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3">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graphicFrame>
        <p:nvGraphicFramePr>
          <p:cNvPr id="12" name="טבלה 11"/>
          <p:cNvGraphicFramePr>
            <a:graphicFrameLocks noGrp="1"/>
          </p:cNvGraphicFramePr>
          <p:nvPr>
            <p:extLst>
              <p:ext uri="{D42A27DB-BD31-4B8C-83A1-F6EECF244321}">
                <p14:modId xmlns:p14="http://schemas.microsoft.com/office/powerpoint/2010/main" val="1583279070"/>
              </p:ext>
            </p:extLst>
          </p:nvPr>
        </p:nvGraphicFramePr>
        <p:xfrm>
          <a:off x="30676" y="1233915"/>
          <a:ext cx="11957520" cy="5608320"/>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342589">
                <a:tc>
                  <a:txBody>
                    <a:bodyPr/>
                    <a:lstStyle/>
                    <a:p>
                      <a:pPr algn="r" rtl="1"/>
                      <a:r>
                        <a:rPr lang="he-IL" sz="2000" b="1" dirty="0">
                          <a:latin typeface="Tahoma" panose="020B0604030504040204" pitchFamily="34" charset="0"/>
                          <a:ea typeface="Tahoma" panose="020B0604030504040204" pitchFamily="34" charset="0"/>
                          <a:cs typeface="Tahoma" panose="020B0604030504040204" pitchFamily="34" charset="0"/>
                        </a:rPr>
                        <a:t>סעיף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2409223">
                <a:tc>
                  <a:txBody>
                    <a:bodyPr/>
                    <a:lstStyle/>
                    <a:p>
                      <a:pPr marL="0" algn="r" defTabSz="914400" rtl="1" eaLnBrk="1" latinLnBrk="0" hangingPunct="1"/>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15ג'</a:t>
                      </a:r>
                      <a:endParaRPr lang="en-US"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algn="r" defTabSz="914400" rtl="1" eaLnBrk="1" latinLnBrk="0" hangingPunct="1"/>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תגבור תקציבי פיתוח</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he-IL" sz="1800" b="1" kern="1200" dirty="0" smtClean="0">
                          <a:solidFill>
                            <a:schemeClr val="tx1"/>
                          </a:solidFill>
                          <a:effectLst/>
                          <a:latin typeface="+mn-lt"/>
                          <a:ea typeface="+mn-ea"/>
                          <a:cs typeface="+mn-cs"/>
                        </a:rPr>
                        <a:t>במישור תגבור מענק שנתי:</a:t>
                      </a:r>
                      <a:r>
                        <a:rPr lang="he-IL" sz="1800" kern="1200" dirty="0" smtClean="0">
                          <a:solidFill>
                            <a:schemeClr val="tx1"/>
                          </a:solidFill>
                          <a:effectLst/>
                          <a:latin typeface="+mn-lt"/>
                          <a:ea typeface="+mn-ea"/>
                          <a:cs typeface="+mn-cs"/>
                        </a:rPr>
                        <a:t> </a:t>
                      </a:r>
                    </a:p>
                    <a:p>
                      <a:pPr algn="r" rtl="1"/>
                      <a:r>
                        <a:rPr lang="he-IL" sz="1800" kern="1200" dirty="0" smtClean="0">
                          <a:solidFill>
                            <a:schemeClr val="tx1"/>
                          </a:solidFill>
                          <a:effectLst/>
                          <a:latin typeface="+mn-lt"/>
                          <a:ea typeface="+mn-ea"/>
                          <a:cs typeface="+mn-cs"/>
                        </a:rPr>
                        <a:t>2016 – הוקצו תקציבי תגבור בסך של 100 מיליון ₪ </a:t>
                      </a:r>
                    </a:p>
                    <a:p>
                      <a:pPr algn="r" rtl="1"/>
                      <a:r>
                        <a:rPr lang="he-IL" sz="1800" kern="1200" dirty="0" smtClean="0">
                          <a:solidFill>
                            <a:schemeClr val="tx1"/>
                          </a:solidFill>
                          <a:effectLst/>
                          <a:latin typeface="+mn-lt"/>
                          <a:ea typeface="+mn-ea"/>
                          <a:cs typeface="+mn-cs"/>
                        </a:rPr>
                        <a:t>2017 – יוקצו עוד 75 מיליון ₪</a:t>
                      </a:r>
                      <a:r>
                        <a:rPr lang="he-IL" sz="1800" kern="1200" baseline="0" dirty="0" smtClean="0">
                          <a:solidFill>
                            <a:schemeClr val="tx1"/>
                          </a:solidFill>
                          <a:effectLst/>
                          <a:latin typeface="+mn-lt"/>
                          <a:ea typeface="+mn-ea"/>
                          <a:cs typeface="+mn-cs"/>
                        </a:rPr>
                        <a:t> (נפתח קול קורא לרשויות 7880. יישלחו הנחיות בימים הקרובים)</a:t>
                      </a:r>
                      <a:endParaRPr lang="he-IL" sz="1800" b="1" kern="1200" baseline="0" dirty="0" smtClean="0">
                        <a:solidFill>
                          <a:schemeClr val="tx1"/>
                        </a:solidFill>
                        <a:effectLst/>
                        <a:latin typeface="+mn-lt"/>
                        <a:ea typeface="+mn-ea"/>
                        <a:cs typeface="+mn-cs"/>
                      </a:endParaRPr>
                    </a:p>
                    <a:p>
                      <a:pPr algn="r" rtl="1"/>
                      <a:r>
                        <a:rPr lang="he-IL" sz="1800" b="0" kern="1200" baseline="0" dirty="0" smtClean="0">
                          <a:solidFill>
                            <a:schemeClr val="tx1"/>
                          </a:solidFill>
                          <a:effectLst/>
                          <a:latin typeface="+mn-lt"/>
                          <a:ea typeface="+mn-ea"/>
                          <a:cs typeface="+mn-cs"/>
                        </a:rPr>
                        <a:t>2018 – יוקצו עוד 75 מיליון ₪ </a:t>
                      </a:r>
                      <a:endParaRPr lang="he-IL" sz="1800" b="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 </a:t>
                      </a:r>
                      <a:endParaRPr lang="en-US" sz="1800" kern="1200" dirty="0" smtClean="0">
                        <a:solidFill>
                          <a:schemeClr val="tx1"/>
                        </a:solidFill>
                        <a:effectLst/>
                        <a:latin typeface="+mn-lt"/>
                        <a:ea typeface="+mn-ea"/>
                        <a:cs typeface="+mn-cs"/>
                      </a:endParaRPr>
                    </a:p>
                    <a:p>
                      <a:pPr algn="r" rtl="1"/>
                      <a:r>
                        <a:rPr lang="he-IL" sz="1800" b="1" kern="1200" dirty="0" smtClean="0">
                          <a:solidFill>
                            <a:schemeClr val="tx1"/>
                          </a:solidFill>
                          <a:effectLst/>
                          <a:latin typeface="+mn-lt"/>
                          <a:ea typeface="+mn-ea"/>
                          <a:cs typeface="+mn-cs"/>
                        </a:rPr>
                        <a:t>במישור תקציב רב שנתי:</a:t>
                      </a:r>
                      <a:endParaRPr lang="en-US" sz="1800" kern="1200" dirty="0" smtClean="0">
                        <a:solidFill>
                          <a:schemeClr val="tx1"/>
                        </a:solidFill>
                        <a:effectLst/>
                        <a:latin typeface="+mn-lt"/>
                        <a:ea typeface="+mn-ea"/>
                        <a:cs typeface="+mn-cs"/>
                      </a:endParaRPr>
                    </a:p>
                    <a:p>
                      <a:pPr algn="r" rtl="1"/>
                      <a:endParaRPr lang="he-IL" sz="180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הוגשו תכניות על</a:t>
                      </a:r>
                      <a:r>
                        <a:rPr lang="he-IL" sz="1800" kern="1200" baseline="0" dirty="0" smtClean="0">
                          <a:solidFill>
                            <a:schemeClr val="tx1"/>
                          </a:solidFill>
                          <a:effectLst/>
                          <a:latin typeface="+mn-lt"/>
                          <a:ea typeface="+mn-ea"/>
                          <a:cs typeface="+mn-cs"/>
                        </a:rPr>
                        <a:t> ידי הרשויות </a:t>
                      </a:r>
                      <a:r>
                        <a:rPr lang="he-IL" sz="1800" kern="1200" dirty="0" smtClean="0">
                          <a:solidFill>
                            <a:schemeClr val="tx1"/>
                          </a:solidFill>
                          <a:effectLst/>
                          <a:latin typeface="+mn-lt"/>
                          <a:ea typeface="+mn-ea"/>
                          <a:cs typeface="+mn-cs"/>
                        </a:rPr>
                        <a:t>בהתאם לנוהל ייחודי שפורסם. </a:t>
                      </a:r>
                    </a:p>
                    <a:p>
                      <a:pPr algn="r" rtl="1"/>
                      <a:r>
                        <a:rPr lang="he-IL" sz="1800" kern="1200" dirty="0" smtClean="0">
                          <a:solidFill>
                            <a:schemeClr val="tx1"/>
                          </a:solidFill>
                          <a:effectLst/>
                          <a:latin typeface="+mn-lt"/>
                          <a:ea typeface="+mn-ea"/>
                          <a:cs typeface="+mn-cs"/>
                        </a:rPr>
                        <a:t>כחלק משלבי גיבוש התכנית, המשרד קיים מפגשים עם כל הרשויות ברמת</a:t>
                      </a:r>
                      <a:r>
                        <a:rPr lang="he-IL" sz="1800" kern="1200" baseline="0" dirty="0" smtClean="0">
                          <a:solidFill>
                            <a:schemeClr val="tx1"/>
                          </a:solidFill>
                          <a:effectLst/>
                          <a:latin typeface="+mn-lt"/>
                          <a:ea typeface="+mn-ea"/>
                          <a:cs typeface="+mn-cs"/>
                        </a:rPr>
                        <a:t> המחוזות + </a:t>
                      </a:r>
                      <a:r>
                        <a:rPr lang="he-IL" sz="1800" kern="1200" dirty="0" smtClean="0">
                          <a:solidFill>
                            <a:schemeClr val="tx1"/>
                          </a:solidFill>
                          <a:effectLst/>
                          <a:latin typeface="+mn-lt"/>
                          <a:ea typeface="+mn-ea"/>
                          <a:cs typeface="+mn-cs"/>
                        </a:rPr>
                        <a:t>הועברה התייחסות ראשונית</a:t>
                      </a:r>
                      <a:r>
                        <a:rPr lang="he-IL" sz="1800" kern="1200" baseline="0" dirty="0" smtClean="0">
                          <a:solidFill>
                            <a:schemeClr val="tx1"/>
                          </a:solidFill>
                          <a:effectLst/>
                          <a:latin typeface="+mn-lt"/>
                          <a:ea typeface="+mn-ea"/>
                          <a:cs typeface="+mn-cs"/>
                        </a:rPr>
                        <a:t> של המשרד במסגרת הגשת טיוטות של הרשויות.</a:t>
                      </a:r>
                    </a:p>
                    <a:p>
                      <a:pPr algn="r" rtl="1"/>
                      <a:endParaRPr lang="he-IL" sz="1800" kern="1200" baseline="0" dirty="0" smtClean="0">
                        <a:solidFill>
                          <a:schemeClr val="tx1"/>
                        </a:solidFill>
                        <a:effectLst/>
                        <a:latin typeface="+mn-lt"/>
                        <a:ea typeface="+mn-ea"/>
                        <a:cs typeface="+mn-cs"/>
                      </a:endParaRPr>
                    </a:p>
                    <a:p>
                      <a:pPr algn="r" rtl="1"/>
                      <a:r>
                        <a:rPr lang="he-IL" sz="1800" kern="1200" baseline="0" dirty="0" smtClean="0">
                          <a:solidFill>
                            <a:schemeClr val="tx1"/>
                          </a:solidFill>
                          <a:effectLst/>
                          <a:latin typeface="+mn-lt"/>
                          <a:ea typeface="+mn-ea"/>
                          <a:cs typeface="+mn-cs"/>
                        </a:rPr>
                        <a:t>לצורך דיון בתכניות הסופיות נ</a:t>
                      </a:r>
                      <a:r>
                        <a:rPr lang="he-IL" sz="1800" kern="1200" dirty="0" smtClean="0">
                          <a:solidFill>
                            <a:schemeClr val="tx1"/>
                          </a:solidFill>
                          <a:effectLst/>
                          <a:latin typeface="+mn-lt"/>
                          <a:ea typeface="+mn-ea"/>
                          <a:cs typeface="+mn-cs"/>
                        </a:rPr>
                        <a:t>קבעו ישיבות פנימיות של הצוות הבין</a:t>
                      </a:r>
                      <a:r>
                        <a:rPr lang="he-IL" sz="1800" kern="1200" baseline="0" dirty="0" smtClean="0">
                          <a:solidFill>
                            <a:schemeClr val="tx1"/>
                          </a:solidFill>
                          <a:effectLst/>
                          <a:latin typeface="+mn-lt"/>
                          <a:ea typeface="+mn-ea"/>
                          <a:cs typeface="+mn-cs"/>
                        </a:rPr>
                        <a:t> </a:t>
                      </a:r>
                      <a:r>
                        <a:rPr lang="he-IL" sz="1800" kern="1200" dirty="0" smtClean="0">
                          <a:solidFill>
                            <a:schemeClr val="tx1"/>
                          </a:solidFill>
                          <a:effectLst/>
                          <a:latin typeface="+mn-lt"/>
                          <a:ea typeface="+mn-ea"/>
                          <a:cs typeface="+mn-cs"/>
                        </a:rPr>
                        <a:t>משרדי שישפוט את הבקשות ב- 14-15/8בהתאם לנוהל שפורסם. </a:t>
                      </a:r>
                    </a:p>
                    <a:p>
                      <a:pPr algn="r" rtl="1"/>
                      <a:endParaRPr lang="he-IL" sz="1800" kern="1200" dirty="0" smtClean="0">
                        <a:solidFill>
                          <a:schemeClr val="tx1"/>
                        </a:solidFill>
                        <a:effectLst/>
                        <a:latin typeface="+mn-lt"/>
                        <a:ea typeface="+mn-ea"/>
                        <a:cs typeface="+mn-cs"/>
                      </a:endParaRPr>
                    </a:p>
                    <a:p>
                      <a:pPr algn="r" rtl="1"/>
                      <a:r>
                        <a:rPr lang="he-IL" sz="1800" kern="1200" dirty="0" smtClean="0">
                          <a:solidFill>
                            <a:schemeClr val="tx1"/>
                          </a:solidFill>
                          <a:effectLst/>
                          <a:latin typeface="+mn-lt"/>
                          <a:ea typeface="+mn-ea"/>
                          <a:cs typeface="+mn-cs"/>
                        </a:rPr>
                        <a:t>היעד הוא שבמהלך 9-10/2017 כל הרשויות יקבלו התחייבויות כספיות לצורך תחילת ביצוע.</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47589">
                <a:tc>
                  <a:txBody>
                    <a:bodyPr/>
                    <a:lstStyle/>
                    <a:p>
                      <a:pPr marL="0" algn="r" defTabSz="914400" rtl="1" eaLnBrk="1" latinLnBrk="0" hangingPunct="1"/>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15ד' תגבור חד פעמי – תקציב שוטף</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he-IL" sz="1800" kern="1200" dirty="0" smtClean="0">
                          <a:solidFill>
                            <a:schemeClr val="tx1"/>
                          </a:solidFill>
                          <a:effectLst/>
                          <a:latin typeface="+mn-lt"/>
                          <a:ea typeface="+mn-ea"/>
                          <a:cs typeface="+mn-cs"/>
                        </a:rPr>
                        <a:t>ב- 2016 הוקצה מלוא המענק החד פעמי בהיקף של 200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 </a:t>
                      </a:r>
                      <a:endParaRPr lang="he-IL" sz="2000" b="0" kern="120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57227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pic>
        <p:nvPicPr>
          <p:cNvPr id="7" name="תמונה 6"/>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grpSp>
        <p:nvGrpSpPr>
          <p:cNvPr id="8" name="קבוצה 7"/>
          <p:cNvGrpSpPr/>
          <p:nvPr/>
        </p:nvGrpSpPr>
        <p:grpSpPr>
          <a:xfrm>
            <a:off x="30676" y="141982"/>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3">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graphicFrame>
        <p:nvGraphicFramePr>
          <p:cNvPr id="12" name="טבלה 11"/>
          <p:cNvGraphicFramePr>
            <a:graphicFrameLocks noGrp="1"/>
          </p:cNvGraphicFramePr>
          <p:nvPr>
            <p:extLst>
              <p:ext uri="{D42A27DB-BD31-4B8C-83A1-F6EECF244321}">
                <p14:modId xmlns:p14="http://schemas.microsoft.com/office/powerpoint/2010/main" val="3494903879"/>
              </p:ext>
            </p:extLst>
          </p:nvPr>
        </p:nvGraphicFramePr>
        <p:xfrm>
          <a:off x="30676" y="1392165"/>
          <a:ext cx="11957520" cy="4379985"/>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342589">
                <a:tc>
                  <a:txBody>
                    <a:bodyPr/>
                    <a:lstStyle/>
                    <a:p>
                      <a:pPr algn="r" rtl="1"/>
                      <a:r>
                        <a:rPr lang="he-IL" sz="2000" b="1" dirty="0">
                          <a:latin typeface="Tahoma" panose="020B0604030504040204" pitchFamily="34" charset="0"/>
                          <a:ea typeface="Tahoma" panose="020B0604030504040204" pitchFamily="34" charset="0"/>
                          <a:cs typeface="Tahoma" panose="020B0604030504040204" pitchFamily="34" charset="0"/>
                        </a:rPr>
                        <a:t>סעיף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1392945">
                <a:tc>
                  <a:txBody>
                    <a:bodyPr/>
                    <a:lstStyle/>
                    <a:p>
                      <a:pPr marL="0" algn="r" defTabSz="914400" rtl="1" eaLnBrk="1" latinLnBrk="0" hangingPunct="1">
                        <a:spcAft>
                          <a:spcPts val="0"/>
                        </a:spcAft>
                        <a:tabLst>
                          <a:tab pos="3445510" algn="l"/>
                        </a:tabLst>
                      </a:pPr>
                      <a:r>
                        <a:rPr lang="he-IL"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15ה' עדכון מתווה שיעורי גבייה למענק מותנה</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he-IL" sz="1800" kern="1200" dirty="0" smtClean="0">
                          <a:solidFill>
                            <a:schemeClr val="tx1"/>
                          </a:solidFill>
                          <a:effectLst/>
                          <a:latin typeface="+mn-lt"/>
                          <a:ea typeface="+mn-ea"/>
                          <a:cs typeface="+mn-cs"/>
                        </a:rPr>
                        <a:t>החל משנת 2015 שיעור המענק המותנה ייקבע באופן דיפרנציאלי בהתאם לשיעור עמידת הרשות ביעד הגבייה בשנה הקודמת להקצאה בהתאם למתווה שמפורט בהחלטה</a:t>
                      </a:r>
                      <a:r>
                        <a:rPr lang="he-IL" sz="2000" kern="1200" dirty="0" smtClean="0">
                          <a:solidFill>
                            <a:schemeClr val="tx1"/>
                          </a:solidFill>
                          <a:effectLst/>
                          <a:latin typeface="+mn-lt"/>
                          <a:ea typeface="+mn-ea"/>
                          <a:cs typeface="+mn-cs"/>
                        </a:rPr>
                        <a:t>. </a:t>
                      </a:r>
                      <a:endParaRPr lang="he-IL" sz="2000" b="0" kern="120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423425">
                <a:tc>
                  <a:txBody>
                    <a:bodyPr/>
                    <a:lstStyle/>
                    <a:p>
                      <a:pPr algn="r" rtl="1">
                        <a:spcAft>
                          <a:spcPts val="0"/>
                        </a:spcAft>
                        <a:tabLst>
                          <a:tab pos="3445510" algn="l"/>
                        </a:tabLst>
                      </a:pPr>
                      <a:r>
                        <a:rPr lang="he-IL"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15ו' חיזוק היערכות לחירום</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he-IL" sz="1800" kern="1200" dirty="0" smtClean="0">
                          <a:solidFill>
                            <a:schemeClr val="tx1"/>
                          </a:solidFill>
                          <a:effectLst/>
                          <a:latin typeface="+mn-lt"/>
                          <a:ea typeface="+mn-ea"/>
                          <a:cs typeface="+mn-cs"/>
                        </a:rPr>
                        <a:t>יתרת</a:t>
                      </a:r>
                      <a:r>
                        <a:rPr lang="he-IL" sz="1800" kern="1200" baseline="0" dirty="0" smtClean="0">
                          <a:solidFill>
                            <a:schemeClr val="tx1"/>
                          </a:solidFill>
                          <a:effectLst/>
                          <a:latin typeface="+mn-lt"/>
                          <a:ea typeface="+mn-ea"/>
                          <a:cs typeface="+mn-cs"/>
                        </a:rPr>
                        <a:t> תקציב 2016 בהיקף 4.2 </a:t>
                      </a:r>
                      <a:r>
                        <a:rPr lang="he-IL" sz="1800" kern="1200" baseline="0" dirty="0" err="1" smtClean="0">
                          <a:solidFill>
                            <a:schemeClr val="tx1"/>
                          </a:solidFill>
                          <a:effectLst/>
                          <a:latin typeface="+mn-lt"/>
                          <a:ea typeface="+mn-ea"/>
                          <a:cs typeface="+mn-cs"/>
                        </a:rPr>
                        <a:t>מלש"ח</a:t>
                      </a:r>
                      <a:r>
                        <a:rPr lang="he-IL" sz="1800" kern="1200" baseline="0" dirty="0" smtClean="0">
                          <a:solidFill>
                            <a:schemeClr val="tx1"/>
                          </a:solidFill>
                          <a:effectLst/>
                          <a:latin typeface="+mn-lt"/>
                          <a:ea typeface="+mn-ea"/>
                          <a:cs typeface="+mn-cs"/>
                        </a:rPr>
                        <a:t> וכן </a:t>
                      </a:r>
                      <a:r>
                        <a:rPr lang="he-IL" sz="1800" kern="1200" dirty="0" smtClean="0">
                          <a:solidFill>
                            <a:schemeClr val="tx1"/>
                          </a:solidFill>
                          <a:effectLst/>
                          <a:latin typeface="+mn-lt"/>
                          <a:ea typeface="+mn-ea"/>
                          <a:cs typeface="+mn-cs"/>
                        </a:rPr>
                        <a:t>תקציב 2017 בהיקף 15 מיליון ₪ , </a:t>
                      </a:r>
                      <a:r>
                        <a:rPr lang="he-IL" sz="1800" kern="1200" dirty="0" err="1" smtClean="0">
                          <a:solidFill>
                            <a:schemeClr val="tx1"/>
                          </a:solidFill>
                          <a:effectLst/>
                          <a:latin typeface="+mn-lt"/>
                          <a:ea typeface="+mn-ea"/>
                          <a:cs typeface="+mn-cs"/>
                        </a:rPr>
                        <a:t>תוכנית</a:t>
                      </a:r>
                      <a:r>
                        <a:rPr lang="he-IL" sz="1800" kern="1200" dirty="0" smtClean="0">
                          <a:solidFill>
                            <a:schemeClr val="tx1"/>
                          </a:solidFill>
                          <a:effectLst/>
                          <a:latin typeface="+mn-lt"/>
                          <a:ea typeface="+mn-ea"/>
                          <a:cs typeface="+mn-cs"/>
                        </a:rPr>
                        <a:t> הביצוע:</a:t>
                      </a:r>
                      <a:endParaRPr lang="en-US" sz="1800" kern="1200" dirty="0" smtClean="0">
                        <a:solidFill>
                          <a:schemeClr val="tx1"/>
                        </a:solidFill>
                        <a:effectLst/>
                        <a:latin typeface="+mn-lt"/>
                        <a:ea typeface="+mn-ea"/>
                        <a:cs typeface="+mn-cs"/>
                      </a:endParaRPr>
                    </a:p>
                    <a:p>
                      <a:pPr marL="285750" lvl="0" indent="-285750" algn="r" rtl="1">
                        <a:buFont typeface="Arial" panose="020B0604020202020204" pitchFamily="34" charset="0"/>
                        <a:buChar char="•"/>
                      </a:pPr>
                      <a:r>
                        <a:rPr lang="he-IL" sz="1800" kern="1200" dirty="0" smtClean="0">
                          <a:solidFill>
                            <a:schemeClr val="tx1"/>
                          </a:solidFill>
                          <a:effectLst/>
                          <a:latin typeface="+mn-lt"/>
                          <a:ea typeface="+mn-ea"/>
                          <a:cs typeface="+mn-cs"/>
                        </a:rPr>
                        <a:t>המשך </a:t>
                      </a:r>
                      <a:r>
                        <a:rPr lang="he-IL" sz="1800" kern="1200" dirty="0" err="1" smtClean="0">
                          <a:solidFill>
                            <a:schemeClr val="tx1"/>
                          </a:solidFill>
                          <a:effectLst/>
                          <a:latin typeface="+mn-lt"/>
                          <a:ea typeface="+mn-ea"/>
                          <a:cs typeface="+mn-cs"/>
                        </a:rPr>
                        <a:t>פרוייקט</a:t>
                      </a:r>
                      <a:r>
                        <a:rPr lang="he-IL" sz="1800" kern="1200" dirty="0" smtClean="0">
                          <a:solidFill>
                            <a:schemeClr val="tx1"/>
                          </a:solidFill>
                          <a:effectLst/>
                          <a:latin typeface="+mn-lt"/>
                          <a:ea typeface="+mn-ea"/>
                          <a:cs typeface="+mn-cs"/>
                        </a:rPr>
                        <a:t> נוהלי חירום – 1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a:t>
                      </a:r>
                      <a:endParaRPr lang="en-US" sz="1800" kern="1200" dirty="0" smtClean="0">
                        <a:solidFill>
                          <a:schemeClr val="tx1"/>
                        </a:solidFill>
                        <a:effectLst/>
                        <a:latin typeface="+mn-lt"/>
                        <a:ea typeface="+mn-ea"/>
                        <a:cs typeface="+mn-cs"/>
                      </a:endParaRPr>
                    </a:p>
                    <a:p>
                      <a:pPr marL="285750" lvl="0" indent="-285750" algn="r" rtl="1">
                        <a:buFont typeface="Arial" panose="020B0604020202020204" pitchFamily="34" charset="0"/>
                        <a:buChar char="•"/>
                      </a:pPr>
                      <a:r>
                        <a:rPr lang="he-IL" sz="1800" kern="1200" dirty="0" smtClean="0">
                          <a:solidFill>
                            <a:schemeClr val="tx1"/>
                          </a:solidFill>
                          <a:effectLst/>
                          <a:latin typeface="+mn-lt"/>
                          <a:ea typeface="+mn-ea"/>
                          <a:cs typeface="+mn-cs"/>
                        </a:rPr>
                        <a:t>שירות עירוני לחירום – 2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a:t>
                      </a:r>
                      <a:endParaRPr lang="en-US" sz="1800" kern="1200" dirty="0" smtClean="0">
                        <a:solidFill>
                          <a:schemeClr val="tx1"/>
                        </a:solidFill>
                        <a:effectLst/>
                        <a:latin typeface="+mn-lt"/>
                        <a:ea typeface="+mn-ea"/>
                        <a:cs typeface="+mn-cs"/>
                      </a:endParaRPr>
                    </a:p>
                    <a:p>
                      <a:pPr marL="285750" lvl="0" indent="-285750" algn="r" rtl="1">
                        <a:buFont typeface="Arial" panose="020B0604020202020204" pitchFamily="34" charset="0"/>
                        <a:buChar char="•"/>
                      </a:pPr>
                      <a:r>
                        <a:rPr lang="he-IL" sz="1800" kern="1200" dirty="0" err="1" smtClean="0">
                          <a:solidFill>
                            <a:schemeClr val="tx1"/>
                          </a:solidFill>
                          <a:effectLst/>
                          <a:latin typeface="+mn-lt"/>
                          <a:ea typeface="+mn-ea"/>
                          <a:cs typeface="+mn-cs"/>
                        </a:rPr>
                        <a:t>תוכנית</a:t>
                      </a:r>
                      <a:r>
                        <a:rPr lang="he-IL" sz="1800" kern="1200" dirty="0" smtClean="0">
                          <a:solidFill>
                            <a:schemeClr val="tx1"/>
                          </a:solidFill>
                          <a:effectLst/>
                          <a:latin typeface="+mn-lt"/>
                          <a:ea typeface="+mn-ea"/>
                          <a:cs typeface="+mn-cs"/>
                        </a:rPr>
                        <a:t> מים אזורית – 1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a:t>
                      </a:r>
                    </a:p>
                    <a:p>
                      <a:pPr marL="285750" lvl="0" indent="-285750" algn="r" rtl="1">
                        <a:buFont typeface="Arial" panose="020B0604020202020204" pitchFamily="34" charset="0"/>
                        <a:buChar char="•"/>
                      </a:pPr>
                      <a:r>
                        <a:rPr lang="he-IL" sz="1800" kern="1200" dirty="0" err="1" smtClean="0">
                          <a:solidFill>
                            <a:schemeClr val="tx1"/>
                          </a:solidFill>
                          <a:effectLst/>
                          <a:latin typeface="+mn-lt"/>
                          <a:ea typeface="+mn-ea"/>
                          <a:cs typeface="+mn-cs"/>
                        </a:rPr>
                        <a:t>פרוייקטים</a:t>
                      </a:r>
                      <a:r>
                        <a:rPr lang="he-IL" sz="1800" kern="1200" dirty="0" smtClean="0">
                          <a:solidFill>
                            <a:schemeClr val="tx1"/>
                          </a:solidFill>
                          <a:effectLst/>
                          <a:latin typeface="+mn-lt"/>
                          <a:ea typeface="+mn-ea"/>
                          <a:cs typeface="+mn-cs"/>
                        </a:rPr>
                        <a:t> בדגש על  </a:t>
                      </a:r>
                      <a:r>
                        <a:rPr lang="he-IL" sz="1800" kern="1200" dirty="0" err="1" smtClean="0">
                          <a:solidFill>
                            <a:schemeClr val="tx1"/>
                          </a:solidFill>
                          <a:effectLst/>
                          <a:latin typeface="+mn-lt"/>
                          <a:ea typeface="+mn-ea"/>
                          <a:cs typeface="+mn-cs"/>
                        </a:rPr>
                        <a:t>על</a:t>
                      </a:r>
                      <a:r>
                        <a:rPr lang="he-IL" sz="1800" kern="1200" dirty="0" smtClean="0">
                          <a:solidFill>
                            <a:schemeClr val="tx1"/>
                          </a:solidFill>
                          <a:effectLst/>
                          <a:latin typeface="+mn-lt"/>
                          <a:ea typeface="+mn-ea"/>
                          <a:cs typeface="+mn-cs"/>
                        </a:rPr>
                        <a:t> רשויות עם רמת איום גבוהה/ רשויות בסיכון (20 רשויות) – 8.3 </a:t>
                      </a:r>
                      <a:r>
                        <a:rPr lang="he-IL" sz="1800" kern="1200" dirty="0" err="1" smtClean="0">
                          <a:solidFill>
                            <a:schemeClr val="tx1"/>
                          </a:solidFill>
                          <a:effectLst/>
                          <a:latin typeface="+mn-lt"/>
                          <a:ea typeface="+mn-ea"/>
                          <a:cs typeface="+mn-cs"/>
                        </a:rPr>
                        <a:t>מלש"ח</a:t>
                      </a:r>
                      <a:r>
                        <a:rPr lang="he-IL" sz="1800" kern="1200" dirty="0" smtClean="0">
                          <a:solidFill>
                            <a:schemeClr val="tx1"/>
                          </a:solidFill>
                          <a:effectLst/>
                          <a:latin typeface="+mn-lt"/>
                          <a:ea typeface="+mn-ea"/>
                          <a:cs typeface="+mn-cs"/>
                        </a:rPr>
                        <a:t>.</a:t>
                      </a:r>
                      <a:endParaRPr lang="en-US" sz="1800" kern="1200" dirty="0" smtClean="0">
                        <a:solidFill>
                          <a:schemeClr val="tx1"/>
                        </a:solidFill>
                        <a:effectLst/>
                        <a:latin typeface="+mn-lt"/>
                        <a:ea typeface="+mn-ea"/>
                        <a:cs typeface="+mn-cs"/>
                      </a:endParaRP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הצטיידות – 2.7 מל' ₪.</a:t>
                      </a:r>
                      <a:endParaRPr lang="en-US" sz="1800" kern="1200" dirty="0" smtClean="0">
                        <a:solidFill>
                          <a:schemeClr val="tx1"/>
                        </a:solidFill>
                        <a:effectLst/>
                        <a:latin typeface="+mn-lt"/>
                        <a:ea typeface="+mn-ea"/>
                        <a:cs typeface="+mn-cs"/>
                      </a:endParaRPr>
                    </a:p>
                    <a:p>
                      <a:pPr algn="r"/>
                      <a:endParaRPr lang="he-IL" sz="2000" b="0" kern="12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r" rtl="1"/>
                      <a:r>
                        <a:rPr lang="he-IL" sz="1800" b="1" u="sng" kern="1200" dirty="0" smtClean="0">
                          <a:solidFill>
                            <a:schemeClr val="tx1"/>
                          </a:solidFill>
                          <a:effectLst/>
                          <a:latin typeface="+mn-lt"/>
                          <a:ea typeface="+mn-ea"/>
                          <a:cs typeface="+mn-cs"/>
                        </a:rPr>
                        <a:t>חסמים: </a:t>
                      </a:r>
                      <a:r>
                        <a:rPr lang="he-IL" sz="1800" kern="1200" dirty="0" smtClean="0">
                          <a:solidFill>
                            <a:schemeClr val="tx1"/>
                          </a:solidFill>
                          <a:effectLst/>
                          <a:latin typeface="+mn-lt"/>
                          <a:ea typeface="+mn-ea"/>
                          <a:cs typeface="+mn-cs"/>
                        </a:rPr>
                        <a:t>עיכוב בהעברת תקציב</a:t>
                      </a:r>
                      <a:r>
                        <a:rPr lang="he-IL" sz="1800" kern="1200" baseline="0" dirty="0" smtClean="0">
                          <a:solidFill>
                            <a:schemeClr val="tx1"/>
                          </a:solidFill>
                          <a:effectLst/>
                          <a:latin typeface="+mn-lt"/>
                          <a:ea typeface="+mn-ea"/>
                          <a:cs typeface="+mn-cs"/>
                        </a:rPr>
                        <a:t> וכן </a:t>
                      </a:r>
                      <a:r>
                        <a:rPr lang="he-IL" sz="1800" kern="1200" dirty="0" smtClean="0">
                          <a:solidFill>
                            <a:schemeClr val="tx1"/>
                          </a:solidFill>
                          <a:effectLst/>
                          <a:latin typeface="+mn-lt"/>
                          <a:ea typeface="+mn-ea"/>
                          <a:cs typeface="+mn-cs"/>
                        </a:rPr>
                        <a:t>עיכובים פנימיים של הרשויות בביצוע/ קידום </a:t>
                      </a:r>
                      <a:r>
                        <a:rPr lang="he-IL" sz="1800" kern="1200" dirty="0" err="1" smtClean="0">
                          <a:solidFill>
                            <a:schemeClr val="tx1"/>
                          </a:solidFill>
                          <a:effectLst/>
                          <a:latin typeface="+mn-lt"/>
                          <a:ea typeface="+mn-ea"/>
                          <a:cs typeface="+mn-cs"/>
                        </a:rPr>
                        <a:t>הפרוייקט</a:t>
                      </a:r>
                      <a:r>
                        <a:rPr lang="he-IL" sz="1800" kern="1200" dirty="0" smtClean="0">
                          <a:solidFill>
                            <a:schemeClr val="tx1"/>
                          </a:solidFill>
                          <a:effectLst/>
                          <a:latin typeface="+mn-lt"/>
                          <a:ea typeface="+mn-ea"/>
                          <a:cs typeface="+mn-cs"/>
                        </a:rPr>
                        <a:t>/ איתור מבנים למתקנים המיועדים לחירום.</a:t>
                      </a:r>
                      <a:endParaRPr lang="he-IL" sz="2000" b="0" kern="120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49812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pic>
        <p:nvPicPr>
          <p:cNvPr id="7" name="תמונה 6"/>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grpSp>
        <p:nvGrpSpPr>
          <p:cNvPr id="8" name="קבוצה 7"/>
          <p:cNvGrpSpPr/>
          <p:nvPr/>
        </p:nvGrpSpPr>
        <p:grpSpPr>
          <a:xfrm>
            <a:off x="30676" y="141982"/>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3">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graphicFrame>
        <p:nvGraphicFramePr>
          <p:cNvPr id="12" name="טבלה 11"/>
          <p:cNvGraphicFramePr>
            <a:graphicFrameLocks noGrp="1"/>
          </p:cNvGraphicFramePr>
          <p:nvPr>
            <p:extLst>
              <p:ext uri="{D42A27DB-BD31-4B8C-83A1-F6EECF244321}">
                <p14:modId xmlns:p14="http://schemas.microsoft.com/office/powerpoint/2010/main" val="1712324932"/>
              </p:ext>
            </p:extLst>
          </p:nvPr>
        </p:nvGraphicFramePr>
        <p:xfrm>
          <a:off x="30676" y="951146"/>
          <a:ext cx="11957520" cy="4730505"/>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0">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סעיף</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1773945">
                <a:tc>
                  <a:txBody>
                    <a:bodyPr/>
                    <a:lstStyle/>
                    <a:p>
                      <a:pPr algn="r" rtl="1">
                        <a:spcAft>
                          <a:spcPts val="0"/>
                        </a:spcAft>
                        <a:tabLst>
                          <a:tab pos="3445510" algn="l"/>
                        </a:tabLst>
                      </a:pP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en-US"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r" rtl="1">
                        <a:spcAft>
                          <a:spcPts val="0"/>
                        </a:spcAft>
                        <a:tabLst>
                          <a:tab pos="3445510" algn="l"/>
                        </a:tabLst>
                      </a:pPr>
                      <a:r>
                        <a:rPr lang="he-IL" sz="18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15ז' קידום שיתופי פעולה בין רשויות מקומיות</a:t>
                      </a:r>
                      <a:endParaRPr lang="en-US" sz="18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he-IL" sz="1800" kern="1200" dirty="0" smtClean="0">
                          <a:solidFill>
                            <a:schemeClr val="tx1"/>
                          </a:solidFill>
                          <a:effectLst/>
                          <a:latin typeface="+mn-lt"/>
                          <a:ea typeface="+mn-ea"/>
                          <a:cs typeface="+mn-cs"/>
                        </a:rPr>
                        <a:t>במסגרת </a:t>
                      </a:r>
                      <a:r>
                        <a:rPr lang="he-IL" sz="1800" kern="1200" dirty="0" err="1" smtClean="0">
                          <a:solidFill>
                            <a:schemeClr val="tx1"/>
                          </a:solidFill>
                          <a:effectLst/>
                          <a:latin typeface="+mn-lt"/>
                          <a:ea typeface="+mn-ea"/>
                          <a:cs typeface="+mn-cs"/>
                        </a:rPr>
                        <a:t>פילוט</a:t>
                      </a:r>
                      <a:r>
                        <a:rPr lang="he-IL" sz="1800" kern="1200" dirty="0" smtClean="0">
                          <a:solidFill>
                            <a:schemeClr val="tx1"/>
                          </a:solidFill>
                          <a:effectLst/>
                          <a:latin typeface="+mn-lt"/>
                          <a:ea typeface="+mn-ea"/>
                          <a:cs typeface="+mn-cs"/>
                        </a:rPr>
                        <a:t> משותף עם הרשות לפיתוח כלכלי נקבע תקציב תוספתי בסך 2 מיליון ₪ לקידום פרויקטים כלכליים במסגרת אשכול בית הכרם אשר כולל 5 רשויות ערביות.</a:t>
                      </a:r>
                    </a:p>
                    <a:p>
                      <a:pPr algn="r" rtl="1"/>
                      <a:endParaRPr lang="he-IL" sz="1800" kern="1200" dirty="0" smtClean="0">
                        <a:solidFill>
                          <a:schemeClr val="tx1"/>
                        </a:solidFill>
                        <a:effectLst/>
                        <a:latin typeface="+mn-lt"/>
                        <a:ea typeface="+mn-ea"/>
                        <a:cs typeface="+mn-cs"/>
                      </a:endParaRPr>
                    </a:p>
                    <a:p>
                      <a:pPr algn="r" rtl="1"/>
                      <a:endParaRPr lang="he-IL" sz="18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423425">
                <a:tc>
                  <a:txBody>
                    <a:bodyPr/>
                    <a:lstStyle/>
                    <a:p>
                      <a:pPr algn="r" rtl="1">
                        <a:spcAft>
                          <a:spcPts val="0"/>
                        </a:spcAft>
                        <a:tabLst>
                          <a:tab pos="3445510" algn="l"/>
                        </a:tabLst>
                      </a:pPr>
                      <a:r>
                        <a:rPr lang="he-IL" sz="2000" b="1" dirty="0" smtClean="0">
                          <a:effectLst/>
                          <a:latin typeface="Tahoma" panose="020B0604030504040204" pitchFamily="34" charset="0"/>
                          <a:ea typeface="Tahoma" panose="020B0604030504040204" pitchFamily="34" charset="0"/>
                          <a:cs typeface="Tahoma" panose="020B0604030504040204" pitchFamily="34" charset="0"/>
                        </a:rPr>
                        <a:t>15ח</a:t>
                      </a: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רישוי עסקים</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marR="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800" kern="1200" dirty="0" err="1" smtClean="0">
                          <a:solidFill>
                            <a:schemeClr val="tx1"/>
                          </a:solidFill>
                          <a:effectLst/>
                          <a:latin typeface="+mn-lt"/>
                          <a:ea typeface="+mn-ea"/>
                          <a:cs typeface="+mn-cs"/>
                        </a:rPr>
                        <a:t>פרוייקט</a:t>
                      </a:r>
                      <a:r>
                        <a:rPr lang="he-IL" sz="1800" kern="1200" dirty="0" smtClean="0">
                          <a:solidFill>
                            <a:schemeClr val="tx1"/>
                          </a:solidFill>
                          <a:effectLst/>
                          <a:latin typeface="+mn-lt"/>
                          <a:ea typeface="+mn-ea"/>
                          <a:cs typeface="+mn-cs"/>
                        </a:rPr>
                        <a:t> היועצים – מימון של 30-45 שעות לרשות עבור יועץ להטמעת הרפורמה ברישוי עסקים ביישובי המגזר הערבי שענו לקול קורא ועמדו בתנאי הסף.  </a:t>
                      </a:r>
                      <a:r>
                        <a:rPr lang="he-IL" sz="1800" b="1" kern="1200" dirty="0" smtClean="0">
                          <a:solidFill>
                            <a:schemeClr val="tx1"/>
                          </a:solidFill>
                          <a:effectLst/>
                          <a:latin typeface="+mn-lt"/>
                          <a:ea typeface="+mn-ea"/>
                          <a:cs typeface="+mn-cs"/>
                        </a:rPr>
                        <a:t>שבע רשויות נהנו עד כה </a:t>
                      </a:r>
                      <a:r>
                        <a:rPr lang="he-IL" sz="1800" b="1" kern="1200" dirty="0" err="1" smtClean="0">
                          <a:solidFill>
                            <a:schemeClr val="tx1"/>
                          </a:solidFill>
                          <a:effectLst/>
                          <a:latin typeface="+mn-lt"/>
                          <a:ea typeface="+mn-ea"/>
                          <a:cs typeface="+mn-cs"/>
                        </a:rPr>
                        <a:t>מהפרוייקט</a:t>
                      </a:r>
                      <a:r>
                        <a:rPr lang="he-IL" sz="1800" kern="1200" dirty="0" smtClean="0">
                          <a:solidFill>
                            <a:schemeClr val="tx1"/>
                          </a:solidFill>
                          <a:effectLst/>
                          <a:latin typeface="+mn-lt"/>
                          <a:ea typeface="+mn-ea"/>
                          <a:cs typeface="+mn-cs"/>
                        </a:rPr>
                        <a:t>: כפר קרע, דיר אל אסד, </a:t>
                      </a:r>
                      <a:r>
                        <a:rPr lang="he-IL" sz="1800" kern="1200" dirty="0" err="1" smtClean="0">
                          <a:solidFill>
                            <a:schemeClr val="tx1"/>
                          </a:solidFill>
                          <a:effectLst/>
                          <a:latin typeface="+mn-lt"/>
                          <a:ea typeface="+mn-ea"/>
                          <a:cs typeface="+mn-cs"/>
                        </a:rPr>
                        <a:t>נחף</a:t>
                      </a:r>
                      <a:r>
                        <a:rPr lang="he-IL" sz="1800" kern="1200" dirty="0" smtClean="0">
                          <a:solidFill>
                            <a:schemeClr val="tx1"/>
                          </a:solidFill>
                          <a:effectLst/>
                          <a:latin typeface="+mn-lt"/>
                          <a:ea typeface="+mn-ea"/>
                          <a:cs typeface="+mn-cs"/>
                        </a:rPr>
                        <a:t>, רהט, ג'וליס, </a:t>
                      </a:r>
                      <a:r>
                        <a:rPr lang="he-IL" sz="1800" kern="1200" dirty="0" err="1" smtClean="0">
                          <a:solidFill>
                            <a:schemeClr val="tx1"/>
                          </a:solidFill>
                          <a:effectLst/>
                          <a:latin typeface="+mn-lt"/>
                          <a:ea typeface="+mn-ea"/>
                          <a:cs typeface="+mn-cs"/>
                        </a:rPr>
                        <a:t>בסמת</a:t>
                      </a:r>
                      <a:r>
                        <a:rPr lang="he-IL" sz="1800" kern="1200" dirty="0" smtClean="0">
                          <a:solidFill>
                            <a:schemeClr val="tx1"/>
                          </a:solidFill>
                          <a:effectLst/>
                          <a:latin typeface="+mn-lt"/>
                          <a:ea typeface="+mn-ea"/>
                          <a:cs typeface="+mn-cs"/>
                        </a:rPr>
                        <a:t> טבעון וערערה. ברשויות אלו נרשמה עליה משמעותית באחוז העסקים בעלי </a:t>
                      </a:r>
                      <a:r>
                        <a:rPr lang="he-IL" sz="1800" kern="1200" dirty="0" err="1" smtClean="0">
                          <a:solidFill>
                            <a:schemeClr val="tx1"/>
                          </a:solidFill>
                          <a:effectLst/>
                          <a:latin typeface="+mn-lt"/>
                          <a:ea typeface="+mn-ea"/>
                          <a:cs typeface="+mn-cs"/>
                        </a:rPr>
                        <a:t>רשיונות</a:t>
                      </a:r>
                      <a:r>
                        <a:rPr lang="he-IL" sz="1800" kern="1200" dirty="0" smtClean="0">
                          <a:solidFill>
                            <a:schemeClr val="tx1"/>
                          </a:solidFill>
                          <a:effectLst/>
                          <a:latin typeface="+mn-lt"/>
                          <a:ea typeface="+mn-ea"/>
                          <a:cs typeface="+mn-cs"/>
                        </a:rPr>
                        <a:t> עסק.</a:t>
                      </a:r>
                      <a:endParaRPr lang="en-US" sz="1800" kern="1200" dirty="0" smtClean="0">
                        <a:solidFill>
                          <a:schemeClr val="tx1"/>
                        </a:solidFill>
                        <a:effectLst/>
                        <a:latin typeface="+mn-lt"/>
                        <a:ea typeface="+mn-ea"/>
                        <a:cs typeface="+mn-cs"/>
                      </a:endParaRPr>
                    </a:p>
                    <a:p>
                      <a:pPr marL="0" marR="0" indent="0" algn="r" defTabSz="914400" rtl="1" eaLnBrk="1" fontAlgn="auto" latinLnBrk="0" hangingPunct="1">
                        <a:lnSpc>
                          <a:spcPct val="100000"/>
                        </a:lnSpc>
                        <a:spcBef>
                          <a:spcPts val="0"/>
                        </a:spcBef>
                        <a:spcAft>
                          <a:spcPts val="0"/>
                        </a:spcAft>
                        <a:buClrTx/>
                        <a:buSzTx/>
                        <a:buFontTx/>
                        <a:buNone/>
                        <a:tabLst/>
                        <a:defRPr/>
                      </a:pPr>
                      <a:r>
                        <a:rPr lang="he-IL" sz="1800" kern="1200" dirty="0" smtClean="0">
                          <a:solidFill>
                            <a:schemeClr val="tx1"/>
                          </a:solidFill>
                          <a:effectLst/>
                          <a:latin typeface="+mn-lt"/>
                          <a:ea typeface="+mn-ea"/>
                          <a:cs typeface="+mn-cs"/>
                        </a:rPr>
                        <a:t>     בשנה זו המשרד הרחיב את הפרויקט </a:t>
                      </a:r>
                      <a:r>
                        <a:rPr lang="he-IL" sz="1800" kern="1200" dirty="0" err="1" smtClean="0">
                          <a:solidFill>
                            <a:schemeClr val="tx1"/>
                          </a:solidFill>
                          <a:effectLst/>
                          <a:latin typeface="+mn-lt"/>
                          <a:ea typeface="+mn-ea"/>
                          <a:cs typeface="+mn-cs"/>
                        </a:rPr>
                        <a:t>לרשומ"ק</a:t>
                      </a:r>
                      <a:r>
                        <a:rPr lang="he-IL" sz="1800" kern="1200" dirty="0" smtClean="0">
                          <a:solidFill>
                            <a:schemeClr val="tx1"/>
                          </a:solidFill>
                          <a:effectLst/>
                          <a:latin typeface="+mn-lt"/>
                          <a:ea typeface="+mn-ea"/>
                          <a:cs typeface="+mn-cs"/>
                        </a:rPr>
                        <a:t> הבאות: שגב שלום, </a:t>
                      </a:r>
                      <a:r>
                        <a:rPr lang="he-IL" sz="1800" kern="1200" dirty="0" err="1" smtClean="0">
                          <a:solidFill>
                            <a:schemeClr val="tx1"/>
                          </a:solidFill>
                          <a:effectLst/>
                          <a:latin typeface="+mn-lt"/>
                          <a:ea typeface="+mn-ea"/>
                          <a:cs typeface="+mn-cs"/>
                        </a:rPr>
                        <a:t>מעאר</a:t>
                      </a:r>
                      <a:r>
                        <a:rPr lang="he-IL" sz="1800" kern="1200" dirty="0" smtClean="0">
                          <a:solidFill>
                            <a:schemeClr val="tx1"/>
                          </a:solidFill>
                          <a:effectLst/>
                          <a:latin typeface="+mn-lt"/>
                          <a:ea typeface="+mn-ea"/>
                          <a:cs typeface="+mn-cs"/>
                        </a:rPr>
                        <a:t>, </a:t>
                      </a:r>
                      <a:r>
                        <a:rPr lang="he-IL" sz="1800" kern="1200" dirty="0" err="1" smtClean="0">
                          <a:solidFill>
                            <a:schemeClr val="tx1"/>
                          </a:solidFill>
                          <a:effectLst/>
                          <a:latin typeface="+mn-lt"/>
                          <a:ea typeface="+mn-ea"/>
                          <a:cs typeface="+mn-cs"/>
                        </a:rPr>
                        <a:t>טורעאן</a:t>
                      </a:r>
                      <a:r>
                        <a:rPr lang="he-IL" sz="1800" kern="1200" dirty="0" smtClean="0">
                          <a:solidFill>
                            <a:schemeClr val="tx1"/>
                          </a:solidFill>
                          <a:effectLst/>
                          <a:latin typeface="+mn-lt"/>
                          <a:ea typeface="+mn-ea"/>
                          <a:cs typeface="+mn-cs"/>
                        </a:rPr>
                        <a:t>, שפרעם, מעלה   </a:t>
                      </a:r>
                    </a:p>
                    <a:p>
                      <a:pPr marL="0" marR="0" indent="0" algn="r" defTabSz="914400" rtl="1" eaLnBrk="1" fontAlgn="auto" latinLnBrk="0" hangingPunct="1">
                        <a:lnSpc>
                          <a:spcPct val="100000"/>
                        </a:lnSpc>
                        <a:spcBef>
                          <a:spcPts val="0"/>
                        </a:spcBef>
                        <a:spcAft>
                          <a:spcPts val="0"/>
                        </a:spcAft>
                        <a:buClrTx/>
                        <a:buSzTx/>
                        <a:buFontTx/>
                        <a:buNone/>
                        <a:tabLst/>
                        <a:defRPr/>
                      </a:pPr>
                      <a:r>
                        <a:rPr lang="he-IL" sz="1800" kern="1200" dirty="0" smtClean="0">
                          <a:solidFill>
                            <a:schemeClr val="tx1"/>
                          </a:solidFill>
                          <a:effectLst/>
                          <a:latin typeface="+mn-lt"/>
                          <a:ea typeface="+mn-ea"/>
                          <a:cs typeface="+mn-cs"/>
                        </a:rPr>
                        <a:t>     עירון, אום אל פאחם, </a:t>
                      </a:r>
                      <a:r>
                        <a:rPr lang="he-IL" sz="1800" kern="1200" dirty="0" err="1" smtClean="0">
                          <a:solidFill>
                            <a:schemeClr val="tx1"/>
                          </a:solidFill>
                          <a:effectLst/>
                          <a:latin typeface="+mn-lt"/>
                          <a:ea typeface="+mn-ea"/>
                          <a:cs typeface="+mn-cs"/>
                        </a:rPr>
                        <a:t>אכסאל</a:t>
                      </a:r>
                      <a:r>
                        <a:rPr lang="he-IL" sz="1800" kern="1200" dirty="0" smtClean="0">
                          <a:solidFill>
                            <a:schemeClr val="tx1"/>
                          </a:solidFill>
                          <a:effectLst/>
                          <a:latin typeface="+mn-lt"/>
                          <a:ea typeface="+mn-ea"/>
                          <a:cs typeface="+mn-cs"/>
                        </a:rPr>
                        <a:t>. </a:t>
                      </a:r>
                    </a:p>
                    <a:p>
                      <a:pPr marL="0" marR="0" indent="0" algn="r" defTabSz="914400" rtl="1" eaLnBrk="1" fontAlgn="auto" latinLnBrk="0" hangingPunct="1">
                        <a:lnSpc>
                          <a:spcPct val="100000"/>
                        </a:lnSpc>
                        <a:spcBef>
                          <a:spcPts val="0"/>
                        </a:spcBef>
                        <a:spcAft>
                          <a:spcPts val="0"/>
                        </a:spcAft>
                        <a:buClrTx/>
                        <a:buSzTx/>
                        <a:buFontTx/>
                        <a:buNone/>
                        <a:tabLst/>
                        <a:defRPr/>
                      </a:pPr>
                      <a:endParaRPr lang="he-IL" sz="1800" kern="1200" dirty="0" smtClean="0">
                        <a:solidFill>
                          <a:schemeClr val="tx1"/>
                        </a:solidFill>
                        <a:effectLst/>
                        <a:latin typeface="+mn-lt"/>
                        <a:ea typeface="+mn-ea"/>
                        <a:cs typeface="+mn-cs"/>
                      </a:endParaRPr>
                    </a:p>
                    <a:p>
                      <a:pPr marL="285750" marR="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800" kern="1200" dirty="0" smtClean="0">
                          <a:solidFill>
                            <a:schemeClr val="tx1"/>
                          </a:solidFill>
                          <a:effectLst/>
                          <a:latin typeface="+mn-lt"/>
                          <a:ea typeface="+mn-ea"/>
                          <a:cs typeface="+mn-cs"/>
                        </a:rPr>
                        <a:t>קביעת פרמטרים להטמעת הרפורמה ברישוי עסקים עבור 16 הרשויות המצטיינות. עמידה בפרמטרים מתוגמלת בתקצוב לרשות המקומית.</a:t>
                      </a:r>
                      <a:endParaRPr lang="en-US" sz="1800" kern="1200" dirty="0" smtClean="0">
                        <a:solidFill>
                          <a:schemeClr val="tx1"/>
                        </a:solidFill>
                        <a:effectLst/>
                        <a:latin typeface="+mn-lt"/>
                        <a:ea typeface="+mn-ea"/>
                        <a:cs typeface="+mn-cs"/>
                      </a:endParaRPr>
                    </a:p>
                    <a:p>
                      <a:pPr algn="r" rtl="1"/>
                      <a:endParaRPr lang="he-IL" sz="18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68742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65"/>
            <a:ext cx="10515600" cy="1325563"/>
          </a:xfrm>
        </p:spPr>
        <p:txBody>
          <a:bodyPr>
            <a:normAutofit/>
          </a:bodyPr>
          <a:lstStyle/>
          <a:p>
            <a:pPr algn="r" rtl="1"/>
            <a:r>
              <a:rPr lang="he-IL" sz="4000" dirty="0">
                <a:latin typeface="Tahoma" panose="020B0604030504040204" pitchFamily="34" charset="0"/>
                <a:ea typeface="Tahoma" panose="020B0604030504040204" pitchFamily="34" charset="0"/>
                <a:cs typeface="Tahoma" panose="020B0604030504040204" pitchFamily="34" charset="0"/>
              </a:rPr>
              <a:t>	הישגים משרדיים עיקריים בשנת 2017</a:t>
            </a:r>
            <a:endParaRPr lang="en-US" sz="4000" dirty="0">
              <a:latin typeface="Tahoma" panose="020B0604030504040204" pitchFamily="34" charset="0"/>
              <a:ea typeface="Tahoma" panose="020B0604030504040204" pitchFamily="34" charset="0"/>
              <a:cs typeface="Tahoma" panose="020B0604030504040204" pitchFamily="34" charset="0"/>
            </a:endParaRPr>
          </a:p>
        </p:txBody>
      </p:sp>
      <p:pic>
        <p:nvPicPr>
          <p:cNvPr id="7" name="תמונה 6"/>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312036" y="333666"/>
            <a:ext cx="676160" cy="676160"/>
          </a:xfrm>
          <a:prstGeom prst="rect">
            <a:avLst/>
          </a:prstGeom>
        </p:spPr>
      </p:pic>
      <p:grpSp>
        <p:nvGrpSpPr>
          <p:cNvPr id="8" name="קבוצה 7"/>
          <p:cNvGrpSpPr/>
          <p:nvPr/>
        </p:nvGrpSpPr>
        <p:grpSpPr>
          <a:xfrm>
            <a:off x="30676" y="141982"/>
            <a:ext cx="1513899" cy="1341631"/>
            <a:chOff x="5264378" y="136007"/>
            <a:chExt cx="1513899" cy="1341631"/>
          </a:xfrm>
        </p:grpSpPr>
        <p:sp>
          <p:nvSpPr>
            <p:cNvPr id="9" name="TextBox 8"/>
            <p:cNvSpPr txBox="1"/>
            <p:nvPr/>
          </p:nvSpPr>
          <p:spPr>
            <a:xfrm>
              <a:off x="5264378" y="523531"/>
              <a:ext cx="1513899" cy="954107"/>
            </a:xfrm>
            <a:prstGeom prst="rect">
              <a:avLst/>
            </a:prstGeom>
            <a:ln w="57150">
              <a:solidFill>
                <a:schemeClr val="bg1"/>
              </a:solidFill>
            </a:ln>
          </p:spPr>
          <p:style>
            <a:lnRef idx="2">
              <a:schemeClr val="accent5"/>
            </a:lnRef>
            <a:fillRef idx="1">
              <a:schemeClr val="lt1"/>
            </a:fillRef>
            <a:effectRef idx="0">
              <a:schemeClr val="accent5"/>
            </a:effectRef>
            <a:fontRef idx="minor">
              <a:schemeClr val="dk1"/>
            </a:fontRef>
          </p:style>
          <p:txBody>
            <a:bodyPr wrap="square" rtlCol="1">
              <a:spAutoFit/>
            </a:bodyPr>
            <a:lstStyle/>
            <a:p>
              <a:pPr algn="ctr" hangingPunct="0"/>
              <a:endParaRPr lang="he-IL" sz="2000" dirty="0" smtClean="0"/>
            </a:p>
            <a:p>
              <a:pPr algn="ctr" rtl="1" hangingPunct="0"/>
              <a:r>
                <a:rPr lang="he-IL" b="1" dirty="0" smtClean="0">
                  <a:latin typeface="David" pitchFamily="34" charset="-79"/>
                  <a:cs typeface="David" pitchFamily="34" charset="-79"/>
                </a:rPr>
                <a:t>מדינת </a:t>
              </a:r>
              <a:r>
                <a:rPr lang="he-IL" b="1" dirty="0">
                  <a:latin typeface="David" pitchFamily="34" charset="-79"/>
                  <a:cs typeface="David" pitchFamily="34" charset="-79"/>
                </a:rPr>
                <a:t>ישראל</a:t>
              </a:r>
              <a:endParaRPr lang="en-US" dirty="0">
                <a:latin typeface="David" pitchFamily="34" charset="-79"/>
                <a:cs typeface="David" pitchFamily="34" charset="-79"/>
              </a:endParaRPr>
            </a:p>
            <a:p>
              <a:pPr algn="ctr" rtl="1" hangingPunct="0"/>
              <a:r>
                <a:rPr lang="he-IL" b="1" dirty="0">
                  <a:latin typeface="David" pitchFamily="34" charset="-79"/>
                  <a:cs typeface="David" pitchFamily="34" charset="-79"/>
                </a:rPr>
                <a:t>משרד </a:t>
              </a:r>
              <a:r>
                <a:rPr lang="he-IL" b="1" dirty="0" smtClean="0">
                  <a:latin typeface="David" pitchFamily="34" charset="-79"/>
                  <a:cs typeface="David" pitchFamily="34" charset="-79"/>
                </a:rPr>
                <a:t>הפנים</a:t>
              </a:r>
              <a:endParaRPr lang="en-US" dirty="0">
                <a:latin typeface="David" pitchFamily="34" charset="-79"/>
                <a:cs typeface="David" pitchFamily="34" charset="-79"/>
              </a:endParaRPr>
            </a:p>
          </p:txBody>
        </p:sp>
        <p:pic>
          <p:nvPicPr>
            <p:cNvPr id="10" name="תמונה 9"/>
            <p:cNvPicPr/>
            <p:nvPr/>
          </p:nvPicPr>
          <p:blipFill>
            <a:blip r:embed="rId3">
              <a:extLst>
                <a:ext uri="{28A0092B-C50C-407E-A947-70E740481C1C}">
                  <a14:useLocalDpi xmlns:a14="http://schemas.microsoft.com/office/drawing/2010/main" val="0"/>
                </a:ext>
              </a:extLst>
            </a:blip>
            <a:srcRect/>
            <a:stretch>
              <a:fillRect/>
            </a:stretch>
          </p:blipFill>
          <p:spPr bwMode="auto">
            <a:xfrm>
              <a:off x="5661170" y="136007"/>
              <a:ext cx="695325" cy="800100"/>
            </a:xfrm>
            <a:prstGeom prst="rect">
              <a:avLst/>
            </a:prstGeom>
            <a:noFill/>
            <a:ln>
              <a:noFill/>
            </a:ln>
          </p:spPr>
        </p:pic>
      </p:grpSp>
      <p:graphicFrame>
        <p:nvGraphicFramePr>
          <p:cNvPr id="12" name="טבלה 11"/>
          <p:cNvGraphicFramePr>
            <a:graphicFrameLocks noGrp="1"/>
          </p:cNvGraphicFramePr>
          <p:nvPr>
            <p:extLst>
              <p:ext uri="{D42A27DB-BD31-4B8C-83A1-F6EECF244321}">
                <p14:modId xmlns:p14="http://schemas.microsoft.com/office/powerpoint/2010/main" val="352365124"/>
              </p:ext>
            </p:extLst>
          </p:nvPr>
        </p:nvGraphicFramePr>
        <p:xfrm>
          <a:off x="30676" y="951146"/>
          <a:ext cx="11957520" cy="4020904"/>
        </p:xfrm>
        <a:graphic>
          <a:graphicData uri="http://schemas.openxmlformats.org/drawingml/2006/table">
            <a:tbl>
              <a:tblPr rtl="1" firstRow="1" bandRow="1">
                <a:tableStyleId>{2D5ABB26-0587-4C30-8999-92F81FD0307C}</a:tableStyleId>
              </a:tblPr>
              <a:tblGrid>
                <a:gridCol w="1850873">
                  <a:extLst>
                    <a:ext uri="{9D8B030D-6E8A-4147-A177-3AD203B41FA5}">
                      <a16:colId xmlns:a16="http://schemas.microsoft.com/office/drawing/2014/main" xmlns="" val="1313309663"/>
                    </a:ext>
                  </a:extLst>
                </a:gridCol>
                <a:gridCol w="10106647">
                  <a:extLst>
                    <a:ext uri="{9D8B030D-6E8A-4147-A177-3AD203B41FA5}">
                      <a16:colId xmlns:a16="http://schemas.microsoft.com/office/drawing/2014/main" xmlns="" val="728636738"/>
                    </a:ext>
                  </a:extLst>
                </a:gridCol>
              </a:tblGrid>
              <a:tr h="493130">
                <a:tc>
                  <a:txBody>
                    <a:bodyPr/>
                    <a:lstStyle/>
                    <a:p>
                      <a:pPr algn="r" rtl="1"/>
                      <a:r>
                        <a:rPr lang="he-IL" sz="2000" b="1" dirty="0" smtClean="0">
                          <a:latin typeface="Tahoma" panose="020B0604030504040204" pitchFamily="34" charset="0"/>
                          <a:ea typeface="Tahoma" panose="020B0604030504040204" pitchFamily="34" charset="0"/>
                          <a:cs typeface="Tahoma" panose="020B0604030504040204" pitchFamily="34" charset="0"/>
                        </a:rPr>
                        <a:t>סעיף</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r" rtl="1"/>
                      <a:r>
                        <a:rPr lang="he-IL" sz="2000" b="1" smtClean="0">
                          <a:latin typeface="Tahoma" panose="020B0604030504040204" pitchFamily="34" charset="0"/>
                          <a:ea typeface="Tahoma" panose="020B0604030504040204" pitchFamily="34" charset="0"/>
                          <a:cs typeface="Tahoma" panose="020B0604030504040204" pitchFamily="34" charset="0"/>
                        </a:rPr>
                        <a:t>הישגים עד 8/2017</a:t>
                      </a:r>
                      <a:endParaRPr lang="he-IL" sz="2000" b="1" dirty="0">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792364952"/>
                  </a:ext>
                </a:extLst>
              </a:tr>
              <a:tr h="3527774">
                <a:tc>
                  <a:txBody>
                    <a:bodyPr/>
                    <a:lstStyle/>
                    <a:p>
                      <a:pPr algn="r" rtl="1">
                        <a:spcAft>
                          <a:spcPts val="0"/>
                        </a:spcAft>
                        <a:tabLst>
                          <a:tab pos="3445510" algn="l"/>
                        </a:tabLst>
                      </a:pPr>
                      <a:r>
                        <a:rPr lang="he-IL" sz="2000" b="1" dirty="0" smtClean="0">
                          <a:effectLst/>
                          <a:latin typeface="Tahoma" panose="020B0604030504040204" pitchFamily="34" charset="0"/>
                          <a:ea typeface="Tahoma" panose="020B0604030504040204" pitchFamily="34" charset="0"/>
                          <a:cs typeface="Tahoma" panose="020B0604030504040204" pitchFamily="34" charset="0"/>
                        </a:rPr>
                        <a:t>15ח</a:t>
                      </a:r>
                      <a:r>
                        <a:rPr lang="he-IL" sz="20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רישוי עסקים</a:t>
                      </a:r>
                      <a:endParaRPr lang="en-US" sz="20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r" defTabSz="914400" rtl="1" eaLnBrk="1" fontAlgn="auto" latinLnBrk="0" hangingPunct="1">
                        <a:lnSpc>
                          <a:spcPct val="100000"/>
                        </a:lnSpc>
                        <a:spcBef>
                          <a:spcPts val="0"/>
                        </a:spcBef>
                        <a:spcAft>
                          <a:spcPts val="0"/>
                        </a:spcAft>
                        <a:buClrTx/>
                        <a:buSzTx/>
                        <a:buFont typeface="Arial" panose="020B0604020202020204" pitchFamily="34" charset="0"/>
                        <a:buNone/>
                        <a:tabLst/>
                        <a:defRPr/>
                      </a:pPr>
                      <a:endParaRPr lang="he-IL" sz="1800" kern="1200" dirty="0" smtClean="0">
                        <a:solidFill>
                          <a:schemeClr val="tx1"/>
                        </a:solidFill>
                        <a:effectLst/>
                        <a:latin typeface="+mn-lt"/>
                        <a:ea typeface="+mn-ea"/>
                        <a:cs typeface="+mn-cs"/>
                      </a:endParaRPr>
                    </a:p>
                    <a:p>
                      <a:pPr marL="285750" marR="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800" kern="1200" dirty="0" smtClean="0">
                          <a:solidFill>
                            <a:schemeClr val="tx1"/>
                          </a:solidFill>
                          <a:effectLst/>
                          <a:latin typeface="+mn-lt"/>
                          <a:ea typeface="+mn-ea"/>
                          <a:cs typeface="+mn-cs"/>
                        </a:rPr>
                        <a:t>התנעת צוות לכתיבת נוהל חריגים המסתמך על </a:t>
                      </a:r>
                      <a:r>
                        <a:rPr lang="he-IL" sz="1800" kern="1200" dirty="0" err="1" smtClean="0">
                          <a:solidFill>
                            <a:schemeClr val="tx1"/>
                          </a:solidFill>
                          <a:effectLst/>
                          <a:latin typeface="+mn-lt"/>
                          <a:ea typeface="+mn-ea"/>
                          <a:cs typeface="+mn-cs"/>
                        </a:rPr>
                        <a:t>חוו"ד</a:t>
                      </a:r>
                      <a:r>
                        <a:rPr lang="he-IL" sz="1800" kern="1200" dirty="0" smtClean="0">
                          <a:solidFill>
                            <a:schemeClr val="tx1"/>
                          </a:solidFill>
                          <a:effectLst/>
                          <a:latin typeface="+mn-lt"/>
                          <a:ea typeface="+mn-ea"/>
                          <a:cs typeface="+mn-cs"/>
                        </a:rPr>
                        <a:t> של המשנה ליועמ"ש לממשלה "זוטי דברים ובניה ישנה". נוהל החריגים יאפשר להנפיק </a:t>
                      </a:r>
                      <a:r>
                        <a:rPr lang="he-IL" sz="1800" kern="1200" dirty="0" err="1" smtClean="0">
                          <a:solidFill>
                            <a:schemeClr val="tx1"/>
                          </a:solidFill>
                          <a:effectLst/>
                          <a:latin typeface="+mn-lt"/>
                          <a:ea typeface="+mn-ea"/>
                          <a:cs typeface="+mn-cs"/>
                        </a:rPr>
                        <a:t>רשיונות</a:t>
                      </a:r>
                      <a:r>
                        <a:rPr lang="he-IL" sz="1800" kern="1200" dirty="0" smtClean="0">
                          <a:solidFill>
                            <a:schemeClr val="tx1"/>
                          </a:solidFill>
                          <a:effectLst/>
                          <a:latin typeface="+mn-lt"/>
                          <a:ea typeface="+mn-ea"/>
                          <a:cs typeface="+mn-cs"/>
                        </a:rPr>
                        <a:t> עסק במקרים שהמבנים ישנים ולא נמצא להם היתר בניה, או במקרים שהחריגות מהיתר הבניה אינן משמעותיות. החלת הנוהל באשכול</a:t>
                      </a:r>
                      <a:r>
                        <a:rPr lang="he-IL" sz="1800" kern="1200" baseline="0" dirty="0" smtClean="0">
                          <a:solidFill>
                            <a:schemeClr val="tx1"/>
                          </a:solidFill>
                          <a:effectLst/>
                          <a:latin typeface="+mn-lt"/>
                          <a:ea typeface="+mn-ea"/>
                          <a:cs typeface="+mn-cs"/>
                        </a:rPr>
                        <a:t> בית הכרם. </a:t>
                      </a:r>
                      <a:endParaRPr lang="en-US" sz="1800" kern="1200" dirty="0" smtClean="0">
                        <a:solidFill>
                          <a:schemeClr val="tx1"/>
                        </a:solidFill>
                        <a:effectLst/>
                        <a:latin typeface="+mn-lt"/>
                        <a:ea typeface="+mn-ea"/>
                        <a:cs typeface="+mn-cs"/>
                      </a:endParaRPr>
                    </a:p>
                    <a:p>
                      <a:pPr marL="0" marR="0" indent="0" algn="r" defTabSz="914400" rtl="1"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algn="r" rtl="1"/>
                      <a:r>
                        <a:rPr lang="he-IL" sz="1800" b="1" u="sng" kern="1200" dirty="0" smtClean="0">
                          <a:solidFill>
                            <a:schemeClr val="tx1"/>
                          </a:solidFill>
                          <a:effectLst/>
                          <a:latin typeface="+mn-lt"/>
                          <a:ea typeface="+mn-ea"/>
                          <a:cs typeface="+mn-cs"/>
                        </a:rPr>
                        <a:t>חסמים: </a:t>
                      </a: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התכנית</a:t>
                      </a:r>
                      <a:r>
                        <a:rPr lang="he-IL" sz="1800" kern="1200" baseline="0" dirty="0" smtClean="0">
                          <a:solidFill>
                            <a:schemeClr val="tx1"/>
                          </a:solidFill>
                          <a:effectLst/>
                          <a:latin typeface="+mn-lt"/>
                          <a:ea typeface="+mn-ea"/>
                          <a:cs typeface="+mn-cs"/>
                        </a:rPr>
                        <a:t> לא קבעה תקציב תוספתי</a:t>
                      </a: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המשך עבודה קשה של הרשות גם לאחר שהיועץ סיים את הליווי.</a:t>
                      </a:r>
                      <a:endParaRPr lang="en-US" sz="1800" kern="1200" dirty="0" smtClean="0">
                        <a:solidFill>
                          <a:schemeClr val="tx1"/>
                        </a:solidFill>
                        <a:effectLst/>
                        <a:latin typeface="+mn-lt"/>
                        <a:ea typeface="+mn-ea"/>
                        <a:cs typeface="+mn-cs"/>
                      </a:endParaRP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חוסר מוטיבציה לצעדי ההתקדמות ביישום הרפורמה ללא תקצוב.</a:t>
                      </a:r>
                      <a:endParaRPr lang="en-US" sz="1800" kern="1200" dirty="0" smtClean="0">
                        <a:solidFill>
                          <a:schemeClr val="tx1"/>
                        </a:solidFill>
                        <a:effectLst/>
                        <a:latin typeface="+mn-lt"/>
                        <a:ea typeface="+mn-ea"/>
                        <a:cs typeface="+mn-cs"/>
                      </a:endParaRPr>
                    </a:p>
                    <a:p>
                      <a:pPr marL="285750" indent="-285750" algn="r" rtl="1">
                        <a:buFont typeface="Arial" panose="020B0604020202020204" pitchFamily="34" charset="0"/>
                        <a:buChar char="•"/>
                      </a:pPr>
                      <a:r>
                        <a:rPr lang="he-IL" sz="1800" kern="1200" dirty="0" smtClean="0">
                          <a:solidFill>
                            <a:schemeClr val="tx1"/>
                          </a:solidFill>
                          <a:effectLst/>
                          <a:latin typeface="+mn-lt"/>
                          <a:ea typeface="+mn-ea"/>
                          <a:cs typeface="+mn-cs"/>
                        </a:rPr>
                        <a:t>חוסר שת"פ מצד מהנדסי הוועדות </a:t>
                      </a:r>
                      <a:r>
                        <a:rPr lang="he-IL" sz="1800" kern="1200" dirty="0" err="1" smtClean="0">
                          <a:solidFill>
                            <a:schemeClr val="tx1"/>
                          </a:solidFill>
                          <a:effectLst/>
                          <a:latin typeface="+mn-lt"/>
                          <a:ea typeface="+mn-ea"/>
                          <a:cs typeface="+mn-cs"/>
                        </a:rPr>
                        <a:t>לתו"ב</a:t>
                      </a:r>
                      <a:endParaRPr lang="he-IL" sz="18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454446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CC0B689-5C0C-4425-BDDA-A5A45F59C62B}"/>
</file>

<file path=customXml/itemProps2.xml><?xml version="1.0" encoding="utf-8"?>
<ds:datastoreItem xmlns:ds="http://schemas.openxmlformats.org/officeDocument/2006/customXml" ds:itemID="{2BBA2887-7ED0-4661-B901-E0DEEC1A681E}"/>
</file>

<file path=customXml/itemProps3.xml><?xml version="1.0" encoding="utf-8"?>
<ds:datastoreItem xmlns:ds="http://schemas.openxmlformats.org/officeDocument/2006/customXml" ds:itemID="{21D5061F-8146-46AA-9709-77F9E1164A9A}"/>
</file>

<file path=docProps/app.xml><?xml version="1.0" encoding="utf-8"?>
<Properties xmlns="http://schemas.openxmlformats.org/officeDocument/2006/extended-properties" xmlns:vt="http://schemas.openxmlformats.org/officeDocument/2006/docPropsVTypes">
  <TotalTime>1614</TotalTime>
  <Words>670</Words>
  <Application>Microsoft Office PowerPoint</Application>
  <PresentationFormat>מסך רחב</PresentationFormat>
  <Paragraphs>130</Paragraphs>
  <Slides>8</Slides>
  <Notes>0</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8</vt:i4>
      </vt:variant>
    </vt:vector>
  </HeadingPairs>
  <TitlesOfParts>
    <vt:vector size="14" baseType="lpstr">
      <vt:lpstr>Arial</vt:lpstr>
      <vt:lpstr>Calibri</vt:lpstr>
      <vt:lpstr>Calibri Light</vt:lpstr>
      <vt:lpstr>David</vt:lpstr>
      <vt:lpstr>Tahoma</vt:lpstr>
      <vt:lpstr>Office Theme</vt:lpstr>
      <vt:lpstr>התקדמות היישום  משרד הפנים</vt:lpstr>
      <vt:lpstr> הישגים משרדיים עיקריים בשנת 2017</vt:lpstr>
      <vt:lpstr> הישגים משרדיים עיקריים בשנת 2017</vt:lpstr>
      <vt:lpstr> הישגים משרדיים עיקריים בשנת 2017</vt:lpstr>
      <vt:lpstr> הישגים משרדיים עיקריים בשנת 2017</vt:lpstr>
      <vt:lpstr> הישגים משרדיים עיקריים בשנת 2017</vt:lpstr>
      <vt:lpstr> הישגים משרדיים עיקריים בשנת 2017</vt:lpstr>
      <vt:lpstr> הישגים משרדיים עיקריים בשנת 2017</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הצגת תכנית עבודה בועדת היגוי</dc:title>
  <dc:creator>Yael Yablonski</dc:creator>
  <cp:lastModifiedBy>חדוה בודה נבון</cp:lastModifiedBy>
  <cp:revision>82</cp:revision>
  <dcterms:created xsi:type="dcterms:W3CDTF">2016-05-29T16:15:45Z</dcterms:created>
  <dcterms:modified xsi:type="dcterms:W3CDTF">2017-07-26T15:37:45Z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2019668</vt:r8>
  </property>
</Properties>
</file>