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8"/>
  </p:notesMasterIdLst>
  <p:sldIdLst>
    <p:sldId id="256" r:id="rId2"/>
    <p:sldId id="359" r:id="rId3"/>
    <p:sldId id="369" r:id="rId4"/>
    <p:sldId id="377" r:id="rId5"/>
    <p:sldId id="378" r:id="rId6"/>
    <p:sldId id="367" r:id="rId7"/>
    <p:sldId id="368" r:id="rId8"/>
    <p:sldId id="362" r:id="rId9"/>
    <p:sldId id="373" r:id="rId10"/>
    <p:sldId id="372" r:id="rId11"/>
    <p:sldId id="371" r:id="rId12"/>
    <p:sldId id="376" r:id="rId13"/>
    <p:sldId id="374" r:id="rId14"/>
    <p:sldId id="366" r:id="rId15"/>
    <p:sldId id="379" r:id="rId16"/>
    <p:sldId id="375" r:id="rId17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259" autoAdjust="0"/>
  </p:normalViewPr>
  <p:slideViewPr>
    <p:cSldViewPr snapToGrid="0">
      <p:cViewPr varScale="1">
        <p:scale>
          <a:sx n="116" d="100"/>
          <a:sy n="116" d="100"/>
        </p:scale>
        <p:origin x="390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9A0DEC0-ED6A-447A-8B52-165B5DF7E8AD}" type="datetimeFigureOut">
              <a:rPr lang="he-IL" smtClean="0"/>
              <a:t>ג'/אב/תשע"ז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D4E7BA-0784-42D5-BD93-D3A572F5B18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3624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3474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9108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1602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54915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10685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6014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5408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8006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7698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01422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04773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7490B-A1B8-4D9E-81CD-7F58384F5D6B}" type="datetimeFigureOut">
              <a:rPr lang="he-IL" smtClean="0"/>
              <a:t>ג'/אב/תשע"ז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A384C-3122-4745-AE56-C259A17577B1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81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משנה 2"/>
          <p:cNvSpPr txBox="1">
            <a:spLocks/>
          </p:cNvSpPr>
          <p:nvPr/>
        </p:nvSpPr>
        <p:spPr>
          <a:xfrm>
            <a:off x="1942621" y="934808"/>
            <a:ext cx="8523552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4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מערכת תח"צ מודרנית ויעילה מיישמת</a:t>
            </a:r>
          </a:p>
        </p:txBody>
      </p:sp>
      <p:sp>
        <p:nvSpPr>
          <p:cNvPr id="7" name="כותרת 1"/>
          <p:cNvSpPr>
            <a:spLocks noGrp="1"/>
          </p:cNvSpPr>
          <p:nvPr>
            <p:ph type="ctrTitle"/>
          </p:nvPr>
        </p:nvSpPr>
        <p:spPr>
          <a:xfrm>
            <a:off x="1249219" y="5247179"/>
            <a:ext cx="9910354" cy="419587"/>
          </a:xfrm>
        </p:spPr>
        <p:txBody>
          <a:bodyPr>
            <a:normAutofit fontScale="90000"/>
          </a:bodyPr>
          <a:lstStyle/>
          <a:p>
            <a:pPr>
              <a:spcBef>
                <a:spcPts val="600"/>
              </a:spcBef>
            </a:pPr>
            <a:r>
              <a:rPr lang="he-IL" sz="3000" b="1" i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כנסת ישראל – הוועדה לשוויון חברתי וצדק חלוקתי – 26/7/2017</a:t>
            </a:r>
            <a:endParaRPr lang="he-IL" sz="3000" b="1" i="1" dirty="0">
              <a:solidFill>
                <a:srgbClr val="00B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31" y="3503463"/>
            <a:ext cx="4849476" cy="1134151"/>
          </a:xfrm>
          <a:prstGeom prst="rect">
            <a:avLst/>
          </a:prstGeom>
        </p:spPr>
      </p:pic>
      <p:sp>
        <p:nvSpPr>
          <p:cNvPr id="9" name="כותרת משנה 2"/>
          <p:cNvSpPr txBox="1">
            <a:spLocks/>
          </p:cNvSpPr>
          <p:nvPr/>
        </p:nvSpPr>
        <p:spPr>
          <a:xfrm>
            <a:off x="631499" y="2111448"/>
            <a:ext cx="11145795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60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</a:t>
            </a:r>
            <a:r>
              <a:rPr lang="he-IL" sz="6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היררכיה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6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ברורה</a:t>
            </a:r>
            <a:r>
              <a:rPr lang="he-IL" sz="6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של אמצעי הנסיעה" </a:t>
            </a:r>
          </a:p>
        </p:txBody>
      </p:sp>
      <p:sp>
        <p:nvSpPr>
          <p:cNvPr id="2" name="מלבן 1"/>
          <p:cNvSpPr/>
          <p:nvPr/>
        </p:nvSpPr>
        <p:spPr>
          <a:xfrm>
            <a:off x="3156396" y="6126233"/>
            <a:ext cx="6096000" cy="3558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</a:pPr>
            <a:r>
              <a:rPr lang="he-IL" sz="1600" b="1" u="sng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מציג</a:t>
            </a:r>
            <a:r>
              <a:rPr lang="he-IL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he-IL" sz="1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עו"ד דביר לנגר, מטעם המטה לרכבת מהירה</a:t>
            </a:r>
            <a:endParaRPr lang="he-IL" sz="16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114" y="5854726"/>
            <a:ext cx="1224717" cy="100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1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52" y="5366499"/>
            <a:ext cx="4304348" cy="1227196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2" y="4373498"/>
            <a:ext cx="4479008" cy="10475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831991" y="5118323"/>
            <a:ext cx="2122696" cy="861774"/>
          </a:xfrm>
          <a:prstGeom prst="rect">
            <a:avLst/>
          </a:prstGeom>
          <a:noFill/>
          <a:ln w="19050">
            <a:noFill/>
          </a:ln>
        </p:spPr>
        <p:txBody>
          <a:bodyPr wrap="none" rtlCol="1">
            <a:spAutoFit/>
          </a:bodyPr>
          <a:lstStyle/>
          <a:p>
            <a:r>
              <a:rPr lang="he-IL" sz="5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+mj-cs"/>
              </a:rPr>
              <a:t>היררכיה</a:t>
            </a:r>
            <a:endParaRPr lang="he-IL" sz="5000" b="1" dirty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+mj-cs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281" y="3227764"/>
            <a:ext cx="9873401" cy="56205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368" y="3965610"/>
            <a:ext cx="2817331" cy="245458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90" y="1651730"/>
            <a:ext cx="10507692" cy="1033544"/>
          </a:xfrm>
          <a:prstGeom prst="rect">
            <a:avLst/>
          </a:prstGeom>
          <a:ln w="19050">
            <a:noFill/>
          </a:ln>
        </p:spPr>
      </p:pic>
      <p:sp>
        <p:nvSpPr>
          <p:cNvPr id="7" name="מלבן 6"/>
          <p:cNvSpPr/>
          <p:nvPr/>
        </p:nvSpPr>
        <p:spPr>
          <a:xfrm>
            <a:off x="5850541" y="307899"/>
            <a:ext cx="60901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40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</a:rPr>
              <a:t>הבעיה התחבורתית שלפנינו: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707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27" y="291109"/>
            <a:ext cx="8880976" cy="6469744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9032792" y="989823"/>
            <a:ext cx="1112108" cy="55687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אליפסה 5"/>
          <p:cNvSpPr/>
          <p:nvPr/>
        </p:nvSpPr>
        <p:spPr>
          <a:xfrm>
            <a:off x="9226383" y="3840116"/>
            <a:ext cx="667265" cy="4036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אליפסה 10"/>
          <p:cNvSpPr/>
          <p:nvPr/>
        </p:nvSpPr>
        <p:spPr>
          <a:xfrm>
            <a:off x="7863021" y="3840116"/>
            <a:ext cx="737286" cy="4036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10297299" y="1130878"/>
            <a:ext cx="1882246" cy="707886"/>
          </a:xfrm>
          <a:prstGeom prst="rect">
            <a:avLst/>
          </a:prstGeom>
          <a:noFill/>
          <a:ln w="19050">
            <a:noFill/>
          </a:ln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היררכיה</a:t>
            </a:r>
            <a:endParaRPr lang="he-IL" sz="4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מחבר חץ ישר 6"/>
          <p:cNvCxnSpPr/>
          <p:nvPr/>
        </p:nvCxnSpPr>
        <p:spPr>
          <a:xfrm flipH="1">
            <a:off x="9957489" y="1508812"/>
            <a:ext cx="417206" cy="1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מלבן 15"/>
          <p:cNvSpPr/>
          <p:nvPr/>
        </p:nvSpPr>
        <p:spPr>
          <a:xfrm>
            <a:off x="7040267" y="989823"/>
            <a:ext cx="1820562" cy="55687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/>
          <p:cNvSpPr txBox="1"/>
          <p:nvPr/>
        </p:nvSpPr>
        <p:spPr>
          <a:xfrm>
            <a:off x="9106930" y="1301221"/>
            <a:ext cx="9555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ארצית</a:t>
            </a:r>
            <a:endParaRPr lang="he-IL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31090" y="1295406"/>
            <a:ext cx="184930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אזורית/</a:t>
            </a:r>
            <a:r>
              <a:rPr lang="he-IL" sz="1600" b="1" dirty="0" err="1" smtClean="0"/>
              <a:t>מטרופולינית</a:t>
            </a:r>
            <a:endParaRPr lang="he-IL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354684" y="1295406"/>
            <a:ext cx="155274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/>
              <a:t>רכבת עירונית</a:t>
            </a:r>
            <a:endParaRPr lang="he-IL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501433" y="1192433"/>
            <a:ext cx="168034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BRT</a:t>
            </a:r>
            <a:endParaRPr lang="he-IL" sz="2000" b="1" dirty="0" smtClean="0"/>
          </a:p>
          <a:p>
            <a:pPr algn="ctr"/>
            <a:r>
              <a:rPr lang="he-IL" sz="1600" b="1" dirty="0" err="1" smtClean="0"/>
              <a:t>מטרופוליני</a:t>
            </a:r>
            <a:r>
              <a:rPr lang="he-IL" sz="1600" b="1" dirty="0" smtClean="0"/>
              <a:t>/עירוני</a:t>
            </a:r>
            <a:endParaRPr lang="he-IL" sz="1600" b="1" dirty="0"/>
          </a:p>
        </p:txBody>
      </p:sp>
      <p:pic>
        <p:nvPicPr>
          <p:cNvPr id="24" name="תמונה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1" y="33578"/>
            <a:ext cx="3728213" cy="871920"/>
          </a:xfrm>
          <a:prstGeom prst="rect">
            <a:avLst/>
          </a:prstGeom>
        </p:spPr>
      </p:pic>
      <p:sp>
        <p:nvSpPr>
          <p:cNvPr id="4" name="מלבן מעוגל 3"/>
          <p:cNvSpPr/>
          <p:nvPr/>
        </p:nvSpPr>
        <p:spPr>
          <a:xfrm>
            <a:off x="9111051" y="1847002"/>
            <a:ext cx="967940" cy="8887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227625" y="1024399"/>
            <a:ext cx="305254" cy="57237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מלבן מעוגל 18"/>
          <p:cNvSpPr/>
          <p:nvPr/>
        </p:nvSpPr>
        <p:spPr>
          <a:xfrm>
            <a:off x="7084868" y="1838765"/>
            <a:ext cx="1649153" cy="49254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TextBox 24"/>
          <p:cNvSpPr txBox="1"/>
          <p:nvPr/>
        </p:nvSpPr>
        <p:spPr>
          <a:xfrm rot="16200000">
            <a:off x="7117825" y="3883809"/>
            <a:ext cx="3510720" cy="553998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3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+mj-cs"/>
              </a:rPr>
              <a:t>רכבת בין עירונית</a:t>
            </a:r>
            <a:endParaRPr lang="he-IL" sz="3000" b="1" dirty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+mj-cs"/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5255913" y="989823"/>
            <a:ext cx="1712615" cy="55687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0" name="מלבן מעוגל 39"/>
          <p:cNvSpPr/>
          <p:nvPr/>
        </p:nvSpPr>
        <p:spPr>
          <a:xfrm>
            <a:off x="5511799" y="3388988"/>
            <a:ext cx="3714583" cy="8547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4" name="מחבר חץ ישר 13"/>
          <p:cNvCxnSpPr/>
          <p:nvPr/>
        </p:nvCxnSpPr>
        <p:spPr>
          <a:xfrm flipV="1">
            <a:off x="7213600" y="2331309"/>
            <a:ext cx="317500" cy="55159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83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573" y="207220"/>
            <a:ext cx="7930747" cy="624437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כותרת משנה 2"/>
          <p:cNvSpPr txBox="1">
            <a:spLocks/>
          </p:cNvSpPr>
          <p:nvPr/>
        </p:nvSpPr>
        <p:spPr>
          <a:xfrm>
            <a:off x="116428" y="1989596"/>
            <a:ext cx="3487969" cy="108380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רכבת אזורית/</a:t>
            </a:r>
            <a:r>
              <a:rPr lang="he-IL" b="1" u="sng" dirty="0" err="1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מטרופולינית</a:t>
            </a:r>
            <a:r>
              <a:rPr lang="he-IL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"חיבור </a:t>
            </a:r>
            <a:r>
              <a:rPr lang="he-IL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הטבעות המרוחקות </a:t>
            </a:r>
            <a:r>
              <a:rPr lang="he-IL" b="1" dirty="0" err="1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במטרופולינים</a:t>
            </a:r>
            <a:r>
              <a:rPr lang="he-IL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</a:t>
            </a:r>
          </a:p>
        </p:txBody>
      </p:sp>
      <p:sp>
        <p:nvSpPr>
          <p:cNvPr id="17" name="מלבן 16"/>
          <p:cNvSpPr/>
          <p:nvPr/>
        </p:nvSpPr>
        <p:spPr>
          <a:xfrm>
            <a:off x="6375400" y="1422401"/>
            <a:ext cx="3416300" cy="45498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כותרת משנה 2"/>
          <p:cNvSpPr txBox="1">
            <a:spLocks/>
          </p:cNvSpPr>
          <p:nvPr/>
        </p:nvSpPr>
        <p:spPr>
          <a:xfrm>
            <a:off x="5540729" y="2234166"/>
            <a:ext cx="6547923" cy="18955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אופקים, נתיבות ואשקלון 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אינם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במטרופולין או אזור ת"א; הרכבת בה אנו עוסקים היא 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רכבת בין עירונית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ולא רכבת אזורית או </a:t>
            </a:r>
            <a:r>
              <a:rPr lang="he-IL" sz="3400" b="1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מטרופולינית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</p:txBody>
      </p:sp>
      <p:sp>
        <p:nvSpPr>
          <p:cNvPr id="19" name="כותרת משנה 2"/>
          <p:cNvSpPr txBox="1">
            <a:spLocks/>
          </p:cNvSpPr>
          <p:nvPr/>
        </p:nvSpPr>
        <p:spPr>
          <a:xfrm>
            <a:off x="5624352" y="4609086"/>
            <a:ext cx="6464300" cy="2119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גם 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הרכבת האזורית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אינה </a:t>
            </a:r>
            <a:r>
              <a:rPr lang="he-IL" sz="34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אמורה לספק מענה ב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טבעת הפנימית; תפקידה – </a:t>
            </a:r>
            <a:r>
              <a:rPr lang="he-IL" sz="3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"חיבור הטבעות המרוחקות" 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למרכז התחבורתי המטרופוליני.</a:t>
            </a:r>
          </a:p>
        </p:txBody>
      </p:sp>
      <p:sp>
        <p:nvSpPr>
          <p:cNvPr id="7" name="כותרת משנה 2"/>
          <p:cNvSpPr txBox="1">
            <a:spLocks/>
          </p:cNvSpPr>
          <p:nvPr/>
        </p:nvSpPr>
        <p:spPr>
          <a:xfrm>
            <a:off x="485914" y="3189730"/>
            <a:ext cx="2530042" cy="811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 ים וחולון שייכות לטבעת הפנימית</a:t>
            </a:r>
          </a:p>
        </p:txBody>
      </p:sp>
      <p:sp>
        <p:nvSpPr>
          <p:cNvPr id="8" name="כותרת משנה 2"/>
          <p:cNvSpPr txBox="1">
            <a:spLocks/>
          </p:cNvSpPr>
          <p:nvPr/>
        </p:nvSpPr>
        <p:spPr>
          <a:xfrm>
            <a:off x="116428" y="4168847"/>
            <a:ext cx="2899528" cy="811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2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ראשל"צ ואשדוד שייכות ל</a:t>
            </a:r>
            <a:r>
              <a:rPr lang="he-IL" sz="22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"טבעות המרוחקות"</a:t>
            </a:r>
          </a:p>
        </p:txBody>
      </p:sp>
    </p:spTree>
    <p:extLst>
      <p:ext uri="{BB962C8B-B14F-4D97-AF65-F5344CB8AC3E}">
        <p14:creationId xmlns:p14="http://schemas.microsoft.com/office/powerpoint/2010/main" val="90904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81" y="0"/>
            <a:ext cx="5565037" cy="6858000"/>
          </a:xfrm>
          <a:prstGeom prst="rect">
            <a:avLst/>
          </a:prstGeom>
        </p:spPr>
      </p:pic>
      <p:cxnSp>
        <p:nvCxnSpPr>
          <p:cNvPr id="7" name="מחבר ישר 6"/>
          <p:cNvCxnSpPr/>
          <p:nvPr/>
        </p:nvCxnSpPr>
        <p:spPr>
          <a:xfrm flipH="1">
            <a:off x="5527592" y="5354595"/>
            <a:ext cx="8235" cy="3837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flipV="1">
            <a:off x="5535827" y="1515762"/>
            <a:ext cx="2298357" cy="38388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 flipH="1">
            <a:off x="7831211" y="995424"/>
            <a:ext cx="442105" cy="5203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מחבר ישר 14"/>
          <p:cNvCxnSpPr/>
          <p:nvPr/>
        </p:nvCxnSpPr>
        <p:spPr>
          <a:xfrm flipH="1">
            <a:off x="8273316" y="0"/>
            <a:ext cx="506628" cy="6894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/>
        </p:nvCxnSpPr>
        <p:spPr>
          <a:xfrm>
            <a:off x="8273316" y="790832"/>
            <a:ext cx="0" cy="2045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מלבן 19"/>
          <p:cNvSpPr/>
          <p:nvPr/>
        </p:nvSpPr>
        <p:spPr>
          <a:xfrm>
            <a:off x="8174742" y="655894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5440007" y="5688386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TextBox 21"/>
          <p:cNvSpPr txBox="1"/>
          <p:nvPr/>
        </p:nvSpPr>
        <p:spPr>
          <a:xfrm>
            <a:off x="7452437" y="611155"/>
            <a:ext cx="656891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אשדוד</a:t>
            </a:r>
            <a:endParaRPr lang="he-IL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4514336" y="5584478"/>
            <a:ext cx="817164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אשקלון</a:t>
            </a:r>
            <a:endParaRPr lang="he-IL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3987601" y="1444386"/>
            <a:ext cx="2619632" cy="12926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 algn="ctr"/>
            <a:r>
              <a:rPr lang="he-IL" sz="2800" dirty="0" smtClean="0"/>
              <a:t>אשקלון – אשדוד</a:t>
            </a:r>
          </a:p>
          <a:p>
            <a:pPr algn="ctr"/>
            <a:r>
              <a:rPr lang="he-IL" sz="2200" dirty="0"/>
              <a:t>12.4 ק"מ </a:t>
            </a:r>
            <a:r>
              <a:rPr lang="he-IL" sz="2200" dirty="0" smtClean="0"/>
              <a:t>&gt;&gt; 10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</a:p>
          <a:p>
            <a:pPr algn="ctr"/>
            <a:r>
              <a:rPr lang="he-IL" sz="2800" dirty="0" smtClean="0"/>
              <a:t>74.4 קמ"ש</a:t>
            </a:r>
            <a:endParaRPr lang="he-IL" sz="2800" dirty="0"/>
          </a:p>
        </p:txBody>
      </p:sp>
      <p:cxnSp>
        <p:nvCxnSpPr>
          <p:cNvPr id="16" name="מחבר ישר 15"/>
          <p:cNvCxnSpPr/>
          <p:nvPr/>
        </p:nvCxnSpPr>
        <p:spPr>
          <a:xfrm>
            <a:off x="5527593" y="5892255"/>
            <a:ext cx="87584" cy="96574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תמונה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93" y="137384"/>
            <a:ext cx="2247619" cy="658095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886574" y="458589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11.85 ק"מ</a:t>
            </a:r>
            <a:endParaRPr lang="he-IL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9920730" y="102909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12.93 ק"מ</a:t>
            </a:r>
            <a:endParaRPr lang="he-IL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9972205" y="1624811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18.82 ק"מ</a:t>
            </a:r>
            <a:endParaRPr lang="he-IL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9954018" y="2170092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12.4 ק"מ</a:t>
            </a:r>
            <a:endParaRPr lang="he-IL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9954510" y="274787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11.4 ק"מ</a:t>
            </a:r>
            <a:endParaRPr lang="he-IL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9972205" y="327733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14.9 ק"מ</a:t>
            </a:r>
            <a:endParaRPr lang="he-IL" sz="1400" dirty="0"/>
          </a:p>
        </p:txBody>
      </p:sp>
      <p:sp>
        <p:nvSpPr>
          <p:cNvPr id="31" name="מלבן 30"/>
          <p:cNvSpPr/>
          <p:nvPr/>
        </p:nvSpPr>
        <p:spPr>
          <a:xfrm>
            <a:off x="9528995" y="1896776"/>
            <a:ext cx="2139918" cy="8510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022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72" y="-8238"/>
            <a:ext cx="5357813" cy="6858000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399" y="0"/>
            <a:ext cx="5061336" cy="6858000"/>
          </a:xfrm>
          <a:prstGeom prst="rect">
            <a:avLst/>
          </a:prstGeom>
        </p:spPr>
      </p:pic>
      <p:cxnSp>
        <p:nvCxnSpPr>
          <p:cNvPr id="8" name="מחבר ישר 7"/>
          <p:cNvCxnSpPr/>
          <p:nvPr/>
        </p:nvCxnSpPr>
        <p:spPr>
          <a:xfrm flipH="1">
            <a:off x="1482812" y="4530811"/>
            <a:ext cx="1326291" cy="187482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V="1">
            <a:off x="2809103" y="3814119"/>
            <a:ext cx="53894" cy="7166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מחבר ישר 12"/>
          <p:cNvCxnSpPr/>
          <p:nvPr/>
        </p:nvCxnSpPr>
        <p:spPr>
          <a:xfrm flipH="1">
            <a:off x="2862997" y="3336324"/>
            <a:ext cx="448615" cy="47779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 flipV="1">
            <a:off x="3311611" y="2421924"/>
            <a:ext cx="53894" cy="914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מחבר ישר 18"/>
          <p:cNvCxnSpPr/>
          <p:nvPr/>
        </p:nvCxnSpPr>
        <p:spPr>
          <a:xfrm flipH="1">
            <a:off x="3365505" y="1598141"/>
            <a:ext cx="288325" cy="82378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מחבר ישר 22"/>
          <p:cNvCxnSpPr/>
          <p:nvPr/>
        </p:nvCxnSpPr>
        <p:spPr>
          <a:xfrm flipV="1">
            <a:off x="3653830" y="568411"/>
            <a:ext cx="580419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מחבר ישר 25"/>
          <p:cNvCxnSpPr/>
          <p:nvPr/>
        </p:nvCxnSpPr>
        <p:spPr>
          <a:xfrm flipV="1">
            <a:off x="7949863" y="5468221"/>
            <a:ext cx="337402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מחבר ישר 27"/>
          <p:cNvCxnSpPr/>
          <p:nvPr/>
        </p:nvCxnSpPr>
        <p:spPr>
          <a:xfrm flipH="1">
            <a:off x="8287265" y="4102443"/>
            <a:ext cx="148281" cy="13657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מחבר ישר 30"/>
          <p:cNvCxnSpPr/>
          <p:nvPr/>
        </p:nvCxnSpPr>
        <p:spPr>
          <a:xfrm flipV="1">
            <a:off x="8435546" y="3336324"/>
            <a:ext cx="654114" cy="766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מחבר ישר 33"/>
          <p:cNvCxnSpPr/>
          <p:nvPr/>
        </p:nvCxnSpPr>
        <p:spPr>
          <a:xfrm>
            <a:off x="8994067" y="2183027"/>
            <a:ext cx="134982" cy="1062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מחבר ישר 36"/>
          <p:cNvCxnSpPr/>
          <p:nvPr/>
        </p:nvCxnSpPr>
        <p:spPr>
          <a:xfrm flipV="1">
            <a:off x="8994067" y="1664043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97866" y="1687829"/>
            <a:ext cx="2359073" cy="800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 algn="ctr"/>
            <a:r>
              <a:rPr lang="he-IL" sz="2400" dirty="0"/>
              <a:t>אשדוד – </a:t>
            </a:r>
            <a:r>
              <a:rPr lang="he-IL" sz="2400" dirty="0" smtClean="0"/>
              <a:t>יבנה</a:t>
            </a:r>
            <a:endParaRPr lang="he-IL" sz="2400" dirty="0"/>
          </a:p>
          <a:p>
            <a:r>
              <a:rPr lang="he-IL" sz="2200" dirty="0" smtClean="0"/>
              <a:t>11.4 ק"מ &gt;&gt; 10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41" name="TextBox 40"/>
          <p:cNvSpPr txBox="1"/>
          <p:nvPr/>
        </p:nvSpPr>
        <p:spPr>
          <a:xfrm>
            <a:off x="768532" y="2691710"/>
            <a:ext cx="1913524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68.2 קמ"ש</a:t>
            </a:r>
            <a:endParaRPr lang="he-IL" sz="3000" dirty="0"/>
          </a:p>
        </p:txBody>
      </p:sp>
      <p:sp>
        <p:nvSpPr>
          <p:cNvPr id="42" name="TextBox 41"/>
          <p:cNvSpPr txBox="1"/>
          <p:nvPr/>
        </p:nvSpPr>
        <p:spPr>
          <a:xfrm>
            <a:off x="8796577" y="3938374"/>
            <a:ext cx="2367127" cy="800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 algn="ctr"/>
            <a:r>
              <a:rPr lang="he-IL" sz="2400" dirty="0" smtClean="0"/>
              <a:t>יבנה – ראשל"צ</a:t>
            </a:r>
            <a:endParaRPr lang="he-IL" sz="2200" dirty="0" smtClean="0"/>
          </a:p>
          <a:p>
            <a:r>
              <a:rPr lang="he-IL" sz="2200" dirty="0" smtClean="0"/>
              <a:t>14.9 ק"מ &gt;&gt; 12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43" name="TextBox 42"/>
          <p:cNvSpPr txBox="1"/>
          <p:nvPr/>
        </p:nvSpPr>
        <p:spPr>
          <a:xfrm>
            <a:off x="9199304" y="4954017"/>
            <a:ext cx="1890067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74.5 קמ"ש</a:t>
            </a:r>
            <a:endParaRPr lang="he-IL" sz="3000" dirty="0"/>
          </a:p>
        </p:txBody>
      </p:sp>
      <p:sp>
        <p:nvSpPr>
          <p:cNvPr id="44" name="מלבן 43"/>
          <p:cNvSpPr/>
          <p:nvPr/>
        </p:nvSpPr>
        <p:spPr>
          <a:xfrm>
            <a:off x="4190241" y="472617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5" name="מלבן 44"/>
          <p:cNvSpPr/>
          <p:nvPr/>
        </p:nvSpPr>
        <p:spPr>
          <a:xfrm>
            <a:off x="1395227" y="6404677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6" name="מלבן 45"/>
          <p:cNvSpPr/>
          <p:nvPr/>
        </p:nvSpPr>
        <p:spPr>
          <a:xfrm>
            <a:off x="7869456" y="6365202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7" name="מלבן 46"/>
          <p:cNvSpPr/>
          <p:nvPr/>
        </p:nvSpPr>
        <p:spPr>
          <a:xfrm>
            <a:off x="8973973" y="1525462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8" name="מלבן 47"/>
          <p:cNvSpPr/>
          <p:nvPr/>
        </p:nvSpPr>
        <p:spPr>
          <a:xfrm>
            <a:off x="9219821" y="229204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9" name="מלבן 48"/>
          <p:cNvSpPr/>
          <p:nvPr/>
        </p:nvSpPr>
        <p:spPr>
          <a:xfrm>
            <a:off x="9129049" y="877333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0" name="מחבר ישר 49"/>
          <p:cNvCxnSpPr/>
          <p:nvPr/>
        </p:nvCxnSpPr>
        <p:spPr>
          <a:xfrm flipV="1">
            <a:off x="9103775" y="1002495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מחבר ישר 50"/>
          <p:cNvCxnSpPr/>
          <p:nvPr/>
        </p:nvCxnSpPr>
        <p:spPr>
          <a:xfrm flipV="1">
            <a:off x="9202069" y="356748"/>
            <a:ext cx="67491" cy="5189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מחבר ישר 51"/>
          <p:cNvCxnSpPr>
            <a:stCxn id="48" idx="0"/>
          </p:cNvCxnSpPr>
          <p:nvPr/>
        </p:nvCxnSpPr>
        <p:spPr>
          <a:xfrm flipH="1" flipV="1">
            <a:off x="9284533" y="-8237"/>
            <a:ext cx="5544" cy="2374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מחבר ישר 54"/>
          <p:cNvCxnSpPr/>
          <p:nvPr/>
        </p:nvCxnSpPr>
        <p:spPr>
          <a:xfrm flipV="1">
            <a:off x="4277826" y="0"/>
            <a:ext cx="179229" cy="47261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8018940" y="1505349"/>
            <a:ext cx="856739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ראשל"צ</a:t>
            </a:r>
            <a:endParaRPr lang="he-IL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672159" y="6211313"/>
            <a:ext cx="679275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אשדוד</a:t>
            </a:r>
            <a:endParaRPr lang="he-IL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3536127" y="404796"/>
            <a:ext cx="546072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יבנה</a:t>
            </a:r>
            <a:endParaRPr lang="he-IL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8088369" y="6518225"/>
            <a:ext cx="546072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יבנה</a:t>
            </a:r>
            <a:endParaRPr lang="he-IL" sz="1400" dirty="0"/>
          </a:p>
        </p:txBody>
      </p:sp>
      <p:sp>
        <p:nvSpPr>
          <p:cNvPr id="4" name="מלבן 3"/>
          <p:cNvSpPr/>
          <p:nvPr/>
        </p:nvSpPr>
        <p:spPr>
          <a:xfrm>
            <a:off x="6684575" y="2010032"/>
            <a:ext cx="350379" cy="155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6" name="תמונה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93" y="137384"/>
            <a:ext cx="2247619" cy="6580952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79674" y="458589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11.85 ק"מ</a:t>
            </a:r>
            <a:endParaRPr lang="he-IL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5513830" y="102909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12.93 ק"מ</a:t>
            </a:r>
            <a:endParaRPr lang="he-IL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5565305" y="1624811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18.82 ק"מ</a:t>
            </a:r>
            <a:endParaRPr lang="he-IL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5547118" y="2170092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12.4 ק"מ</a:t>
            </a:r>
            <a:endParaRPr lang="he-IL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5547610" y="274787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11.4 ק"מ</a:t>
            </a:r>
            <a:endParaRPr lang="he-IL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5565305" y="327733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14.9 ק"מ</a:t>
            </a:r>
            <a:endParaRPr lang="he-IL" sz="1400" dirty="0"/>
          </a:p>
        </p:txBody>
      </p:sp>
      <p:sp>
        <p:nvSpPr>
          <p:cNvPr id="71" name="מלבן 70"/>
          <p:cNvSpPr/>
          <p:nvPr/>
        </p:nvSpPr>
        <p:spPr>
          <a:xfrm>
            <a:off x="5125651" y="2464830"/>
            <a:ext cx="2154474" cy="15116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417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46" y="0"/>
            <a:ext cx="8069508" cy="6858000"/>
          </a:xfrm>
          <a:prstGeom prst="rect">
            <a:avLst/>
          </a:prstGeom>
        </p:spPr>
      </p:pic>
      <p:cxnSp>
        <p:nvCxnSpPr>
          <p:cNvPr id="4" name="מחבר ישר 3"/>
          <p:cNvCxnSpPr/>
          <p:nvPr/>
        </p:nvCxnSpPr>
        <p:spPr>
          <a:xfrm flipH="1">
            <a:off x="6960973" y="189470"/>
            <a:ext cx="181232" cy="10297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מחבר ישר 4"/>
          <p:cNvCxnSpPr/>
          <p:nvPr/>
        </p:nvCxnSpPr>
        <p:spPr>
          <a:xfrm flipH="1">
            <a:off x="6516130" y="1219200"/>
            <a:ext cx="444843" cy="53545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 flipH="1">
            <a:off x="6096000" y="1845276"/>
            <a:ext cx="271849" cy="5766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H="1" flipV="1">
            <a:off x="5272216" y="1664043"/>
            <a:ext cx="704337" cy="21006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 flipH="1">
            <a:off x="5037439" y="1664043"/>
            <a:ext cx="234777" cy="23889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ישר 13"/>
          <p:cNvCxnSpPr/>
          <p:nvPr/>
        </p:nvCxnSpPr>
        <p:spPr>
          <a:xfrm>
            <a:off x="5037440" y="2022389"/>
            <a:ext cx="177111" cy="194824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 flipH="1">
            <a:off x="5037439" y="4098323"/>
            <a:ext cx="185350" cy="12233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/>
        </p:nvCxnSpPr>
        <p:spPr>
          <a:xfrm flipH="1">
            <a:off x="4835612" y="5444753"/>
            <a:ext cx="165066" cy="114551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306362" y="0"/>
            <a:ext cx="561372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1">
            <a:spAutoFit/>
          </a:bodyPr>
          <a:lstStyle/>
          <a:p>
            <a:r>
              <a:rPr lang="he-IL" sz="1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ההגנה</a:t>
            </a:r>
            <a:endParaRPr lang="he-IL" sz="1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80643" y="1874108"/>
            <a:ext cx="513281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err="1"/>
              <a:t>צ.חולון</a:t>
            </a:r>
            <a:endParaRPr lang="he-IL" dirty="0"/>
          </a:p>
        </p:txBody>
      </p:sp>
      <p:sp>
        <p:nvSpPr>
          <p:cNvPr id="24" name="TextBox 23"/>
          <p:cNvSpPr txBox="1"/>
          <p:nvPr/>
        </p:nvSpPr>
        <p:spPr>
          <a:xfrm>
            <a:off x="4390768" y="1874108"/>
            <a:ext cx="514864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חולון ו.</a:t>
            </a:r>
            <a:endParaRPr lang="he-IL" sz="10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50496" y="3943635"/>
            <a:ext cx="621956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י.</a:t>
            </a:r>
            <a:endParaRPr lang="he-IL" dirty="0"/>
          </a:p>
        </p:txBody>
      </p:sp>
      <p:sp>
        <p:nvSpPr>
          <p:cNvPr id="26" name="TextBox 25"/>
          <p:cNvSpPr txBox="1"/>
          <p:nvPr/>
        </p:nvSpPr>
        <p:spPr>
          <a:xfrm>
            <a:off x="4226010" y="5198532"/>
            <a:ext cx="605485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ק.</a:t>
            </a:r>
            <a:endParaRPr lang="he-IL" dirty="0"/>
          </a:p>
        </p:txBody>
      </p:sp>
      <p:sp>
        <p:nvSpPr>
          <p:cNvPr id="27" name="TextBox 26"/>
          <p:cNvSpPr txBox="1"/>
          <p:nvPr/>
        </p:nvSpPr>
        <p:spPr>
          <a:xfrm>
            <a:off x="3904735" y="6537867"/>
            <a:ext cx="856739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ראשל"צ</a:t>
            </a:r>
            <a:endParaRPr lang="he-IL" sz="1400" dirty="0"/>
          </a:p>
        </p:txBody>
      </p:sp>
      <p:sp>
        <p:nvSpPr>
          <p:cNvPr id="29" name="TextBox 28"/>
          <p:cNvSpPr txBox="1"/>
          <p:nvPr/>
        </p:nvSpPr>
        <p:spPr>
          <a:xfrm rot="18247597">
            <a:off x="6768582" y="1294997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2.03 ק"מ</a:t>
            </a:r>
            <a:endParaRPr lang="he-IL" sz="1200" dirty="0"/>
          </a:p>
        </p:txBody>
      </p:sp>
      <p:sp>
        <p:nvSpPr>
          <p:cNvPr id="30" name="TextBox 29"/>
          <p:cNvSpPr txBox="1"/>
          <p:nvPr/>
        </p:nvSpPr>
        <p:spPr>
          <a:xfrm rot="1113973">
            <a:off x="5285321" y="1369217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1.78 ק"מ</a:t>
            </a:r>
            <a:endParaRPr lang="he-IL" sz="1200" dirty="0"/>
          </a:p>
        </p:txBody>
      </p:sp>
      <p:sp>
        <p:nvSpPr>
          <p:cNvPr id="31" name="TextBox 30"/>
          <p:cNvSpPr txBox="1"/>
          <p:nvPr/>
        </p:nvSpPr>
        <p:spPr>
          <a:xfrm rot="15826130">
            <a:off x="4448820" y="2996220"/>
            <a:ext cx="74724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2.31 ק"מ</a:t>
            </a:r>
            <a:endParaRPr lang="he-IL" sz="1200" dirty="0"/>
          </a:p>
        </p:txBody>
      </p:sp>
      <p:sp>
        <p:nvSpPr>
          <p:cNvPr id="32" name="TextBox 31"/>
          <p:cNvSpPr txBox="1"/>
          <p:nvPr/>
        </p:nvSpPr>
        <p:spPr>
          <a:xfrm rot="16963421" flipH="1">
            <a:off x="4426885" y="4628273"/>
            <a:ext cx="7929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1.52 ק"מ</a:t>
            </a:r>
            <a:endParaRPr lang="he-IL" sz="1200" dirty="0"/>
          </a:p>
        </p:txBody>
      </p:sp>
      <p:sp>
        <p:nvSpPr>
          <p:cNvPr id="33" name="TextBox 32"/>
          <p:cNvSpPr txBox="1"/>
          <p:nvPr/>
        </p:nvSpPr>
        <p:spPr>
          <a:xfrm rot="16963421" flipH="1">
            <a:off x="4282590" y="5910067"/>
            <a:ext cx="7929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200" dirty="0" smtClean="0"/>
              <a:t>1.46 ק"מ</a:t>
            </a:r>
            <a:endParaRPr lang="he-IL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5648659" y="2843278"/>
            <a:ext cx="2962010" cy="800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 algn="ctr"/>
            <a:r>
              <a:rPr lang="he-IL" sz="2400" dirty="0" smtClean="0"/>
              <a:t>ראשל"צ – ת"א ההגנה</a:t>
            </a:r>
          </a:p>
          <a:p>
            <a:pPr algn="ctr"/>
            <a:r>
              <a:rPr lang="he-IL" sz="2200" dirty="0" smtClean="0"/>
              <a:t>9.11 ק"מ &gt;&gt; 18 </a:t>
            </a:r>
            <a:r>
              <a:rPr lang="he-IL" sz="2200" dirty="0"/>
              <a:t>דק</a:t>
            </a:r>
            <a:r>
              <a:rPr lang="he-IL" sz="2200" dirty="0" smtClean="0"/>
              <a:t>'</a:t>
            </a:r>
            <a:endParaRPr lang="he-IL" sz="2200" dirty="0"/>
          </a:p>
        </p:txBody>
      </p:sp>
      <p:sp>
        <p:nvSpPr>
          <p:cNvPr id="36" name="TextBox 35"/>
          <p:cNvSpPr txBox="1"/>
          <p:nvPr/>
        </p:nvSpPr>
        <p:spPr>
          <a:xfrm>
            <a:off x="6254425" y="3746155"/>
            <a:ext cx="1889108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000" dirty="0" smtClean="0"/>
              <a:t>30.3 קמ"ש</a:t>
            </a:r>
            <a:endParaRPr lang="he-IL" sz="3000" dirty="0"/>
          </a:p>
        </p:txBody>
      </p:sp>
      <p:sp>
        <p:nvSpPr>
          <p:cNvPr id="40" name="מלבן 39"/>
          <p:cNvSpPr/>
          <p:nvPr/>
        </p:nvSpPr>
        <p:spPr>
          <a:xfrm>
            <a:off x="5163070" y="3960343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1" name="מלבן 40"/>
          <p:cNvSpPr/>
          <p:nvPr/>
        </p:nvSpPr>
        <p:spPr>
          <a:xfrm>
            <a:off x="4950630" y="1915300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2" name="מלבן 41"/>
          <p:cNvSpPr/>
          <p:nvPr/>
        </p:nvSpPr>
        <p:spPr>
          <a:xfrm>
            <a:off x="6392925" y="1752487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3" name="מלבן 42"/>
          <p:cNvSpPr/>
          <p:nvPr/>
        </p:nvSpPr>
        <p:spPr>
          <a:xfrm>
            <a:off x="4930422" y="5319131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4" name="מלבן 43"/>
          <p:cNvSpPr/>
          <p:nvPr/>
        </p:nvSpPr>
        <p:spPr>
          <a:xfrm>
            <a:off x="4726346" y="6590269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5" name="מלבן 44"/>
          <p:cNvSpPr/>
          <p:nvPr/>
        </p:nvSpPr>
        <p:spPr>
          <a:xfrm>
            <a:off x="7049114" y="44112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6" name="מלבן 45"/>
          <p:cNvSpPr/>
          <p:nvPr/>
        </p:nvSpPr>
        <p:spPr>
          <a:xfrm>
            <a:off x="6744764" y="33896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7" name="TextBox 46"/>
          <p:cNvSpPr txBox="1"/>
          <p:nvPr/>
        </p:nvSpPr>
        <p:spPr>
          <a:xfrm>
            <a:off x="5904421" y="0"/>
            <a:ext cx="744114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1">
            <a:spAutoFit/>
          </a:bodyPr>
          <a:lstStyle/>
          <a:p>
            <a:r>
              <a:rPr lang="he-IL" sz="12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ת.מרכזית</a:t>
            </a:r>
            <a:endParaRPr lang="he-IL" sz="1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8" name="מלבן 47"/>
          <p:cNvSpPr/>
          <p:nvPr/>
        </p:nvSpPr>
        <p:spPr>
          <a:xfrm>
            <a:off x="5818261" y="0"/>
            <a:ext cx="2185651" cy="2769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TextBox 36"/>
          <p:cNvSpPr txBox="1"/>
          <p:nvPr/>
        </p:nvSpPr>
        <p:spPr>
          <a:xfrm>
            <a:off x="1783399" y="471266"/>
            <a:ext cx="2491108" cy="11387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3400" dirty="0" smtClean="0">
                <a:solidFill>
                  <a:schemeClr val="accent2">
                    <a:lumMod val="50000"/>
                  </a:schemeClr>
                </a:solidFill>
              </a:rPr>
              <a:t>כך נפגם הקו הבין עירוני</a:t>
            </a:r>
            <a:endParaRPr lang="he-IL" sz="3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93" y="137384"/>
            <a:ext cx="2247619" cy="6580952"/>
          </a:xfrm>
          <a:prstGeom prst="rect">
            <a:avLst/>
          </a:prstGeom>
        </p:spPr>
      </p:pic>
      <p:sp>
        <p:nvSpPr>
          <p:cNvPr id="39" name="מלבן 38"/>
          <p:cNvSpPr/>
          <p:nvPr/>
        </p:nvSpPr>
        <p:spPr>
          <a:xfrm>
            <a:off x="10015240" y="3635907"/>
            <a:ext cx="1833672" cy="30824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9" name="TextBox 48"/>
          <p:cNvSpPr txBox="1"/>
          <p:nvPr/>
        </p:nvSpPr>
        <p:spPr>
          <a:xfrm>
            <a:off x="9734174" y="400109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11.85 ק"מ</a:t>
            </a:r>
            <a:endParaRPr lang="he-IL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9768330" y="97061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12.93 ק"מ</a:t>
            </a:r>
            <a:endParaRPr lang="he-IL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9819805" y="1566331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18.82 ק"מ</a:t>
            </a:r>
            <a:endParaRPr lang="he-IL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9801618" y="2111612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12.4 ק"מ</a:t>
            </a:r>
            <a:endParaRPr lang="he-IL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9802110" y="268939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11.4 ק"מ</a:t>
            </a:r>
            <a:endParaRPr lang="he-IL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9819805" y="326965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14.9 ק"מ</a:t>
            </a:r>
            <a:endParaRPr lang="he-IL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9865566" y="3876505"/>
            <a:ext cx="10561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1.46 ק"מ</a:t>
            </a:r>
            <a:endParaRPr lang="he-IL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9829631" y="4483360"/>
            <a:ext cx="10561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1.52 ק"מ</a:t>
            </a:r>
            <a:endParaRPr lang="he-IL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9831130" y="5627698"/>
            <a:ext cx="10561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1.78 ק"מ</a:t>
            </a:r>
            <a:endParaRPr lang="he-IL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9852991" y="6158056"/>
            <a:ext cx="10561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2.03 ק"מ</a:t>
            </a:r>
            <a:endParaRPr lang="he-IL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9788495" y="5090215"/>
            <a:ext cx="10561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2.31 ק"מ</a:t>
            </a:r>
            <a:endParaRPr lang="he-IL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9734174" y="458589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11.85 ק"מ</a:t>
            </a:r>
            <a:endParaRPr lang="he-IL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9768330" y="102909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12.93 ק"מ</a:t>
            </a:r>
            <a:endParaRPr lang="he-IL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9819805" y="1624811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18.82 ק"מ</a:t>
            </a:r>
            <a:endParaRPr lang="he-IL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9801618" y="2170092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12.4 ק"מ</a:t>
            </a:r>
            <a:endParaRPr lang="he-IL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9802110" y="274787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11.4 ק"מ</a:t>
            </a:r>
            <a:endParaRPr lang="he-IL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9819805" y="3277330"/>
            <a:ext cx="105617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14.9 ק"מ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30380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1772"/>
            <a:ext cx="12192000" cy="2133600"/>
          </a:xfrm>
          <a:prstGeom prst="rect">
            <a:avLst/>
          </a:prstGeom>
        </p:spPr>
      </p:pic>
      <p:cxnSp>
        <p:nvCxnSpPr>
          <p:cNvPr id="7" name="מחבר ישר 6"/>
          <p:cNvCxnSpPr/>
          <p:nvPr/>
        </p:nvCxnSpPr>
        <p:spPr>
          <a:xfrm flipH="1">
            <a:off x="181232" y="2644351"/>
            <a:ext cx="11392930" cy="494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/>
        </p:nvCxnSpPr>
        <p:spPr>
          <a:xfrm flipH="1">
            <a:off x="8888628" y="3062420"/>
            <a:ext cx="26608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תמונה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4594766"/>
            <a:ext cx="11747157" cy="172560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010" y="347131"/>
            <a:ext cx="5200764" cy="4796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907153" y="1770794"/>
            <a:ext cx="351379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 smtClean="0"/>
              <a:t>ב</a:t>
            </a:r>
            <a:endParaRPr lang="he-IL" sz="2400" dirty="0"/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338" y="3876124"/>
            <a:ext cx="5200764" cy="479637"/>
          </a:xfrm>
          <a:prstGeom prst="rect">
            <a:avLst/>
          </a:prstGeom>
        </p:spPr>
      </p:pic>
      <p:cxnSp>
        <p:nvCxnSpPr>
          <p:cNvPr id="10" name="מחבר ישר 9"/>
          <p:cNvCxnSpPr/>
          <p:nvPr/>
        </p:nvCxnSpPr>
        <p:spPr>
          <a:xfrm flipH="1" flipV="1">
            <a:off x="2232454" y="5132173"/>
            <a:ext cx="9341708" cy="1647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מחבר ישר 10"/>
          <p:cNvCxnSpPr/>
          <p:nvPr/>
        </p:nvCxnSpPr>
        <p:spPr>
          <a:xfrm flipH="1" flipV="1">
            <a:off x="428368" y="5766486"/>
            <a:ext cx="11121080" cy="164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ישר 13"/>
          <p:cNvCxnSpPr/>
          <p:nvPr/>
        </p:nvCxnSpPr>
        <p:spPr>
          <a:xfrm flipH="1" flipV="1">
            <a:off x="3534032" y="6215448"/>
            <a:ext cx="7669427" cy="288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7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445186" y="181578"/>
            <a:ext cx="112896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he-IL" sz="4200" b="1" dirty="0" smtClean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42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הפתרון הוא יישום קפדני של היררכיית השירות:</a:t>
            </a:r>
          </a:p>
          <a:p>
            <a:endParaRPr lang="he-IL" sz="3600" b="1" u="sng" dirty="0" smtClean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he-IL" sz="36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הפעלת </a:t>
            </a:r>
            <a:r>
              <a:rPr lang="he-IL" sz="3600" b="1" u="sng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הרכבת הבין עירונית</a:t>
            </a:r>
            <a:r>
              <a:rPr lang="he-IL" sz="36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בהתאם למטרתה: </a:t>
            </a:r>
            <a:r>
              <a:rPr lang="he-IL" sz="36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חיבור בין 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ערים מרוחקות לבין </a:t>
            </a:r>
            <a:r>
              <a:rPr lang="he-IL" sz="3600" b="1" u="sng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המרכז התחבורתי הרלוונטי (ההגנה/</a:t>
            </a:r>
            <a:r>
              <a:rPr lang="he-IL" sz="3600" b="1" u="sng" dirty="0" err="1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ת.מרכזית</a:t>
            </a:r>
            <a:r>
              <a:rPr lang="he-IL" sz="36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), בהתאם לפרמטרים הרלוונטיים לסוג מערכת זו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endParaRPr lang="he-IL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לגבי הטבעת הפנימית במטרופולין (בת </a:t>
            </a:r>
            <a:r>
              <a:rPr lang="he-IL" sz="3600" b="1" dirty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ים וחולון), 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יש להחיל מערכת תח"צ מתאימה לסביבה זו, למשל, </a:t>
            </a:r>
            <a:r>
              <a:rPr lang="he-IL" sz="3600" b="1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שאטלים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ייעודיים,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BRT</a:t>
            </a:r>
            <a:r>
              <a:rPr lang="he-IL" sz="36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וכד'.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he-IL" sz="3600" b="1" dirty="0" smtClean="0">
              <a:solidFill>
                <a:schemeClr val="accent2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4121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14" y="768233"/>
            <a:ext cx="7087834" cy="5988549"/>
          </a:xfrm>
          <a:prstGeom prst="rect">
            <a:avLst/>
          </a:prstGeom>
        </p:spPr>
      </p:pic>
      <p:sp>
        <p:nvSpPr>
          <p:cNvPr id="7" name="כותרת משנה 2"/>
          <p:cNvSpPr txBox="1">
            <a:spLocks/>
          </p:cNvSpPr>
          <p:nvPr/>
        </p:nvSpPr>
        <p:spPr>
          <a:xfrm>
            <a:off x="1556951" y="190566"/>
            <a:ext cx="10525992" cy="47097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he-IL" sz="2800" b="1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שאטל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ייעודי הוא </a:t>
            </a:r>
            <a:r>
              <a:rPr lang="he-IL" sz="28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מהיר ותדיר</a:t>
            </a:r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יותר מהרכבת הכבדה; השימוש יהיה ללא עלות</a:t>
            </a: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708" y="2508721"/>
            <a:ext cx="2240817" cy="4187290"/>
          </a:xfrm>
          <a:prstGeom prst="rect">
            <a:avLst/>
          </a:prstGeom>
        </p:spPr>
      </p:pic>
      <p:sp>
        <p:nvSpPr>
          <p:cNvPr id="15" name="מלבן 14"/>
          <p:cNvSpPr/>
          <p:nvPr/>
        </p:nvSpPr>
        <p:spPr>
          <a:xfrm>
            <a:off x="9607671" y="4095106"/>
            <a:ext cx="2403386" cy="26616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6" name="תמונה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49" y="1197880"/>
            <a:ext cx="3518078" cy="3275142"/>
          </a:xfrm>
          <a:prstGeom prst="rect">
            <a:avLst/>
          </a:prstGeom>
        </p:spPr>
      </p:pic>
      <p:sp>
        <p:nvSpPr>
          <p:cNvPr id="17" name="מלבן מעוגל 16"/>
          <p:cNvSpPr/>
          <p:nvPr/>
        </p:nvSpPr>
        <p:spPr>
          <a:xfrm>
            <a:off x="5201863" y="3576040"/>
            <a:ext cx="3945434" cy="65079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8" name="מחבר חץ ישר 17"/>
          <p:cNvCxnSpPr/>
          <p:nvPr/>
        </p:nvCxnSpPr>
        <p:spPr>
          <a:xfrm flipV="1">
            <a:off x="5035668" y="3748219"/>
            <a:ext cx="551780" cy="34821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394357" y="5009358"/>
            <a:ext cx="1424494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1400" dirty="0" smtClean="0"/>
              <a:t>14 דק'; 4 ר'/שעה</a:t>
            </a:r>
            <a:endParaRPr lang="he-IL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4126237" y="6254669"/>
            <a:ext cx="506928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תדירות כל דקה (</a:t>
            </a:r>
            <a:r>
              <a:rPr lang="he-IL" sz="2400" u="sng" dirty="0" err="1" smtClean="0">
                <a:solidFill>
                  <a:schemeClr val="accent2">
                    <a:lumMod val="50000"/>
                  </a:schemeClr>
                </a:solidFill>
              </a:rPr>
              <a:t>שאטל</a:t>
            </a:r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</a:rPr>
              <a:t>, לעומת 4 ר'/שעה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5933" y="6290688"/>
            <a:ext cx="605485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בת ים ק.</a:t>
            </a:r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2388753" y="6288176"/>
            <a:ext cx="140511" cy="1256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מלבן 19"/>
          <p:cNvSpPr/>
          <p:nvPr/>
        </p:nvSpPr>
        <p:spPr>
          <a:xfrm>
            <a:off x="4282880" y="1580024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3951067" y="1580023"/>
            <a:ext cx="175170" cy="1865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TextBox 22"/>
          <p:cNvSpPr txBox="1"/>
          <p:nvPr/>
        </p:nvSpPr>
        <p:spPr>
          <a:xfrm>
            <a:off x="3289299" y="5752557"/>
            <a:ext cx="585799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8 דק' זמן נסיעה (</a:t>
            </a:r>
            <a:r>
              <a:rPr lang="he-IL" sz="2400" u="sng" dirty="0" err="1" smtClean="0">
                <a:solidFill>
                  <a:schemeClr val="accent2">
                    <a:lumMod val="50000"/>
                  </a:schemeClr>
                </a:solidFill>
              </a:rPr>
              <a:t>שאטל</a:t>
            </a:r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</a:rPr>
              <a:t>, לעומת 14 דק' (ר' כבדה)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46400" y="5275537"/>
            <a:ext cx="520442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1000" b="1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z="2400" u="sng" dirty="0" smtClean="0">
                <a:solidFill>
                  <a:srgbClr val="0070C0"/>
                </a:solidFill>
              </a:rPr>
              <a:t>בת ים ק. – ת"א</a:t>
            </a:r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he-IL" sz="2400" u="sng" dirty="0" err="1" smtClean="0">
                <a:solidFill>
                  <a:schemeClr val="accent2">
                    <a:lumMod val="50000"/>
                  </a:schemeClr>
                </a:solidFill>
              </a:rPr>
              <a:t>שאטל</a:t>
            </a:r>
            <a:r>
              <a:rPr lang="he-IL" sz="2400" u="sng" dirty="0" smtClean="0">
                <a:solidFill>
                  <a:schemeClr val="accent2">
                    <a:lumMod val="50000"/>
                  </a:schemeClr>
                </a:solidFill>
              </a:rPr>
              <a:t> לעומת רכבת כבדה:</a:t>
            </a:r>
            <a:endParaRPr lang="he-I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97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216" y="403654"/>
            <a:ext cx="9342287" cy="6057711"/>
          </a:xfrm>
          <a:prstGeom prst="rect">
            <a:avLst/>
          </a:prstGeom>
        </p:spPr>
      </p:pic>
      <p:sp>
        <p:nvSpPr>
          <p:cNvPr id="3" name="מלבן מעוגל 2"/>
          <p:cNvSpPr/>
          <p:nvPr/>
        </p:nvSpPr>
        <p:spPr>
          <a:xfrm>
            <a:off x="840259" y="2899719"/>
            <a:ext cx="2092411" cy="7002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72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478561" y="735916"/>
            <a:ext cx="792685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4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התועלת בשמירה על היררכיית השירות:</a:t>
            </a:r>
          </a:p>
        </p:txBody>
      </p:sp>
      <p:sp>
        <p:nvSpPr>
          <p:cNvPr id="3" name="כותרת משנה 2"/>
          <p:cNvSpPr txBox="1">
            <a:spLocks/>
          </p:cNvSpPr>
          <p:nvPr/>
        </p:nvSpPr>
        <p:spPr>
          <a:xfrm>
            <a:off x="1381899" y="4271556"/>
            <a:ext cx="9891582" cy="470978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36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תושבי בת ים וחולון זוכים לשירות תח"צ יעיל, זמין ומתאים יותר משהיה להם – ללא עלות או בעלות סמלית</a:t>
            </a:r>
            <a:endParaRPr lang="he-IL" sz="36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836142" y="1980516"/>
            <a:ext cx="1121169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תושבי הערים </a:t>
            </a:r>
            <a:r>
              <a:rPr lang="he-IL" sz="3400" b="1" u="sng" dirty="0" err="1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רשל"צ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יבנה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אשדוד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ו</a:t>
            </a:r>
            <a:r>
              <a:rPr lang="he-IL" sz="3400" b="1" u="sng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אשקלון</a:t>
            </a:r>
            <a:r>
              <a:rPr lang="he-IL" sz="34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מתומרצים להשתמש בתח"צ – הפחתת הגודש בכביש 4, כביש 1 ונתיבי איילון – והגדלת הפריון במשק.</a:t>
            </a:r>
          </a:p>
        </p:txBody>
      </p:sp>
    </p:spTree>
    <p:extLst>
      <p:ext uri="{BB962C8B-B14F-4D97-AF65-F5344CB8AC3E}">
        <p14:creationId xmlns:p14="http://schemas.microsoft.com/office/powerpoint/2010/main" val="186682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1759722" y="3231637"/>
            <a:ext cx="91607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תודה</a:t>
            </a:r>
            <a:endParaRPr lang="he-IL" sz="6000" dirty="0"/>
          </a:p>
        </p:txBody>
      </p:sp>
    </p:spTree>
    <p:extLst>
      <p:ext uri="{BB962C8B-B14F-4D97-AF65-F5344CB8AC3E}">
        <p14:creationId xmlns:p14="http://schemas.microsoft.com/office/powerpoint/2010/main" val="8683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1" y="26856"/>
            <a:ext cx="7109253" cy="6688040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428370" y="3599935"/>
            <a:ext cx="7051587" cy="18040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13" y="1369514"/>
            <a:ext cx="3707296" cy="867028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8475013" y="257777"/>
            <a:ext cx="30511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b="1" dirty="0" smtClean="0">
                <a:solidFill>
                  <a:schemeClr val="accent2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נספח א'</a:t>
            </a:r>
            <a:endParaRPr lang="he-IL" sz="6000" dirty="0"/>
          </a:p>
        </p:txBody>
      </p:sp>
    </p:spTree>
    <p:extLst>
      <p:ext uri="{BB962C8B-B14F-4D97-AF65-F5344CB8AC3E}">
        <p14:creationId xmlns:p14="http://schemas.microsoft.com/office/powerpoint/2010/main" val="150813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08" y="137984"/>
            <a:ext cx="9378983" cy="6452027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1499286" y="3386005"/>
            <a:ext cx="8023656" cy="6587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6" y="3363997"/>
            <a:ext cx="12060185" cy="1186248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cxnSp>
        <p:nvCxnSpPr>
          <p:cNvPr id="6" name="מחבר ישר 5"/>
          <p:cNvCxnSpPr/>
          <p:nvPr/>
        </p:nvCxnSpPr>
        <p:spPr>
          <a:xfrm>
            <a:off x="4366054" y="2372497"/>
            <a:ext cx="49838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מחבר חץ ישר 7"/>
          <p:cNvCxnSpPr/>
          <p:nvPr/>
        </p:nvCxnSpPr>
        <p:spPr>
          <a:xfrm>
            <a:off x="8435557" y="2372497"/>
            <a:ext cx="906163" cy="9915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>
            <a:off x="4979773" y="4427838"/>
            <a:ext cx="498389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אליפסה 8"/>
          <p:cNvSpPr/>
          <p:nvPr/>
        </p:nvSpPr>
        <p:spPr>
          <a:xfrm>
            <a:off x="7900086" y="1021492"/>
            <a:ext cx="1896048" cy="6507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9441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58" y="1301587"/>
            <a:ext cx="11711799" cy="5313405"/>
          </a:xfrm>
          <a:prstGeom prst="rect">
            <a:avLst/>
          </a:prstGeom>
        </p:spPr>
      </p:pic>
      <p:cxnSp>
        <p:nvCxnSpPr>
          <p:cNvPr id="4" name="מחבר ישר 3"/>
          <p:cNvCxnSpPr/>
          <p:nvPr/>
        </p:nvCxnSpPr>
        <p:spPr>
          <a:xfrm flipH="1">
            <a:off x="601362" y="2965629"/>
            <a:ext cx="1507524" cy="164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מחבר ישר 5"/>
          <p:cNvCxnSpPr/>
          <p:nvPr/>
        </p:nvCxnSpPr>
        <p:spPr>
          <a:xfrm flipH="1">
            <a:off x="7430530" y="3385751"/>
            <a:ext cx="4118919" cy="82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מלבן 6"/>
          <p:cNvSpPr/>
          <p:nvPr/>
        </p:nvSpPr>
        <p:spPr>
          <a:xfrm>
            <a:off x="9275805" y="3616418"/>
            <a:ext cx="2561968" cy="477794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23" y="479156"/>
            <a:ext cx="5200764" cy="479637"/>
          </a:xfrm>
          <a:prstGeom prst="rect">
            <a:avLst/>
          </a:prstGeom>
        </p:spPr>
      </p:pic>
      <p:cxnSp>
        <p:nvCxnSpPr>
          <p:cNvPr id="19" name="מחבר ישר 18"/>
          <p:cNvCxnSpPr/>
          <p:nvPr/>
        </p:nvCxnSpPr>
        <p:spPr>
          <a:xfrm flipH="1">
            <a:off x="5717059" y="3393989"/>
            <a:ext cx="158578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965459" y="3844471"/>
            <a:ext cx="58541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1#</a:t>
            </a:r>
            <a:endParaRPr lang="he-IL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5" name="מחבר חץ ישר 14"/>
          <p:cNvCxnSpPr/>
          <p:nvPr/>
        </p:nvCxnSpPr>
        <p:spPr>
          <a:xfrm flipV="1">
            <a:off x="8542638" y="3934618"/>
            <a:ext cx="593124" cy="249741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מלבן 13"/>
          <p:cNvSpPr/>
          <p:nvPr/>
        </p:nvSpPr>
        <p:spPr>
          <a:xfrm>
            <a:off x="9314219" y="4282682"/>
            <a:ext cx="2561968" cy="477794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TextBox 15"/>
          <p:cNvSpPr txBox="1"/>
          <p:nvPr/>
        </p:nvSpPr>
        <p:spPr>
          <a:xfrm>
            <a:off x="7965459" y="4326079"/>
            <a:ext cx="58541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b="1" dirty="0" smtClean="0">
                <a:solidFill>
                  <a:schemeClr val="accent2">
                    <a:lumMod val="50000"/>
                  </a:schemeClr>
                </a:solidFill>
              </a:rPr>
              <a:t>2#</a:t>
            </a:r>
            <a:endParaRPr lang="he-IL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7" name="מחבר חץ ישר 16"/>
          <p:cNvCxnSpPr/>
          <p:nvPr/>
        </p:nvCxnSpPr>
        <p:spPr>
          <a:xfrm flipV="1">
            <a:off x="8568695" y="4484662"/>
            <a:ext cx="593124" cy="249741"/>
          </a:xfrm>
          <a:prstGeom prst="straightConnector1">
            <a:avLst/>
          </a:prstGeom>
          <a:ln w="127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0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6" grpId="0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ACCAC6-AFBF-4F3B-B63C-66FE43E06CA9}"/>
</file>

<file path=customXml/itemProps2.xml><?xml version="1.0" encoding="utf-8"?>
<ds:datastoreItem xmlns:ds="http://schemas.openxmlformats.org/officeDocument/2006/customXml" ds:itemID="{94FDE568-72B6-488E-8726-9F1F758B3FA7}"/>
</file>

<file path=customXml/itemProps3.xml><?xml version="1.0" encoding="utf-8"?>
<ds:datastoreItem xmlns:ds="http://schemas.openxmlformats.org/officeDocument/2006/customXml" ds:itemID="{F9AAA4FD-17F0-435A-8C01-BBD6F615B93C}"/>
</file>

<file path=docProps/app.xml><?xml version="1.0" encoding="utf-8"?>
<Properties xmlns="http://schemas.openxmlformats.org/officeDocument/2006/extended-properties" xmlns:vt="http://schemas.openxmlformats.org/officeDocument/2006/docPropsVTypes">
  <TotalTime>31374</TotalTime>
  <Words>439</Words>
  <Application>Microsoft Office PowerPoint</Application>
  <PresentationFormat>מסך רחב</PresentationFormat>
  <Paragraphs>98</Paragraphs>
  <Slides>16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David</vt:lpstr>
      <vt:lpstr>Times New Roman</vt:lpstr>
      <vt:lpstr>ערכת נושא Office</vt:lpstr>
      <vt:lpstr>כנסת ישראל – הוועדה לשוויון חברתי וצדק חלוקתי – 26/7/2017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"חיבור הפריפריה אל מרכז הארץ... [ב]מהירות תכן של 200-250 קמ"ש"</dc:title>
  <dc:creator>X230</dc:creator>
  <cp:lastModifiedBy>חדוה בודה נבון</cp:lastModifiedBy>
  <cp:revision>933</cp:revision>
  <dcterms:created xsi:type="dcterms:W3CDTF">2016-09-18T04:31:59Z</dcterms:created>
  <dcterms:modified xsi:type="dcterms:W3CDTF">2017-07-26T16:07:15Z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2020267</vt:r8>
  </property>
</Properties>
</file>