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23"/>
  </p:notesMasterIdLst>
  <p:sldIdLst>
    <p:sldId id="379" r:id="rId2"/>
    <p:sldId id="380" r:id="rId3"/>
    <p:sldId id="382" r:id="rId4"/>
    <p:sldId id="381" r:id="rId5"/>
    <p:sldId id="383" r:id="rId6"/>
    <p:sldId id="256" r:id="rId7"/>
    <p:sldId id="359" r:id="rId8"/>
    <p:sldId id="369" r:id="rId9"/>
    <p:sldId id="377" r:id="rId10"/>
    <p:sldId id="378" r:id="rId11"/>
    <p:sldId id="367" r:id="rId12"/>
    <p:sldId id="368" r:id="rId13"/>
    <p:sldId id="363" r:id="rId14"/>
    <p:sldId id="362" r:id="rId15"/>
    <p:sldId id="373" r:id="rId16"/>
    <p:sldId id="372" r:id="rId17"/>
    <p:sldId id="371" r:id="rId18"/>
    <p:sldId id="376" r:id="rId19"/>
    <p:sldId id="374" r:id="rId20"/>
    <p:sldId id="366" r:id="rId21"/>
    <p:sldId id="375" r:id="rId2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259" autoAdjust="0"/>
  </p:normalViewPr>
  <p:slideViewPr>
    <p:cSldViewPr snapToGrid="0">
      <p:cViewPr varScale="1">
        <p:scale>
          <a:sx n="116" d="100"/>
          <a:sy n="116" d="100"/>
        </p:scale>
        <p:origin x="390" y="11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9A0DEC0-ED6A-447A-8B52-165B5DF7E8AD}" type="datetimeFigureOut">
              <a:rPr lang="he-IL" smtClean="0"/>
              <a:t>ג'/אב/תשע"ז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D4E7BA-0784-42D5-BD93-D3A572F5B18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3624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pic>
        <p:nvPicPr>
          <p:cNvPr id="9" name="Picture 2" descr="C:\Users\tsaela.pinto\Google Drive\Documents - All\רכבת יעילה לפריפרית הדרום\לוגו\WhatsApp Image 2017-07-11 at 20.50.03.jpe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514901" cy="156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066800" y="2568318"/>
            <a:ext cx="10058400" cy="2593975"/>
          </a:xfrm>
        </p:spPr>
        <p:txBody>
          <a:bodyPr/>
          <a:lstStyle/>
          <a:p>
            <a:pPr algn="ctr"/>
            <a:r>
              <a:rPr lang="he-IL" sz="6000" b="1" i="1" dirty="0" smtClean="0"/>
              <a:t>"אנחנו </a:t>
            </a:r>
            <a:r>
              <a:rPr lang="he-IL" sz="6000" b="1" i="1" dirty="0"/>
              <a:t>מדברים על </a:t>
            </a:r>
            <a:r>
              <a:rPr lang="he-IL" sz="6000" b="1" i="1" dirty="0" smtClean="0"/>
              <a:t/>
            </a:r>
            <a:br>
              <a:rPr lang="he-IL" sz="6000" b="1" i="1" dirty="0" smtClean="0"/>
            </a:br>
            <a:r>
              <a:rPr lang="he-IL" sz="6000" b="1" i="1" dirty="0" smtClean="0"/>
              <a:t>צדק תחבורתי,</a:t>
            </a:r>
            <a:br>
              <a:rPr lang="he-IL" sz="6000" b="1" i="1" dirty="0" smtClean="0"/>
            </a:br>
            <a:r>
              <a:rPr lang="he-IL" sz="6000" b="1" i="1" dirty="0" smtClean="0"/>
              <a:t> הזכות </a:t>
            </a:r>
            <a:r>
              <a:rPr lang="he-IL" sz="6000" b="1" i="1" dirty="0"/>
              <a:t>של כל </a:t>
            </a:r>
            <a:r>
              <a:rPr lang="he-IL" sz="6000" b="1" i="1" dirty="0" smtClean="0"/>
              <a:t>אזרח</a:t>
            </a:r>
            <a:br>
              <a:rPr lang="he-IL" sz="6000" b="1" i="1" dirty="0" smtClean="0"/>
            </a:br>
            <a:r>
              <a:rPr lang="he-IL" sz="6000" b="1" i="1" dirty="0" smtClean="0"/>
              <a:t> למערכת </a:t>
            </a:r>
            <a:r>
              <a:rPr lang="he-IL" sz="6000" b="1" i="1" dirty="0"/>
              <a:t>תחבורה </a:t>
            </a:r>
            <a:r>
              <a:rPr lang="he-IL" sz="6000" b="1" i="1" dirty="0" smtClean="0"/>
              <a:t/>
            </a:r>
            <a:br>
              <a:rPr lang="he-IL" sz="6000" b="1" i="1" dirty="0" smtClean="0"/>
            </a:br>
            <a:r>
              <a:rPr lang="he-IL" sz="6000" b="1" i="1" dirty="0" smtClean="0"/>
              <a:t>זמינה</a:t>
            </a:r>
            <a:r>
              <a:rPr lang="he-IL" sz="6000" b="1" i="1" dirty="0"/>
              <a:t>, מהירה </a:t>
            </a:r>
            <a:r>
              <a:rPr lang="he-IL" sz="6000" b="1" i="1" dirty="0" smtClean="0"/>
              <a:t>ויעילה  "</a:t>
            </a:r>
            <a:endParaRPr lang="he-IL" sz="6000" b="1" i="1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87854" y="5677479"/>
            <a:ext cx="8615680" cy="1066800"/>
          </a:xfrm>
        </p:spPr>
        <p:txBody>
          <a:bodyPr>
            <a:normAutofit/>
          </a:bodyPr>
          <a:lstStyle/>
          <a:p>
            <a:pPr algn="ctr"/>
            <a:r>
              <a:rPr lang="he-IL" sz="2800" dirty="0" smtClean="0">
                <a:solidFill>
                  <a:schemeClr val="tx1"/>
                </a:solidFill>
              </a:rPr>
              <a:t>-ישראל כץ-</a:t>
            </a:r>
            <a:endParaRPr lang="he-IL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426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תמצית המאבק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040" y="1572904"/>
            <a:ext cx="10160000" cy="4800600"/>
          </a:xfrm>
        </p:spPr>
        <p:txBody>
          <a:bodyPr/>
          <a:lstStyle/>
          <a:p>
            <a:r>
              <a:rPr lang="he-IL" dirty="0"/>
              <a:t>קו הרכבת המחבר את ערי הדרום </a:t>
            </a:r>
            <a:r>
              <a:rPr lang="he-IL" b="1" dirty="0"/>
              <a:t>- </a:t>
            </a:r>
            <a:r>
              <a:rPr lang="he-IL" dirty="0"/>
              <a:t>אופקים</a:t>
            </a:r>
            <a:r>
              <a:rPr lang="he-IL" b="1" dirty="0"/>
              <a:t>, </a:t>
            </a:r>
            <a:r>
              <a:rPr lang="he-IL" dirty="0"/>
              <a:t>נתיבות</a:t>
            </a:r>
            <a:r>
              <a:rPr lang="he-IL" b="1" dirty="0"/>
              <a:t>, </a:t>
            </a:r>
            <a:r>
              <a:rPr lang="he-IL" dirty="0"/>
              <a:t>שדרות</a:t>
            </a:r>
            <a:r>
              <a:rPr lang="he-IL" b="1" dirty="0"/>
              <a:t>, </a:t>
            </a:r>
            <a:r>
              <a:rPr lang="he-IL" dirty="0"/>
              <a:t>אשקלון ואשדוד </a:t>
            </a:r>
            <a:r>
              <a:rPr lang="he-IL" b="1" dirty="0"/>
              <a:t>- </a:t>
            </a:r>
            <a:r>
              <a:rPr lang="he-IL" dirty="0"/>
              <a:t>עם תל אביב </a:t>
            </a:r>
            <a:r>
              <a:rPr lang="he-IL" dirty="0" smtClean="0"/>
              <a:t>משרת </a:t>
            </a:r>
            <a:r>
              <a:rPr lang="he-IL" dirty="0" err="1" smtClean="0"/>
              <a:t>אוכלוסיה</a:t>
            </a:r>
            <a:r>
              <a:rPr lang="he-IL" dirty="0" smtClean="0"/>
              <a:t> </a:t>
            </a:r>
            <a:r>
              <a:rPr lang="he-IL" dirty="0"/>
              <a:t>של כחצי </a:t>
            </a:r>
            <a:r>
              <a:rPr lang="he-IL" dirty="0" err="1"/>
              <a:t>מליון</a:t>
            </a:r>
            <a:r>
              <a:rPr lang="he-IL" dirty="0"/>
              <a:t> תושבים </a:t>
            </a:r>
            <a:endParaRPr lang="he-IL" dirty="0" smtClean="0"/>
          </a:p>
          <a:p>
            <a:r>
              <a:rPr lang="he-IL" dirty="0" smtClean="0"/>
              <a:t>על </a:t>
            </a:r>
            <a:r>
              <a:rPr lang="he-IL" dirty="0"/>
              <a:t>אף הגידול העקבי בנסיעות בקו </a:t>
            </a:r>
            <a:r>
              <a:rPr lang="he-IL" b="1" dirty="0"/>
              <a:t>2, </a:t>
            </a:r>
            <a:r>
              <a:rPr lang="he-IL" dirty="0"/>
              <a:t>ולמרות פתיחתו של </a:t>
            </a:r>
            <a:r>
              <a:rPr lang="he-IL" dirty="0" smtClean="0"/>
              <a:t>מחלף פלשת</a:t>
            </a:r>
            <a:r>
              <a:rPr lang="he-IL" b="1" dirty="0"/>
              <a:t>, </a:t>
            </a:r>
            <a:r>
              <a:rPr lang="he-IL" dirty="0"/>
              <a:t>הקו הוא קו פרברי</a:t>
            </a:r>
            <a:r>
              <a:rPr lang="he-IL" b="1" dirty="0"/>
              <a:t>, </a:t>
            </a:r>
            <a:r>
              <a:rPr lang="he-IL" dirty="0"/>
              <a:t>העוצר </a:t>
            </a:r>
            <a:r>
              <a:rPr lang="he-IL" dirty="0" smtClean="0"/>
              <a:t>אחרי אשדוד ב </a:t>
            </a:r>
            <a:r>
              <a:rPr lang="he-IL" b="1" dirty="0"/>
              <a:t>6- </a:t>
            </a:r>
            <a:r>
              <a:rPr lang="he-IL" dirty="0"/>
              <a:t>תחנות </a:t>
            </a:r>
            <a:r>
              <a:rPr lang="he-IL" dirty="0" smtClean="0"/>
              <a:t>נוספות כך </a:t>
            </a:r>
            <a:r>
              <a:rPr lang="he-IL" dirty="0"/>
              <a:t>שמהירותה הממוצעת של הרכבת בקו היא</a:t>
            </a:r>
          </a:p>
          <a:p>
            <a:r>
              <a:rPr lang="he-IL" b="1" dirty="0"/>
              <a:t>50 </a:t>
            </a:r>
            <a:r>
              <a:rPr lang="he-IL" dirty="0" smtClean="0"/>
              <a:t>קמ״ש</a:t>
            </a:r>
          </a:p>
          <a:p>
            <a:r>
              <a:rPr lang="he-IL" dirty="0" smtClean="0"/>
              <a:t>אנו</a:t>
            </a:r>
            <a:r>
              <a:rPr lang="he-IL" b="1" dirty="0"/>
              <a:t>, </a:t>
            </a:r>
            <a:r>
              <a:rPr lang="he-IL" dirty="0"/>
              <a:t>תושבי האזור</a:t>
            </a:r>
            <a:r>
              <a:rPr lang="he-IL" b="1" dirty="0"/>
              <a:t>, </a:t>
            </a:r>
            <a:r>
              <a:rPr lang="he-IL" dirty="0"/>
              <a:t>פועלים למען קו ישיר שיאסוף את תושבי ערי הדרום וימשיך </a:t>
            </a:r>
            <a:r>
              <a:rPr lang="he-IL" dirty="0" smtClean="0"/>
              <a:t>ישירות מאשדוד לתל אביב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71257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שותפים לדרך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המטה לרכבת מהירה</a:t>
            </a:r>
          </a:p>
          <a:p>
            <a:r>
              <a:rPr lang="he-IL" dirty="0" smtClean="0"/>
              <a:t>אגודת הסטודנטים של מכללת ספיר</a:t>
            </a:r>
          </a:p>
          <a:p>
            <a:r>
              <a:rPr lang="he-IL" dirty="0" smtClean="0"/>
              <a:t>15 דקות</a:t>
            </a:r>
          </a:p>
          <a:p>
            <a:r>
              <a:rPr lang="he-IL" dirty="0" smtClean="0"/>
              <a:t>תנועת הפריפריות</a:t>
            </a:r>
          </a:p>
          <a:p>
            <a:r>
              <a:rPr lang="he-IL" dirty="0" err="1" smtClean="0"/>
              <a:t>מז"ח</a:t>
            </a:r>
            <a:endParaRPr lang="he-IL" dirty="0" smtClean="0"/>
          </a:p>
          <a:p>
            <a:r>
              <a:rPr lang="he-IL" dirty="0" smtClean="0"/>
              <a:t>10 רשויות מקומיות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36215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נתוני נוסעים (עפ"י רכבת ישראל)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855" y="1245352"/>
            <a:ext cx="10499671" cy="4800600"/>
          </a:xfrm>
        </p:spPr>
        <p:txBody>
          <a:bodyPr/>
          <a:lstStyle/>
          <a:p>
            <a:r>
              <a:rPr lang="he-IL" dirty="0"/>
              <a:t>כ </a:t>
            </a:r>
            <a:r>
              <a:rPr lang="he-IL" b="1" dirty="0"/>
              <a:t>55%- </a:t>
            </a:r>
            <a:r>
              <a:rPr lang="he-IL" dirty="0"/>
              <a:t>מהנוסעים בקו מגיעים מתחנות הדרום</a:t>
            </a:r>
            <a:r>
              <a:rPr lang="he-IL" b="1" dirty="0"/>
              <a:t>. </a:t>
            </a:r>
            <a:r>
              <a:rPr lang="he-IL" dirty="0"/>
              <a:t>תחנות אלה מציגות את הגידול המשמעותי ביותר בנפח הנוסעים בשנים האחרונות</a:t>
            </a:r>
            <a:r>
              <a:rPr lang="he-IL" b="1" dirty="0"/>
              <a:t>. </a:t>
            </a:r>
            <a:endParaRPr lang="he-IL" b="1" dirty="0" smtClean="0"/>
          </a:p>
          <a:p>
            <a:r>
              <a:rPr lang="he-IL" dirty="0" smtClean="0"/>
              <a:t>באזור </a:t>
            </a:r>
            <a:r>
              <a:rPr lang="he-IL" dirty="0"/>
              <a:t>הדרום </a:t>
            </a:r>
            <a:r>
              <a:rPr lang="he-IL" dirty="0" smtClean="0"/>
              <a:t>היצע התעסוקה דליל </a:t>
            </a:r>
            <a:r>
              <a:rPr lang="he-IL" dirty="0"/>
              <a:t>יחסית למרכז</a:t>
            </a:r>
            <a:r>
              <a:rPr lang="he-IL" b="1" dirty="0"/>
              <a:t>, </a:t>
            </a:r>
            <a:r>
              <a:rPr lang="he-IL" dirty="0"/>
              <a:t>כך שפוטנציאל היוממות של תושבי האזור למרכז הארץ גבוה</a:t>
            </a:r>
            <a:r>
              <a:rPr lang="he-IL" b="1" dirty="0" smtClean="0"/>
              <a:t>. </a:t>
            </a:r>
            <a:r>
              <a:rPr lang="he-IL" dirty="0" smtClean="0"/>
              <a:t> </a:t>
            </a:r>
          </a:p>
          <a:p>
            <a:r>
              <a:rPr lang="he-IL" dirty="0" smtClean="0"/>
              <a:t>מדיניותה </a:t>
            </a:r>
            <a:r>
              <a:rPr lang="he-IL" dirty="0"/>
              <a:t>המוצהרת של ממשלת ישראל ומשרד התחבורה </a:t>
            </a:r>
            <a:r>
              <a:rPr lang="he-IL" dirty="0" smtClean="0"/>
              <a:t>מקדמת את </a:t>
            </a:r>
            <a:r>
              <a:rPr lang="he-IL" dirty="0" err="1"/>
              <a:t>הנגשת</a:t>
            </a:r>
            <a:r>
              <a:rPr lang="he-IL" dirty="0"/>
              <a:t> הפריפריה למרכז ופיתוח הפריפריה כאינטרס לאומי</a:t>
            </a:r>
            <a:r>
              <a:rPr lang="he-IL" b="1" dirty="0"/>
              <a:t>.</a:t>
            </a:r>
            <a:endParaRPr lang="he-IL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" y="3278210"/>
            <a:ext cx="5475288" cy="351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9159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אז מה הבעיה?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2400" dirty="0" smtClean="0"/>
              <a:t>היעדר צדק חלוקתי ותחבורתי</a:t>
            </a:r>
          </a:p>
          <a:p>
            <a:r>
              <a:rPr lang="he-IL" sz="2400" dirty="0" smtClean="0"/>
              <a:t>בזבוז כספי ציבור – הפיכת הרכבת הכבדה לאוטובוס עירוני</a:t>
            </a:r>
          </a:p>
          <a:p>
            <a:r>
              <a:rPr lang="he-IL" sz="2400" dirty="0" smtClean="0"/>
              <a:t>הפרת התוכנית האסטרטגית של משרד התחבורה</a:t>
            </a:r>
          </a:p>
          <a:p>
            <a:r>
              <a:rPr lang="he-IL" sz="2400" dirty="0" smtClean="0"/>
              <a:t>השחתת הרשת הבין עירונית</a:t>
            </a:r>
          </a:p>
        </p:txBody>
      </p:sp>
    </p:spTree>
    <p:extLst>
      <p:ext uri="{BB962C8B-B14F-4D97-AF65-F5344CB8AC3E}">
        <p14:creationId xmlns:p14="http://schemas.microsoft.com/office/powerpoint/2010/main" val="1008608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משנה 2"/>
          <p:cNvSpPr txBox="1">
            <a:spLocks/>
          </p:cNvSpPr>
          <p:nvPr/>
        </p:nvSpPr>
        <p:spPr>
          <a:xfrm>
            <a:off x="1942621" y="934808"/>
            <a:ext cx="8523552" cy="470978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4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מערכת תח"צ מודרנית ויעילה מיישמת</a:t>
            </a:r>
          </a:p>
        </p:txBody>
      </p:sp>
      <p:sp>
        <p:nvSpPr>
          <p:cNvPr id="7" name="כותרת 1"/>
          <p:cNvSpPr>
            <a:spLocks noGrp="1"/>
          </p:cNvSpPr>
          <p:nvPr>
            <p:ph type="ctrTitle"/>
          </p:nvPr>
        </p:nvSpPr>
        <p:spPr>
          <a:xfrm>
            <a:off x="1249219" y="5247181"/>
            <a:ext cx="9910355" cy="419587"/>
          </a:xfrm>
        </p:spPr>
        <p:txBody>
          <a:bodyPr>
            <a:normAutofit fontScale="90000"/>
          </a:bodyPr>
          <a:lstStyle/>
          <a:p>
            <a:pPr>
              <a:spcBef>
                <a:spcPts val="600"/>
              </a:spcBef>
            </a:pPr>
            <a:r>
              <a:rPr lang="he-IL" sz="3000" b="1" i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כנסת ישראל – הוועדה לשוויון חברתי וצדק חלוקתי – 26/7/2017</a:t>
            </a:r>
            <a:endParaRPr lang="he-IL" sz="3000" b="1" i="1" dirty="0">
              <a:solidFill>
                <a:srgbClr val="00B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31" y="3503465"/>
            <a:ext cx="4849476" cy="1134151"/>
          </a:xfrm>
          <a:prstGeom prst="rect">
            <a:avLst/>
          </a:prstGeom>
        </p:spPr>
      </p:pic>
      <p:sp>
        <p:nvSpPr>
          <p:cNvPr id="9" name="כותרת משנה 2"/>
          <p:cNvSpPr txBox="1">
            <a:spLocks/>
          </p:cNvSpPr>
          <p:nvPr/>
        </p:nvSpPr>
        <p:spPr>
          <a:xfrm>
            <a:off x="631500" y="2111448"/>
            <a:ext cx="11145795" cy="470978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6000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6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</a:t>
            </a:r>
            <a:r>
              <a:rPr lang="he-IL" sz="6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היררכיה</a:t>
            </a:r>
            <a:r>
              <a:rPr lang="he-IL" sz="6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6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ברורה</a:t>
            </a:r>
            <a:r>
              <a:rPr lang="he-IL" sz="6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של אמצעי הנסיעה" </a:t>
            </a:r>
          </a:p>
        </p:txBody>
      </p:sp>
      <p:sp>
        <p:nvSpPr>
          <p:cNvPr id="2" name="מלבן 1"/>
          <p:cNvSpPr/>
          <p:nvPr/>
        </p:nvSpPr>
        <p:spPr>
          <a:xfrm>
            <a:off x="3156396" y="6126235"/>
            <a:ext cx="6096000" cy="3558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</a:pPr>
            <a:r>
              <a:rPr lang="he-IL" sz="1600" b="1" u="sng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מציג</a:t>
            </a:r>
            <a:r>
              <a:rPr lang="he-IL" sz="1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r>
              <a:rPr lang="en-US" sz="1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he-IL" sz="1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עו"ד דביר לנגר, מטעם המטה לרכבת מהירה</a:t>
            </a:r>
            <a:endParaRPr lang="he-IL" sz="1600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1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53" y="5366499"/>
            <a:ext cx="4304348" cy="1227196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2" y="4373500"/>
            <a:ext cx="4479008" cy="10475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17575" y="4872659"/>
            <a:ext cx="2122697" cy="861774"/>
          </a:xfrm>
          <a:prstGeom prst="rect">
            <a:avLst/>
          </a:prstGeom>
          <a:noFill/>
          <a:ln w="19050">
            <a:noFill/>
          </a:ln>
        </p:spPr>
        <p:txBody>
          <a:bodyPr wrap="none" rtlCol="1">
            <a:spAutoFit/>
          </a:bodyPr>
          <a:lstStyle/>
          <a:p>
            <a:r>
              <a:rPr lang="he-IL" sz="5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+mj-cs"/>
              </a:rPr>
              <a:t>היררכיה</a:t>
            </a:r>
            <a:endParaRPr lang="he-IL" sz="5000" b="1" dirty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+mj-cs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714" y="3227764"/>
            <a:ext cx="9873401" cy="562053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369" y="4486862"/>
            <a:ext cx="2219048" cy="1933333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87" y="1651730"/>
            <a:ext cx="10507692" cy="1033544"/>
          </a:xfrm>
          <a:prstGeom prst="rect">
            <a:avLst/>
          </a:prstGeom>
          <a:ln w="19050">
            <a:noFill/>
          </a:ln>
        </p:spPr>
      </p:pic>
      <p:sp>
        <p:nvSpPr>
          <p:cNvPr id="7" name="מלבן 6"/>
          <p:cNvSpPr/>
          <p:nvPr/>
        </p:nvSpPr>
        <p:spPr>
          <a:xfrm>
            <a:off x="5154494" y="307899"/>
            <a:ext cx="60901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40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</a:rPr>
              <a:t>הבעיה התחבורתית שלפנינו: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707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799" y="314830"/>
            <a:ext cx="8880976" cy="6469744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9032793" y="989823"/>
            <a:ext cx="1112108" cy="55687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אליפסה 5"/>
          <p:cNvSpPr/>
          <p:nvPr/>
        </p:nvSpPr>
        <p:spPr>
          <a:xfrm>
            <a:off x="9226385" y="3840116"/>
            <a:ext cx="667265" cy="4036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אליפסה 10"/>
          <p:cNvSpPr/>
          <p:nvPr/>
        </p:nvSpPr>
        <p:spPr>
          <a:xfrm>
            <a:off x="7863022" y="3840116"/>
            <a:ext cx="737287" cy="4036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10297299" y="1130878"/>
            <a:ext cx="1882247" cy="707886"/>
          </a:xfrm>
          <a:prstGeom prst="rect">
            <a:avLst/>
          </a:prstGeom>
          <a:noFill/>
          <a:ln w="19050">
            <a:noFill/>
          </a:ln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היררכיה</a:t>
            </a:r>
            <a:endParaRPr lang="he-IL" sz="4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מחבר חץ ישר 6"/>
          <p:cNvCxnSpPr/>
          <p:nvPr/>
        </p:nvCxnSpPr>
        <p:spPr>
          <a:xfrm flipH="1">
            <a:off x="9957490" y="1508814"/>
            <a:ext cx="417207" cy="1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מלבן 15"/>
          <p:cNvSpPr/>
          <p:nvPr/>
        </p:nvSpPr>
        <p:spPr>
          <a:xfrm>
            <a:off x="7002167" y="989823"/>
            <a:ext cx="1820563" cy="55687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TextBox 19"/>
          <p:cNvSpPr txBox="1"/>
          <p:nvPr/>
        </p:nvSpPr>
        <p:spPr>
          <a:xfrm>
            <a:off x="9106931" y="1301223"/>
            <a:ext cx="9555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רכבת ארצית</a:t>
            </a:r>
            <a:endParaRPr lang="he-IL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31091" y="1295408"/>
            <a:ext cx="184930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רכבת אזורית/</a:t>
            </a:r>
            <a:r>
              <a:rPr lang="he-IL" sz="1600" b="1" dirty="0" err="1" smtClean="0"/>
              <a:t>מטרופולינית</a:t>
            </a:r>
            <a:endParaRPr lang="he-IL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354684" y="1295407"/>
            <a:ext cx="155274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רכבת עירונית</a:t>
            </a:r>
            <a:endParaRPr lang="he-IL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501434" y="1192434"/>
            <a:ext cx="168034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/>
              <a:t>BRT</a:t>
            </a:r>
            <a:endParaRPr lang="he-IL" sz="2000" b="1" dirty="0" smtClean="0"/>
          </a:p>
          <a:p>
            <a:pPr algn="ctr"/>
            <a:r>
              <a:rPr lang="he-IL" sz="1600" b="1" dirty="0" err="1" smtClean="0"/>
              <a:t>מטרופוליני</a:t>
            </a:r>
            <a:r>
              <a:rPr lang="he-IL" sz="1600" b="1" dirty="0" smtClean="0"/>
              <a:t>/עירוני</a:t>
            </a:r>
            <a:endParaRPr lang="he-IL" sz="1600" b="1" dirty="0"/>
          </a:p>
        </p:txBody>
      </p:sp>
      <p:pic>
        <p:nvPicPr>
          <p:cNvPr id="24" name="תמונה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2" y="33578"/>
            <a:ext cx="3728213" cy="871920"/>
          </a:xfrm>
          <a:prstGeom prst="rect">
            <a:avLst/>
          </a:prstGeom>
        </p:spPr>
      </p:pic>
      <p:sp>
        <p:nvSpPr>
          <p:cNvPr id="4" name="מלבן מעוגל 3"/>
          <p:cNvSpPr/>
          <p:nvPr/>
        </p:nvSpPr>
        <p:spPr>
          <a:xfrm>
            <a:off x="9111051" y="1847004"/>
            <a:ext cx="967940" cy="8887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8" y="938720"/>
            <a:ext cx="3295277" cy="5050605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3227626" y="1024399"/>
            <a:ext cx="305255" cy="57237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0" y="905500"/>
            <a:ext cx="3369133" cy="44915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01173" y="5658269"/>
            <a:ext cx="2707356" cy="1015663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3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חיבור 4 </a:t>
            </a:r>
            <a:r>
              <a:rPr lang="he-IL" sz="3000" b="1" dirty="0" err="1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המטרופולינים</a:t>
            </a:r>
            <a:endParaRPr lang="he-IL" sz="3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מלבן מעוגל 18"/>
          <p:cNvSpPr/>
          <p:nvPr/>
        </p:nvSpPr>
        <p:spPr>
          <a:xfrm>
            <a:off x="7084869" y="1838765"/>
            <a:ext cx="1649153" cy="49254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TextBox 24"/>
          <p:cNvSpPr txBox="1"/>
          <p:nvPr/>
        </p:nvSpPr>
        <p:spPr>
          <a:xfrm rot="16200000">
            <a:off x="7117825" y="3883810"/>
            <a:ext cx="3510720" cy="553998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3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+mj-cs"/>
              </a:rPr>
              <a:t>רכבת בין עירונית</a:t>
            </a:r>
            <a:endParaRPr lang="he-IL" sz="3000" b="1" dirty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4283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573" y="207222"/>
            <a:ext cx="7930747" cy="62443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כותרת משנה 2"/>
          <p:cNvSpPr txBox="1">
            <a:spLocks/>
          </p:cNvSpPr>
          <p:nvPr/>
        </p:nvSpPr>
        <p:spPr>
          <a:xfrm>
            <a:off x="116429" y="1989598"/>
            <a:ext cx="3487969" cy="108380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רכבת אזורית/</a:t>
            </a:r>
            <a:r>
              <a:rPr lang="he-IL" b="1" u="sng" dirty="0" err="1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מטרופולינית</a:t>
            </a:r>
            <a:r>
              <a:rPr lang="he-IL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"חיבור </a:t>
            </a:r>
            <a:r>
              <a:rPr lang="he-IL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הטבעות המרוחקות </a:t>
            </a:r>
            <a:r>
              <a:rPr lang="he-IL" b="1" dirty="0" err="1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במטרופולינים</a:t>
            </a:r>
            <a:r>
              <a:rPr lang="he-IL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</a:t>
            </a:r>
          </a:p>
        </p:txBody>
      </p:sp>
      <p:sp>
        <p:nvSpPr>
          <p:cNvPr id="17" name="מלבן 16"/>
          <p:cNvSpPr/>
          <p:nvPr/>
        </p:nvSpPr>
        <p:spPr>
          <a:xfrm>
            <a:off x="6375401" y="1422401"/>
            <a:ext cx="3416300" cy="45498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כותרת משנה 2"/>
          <p:cNvSpPr txBox="1">
            <a:spLocks/>
          </p:cNvSpPr>
          <p:nvPr/>
        </p:nvSpPr>
        <p:spPr>
          <a:xfrm>
            <a:off x="5666166" y="1626576"/>
            <a:ext cx="5467994" cy="1563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אשקלון </a:t>
            </a:r>
            <a:r>
              <a:rPr lang="he-IL" sz="28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אינה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במטרופולין ת"א או באזור ת"א; הרכבת בה אנו עוסקים היא </a:t>
            </a:r>
            <a:r>
              <a:rPr lang="he-IL" sz="28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רכבת בין עירונית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ולא רכבת אזורית.</a:t>
            </a:r>
          </a:p>
        </p:txBody>
      </p:sp>
      <p:sp>
        <p:nvSpPr>
          <p:cNvPr id="19" name="כותרת משנה 2"/>
          <p:cNvSpPr txBox="1">
            <a:spLocks/>
          </p:cNvSpPr>
          <p:nvPr/>
        </p:nvSpPr>
        <p:spPr>
          <a:xfrm>
            <a:off x="5909480" y="3478071"/>
            <a:ext cx="5211033" cy="2119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גם </a:t>
            </a:r>
            <a:r>
              <a:rPr lang="he-IL" sz="28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הרכבת האזורית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אינה </a:t>
            </a:r>
            <a:r>
              <a:rPr lang="he-IL" sz="2800" b="1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אמורה לספק מענה ב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טבעת הפנימית; תפקידה – "חיבור הטבעות המרוחקות" למרכז התחבורתי המטרופוליני.</a:t>
            </a:r>
          </a:p>
        </p:txBody>
      </p:sp>
      <p:sp>
        <p:nvSpPr>
          <p:cNvPr id="7" name="כותרת משנה 2"/>
          <p:cNvSpPr txBox="1">
            <a:spLocks/>
          </p:cNvSpPr>
          <p:nvPr/>
        </p:nvSpPr>
        <p:spPr>
          <a:xfrm>
            <a:off x="485913" y="3189731"/>
            <a:ext cx="2530043" cy="811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 ים וחולון שייכות לטבעת הפנימית</a:t>
            </a:r>
          </a:p>
        </p:txBody>
      </p:sp>
      <p:sp>
        <p:nvSpPr>
          <p:cNvPr id="8" name="כותרת משנה 2"/>
          <p:cNvSpPr txBox="1">
            <a:spLocks/>
          </p:cNvSpPr>
          <p:nvPr/>
        </p:nvSpPr>
        <p:spPr>
          <a:xfrm>
            <a:off x="116428" y="4168849"/>
            <a:ext cx="2899528" cy="811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2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ראשל"צ ואשדוד שייכות ל</a:t>
            </a:r>
            <a:r>
              <a:rPr lang="he-IL" sz="22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"טבעות המרוחקות"</a:t>
            </a:r>
          </a:p>
        </p:txBody>
      </p:sp>
    </p:spTree>
    <p:extLst>
      <p:ext uri="{BB962C8B-B14F-4D97-AF65-F5344CB8AC3E}">
        <p14:creationId xmlns:p14="http://schemas.microsoft.com/office/powerpoint/2010/main" val="90904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82" y="0"/>
            <a:ext cx="5565037" cy="6858000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501" y="995424"/>
            <a:ext cx="2409524" cy="5114286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9063829" y="904904"/>
            <a:ext cx="2139919" cy="10557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7" name="מחבר ישר 6"/>
          <p:cNvCxnSpPr/>
          <p:nvPr/>
        </p:nvCxnSpPr>
        <p:spPr>
          <a:xfrm flipH="1">
            <a:off x="5527593" y="5354595"/>
            <a:ext cx="8235" cy="3837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flipV="1">
            <a:off x="5535828" y="1515764"/>
            <a:ext cx="2298357" cy="38388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 flipH="1">
            <a:off x="7831213" y="995424"/>
            <a:ext cx="442105" cy="5203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מחבר ישר 14"/>
          <p:cNvCxnSpPr/>
          <p:nvPr/>
        </p:nvCxnSpPr>
        <p:spPr>
          <a:xfrm flipH="1">
            <a:off x="8273317" y="0"/>
            <a:ext cx="506628" cy="6894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/>
        </p:nvCxnSpPr>
        <p:spPr>
          <a:xfrm>
            <a:off x="8273316" y="790832"/>
            <a:ext cx="0" cy="2045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מלבן 19"/>
          <p:cNvSpPr/>
          <p:nvPr/>
        </p:nvSpPr>
        <p:spPr>
          <a:xfrm>
            <a:off x="8174741" y="655896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5440007" y="5688388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TextBox 21"/>
          <p:cNvSpPr txBox="1"/>
          <p:nvPr/>
        </p:nvSpPr>
        <p:spPr>
          <a:xfrm>
            <a:off x="7452437" y="611156"/>
            <a:ext cx="656891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אשדוד</a:t>
            </a:r>
            <a:endParaRPr lang="he-IL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4514337" y="5584479"/>
            <a:ext cx="817164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אשקלון</a:t>
            </a:r>
            <a:endParaRPr lang="he-IL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3987601" y="1444387"/>
            <a:ext cx="2619632" cy="12926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 algn="ctr"/>
            <a:r>
              <a:rPr lang="he-IL" sz="2800" dirty="0" smtClean="0"/>
              <a:t>אשדוד – אשקלון</a:t>
            </a:r>
          </a:p>
          <a:p>
            <a:pPr algn="ctr"/>
            <a:r>
              <a:rPr lang="he-IL" sz="2200" dirty="0"/>
              <a:t>12.4 ק"מ ב-10 דק</a:t>
            </a:r>
            <a:r>
              <a:rPr lang="he-IL" sz="2200" dirty="0" smtClean="0"/>
              <a:t>'</a:t>
            </a:r>
          </a:p>
          <a:p>
            <a:pPr algn="ctr"/>
            <a:r>
              <a:rPr lang="he-IL" sz="2800" dirty="0" smtClean="0"/>
              <a:t>74.4 קמ"ש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378022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72" y="-8238"/>
            <a:ext cx="5357813" cy="6858000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399" y="0"/>
            <a:ext cx="5061336" cy="6858000"/>
          </a:xfrm>
          <a:prstGeom prst="rect">
            <a:avLst/>
          </a:prstGeom>
        </p:spPr>
      </p:pic>
      <p:cxnSp>
        <p:nvCxnSpPr>
          <p:cNvPr id="8" name="מחבר ישר 7"/>
          <p:cNvCxnSpPr/>
          <p:nvPr/>
        </p:nvCxnSpPr>
        <p:spPr>
          <a:xfrm flipH="1">
            <a:off x="1482813" y="4530813"/>
            <a:ext cx="1326291" cy="187482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V="1">
            <a:off x="2809103" y="3814119"/>
            <a:ext cx="53895" cy="7166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מחבר ישר 12"/>
          <p:cNvCxnSpPr/>
          <p:nvPr/>
        </p:nvCxnSpPr>
        <p:spPr>
          <a:xfrm flipH="1">
            <a:off x="2862998" y="3336326"/>
            <a:ext cx="448615" cy="47779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 flipV="1">
            <a:off x="3311611" y="2421924"/>
            <a:ext cx="53895" cy="914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מחבר ישר 18"/>
          <p:cNvCxnSpPr/>
          <p:nvPr/>
        </p:nvCxnSpPr>
        <p:spPr>
          <a:xfrm flipH="1">
            <a:off x="3365506" y="1598142"/>
            <a:ext cx="288325" cy="82378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מחבר ישר 22"/>
          <p:cNvCxnSpPr/>
          <p:nvPr/>
        </p:nvCxnSpPr>
        <p:spPr>
          <a:xfrm flipV="1">
            <a:off x="3653831" y="568411"/>
            <a:ext cx="580419" cy="10297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מחבר ישר 25"/>
          <p:cNvCxnSpPr/>
          <p:nvPr/>
        </p:nvCxnSpPr>
        <p:spPr>
          <a:xfrm flipV="1">
            <a:off x="7949862" y="5468221"/>
            <a:ext cx="337403" cy="10297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מחבר ישר 27"/>
          <p:cNvCxnSpPr/>
          <p:nvPr/>
        </p:nvCxnSpPr>
        <p:spPr>
          <a:xfrm flipH="1">
            <a:off x="8287266" y="4102443"/>
            <a:ext cx="148281" cy="13657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מחבר ישר 30"/>
          <p:cNvCxnSpPr/>
          <p:nvPr/>
        </p:nvCxnSpPr>
        <p:spPr>
          <a:xfrm flipV="1">
            <a:off x="8435545" y="3336325"/>
            <a:ext cx="654115" cy="766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מחבר ישר 33"/>
          <p:cNvCxnSpPr/>
          <p:nvPr/>
        </p:nvCxnSpPr>
        <p:spPr>
          <a:xfrm>
            <a:off x="8994067" y="2183029"/>
            <a:ext cx="134983" cy="1062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מחבר ישר 36"/>
          <p:cNvCxnSpPr/>
          <p:nvPr/>
        </p:nvCxnSpPr>
        <p:spPr>
          <a:xfrm flipV="1">
            <a:off x="8994068" y="1664043"/>
            <a:ext cx="67491" cy="5189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93255" y="2032138"/>
            <a:ext cx="2211919" cy="430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200" dirty="0" smtClean="0"/>
              <a:t>11.4 ק"מ ב-10 </a:t>
            </a:r>
            <a:r>
              <a:rPr lang="he-IL" sz="2200" dirty="0"/>
              <a:t>דק</a:t>
            </a:r>
            <a:r>
              <a:rPr lang="he-IL" sz="2200" dirty="0" smtClean="0"/>
              <a:t>'</a:t>
            </a:r>
            <a:endParaRPr lang="he-IL" sz="2200" dirty="0"/>
          </a:p>
        </p:txBody>
      </p:sp>
      <p:sp>
        <p:nvSpPr>
          <p:cNvPr id="41" name="TextBox 40"/>
          <p:cNvSpPr txBox="1"/>
          <p:nvPr/>
        </p:nvSpPr>
        <p:spPr>
          <a:xfrm>
            <a:off x="768533" y="2691711"/>
            <a:ext cx="1913524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/>
              <a:t>68.2 קמ"ש</a:t>
            </a:r>
            <a:endParaRPr lang="he-IL" sz="3000" dirty="0"/>
          </a:p>
        </p:txBody>
      </p:sp>
      <p:sp>
        <p:nvSpPr>
          <p:cNvPr id="42" name="TextBox 41"/>
          <p:cNvSpPr txBox="1"/>
          <p:nvPr/>
        </p:nvSpPr>
        <p:spPr>
          <a:xfrm>
            <a:off x="8973974" y="3741580"/>
            <a:ext cx="2211919" cy="430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200" dirty="0" smtClean="0"/>
              <a:t>14.9 ק"מ ב-12 </a:t>
            </a:r>
            <a:r>
              <a:rPr lang="he-IL" sz="2200" dirty="0"/>
              <a:t>דק</a:t>
            </a:r>
            <a:r>
              <a:rPr lang="he-IL" sz="2200" dirty="0" smtClean="0"/>
              <a:t>'</a:t>
            </a:r>
            <a:endParaRPr lang="he-IL" sz="2200" dirty="0"/>
          </a:p>
        </p:txBody>
      </p:sp>
      <p:sp>
        <p:nvSpPr>
          <p:cNvPr id="43" name="TextBox 42"/>
          <p:cNvSpPr txBox="1"/>
          <p:nvPr/>
        </p:nvSpPr>
        <p:spPr>
          <a:xfrm>
            <a:off x="9164341" y="4285255"/>
            <a:ext cx="1890067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/>
              <a:t>74.5 קמ"ש</a:t>
            </a:r>
            <a:endParaRPr lang="he-IL" sz="3000" dirty="0"/>
          </a:p>
        </p:txBody>
      </p:sp>
      <p:sp>
        <p:nvSpPr>
          <p:cNvPr id="44" name="מלבן 43"/>
          <p:cNvSpPr/>
          <p:nvPr/>
        </p:nvSpPr>
        <p:spPr>
          <a:xfrm>
            <a:off x="4190241" y="472619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5" name="מלבן 44"/>
          <p:cNvSpPr/>
          <p:nvPr/>
        </p:nvSpPr>
        <p:spPr>
          <a:xfrm>
            <a:off x="1395227" y="6404679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6" name="מלבן 45"/>
          <p:cNvSpPr/>
          <p:nvPr/>
        </p:nvSpPr>
        <p:spPr>
          <a:xfrm>
            <a:off x="7869456" y="6365204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7" name="מלבן 46"/>
          <p:cNvSpPr/>
          <p:nvPr/>
        </p:nvSpPr>
        <p:spPr>
          <a:xfrm>
            <a:off x="8973973" y="1525464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8" name="מלבן 47"/>
          <p:cNvSpPr/>
          <p:nvPr/>
        </p:nvSpPr>
        <p:spPr>
          <a:xfrm>
            <a:off x="9219822" y="229204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9" name="מלבן 48"/>
          <p:cNvSpPr/>
          <p:nvPr/>
        </p:nvSpPr>
        <p:spPr>
          <a:xfrm>
            <a:off x="9129050" y="877333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0" name="מחבר ישר 49"/>
          <p:cNvCxnSpPr/>
          <p:nvPr/>
        </p:nvCxnSpPr>
        <p:spPr>
          <a:xfrm flipV="1">
            <a:off x="9103776" y="1002495"/>
            <a:ext cx="67491" cy="5189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מחבר ישר 50"/>
          <p:cNvCxnSpPr/>
          <p:nvPr/>
        </p:nvCxnSpPr>
        <p:spPr>
          <a:xfrm flipV="1">
            <a:off x="9202069" y="356748"/>
            <a:ext cx="67491" cy="5189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מחבר ישר 51"/>
          <p:cNvCxnSpPr>
            <a:stCxn id="48" idx="0"/>
          </p:cNvCxnSpPr>
          <p:nvPr/>
        </p:nvCxnSpPr>
        <p:spPr>
          <a:xfrm flipH="1" flipV="1">
            <a:off x="9284533" y="-8236"/>
            <a:ext cx="5544" cy="2374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מחבר ישר 54"/>
          <p:cNvCxnSpPr/>
          <p:nvPr/>
        </p:nvCxnSpPr>
        <p:spPr>
          <a:xfrm flipV="1">
            <a:off x="4277827" y="1"/>
            <a:ext cx="179229" cy="47261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8018941" y="1505350"/>
            <a:ext cx="856739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ראשל"צ</a:t>
            </a:r>
            <a:endParaRPr lang="he-IL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672160" y="6211314"/>
            <a:ext cx="679275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אשדוד</a:t>
            </a:r>
            <a:endParaRPr lang="he-IL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3536127" y="404797"/>
            <a:ext cx="546072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יבנה</a:t>
            </a:r>
            <a:endParaRPr lang="he-IL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8088369" y="6518226"/>
            <a:ext cx="546072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יבנה</a:t>
            </a:r>
            <a:endParaRPr lang="he-IL" sz="1400" dirty="0"/>
          </a:p>
        </p:txBody>
      </p:sp>
      <p:pic>
        <p:nvPicPr>
          <p:cNvPr id="35" name="תמונה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875" y="1813126"/>
            <a:ext cx="2409524" cy="5114286"/>
          </a:xfrm>
          <a:prstGeom prst="rect">
            <a:avLst/>
          </a:prstGeom>
        </p:spPr>
      </p:pic>
      <p:sp>
        <p:nvSpPr>
          <p:cNvPr id="36" name="מלבן 35"/>
          <p:cNvSpPr/>
          <p:nvPr/>
        </p:nvSpPr>
        <p:spPr>
          <a:xfrm>
            <a:off x="5519351" y="2401330"/>
            <a:ext cx="2154475" cy="15116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9" name="TextBox 38"/>
          <p:cNvSpPr txBox="1"/>
          <p:nvPr/>
        </p:nvSpPr>
        <p:spPr>
          <a:xfrm>
            <a:off x="6592331" y="2600162"/>
            <a:ext cx="53486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68.2</a:t>
            </a:r>
            <a:endParaRPr lang="he-IL" sz="1400" dirty="0"/>
          </a:p>
        </p:txBody>
      </p:sp>
      <p:sp>
        <p:nvSpPr>
          <p:cNvPr id="4" name="מלבן 3"/>
          <p:cNvSpPr/>
          <p:nvPr/>
        </p:nvSpPr>
        <p:spPr>
          <a:xfrm>
            <a:off x="6684576" y="2010032"/>
            <a:ext cx="350379" cy="1558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3" name="TextBox 52"/>
          <p:cNvSpPr txBox="1"/>
          <p:nvPr/>
        </p:nvSpPr>
        <p:spPr>
          <a:xfrm>
            <a:off x="6592331" y="2047715"/>
            <a:ext cx="53486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74.4</a:t>
            </a:r>
            <a:endParaRPr lang="he-IL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6625949" y="3200649"/>
            <a:ext cx="53486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74.5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380417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247" y="0"/>
            <a:ext cx="8069508" cy="6858000"/>
          </a:xfrm>
          <a:prstGeom prst="rect">
            <a:avLst/>
          </a:prstGeom>
        </p:spPr>
      </p:pic>
      <p:cxnSp>
        <p:nvCxnSpPr>
          <p:cNvPr id="4" name="מחבר ישר 3"/>
          <p:cNvCxnSpPr/>
          <p:nvPr/>
        </p:nvCxnSpPr>
        <p:spPr>
          <a:xfrm flipH="1">
            <a:off x="6960973" y="189470"/>
            <a:ext cx="181232" cy="10297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מחבר ישר 4"/>
          <p:cNvCxnSpPr/>
          <p:nvPr/>
        </p:nvCxnSpPr>
        <p:spPr>
          <a:xfrm flipH="1">
            <a:off x="6516130" y="1219202"/>
            <a:ext cx="444843" cy="53545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מחבר ישר 6"/>
          <p:cNvCxnSpPr/>
          <p:nvPr/>
        </p:nvCxnSpPr>
        <p:spPr>
          <a:xfrm flipH="1">
            <a:off x="6096001" y="1845278"/>
            <a:ext cx="271849" cy="5766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H="1" flipV="1">
            <a:off x="5272217" y="1664043"/>
            <a:ext cx="704337" cy="21006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 flipH="1">
            <a:off x="5037441" y="1664045"/>
            <a:ext cx="234777" cy="23889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מחבר ישר 13"/>
          <p:cNvCxnSpPr/>
          <p:nvPr/>
        </p:nvCxnSpPr>
        <p:spPr>
          <a:xfrm>
            <a:off x="5037442" y="2022391"/>
            <a:ext cx="177111" cy="194824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 flipH="1">
            <a:off x="5037439" y="4098323"/>
            <a:ext cx="185351" cy="12233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/>
        </p:nvCxnSpPr>
        <p:spPr>
          <a:xfrm flipH="1">
            <a:off x="4835612" y="5444755"/>
            <a:ext cx="165067" cy="114551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306364" y="2"/>
            <a:ext cx="561371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1">
            <a:spAutoFit/>
          </a:bodyPr>
          <a:lstStyle/>
          <a:p>
            <a:r>
              <a:rPr lang="he-IL" sz="1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ההגנה</a:t>
            </a:r>
            <a:endParaRPr lang="he-IL" sz="1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80645" y="1874109"/>
            <a:ext cx="513281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err="1"/>
              <a:t>צ.חולון</a:t>
            </a:r>
            <a:endParaRPr lang="he-IL" dirty="0"/>
          </a:p>
        </p:txBody>
      </p:sp>
      <p:sp>
        <p:nvSpPr>
          <p:cNvPr id="24" name="TextBox 23"/>
          <p:cNvSpPr txBox="1"/>
          <p:nvPr/>
        </p:nvSpPr>
        <p:spPr>
          <a:xfrm>
            <a:off x="4390768" y="1874109"/>
            <a:ext cx="514864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חולון ו.</a:t>
            </a:r>
            <a:endParaRPr lang="he-IL" sz="10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50497" y="3943635"/>
            <a:ext cx="621956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בת ים י.</a:t>
            </a:r>
            <a:endParaRPr lang="he-IL" dirty="0"/>
          </a:p>
        </p:txBody>
      </p:sp>
      <p:sp>
        <p:nvSpPr>
          <p:cNvPr id="26" name="TextBox 25"/>
          <p:cNvSpPr txBox="1"/>
          <p:nvPr/>
        </p:nvSpPr>
        <p:spPr>
          <a:xfrm>
            <a:off x="4226011" y="5198533"/>
            <a:ext cx="605485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בת ים ק.</a:t>
            </a:r>
            <a:endParaRPr lang="he-IL" dirty="0"/>
          </a:p>
        </p:txBody>
      </p:sp>
      <p:sp>
        <p:nvSpPr>
          <p:cNvPr id="27" name="TextBox 26"/>
          <p:cNvSpPr txBox="1"/>
          <p:nvPr/>
        </p:nvSpPr>
        <p:spPr>
          <a:xfrm>
            <a:off x="3904736" y="6537868"/>
            <a:ext cx="856739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ראשל"צ</a:t>
            </a:r>
            <a:endParaRPr lang="he-IL" sz="1400" dirty="0"/>
          </a:p>
        </p:txBody>
      </p:sp>
      <p:sp>
        <p:nvSpPr>
          <p:cNvPr id="29" name="TextBox 28"/>
          <p:cNvSpPr txBox="1"/>
          <p:nvPr/>
        </p:nvSpPr>
        <p:spPr>
          <a:xfrm rot="18247597">
            <a:off x="6768583" y="1294998"/>
            <a:ext cx="74724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2.03 ק"מ</a:t>
            </a:r>
            <a:endParaRPr lang="he-IL" sz="1200" dirty="0"/>
          </a:p>
        </p:txBody>
      </p:sp>
      <p:sp>
        <p:nvSpPr>
          <p:cNvPr id="30" name="TextBox 29"/>
          <p:cNvSpPr txBox="1"/>
          <p:nvPr/>
        </p:nvSpPr>
        <p:spPr>
          <a:xfrm rot="1113973">
            <a:off x="5285322" y="1369219"/>
            <a:ext cx="74724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1.78 ק"מ</a:t>
            </a:r>
            <a:endParaRPr lang="he-IL" sz="1200" dirty="0"/>
          </a:p>
        </p:txBody>
      </p:sp>
      <p:sp>
        <p:nvSpPr>
          <p:cNvPr id="31" name="TextBox 30"/>
          <p:cNvSpPr txBox="1"/>
          <p:nvPr/>
        </p:nvSpPr>
        <p:spPr>
          <a:xfrm rot="15826130">
            <a:off x="4448822" y="2996221"/>
            <a:ext cx="74724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2.31 ק"מ</a:t>
            </a:r>
            <a:endParaRPr lang="he-IL" sz="1200" dirty="0"/>
          </a:p>
        </p:txBody>
      </p:sp>
      <p:sp>
        <p:nvSpPr>
          <p:cNvPr id="32" name="TextBox 31"/>
          <p:cNvSpPr txBox="1"/>
          <p:nvPr/>
        </p:nvSpPr>
        <p:spPr>
          <a:xfrm rot="16963421" flipH="1">
            <a:off x="4426887" y="4628274"/>
            <a:ext cx="7929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1.52 ק"מ</a:t>
            </a:r>
            <a:endParaRPr lang="he-IL" sz="1200" dirty="0"/>
          </a:p>
        </p:txBody>
      </p:sp>
      <p:sp>
        <p:nvSpPr>
          <p:cNvPr id="33" name="TextBox 32"/>
          <p:cNvSpPr txBox="1"/>
          <p:nvPr/>
        </p:nvSpPr>
        <p:spPr>
          <a:xfrm rot="16963421" flipH="1">
            <a:off x="4282591" y="5910068"/>
            <a:ext cx="7929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1.46 ק"מ</a:t>
            </a:r>
            <a:endParaRPr lang="he-IL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5928666" y="3208098"/>
            <a:ext cx="2211919" cy="430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200" dirty="0" smtClean="0"/>
              <a:t>9.11 ק"מ </a:t>
            </a:r>
            <a:r>
              <a:rPr lang="he-IL" sz="2200" dirty="0"/>
              <a:t>ב-18 דק</a:t>
            </a:r>
            <a:r>
              <a:rPr lang="he-IL" sz="2200" dirty="0" smtClean="0"/>
              <a:t>'</a:t>
            </a:r>
            <a:endParaRPr lang="he-IL" sz="2200" dirty="0"/>
          </a:p>
        </p:txBody>
      </p:sp>
      <p:sp>
        <p:nvSpPr>
          <p:cNvPr id="36" name="TextBox 35"/>
          <p:cNvSpPr txBox="1"/>
          <p:nvPr/>
        </p:nvSpPr>
        <p:spPr>
          <a:xfrm>
            <a:off x="6114805" y="3723386"/>
            <a:ext cx="1889108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/>
              <a:t>30.3 קמ"ש</a:t>
            </a:r>
            <a:endParaRPr lang="he-IL" sz="3000" dirty="0"/>
          </a:p>
        </p:txBody>
      </p:sp>
      <p:sp>
        <p:nvSpPr>
          <p:cNvPr id="40" name="מלבן 39"/>
          <p:cNvSpPr/>
          <p:nvPr/>
        </p:nvSpPr>
        <p:spPr>
          <a:xfrm>
            <a:off x="5163071" y="3960343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1" name="מלבן 40"/>
          <p:cNvSpPr/>
          <p:nvPr/>
        </p:nvSpPr>
        <p:spPr>
          <a:xfrm>
            <a:off x="4950631" y="1915300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2" name="מלבן 41"/>
          <p:cNvSpPr/>
          <p:nvPr/>
        </p:nvSpPr>
        <p:spPr>
          <a:xfrm>
            <a:off x="6392926" y="1752487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3" name="מלבן 42"/>
          <p:cNvSpPr/>
          <p:nvPr/>
        </p:nvSpPr>
        <p:spPr>
          <a:xfrm>
            <a:off x="4930423" y="5319131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4" name="מלבן 43"/>
          <p:cNvSpPr/>
          <p:nvPr/>
        </p:nvSpPr>
        <p:spPr>
          <a:xfrm>
            <a:off x="4726345" y="6590271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5" name="מלבן 44"/>
          <p:cNvSpPr/>
          <p:nvPr/>
        </p:nvSpPr>
        <p:spPr>
          <a:xfrm>
            <a:off x="7049113" y="44114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6" name="מלבן 45"/>
          <p:cNvSpPr/>
          <p:nvPr/>
        </p:nvSpPr>
        <p:spPr>
          <a:xfrm>
            <a:off x="6744764" y="33897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7" name="TextBox 46"/>
          <p:cNvSpPr txBox="1"/>
          <p:nvPr/>
        </p:nvSpPr>
        <p:spPr>
          <a:xfrm>
            <a:off x="5904422" y="2"/>
            <a:ext cx="744114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1">
            <a:spAutoFit/>
          </a:bodyPr>
          <a:lstStyle/>
          <a:p>
            <a:r>
              <a:rPr lang="he-IL" sz="12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ת.מרכזית</a:t>
            </a:r>
            <a:endParaRPr lang="he-IL" sz="1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8" name="מלבן 47"/>
          <p:cNvSpPr/>
          <p:nvPr/>
        </p:nvSpPr>
        <p:spPr>
          <a:xfrm>
            <a:off x="5818261" y="2"/>
            <a:ext cx="2185651" cy="2769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35" name="תמונה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8215" y="871857"/>
            <a:ext cx="2409524" cy="5114286"/>
          </a:xfrm>
          <a:prstGeom prst="rect">
            <a:avLst/>
          </a:prstGeom>
        </p:spPr>
      </p:pic>
      <p:sp>
        <p:nvSpPr>
          <p:cNvPr id="38" name="מלבן 37"/>
          <p:cNvSpPr/>
          <p:nvPr/>
        </p:nvSpPr>
        <p:spPr>
          <a:xfrm>
            <a:off x="10306479" y="2611395"/>
            <a:ext cx="1646624" cy="31962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7" name="TextBox 36"/>
          <p:cNvSpPr txBox="1"/>
          <p:nvPr/>
        </p:nvSpPr>
        <p:spPr>
          <a:xfrm>
            <a:off x="2298700" y="277000"/>
            <a:ext cx="2148083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>
                <a:solidFill>
                  <a:schemeClr val="accent2">
                    <a:lumMod val="50000"/>
                  </a:schemeClr>
                </a:solidFill>
              </a:rPr>
              <a:t>כך נפגם הקו</a:t>
            </a:r>
            <a:endParaRPr lang="he-IL" sz="3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0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10" y="137986"/>
            <a:ext cx="9378983" cy="6452027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1499287" y="3386005"/>
            <a:ext cx="8023656" cy="6587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8" y="3363997"/>
            <a:ext cx="12060185" cy="1186248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cxnSp>
        <p:nvCxnSpPr>
          <p:cNvPr id="6" name="מחבר ישר 5"/>
          <p:cNvCxnSpPr/>
          <p:nvPr/>
        </p:nvCxnSpPr>
        <p:spPr>
          <a:xfrm>
            <a:off x="4366055" y="2372497"/>
            <a:ext cx="49838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מחבר חץ ישר 7"/>
          <p:cNvCxnSpPr/>
          <p:nvPr/>
        </p:nvCxnSpPr>
        <p:spPr>
          <a:xfrm>
            <a:off x="8435557" y="2372497"/>
            <a:ext cx="906163" cy="9915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מחבר ישר 6"/>
          <p:cNvCxnSpPr/>
          <p:nvPr/>
        </p:nvCxnSpPr>
        <p:spPr>
          <a:xfrm>
            <a:off x="4979774" y="4427838"/>
            <a:ext cx="498389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אליפסה 8"/>
          <p:cNvSpPr/>
          <p:nvPr/>
        </p:nvSpPr>
        <p:spPr>
          <a:xfrm>
            <a:off x="7900087" y="1021492"/>
            <a:ext cx="1896048" cy="6507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55799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1772"/>
            <a:ext cx="12192000" cy="2133600"/>
          </a:xfrm>
          <a:prstGeom prst="rect">
            <a:avLst/>
          </a:prstGeom>
        </p:spPr>
      </p:pic>
      <p:cxnSp>
        <p:nvCxnSpPr>
          <p:cNvPr id="7" name="מחבר ישר 6"/>
          <p:cNvCxnSpPr/>
          <p:nvPr/>
        </p:nvCxnSpPr>
        <p:spPr>
          <a:xfrm flipH="1">
            <a:off x="181232" y="2644353"/>
            <a:ext cx="11392931" cy="494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מחבר ישר 7"/>
          <p:cNvCxnSpPr/>
          <p:nvPr/>
        </p:nvCxnSpPr>
        <p:spPr>
          <a:xfrm flipH="1">
            <a:off x="8888629" y="3062420"/>
            <a:ext cx="26608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תמונה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4594766"/>
            <a:ext cx="11747157" cy="172560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011" y="347133"/>
            <a:ext cx="5200764" cy="47963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907154" y="1770796"/>
            <a:ext cx="35137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 smtClean="0"/>
              <a:t>ב</a:t>
            </a:r>
            <a:endParaRPr lang="he-IL" sz="2400" dirty="0"/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339" y="3876124"/>
            <a:ext cx="5200764" cy="479637"/>
          </a:xfrm>
          <a:prstGeom prst="rect">
            <a:avLst/>
          </a:prstGeom>
        </p:spPr>
      </p:pic>
      <p:cxnSp>
        <p:nvCxnSpPr>
          <p:cNvPr id="10" name="מחבר ישר 9"/>
          <p:cNvCxnSpPr/>
          <p:nvPr/>
        </p:nvCxnSpPr>
        <p:spPr>
          <a:xfrm flipH="1" flipV="1">
            <a:off x="2232455" y="5132173"/>
            <a:ext cx="9341708" cy="1647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מחבר ישר 10"/>
          <p:cNvCxnSpPr/>
          <p:nvPr/>
        </p:nvCxnSpPr>
        <p:spPr>
          <a:xfrm flipH="1" flipV="1">
            <a:off x="428368" y="5766486"/>
            <a:ext cx="11121080" cy="164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מחבר ישר 13"/>
          <p:cNvCxnSpPr/>
          <p:nvPr/>
        </p:nvCxnSpPr>
        <p:spPr>
          <a:xfrm flipH="1" flipV="1">
            <a:off x="3534033" y="6215450"/>
            <a:ext cx="7669427" cy="288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7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80085" y="1172178"/>
            <a:ext cx="1112108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2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הפתרון – בשעות תנועת </a:t>
            </a:r>
            <a:r>
              <a:rPr lang="he-IL" sz="4200" b="1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היוממים</a:t>
            </a:r>
            <a:r>
              <a:rPr lang="he-IL" sz="42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he-IL" sz="3600" b="1" u="sng" dirty="0" smtClean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מערך </a:t>
            </a:r>
            <a:r>
              <a:rPr lang="he-IL" sz="3600" b="1" u="sng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שאטלים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ייעודיים 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– 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בטבעת הפנימית 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(תחנות בת ים וחולון) – כחלופה לשירות הרכבת הבין עירונית הכבדה, שכאמור, אינה מתאימה או אמורה לשמש סביבה זו;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he-IL" sz="3600" b="1" dirty="0" smtClean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הפעלת 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הרכבת </a:t>
            </a:r>
            <a:r>
              <a:rPr lang="he-IL" sz="3600" b="1" u="sng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הבין 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עירונית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הכבדה בהתאם למטרתה – חיבור בין 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הטבעות והערים המרוחקות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(ראשל"צ-אשדוד-אשקלון) לבין 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המרכז התחבורתי הרלוונטי (ההגנה/</a:t>
            </a:r>
            <a:r>
              <a:rPr lang="he-IL" sz="3600" b="1" u="sng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ת.מרכזית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54121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13" y="768235"/>
            <a:ext cx="7087835" cy="5988549"/>
          </a:xfrm>
          <a:prstGeom prst="rect">
            <a:avLst/>
          </a:prstGeom>
        </p:spPr>
      </p:pic>
      <p:sp>
        <p:nvSpPr>
          <p:cNvPr id="7" name="כותרת משנה 2"/>
          <p:cNvSpPr txBox="1">
            <a:spLocks/>
          </p:cNvSpPr>
          <p:nvPr/>
        </p:nvSpPr>
        <p:spPr>
          <a:xfrm>
            <a:off x="1310185" y="190566"/>
            <a:ext cx="10772758" cy="47097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2800" b="1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שאטל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ייעודי הוא </a:t>
            </a:r>
            <a:r>
              <a:rPr lang="he-IL" sz="28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מהיר ותדיר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יותר מהרכבת הכבדה; השימוש יהיה ללא תשלום</a:t>
            </a:r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709" y="2508721"/>
            <a:ext cx="2240817" cy="4187290"/>
          </a:xfrm>
          <a:prstGeom prst="rect">
            <a:avLst/>
          </a:prstGeom>
        </p:spPr>
      </p:pic>
      <p:sp>
        <p:nvSpPr>
          <p:cNvPr id="15" name="מלבן 14"/>
          <p:cNvSpPr/>
          <p:nvPr/>
        </p:nvSpPr>
        <p:spPr>
          <a:xfrm>
            <a:off x="9607671" y="4095106"/>
            <a:ext cx="2403387" cy="26616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6" name="תמונה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150" y="1197880"/>
            <a:ext cx="3518079" cy="3275142"/>
          </a:xfrm>
          <a:prstGeom prst="rect">
            <a:avLst/>
          </a:prstGeom>
        </p:spPr>
      </p:pic>
      <p:sp>
        <p:nvSpPr>
          <p:cNvPr id="17" name="מלבן מעוגל 16"/>
          <p:cNvSpPr/>
          <p:nvPr/>
        </p:nvSpPr>
        <p:spPr>
          <a:xfrm>
            <a:off x="5201863" y="3576042"/>
            <a:ext cx="3945435" cy="65079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8" name="מחבר חץ ישר 17"/>
          <p:cNvCxnSpPr/>
          <p:nvPr/>
        </p:nvCxnSpPr>
        <p:spPr>
          <a:xfrm flipV="1">
            <a:off x="5035669" y="3748221"/>
            <a:ext cx="551780" cy="3482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394358" y="5009359"/>
            <a:ext cx="1424495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14 דק'; 2 ר'/שעה</a:t>
            </a:r>
            <a:endParaRPr lang="he-IL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4171236" y="6267569"/>
            <a:ext cx="401106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תדירות כל דקה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</a:rPr>
              <a:t>, במקום 2 ר'/שעה</a:t>
            </a:r>
            <a:endParaRPr lang="he-I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5934" y="6290689"/>
            <a:ext cx="605485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בת ים ק.</a:t>
            </a:r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2388754" y="6288176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מלבן 19"/>
          <p:cNvSpPr/>
          <p:nvPr/>
        </p:nvSpPr>
        <p:spPr>
          <a:xfrm>
            <a:off x="4282880" y="1580026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3951067" y="1580025"/>
            <a:ext cx="175171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TextBox 22"/>
          <p:cNvSpPr txBox="1"/>
          <p:nvPr/>
        </p:nvSpPr>
        <p:spPr>
          <a:xfrm>
            <a:off x="4389083" y="5752559"/>
            <a:ext cx="376174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8 דק' זמן נסיעה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</a:rPr>
              <a:t>, לעומת 14 דק'</a:t>
            </a:r>
            <a:endParaRPr lang="he-I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93277" y="5275539"/>
            <a:ext cx="325755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400" u="sng" dirty="0" err="1" smtClean="0">
                <a:solidFill>
                  <a:schemeClr val="accent2">
                    <a:lumMod val="50000"/>
                  </a:schemeClr>
                </a:solidFill>
              </a:rPr>
              <a:t>שאטל</a:t>
            </a:r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 לעומת רכבת כבדה:</a:t>
            </a:r>
            <a:endParaRPr lang="he-I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97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38"/>
          <a:stretch/>
        </p:blipFill>
        <p:spPr>
          <a:xfrm>
            <a:off x="1333218" y="403656"/>
            <a:ext cx="9342287" cy="5382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478561" y="735918"/>
            <a:ext cx="792685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4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התועלת במערך </a:t>
            </a:r>
            <a:r>
              <a:rPr lang="he-IL" sz="3400" b="1" dirty="0" err="1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שאטלים</a:t>
            </a:r>
            <a:r>
              <a:rPr lang="he-IL" sz="34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he-IL" sz="3400" b="1" dirty="0" smtClean="0">
              <a:solidFill>
                <a:srgbClr val="00B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כותרת משנה 2"/>
          <p:cNvSpPr txBox="1">
            <a:spLocks/>
          </p:cNvSpPr>
          <p:nvPr/>
        </p:nvSpPr>
        <p:spPr>
          <a:xfrm>
            <a:off x="1136235" y="4039540"/>
            <a:ext cx="9891583" cy="470978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36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תושבי תחנות המרכז זוכים לשירות תח"צ יעיל וזמין יותר משהיה להם – ללא עלות או בעלות סמלית</a:t>
            </a:r>
            <a:endParaRPr lang="he-IL" sz="36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262927" y="1789445"/>
            <a:ext cx="1121169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תושבי ערי הדרום מתומרצים להשתמש בתח"צ – הפחתת הגודש בכביש 4, כביש 1 ונתיבי איילון – והגדלת הפריון במשק.</a:t>
            </a:r>
          </a:p>
        </p:txBody>
      </p:sp>
    </p:spTree>
    <p:extLst>
      <p:ext uri="{BB962C8B-B14F-4D97-AF65-F5344CB8AC3E}">
        <p14:creationId xmlns:p14="http://schemas.microsoft.com/office/powerpoint/2010/main" val="186682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1759721" y="3231639"/>
            <a:ext cx="9160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6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תודה</a:t>
            </a:r>
            <a:endParaRPr lang="he-IL" sz="6000" dirty="0"/>
          </a:p>
        </p:txBody>
      </p:sp>
    </p:spTree>
    <p:extLst>
      <p:ext uri="{BB962C8B-B14F-4D97-AF65-F5344CB8AC3E}">
        <p14:creationId xmlns:p14="http://schemas.microsoft.com/office/powerpoint/2010/main" val="8683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2" y="26856"/>
            <a:ext cx="7109253" cy="6688040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428371" y="3599937"/>
            <a:ext cx="7051587" cy="18040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813" y="1369514"/>
            <a:ext cx="3707296" cy="867028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8475014" y="257778"/>
            <a:ext cx="30511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6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נספח א'</a:t>
            </a:r>
            <a:endParaRPr lang="he-IL" sz="6000" dirty="0"/>
          </a:p>
        </p:txBody>
      </p:sp>
    </p:spTree>
    <p:extLst>
      <p:ext uri="{BB962C8B-B14F-4D97-AF65-F5344CB8AC3E}">
        <p14:creationId xmlns:p14="http://schemas.microsoft.com/office/powerpoint/2010/main" val="150813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59" y="1301589"/>
            <a:ext cx="11711799" cy="5313405"/>
          </a:xfrm>
          <a:prstGeom prst="rect">
            <a:avLst/>
          </a:prstGeom>
        </p:spPr>
      </p:pic>
      <p:cxnSp>
        <p:nvCxnSpPr>
          <p:cNvPr id="4" name="מחבר ישר 3"/>
          <p:cNvCxnSpPr/>
          <p:nvPr/>
        </p:nvCxnSpPr>
        <p:spPr>
          <a:xfrm flipH="1">
            <a:off x="601363" y="2965631"/>
            <a:ext cx="1507524" cy="164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מחבר ישר 5"/>
          <p:cNvCxnSpPr/>
          <p:nvPr/>
        </p:nvCxnSpPr>
        <p:spPr>
          <a:xfrm flipH="1">
            <a:off x="7430531" y="3385751"/>
            <a:ext cx="4118919" cy="82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מלבן 6"/>
          <p:cNvSpPr/>
          <p:nvPr/>
        </p:nvSpPr>
        <p:spPr>
          <a:xfrm>
            <a:off x="9275805" y="3616418"/>
            <a:ext cx="2561968" cy="477794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423" y="479158"/>
            <a:ext cx="5200764" cy="479637"/>
          </a:xfrm>
          <a:prstGeom prst="rect">
            <a:avLst/>
          </a:prstGeom>
        </p:spPr>
      </p:pic>
      <p:cxnSp>
        <p:nvCxnSpPr>
          <p:cNvPr id="19" name="מחבר ישר 18"/>
          <p:cNvCxnSpPr/>
          <p:nvPr/>
        </p:nvCxnSpPr>
        <p:spPr>
          <a:xfrm flipH="1">
            <a:off x="5717059" y="3393989"/>
            <a:ext cx="158578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965460" y="3844471"/>
            <a:ext cx="58541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</a:rPr>
              <a:t>1#</a:t>
            </a:r>
            <a:endParaRPr lang="he-IL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5" name="מחבר חץ ישר 14"/>
          <p:cNvCxnSpPr/>
          <p:nvPr/>
        </p:nvCxnSpPr>
        <p:spPr>
          <a:xfrm flipV="1">
            <a:off x="8542639" y="3934620"/>
            <a:ext cx="593124" cy="249741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מלבן 13"/>
          <p:cNvSpPr/>
          <p:nvPr/>
        </p:nvSpPr>
        <p:spPr>
          <a:xfrm>
            <a:off x="9314219" y="4282682"/>
            <a:ext cx="2561968" cy="477794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TextBox 15"/>
          <p:cNvSpPr txBox="1"/>
          <p:nvPr/>
        </p:nvSpPr>
        <p:spPr>
          <a:xfrm>
            <a:off x="7965460" y="4326079"/>
            <a:ext cx="58541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</a:rPr>
              <a:t>2#</a:t>
            </a:r>
            <a:endParaRPr lang="he-IL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7" name="מחבר חץ ישר 16"/>
          <p:cNvCxnSpPr/>
          <p:nvPr/>
        </p:nvCxnSpPr>
        <p:spPr>
          <a:xfrm flipV="1">
            <a:off x="8568695" y="4484664"/>
            <a:ext cx="593124" cy="249741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00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DCD113-9F9D-4EE3-8463-F11AE8522429}"/>
</file>

<file path=customXml/itemProps2.xml><?xml version="1.0" encoding="utf-8"?>
<ds:datastoreItem xmlns:ds="http://schemas.openxmlformats.org/officeDocument/2006/customXml" ds:itemID="{CC3C13E8-4D14-42E0-97C2-AE8CF07E1E68}"/>
</file>

<file path=customXml/itemProps3.xml><?xml version="1.0" encoding="utf-8"?>
<ds:datastoreItem xmlns:ds="http://schemas.openxmlformats.org/officeDocument/2006/customXml" ds:itemID="{2FCD2795-52C3-4C3D-B00E-16E97CBB5D95}"/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30421</TotalTime>
  <Words>537</Words>
  <Application>Microsoft Office PowerPoint</Application>
  <PresentationFormat>מסך רחב</PresentationFormat>
  <Paragraphs>92</Paragraphs>
  <Slides>21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21</vt:i4>
      </vt:variant>
    </vt:vector>
  </HeadingPairs>
  <TitlesOfParts>
    <vt:vector size="27" baseType="lpstr">
      <vt:lpstr>Arial</vt:lpstr>
      <vt:lpstr>Calibri</vt:lpstr>
      <vt:lpstr>Cambria</vt:lpstr>
      <vt:lpstr>David</vt:lpstr>
      <vt:lpstr>Times New Roman</vt:lpstr>
      <vt:lpstr>Adjacency</vt:lpstr>
      <vt:lpstr>"אנחנו מדברים על  צדק תחבורתי,  הזכות של כל אזרח  למערכת תחבורה  זמינה, מהירה ויעילה  "</vt:lpstr>
      <vt:lpstr>תמצית המאבק</vt:lpstr>
      <vt:lpstr>שותפים לדרך</vt:lpstr>
      <vt:lpstr>נתוני נוסעים (עפ"י רכבת ישראל)</vt:lpstr>
      <vt:lpstr>אז מה הבעיה?</vt:lpstr>
      <vt:lpstr>כנסת ישראל – הוועדה לשוויון חברתי וצדק חלוקתי – 26/7/2017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"חיבור הפריפריה אל מרכז הארץ... [ב]מהירות תכן של 200-250 קמ"ש"</dc:title>
  <dc:creator>X230</dc:creator>
  <cp:lastModifiedBy>חדוה בודה נבון</cp:lastModifiedBy>
  <cp:revision>917</cp:revision>
  <dcterms:created xsi:type="dcterms:W3CDTF">2016-09-18T04:31:59Z</dcterms:created>
  <dcterms:modified xsi:type="dcterms:W3CDTF">2017-07-26T16:08:59Z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2020267</vt:r8>
  </property>
</Properties>
</file>