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1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51" r:id="rId1"/>
    <p:sldMasterId id="2147483980" r:id="rId2"/>
    <p:sldMasterId id="2147484354" r:id="rId3"/>
  </p:sldMasterIdLst>
  <p:notesMasterIdLst>
    <p:notesMasterId r:id="rId15"/>
  </p:notesMasterIdLst>
  <p:sldIdLst>
    <p:sldId id="444" r:id="rId4"/>
    <p:sldId id="515" r:id="rId5"/>
    <p:sldId id="487" r:id="rId6"/>
    <p:sldId id="477" r:id="rId7"/>
    <p:sldId id="513" r:id="rId8"/>
    <p:sldId id="514" r:id="rId9"/>
    <p:sldId id="517" r:id="rId10"/>
    <p:sldId id="521" r:id="rId11"/>
    <p:sldId id="519" r:id="rId12"/>
    <p:sldId id="522" r:id="rId13"/>
    <p:sldId id="461" r:id="rId14"/>
  </p:sldIdLst>
  <p:sldSz cx="9144000" cy="6858000" type="screen4x3"/>
  <p:notesSz cx="6819900" cy="9931400"/>
  <p:custDataLst>
    <p:tags r:id="rId16"/>
  </p:custDataLst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>
          <p15:clr>
            <a:srgbClr val="A4A3A4"/>
          </p15:clr>
        </p15:guide>
        <p15:guide id="2" pos="214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6192" autoAdjust="0"/>
  </p:normalViewPr>
  <p:slideViewPr>
    <p:cSldViewPr>
      <p:cViewPr varScale="1">
        <p:scale>
          <a:sx n="70" d="100"/>
          <a:sy n="70" d="100"/>
        </p:scale>
        <p:origin x="66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3128"/>
        <p:guide pos="214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customXml" Target="../customXml/item3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64610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9" y="0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24CD433-80E5-4D30-A142-0AF5AA9247AE}" type="datetimeFigureOut">
              <a:rPr lang="he-IL" smtClean="0"/>
              <a:t>ח'/אב/תשע"ז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271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1990" y="4717415"/>
            <a:ext cx="5455920" cy="446913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64610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9" y="9433106"/>
            <a:ext cx="2955290" cy="49657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81613AA-B4F3-442A-A770-B46494BB2EE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3663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50248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6436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18071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611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3598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9466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3799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1613AA-B4F3-442A-A770-B46494BB2EE8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9716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  <a:tileRect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7826349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03032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35389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98002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628147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4938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52565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9851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e-I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לחץ על הסמל כדי להוסיף תמונה</a:t>
            </a:r>
            <a:endParaRPr kumimoji="0"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72394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53326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287988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כותרת, טקסט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EB242-F95B-4997-9A12-74BE0B9E2146}" type="slidenum">
              <a:rPr lang="he-IL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65FC5-F399-4F8C-90AF-FA3F335A383B}" type="datetime8">
              <a:rPr lang="he-IL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31 יולי 17</a:t>
            </a:fld>
            <a:endParaRPr lang="en-US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085222"/>
      </p:ext>
    </p:extLst>
  </p:cSld>
  <p:clrMapOvr>
    <a:masterClrMapping/>
  </p:clrMapOvr>
  <p:transition>
    <p:blind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  <a:tileRect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56944474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597797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18656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47049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76628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62340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71753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404026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e-I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לחץ על הסמל כדי להוסיף תמונה</a:t>
            </a:r>
            <a:endParaRPr kumimoji="0"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89178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96443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337060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  <a:tileRect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651578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3684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759354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370887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וכן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68129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201472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208319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217244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e-IL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לחץ על הסמל כדי להוסיף תמונה</a:t>
            </a:r>
            <a:endParaRPr kumimoji="0" 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50569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940438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93930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3878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transition/>
  <p:txStyles>
    <p:titleStyle>
      <a:lvl1pPr algn="ctr" rtl="1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  <a:tileRect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r" rtl="1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r" rtl="1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r" rtl="1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r" rtl="1" eaLnBrk="1" latinLnBrk="0" hangingPunct="1">
        <a:spcBef>
          <a:spcPct val="20000"/>
        </a:spcBef>
        <a:buClr>
          <a:schemeClr val="tx1"/>
        </a:buClr>
        <a:buSzTx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r" rtl="1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02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1" r:id="rId1"/>
    <p:sldLayoutId id="2147483982" r:id="rId2"/>
    <p:sldLayoutId id="2147483983" r:id="rId3"/>
    <p:sldLayoutId id="2147483984" r:id="rId4"/>
    <p:sldLayoutId id="2147483985" r:id="rId5"/>
    <p:sldLayoutId id="2147483986" r:id="rId6"/>
    <p:sldLayoutId id="2147483987" r:id="rId7"/>
    <p:sldLayoutId id="2147483988" r:id="rId8"/>
    <p:sldLayoutId id="2147483989" r:id="rId9"/>
    <p:sldLayoutId id="2147483990" r:id="rId10"/>
    <p:sldLayoutId id="2147483991" r:id="rId11"/>
  </p:sldLayoutIdLst>
  <p:transition/>
  <p:txStyles>
    <p:titleStyle>
      <a:lvl1pPr algn="ctr" rtl="1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  <a:tileRect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r" rtl="1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r" rtl="1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r" rtl="1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r" rtl="1" eaLnBrk="1" latinLnBrk="0" hangingPunct="1">
        <a:spcBef>
          <a:spcPct val="20000"/>
        </a:spcBef>
        <a:buClr>
          <a:schemeClr val="tx1"/>
        </a:buClr>
        <a:buSzTx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r" rtl="1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05C0CB0-7BB5-45B8-BCAF-8A1616CE3623}" type="datetimeFigureOut">
              <a:rPr lang="he-IL" smtClean="0">
                <a:solidFill>
                  <a:prstClr val="white">
                    <a:shade val="50000"/>
                  </a:prstClr>
                </a:solidFill>
              </a:rPr>
              <a:t>ח'/אב/תשע"ז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E33CD35-15CF-457C-A9E8-14E13E1FC5E4}" type="slidenum">
              <a:rPr lang="he-IL" smtClean="0">
                <a:solidFill>
                  <a:prstClr val="white">
                    <a:shade val="50000"/>
                  </a:prstClr>
                </a:solidFill>
              </a:rPr>
              <a:t>‹#›</a:t>
            </a:fld>
            <a:endParaRPr lang="he-IL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443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55" r:id="rId1"/>
    <p:sldLayoutId id="2147484356" r:id="rId2"/>
    <p:sldLayoutId id="2147484357" r:id="rId3"/>
    <p:sldLayoutId id="2147484358" r:id="rId4"/>
    <p:sldLayoutId id="2147484359" r:id="rId5"/>
    <p:sldLayoutId id="2147484360" r:id="rId6"/>
    <p:sldLayoutId id="2147484361" r:id="rId7"/>
    <p:sldLayoutId id="2147484362" r:id="rId8"/>
    <p:sldLayoutId id="2147484363" r:id="rId9"/>
    <p:sldLayoutId id="2147484364" r:id="rId10"/>
    <p:sldLayoutId id="2147484365" r:id="rId11"/>
  </p:sldLayoutIdLst>
  <p:transition/>
  <p:txStyles>
    <p:titleStyle>
      <a:lvl1pPr algn="ctr" rtl="1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  <a:tileRect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r" rtl="1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r" rtl="1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r" rtl="1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r" rtl="1" eaLnBrk="1" latinLnBrk="0" hangingPunct="1">
        <a:spcBef>
          <a:spcPct val="20000"/>
        </a:spcBef>
        <a:buClr>
          <a:schemeClr val="tx1"/>
        </a:buClr>
        <a:buSzTx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r" rtl="1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r" rtl="1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3646" y="-99399"/>
            <a:ext cx="9204512" cy="69573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374" y="650776"/>
            <a:ext cx="7029450" cy="5038725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" y="620688"/>
            <a:ext cx="7029450" cy="5038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0655" y="2655949"/>
            <a:ext cx="403244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רשות ניירות ערך</a:t>
            </a:r>
            <a:endParaRPr lang="he-IL" sz="4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063" y="1069422"/>
            <a:ext cx="1133633" cy="1352739"/>
          </a:xfrm>
          <a:prstGeom prst="rect">
            <a:avLst/>
          </a:prstGeom>
        </p:spPr>
      </p:pic>
      <p:grpSp>
        <p:nvGrpSpPr>
          <p:cNvPr id="29" name="קבוצה 28"/>
          <p:cNvGrpSpPr/>
          <p:nvPr/>
        </p:nvGrpSpPr>
        <p:grpSpPr>
          <a:xfrm flipV="1">
            <a:off x="1835696" y="-114629"/>
            <a:ext cx="6048672" cy="7128792"/>
            <a:chOff x="3131841" y="-99396"/>
            <a:chExt cx="6072672" cy="7056788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8" name="תרשים זרימה: קלט ידני 7"/>
            <p:cNvSpPr/>
            <p:nvPr/>
          </p:nvSpPr>
          <p:spPr>
            <a:xfrm rot="16200000">
              <a:off x="2807800" y="560679"/>
              <a:ext cx="7056787" cy="5736638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תרשים זרימה: קלט ידני 14"/>
            <p:cNvSpPr/>
            <p:nvPr/>
          </p:nvSpPr>
          <p:spPr>
            <a:xfrm rot="16200000">
              <a:off x="2639784" y="560680"/>
              <a:ext cx="7056786" cy="5736638"/>
            </a:xfrm>
            <a:prstGeom prst="flowChartManualInpu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תרשים זרימה: קלט ידני 15"/>
            <p:cNvSpPr/>
            <p:nvPr/>
          </p:nvSpPr>
          <p:spPr>
            <a:xfrm rot="16200000">
              <a:off x="2471767" y="560680"/>
              <a:ext cx="7056786" cy="5736638"/>
            </a:xfrm>
            <a:prstGeom prst="flowChartManualInpu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sp>
        <p:nvSpPr>
          <p:cNvPr id="28" name="כותרת 1"/>
          <p:cNvSpPr>
            <a:spLocks noGrp="1"/>
          </p:cNvSpPr>
          <p:nvPr>
            <p:ph type="ctrTitle"/>
          </p:nvPr>
        </p:nvSpPr>
        <p:spPr>
          <a:xfrm>
            <a:off x="2985590" y="4653136"/>
            <a:ext cx="4859740" cy="1080120"/>
          </a:xfrm>
        </p:spPr>
        <p:txBody>
          <a:bodyPr>
            <a:normAutofit/>
          </a:bodyPr>
          <a:lstStyle/>
          <a:p>
            <a:pPr rtl="0"/>
            <a:r>
              <a:rPr lang="he-IL" sz="3200" dirty="0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יולי </a:t>
            </a:r>
            <a:r>
              <a:rPr lang="he-IL" sz="3200" dirty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+mn-cs"/>
              </a:rPr>
              <a:t>2017</a:t>
            </a: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366256"/>
            <a:ext cx="864096" cy="103110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985591" y="1340768"/>
            <a:ext cx="489877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</a:rPr>
              <a:t>רשות ניירות ערך</a:t>
            </a:r>
            <a:endParaRPr lang="he-IL" sz="4000" b="1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39185" y="5795972"/>
            <a:ext cx="31291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mtClean="0"/>
              <a:t>פרופ' שמואל האוזר, יו"ר</a:t>
            </a:r>
            <a:endParaRPr lang="he-IL"/>
          </a:p>
        </p:txBody>
      </p:sp>
      <p:sp>
        <p:nvSpPr>
          <p:cNvPr id="17" name="TextBox 16"/>
          <p:cNvSpPr txBox="1"/>
          <p:nvPr/>
        </p:nvSpPr>
        <p:spPr>
          <a:xfrm>
            <a:off x="2650884" y="2672027"/>
            <a:ext cx="5233484" cy="203132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200" b="1" dirty="0"/>
              <a:t>הצעת חוק ניירות ערך (תיקון מס' 64), </a:t>
            </a:r>
            <a:r>
              <a:rPr lang="he-IL" sz="4200" b="1" dirty="0" smtClean="0"/>
              <a:t>התשע"ז-2017</a:t>
            </a:r>
            <a:endParaRPr lang="he-IL" sz="4200" b="1" dirty="0"/>
          </a:p>
        </p:txBody>
      </p:sp>
    </p:spTree>
    <p:extLst>
      <p:ext uri="{BB962C8B-B14F-4D97-AF65-F5344CB8AC3E}">
        <p14:creationId xmlns:p14="http://schemas.microsoft.com/office/powerpoint/2010/main" val="241949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73492" y="238379"/>
            <a:ext cx="677050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סיפורה של תעשיית האשליות:</a:t>
            </a:r>
            <a:endParaRPr lang="he-IL" sz="32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309320"/>
            <a:ext cx="593042" cy="536944"/>
          </a:xfrm>
          <a:prstGeom prst="rect">
            <a:avLst/>
          </a:prstGeom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35658"/>
            <a:ext cx="3240360" cy="5722341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641" y="1135658"/>
            <a:ext cx="3223855" cy="5722342"/>
          </a:xfrm>
          <a:prstGeom prst="rect">
            <a:avLst/>
          </a:prstGeom>
        </p:spPr>
      </p:pic>
      <p:sp>
        <p:nvSpPr>
          <p:cNvPr id="11" name="פיצוץ 1 10"/>
          <p:cNvSpPr/>
          <p:nvPr/>
        </p:nvSpPr>
        <p:spPr>
          <a:xfrm>
            <a:off x="3137503" y="4149080"/>
            <a:ext cx="2946665" cy="2681357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>
                <a:solidFill>
                  <a:schemeClr val="bg1"/>
                </a:solidFill>
              </a:rPr>
              <a:t>האופציות הבינאריות הן במהותן הימורים</a:t>
            </a:r>
          </a:p>
          <a:p>
            <a:pPr algn="ctr"/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4047871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96" y="4494121"/>
            <a:ext cx="6379681" cy="232546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682" y="30976"/>
            <a:ext cx="8765019" cy="263414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5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029919" y="2111064"/>
            <a:ext cx="3084237" cy="4708525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6" name="תמונה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781090">
            <a:off x="779367" y="973997"/>
            <a:ext cx="7913647" cy="2609209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51" y="3915425"/>
            <a:ext cx="6819542" cy="2887550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8" name="תמונה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04" y="2557916"/>
            <a:ext cx="5391091" cy="1292487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21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73492" y="238379"/>
            <a:ext cx="6770508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kern="500" cap="all" dirty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הרשות מקבלת מאות </a:t>
            </a:r>
            <a:r>
              <a:rPr lang="he-IL" sz="32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פניות ציבור </a:t>
            </a:r>
            <a:r>
              <a:rPr lang="he-IL" sz="3200" b="1" kern="500" cap="all" dirty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בעניין זה:</a:t>
            </a: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11" name="מלבן 10"/>
          <p:cNvSpPr/>
          <p:nvPr/>
        </p:nvSpPr>
        <p:spPr>
          <a:xfrm>
            <a:off x="2082234" y="1141665"/>
            <a:ext cx="686786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v"/>
            </a:pPr>
            <a:r>
              <a:rPr lang="he-IL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מאות פניות ציבור, </a:t>
            </a:r>
            <a:r>
              <a:rPr lang="he-IL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ביניהן כדוגמא</a:t>
            </a:r>
            <a:r>
              <a:rPr lang="he-IL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endParaRPr lang="he-IL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704018" y="1844824"/>
            <a:ext cx="883653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1714500" lvl="3" indent="-342900" algn="just">
              <a:buFont typeface="Arial" panose="020B0604020202020204" pitchFamily="34" charset="0"/>
              <a:buChar char="•"/>
            </a:pP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גבר כבן 60 התאבד בעקבות הפסד של 300,000 </a:t>
            </a:r>
            <a:r>
              <a:rPr lang="he-IL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$ לחברה ישראלית</a:t>
            </a:r>
          </a:p>
          <a:p>
            <a:pPr marL="1714500" lvl="3" indent="-342900" algn="just">
              <a:buFont typeface="Arial" panose="020B0604020202020204" pitchFamily="34" charset="0"/>
              <a:buChar char="•"/>
            </a:pP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אישה  סינגפורית התאבדה בעקבות חובות לחברה </a:t>
            </a:r>
            <a:r>
              <a:rPr lang="he-IL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ישראלית</a:t>
            </a:r>
            <a:endParaRPr lang="he-IL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714500" lvl="3" indent="-342900" algn="just">
              <a:buFont typeface="Arial" panose="020B0604020202020204" pitchFamily="34" charset="0"/>
              <a:buChar char="•"/>
            </a:pP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אזרח צרפתי איבד את כל חסכונותיו </a:t>
            </a:r>
            <a:r>
              <a:rPr lang="he-IL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לחברה ישראלית</a:t>
            </a:r>
          </a:p>
          <a:p>
            <a:pPr marL="1714500" lvl="3" indent="-342900" algn="just">
              <a:buFont typeface="Arial" panose="020B0604020202020204" pitchFamily="34" charset="0"/>
              <a:buChar char="•"/>
            </a:pP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פנייה של אזרחית סינגפור – מרמה והונאה </a:t>
            </a:r>
            <a:r>
              <a:rPr lang="he-IL" sz="2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–של מעל </a:t>
            </a: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1.2 </a:t>
            </a:r>
            <a:r>
              <a:rPr 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M</a:t>
            </a:r>
            <a:r>
              <a:rPr lang="he-IL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$ </a:t>
            </a:r>
          </a:p>
          <a:p>
            <a:pPr lvl="3" algn="ctr"/>
            <a:endParaRPr lang="he-IL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1714500" lvl="3" indent="-342900" algn="ctr">
              <a:buFont typeface="Arial" panose="020B0604020202020204" pitchFamily="34" charset="0"/>
              <a:buChar char="•"/>
            </a:pPr>
            <a:endParaRPr lang="he-IL" sz="2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4" name="מלבן 13"/>
          <p:cNvSpPr/>
          <p:nvPr/>
        </p:nvSpPr>
        <p:spPr>
          <a:xfrm>
            <a:off x="3274250" y="2918554"/>
            <a:ext cx="564070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v"/>
            </a:pPr>
            <a:endParaRPr lang="he-IL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 algn="ctr">
              <a:buFont typeface="Wingdings" panose="05000000000000000000" pitchFamily="2" charset="2"/>
              <a:buChar char="v"/>
            </a:pPr>
            <a:r>
              <a:rPr lang="he-IL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פניות מרגולטורים זרים</a:t>
            </a:r>
            <a:endParaRPr lang="he-IL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מלבן 14"/>
          <p:cNvSpPr/>
          <p:nvPr/>
        </p:nvSpPr>
        <p:spPr>
          <a:xfrm>
            <a:off x="188515" y="3573016"/>
            <a:ext cx="8703965" cy="24929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571500" indent="-571500" algn="ctr">
              <a:buFont typeface="Wingdings" panose="05000000000000000000" pitchFamily="2" charset="2"/>
              <a:buChar char="v"/>
            </a:pPr>
            <a:endParaRPr lang="he-IL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 algn="ctr">
              <a:buFont typeface="Wingdings" panose="05000000000000000000" pitchFamily="2" charset="2"/>
              <a:buChar char="v"/>
            </a:pPr>
            <a:endParaRPr lang="he-IL" sz="4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571500" indent="-571500" algn="just">
              <a:buFont typeface="Wingdings" panose="05000000000000000000" pitchFamily="2" charset="2"/>
              <a:buChar char="v"/>
            </a:pPr>
            <a:r>
              <a:rPr lang="he-IL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בקשות לחיקורי </a:t>
            </a:r>
            <a:r>
              <a:rPr lang="he-IL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דין </a:t>
            </a:r>
            <a:r>
              <a:rPr lang="he-I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– גידול עצום באחוז חיקורי הדין שעוסקים בנושא.</a:t>
            </a:r>
            <a:endParaRPr lang="he-IL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379067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73492" y="238379"/>
            <a:ext cx="677050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דוגמאות מפניות של רגולטורים:</a:t>
            </a:r>
            <a:endParaRPr lang="he-IL" sz="32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12" name="מציין מיקום תוכן 2"/>
          <p:cNvSpPr txBox="1">
            <a:spLocks/>
          </p:cNvSpPr>
          <p:nvPr/>
        </p:nvSpPr>
        <p:spPr>
          <a:xfrm>
            <a:off x="179512" y="1151836"/>
            <a:ext cx="8653636" cy="29252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0" indent="0" algn="ctr" rtl="1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Tx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/>
            <a:r>
              <a:rPr lang="en-US" sz="1800" dirty="0" smtClean="0">
                <a:latin typeface="Agency FB" panose="020B0503020202020204" pitchFamily="34" charset="0"/>
              </a:rPr>
              <a:t>"Our staff has </a:t>
            </a:r>
            <a:r>
              <a:rPr lang="en-US" sz="1800" b="1" dirty="0" smtClean="0">
                <a:latin typeface="Agency FB" panose="020B0503020202020204" pitchFamily="34" charset="0"/>
              </a:rPr>
              <a:t>received hundreds of complaints regarding firms from Israel </a:t>
            </a:r>
            <a:r>
              <a:rPr lang="en-US" sz="1800" dirty="0" smtClean="0">
                <a:latin typeface="Agency FB" panose="020B0503020202020204" pitchFamily="34" charset="0"/>
              </a:rPr>
              <a:t>that directly or indirectly offer or play a substantial role in the offer of binary options in our country, and it has obtained information suggesting that they have </a:t>
            </a:r>
            <a:r>
              <a:rPr lang="en-US" sz="1800" b="1" dirty="0" smtClean="0">
                <a:latin typeface="Agency FB" panose="020B0503020202020204" pitchFamily="34" charset="0"/>
              </a:rPr>
              <a:t>solicited hundreds of thousands of people in our country"</a:t>
            </a:r>
          </a:p>
          <a:p>
            <a:pPr algn="just" rtl="0"/>
            <a:r>
              <a:rPr lang="en-US" sz="1800" b="1" dirty="0" smtClean="0">
                <a:latin typeface="Agency FB" panose="020B0503020202020204" pitchFamily="34" charset="0"/>
              </a:rPr>
              <a:t>"Investors have complained that the firms have made misleading statements </a:t>
            </a:r>
            <a:r>
              <a:rPr lang="en-US" sz="1800" dirty="0" smtClean="0">
                <a:latin typeface="Agency FB" panose="020B0503020202020204" pitchFamily="34" charset="0"/>
              </a:rPr>
              <a:t>regarding the nature of their investment and potential profits, that they are unable to access their funds and that unauthorized charges are made on their credit cards"</a:t>
            </a:r>
          </a:p>
          <a:p>
            <a:pPr algn="just" rtl="0"/>
            <a:r>
              <a:rPr lang="en-US" sz="1800" dirty="0" smtClean="0">
                <a:latin typeface="Agency FB" panose="020B0503020202020204" pitchFamily="34" charset="0"/>
              </a:rPr>
              <a:t>" The provision of these speculative products has resulted in </a:t>
            </a:r>
            <a:r>
              <a:rPr lang="en-US" sz="1800" b="1" dirty="0" smtClean="0">
                <a:latin typeface="Agency FB" panose="020B0503020202020204" pitchFamily="34" charset="0"/>
              </a:rPr>
              <a:t>numerous consumer complaints, consumer detriment, and reduced consumer trust in financial markets</a:t>
            </a:r>
            <a:r>
              <a:rPr lang="en-US" sz="1800" dirty="0" smtClean="0">
                <a:latin typeface="Agency FB" panose="020B0503020202020204" pitchFamily="34" charset="0"/>
              </a:rPr>
              <a:t>… One aspect that has been noted in this sector of the market is the use of entities in Israel. For example, a number of  investment firms have been observed </a:t>
            </a:r>
            <a:r>
              <a:rPr lang="en-US" sz="1800" b="1" dirty="0" smtClean="0">
                <a:latin typeface="Agency FB" panose="020B0503020202020204" pitchFamily="34" charset="0"/>
              </a:rPr>
              <a:t>using entities located in Israel to perform activities such as marketing, client support services, back office operations and IT services.</a:t>
            </a:r>
            <a:r>
              <a:rPr lang="en-US" sz="1800" dirty="0" smtClean="0">
                <a:latin typeface="Agency FB" panose="020B0503020202020204" pitchFamily="34" charset="0"/>
              </a:rPr>
              <a:t>"</a:t>
            </a:r>
            <a:endParaRPr lang="en-US" sz="1800" dirty="0">
              <a:latin typeface="Agency FB" panose="020B0503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4198335"/>
            <a:ext cx="8235618" cy="258532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pPr algn="just" rtl="0"/>
            <a:r>
              <a:rPr lang="en-US" dirty="0" smtClean="0">
                <a:latin typeface="Arial Black" panose="020B0A04020102020204" pitchFamily="34" charset="0"/>
              </a:rPr>
              <a:t>“Of particular interest is the ISA’s work in banning binary options both within Israel and by Israeli players who use Israel as a base and deal in binary options in ******* and globally.</a:t>
            </a:r>
          </a:p>
          <a:p>
            <a:pPr algn="just" rtl="0"/>
            <a:r>
              <a:rPr lang="en-US" dirty="0" smtClean="0">
                <a:latin typeface="Arial Black" panose="020B0A04020102020204" pitchFamily="34" charset="0"/>
              </a:rPr>
              <a:t>The Securities Administrators received more than 800 complaints from allegedly defrauded victims of binary options companies last year alone. </a:t>
            </a:r>
          </a:p>
          <a:p>
            <a:pPr algn="just" rtl="0"/>
            <a:r>
              <a:rPr lang="en-US" dirty="0" smtClean="0">
                <a:latin typeface="Arial Black" panose="020B0A04020102020204" pitchFamily="34" charset="0"/>
              </a:rPr>
              <a:t>We are taking steps to ban binary options… It is clear to us that stopping this type of fraud at the source is an effective and efficient strategy.”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713585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 dirty="0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73492" y="238379"/>
            <a:ext cx="677050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200" b="1" kern="500" cap="all" dirty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ציטוטים מתוך </a:t>
            </a:r>
            <a:r>
              <a:rPr lang="he-IL" sz="32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מאות פניות הציבור</a:t>
            </a:r>
            <a:r>
              <a:rPr lang="he-IL" sz="3200" b="1" kern="500" cap="all" dirty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:</a:t>
            </a: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8" name="מציין מיקום תוכן 2"/>
          <p:cNvSpPr txBox="1">
            <a:spLocks/>
          </p:cNvSpPr>
          <p:nvPr/>
        </p:nvSpPr>
        <p:spPr>
          <a:xfrm>
            <a:off x="216024" y="980728"/>
            <a:ext cx="6228184" cy="2847137"/>
          </a:xfrm>
          <a:prstGeom prst="rect">
            <a:avLst/>
          </a:prstGeom>
          <a:gradFill flip="none" rotWithShape="1">
            <a:gsLst>
              <a:gs pos="0">
                <a:srgbClr val="B2B2B2">
                  <a:tint val="66000"/>
                  <a:satMod val="160000"/>
                </a:srgbClr>
              </a:gs>
              <a:gs pos="50000">
                <a:srgbClr val="B2B2B2">
                  <a:tint val="44500"/>
                  <a:satMod val="160000"/>
                </a:srgbClr>
              </a:gs>
              <a:gs pos="100000">
                <a:srgbClr val="B2B2B2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>
            <a:noAutofit/>
          </a:bodyPr>
          <a:lstStyle>
            <a:lvl1pPr marL="0" indent="0" algn="ctr" rtl="1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1" eaLnBrk="1" latinLnBrk="0" hangingPunct="1">
              <a:spcBef>
                <a:spcPct val="20000"/>
              </a:spcBef>
              <a:buClr>
                <a:schemeClr val="tx1"/>
              </a:buClr>
              <a:buSzTx/>
              <a:buFont typeface="Wingdings 3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1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0"/>
            <a:r>
              <a:rPr lang="he-IL" sz="1400" b="1" dirty="0" smtClean="0">
                <a:latin typeface="+mj-lt"/>
              </a:rPr>
              <a:t>"</a:t>
            </a:r>
            <a:r>
              <a:rPr lang="en-US" sz="1400" b="1" dirty="0" smtClean="0">
                <a:latin typeface="+mj-lt"/>
              </a:rPr>
              <a:t>Binary options scammers are devastating our lives in retirement</a:t>
            </a:r>
            <a:r>
              <a:rPr lang="he-IL" sz="1400" dirty="0" smtClean="0">
                <a:latin typeface="+mj-lt"/>
              </a:rPr>
              <a:t>. </a:t>
            </a:r>
            <a:r>
              <a:rPr lang="en-US" sz="1400" dirty="0" smtClean="0">
                <a:latin typeface="+mj-lt"/>
              </a:rPr>
              <a:t> </a:t>
            </a:r>
          </a:p>
          <a:p>
            <a:pPr algn="just" rtl="0"/>
            <a:r>
              <a:rPr lang="en-US" sz="1400" b="1" dirty="0" smtClean="0">
                <a:latin typeface="+mj-lt"/>
              </a:rPr>
              <a:t>Our money is gone</a:t>
            </a:r>
            <a:r>
              <a:rPr lang="en-US" sz="1400" dirty="0" smtClean="0">
                <a:latin typeface="+mj-lt"/>
              </a:rPr>
              <a:t>, credit ruined, stress is affecting our health. We were enticed by a video to open $250 account, then scammed out of thousands, trapped into 40X bonuses. Promised returns and account managers with trading expertise. We are not even allowed to withdraw our own money</a:t>
            </a:r>
            <a:r>
              <a:rPr lang="he-IL" sz="1400" dirty="0" smtClean="0">
                <a:latin typeface="+mj-lt"/>
              </a:rPr>
              <a:t>. </a:t>
            </a:r>
            <a:endParaRPr lang="en-US" sz="1400" dirty="0" smtClean="0">
              <a:latin typeface="+mj-lt"/>
            </a:endParaRPr>
          </a:p>
          <a:p>
            <a:pPr algn="just" rtl="0"/>
            <a:r>
              <a:rPr lang="en-US" sz="1400" dirty="0" smtClean="0">
                <a:latin typeface="+mj-lt"/>
              </a:rPr>
              <a:t>We are desperate to survive and live. Please </a:t>
            </a:r>
            <a:r>
              <a:rPr lang="en-US" sz="1400" dirty="0" err="1" smtClean="0">
                <a:latin typeface="+mj-lt"/>
              </a:rPr>
              <a:t>please</a:t>
            </a:r>
            <a:r>
              <a:rPr lang="en-US" sz="1400" dirty="0" smtClean="0">
                <a:latin typeface="+mj-lt"/>
              </a:rPr>
              <a:t> </a:t>
            </a:r>
            <a:r>
              <a:rPr lang="en-US" sz="1400" dirty="0" err="1" smtClean="0">
                <a:latin typeface="+mj-lt"/>
              </a:rPr>
              <a:t>please</a:t>
            </a:r>
            <a:r>
              <a:rPr lang="en-US" sz="1400" dirty="0" smtClean="0">
                <a:latin typeface="+mj-lt"/>
              </a:rPr>
              <a:t> help us get our money from these horrible heartless people</a:t>
            </a:r>
            <a:r>
              <a:rPr lang="he-IL" sz="1400" dirty="0" smtClean="0">
                <a:latin typeface="+mj-lt"/>
              </a:rPr>
              <a:t>. </a:t>
            </a:r>
            <a:endParaRPr lang="en-US" sz="1400" dirty="0" smtClean="0">
              <a:latin typeface="+mj-lt"/>
            </a:endParaRPr>
          </a:p>
          <a:p>
            <a:pPr algn="just" rtl="0"/>
            <a:r>
              <a:rPr lang="en-US" sz="1800" b="1" dirty="0" smtClean="0">
                <a:latin typeface="+mj-lt"/>
              </a:rPr>
              <a:t>At age 67 I find myself sleepless crying and getting suicidal thoughts</a:t>
            </a:r>
            <a:r>
              <a:rPr lang="he-IL" sz="1400" dirty="0" smtClean="0">
                <a:latin typeface="+mj-lt"/>
              </a:rPr>
              <a:t>". </a:t>
            </a:r>
            <a:endParaRPr lang="en-US" sz="1400" dirty="0">
              <a:latin typeface="+mj-lt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2987824" y="3643277"/>
            <a:ext cx="6126332" cy="317009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rtl="0"/>
            <a:r>
              <a:rPr lang="he-IL" sz="1400" dirty="0" smtClean="0">
                <a:latin typeface="Arial Black" panose="020B0A04020102020204" pitchFamily="34" charset="0"/>
              </a:rPr>
              <a:t>...."</a:t>
            </a:r>
            <a:r>
              <a:rPr lang="en-US" sz="1400" dirty="0" smtClean="0">
                <a:latin typeface="Arial Black" panose="020B0A04020102020204" pitchFamily="34" charset="0"/>
              </a:rPr>
              <a:t>The </a:t>
            </a:r>
            <a:r>
              <a:rPr lang="en-US" sz="1400" dirty="0">
                <a:latin typeface="Arial Black" panose="020B0A04020102020204" pitchFamily="34" charset="0"/>
              </a:rPr>
              <a:t>binary options thieves in Israel are no different than the thief or kidnapper.  Just like the kidnapper who sweet talks your daughter into a dark alley and kidnaps her, these criminals are doing it to </a:t>
            </a:r>
            <a:r>
              <a:rPr lang="en-US" sz="1400" dirty="0" smtClean="0">
                <a:latin typeface="Arial Black" panose="020B0A04020102020204" pitchFamily="34" charset="0"/>
              </a:rPr>
              <a:t>everyone.</a:t>
            </a:r>
            <a:endParaRPr lang="he-IL" sz="1400" dirty="0">
              <a:latin typeface="Arial Black" panose="020B0A04020102020204" pitchFamily="34" charset="0"/>
            </a:endParaRPr>
          </a:p>
          <a:p>
            <a:pPr algn="just" rtl="0"/>
            <a:r>
              <a:rPr lang="en-US" sz="2000" dirty="0" smtClean="0">
                <a:latin typeface="Arial Black" panose="020B0A04020102020204" pitchFamily="34" charset="0"/>
              </a:rPr>
              <a:t>These </a:t>
            </a:r>
            <a:r>
              <a:rPr lang="en-US" sz="2000" dirty="0">
                <a:latin typeface="Arial Black" panose="020B0A04020102020204" pitchFamily="34" charset="0"/>
              </a:rPr>
              <a:t>scammers are doing irreparable damage to the reputation of Jews and Israel</a:t>
            </a:r>
            <a:r>
              <a:rPr lang="he-IL" sz="2000" dirty="0">
                <a:latin typeface="Arial Black" panose="020B0A04020102020204" pitchFamily="34" charset="0"/>
              </a:rPr>
              <a:t>. </a:t>
            </a:r>
            <a:endParaRPr lang="en-US" sz="2000" dirty="0">
              <a:latin typeface="Arial Black" panose="020B0A04020102020204" pitchFamily="34" charset="0"/>
            </a:endParaRPr>
          </a:p>
          <a:p>
            <a:pPr algn="just" rtl="0"/>
            <a:r>
              <a:rPr lang="en-US" sz="1400" dirty="0">
                <a:latin typeface="Arial Black" panose="020B0A04020102020204" pitchFamily="34" charset="0"/>
              </a:rPr>
              <a:t>These companies and people are stealing old persons retirement money, devastating families and marriages and causing death from stress and suicide</a:t>
            </a:r>
            <a:r>
              <a:rPr lang="he-IL" sz="1400" dirty="0">
                <a:latin typeface="Arial Black" panose="020B0A04020102020204" pitchFamily="34" charset="0"/>
              </a:rPr>
              <a:t>. </a:t>
            </a:r>
            <a:endParaRPr lang="en-US" sz="1400" dirty="0">
              <a:latin typeface="Arial Black" panose="020B0A04020102020204" pitchFamily="34" charset="0"/>
            </a:endParaRPr>
          </a:p>
          <a:p>
            <a:pPr algn="just" rtl="0"/>
            <a:r>
              <a:rPr lang="en-US" sz="1400" dirty="0">
                <a:latin typeface="Arial Black" panose="020B0A04020102020204" pitchFamily="34" charset="0"/>
              </a:rPr>
              <a:t>Please stop them and pursue them. What they are doing to the Jewish nation is damage that millions of innocent hardworking Jews will pay for a long time</a:t>
            </a:r>
            <a:r>
              <a:rPr lang="he-IL" sz="1400" dirty="0">
                <a:latin typeface="Arial Black" panose="020B0A04020102020204" pitchFamily="34" charset="0"/>
              </a:rPr>
              <a:t>. </a:t>
            </a:r>
            <a:r>
              <a:rPr lang="he-IL" sz="1400" dirty="0" smtClean="0">
                <a:latin typeface="Arial Black" panose="020B0A04020102020204" pitchFamily="34" charset="0"/>
              </a:rPr>
              <a:t>"</a:t>
            </a:r>
            <a:endParaRPr lang="en-US" sz="1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579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 dirty="0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44067" y="332656"/>
            <a:ext cx="6770508" cy="5578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2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עיקרי תזכיר החוק שפורסם להערות הציבור בפברואר האחרון :</a:t>
            </a:r>
            <a:endParaRPr lang="he-IL" sz="22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1556792"/>
            <a:ext cx="7632848" cy="44012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הטלת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איסור מוחלט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על פעילות של זירת סוחר בתחום האופציות 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הבינאריות בישראל, הן כלפי ישראלים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(עיגון החלטת הרשות בחוק) 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והן כלפי זרים. </a:t>
            </a:r>
            <a:endParaRPr lang="he-IL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כל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פעילות של זירת סוחר בישראל כלפי לקוחות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בחו"ל במכשירים פיננסיים אחרים, 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חייבת להיעשות </a:t>
            </a:r>
            <a:r>
              <a:rPr lang="he-I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תחת </a:t>
            </a:r>
            <a:r>
              <a:rPr lang="he-I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רישיון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רישיון ישראלי 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או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רישיון </a:t>
            </a:r>
            <a:r>
              <a:rPr lang="he-IL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זר </a:t>
            </a:r>
            <a:r>
              <a:rPr lang="he-IL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שווה ערך.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he-IL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הטלת סנקציות פליליות ומנהליות </a:t>
            </a: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על מי שמציע מסחר באופציות בינאריות בזירת סוחר.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he-IL" sz="2400" dirty="0" smtClean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8529619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 dirty="0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21742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44067" y="188640"/>
            <a:ext cx="6770508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6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הערות ציבור:</a:t>
            </a:r>
            <a:endParaRPr lang="he-IL" sz="36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1600" y="1556792"/>
            <a:ext cx="7632848" cy="32316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בעקבות הערות הציבור שהתקבלו לתזכיר החוק, התקיים שיח עם נציגי התעשייה.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התיקון לחוק צומצם כך שיחול רק בנוגע לתופעה החמורה ביותר – המסחר באופציות בינאריות.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6583468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1403648" y="2060848"/>
            <a:ext cx="74295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bg1"/>
                </a:solidFill>
                <a:latin typeface="David" pitchFamily="34" charset="-79"/>
              </a:rPr>
              <a:t>המלחמה באופציות הבינאריות</a:t>
            </a:r>
            <a:endParaRPr lang="he-IL" sz="4000" b="1" dirty="0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44067" y="188640"/>
            <a:ext cx="6770508" cy="8540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36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הצעת החוק:</a:t>
            </a:r>
            <a:endParaRPr lang="he-IL" sz="36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7584" y="1556792"/>
            <a:ext cx="7776864" cy="34932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הטלת איסור </a:t>
            </a:r>
            <a:r>
              <a:rPr lang="he-IL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מוחלט </a:t>
            </a:r>
            <a:r>
              <a:rPr lang="he-I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על </a:t>
            </a:r>
            <a:r>
              <a:rPr lang="he-IL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ניהול זירת סוחר באופציות </a:t>
            </a:r>
            <a:r>
              <a:rPr lang="he-IL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בינאריות </a:t>
            </a:r>
            <a:r>
              <a:rPr lang="he-IL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ועל שיווק מסחר בזירות סוחר כאמור</a:t>
            </a:r>
            <a:r>
              <a:rPr lang="he-I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, </a:t>
            </a: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בין אם הזירה פונה ללקוחות בישראל ובין אם הזירה פונה ללקוחות מחוץ לישראל</a:t>
            </a:r>
            <a:r>
              <a:rPr lang="he-I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.</a:t>
            </a:r>
          </a:p>
          <a:p>
            <a:endParaRPr lang="he-IL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anose="020E0502060401010101" pitchFamily="34" charset="-79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e-IL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הטלת </a:t>
            </a:r>
            <a:r>
              <a:rPr lang="he-IL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סנקציות פליליות ומנהליות </a:t>
            </a: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על מי שמציע מסחר באופציות בינאריות בזירת </a:t>
            </a:r>
            <a:r>
              <a:rPr lang="he-IL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סוחר, לרבות הוספת </a:t>
            </a: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העבירה הפלילית של הצעת מסחר באופציות בינאריות בזירת סוחר, לרשימת </a:t>
            </a:r>
            <a:r>
              <a:rPr lang="he-IL" sz="24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עבירות המקור של חוק איסור הלבנת הון</a:t>
            </a:r>
            <a:r>
              <a:rPr lang="he-IL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anose="020E0502060401010101" pitchFamily="34" charset="-79"/>
              </a:rPr>
              <a:t>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7304342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1"/>
          <p:cNvSpPr>
            <a:spLocks noChangeArrowheads="1"/>
          </p:cNvSpPr>
          <p:nvPr/>
        </p:nvSpPr>
        <p:spPr bwMode="auto">
          <a:xfrm>
            <a:off x="5580112" y="1124745"/>
            <a:ext cx="353404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he-IL" sz="2000" dirty="0">
                <a:ln w="0"/>
                <a:cs typeface="Aharoni" panose="02010803020104030203" pitchFamily="2" charset="-79"/>
              </a:rPr>
              <a:t>אין מקום לאיסור המוחלט על העיסוק באופציות בינאריות </a:t>
            </a:r>
            <a:r>
              <a:rPr lang="he-IL" sz="2000" dirty="0" smtClean="0">
                <a:ln w="0"/>
                <a:cs typeface="Aharoni" panose="02010803020104030203" pitchFamily="2" charset="-79"/>
              </a:rPr>
              <a:t>מתוך </a:t>
            </a:r>
            <a:r>
              <a:rPr lang="he-IL" sz="2000" dirty="0">
                <a:ln w="0"/>
                <a:cs typeface="Aharoni" panose="02010803020104030203" pitchFamily="2" charset="-79"/>
              </a:rPr>
              <a:t>ישראל ויש לקבוע הסדרה חלופית (כגון, </a:t>
            </a:r>
            <a:r>
              <a:rPr lang="he-IL" sz="2000" dirty="0" smtClean="0">
                <a:ln w="0"/>
                <a:cs typeface="Aharoni" panose="02010803020104030203" pitchFamily="2" charset="-79"/>
              </a:rPr>
              <a:t>קבלת </a:t>
            </a:r>
            <a:r>
              <a:rPr lang="he-IL" sz="2000" dirty="0">
                <a:ln w="0"/>
                <a:cs typeface="Aharoni" panose="02010803020104030203" pitchFamily="2" charset="-79"/>
              </a:rPr>
              <a:t>רישיון זר</a:t>
            </a:r>
            <a:r>
              <a:rPr lang="he-IL" sz="2000" dirty="0" smtClean="0">
                <a:ln w="0"/>
                <a:cs typeface="Aharoni" panose="02010803020104030203" pitchFamily="2" charset="-79"/>
              </a:rPr>
              <a:t>).</a:t>
            </a:r>
            <a:endParaRPr lang="he-IL" sz="2000" b="1" dirty="0">
              <a:solidFill>
                <a:schemeClr val="bg1"/>
              </a:solidFill>
              <a:latin typeface="David" pitchFamily="34" charset="-79"/>
            </a:endParaRPr>
          </a:p>
        </p:txBody>
      </p:sp>
      <p:sp>
        <p:nvSpPr>
          <p:cNvPr id="6" name="מלבן 2"/>
          <p:cNvSpPr/>
          <p:nvPr/>
        </p:nvSpPr>
        <p:spPr>
          <a:xfrm>
            <a:off x="1979712" y="332656"/>
            <a:ext cx="7164288" cy="803002"/>
          </a:xfrm>
          <a:custGeom>
            <a:avLst/>
            <a:gdLst>
              <a:gd name="connsiteX0" fmla="*/ 0 w 9144000"/>
              <a:gd name="connsiteY0" fmla="*/ 0 h 1335616"/>
              <a:gd name="connsiteX1" fmla="*/ 9144000 w 9144000"/>
              <a:gd name="connsiteY1" fmla="*/ 0 h 1335616"/>
              <a:gd name="connsiteX2" fmla="*/ 9144000 w 9144000"/>
              <a:gd name="connsiteY2" fmla="*/ 1335616 h 1335616"/>
              <a:gd name="connsiteX3" fmla="*/ 0 w 9144000"/>
              <a:gd name="connsiteY3" fmla="*/ 1335616 h 1335616"/>
              <a:gd name="connsiteX4" fmla="*/ 0 w 9144000"/>
              <a:gd name="connsiteY4" fmla="*/ 0 h 1335616"/>
              <a:gd name="connsiteX0dup0" fmla="*/ 3363310 w 9144000"/>
              <a:gd name="connsiteY0dup0" fmla="*/ 0 h 1335616"/>
              <a:gd name="connsiteX1dup0" fmla="*/ 9144000 w 9144000"/>
              <a:gd name="connsiteY1dup0" fmla="*/ 0 h 1335616"/>
              <a:gd name="connsiteX2dup0" fmla="*/ 9144000 w 9144000"/>
              <a:gd name="connsiteY2dup0" fmla="*/ 1335616 h 1335616"/>
              <a:gd name="connsiteX3dup0" fmla="*/ 0 w 9144000"/>
              <a:gd name="connsiteY3dup0" fmla="*/ 1335616 h 1335616"/>
              <a:gd name="connsiteX4dup0" fmla="*/ 3363310 w 9144000"/>
              <a:gd name="connsiteY4dup0" fmla="*/ 0 h 1335616"/>
              <a:gd name="connsiteX0dup0dup1" fmla="*/ 777766 w 6558456"/>
              <a:gd name="connsiteY0dup0dup1" fmla="*/ 0 h 1335616"/>
              <a:gd name="connsiteX1dup0dup1" fmla="*/ 6558456 w 6558456"/>
              <a:gd name="connsiteY1dup0dup1" fmla="*/ 0 h 1335616"/>
              <a:gd name="connsiteX2dup0dup1" fmla="*/ 6558456 w 6558456"/>
              <a:gd name="connsiteY2dup0dup1" fmla="*/ 1335616 h 1335616"/>
              <a:gd name="connsiteX3dup0dup1" fmla="*/ 0 w 6558456"/>
              <a:gd name="connsiteY3dup0dup1" fmla="*/ 1335616 h 1335616"/>
              <a:gd name="connsiteX4dup0dup1" fmla="*/ 777766 w 6558456"/>
              <a:gd name="connsiteY4dup0dup1" fmla="*/ 0 h 1335616"/>
            </a:gdLst>
            <a:ahLst/>
            <a:cxnLst>
              <a:cxn ang="0">
                <a:pos x="connsiteX0dup0dup1" y="connsiteY0dup0dup1"/>
              </a:cxn>
              <a:cxn ang="0">
                <a:pos x="connsiteX1dup0dup1" y="connsiteY1dup0dup1"/>
              </a:cxn>
              <a:cxn ang="0">
                <a:pos x="connsiteX2dup0dup1" y="connsiteY2dup0dup1"/>
              </a:cxn>
              <a:cxn ang="0">
                <a:pos x="connsiteX3dup0dup1" y="connsiteY3dup0dup1"/>
              </a:cxn>
              <a:cxn ang="0">
                <a:pos x="connsiteX4dup0dup1" y="connsiteY4dup0dup1"/>
              </a:cxn>
            </a:cxnLst>
            <a:rect l="l" t="t" r="r" b="b"/>
            <a:pathLst>
              <a:path w="6558456" h="1335616">
                <a:moveTo>
                  <a:pt x="777766" y="0"/>
                </a:moveTo>
                <a:lnTo>
                  <a:pt x="6558456" y="0"/>
                </a:lnTo>
                <a:lnTo>
                  <a:pt x="6558456" y="1335616"/>
                </a:lnTo>
                <a:lnTo>
                  <a:pt x="0" y="1335616"/>
                </a:lnTo>
                <a:lnTo>
                  <a:pt x="777766" y="0"/>
                </a:lnTo>
                <a:close/>
              </a:path>
            </a:pathLst>
          </a:custGeom>
          <a:solidFill>
            <a:srgbClr val="1E5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TextBox 6"/>
          <p:cNvSpPr txBox="1"/>
          <p:nvPr/>
        </p:nvSpPr>
        <p:spPr>
          <a:xfrm>
            <a:off x="2344067" y="380564"/>
            <a:ext cx="6770508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b="1" kern="500" cap="all" dirty="0" smtClean="0">
                <a:solidFill>
                  <a:schemeClr val="bg1"/>
                </a:solidFill>
                <a:latin typeface="David" pitchFamily="34" charset="-79"/>
                <a:ea typeface="Verdana" pitchFamily="34" charset="0"/>
              </a:rPr>
              <a:t>התייחסות לעיקרי הטענות שהועלו ביחס להצעת החוק:</a:t>
            </a:r>
            <a:endParaRPr lang="he-IL" sz="2400" b="1" kern="500" cap="all" dirty="0">
              <a:solidFill>
                <a:schemeClr val="bg1"/>
              </a:solidFill>
              <a:latin typeface="David" pitchFamily="34" charset="-79"/>
              <a:ea typeface="Verdana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114" y="6249628"/>
            <a:ext cx="593042" cy="5369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11560" y="1124745"/>
            <a:ext cx="3384376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2000" dirty="0" smtClean="0">
                <a:ln w="0"/>
                <a:cs typeface="Aharoni" panose="02010803020104030203" pitchFamily="2" charset="-79"/>
              </a:rPr>
              <a:t>יש </a:t>
            </a:r>
            <a:r>
              <a:rPr lang="he-IL" sz="2000" dirty="0">
                <a:ln w="0"/>
                <a:cs typeface="Aharoni" panose="02010803020104030203" pitchFamily="2" charset="-79"/>
              </a:rPr>
              <a:t>לאסור רק את הפעילות </a:t>
            </a:r>
            <a:r>
              <a:rPr lang="he-IL" sz="2000" dirty="0" err="1">
                <a:ln w="0"/>
                <a:cs typeface="Aharoni" panose="02010803020104030203" pitchFamily="2" charset="-79"/>
              </a:rPr>
              <a:t>התרמיתית</a:t>
            </a:r>
            <a:r>
              <a:rPr lang="he-IL" sz="2000" dirty="0">
                <a:ln w="0"/>
                <a:cs typeface="Aharoni" panose="02010803020104030203" pitchFamily="2" charset="-79"/>
              </a:rPr>
              <a:t>/עבריינית. אין מקום לאסור פעילות לגיטימית באופציות בינאריות.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580112" y="4293096"/>
            <a:ext cx="340887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he-IL" sz="2000" dirty="0">
                <a:ln w="0"/>
                <a:cs typeface="Aharoni" panose="02010803020104030203" pitchFamily="2" charset="-79"/>
              </a:rPr>
              <a:t>יש בהצעה משום פגיעה לא מידתית בחופש העיסוק</a:t>
            </a:r>
            <a:r>
              <a:rPr lang="he-IL" sz="2000" dirty="0" smtClean="0">
                <a:ln w="0"/>
                <a:cs typeface="Aharoni" panose="02010803020104030203" pitchFamily="2" charset="-79"/>
              </a:rPr>
              <a:t>.</a:t>
            </a:r>
            <a:endParaRPr lang="he-IL" sz="2000" dirty="0">
              <a:ln w="0"/>
              <a:cs typeface="Aharoni" panose="02010803020104030203" pitchFamily="2" charset="-79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4221088"/>
            <a:ext cx="3621010" cy="10081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n w="0"/>
                <a:cs typeface="Aharoni" panose="02010803020104030203" pitchFamily="2" charset="-79"/>
              </a:rPr>
              <a:t>הגדרת "ניהול בישראל" רחבה מדי ופוגעת בפעילות "הייטק" לגיטימית.</a:t>
            </a:r>
          </a:p>
          <a:p>
            <a:endParaRPr lang="he-IL" dirty="0"/>
          </a:p>
        </p:txBody>
      </p:sp>
      <p:sp>
        <p:nvSpPr>
          <p:cNvPr id="12" name="הסבר חץ למעלה 11"/>
          <p:cNvSpPr/>
          <p:nvPr/>
        </p:nvSpPr>
        <p:spPr>
          <a:xfrm>
            <a:off x="5364088" y="1988841"/>
            <a:ext cx="3621010" cy="2088232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ההסדרה תחול כלפי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פנים וכלפי חוץ באותו אופן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הסדרה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חלופית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לא תאפשר אכיפה אפקטיבית.</a:t>
            </a:r>
            <a:endParaRPr lang="he-IL" sz="20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</a:endParaRPr>
          </a:p>
        </p:txBody>
      </p:sp>
      <p:sp>
        <p:nvSpPr>
          <p:cNvPr id="13" name="הסבר חץ למעלה 12"/>
          <p:cNvSpPr/>
          <p:nvPr/>
        </p:nvSpPr>
        <p:spPr>
          <a:xfrm>
            <a:off x="374926" y="2048073"/>
            <a:ext cx="3476994" cy="2028999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מדובר במכשיר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הדומה במהותו למשחק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הימורים.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אין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אפשרות לקבוע הסדרה ופיקוח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אפקטיביים.</a:t>
            </a:r>
            <a:endParaRPr lang="he-I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הסבר חץ למעלה 13"/>
          <p:cNvSpPr/>
          <p:nvPr/>
        </p:nvSpPr>
        <p:spPr>
          <a:xfrm>
            <a:off x="5076056" y="4589778"/>
            <a:ext cx="3476994" cy="2158151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הטענה לא הוכחה עובדתית. 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ככל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שקיימת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פגיעה - היא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מידתית וראויה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לנוכח </a:t>
            </a: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הפגיעה הקשה במשקיעים. </a:t>
            </a:r>
          </a:p>
        </p:txBody>
      </p:sp>
      <p:sp>
        <p:nvSpPr>
          <p:cNvPr id="15" name="הסבר חץ למעלה 14"/>
          <p:cNvSpPr/>
          <p:nvPr/>
        </p:nvSpPr>
        <p:spPr>
          <a:xfrm>
            <a:off x="323528" y="4797152"/>
            <a:ext cx="3476994" cy="1950776"/>
          </a:xfrm>
          <a:prstGeom prst="up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he-I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לא מדובר בפעילות הייטק </a:t>
            </a:r>
            <a:r>
              <a:rPr lang="he-I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לגיטימית. </a:t>
            </a:r>
            <a:endParaRPr lang="he-IL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52403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3646" y="-99399"/>
            <a:ext cx="9204512" cy="69573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374" y="650776"/>
            <a:ext cx="7029450" cy="5038725"/>
          </a:xfrm>
          <a:prstGeom prst="rect">
            <a:avLst/>
          </a:prstGeom>
        </p:spPr>
      </p:pic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46" y="620688"/>
            <a:ext cx="7029450" cy="5038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0655" y="2655949"/>
            <a:ext cx="403244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רשות ניירות ערך</a:t>
            </a:r>
            <a:endParaRPr lang="he-IL" sz="4000" b="1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063" y="1069422"/>
            <a:ext cx="1133633" cy="1352739"/>
          </a:xfrm>
          <a:prstGeom prst="rect">
            <a:avLst/>
          </a:prstGeom>
        </p:spPr>
      </p:pic>
      <p:grpSp>
        <p:nvGrpSpPr>
          <p:cNvPr id="29" name="קבוצה 28"/>
          <p:cNvGrpSpPr/>
          <p:nvPr/>
        </p:nvGrpSpPr>
        <p:grpSpPr>
          <a:xfrm flipV="1">
            <a:off x="2265320" y="-107920"/>
            <a:ext cx="5544616" cy="7128792"/>
            <a:chOff x="3131841" y="-99396"/>
            <a:chExt cx="6072672" cy="7056788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8" name="תרשים זרימה: קלט ידני 7"/>
            <p:cNvSpPr/>
            <p:nvPr/>
          </p:nvSpPr>
          <p:spPr>
            <a:xfrm rot="16200000">
              <a:off x="2807800" y="560679"/>
              <a:ext cx="7056787" cy="5736638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5" name="תרשים זרימה: קלט ידני 14"/>
            <p:cNvSpPr/>
            <p:nvPr/>
          </p:nvSpPr>
          <p:spPr>
            <a:xfrm rot="16200000">
              <a:off x="2639784" y="560680"/>
              <a:ext cx="7056786" cy="5736638"/>
            </a:xfrm>
            <a:prstGeom prst="flowChartManualInpu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16" name="תרשים זרימה: קלט ידני 15"/>
            <p:cNvSpPr/>
            <p:nvPr/>
          </p:nvSpPr>
          <p:spPr>
            <a:xfrm rot="16200000">
              <a:off x="2471767" y="560680"/>
              <a:ext cx="7056786" cy="5736638"/>
            </a:xfrm>
            <a:prstGeom prst="flowChartManualInput">
              <a:avLst/>
            </a:pr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13" name="תמונה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224" y="4955547"/>
            <a:ext cx="984870" cy="117522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413760" y="2594394"/>
            <a:ext cx="4394353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b="1" smtClean="0">
                <a:solidFill>
                  <a:schemeClr val="tx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תודה רבה</a:t>
            </a:r>
            <a:endParaRPr lang="he-IL" sz="4800" b="1">
              <a:solidFill>
                <a:schemeClr val="tx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58478" y="6159836"/>
            <a:ext cx="403244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smtClean="0">
                <a:solidFill>
                  <a:schemeClr val="bg2">
                    <a:lumMod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רשות ניירות ערך</a:t>
            </a:r>
            <a:endParaRPr lang="he-IL" sz="2400">
              <a:solidFill>
                <a:schemeClr val="bg2">
                  <a:lumMod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30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34209"/>
  <p:tag name="AS_OS" val="Microsoft Windows NT 6.2.9200.0"/>
  <p:tag name="AS_RELEASE_DATE" val="2016.01.27"/>
  <p:tag name="AS_TITLE" val="Aspose.Slides for .NET 2.0"/>
  <p:tag name="AS_VERSION" val="16.1.0.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7_פסג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פסגה">
      <a:majorFont>
        <a:latin typeface="Lucida Sans"/>
        <a:ea typeface="Arial"/>
        <a:cs typeface="Arial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Arial"/>
        <a:cs typeface="Arial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פסגה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  <a:tileRect/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  <a:tileRect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  <a:tileRect/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5_פסג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פסגה">
      <a:majorFont>
        <a:latin typeface="Lucida Sans"/>
        <a:ea typeface="Arial"/>
        <a:cs typeface="Arial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Arial"/>
        <a:cs typeface="Arial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פסגה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  <a:tileRect/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  <a:tileRect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  <a:tileRect/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2_פסג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פסגה">
      <a:majorFont>
        <a:latin typeface="Lucida Sans"/>
        <a:ea typeface="Arial"/>
        <a:cs typeface="Arial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Arial"/>
        <a:cs typeface="Arial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פסגה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  <a:tileRect/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  <a:tileRect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  <a:tileRect/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  <a:tileRect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62E706-1417-4E09-ACA8-28EEB8C23BAB}"/>
</file>

<file path=customXml/itemProps2.xml><?xml version="1.0" encoding="utf-8"?>
<ds:datastoreItem xmlns:ds="http://schemas.openxmlformats.org/officeDocument/2006/customXml" ds:itemID="{B354B192-C218-450D-8CF1-FEC928EAA31D}"/>
</file>

<file path=customXml/itemProps3.xml><?xml version="1.0" encoding="utf-8"?>
<ds:datastoreItem xmlns:ds="http://schemas.openxmlformats.org/officeDocument/2006/customXml" ds:itemID="{0081A395-2996-463B-802E-5676B71C3BA3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</TotalTime>
  <Words>908</Words>
  <Application>Microsoft Office PowerPoint</Application>
  <PresentationFormat>‫הצגה על המסך (4:3)</PresentationFormat>
  <Paragraphs>74</Paragraphs>
  <Slides>11</Slides>
  <Notes>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15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11</vt:i4>
      </vt:variant>
    </vt:vector>
  </HeadingPairs>
  <TitlesOfParts>
    <vt:vector size="29" baseType="lpstr">
      <vt:lpstr>Agency FB</vt:lpstr>
      <vt:lpstr>Aharoni</vt:lpstr>
      <vt:lpstr>Arial</vt:lpstr>
      <vt:lpstr>Arial Black</vt:lpstr>
      <vt:lpstr>Book Antiqua</vt:lpstr>
      <vt:lpstr>Calibri</vt:lpstr>
      <vt:lpstr>David</vt:lpstr>
      <vt:lpstr>Levenim MT</vt:lpstr>
      <vt:lpstr>Lucida Sans</vt:lpstr>
      <vt:lpstr>Tahoma</vt:lpstr>
      <vt:lpstr>Times New Roman</vt:lpstr>
      <vt:lpstr>Verdana</vt:lpstr>
      <vt:lpstr>Wingdings</vt:lpstr>
      <vt:lpstr>Wingdings 2</vt:lpstr>
      <vt:lpstr>Wingdings 3</vt:lpstr>
      <vt:lpstr>7_פסגה</vt:lpstr>
      <vt:lpstr>25_פסגה</vt:lpstr>
      <vt:lpstr>52_פסגה</vt:lpstr>
      <vt:lpstr>יולי 2017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מאי, 2017</dc:title>
  <dc:creator>Shmuel Hauser</dc:creator>
  <cp:lastModifiedBy>Avital Krupnik</cp:lastModifiedBy>
  <cp:revision>67</cp:revision>
  <cp:lastPrinted>2017-05-25T00:29:33Z</cp:lastPrinted>
  <dcterms:created xsi:type="dcterms:W3CDTF">2017-05-25T00:29:33Z</dcterms:created>
  <dcterms:modified xsi:type="dcterms:W3CDTF">2017-07-31T04:19:34Z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2020644</vt:r8>
  </property>
</Properties>
</file>