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A50AEF-10B1-49AA-A674-833620D57289}" type="datetimeFigureOut">
              <a:rPr lang="en-US" smtClean="0"/>
              <a:t>9/18/2017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2B4E4D-9705-4ED7-97EA-43A10AB02B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86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9DB14-F6CA-4704-A13F-D297CDAB3F57}" type="datetimeFigureOut">
              <a:rPr lang="en-US" smtClean="0"/>
              <a:t>9/18/2017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A263F1-B5D3-461B-B186-AB8F7D83FA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715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77ACC-10D5-492C-9872-FADCD96AAE3F}" type="datetime1">
              <a:rPr lang="en-US" smtClean="0"/>
              <a:t>9/18/2017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026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93840-DFC5-415D-AC80-C9F1930BCC92}" type="datetime1">
              <a:rPr lang="en-US" smtClean="0"/>
              <a:t>9/18/2017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52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B132-FBCB-4E4C-96C1-4F63B8D19CE0}" type="datetime1">
              <a:rPr lang="en-US" smtClean="0"/>
              <a:t>9/18/2017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02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7F67-CD4C-4AA4-86C4-BC5BD63CDF4F}" type="datetime1">
              <a:rPr lang="en-US" smtClean="0"/>
              <a:t>9/18/2017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27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14136-8F26-4C2E-BC9B-1B433FA111BC}" type="datetime1">
              <a:rPr lang="en-US" smtClean="0"/>
              <a:t>9/18/2017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818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742C-C7B2-4821-B6F4-AB523AA154B7}" type="datetime1">
              <a:rPr lang="en-US" smtClean="0"/>
              <a:t>9/18/2017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572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3A07C-5047-4E34-B3A6-E928CABA19C5}" type="datetime1">
              <a:rPr lang="en-US" smtClean="0"/>
              <a:t>9/18/2017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907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B57E-9787-4BF0-B517-8ED7F676D28A}" type="datetime1">
              <a:rPr lang="en-US" smtClean="0"/>
              <a:t>9/18/2017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471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AD766-AED0-49AE-905C-CCFF498B7AD3}" type="datetime1">
              <a:rPr lang="en-US" smtClean="0"/>
              <a:t>9/18/2017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394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50BBD-3A7D-481A-A5F7-D7FBE8923301}" type="datetime1">
              <a:rPr lang="en-US" smtClean="0"/>
              <a:t>9/18/2017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062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AE533-4BDB-4E35-8120-7CB79814786C}" type="datetime1">
              <a:rPr lang="en-US" smtClean="0"/>
              <a:t>9/18/2017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69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6D88B-0728-4FDD-998D-6055B99EB6F2}" type="datetime1">
              <a:rPr lang="en-US" smtClean="0"/>
              <a:t>9/18/2017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/>
              <a:t>מטיב - תכנית לשיפור השירותים הפסיכוסוציאליים ליוצאי אתיופיה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CB28E-A116-4E78-95A8-C0EEFA07E7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49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8582" y="2355129"/>
            <a:ext cx="9144000" cy="1655762"/>
          </a:xfrm>
        </p:spPr>
        <p:txBody>
          <a:bodyPr>
            <a:normAutofit/>
          </a:bodyPr>
          <a:lstStyle/>
          <a:p>
            <a:r>
              <a:rPr lang="he-IL" sz="4000" b="1" u="sng" dirty="0"/>
              <a:t>תכנית לשיפור שירותים פסיכוסוציאליים עבור </a:t>
            </a:r>
            <a:r>
              <a:rPr lang="he-IL" sz="4000" b="1" u="sng" dirty="0" smtClean="0"/>
              <a:t>יוצאי </a:t>
            </a:r>
            <a:r>
              <a:rPr lang="he-IL" sz="4000" b="1" u="sng" dirty="0"/>
              <a:t>אתיופיה</a:t>
            </a:r>
            <a:endParaRPr lang="en-US" sz="4000" dirty="0"/>
          </a:p>
        </p:txBody>
      </p:sp>
      <p:pic>
        <p:nvPicPr>
          <p:cNvPr id="4" name="תמונה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64" y="203200"/>
            <a:ext cx="4812434" cy="160568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469850" y="4378037"/>
            <a:ext cx="914146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2800" dirty="0" smtClean="0">
                <a:solidFill>
                  <a:schemeClr val="accent1">
                    <a:lumMod val="75000"/>
                  </a:schemeClr>
                </a:solidFill>
              </a:rPr>
              <a:t>יוזמים וקבוצת עבודה</a:t>
            </a:r>
            <a:r>
              <a:rPr lang="he-IL" sz="2800" dirty="0" smtClean="0"/>
              <a:t>:</a:t>
            </a:r>
          </a:p>
          <a:p>
            <a:pPr algn="ctr" rtl="1"/>
            <a:r>
              <a:rPr lang="he-IL" sz="2400" dirty="0" smtClean="0">
                <a:solidFill>
                  <a:schemeClr val="accent1">
                    <a:lumMod val="75000"/>
                  </a:schemeClr>
                </a:solidFill>
              </a:rPr>
              <a:t>פרופ' דני ברום (מטיב ו</a:t>
            </a:r>
            <a:r>
              <a:rPr lang="he-IL" sz="2400" dirty="0">
                <a:solidFill>
                  <a:schemeClr val="accent1">
                    <a:lumMod val="75000"/>
                  </a:schemeClr>
                </a:solidFill>
              </a:rPr>
              <a:t>ה</a:t>
            </a:r>
            <a:r>
              <a:rPr lang="he-IL" sz="2400" dirty="0" smtClean="0">
                <a:solidFill>
                  <a:schemeClr val="accent1">
                    <a:lumMod val="75000"/>
                  </a:schemeClr>
                </a:solidFill>
              </a:rPr>
              <a:t>אוניברסיטה העברית)</a:t>
            </a:r>
          </a:p>
          <a:p>
            <a:pPr algn="ctr" rtl="1"/>
            <a:r>
              <a:rPr lang="he-IL" sz="2400" dirty="0" smtClean="0">
                <a:solidFill>
                  <a:schemeClr val="accent1">
                    <a:lumMod val="75000"/>
                  </a:schemeClr>
                </a:solidFill>
              </a:rPr>
              <a:t>אשר רחמים (מיטב)</a:t>
            </a:r>
          </a:p>
          <a:p>
            <a:pPr algn="ctr" rtl="1"/>
            <a:r>
              <a:rPr lang="he-IL" sz="2400" dirty="0" smtClean="0">
                <a:solidFill>
                  <a:schemeClr val="accent1">
                    <a:lumMod val="75000"/>
                  </a:schemeClr>
                </a:solidFill>
              </a:rPr>
              <a:t>ד"ר רפי יונגמן (מרכז אקדמי רופין)</a:t>
            </a:r>
          </a:p>
          <a:p>
            <a:pPr algn="ctr" rtl="1"/>
            <a:r>
              <a:rPr lang="he-IL" sz="2400" dirty="0" smtClean="0">
                <a:solidFill>
                  <a:schemeClr val="accent1">
                    <a:lumMod val="75000"/>
                  </a:schemeClr>
                </a:solidFill>
              </a:rPr>
              <a:t>פרופ' יצחק לבב (אוניברסיטת חיפה)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5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dirty="0" smtClean="0"/>
              <a:t>דו"ח משרד הבריאות ינואר 2017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he-IL" u="sng" dirty="0"/>
              <a:t>מתוך הדו"ח: </a:t>
            </a:r>
            <a:endParaRPr lang="en-US" dirty="0"/>
          </a:p>
          <a:p>
            <a:pPr marL="0" indent="0" algn="r" rtl="1">
              <a:buNone/>
            </a:pPr>
            <a:r>
              <a:rPr lang="he-IL" sz="3500" i="1" dirty="0"/>
              <a:t>למרות הירידה בשנים האחרונות בשיעורי האובדנות בקרב יוצאי אתיופיה</a:t>
            </a:r>
            <a:r>
              <a:rPr lang="en-US" sz="3500" i="1" dirty="0"/>
              <a:t> )</a:t>
            </a:r>
            <a:r>
              <a:rPr lang="he-IL" sz="3500" i="1" dirty="0"/>
              <a:t>בעיקר בקרב גברים צעירים</a:t>
            </a:r>
            <a:r>
              <a:rPr lang="en-US" sz="3500" i="1" dirty="0"/>
              <a:t>( </a:t>
            </a:r>
            <a:r>
              <a:rPr lang="he-IL" sz="3500" i="1" dirty="0"/>
              <a:t>השיעורים הגבוהים של אשפוזים פסיכיאטריים והתאבדויות מצביעים על צורך בשיפור ובהתאמה תרבותית של שירותי בריאות הנפש עבור עולים יוצאי אתיופיה</a:t>
            </a:r>
            <a:r>
              <a:rPr lang="en-US" sz="3500" i="1" dirty="0"/>
              <a:t>. </a:t>
            </a:r>
            <a:r>
              <a:rPr lang="he-IL" sz="3500" i="1" dirty="0"/>
              <a:t>יש צורך במחקר נוסף כדי לזהות גורמים פסיכו חברתיים העומדים בבסיס ממצאים  אלה</a:t>
            </a:r>
            <a:r>
              <a:rPr lang="en-US" sz="3500" i="1" dirty="0" smtClean="0"/>
              <a:t>.</a:t>
            </a:r>
            <a:endParaRPr lang="he-IL" sz="3500" dirty="0" smtClean="0"/>
          </a:p>
          <a:p>
            <a:pPr algn="r" rtl="1"/>
            <a:endParaRPr lang="he-IL" dirty="0"/>
          </a:p>
          <a:p>
            <a:pPr algn="r" rtl="1"/>
            <a:endParaRPr lang="he-IL" dirty="0" smtClean="0"/>
          </a:p>
          <a:p>
            <a:pPr marL="0" indent="0" algn="r" rtl="1">
              <a:buNone/>
            </a:pPr>
            <a:r>
              <a:rPr lang="he-IL" i="1" dirty="0">
                <a:solidFill>
                  <a:schemeClr val="accent1">
                    <a:lumMod val="75000"/>
                  </a:schemeClr>
                </a:solidFill>
              </a:rPr>
              <a:t>בנדרל, מ. &amp; קלטר ליבוביץ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' </a:t>
            </a:r>
            <a:r>
              <a:rPr lang="he-IL" i="1" dirty="0">
                <a:solidFill>
                  <a:schemeClr val="accent1">
                    <a:lumMod val="75000"/>
                  </a:schemeClr>
                </a:solidFill>
              </a:rPr>
              <a:t>, ע. (2017) בריאות מבוגרים יוצאי אתיופיה בישראל סקירת מידע. משרד הבריאות ומכון גרטנר</a:t>
            </a:r>
            <a:endParaRPr lang="en-US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r" rtl="1">
              <a:buNone/>
            </a:pPr>
            <a:endParaRPr lang="he-I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 smtClean="0"/>
              <a:t>מטיב - תכנית לשיפור השירותים הפסיכוסוציאליים ליוצאי אתיופיה 2</a:t>
            </a:r>
            <a:endParaRPr lang="en-US" dirty="0"/>
          </a:p>
        </p:txBody>
      </p:sp>
      <p:pic>
        <p:nvPicPr>
          <p:cNvPr id="5" name="תמונה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8" y="80602"/>
            <a:ext cx="1699493" cy="5936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403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המשך..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he-IL" i="1" dirty="0"/>
              <a:t>עבודות המתייחסות לצריכת שירותי בריאות בקרב יוצאי אתיופיה משקפות תת ניצול של השירותים העומדים לרשותם</a:t>
            </a:r>
            <a:r>
              <a:rPr lang="en-US" i="1" dirty="0"/>
              <a:t>. </a:t>
            </a:r>
            <a:r>
              <a:rPr lang="he-IL" i="1" dirty="0"/>
              <a:t>התוצאות המעורבות ביחס ליעילות הכנסת מגשרים יוצאי אתיופיה למערכת הבריאות מעלות את הצורך בבחינה ביקורתית של התוכניות השונות</a:t>
            </a:r>
            <a:r>
              <a:rPr lang="en-US" i="1" dirty="0"/>
              <a:t>.</a:t>
            </a:r>
            <a:endParaRPr lang="en-US" dirty="0"/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 smtClean="0"/>
              <a:t>מטיב - תכנית לשיפור השירותים הפסיכוסוציאליים ליוצאי אתיופיה 3</a:t>
            </a:r>
            <a:endParaRPr lang="en-US" dirty="0"/>
          </a:p>
        </p:txBody>
      </p:sp>
      <p:pic>
        <p:nvPicPr>
          <p:cNvPr id="5" name="תמונה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8" y="80602"/>
            <a:ext cx="1699493" cy="5936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711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המשך .....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he-IL" i="1" u="sng" dirty="0"/>
              <a:t>במסקנות</a:t>
            </a:r>
            <a:r>
              <a:rPr lang="he-IL" i="1" dirty="0"/>
              <a:t>:</a:t>
            </a:r>
            <a:endParaRPr lang="en-US" dirty="0"/>
          </a:p>
          <a:p>
            <a:pPr algn="r" rtl="1"/>
            <a:r>
              <a:rPr lang="he-IL" i="1" dirty="0"/>
              <a:t>השיעורים הגבוהים של אשפוזים פסיכיאטריים והתאבדויות מצביעים על צורך בשיפור ובהתאמה תרבותית של שירותי בריאות בכלל ושירות בריאות הנפש בפרט</a:t>
            </a:r>
            <a:r>
              <a:rPr lang="en-US" i="1" dirty="0"/>
              <a:t>.</a:t>
            </a:r>
            <a:endParaRPr lang="en-US" dirty="0"/>
          </a:p>
          <a:p>
            <a:pPr marL="0" indent="0" algn="r" rtl="1">
              <a:buNone/>
            </a:pPr>
            <a:endParaRPr lang="en-US" dirty="0"/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 smtClean="0"/>
              <a:t>מטיב - תכנית לשיפור השירותים הפסיכוסוציאליים ליוצאי אתיופיה 4</a:t>
            </a:r>
            <a:endParaRPr lang="en-US" dirty="0"/>
          </a:p>
        </p:txBody>
      </p:sp>
      <p:pic>
        <p:nvPicPr>
          <p:cNvPr id="5" name="תמונה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8" y="80602"/>
            <a:ext cx="1699493" cy="6213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137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dirty="0" smtClean="0"/>
              <a:t>התכנית המוצעת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 algn="r" rtl="1">
              <a:buFont typeface="+mj-lt"/>
              <a:buAutoNum type="arabicPeriod"/>
            </a:pPr>
            <a:r>
              <a:rPr lang="he-IL" dirty="0" smtClean="0"/>
              <a:t>סקר </a:t>
            </a:r>
            <a:r>
              <a:rPr lang="he-IL" dirty="0"/>
              <a:t>מקיף לגבי מצבם </a:t>
            </a:r>
            <a:r>
              <a:rPr lang="he-IL" dirty="0" smtClean="0"/>
              <a:t>הנפשי, לגבי </a:t>
            </a:r>
            <a:r>
              <a:rPr lang="he-IL" dirty="0"/>
              <a:t>תפיסותיהם </a:t>
            </a:r>
            <a:r>
              <a:rPr lang="he-IL" dirty="0" smtClean="0"/>
              <a:t>ולגבי </a:t>
            </a:r>
            <a:r>
              <a:rPr lang="he-IL" dirty="0"/>
              <a:t>הצרכים </a:t>
            </a:r>
            <a:r>
              <a:rPr lang="he-IL" dirty="0" smtClean="0"/>
              <a:t>והמענים בשירותי בריאות נפשית של </a:t>
            </a:r>
            <a:r>
              <a:rPr lang="he-IL" dirty="0"/>
              <a:t>אוכלוסיית יוצאי אתיופיה</a:t>
            </a:r>
            <a:endParaRPr lang="en-US" dirty="0"/>
          </a:p>
          <a:p>
            <a:pPr marL="514350" lvl="0" indent="-514350" algn="r" rtl="1">
              <a:buFont typeface="+mj-lt"/>
              <a:buAutoNum type="arabicPeriod"/>
            </a:pPr>
            <a:r>
              <a:rPr lang="he-IL" dirty="0"/>
              <a:t>הקמה </a:t>
            </a:r>
            <a:r>
              <a:rPr lang="he-IL" dirty="0" smtClean="0"/>
              <a:t>של יעוץ מקצועי </a:t>
            </a:r>
            <a:r>
              <a:rPr lang="he-IL" dirty="0"/>
              <a:t>טלפוני למטפלים ולאוכלוסייה</a:t>
            </a:r>
            <a:endParaRPr lang="en-US" dirty="0"/>
          </a:p>
          <a:p>
            <a:pPr marL="514350" lvl="0" indent="-514350" algn="r" rtl="1">
              <a:buFont typeface="+mj-lt"/>
              <a:buAutoNum type="arabicPeriod"/>
            </a:pPr>
            <a:r>
              <a:rPr lang="he-IL" dirty="0"/>
              <a:t>הכשרה רחבה של אנשי מקצוע בשירותי בריאות הנפש:</a:t>
            </a:r>
            <a:endParaRPr lang="en-US" dirty="0"/>
          </a:p>
          <a:p>
            <a:pPr marL="971550" lvl="1" indent="-514350" algn="r" rtl="1">
              <a:buFont typeface="+mj-lt"/>
              <a:buAutoNum type="arabicPeriod"/>
            </a:pPr>
            <a:r>
              <a:rPr lang="he-IL" dirty="0"/>
              <a:t>הכשרה </a:t>
            </a:r>
            <a:r>
              <a:rPr lang="he-IL" dirty="0" smtClean="0"/>
              <a:t>והדרכה של </a:t>
            </a:r>
            <a:r>
              <a:rPr lang="he-IL" dirty="0"/>
              <a:t>מטפלים</a:t>
            </a:r>
            <a:endParaRPr lang="en-US" dirty="0"/>
          </a:p>
          <a:p>
            <a:pPr marL="971550" lvl="1" indent="-514350" algn="r" rtl="1">
              <a:buFont typeface="+mj-lt"/>
              <a:buAutoNum type="arabicPeriod"/>
            </a:pPr>
            <a:r>
              <a:rPr lang="he-IL" dirty="0"/>
              <a:t>השתלמויות לאנשי בריאות נפש</a:t>
            </a:r>
            <a:endParaRPr lang="en-US" dirty="0"/>
          </a:p>
          <a:p>
            <a:pPr marL="514350" lvl="0" indent="-514350" algn="r" rtl="1">
              <a:buFont typeface="+mj-lt"/>
              <a:buAutoNum type="arabicPeriod"/>
            </a:pPr>
            <a:r>
              <a:rPr lang="he-IL" dirty="0" smtClean="0"/>
              <a:t>טיפול באסירי ציון</a:t>
            </a:r>
            <a:endParaRPr lang="he-IL" dirty="0"/>
          </a:p>
          <a:p>
            <a:pPr marL="971550" lvl="1" indent="-514350" algn="r" rtl="1">
              <a:buFont typeface="+mj-lt"/>
              <a:buAutoNum type="arabicPeriod"/>
            </a:pPr>
            <a:r>
              <a:rPr lang="he-IL" dirty="0"/>
              <a:t>סקר על מצבם</a:t>
            </a:r>
          </a:p>
          <a:p>
            <a:pPr marL="971550" lvl="1" indent="-514350" algn="r" rtl="1">
              <a:buFont typeface="+mj-lt"/>
              <a:buAutoNum type="arabicPeriod"/>
            </a:pPr>
            <a:r>
              <a:rPr lang="he-IL" dirty="0" smtClean="0"/>
              <a:t>זכאות לטיפול נפשי</a:t>
            </a:r>
          </a:p>
          <a:p>
            <a:pPr marL="971550" lvl="1" indent="-514350" algn="r" rtl="1">
              <a:buFont typeface="+mj-lt"/>
              <a:buAutoNum type="arabicPeriod"/>
            </a:pPr>
            <a:endParaRPr lang="en-US" dirty="0"/>
          </a:p>
          <a:p>
            <a:pPr marL="514350" indent="-514350" algn="r" rtl="1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 smtClean="0"/>
              <a:t>מטיב - תכנית לשיפור השירותים הפסיכוסוציאליים ליוצאי אתיופיה 5</a:t>
            </a:r>
            <a:endParaRPr lang="en-US" dirty="0"/>
          </a:p>
        </p:txBody>
      </p:sp>
      <p:pic>
        <p:nvPicPr>
          <p:cNvPr id="5" name="תמונה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8" y="80602"/>
            <a:ext cx="1699493" cy="6490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6724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D0E8A2-23CA-4742-8D68-679ABFEDE4E6}"/>
</file>

<file path=customXml/itemProps2.xml><?xml version="1.0" encoding="utf-8"?>
<ds:datastoreItem xmlns:ds="http://schemas.openxmlformats.org/officeDocument/2006/customXml" ds:itemID="{35F4B0B2-4AA7-4DCB-9266-49A2978B054A}"/>
</file>

<file path=customXml/itemProps3.xml><?xml version="1.0" encoding="utf-8"?>
<ds:datastoreItem xmlns:ds="http://schemas.openxmlformats.org/officeDocument/2006/customXml" ds:itemID="{F2F2BD0F-A1DF-45E5-9879-685AE88B5336}"/>
</file>

<file path=docProps/app.xml><?xml version="1.0" encoding="utf-8"?>
<Properties xmlns="http://schemas.openxmlformats.org/officeDocument/2006/extended-properties" xmlns:vt="http://schemas.openxmlformats.org/officeDocument/2006/docPropsVTypes">
  <TotalTime>8750</TotalTime>
  <Words>276</Words>
  <Application>Microsoft Office PowerPoint</Application>
  <PresentationFormat>מסך רחב</PresentationFormat>
  <Paragraphs>30</Paragraphs>
  <Slides>5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מצגת של PowerPoint</vt:lpstr>
      <vt:lpstr>דו"ח משרד הבריאות ינואר 2017</vt:lpstr>
      <vt:lpstr>המשך..</vt:lpstr>
      <vt:lpstr>המשך .....</vt:lpstr>
      <vt:lpstr>התכנית המוצעת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Danny</dc:creator>
  <cp:lastModifiedBy>דולי הודיה שמעוני</cp:lastModifiedBy>
  <cp:revision>15</cp:revision>
  <cp:lastPrinted>2017-09-18T07:27:03Z</cp:lastPrinted>
  <dcterms:created xsi:type="dcterms:W3CDTF">2017-08-28T12:50:00Z</dcterms:created>
  <dcterms:modified xsi:type="dcterms:W3CDTF">2017-09-18T07:28:14Z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2020776</vt:r8>
  </property>
</Properties>
</file>