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2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1.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7.xml" ContentType="application/vnd.openxmlformats-officedocument.presentationml.slideLayout+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Override2.xml" ContentType="application/vnd.openxmlformats-officedocument.themeOverride+xml"/>
  <Override PartName="/ppt/commentAuthors.xml" ContentType="application/vnd.openxmlformats-officedocument.presentationml.commentAuthors+xml"/>
  <Override PartName="/ppt/theme/themeOverride1.xml" ContentType="application/vnd.openxmlformats-officedocument.themeOverride+xml"/>
  <Override PartName="/ppt/charts/chart2.xml" ContentType="application/vnd.openxmlformats-officedocument.drawingml.chart+xml"/>
  <Override PartName="/ppt/charts/chart1.xml" ContentType="application/vnd.openxmlformats-officedocument.drawingml.chart+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3672" r:id="rId1"/>
  </p:sldMasterIdLst>
  <p:notesMasterIdLst>
    <p:notesMasterId r:id="rId23"/>
  </p:notesMasterIdLst>
  <p:sldIdLst>
    <p:sldId id="256" r:id="rId2"/>
    <p:sldId id="326" r:id="rId3"/>
    <p:sldId id="316" r:id="rId4"/>
    <p:sldId id="317" r:id="rId5"/>
    <p:sldId id="320" r:id="rId6"/>
    <p:sldId id="314" r:id="rId7"/>
    <p:sldId id="319" r:id="rId8"/>
    <p:sldId id="321" r:id="rId9"/>
    <p:sldId id="323" r:id="rId10"/>
    <p:sldId id="329" r:id="rId11"/>
    <p:sldId id="327" r:id="rId12"/>
    <p:sldId id="311" r:id="rId13"/>
    <p:sldId id="325" r:id="rId14"/>
    <p:sldId id="309" r:id="rId15"/>
    <p:sldId id="305" r:id="rId16"/>
    <p:sldId id="328" r:id="rId17"/>
    <p:sldId id="330" r:id="rId18"/>
    <p:sldId id="331" r:id="rId19"/>
    <p:sldId id="333" r:id="rId20"/>
    <p:sldId id="313" r:id="rId21"/>
    <p:sldId id="332" r:id="rId22"/>
  </p:sldIdLst>
  <p:sldSz cx="9144000" cy="6858000" type="screen4x3"/>
  <p:notesSz cx="6797675" cy="992663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דן גרוסמן" initials="דג" lastIdx="8"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EBBBCC-DAD2-459C-BE2E-F6DE35CF9A28}" styleName="סגנון כהה 2 - הדגשה 3/הדגשה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1FECB4D8-DB02-4DC6-A0A2-4F2EBAE1DC90}" styleName="סגנון ביניים 1 - הדגשה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3296810-A885-4BE3-A3E7-6D5BEEA58F35}" styleName="סגנון ביניים 2 - הדגשה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932" autoAdjust="0"/>
    <p:restoredTop sz="77411" autoAdjust="0"/>
  </p:normalViewPr>
  <p:slideViewPr>
    <p:cSldViewPr>
      <p:cViewPr varScale="1">
        <p:scale>
          <a:sx n="113" d="100"/>
          <a:sy n="113" d="100"/>
        </p:scale>
        <p:origin x="-1176"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39"/>
    </p:cViewPr>
  </p:sorterViewPr>
  <p:notesViewPr>
    <p:cSldViewPr>
      <p:cViewPr>
        <p:scale>
          <a:sx n="70" d="100"/>
          <a:sy n="70" d="100"/>
        </p:scale>
        <p:origin x="-2190" y="-72"/>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openxmlformats.org/officeDocument/2006/relationships/customXml" Target="../customXml/item2.xml"/></Relationships>
</file>

<file path=ppt/charts/_rels/chart1.xml.rels><?xml version="1.0" encoding="UTF-8" standalone="yes"?>
<Relationships xmlns="http://schemas.openxmlformats.org/package/2006/relationships"><Relationship Id="rId2" Type="http://schemas.openxmlformats.org/officeDocument/2006/relationships/oleObject" Target="file:///\\fsreshkol\DATA\&#1502;&#1504;&#1492;&#1500;%20&#1512;&#1497;&#1513;&#1493;&#1497;%20&#1489;&#1511;&#1512;&#1492;%20&#1493;&#1488;&#1499;&#1497;&#1508;&#1492;\&#1488;&#1490;&#1507;%20&#1489;&#1511;&#1512;&#1492;\&#1489;&#1511;&#1512;&#1493;&#1514;%20&#1497;&#1505;&#1493;&#1491;&#1497;\&#1489;&#1511;&#1512;&#1493;&#1514;%20&#1514;&#1513;&#1506;&#1494;\&#1491;&#1493;&#1495;&#1493;&#1514;%20&#1502;&#1496;&#1492;%20&#1502;&#1505;&#1499;&#1502;&#1497;&#1501;\&#1505;&#1511;&#1512;%20&#1514;&#1513;&#1500;&#1493;&#1502;&#1497;%20&#1492;&#1493;&#1512;&#1497;&#1501;\&#1505;&#1511;&#1512;%20&#1514;&#1513;&#1500;&#1493;&#1502;&#1497;%20&#1492;&#1493;&#1512;&#1497;&#1501;.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sreshkol\data\&#1502;&#1504;&#1492;&#1500;%20&#1512;&#1497;&#1513;&#1493;&#1497;%20&#1489;&#1511;&#1512;&#1492;%20&#1493;&#1488;&#1499;&#1497;&#1508;&#1492;\&#1488;&#1490;&#1507;%20&#1489;&#1511;&#1512;&#1492;\&#1489;&#1511;&#1512;&#1493;&#1514;%20&#1497;&#1505;&#1493;&#1491;&#1497;\&#1489;&#1511;&#1512;&#1493;&#1514;%20&#1514;&#1513;&#1506;&#1494;\&#1491;&#1493;&#1495;&#1493;&#1514;%20&#1502;&#1496;&#1492;%20&#1502;&#1505;&#1499;&#1502;&#1497;&#1501;\&#1505;&#1511;&#1512;%20&#1514;&#1513;&#1500;&#1493;&#1502;&#1497;%20&#1492;&#1493;&#1512;&#1497;&#1501;\&#1505;&#1511;&#1512;%20&#1514;&#1513;&#1500;&#1493;&#1502;&#1497;%20&#1492;&#1493;&#1512;&#1497;&#1501;.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autoTitleDeleted val="0"/>
    <c:view3D>
      <c:rotX val="30"/>
      <c:rotY val="360"/>
      <c:rAngAx val="0"/>
      <c:perspective val="30"/>
    </c:view3D>
    <c:floor>
      <c:thickness val="0"/>
    </c:floor>
    <c:sideWall>
      <c:thickness val="0"/>
    </c:sideWall>
    <c:backWall>
      <c:thickness val="0"/>
    </c:backWall>
    <c:plotArea>
      <c:layout/>
      <c:pie3DChart>
        <c:varyColors val="1"/>
        <c:ser>
          <c:idx val="0"/>
          <c:order val="0"/>
          <c:dPt>
            <c:idx val="0"/>
            <c:bubble3D val="0"/>
            <c:spPr>
              <a:solidFill>
                <a:srgbClr val="FF0000"/>
              </a:solidFill>
            </c:spPr>
          </c:dPt>
          <c:dLbls>
            <c:spPr>
              <a:noFill/>
              <a:ln>
                <a:noFill/>
              </a:ln>
              <a:effectLst/>
            </c:spPr>
            <c:showLegendKey val="0"/>
            <c:showVal val="0"/>
            <c:showCatName val="1"/>
            <c:showSerName val="0"/>
            <c:showPercent val="1"/>
            <c:showBubbleSize val="0"/>
            <c:showLeaderLines val="1"/>
            <c:extLst xmlns:c16r2="http://schemas.microsoft.com/office/drawing/2015/06/chart">
              <c:ext xmlns:c15="http://schemas.microsoft.com/office/drawing/2012/chart" uri="{CE6537A1-D6FC-4f65-9D91-7224C49458BB}"/>
            </c:extLst>
          </c:dLbls>
          <c:cat>
            <c:strRef>
              <c:f>'רכישת שירותים וציוד מרצון'!$AB$5:$AB$6</c:f>
              <c:strCache>
                <c:ptCount val="2"/>
                <c:pt idx="0">
                  <c:v>מוסדות שחרגו לפחות בשכבה אחת</c:v>
                </c:pt>
                <c:pt idx="1">
                  <c:v>מוסדות שלא חרגו כלל</c:v>
                </c:pt>
              </c:strCache>
            </c:strRef>
          </c:cat>
          <c:val>
            <c:numRef>
              <c:f>'רכישת שירותים וציוד מרצון'!$AC$5:$AC$6</c:f>
              <c:numCache>
                <c:formatCode>General</c:formatCode>
                <c:ptCount val="2"/>
                <c:pt idx="0">
                  <c:v>20</c:v>
                </c:pt>
                <c:pt idx="1">
                  <c:v>302</c:v>
                </c:pt>
              </c:numCache>
            </c:numRef>
          </c:val>
          <c:extLst xmlns:c16r2="http://schemas.microsoft.com/office/drawing/2015/06/chart">
            <c:ext xmlns:c16="http://schemas.microsoft.com/office/drawing/2014/chart" uri="{C3380CC4-5D6E-409C-BE32-E72D297353CC}">
              <c16:uniqueId val="{00000000-DE66-204A-96E8-69670260CAF5}"/>
            </c:ext>
          </c:extLst>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800"/>
      </a:pPr>
      <a:endParaRPr lang="he-IL"/>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he-IL"/>
  <c:roundedCorners val="0"/>
  <mc:AlternateContent xmlns:mc="http://schemas.openxmlformats.org/markup-compatibility/2006">
    <mc:Choice xmlns:c14="http://schemas.microsoft.com/office/drawing/2007/8/2/chart" Requires="c14">
      <c14:style val="105"/>
    </mc:Choice>
    <mc:Fallback>
      <c:style val="5"/>
    </mc:Fallback>
  </mc:AlternateContent>
  <c:clrMapOvr bg1="lt1" tx1="dk1" bg2="lt2" tx2="dk2" accent1="accent1" accent2="accent2" accent3="accent3" accent4="accent4" accent5="accent5" accent6="accent6" hlink="hlink" folHlink="folHlink"/>
  <c:chart>
    <c:autoTitleDeleted val="0"/>
    <c:view3D>
      <c:rotX val="30"/>
      <c:rotY val="310"/>
      <c:rAngAx val="0"/>
      <c:perspective val="30"/>
    </c:view3D>
    <c:floor>
      <c:thickness val="0"/>
    </c:floor>
    <c:sideWall>
      <c:thickness val="0"/>
    </c:sideWall>
    <c:backWall>
      <c:thickness val="0"/>
    </c:backWall>
    <c:plotArea>
      <c:layout/>
      <c:pie3DChart>
        <c:varyColors val="1"/>
        <c:ser>
          <c:idx val="0"/>
          <c:order val="0"/>
          <c:dPt>
            <c:idx val="0"/>
            <c:bubble3D val="0"/>
            <c:spPr>
              <a:solidFill>
                <a:srgbClr val="C0504D"/>
              </a:solidFill>
            </c:spPr>
          </c:dPt>
          <c:dLbls>
            <c:dLbl>
              <c:idx val="0"/>
              <c:layout>
                <c:manualLayout>
                  <c:x val="-5.2213265652043331E-2"/>
                  <c:y val="-3.8635170603674537E-2"/>
                </c:manualLayout>
              </c:layout>
              <c:showLegendKey val="0"/>
              <c:showVal val="0"/>
              <c:showCatName val="1"/>
              <c:showSerName val="0"/>
              <c:showPercent val="1"/>
              <c:showBubbleSize val="0"/>
              <c:extLst xmlns:c16r2="http://schemas.microsoft.com/office/drawing/2015/06/chart">
                <c:ext xmlns:c15="http://schemas.microsoft.com/office/drawing/2012/chart" uri="{CE6537A1-D6FC-4f65-9D91-7224C49458BB}"/>
              </c:extLst>
            </c:dLbl>
            <c:dLbl>
              <c:idx val="1"/>
              <c:layout>
                <c:manualLayout>
                  <c:x val="-2.0207030696086536E-2"/>
                  <c:y val="0.13837373946677717"/>
                </c:manualLayout>
              </c:layout>
              <c:showLegendKey val="0"/>
              <c:showVal val="0"/>
              <c:showCatName val="1"/>
              <c:showSerName val="0"/>
              <c:showPercent val="1"/>
              <c:showBubbleSize val="0"/>
              <c:extLst xmlns:c16r2="http://schemas.microsoft.com/office/drawing/2015/06/chart">
                <c:ext xmlns:c15="http://schemas.microsoft.com/office/drawing/2012/chart" uri="{CE6537A1-D6FC-4f65-9D91-7224C49458BB}"/>
              </c:extLst>
            </c:dLbl>
            <c:spPr>
              <a:noFill/>
              <a:ln>
                <a:noFill/>
              </a:ln>
              <a:effectLst/>
            </c:spPr>
            <c:showLegendKey val="0"/>
            <c:showVal val="0"/>
            <c:showCatName val="1"/>
            <c:showSerName val="0"/>
            <c:showPercent val="1"/>
            <c:showBubbleSize val="0"/>
            <c:showLeaderLines val="1"/>
            <c:extLst xmlns:c16r2="http://schemas.microsoft.com/office/drawing/2015/06/chart">
              <c:ext xmlns:c15="http://schemas.microsoft.com/office/drawing/2012/chart" uri="{CE6537A1-D6FC-4f65-9D91-7224C49458BB}"/>
            </c:extLst>
          </c:dLbls>
          <c:cat>
            <c:strRef>
              <c:f>'תל"ן שכבה ו'!$N$1:$N$4</c:f>
              <c:strCache>
                <c:ptCount val="4"/>
                <c:pt idx="0">
                  <c:v>מוסדות שלימדו פחות מהשעות שהיו אמורים ללמד</c:v>
                </c:pt>
                <c:pt idx="1">
                  <c:v>מוסדות שלימדו מספר שעות מתאים</c:v>
                </c:pt>
                <c:pt idx="2">
                  <c:v>מוסדות שלימדו יותר שעות</c:v>
                </c:pt>
                <c:pt idx="3">
                  <c:v>מוסדות שלא גבו תל"ן בכיתה ו</c:v>
                </c:pt>
              </c:strCache>
            </c:strRef>
          </c:cat>
          <c:val>
            <c:numRef>
              <c:f>'תל"ן שכבה ו'!$O$1:$O$4</c:f>
              <c:numCache>
                <c:formatCode>General</c:formatCode>
                <c:ptCount val="4"/>
                <c:pt idx="0">
                  <c:v>13</c:v>
                </c:pt>
                <c:pt idx="1">
                  <c:v>63</c:v>
                </c:pt>
                <c:pt idx="2">
                  <c:v>61</c:v>
                </c:pt>
                <c:pt idx="3">
                  <c:v>185</c:v>
                </c:pt>
              </c:numCache>
            </c:numRef>
          </c:val>
          <c:extLst xmlns:c16r2="http://schemas.microsoft.com/office/drawing/2015/06/chart">
            <c:ext xmlns:c16="http://schemas.microsoft.com/office/drawing/2014/chart" uri="{C3380CC4-5D6E-409C-BE32-E72D297353CC}">
              <c16:uniqueId val="{00000000-08A5-3B40-BEE7-9299BF192594}"/>
            </c:ext>
          </c:extLst>
        </c:ser>
        <c:dLbls>
          <c:showLegendKey val="0"/>
          <c:showVal val="0"/>
          <c:showCatName val="0"/>
          <c:showSerName val="0"/>
          <c:showPercent val="0"/>
          <c:showBubbleSize val="0"/>
          <c:showLeaderLines val="1"/>
        </c:dLbls>
      </c:pie3DChart>
    </c:plotArea>
    <c:plotVisOnly val="1"/>
    <c:dispBlanksAs val="gap"/>
    <c:showDLblsOverMax val="0"/>
  </c:chart>
  <c:txPr>
    <a:bodyPr/>
    <a:lstStyle/>
    <a:p>
      <a:pPr>
        <a:defRPr sz="800"/>
      </a:pPr>
      <a:endParaRPr lang="he-IL"/>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עליונה 1"/>
          <p:cNvSpPr>
            <a:spLocks noGrp="1"/>
          </p:cNvSpPr>
          <p:nvPr>
            <p:ph type="hdr" sz="quarter"/>
          </p:nvPr>
        </p:nvSpPr>
        <p:spPr>
          <a:xfrm>
            <a:off x="3852016" y="0"/>
            <a:ext cx="2945659" cy="498056"/>
          </a:xfrm>
          <a:prstGeom prst="rect">
            <a:avLst/>
          </a:prstGeom>
        </p:spPr>
        <p:txBody>
          <a:bodyPr vert="horz" lIns="91440" tIns="45720" rIns="91440" bIns="45720" rtlCol="1"/>
          <a:lstStyle>
            <a:lvl1pPr algn="r">
              <a:defRPr sz="1200"/>
            </a:lvl1pPr>
          </a:lstStyle>
          <a:p>
            <a:endParaRPr lang="he-IL"/>
          </a:p>
        </p:txBody>
      </p:sp>
      <p:sp>
        <p:nvSpPr>
          <p:cNvPr id="3" name="מציין מיקום של תאריך 2"/>
          <p:cNvSpPr>
            <a:spLocks noGrp="1"/>
          </p:cNvSpPr>
          <p:nvPr>
            <p:ph type="dt" idx="1"/>
          </p:nvPr>
        </p:nvSpPr>
        <p:spPr>
          <a:xfrm>
            <a:off x="1574" y="0"/>
            <a:ext cx="2945659" cy="498056"/>
          </a:xfrm>
          <a:prstGeom prst="rect">
            <a:avLst/>
          </a:prstGeom>
        </p:spPr>
        <p:txBody>
          <a:bodyPr vert="horz" lIns="91440" tIns="45720" rIns="91440" bIns="45720" rtlCol="1"/>
          <a:lstStyle>
            <a:lvl1pPr algn="l">
              <a:defRPr sz="1200"/>
            </a:lvl1pPr>
          </a:lstStyle>
          <a:p>
            <a:fld id="{87FAC8E8-65C4-4BE1-95C6-533072C4714C}" type="datetimeFigureOut">
              <a:rPr lang="he-IL" smtClean="0"/>
              <a:pPr/>
              <a:t>ו'/תשרי/תשע"ח</a:t>
            </a:fld>
            <a:endParaRPr lang="he-IL"/>
          </a:p>
        </p:txBody>
      </p:sp>
      <p:sp>
        <p:nvSpPr>
          <p:cNvPr id="4" name="מציין מיקום של תמונת שקופית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1" anchor="ctr"/>
          <a:lstStyle/>
          <a:p>
            <a:endParaRPr lang="he-IL"/>
          </a:p>
        </p:txBody>
      </p:sp>
      <p:sp>
        <p:nvSpPr>
          <p:cNvPr id="5" name="מציין מיקום של הערות 4"/>
          <p:cNvSpPr>
            <a:spLocks noGrp="1"/>
          </p:cNvSpPr>
          <p:nvPr>
            <p:ph type="body" sz="quarter" idx="3"/>
          </p:nvPr>
        </p:nvSpPr>
        <p:spPr>
          <a:xfrm>
            <a:off x="679768" y="4777194"/>
            <a:ext cx="5438140" cy="3908614"/>
          </a:xfrm>
          <a:prstGeom prst="rect">
            <a:avLst/>
          </a:prstGeom>
        </p:spPr>
        <p:txBody>
          <a:bodyPr vert="horz" lIns="91440" tIns="45720" rIns="91440" bIns="45720" rtlCol="1"/>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מציין מיקום של כותרת תחתונה 5"/>
          <p:cNvSpPr>
            <a:spLocks noGrp="1"/>
          </p:cNvSpPr>
          <p:nvPr>
            <p:ph type="ftr" sz="quarter" idx="4"/>
          </p:nvPr>
        </p:nvSpPr>
        <p:spPr>
          <a:xfrm>
            <a:off x="3852016" y="9428584"/>
            <a:ext cx="2945659" cy="498055"/>
          </a:xfrm>
          <a:prstGeom prst="rect">
            <a:avLst/>
          </a:prstGeom>
        </p:spPr>
        <p:txBody>
          <a:bodyPr vert="horz" lIns="91440" tIns="45720" rIns="91440" bIns="45720" rtlCol="1" anchor="b"/>
          <a:lstStyle>
            <a:lvl1pPr algn="r">
              <a:defRPr sz="1200"/>
            </a:lvl1pPr>
          </a:lstStyle>
          <a:p>
            <a:endParaRPr lang="he-IL"/>
          </a:p>
        </p:txBody>
      </p:sp>
      <p:sp>
        <p:nvSpPr>
          <p:cNvPr id="7" name="מציין מיקום של מספר שקופית 6"/>
          <p:cNvSpPr>
            <a:spLocks noGrp="1"/>
          </p:cNvSpPr>
          <p:nvPr>
            <p:ph type="sldNum" sz="quarter" idx="5"/>
          </p:nvPr>
        </p:nvSpPr>
        <p:spPr>
          <a:xfrm>
            <a:off x="1574" y="9428584"/>
            <a:ext cx="2945659" cy="498055"/>
          </a:xfrm>
          <a:prstGeom prst="rect">
            <a:avLst/>
          </a:prstGeom>
        </p:spPr>
        <p:txBody>
          <a:bodyPr vert="horz" lIns="91440" tIns="45720" rIns="91440" bIns="45720" rtlCol="1" anchor="b"/>
          <a:lstStyle>
            <a:lvl1pPr algn="l">
              <a:defRPr sz="1200"/>
            </a:lvl1pPr>
          </a:lstStyle>
          <a:p>
            <a:fld id="{69D5C0F6-D68C-4CB0-BF78-CA56A3C89053}" type="slidenum">
              <a:rPr lang="he-IL" smtClean="0"/>
              <a:pPr/>
              <a:t>‹#›</a:t>
            </a:fld>
            <a:endParaRPr lang="he-IL"/>
          </a:p>
        </p:txBody>
      </p:sp>
    </p:spTree>
    <p:extLst>
      <p:ext uri="{BB962C8B-B14F-4D97-AF65-F5344CB8AC3E}">
        <p14:creationId xmlns:p14="http://schemas.microsoft.com/office/powerpoint/2010/main" val="233454596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1</a:t>
            </a:fld>
            <a:endParaRPr lang="he-IL"/>
          </a:p>
        </p:txBody>
      </p:sp>
    </p:spTree>
    <p:extLst>
      <p:ext uri="{BB962C8B-B14F-4D97-AF65-F5344CB8AC3E}">
        <p14:creationId xmlns:p14="http://schemas.microsoft.com/office/powerpoint/2010/main" val="2110900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3</a:t>
            </a:fld>
            <a:endParaRPr lang="he-IL"/>
          </a:p>
        </p:txBody>
      </p:sp>
    </p:spTree>
    <p:extLst>
      <p:ext uri="{BB962C8B-B14F-4D97-AF65-F5344CB8AC3E}">
        <p14:creationId xmlns:p14="http://schemas.microsoft.com/office/powerpoint/2010/main" val="11446245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8</a:t>
            </a:fld>
            <a:endParaRPr lang="he-IL"/>
          </a:p>
        </p:txBody>
      </p:sp>
    </p:spTree>
    <p:extLst>
      <p:ext uri="{BB962C8B-B14F-4D97-AF65-F5344CB8AC3E}">
        <p14:creationId xmlns:p14="http://schemas.microsoft.com/office/powerpoint/2010/main" val="1522525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9</a:t>
            </a:fld>
            <a:endParaRPr lang="he-IL"/>
          </a:p>
        </p:txBody>
      </p:sp>
    </p:spTree>
    <p:extLst>
      <p:ext uri="{BB962C8B-B14F-4D97-AF65-F5344CB8AC3E}">
        <p14:creationId xmlns:p14="http://schemas.microsoft.com/office/powerpoint/2010/main" val="2988393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14</a:t>
            </a:fld>
            <a:endParaRPr lang="he-IL"/>
          </a:p>
        </p:txBody>
      </p:sp>
    </p:spTree>
    <p:extLst>
      <p:ext uri="{BB962C8B-B14F-4D97-AF65-F5344CB8AC3E}">
        <p14:creationId xmlns:p14="http://schemas.microsoft.com/office/powerpoint/2010/main" val="2679015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15</a:t>
            </a:fld>
            <a:endParaRPr lang="he-IL"/>
          </a:p>
        </p:txBody>
      </p:sp>
    </p:spTree>
    <p:extLst>
      <p:ext uri="{BB962C8B-B14F-4D97-AF65-F5344CB8AC3E}">
        <p14:creationId xmlns:p14="http://schemas.microsoft.com/office/powerpoint/2010/main" val="15055250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69D5C0F6-D68C-4CB0-BF78-CA56A3C89053}" type="slidenum">
              <a:rPr lang="he-IL" smtClean="0"/>
              <a:pPr/>
              <a:t>16</a:t>
            </a:fld>
            <a:endParaRPr lang="he-IL"/>
          </a:p>
        </p:txBody>
      </p:sp>
    </p:spTree>
    <p:extLst>
      <p:ext uri="{BB962C8B-B14F-4D97-AF65-F5344CB8AC3E}">
        <p14:creationId xmlns:p14="http://schemas.microsoft.com/office/powerpoint/2010/main" val="140056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4" name="Round Same Side Corner Rectangle 6"/>
          <p:cNvSpPr/>
          <p:nvPr/>
        </p:nvSpPr>
        <p:spPr>
          <a:xfrm flipV="1">
            <a:off x="228600" y="4724400"/>
            <a:ext cx="8686800" cy="1828800"/>
          </a:xfrm>
          <a:prstGeom prst="round2SameRect">
            <a:avLst>
              <a:gd name="adj1" fmla="val 10784"/>
              <a:gd name="adj2" fmla="val 0"/>
            </a:avLst>
          </a:prstGeom>
          <a:solidFill>
            <a:schemeClr val="tx2"/>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5" name="Round Same Side Corner Rectangle 7"/>
          <p:cNvSpPr/>
          <p:nvPr/>
        </p:nvSpPr>
        <p:spPr>
          <a:xfrm>
            <a:off x="228600" y="228600"/>
            <a:ext cx="8686800" cy="4419600"/>
          </a:xfrm>
          <a:prstGeom prst="round2SameRect">
            <a:avLst>
              <a:gd name="adj1" fmla="val 2821"/>
              <a:gd name="adj2" fmla="val 0"/>
            </a:avLst>
          </a:prstGeom>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2" name="Rectangle 1"/>
          <p:cNvSpPr>
            <a:spLocks noGrp="1"/>
          </p:cNvSpPr>
          <p:nvPr>
            <p:ph type="ctrTitle"/>
          </p:nvPr>
        </p:nvSpPr>
        <p:spPr>
          <a:xfrm>
            <a:off x="609600" y="533400"/>
            <a:ext cx="7924800" cy="3886201"/>
          </a:xfrm>
        </p:spPr>
        <p:txBody>
          <a:bodyPr>
            <a:normAutofit/>
          </a:bodyPr>
          <a:lstStyle>
            <a:lvl1pPr algn="ctr">
              <a:defRPr sz="4800">
                <a:effectLst/>
              </a:defRPr>
            </a:lvl1pPr>
          </a:lstStyle>
          <a:p>
            <a:r>
              <a:rPr lang="he-IL"/>
              <a:t>לחץ כדי לערוך סגנון כותרת של תבנית בסיס</a:t>
            </a:r>
            <a:endParaRPr lang="en-US" dirty="0"/>
          </a:p>
        </p:txBody>
      </p:sp>
      <p:sp>
        <p:nvSpPr>
          <p:cNvPr id="3" name="Rectangle 2"/>
          <p:cNvSpPr>
            <a:spLocks noGrp="1"/>
          </p:cNvSpPr>
          <p:nvPr>
            <p:ph type="subTitle" idx="1"/>
          </p:nvPr>
        </p:nvSpPr>
        <p:spPr>
          <a:xfrm>
            <a:off x="304800" y="4800600"/>
            <a:ext cx="8534400" cy="1600200"/>
          </a:xfrm>
        </p:spPr>
        <p:txBody>
          <a:bodyPr anchor="ctr">
            <a:normAutofit/>
          </a:bodyPr>
          <a:lstStyle>
            <a:lvl1pPr marL="0" indent="0" algn="ctr">
              <a:buNone/>
              <a:defRPr sz="2800">
                <a:solidFill>
                  <a:schemeClr val="bg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a:t>לחץ כדי לערוך סגנון כותרת משנה של תבנית בסיס</a:t>
            </a:r>
            <a:endParaRPr lang="en-US" dirty="0"/>
          </a:p>
        </p:txBody>
      </p:sp>
      <p:sp>
        <p:nvSpPr>
          <p:cNvPr id="6" name="Rectangle 3"/>
          <p:cNvSpPr>
            <a:spLocks noGrp="1"/>
          </p:cNvSpPr>
          <p:nvPr>
            <p:ph type="dt" sz="half" idx="10"/>
          </p:nvPr>
        </p:nvSpPr>
        <p:spPr>
          <a:xfrm>
            <a:off x="228600" y="6553200"/>
            <a:ext cx="2133600" cy="287338"/>
          </a:xfrm>
        </p:spPr>
        <p:txBody>
          <a:bodyPr/>
          <a:lstStyle>
            <a:lvl1pPr>
              <a:defRPr/>
            </a:lvl1pPr>
          </a:lstStyle>
          <a:p>
            <a:endParaRPr lang="he-IL">
              <a:solidFill>
                <a:prstClr val="black">
                  <a:tint val="75000"/>
                </a:prstClr>
              </a:solidFill>
            </a:endParaRPr>
          </a:p>
        </p:txBody>
      </p:sp>
      <p:sp>
        <p:nvSpPr>
          <p:cNvPr id="7" name="Rectangle 4"/>
          <p:cNvSpPr>
            <a:spLocks noGrp="1"/>
          </p:cNvSpPr>
          <p:nvPr>
            <p:ph type="ftr" sz="quarter" idx="11"/>
          </p:nvPr>
        </p:nvSpPr>
        <p:spPr>
          <a:xfrm>
            <a:off x="2895600" y="6553200"/>
            <a:ext cx="3429000" cy="287338"/>
          </a:xfrm>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8" name="Rectangle 5"/>
          <p:cNvSpPr>
            <a:spLocks noGrp="1"/>
          </p:cNvSpPr>
          <p:nvPr>
            <p:ph type="sldNum" sz="quarter" idx="12"/>
          </p:nvPr>
        </p:nvSpPr>
        <p:spPr>
          <a:xfrm>
            <a:off x="6858000" y="6553200"/>
            <a:ext cx="2057400" cy="287338"/>
          </a:xfrm>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117111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he-IL"/>
              <a:t>לחץ כדי לערוך סגנון כותרת של תבנית בסיס</a:t>
            </a:r>
            <a:endParaRPr lang="en-US" dirty="0"/>
          </a:p>
        </p:txBody>
      </p:sp>
      <p:sp>
        <p:nvSpPr>
          <p:cNvPr id="3" name="Rectangle 2"/>
          <p:cNvSpPr>
            <a:spLocks noGrp="1"/>
          </p:cNvSpPr>
          <p:nvPr>
            <p:ph idx="1"/>
          </p:nvPr>
        </p:nvSpPr>
        <p:spPr/>
        <p:txBody>
          <a:body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a:p>
        </p:txBody>
      </p:sp>
      <p:sp>
        <p:nvSpPr>
          <p:cNvPr id="4" name="Date Placeholder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2811488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כותרת מקטע עליונה">
    <p:spTree>
      <p:nvGrpSpPr>
        <p:cNvPr id="1" name=""/>
        <p:cNvGrpSpPr/>
        <p:nvPr/>
      </p:nvGrpSpPr>
      <p:grpSpPr>
        <a:xfrm>
          <a:off x="0" y="0"/>
          <a:ext cx="0" cy="0"/>
          <a:chOff x="0" y="0"/>
          <a:chExt cx="0" cy="0"/>
        </a:xfrm>
      </p:grpSpPr>
      <p:sp>
        <p:nvSpPr>
          <p:cNvPr id="4" name="Round Same Side Corner Rectangle 7"/>
          <p:cNvSpPr/>
          <p:nvPr/>
        </p:nvSpPr>
        <p:spPr>
          <a:xfrm>
            <a:off x="228600" y="228600"/>
            <a:ext cx="8686800" cy="4953000"/>
          </a:xfrm>
          <a:prstGeom prst="round2SameRect">
            <a:avLst>
              <a:gd name="adj1" fmla="val 2821"/>
              <a:gd name="adj2" fmla="val 0"/>
            </a:avLst>
          </a:prstGeom>
          <a:solidFill>
            <a:schemeClr val="tx2"/>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5" name="Round Same Side Corner Rectangle 6"/>
          <p:cNvSpPr/>
          <p:nvPr/>
        </p:nvSpPr>
        <p:spPr>
          <a:xfrm flipV="1">
            <a:off x="228600" y="5257800"/>
            <a:ext cx="8686800" cy="1295400"/>
          </a:xfrm>
          <a:prstGeom prst="round2SameRect">
            <a:avLst>
              <a:gd name="adj1" fmla="val 10784"/>
              <a:gd name="adj2" fmla="val 0"/>
            </a:avLst>
          </a:prstGeom>
          <a:solidFill>
            <a:schemeClr val="accent1"/>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2" name="Rectangle 1"/>
          <p:cNvSpPr>
            <a:spLocks noGrp="1"/>
          </p:cNvSpPr>
          <p:nvPr>
            <p:ph type="title"/>
          </p:nvPr>
        </p:nvSpPr>
        <p:spPr>
          <a:xfrm>
            <a:off x="685800" y="838200"/>
            <a:ext cx="7772400" cy="4191000"/>
          </a:xfrm>
        </p:spPr>
        <p:txBody>
          <a:bodyPr/>
          <a:lstStyle>
            <a:lvl1pPr algn="ctr">
              <a:defRPr sz="4800" b="0" cap="none" baseline="0">
                <a:solidFill>
                  <a:schemeClr val="bg2"/>
                </a:solidFill>
                <a:effectLst/>
              </a:defRPr>
            </a:lvl1pPr>
          </a:lstStyle>
          <a:p>
            <a:r>
              <a:rPr lang="he-IL"/>
              <a:t>לחץ כדי לערוך סגנון כותרת של תבנית בסיס</a:t>
            </a:r>
            <a:endParaRPr lang="en-US" dirty="0"/>
          </a:p>
        </p:txBody>
      </p:sp>
      <p:sp>
        <p:nvSpPr>
          <p:cNvPr id="3" name="Rectangle 2"/>
          <p:cNvSpPr>
            <a:spLocks noGrp="1"/>
          </p:cNvSpPr>
          <p:nvPr>
            <p:ph type="body" idx="1"/>
          </p:nvPr>
        </p:nvSpPr>
        <p:spPr>
          <a:xfrm>
            <a:off x="722313" y="5410200"/>
            <a:ext cx="7772400" cy="1042987"/>
          </a:xfrm>
        </p:spPr>
        <p:txBody>
          <a:bodyPr anchor="ctr">
            <a:normAutofit/>
          </a:bodyPr>
          <a:lstStyle>
            <a:lvl1pPr marL="0" indent="0" algn="ctr">
              <a:buNone/>
              <a:defRPr sz="28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a:t>ערוך סגנונות טקסט של תבנית בסיס</a:t>
            </a:r>
          </a:p>
        </p:txBody>
      </p:sp>
      <p:sp>
        <p:nvSpPr>
          <p:cNvPr id="6" name="Rectangle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7" name="Rectangle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8" name="Rectangle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4717886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he-IL"/>
              <a:t>לחץ כדי לערוך סגנון כותרת של תבנית בסיס</a:t>
            </a:r>
            <a:endParaRPr lang="en-US"/>
          </a:p>
        </p:txBody>
      </p:sp>
      <p:sp>
        <p:nvSpPr>
          <p:cNvPr id="3" name="Rectangle 2"/>
          <p:cNvSpPr>
            <a:spLocks noGrp="1"/>
          </p:cNvSpPr>
          <p:nvPr>
            <p:ph sz="half" idx="1"/>
          </p:nvPr>
        </p:nvSpPr>
        <p:spPr>
          <a:xfrm>
            <a:off x="301752" y="1600200"/>
            <a:ext cx="4160520" cy="47548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4" name="Rectangle 3"/>
          <p:cNvSpPr>
            <a:spLocks noGrp="1"/>
          </p:cNvSpPr>
          <p:nvPr>
            <p:ph sz="half" idx="2"/>
          </p:nvPr>
        </p:nvSpPr>
        <p:spPr>
          <a:xfrm>
            <a:off x="4648200" y="1600200"/>
            <a:ext cx="4160520" cy="475488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5" name="Date Placeholder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679022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defRPr/>
            </a:lvl1pPr>
          </a:lstStyle>
          <a:p>
            <a:r>
              <a:rPr lang="he-IL"/>
              <a:t>לחץ כדי לערוך סגנון כותרת של תבנית בסיס</a:t>
            </a:r>
            <a:endParaRPr lang="en-US"/>
          </a:p>
        </p:txBody>
      </p:sp>
      <p:sp>
        <p:nvSpPr>
          <p:cNvPr id="3" name="Rectangle 2"/>
          <p:cNvSpPr>
            <a:spLocks noGrp="1"/>
          </p:cNvSpPr>
          <p:nvPr>
            <p:ph type="body" idx="1"/>
          </p:nvPr>
        </p:nvSpPr>
        <p:spPr>
          <a:xfrm>
            <a:off x="301752" y="1535112"/>
            <a:ext cx="4160520" cy="827087"/>
          </a:xfrm>
        </p:spPr>
        <p:txBody>
          <a:bodyPr anchor="ctr">
            <a:normAutofit/>
            <a:scene3d>
              <a:camera prst="orthographicFront"/>
              <a:lightRig rig="flat" dir="tl">
                <a:rot lat="0" lon="0" rev="6600000"/>
              </a:lightRig>
            </a:scene3d>
            <a:sp3d>
              <a:contourClr>
                <a:schemeClr val="accent2">
                  <a:shade val="75000"/>
                </a:schemeClr>
              </a:contourClr>
            </a:sp3d>
          </a:bodyPr>
          <a:lstStyle>
            <a:lvl1pPr marL="0" indent="0" algn="ctr">
              <a:buNone/>
              <a:defRPr lang="en-US" sz="2400" b="0" dirty="0" smtClean="0">
                <a:ln w="11430"/>
                <a:solidFill>
                  <a:schemeClr val="tx2"/>
                </a:solidFill>
                <a:effectLst/>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ערוך סגנונות טקסט של תבנית בסיס</a:t>
            </a:r>
          </a:p>
        </p:txBody>
      </p:sp>
      <p:sp>
        <p:nvSpPr>
          <p:cNvPr id="4" name="Rectangle 3"/>
          <p:cNvSpPr>
            <a:spLocks noGrp="1"/>
          </p:cNvSpPr>
          <p:nvPr>
            <p:ph sz="half" idx="2"/>
          </p:nvPr>
        </p:nvSpPr>
        <p:spPr>
          <a:xfrm>
            <a:off x="301752" y="2373312"/>
            <a:ext cx="41605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5" name="Rectangle 4"/>
          <p:cNvSpPr>
            <a:spLocks noGrp="1"/>
          </p:cNvSpPr>
          <p:nvPr>
            <p:ph type="body" sz="quarter" idx="3"/>
          </p:nvPr>
        </p:nvSpPr>
        <p:spPr>
          <a:xfrm>
            <a:off x="4645024" y="1535112"/>
            <a:ext cx="4160520" cy="827087"/>
          </a:xfrm>
        </p:spPr>
        <p:txBody>
          <a:bodyPr anchor="ctr">
            <a:normAutofit/>
            <a:scene3d>
              <a:camera prst="orthographicFront"/>
              <a:lightRig rig="flat" dir="tl">
                <a:rot lat="0" lon="0" rev="6600000"/>
              </a:lightRig>
            </a:scene3d>
            <a:sp3d>
              <a:contourClr>
                <a:schemeClr val="accent2">
                  <a:shade val="75000"/>
                </a:schemeClr>
              </a:contourClr>
            </a:sp3d>
          </a:bodyPr>
          <a:lstStyle>
            <a:lvl1pPr marL="0" indent="0" algn="ctr">
              <a:buNone/>
              <a:defRPr lang="en-US" sz="2400" b="0" dirty="0" smtClean="0">
                <a:ln w="11430"/>
                <a:solidFill>
                  <a:schemeClr val="tx2"/>
                </a:solidFill>
                <a:effectLst/>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ערוך סגנונות טקסט של תבנית בסיס</a:t>
            </a:r>
          </a:p>
        </p:txBody>
      </p:sp>
      <p:sp>
        <p:nvSpPr>
          <p:cNvPr id="6" name="Rectangle 5"/>
          <p:cNvSpPr>
            <a:spLocks noGrp="1"/>
          </p:cNvSpPr>
          <p:nvPr>
            <p:ph sz="quarter" idx="4"/>
          </p:nvPr>
        </p:nvSpPr>
        <p:spPr>
          <a:xfrm>
            <a:off x="4645024" y="2373312"/>
            <a:ext cx="41605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7" name="Date Placeholder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49869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he-IL"/>
              <a:t>לחץ כדי לערוך סגנון כותרת של תבנית בסיס</a:t>
            </a:r>
            <a:endParaRPr lang="en-US"/>
          </a:p>
        </p:txBody>
      </p:sp>
      <p:sp>
        <p:nvSpPr>
          <p:cNvPr id="3" name="Date Placeholder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883950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ריק">
    <p:spTree>
      <p:nvGrpSpPr>
        <p:cNvPr id="1" name=""/>
        <p:cNvGrpSpPr/>
        <p:nvPr/>
      </p:nvGrpSpPr>
      <p:grpSpPr>
        <a:xfrm>
          <a:off x="0" y="0"/>
          <a:ext cx="0" cy="0"/>
          <a:chOff x="0" y="0"/>
          <a:chExt cx="0" cy="0"/>
        </a:xfrm>
      </p:grpSpPr>
      <p:sp>
        <p:nvSpPr>
          <p:cNvPr id="2" name="Rectangle 1"/>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3" name="Rectangle 2"/>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4" name="Rectangle 3"/>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5075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תוכן עם כיתוב">
    <p:spTree>
      <p:nvGrpSpPr>
        <p:cNvPr id="1" name=""/>
        <p:cNvGrpSpPr/>
        <p:nvPr/>
      </p:nvGrpSpPr>
      <p:grpSpPr>
        <a:xfrm>
          <a:off x="0" y="0"/>
          <a:ext cx="0" cy="0"/>
          <a:chOff x="0" y="0"/>
          <a:chExt cx="0" cy="0"/>
        </a:xfrm>
      </p:grpSpPr>
      <p:sp>
        <p:nvSpPr>
          <p:cNvPr id="5" name="Round Same Side Corner Rectangle 7"/>
          <p:cNvSpPr/>
          <p:nvPr/>
        </p:nvSpPr>
        <p:spPr>
          <a:xfrm>
            <a:off x="228600" y="152400"/>
            <a:ext cx="8686800" cy="1295400"/>
          </a:xfrm>
          <a:prstGeom prst="round2SameRect">
            <a:avLst>
              <a:gd name="adj1" fmla="val 4902"/>
              <a:gd name="adj2" fmla="val 0"/>
            </a:avLst>
          </a:prstGeom>
          <a:solidFill>
            <a:schemeClr val="accent1"/>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cxnSp>
        <p:nvCxnSpPr>
          <p:cNvPr id="6" name="Straight Connector 8"/>
          <p:cNvCxnSpPr/>
          <p:nvPr/>
        </p:nvCxnSpPr>
        <p:spPr>
          <a:xfrm>
            <a:off x="228600" y="6529388"/>
            <a:ext cx="8686800" cy="1587"/>
          </a:xfrm>
          <a:prstGeom prst="line">
            <a:avLst/>
          </a:prstGeom>
          <a:ln w="12700" cap="rnd" cmpd="sng" algn="ctr">
            <a:solidFill>
              <a:schemeClr val="tx2"/>
            </a:solidFill>
            <a:prstDash val="solid"/>
          </a:ln>
          <a:effectLst/>
        </p:spPr>
        <p:style>
          <a:lnRef idx="1">
            <a:schemeClr val="accent1"/>
          </a:lnRef>
          <a:fillRef idx="0">
            <a:schemeClr val="accent1"/>
          </a:fillRef>
          <a:effectRef idx="0">
            <a:schemeClr val="accent1"/>
          </a:effectRef>
          <a:fontRef idx="minor">
            <a:schemeClr val="tx1"/>
          </a:fontRef>
        </p:style>
      </p:cxnSp>
      <p:sp useBgFill="1">
        <p:nvSpPr>
          <p:cNvPr id="7" name="Rectangle 9"/>
          <p:cNvSpPr/>
          <p:nvPr/>
        </p:nvSpPr>
        <p:spPr>
          <a:xfrm>
            <a:off x="4876800" y="152400"/>
            <a:ext cx="3581400" cy="12954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rtl="0">
              <a:defRPr/>
            </a:pPr>
            <a:endParaRPr lang="en-US"/>
          </a:p>
        </p:txBody>
      </p:sp>
      <p:sp>
        <p:nvSpPr>
          <p:cNvPr id="8" name="Rectangle 10"/>
          <p:cNvSpPr/>
          <p:nvPr/>
        </p:nvSpPr>
        <p:spPr>
          <a:xfrm>
            <a:off x="4967288" y="152400"/>
            <a:ext cx="3400425" cy="1295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2" name="Rectangle 1"/>
          <p:cNvSpPr>
            <a:spLocks noGrp="1"/>
          </p:cNvSpPr>
          <p:nvPr>
            <p:ph type="title"/>
          </p:nvPr>
        </p:nvSpPr>
        <p:spPr>
          <a:xfrm>
            <a:off x="304800" y="228600"/>
            <a:ext cx="4495800" cy="1143000"/>
          </a:xfrm>
        </p:spPr>
        <p:txBody>
          <a:bodyPr/>
          <a:lstStyle>
            <a:lvl1pPr algn="l">
              <a:defRPr sz="2800" b="0"/>
            </a:lvl1pPr>
          </a:lstStyle>
          <a:p>
            <a:r>
              <a:rPr lang="he-IL"/>
              <a:t>לחץ כדי לערוך סגנון כותרת של תבנית בסיס</a:t>
            </a:r>
            <a:endParaRPr lang="en-US" dirty="0"/>
          </a:p>
        </p:txBody>
      </p:sp>
      <p:sp>
        <p:nvSpPr>
          <p:cNvPr id="3" name="Rectangle 2"/>
          <p:cNvSpPr>
            <a:spLocks noGrp="1"/>
          </p:cNvSpPr>
          <p:nvPr>
            <p:ph idx="1"/>
          </p:nvPr>
        </p:nvSpPr>
        <p:spPr>
          <a:xfrm>
            <a:off x="228600" y="1600200"/>
            <a:ext cx="8686800" cy="4724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4" name="Rectangle 3"/>
          <p:cNvSpPr>
            <a:spLocks noGrp="1"/>
          </p:cNvSpPr>
          <p:nvPr>
            <p:ph type="body" sz="half" idx="2"/>
          </p:nvPr>
        </p:nvSpPr>
        <p:spPr>
          <a:xfrm>
            <a:off x="5105400" y="228600"/>
            <a:ext cx="3200400" cy="1143000"/>
          </a:xfrm>
        </p:spPr>
        <p:txBody>
          <a:bodyPr anchor="ctr">
            <a:normAutofit/>
          </a:bodyPr>
          <a:lstStyle>
            <a:lvl1pPr marL="0" indent="0" algn="l">
              <a:buNone/>
              <a:defRPr sz="1600">
                <a:solidFill>
                  <a:schemeClr val="bg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ערוך סגנונות טקסט של תבנית בסיס</a:t>
            </a:r>
          </a:p>
        </p:txBody>
      </p:sp>
      <p:sp>
        <p:nvSpPr>
          <p:cNvPr id="9" name="Rectangle 4"/>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10" name="Rectangle 5"/>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11" name="Rectangle 6"/>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46413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5" name="Round Same Side Corner Rectangle 7"/>
          <p:cNvSpPr/>
          <p:nvPr/>
        </p:nvSpPr>
        <p:spPr>
          <a:xfrm>
            <a:off x="228600" y="152400"/>
            <a:ext cx="8686800" cy="1295400"/>
          </a:xfrm>
          <a:prstGeom prst="round2SameRect">
            <a:avLst>
              <a:gd name="adj1" fmla="val 4902"/>
              <a:gd name="adj2" fmla="val 0"/>
            </a:avLst>
          </a:prstGeom>
          <a:solidFill>
            <a:schemeClr val="accent1"/>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useBgFill="1">
        <p:nvSpPr>
          <p:cNvPr id="6" name="Rectangle 8"/>
          <p:cNvSpPr/>
          <p:nvPr/>
        </p:nvSpPr>
        <p:spPr>
          <a:xfrm>
            <a:off x="4876800" y="152400"/>
            <a:ext cx="3581400" cy="12954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anchor="ctr"/>
          <a:lstStyle/>
          <a:p>
            <a:pPr algn="ctr" rtl="0">
              <a:defRPr/>
            </a:pPr>
            <a:endParaRPr lang="en-US"/>
          </a:p>
        </p:txBody>
      </p:sp>
      <p:sp>
        <p:nvSpPr>
          <p:cNvPr id="7" name="Rectangle 9"/>
          <p:cNvSpPr/>
          <p:nvPr/>
        </p:nvSpPr>
        <p:spPr>
          <a:xfrm>
            <a:off x="4967288" y="152400"/>
            <a:ext cx="3400425" cy="1295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0">
              <a:defRPr/>
            </a:pPr>
            <a:endParaRPr lang="en-US"/>
          </a:p>
        </p:txBody>
      </p:sp>
      <p:cxnSp>
        <p:nvCxnSpPr>
          <p:cNvPr id="8" name="Straight Connector 10"/>
          <p:cNvCxnSpPr/>
          <p:nvPr/>
        </p:nvCxnSpPr>
        <p:spPr>
          <a:xfrm>
            <a:off x="228600" y="6529388"/>
            <a:ext cx="8686800" cy="1587"/>
          </a:xfrm>
          <a:prstGeom prst="line">
            <a:avLst/>
          </a:prstGeom>
          <a:ln w="12700" cap="rnd" cmpd="sng" algn="ctr">
            <a:solidFill>
              <a:schemeClr val="tx2"/>
            </a:solidFill>
            <a:prstDash val="solid"/>
          </a:ln>
          <a:effectLst/>
        </p:spPr>
        <p:style>
          <a:lnRef idx="1">
            <a:schemeClr val="accent1"/>
          </a:lnRef>
          <a:fillRef idx="0">
            <a:schemeClr val="accent1"/>
          </a:fillRef>
          <a:effectRef idx="0">
            <a:schemeClr val="accent1"/>
          </a:effectRef>
          <a:fontRef idx="minor">
            <a:schemeClr val="tx1"/>
          </a:fontRef>
        </p:style>
      </p:cxnSp>
      <p:sp>
        <p:nvSpPr>
          <p:cNvPr id="3" name="Rectangle 2"/>
          <p:cNvSpPr>
            <a:spLocks noGrp="1"/>
          </p:cNvSpPr>
          <p:nvPr>
            <p:ph type="pic" idx="1"/>
          </p:nvPr>
        </p:nvSpPr>
        <p:spPr>
          <a:xfrm>
            <a:off x="228600" y="1524000"/>
            <a:ext cx="8686800" cy="4910328"/>
          </a:xfrm>
          <a:solidFill>
            <a:schemeClr val="bg2"/>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he-IL" noProof="0"/>
              <a:t>לחץ על הסמל כדי להוסיף תמונה</a:t>
            </a:r>
            <a:endParaRPr lang="en-US" noProof="0"/>
          </a:p>
        </p:txBody>
      </p:sp>
      <p:sp>
        <p:nvSpPr>
          <p:cNvPr id="2" name="Rectangle 1"/>
          <p:cNvSpPr>
            <a:spLocks noGrp="1"/>
          </p:cNvSpPr>
          <p:nvPr>
            <p:ph type="title"/>
          </p:nvPr>
        </p:nvSpPr>
        <p:spPr>
          <a:xfrm>
            <a:off x="304800" y="228600"/>
            <a:ext cx="4495800" cy="1143000"/>
          </a:xfrm>
        </p:spPr>
        <p:txBody>
          <a:bodyPr/>
          <a:lstStyle>
            <a:lvl1pPr algn="l">
              <a:defRPr sz="2800" b="0"/>
            </a:lvl1pPr>
          </a:lstStyle>
          <a:p>
            <a:r>
              <a:rPr lang="he-IL"/>
              <a:t>לחץ כדי לערוך סגנון כותרת של תבנית בסיס</a:t>
            </a:r>
            <a:endParaRPr lang="en-US" dirty="0"/>
          </a:p>
        </p:txBody>
      </p:sp>
      <p:sp>
        <p:nvSpPr>
          <p:cNvPr id="4" name="Rectangle 3"/>
          <p:cNvSpPr>
            <a:spLocks noGrp="1"/>
          </p:cNvSpPr>
          <p:nvPr>
            <p:ph type="body" sz="half" idx="2"/>
          </p:nvPr>
        </p:nvSpPr>
        <p:spPr>
          <a:xfrm>
            <a:off x="5105400" y="228600"/>
            <a:ext cx="3200400" cy="1143000"/>
          </a:xfrm>
        </p:spPr>
        <p:txBody>
          <a:bodyPr anchor="ctr">
            <a:normAutofit/>
          </a:bodyPr>
          <a:lstStyle>
            <a:lvl1pPr marL="0" indent="0">
              <a:buNone/>
              <a:defRPr sz="1600">
                <a:solidFill>
                  <a:schemeClr val="bg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ערוך סגנונות טקסט של תבנית בסיס</a:t>
            </a:r>
          </a:p>
        </p:txBody>
      </p:sp>
      <p:sp>
        <p:nvSpPr>
          <p:cNvPr id="9" name="Rectangle 4"/>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10" name="Rectangle 5"/>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11" name="Rectangle 6"/>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766928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he-IL"/>
              <a:t>לחץ כדי לערוך סגנון כותרת של תבנית בסיס</a:t>
            </a:r>
            <a:endParaRPr lang="en-US"/>
          </a:p>
        </p:txBody>
      </p:sp>
      <p:sp>
        <p:nvSpPr>
          <p:cNvPr id="3" name="Rectangle 2"/>
          <p:cNvSpPr>
            <a:spLocks noGrp="1"/>
          </p:cNvSpPr>
          <p:nvPr>
            <p:ph type="body" orient="vert" idx="1"/>
          </p:nvPr>
        </p:nvSpPr>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a:p>
        </p:txBody>
      </p:sp>
      <p:sp>
        <p:nvSpPr>
          <p:cNvPr id="4" name="Date Placeholder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3285657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כותרת אנכית וטקסט">
    <p:spTree>
      <p:nvGrpSpPr>
        <p:cNvPr id="1" name=""/>
        <p:cNvGrpSpPr/>
        <p:nvPr/>
      </p:nvGrpSpPr>
      <p:grpSpPr>
        <a:xfrm>
          <a:off x="0" y="0"/>
          <a:ext cx="0" cy="0"/>
          <a:chOff x="0" y="0"/>
          <a:chExt cx="0" cy="0"/>
        </a:xfrm>
      </p:grpSpPr>
      <p:sp>
        <p:nvSpPr>
          <p:cNvPr id="4" name="Round Same Side Corner Rectangle 6"/>
          <p:cNvSpPr/>
          <p:nvPr/>
        </p:nvSpPr>
        <p:spPr>
          <a:xfrm rot="5400000">
            <a:off x="4862513" y="2300287"/>
            <a:ext cx="6096000" cy="1952625"/>
          </a:xfrm>
          <a:prstGeom prst="round2SameRect">
            <a:avLst>
              <a:gd name="adj1" fmla="val 4902"/>
              <a:gd name="adj2" fmla="val 0"/>
            </a:avLst>
          </a:prstGeom>
          <a:solidFill>
            <a:schemeClr val="accent1"/>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cxnSp>
        <p:nvCxnSpPr>
          <p:cNvPr id="5" name="Straight Connector 7"/>
          <p:cNvCxnSpPr/>
          <p:nvPr/>
        </p:nvCxnSpPr>
        <p:spPr>
          <a:xfrm>
            <a:off x="228600" y="6529388"/>
            <a:ext cx="8686800" cy="1587"/>
          </a:xfrm>
          <a:prstGeom prst="line">
            <a:avLst/>
          </a:prstGeom>
          <a:ln w="12700" cap="rnd" cmpd="sng" algn="ctr">
            <a:solidFill>
              <a:schemeClr val="tx2"/>
            </a:solidFill>
            <a:prstDash val="solid"/>
          </a:ln>
          <a:effectLst/>
        </p:spPr>
        <p:style>
          <a:lnRef idx="1">
            <a:schemeClr val="accent1"/>
          </a:lnRef>
          <a:fillRef idx="0">
            <a:schemeClr val="accent1"/>
          </a:fillRef>
          <a:effectRef idx="0">
            <a:schemeClr val="accent1"/>
          </a:effectRef>
          <a:fontRef idx="minor">
            <a:schemeClr val="tx1"/>
          </a:fontRef>
        </p:style>
      </p:cxnSp>
      <p:sp>
        <p:nvSpPr>
          <p:cNvPr id="3" name="Rectangle 2"/>
          <p:cNvSpPr>
            <a:spLocks noGrp="1"/>
          </p:cNvSpPr>
          <p:nvPr>
            <p:ph type="body" orient="vert" idx="1"/>
          </p:nvPr>
        </p:nvSpPr>
        <p:spPr>
          <a:xfrm>
            <a:off x="457200" y="274638"/>
            <a:ext cx="6400800" cy="6049962"/>
          </a:xfrm>
        </p:spPr>
        <p:txBody>
          <a:bodyPr vert="eaVert"/>
          <a:lstStyle/>
          <a:p>
            <a:pPr lvl="0"/>
            <a:r>
              <a:rPr lang="he-IL"/>
              <a:t>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endParaRPr lang="en-US" dirty="0"/>
          </a:p>
        </p:txBody>
      </p:sp>
      <p:sp>
        <p:nvSpPr>
          <p:cNvPr id="2" name="Rectangle 1"/>
          <p:cNvSpPr>
            <a:spLocks noGrp="1"/>
          </p:cNvSpPr>
          <p:nvPr>
            <p:ph type="title" orient="vert"/>
          </p:nvPr>
        </p:nvSpPr>
        <p:spPr>
          <a:xfrm>
            <a:off x="7029450" y="274638"/>
            <a:ext cx="1752600" cy="5973762"/>
          </a:xfrm>
        </p:spPr>
        <p:txBody>
          <a:bodyPr vert="eaVert"/>
          <a:lstStyle>
            <a:lvl1pPr>
              <a:defRPr>
                <a:solidFill>
                  <a:srgbClr val="FFFFFF"/>
                </a:solidFill>
              </a:defRPr>
            </a:lvl1pPr>
          </a:lstStyle>
          <a:p>
            <a:r>
              <a:rPr lang="he-IL"/>
              <a:t>לחץ כדי לערוך סגנון כותרת של תבנית בסיס</a:t>
            </a:r>
            <a:endParaRPr lang="en-US" dirty="0"/>
          </a:p>
        </p:txBody>
      </p:sp>
      <p:sp>
        <p:nvSpPr>
          <p:cNvPr id="6" name="Rectangle 3"/>
          <p:cNvSpPr>
            <a:spLocks noGrp="1"/>
          </p:cNvSpPr>
          <p:nvPr>
            <p:ph type="dt" sz="half" idx="10"/>
          </p:nvPr>
        </p:nvSpPr>
        <p:spPr/>
        <p:txBody>
          <a:bodyPr/>
          <a:lstStyle>
            <a:lvl1pPr>
              <a:defRPr/>
            </a:lvl1pPr>
          </a:lstStyle>
          <a:p>
            <a:endParaRPr lang="he-IL">
              <a:solidFill>
                <a:prstClr val="black">
                  <a:tint val="75000"/>
                </a:prstClr>
              </a:solidFill>
            </a:endParaRPr>
          </a:p>
        </p:txBody>
      </p:sp>
      <p:sp>
        <p:nvSpPr>
          <p:cNvPr id="7" name="Rectangle 4"/>
          <p:cNvSpPr>
            <a:spLocks noGrp="1"/>
          </p:cNvSpPr>
          <p:nvPr>
            <p:ph type="ftr" sz="quarter" idx="11"/>
          </p:nvPr>
        </p:nvSpPr>
        <p:spPr/>
        <p:txBody>
          <a:bodyPr/>
          <a:lstStyle>
            <a:lvl1pPr>
              <a:defRPr/>
            </a:lvl1pPr>
          </a:lstStyle>
          <a:p>
            <a:r>
              <a:rPr lang="he-IL" smtClean="0">
                <a:solidFill>
                  <a:prstClr val="black">
                    <a:tint val="75000"/>
                  </a:prstClr>
                </a:solidFill>
              </a:rPr>
              <a:t>המנהל הפדגוגי, מינהלת ניהול עצמי ומרום</a:t>
            </a:r>
            <a:endParaRPr lang="he-IL">
              <a:solidFill>
                <a:prstClr val="black">
                  <a:tint val="75000"/>
                </a:prstClr>
              </a:solidFill>
            </a:endParaRPr>
          </a:p>
        </p:txBody>
      </p:sp>
      <p:sp>
        <p:nvSpPr>
          <p:cNvPr id="8" name="Rectangle 5"/>
          <p:cNvSpPr>
            <a:spLocks noGrp="1"/>
          </p:cNvSpPr>
          <p:nvPr>
            <p:ph type="sldNum" sz="quarter" idx="12"/>
          </p:nvPr>
        </p:nvSpPr>
        <p:spPr/>
        <p:txBody>
          <a:bodyPr/>
          <a:lstStyle>
            <a:lvl1pPr>
              <a:defRPr/>
            </a:lvl1pPr>
          </a:lstStyle>
          <a:p>
            <a:fld id="{DAF22AC9-109E-4E4D-92F9-530E51D9A3A2}" type="slidenum">
              <a:rPr lang="he-IL" smtClean="0">
                <a:solidFill>
                  <a:prstClr val="black">
                    <a:tint val="75000"/>
                  </a:prstClr>
                </a:solidFill>
              </a:rPr>
              <a:pPr/>
              <a:t>‹#›</a:t>
            </a:fld>
            <a:endParaRPr lang="he-IL">
              <a:solidFill>
                <a:prstClr val="black">
                  <a:tint val="75000"/>
                </a:prstClr>
              </a:solidFill>
            </a:endParaRPr>
          </a:p>
        </p:txBody>
      </p:sp>
    </p:spTree>
    <p:extLst>
      <p:ext uri="{BB962C8B-B14F-4D97-AF65-F5344CB8AC3E}">
        <p14:creationId xmlns:p14="http://schemas.microsoft.com/office/powerpoint/2010/main" val="133463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ound Same Side Corner Rectangle 6"/>
          <p:cNvSpPr/>
          <p:nvPr/>
        </p:nvSpPr>
        <p:spPr>
          <a:xfrm>
            <a:off x="228600" y="152400"/>
            <a:ext cx="8686800" cy="1295400"/>
          </a:xfrm>
          <a:prstGeom prst="round2SameRect">
            <a:avLst>
              <a:gd name="adj1" fmla="val 4902"/>
              <a:gd name="adj2" fmla="val 0"/>
            </a:avLst>
          </a:prstGeom>
          <a:solidFill>
            <a:schemeClr val="accent1"/>
          </a:soli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rtl="0">
              <a:defRPr/>
            </a:pPr>
            <a:endParaRPr lang="en-US"/>
          </a:p>
        </p:txBody>
      </p:sp>
      <p:sp>
        <p:nvSpPr>
          <p:cNvPr id="1027" name="Title Placeholder 1"/>
          <p:cNvSpPr>
            <a:spLocks noGrp="1"/>
          </p:cNvSpPr>
          <p:nvPr>
            <p:ph type="title"/>
          </p:nvPr>
        </p:nvSpPr>
        <p:spPr bwMode="auto">
          <a:xfrm>
            <a:off x="304800" y="274638"/>
            <a:ext cx="8534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he-IL" altLang="he-IL"/>
              <a:t>לחץ כדי לערוך סגנון כותרת של תבנית בסיס</a:t>
            </a:r>
          </a:p>
        </p:txBody>
      </p:sp>
      <p:sp>
        <p:nvSpPr>
          <p:cNvPr id="1028" name="Text Placeholder 2"/>
          <p:cNvSpPr>
            <a:spLocks noGrp="1"/>
          </p:cNvSpPr>
          <p:nvPr>
            <p:ph type="body" idx="1"/>
          </p:nvPr>
        </p:nvSpPr>
        <p:spPr bwMode="auto">
          <a:xfrm>
            <a:off x="304800" y="1600200"/>
            <a:ext cx="8534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altLang="he-IL"/>
              <a:t>לחץ כדי לערוך סגנונות טקסט של תבנית בסיס</a:t>
            </a:r>
          </a:p>
          <a:p>
            <a:pPr lvl="1"/>
            <a:r>
              <a:rPr lang="he-IL" altLang="he-IL"/>
              <a:t>רמה שנייה</a:t>
            </a:r>
          </a:p>
          <a:p>
            <a:pPr lvl="2"/>
            <a:r>
              <a:rPr lang="he-IL" altLang="he-IL"/>
              <a:t>רמה שלישית</a:t>
            </a:r>
          </a:p>
          <a:p>
            <a:pPr lvl="3"/>
            <a:r>
              <a:rPr lang="he-IL" altLang="he-IL"/>
              <a:t>רמה רביעית</a:t>
            </a:r>
          </a:p>
          <a:p>
            <a:pPr lvl="4"/>
            <a:r>
              <a:rPr lang="he-IL" altLang="he-IL"/>
              <a:t>רמה חמישית</a:t>
            </a:r>
          </a:p>
        </p:txBody>
      </p:sp>
      <p:sp>
        <p:nvSpPr>
          <p:cNvPr id="4" name="Date Placeholder 3"/>
          <p:cNvSpPr>
            <a:spLocks noGrp="1"/>
          </p:cNvSpPr>
          <p:nvPr>
            <p:ph type="dt" sz="half" idx="2"/>
          </p:nvPr>
        </p:nvSpPr>
        <p:spPr>
          <a:xfrm>
            <a:off x="228600" y="6521450"/>
            <a:ext cx="2133600" cy="319088"/>
          </a:xfrm>
          <a:prstGeom prst="rect">
            <a:avLst/>
          </a:prstGeom>
        </p:spPr>
        <p:txBody>
          <a:bodyPr vert="horz" lIns="91440" tIns="45720" rIns="91440" bIns="45720" rtlCol="0" anchor="ctr"/>
          <a:lstStyle>
            <a:lvl1pPr algn="l" rtl="0">
              <a:defRPr sz="1200">
                <a:solidFill>
                  <a:schemeClr val="tx2"/>
                </a:solidFill>
                <a:cs typeface="+mn-cs"/>
              </a:defRPr>
            </a:lvl1pPr>
          </a:lstStyle>
          <a:p>
            <a:endParaRPr lang="he-IL"/>
          </a:p>
        </p:txBody>
      </p:sp>
      <p:sp>
        <p:nvSpPr>
          <p:cNvPr id="5" name="Footer Placeholder 4"/>
          <p:cNvSpPr>
            <a:spLocks noGrp="1"/>
          </p:cNvSpPr>
          <p:nvPr>
            <p:ph type="ftr" sz="quarter" idx="3"/>
          </p:nvPr>
        </p:nvSpPr>
        <p:spPr>
          <a:xfrm>
            <a:off x="2895600" y="6521450"/>
            <a:ext cx="3429000" cy="319088"/>
          </a:xfrm>
          <a:prstGeom prst="rect">
            <a:avLst/>
          </a:prstGeom>
        </p:spPr>
        <p:txBody>
          <a:bodyPr vert="horz" lIns="91440" tIns="45720" rIns="91440" bIns="45720" rtlCol="0" anchor="ctr"/>
          <a:lstStyle>
            <a:lvl1pPr algn="ctr" rtl="0">
              <a:defRPr sz="1200">
                <a:solidFill>
                  <a:schemeClr val="tx2"/>
                </a:solidFill>
                <a:cs typeface="+mn-cs"/>
              </a:defRPr>
            </a:lvl1pPr>
          </a:lstStyle>
          <a:p>
            <a:r>
              <a:rPr lang="he-IL" smtClean="0"/>
              <a:t>המנהל הפדגוגי, מינהלת ניהול עצמי ומרום</a:t>
            </a:r>
            <a:endParaRPr lang="he-IL"/>
          </a:p>
        </p:txBody>
      </p:sp>
      <p:sp>
        <p:nvSpPr>
          <p:cNvPr id="6" name="Slide Number Placeholder 5"/>
          <p:cNvSpPr>
            <a:spLocks noGrp="1"/>
          </p:cNvSpPr>
          <p:nvPr>
            <p:ph type="sldNum" sz="quarter" idx="4"/>
          </p:nvPr>
        </p:nvSpPr>
        <p:spPr>
          <a:xfrm>
            <a:off x="6781800" y="6521450"/>
            <a:ext cx="2133600" cy="319088"/>
          </a:xfrm>
          <a:prstGeom prst="rect">
            <a:avLst/>
          </a:prstGeom>
        </p:spPr>
        <p:txBody>
          <a:bodyPr vert="horz" lIns="91440" tIns="45720" rIns="91440" bIns="45720" rtlCol="0" anchor="ctr"/>
          <a:lstStyle>
            <a:lvl1pPr algn="r" rtl="0">
              <a:defRPr sz="1200">
                <a:solidFill>
                  <a:schemeClr val="tx2"/>
                </a:solidFill>
                <a:cs typeface="+mn-cs"/>
              </a:defRPr>
            </a:lvl1pPr>
          </a:lstStyle>
          <a:p>
            <a:fld id="{B9A73B26-921F-4ABE-8AEB-BB370FAA0A9C}" type="slidenum">
              <a:rPr lang="he-IL" smtClean="0"/>
              <a:pPr/>
              <a:t>‹#›</a:t>
            </a:fld>
            <a:endParaRPr lang="he-IL"/>
          </a:p>
        </p:txBody>
      </p:sp>
      <p:cxnSp>
        <p:nvCxnSpPr>
          <p:cNvPr id="8" name="Straight Connector 7"/>
          <p:cNvCxnSpPr/>
          <p:nvPr/>
        </p:nvCxnSpPr>
        <p:spPr>
          <a:xfrm>
            <a:off x="228600" y="6524625"/>
            <a:ext cx="8686800" cy="1588"/>
          </a:xfrm>
          <a:prstGeom prst="line">
            <a:avLst/>
          </a:prstGeom>
          <a:ln w="12700" cap="rnd" cmpd="sng" algn="ctr">
            <a:solidFill>
              <a:schemeClr val="tx2"/>
            </a:solidFill>
            <a:prstDash val="solid"/>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8958868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ctr" rtl="1" eaLnBrk="1" fontAlgn="base" hangingPunct="1">
        <a:spcBef>
          <a:spcPct val="0"/>
        </a:spcBef>
        <a:spcAft>
          <a:spcPct val="0"/>
        </a:spcAft>
        <a:defRPr sz="3600" kern="1200">
          <a:solidFill>
            <a:srgbClr val="FFFFFF"/>
          </a:solidFill>
          <a:latin typeface="+mj-lt"/>
          <a:ea typeface="+mj-ea"/>
          <a:cs typeface="Arial" pitchFamily="34" charset="0"/>
        </a:defRPr>
      </a:lvl1pPr>
      <a:lvl2pPr algn="ctr" rtl="1" eaLnBrk="1" fontAlgn="base" hangingPunct="1">
        <a:spcBef>
          <a:spcPct val="0"/>
        </a:spcBef>
        <a:spcAft>
          <a:spcPct val="0"/>
        </a:spcAft>
        <a:defRPr sz="3600">
          <a:solidFill>
            <a:srgbClr val="FFFFFF"/>
          </a:solidFill>
          <a:latin typeface="Arial Black" pitchFamily="34" charset="0"/>
          <a:cs typeface="Arial" pitchFamily="34" charset="0"/>
        </a:defRPr>
      </a:lvl2pPr>
      <a:lvl3pPr algn="ctr" rtl="1" eaLnBrk="1" fontAlgn="base" hangingPunct="1">
        <a:spcBef>
          <a:spcPct val="0"/>
        </a:spcBef>
        <a:spcAft>
          <a:spcPct val="0"/>
        </a:spcAft>
        <a:defRPr sz="3600">
          <a:solidFill>
            <a:srgbClr val="FFFFFF"/>
          </a:solidFill>
          <a:latin typeface="Arial Black" pitchFamily="34" charset="0"/>
          <a:cs typeface="Arial" pitchFamily="34" charset="0"/>
        </a:defRPr>
      </a:lvl3pPr>
      <a:lvl4pPr algn="ctr" rtl="1" eaLnBrk="1" fontAlgn="base" hangingPunct="1">
        <a:spcBef>
          <a:spcPct val="0"/>
        </a:spcBef>
        <a:spcAft>
          <a:spcPct val="0"/>
        </a:spcAft>
        <a:defRPr sz="3600">
          <a:solidFill>
            <a:srgbClr val="FFFFFF"/>
          </a:solidFill>
          <a:latin typeface="Arial Black" pitchFamily="34" charset="0"/>
          <a:cs typeface="Arial" pitchFamily="34" charset="0"/>
        </a:defRPr>
      </a:lvl4pPr>
      <a:lvl5pPr algn="ctr" rtl="1" eaLnBrk="1" fontAlgn="base" hangingPunct="1">
        <a:spcBef>
          <a:spcPct val="0"/>
        </a:spcBef>
        <a:spcAft>
          <a:spcPct val="0"/>
        </a:spcAft>
        <a:defRPr sz="3600">
          <a:solidFill>
            <a:srgbClr val="FFFFFF"/>
          </a:solidFill>
          <a:latin typeface="Arial Black" pitchFamily="34" charset="0"/>
          <a:cs typeface="Arial" pitchFamily="34" charset="0"/>
        </a:defRPr>
      </a:lvl5pPr>
      <a:lvl6pPr marL="457200" algn="ctr" rtl="1" eaLnBrk="1" fontAlgn="base" hangingPunct="1">
        <a:spcBef>
          <a:spcPct val="0"/>
        </a:spcBef>
        <a:spcAft>
          <a:spcPct val="0"/>
        </a:spcAft>
        <a:defRPr sz="3600">
          <a:solidFill>
            <a:srgbClr val="FFFFFF"/>
          </a:solidFill>
          <a:latin typeface="Arial Black" pitchFamily="34" charset="0"/>
          <a:cs typeface="Arial" pitchFamily="34" charset="0"/>
        </a:defRPr>
      </a:lvl6pPr>
      <a:lvl7pPr marL="914400" algn="ctr" rtl="1" eaLnBrk="1" fontAlgn="base" hangingPunct="1">
        <a:spcBef>
          <a:spcPct val="0"/>
        </a:spcBef>
        <a:spcAft>
          <a:spcPct val="0"/>
        </a:spcAft>
        <a:defRPr sz="3600">
          <a:solidFill>
            <a:srgbClr val="FFFFFF"/>
          </a:solidFill>
          <a:latin typeface="Arial Black" pitchFamily="34" charset="0"/>
          <a:cs typeface="Arial" pitchFamily="34" charset="0"/>
        </a:defRPr>
      </a:lvl7pPr>
      <a:lvl8pPr marL="1371600" algn="ctr" rtl="1" eaLnBrk="1" fontAlgn="base" hangingPunct="1">
        <a:spcBef>
          <a:spcPct val="0"/>
        </a:spcBef>
        <a:spcAft>
          <a:spcPct val="0"/>
        </a:spcAft>
        <a:defRPr sz="3600">
          <a:solidFill>
            <a:srgbClr val="FFFFFF"/>
          </a:solidFill>
          <a:latin typeface="Arial Black" pitchFamily="34" charset="0"/>
          <a:cs typeface="Arial" pitchFamily="34" charset="0"/>
        </a:defRPr>
      </a:lvl8pPr>
      <a:lvl9pPr marL="1828800" algn="ctr" rtl="1" eaLnBrk="1" fontAlgn="base" hangingPunct="1">
        <a:spcBef>
          <a:spcPct val="0"/>
        </a:spcBef>
        <a:spcAft>
          <a:spcPct val="0"/>
        </a:spcAft>
        <a:defRPr sz="3600">
          <a:solidFill>
            <a:srgbClr val="FFFFFF"/>
          </a:solidFill>
          <a:latin typeface="Arial Black" pitchFamily="34" charset="0"/>
          <a:cs typeface="Arial" pitchFamily="34" charset="0"/>
        </a:defRPr>
      </a:lvl9pPr>
    </p:titleStyle>
    <p:bodyStyle>
      <a:lvl1pPr marL="273050" indent="-273050" algn="r" rtl="1" eaLnBrk="1" fontAlgn="base" hangingPunct="1">
        <a:spcBef>
          <a:spcPct val="20000"/>
        </a:spcBef>
        <a:spcAft>
          <a:spcPct val="0"/>
        </a:spcAft>
        <a:buClr>
          <a:schemeClr val="accent2"/>
        </a:buClr>
        <a:buSzPct val="85000"/>
        <a:buFont typeface="Wingdings 2" pitchFamily="18" charset="2"/>
        <a:buChar char=""/>
        <a:defRPr sz="2800" kern="1200">
          <a:solidFill>
            <a:schemeClr val="tx1"/>
          </a:solidFill>
          <a:latin typeface="+mn-lt"/>
          <a:ea typeface="+mn-ea"/>
          <a:cs typeface="Arial" pitchFamily="34" charset="0"/>
        </a:defRPr>
      </a:lvl1pPr>
      <a:lvl2pPr marL="547688" indent="-228600" algn="r" rtl="1" eaLnBrk="1" fontAlgn="base" hangingPunct="1">
        <a:spcBef>
          <a:spcPct val="20000"/>
        </a:spcBef>
        <a:spcAft>
          <a:spcPct val="0"/>
        </a:spcAft>
        <a:buClr>
          <a:schemeClr val="accent2"/>
        </a:buClr>
        <a:buSzPct val="85000"/>
        <a:buFont typeface="Wingdings 2" pitchFamily="18" charset="2"/>
        <a:buChar char=""/>
        <a:defRPr sz="2400" kern="1200">
          <a:solidFill>
            <a:schemeClr val="tx1"/>
          </a:solidFill>
          <a:latin typeface="+mn-lt"/>
          <a:ea typeface="+mn-ea"/>
          <a:cs typeface="Arial" pitchFamily="34" charset="0"/>
        </a:defRPr>
      </a:lvl2pPr>
      <a:lvl3pPr marL="730250" indent="-182563" algn="r" rtl="1" eaLnBrk="1" fontAlgn="base" hangingPunct="1">
        <a:spcBef>
          <a:spcPct val="20000"/>
        </a:spcBef>
        <a:spcAft>
          <a:spcPct val="0"/>
        </a:spcAft>
        <a:buClr>
          <a:schemeClr val="accent2"/>
        </a:buClr>
        <a:buFont typeface="Arial" pitchFamily="34" charset="0"/>
        <a:buChar char="•"/>
        <a:defRPr sz="2000" kern="1200">
          <a:solidFill>
            <a:schemeClr val="tx1"/>
          </a:solidFill>
          <a:latin typeface="+mn-lt"/>
          <a:ea typeface="+mn-ea"/>
          <a:cs typeface="Arial" pitchFamily="34" charset="0"/>
        </a:defRPr>
      </a:lvl3pPr>
      <a:lvl4pPr marL="1004888" indent="-182563" algn="r" rtl="1" eaLnBrk="1" fontAlgn="base" hangingPunct="1">
        <a:spcBef>
          <a:spcPct val="20000"/>
        </a:spcBef>
        <a:spcAft>
          <a:spcPct val="0"/>
        </a:spcAft>
        <a:buClr>
          <a:schemeClr val="accent2"/>
        </a:buClr>
        <a:buSzPct val="100000"/>
        <a:buFont typeface="Arial" pitchFamily="34" charset="0"/>
        <a:buChar char="•"/>
        <a:defRPr sz="2000" kern="1200">
          <a:solidFill>
            <a:schemeClr val="tx2"/>
          </a:solidFill>
          <a:latin typeface="+mn-lt"/>
          <a:ea typeface="+mn-ea"/>
          <a:cs typeface="Arial" pitchFamily="34" charset="0"/>
        </a:defRPr>
      </a:lvl4pPr>
      <a:lvl5pPr marL="1279525" indent="-182563" algn="r" rtl="1" eaLnBrk="1" fontAlgn="base" hangingPunct="1">
        <a:spcBef>
          <a:spcPct val="20000"/>
        </a:spcBef>
        <a:spcAft>
          <a:spcPct val="0"/>
        </a:spcAft>
        <a:buClr>
          <a:schemeClr val="accent2"/>
        </a:buClr>
        <a:buFont typeface="Arial" pitchFamily="34" charset="0"/>
        <a:buChar char="•"/>
        <a:defRPr sz="2000" kern="1200">
          <a:solidFill>
            <a:schemeClr val="tx1"/>
          </a:solidFill>
          <a:latin typeface="+mn-lt"/>
          <a:ea typeface="+mn-ea"/>
          <a:cs typeface="Arial" pitchFamily="34" charset="0"/>
        </a:defRPr>
      </a:lvl5pPr>
      <a:lvl6pPr marL="1463040" indent="-182880" algn="r" defTabSz="914400" rtl="1" eaLnBrk="1" latinLnBrk="0" hangingPunct="1">
        <a:spcBef>
          <a:spcPct val="20000"/>
        </a:spcBef>
        <a:buClr>
          <a:schemeClr val="accent2"/>
        </a:buClr>
        <a:buFont typeface="Arial" pitchFamily="34" charset="0"/>
        <a:buChar char="•"/>
        <a:defRPr sz="1600" kern="1200">
          <a:solidFill>
            <a:schemeClr val="tx2"/>
          </a:solidFill>
          <a:latin typeface="+mn-lt"/>
          <a:ea typeface="+mn-ea"/>
          <a:cs typeface="+mn-cs"/>
        </a:defRPr>
      </a:lvl6pPr>
      <a:lvl7pPr marL="1737360" indent="-182880" algn="r" defTabSz="914400" rtl="1" eaLnBrk="1" latinLnBrk="0" hangingPunct="1">
        <a:spcBef>
          <a:spcPct val="20000"/>
        </a:spcBef>
        <a:buClr>
          <a:schemeClr val="accent2"/>
        </a:buClr>
        <a:buFont typeface="Arial" pitchFamily="34" charset="0"/>
        <a:buChar char="•"/>
        <a:defRPr sz="1600" kern="1200">
          <a:solidFill>
            <a:schemeClr val="tx1"/>
          </a:solidFill>
          <a:latin typeface="+mn-lt"/>
          <a:ea typeface="+mn-ea"/>
          <a:cs typeface="+mn-cs"/>
        </a:defRPr>
      </a:lvl7pPr>
      <a:lvl8pPr marL="1920240" indent="-182880" algn="r" defTabSz="914400" rtl="1" eaLnBrk="1" latinLnBrk="0" hangingPunct="1">
        <a:spcBef>
          <a:spcPct val="20000"/>
        </a:spcBef>
        <a:buClr>
          <a:schemeClr val="accent2"/>
        </a:buClr>
        <a:buFont typeface="Arial" pitchFamily="34" charset="0"/>
        <a:buChar char="•"/>
        <a:defRPr sz="1600" kern="1200" baseline="0">
          <a:solidFill>
            <a:schemeClr val="tx2"/>
          </a:solidFill>
          <a:latin typeface="+mn-lt"/>
          <a:ea typeface="+mn-ea"/>
          <a:cs typeface="+mn-cs"/>
        </a:defRPr>
      </a:lvl8pPr>
      <a:lvl9pPr marL="2194560" indent="-182880" algn="r" defTabSz="914400" rtl="1" eaLnBrk="1" latinLnBrk="0" hangingPunct="1">
        <a:spcBef>
          <a:spcPts val="310"/>
        </a:spcBef>
        <a:buClr>
          <a:schemeClr val="accent2"/>
        </a:buClr>
        <a:buFont typeface="Arial" pitchFamily="34" charset="0"/>
        <a:buChar char="•"/>
        <a:defRPr sz="1600" kern="1200" baseline="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chart" Target="../charts/chart2.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ctrTitle"/>
          </p:nvPr>
        </p:nvSpPr>
        <p:spPr>
          <a:xfrm>
            <a:off x="609600" y="1484784"/>
            <a:ext cx="7924800" cy="3598169"/>
          </a:xfrm>
        </p:spPr>
        <p:txBody>
          <a:bodyPr>
            <a:noAutofit/>
          </a:bodyPr>
          <a:lstStyle/>
          <a:p>
            <a:r>
              <a:rPr lang="he-IL" sz="6600" b="1" dirty="0" smtClean="0">
                <a:solidFill>
                  <a:schemeClr val="bg1"/>
                </a:solidFill>
              </a:rPr>
              <a:t/>
            </a:r>
            <a:br>
              <a:rPr lang="he-IL" sz="6600" b="1" dirty="0" smtClean="0">
                <a:solidFill>
                  <a:schemeClr val="bg1"/>
                </a:solidFill>
              </a:rPr>
            </a:br>
            <a:r>
              <a:rPr lang="he-IL" sz="4000" b="1" dirty="0" smtClean="0">
                <a:solidFill>
                  <a:schemeClr val="bg1"/>
                </a:solidFill>
              </a:rPr>
              <a:t>תשלומי הורים</a:t>
            </a:r>
            <a:r>
              <a:rPr lang="en-US" sz="4000" b="1" dirty="0" smtClean="0">
                <a:solidFill>
                  <a:schemeClr val="bg1"/>
                </a:solidFill>
              </a:rPr>
              <a:t/>
            </a:r>
            <a:br>
              <a:rPr lang="en-US" sz="4000" b="1" dirty="0" smtClean="0">
                <a:solidFill>
                  <a:schemeClr val="bg1"/>
                </a:solidFill>
              </a:rPr>
            </a:br>
            <a:r>
              <a:rPr lang="he-IL" sz="4000" b="1" dirty="0" smtClean="0">
                <a:solidFill>
                  <a:schemeClr val="bg1"/>
                </a:solidFill>
              </a:rPr>
              <a:t>מדיניות, בקרה ואכיפה</a:t>
            </a:r>
            <a:r>
              <a:rPr lang="he-IL" sz="4000" b="1" dirty="0">
                <a:solidFill>
                  <a:schemeClr val="bg1"/>
                </a:solidFill>
              </a:rPr>
              <a:t/>
            </a:r>
            <a:br>
              <a:rPr lang="he-IL" sz="4000" b="1" dirty="0">
                <a:solidFill>
                  <a:schemeClr val="bg1"/>
                </a:solidFill>
              </a:rPr>
            </a:br>
            <a:r>
              <a:rPr lang="he-IL" sz="3600" dirty="0">
                <a:solidFill>
                  <a:schemeClr val="bg1"/>
                </a:solidFill>
              </a:rPr>
              <a:t/>
            </a:r>
            <a:br>
              <a:rPr lang="he-IL" sz="3600" dirty="0">
                <a:solidFill>
                  <a:schemeClr val="bg1"/>
                </a:solidFill>
              </a:rPr>
            </a:br>
            <a:r>
              <a:rPr lang="he-IL" sz="3200" dirty="0" smtClean="0"/>
              <a:t>‏</a:t>
            </a:r>
            <a:r>
              <a:rPr lang="he-IL" sz="3200" b="1" dirty="0" smtClean="0"/>
              <a:t>לישיבת ועדת החינוך בכנסת </a:t>
            </a:r>
            <a:r>
              <a:rPr lang="he-IL" sz="3600" dirty="0">
                <a:solidFill>
                  <a:schemeClr val="bg1"/>
                </a:solidFill>
              </a:rPr>
              <a:t/>
            </a:r>
            <a:br>
              <a:rPr lang="he-IL" sz="3600" dirty="0">
                <a:solidFill>
                  <a:schemeClr val="bg1"/>
                </a:solidFill>
              </a:rPr>
            </a:br>
            <a:endParaRPr lang="he-IL" sz="6600" b="1" dirty="0">
              <a:solidFill>
                <a:schemeClr val="bg1"/>
              </a:solidFill>
            </a:endParaRPr>
          </a:p>
        </p:txBody>
      </p:sp>
      <p:sp>
        <p:nvSpPr>
          <p:cNvPr id="5" name="TextBox 4"/>
          <p:cNvSpPr txBox="1"/>
          <p:nvPr/>
        </p:nvSpPr>
        <p:spPr>
          <a:xfrm>
            <a:off x="609600" y="5373216"/>
            <a:ext cx="7994848" cy="1200329"/>
          </a:xfrm>
          <a:prstGeom prst="rect">
            <a:avLst/>
          </a:prstGeom>
          <a:noFill/>
        </p:spPr>
        <p:txBody>
          <a:bodyPr wrap="square" rtlCol="1">
            <a:spAutoFit/>
          </a:bodyPr>
          <a:lstStyle/>
          <a:p>
            <a:pPr algn="ctr"/>
            <a:r>
              <a:rPr lang="he-IL" sz="2400" i="1" dirty="0" smtClean="0">
                <a:solidFill>
                  <a:schemeClr val="bg1"/>
                </a:solidFill>
              </a:rPr>
              <a:t>ו' תשרי </a:t>
            </a:r>
            <a:r>
              <a:rPr lang="he-IL" sz="2400" i="1" dirty="0" err="1" smtClean="0">
                <a:solidFill>
                  <a:schemeClr val="bg1"/>
                </a:solidFill>
              </a:rPr>
              <a:t>התשע"ח</a:t>
            </a:r>
            <a:r>
              <a:rPr lang="he-IL" sz="2400" i="1" dirty="0" smtClean="0">
                <a:solidFill>
                  <a:schemeClr val="bg1"/>
                </a:solidFill>
              </a:rPr>
              <a:t> </a:t>
            </a:r>
          </a:p>
          <a:p>
            <a:pPr algn="ctr"/>
            <a:r>
              <a:rPr lang="he-IL" sz="2400" i="1" dirty="0" smtClean="0">
                <a:solidFill>
                  <a:schemeClr val="bg1"/>
                </a:solidFill>
              </a:rPr>
              <a:t>27 ספטמבר 20217</a:t>
            </a:r>
          </a:p>
          <a:p>
            <a:pPr algn="ctr"/>
            <a:endParaRPr lang="he-IL" sz="2400" i="1" dirty="0">
              <a:solidFill>
                <a:schemeClr val="bg1"/>
              </a:solidFill>
            </a:endParaRPr>
          </a:p>
        </p:txBody>
      </p:sp>
      <p:pic>
        <p:nvPicPr>
          <p:cNvPr id="1029" name="Picture 5" descr="https://www.reshetch.org/sites/default/files/styles/logos175/public/%D7%9E%D7%A9%D7%A8%D7%93%20%D7%94%D7%97%D7%99%D7%A0%D7%95%D7%9A.jpg?itok=jy2uplK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8886" y="257988"/>
            <a:ext cx="856275" cy="83670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51520" y="368564"/>
            <a:ext cx="3168352" cy="369332"/>
          </a:xfrm>
          <a:prstGeom prst="rect">
            <a:avLst/>
          </a:prstGeom>
          <a:noFill/>
        </p:spPr>
        <p:txBody>
          <a:bodyPr wrap="square" rtlCol="1">
            <a:spAutoFit/>
          </a:bodyPr>
          <a:lstStyle/>
          <a:p>
            <a:r>
              <a:rPr lang="he-IL" dirty="0" err="1" smtClean="0">
                <a:solidFill>
                  <a:srgbClr val="002060"/>
                </a:solidFill>
              </a:rPr>
              <a:t>מינהל</a:t>
            </a:r>
            <a:r>
              <a:rPr lang="he-IL" dirty="0" smtClean="0">
                <a:solidFill>
                  <a:srgbClr val="002060"/>
                </a:solidFill>
              </a:rPr>
              <a:t> רישוי, בקרה ואכיפה </a:t>
            </a:r>
          </a:p>
        </p:txBody>
      </p:sp>
      <p:sp>
        <p:nvSpPr>
          <p:cNvPr id="6" name="TextBox 5"/>
          <p:cNvSpPr txBox="1"/>
          <p:nvPr/>
        </p:nvSpPr>
        <p:spPr>
          <a:xfrm>
            <a:off x="5292080" y="368564"/>
            <a:ext cx="2293223" cy="615553"/>
          </a:xfrm>
          <a:prstGeom prst="rect">
            <a:avLst/>
          </a:prstGeom>
          <a:noFill/>
        </p:spPr>
        <p:txBody>
          <a:bodyPr wrap="square" rtlCol="1">
            <a:spAutoFit/>
          </a:bodyPr>
          <a:lstStyle/>
          <a:p>
            <a:r>
              <a:rPr lang="he-IL" dirty="0" err="1" smtClean="0">
                <a:solidFill>
                  <a:srgbClr val="002060"/>
                </a:solidFill>
              </a:rPr>
              <a:t>המינהל</a:t>
            </a:r>
            <a:r>
              <a:rPr lang="he-IL" dirty="0" smtClean="0">
                <a:solidFill>
                  <a:srgbClr val="002060"/>
                </a:solidFill>
              </a:rPr>
              <a:t> הפדגוגי 	</a:t>
            </a:r>
          </a:p>
          <a:p>
            <a:r>
              <a:rPr lang="he-IL" sz="1600" dirty="0" smtClean="0">
                <a:solidFill>
                  <a:srgbClr val="002060"/>
                </a:solidFill>
              </a:rPr>
              <a:t>אגף יישומי חוק ומדיניות </a:t>
            </a:r>
            <a:endParaRPr lang="he-IL" sz="1600" dirty="0">
              <a:solidFill>
                <a:srgbClr val="002060"/>
              </a:solidFill>
            </a:endParaRPr>
          </a:p>
        </p:txBody>
      </p:sp>
    </p:spTree>
    <p:extLst>
      <p:ext uri="{BB962C8B-B14F-4D97-AF65-F5344CB8AC3E}">
        <p14:creationId xmlns:p14="http://schemas.microsoft.com/office/powerpoint/2010/main" val="35686294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normAutofit/>
          </a:bodyPr>
          <a:lstStyle/>
          <a:p>
            <a:r>
              <a:rPr lang="he-IL" dirty="0" smtClean="0">
                <a:latin typeface="David" panose="020E0502060401010101" pitchFamily="34" charset="-79"/>
                <a:cs typeface="David" panose="020E0502060401010101" pitchFamily="34" charset="-79"/>
              </a:rPr>
              <a:t>מדיניות משרד החינוך לגבי תשלומי ההורים</a:t>
            </a:r>
            <a:endParaRPr lang="he-IL"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lstStyle/>
          <a:p>
            <a:pPr marL="0" indent="0" algn="just">
              <a:buNone/>
            </a:pPr>
            <a:r>
              <a:rPr lang="he-IL" dirty="0">
                <a:latin typeface="David" panose="020E0502060401010101" pitchFamily="34" charset="-79"/>
                <a:cs typeface="David" panose="020E0502060401010101" pitchFamily="34" charset="-79"/>
              </a:rPr>
              <a:t>חוזר תשלומי הורים מביא לידי ביטוי את מדיניות משרד החינוך בנושא תשלומי </a:t>
            </a:r>
            <a:r>
              <a:rPr lang="he-IL" dirty="0" smtClean="0">
                <a:latin typeface="David" panose="020E0502060401010101" pitchFamily="34" charset="-79"/>
                <a:cs typeface="David" panose="020E0502060401010101" pitchFamily="34" charset="-79"/>
              </a:rPr>
              <a:t>הורים:</a:t>
            </a:r>
          </a:p>
          <a:p>
            <a:pPr algn="just"/>
            <a:r>
              <a:rPr lang="he-IL" dirty="0" smtClean="0">
                <a:latin typeface="David" panose="020E0502060401010101" pitchFamily="34" charset="-79"/>
                <a:cs typeface="David" panose="020E0502060401010101" pitchFamily="34" charset="-79"/>
              </a:rPr>
              <a:t> הורדת </a:t>
            </a:r>
            <a:r>
              <a:rPr lang="he-IL" dirty="0">
                <a:latin typeface="David" panose="020E0502060401010101" pitchFamily="34" charset="-79"/>
                <a:cs typeface="David" panose="020E0502060401010101" pitchFamily="34" charset="-79"/>
              </a:rPr>
              <a:t>הנטל על </a:t>
            </a:r>
            <a:r>
              <a:rPr lang="he-IL" dirty="0" smtClean="0">
                <a:latin typeface="David" panose="020E0502060401010101" pitchFamily="34" charset="-79"/>
                <a:cs typeface="David" panose="020E0502060401010101" pitchFamily="34" charset="-79"/>
              </a:rPr>
              <a:t>ההורים</a:t>
            </a:r>
          </a:p>
          <a:p>
            <a:pPr algn="just"/>
            <a:r>
              <a:rPr lang="he-IL" dirty="0" smtClean="0">
                <a:latin typeface="David" panose="020E0502060401010101" pitchFamily="34" charset="-79"/>
                <a:cs typeface="David" panose="020E0502060401010101" pitchFamily="34" charset="-79"/>
              </a:rPr>
              <a:t>שקיפות </a:t>
            </a:r>
            <a:r>
              <a:rPr lang="he-IL" dirty="0">
                <a:latin typeface="David" panose="020E0502060401010101" pitchFamily="34" charset="-79"/>
                <a:cs typeface="David" panose="020E0502060401010101" pitchFamily="34" charset="-79"/>
              </a:rPr>
              <a:t>להורים על התמורה שניתנת להם עבור התשלומים</a:t>
            </a:r>
            <a:r>
              <a:rPr lang="he-IL" dirty="0" smtClean="0">
                <a:latin typeface="David" panose="020E0502060401010101" pitchFamily="34" charset="-79"/>
                <a:cs typeface="David" panose="020E0502060401010101" pitchFamily="34" charset="-79"/>
              </a:rPr>
              <a:t>.</a:t>
            </a:r>
          </a:p>
          <a:p>
            <a:pPr algn="just"/>
            <a:r>
              <a:rPr lang="he-IL" dirty="0" smtClean="0">
                <a:latin typeface="David" panose="020E0502060401010101" pitchFamily="34" charset="-79"/>
                <a:cs typeface="David" panose="020E0502060401010101" pitchFamily="34" charset="-79"/>
              </a:rPr>
              <a:t>שמירה </a:t>
            </a:r>
            <a:r>
              <a:rPr lang="he-IL" dirty="0">
                <a:latin typeface="David" panose="020E0502060401010101" pitchFamily="34" charset="-79"/>
                <a:cs typeface="David" panose="020E0502060401010101" pitchFamily="34" charset="-79"/>
              </a:rPr>
              <a:t>על עיקרון השוויון ולימוד </a:t>
            </a:r>
            <a:r>
              <a:rPr lang="he-IL" dirty="0" smtClean="0">
                <a:latin typeface="David" panose="020E0502060401010101" pitchFamily="34" charset="-79"/>
                <a:cs typeface="David" panose="020E0502060401010101" pitchFamily="34" charset="-79"/>
              </a:rPr>
              <a:t>חינם</a:t>
            </a:r>
          </a:p>
          <a:p>
            <a:pPr algn="just"/>
            <a:r>
              <a:rPr lang="he-IL" dirty="0" smtClean="0">
                <a:latin typeface="David" panose="020E0502060401010101" pitchFamily="34" charset="-79"/>
                <a:cs typeface="David" panose="020E0502060401010101" pitchFamily="34" charset="-79"/>
              </a:rPr>
              <a:t> הימנעות </a:t>
            </a:r>
            <a:r>
              <a:rPr lang="he-IL" dirty="0">
                <a:latin typeface="David" panose="020E0502060401010101" pitchFamily="34" charset="-79"/>
                <a:cs typeface="David" panose="020E0502060401010101" pitchFamily="34" charset="-79"/>
              </a:rPr>
              <a:t>מיצירת "בתי ספר לילדי </a:t>
            </a:r>
            <a:r>
              <a:rPr lang="he-IL" dirty="0" smtClean="0">
                <a:latin typeface="David" panose="020E0502060401010101" pitchFamily="34" charset="-79"/>
                <a:cs typeface="David" panose="020E0502060401010101" pitchFamily="34" charset="-79"/>
              </a:rPr>
              <a:t>עשירים בלבד</a:t>
            </a:r>
            <a:r>
              <a:rPr lang="he-IL" dirty="0" smtClean="0">
                <a:latin typeface="David" panose="020E0502060401010101" pitchFamily="34" charset="-79"/>
                <a:cs typeface="David" panose="020E0502060401010101" pitchFamily="34" charset="-79"/>
              </a:rPr>
              <a:t>"</a:t>
            </a:r>
            <a:endParaRPr lang="he-IL" dirty="0" smtClean="0">
              <a:latin typeface="David" panose="020E0502060401010101" pitchFamily="34" charset="-79"/>
              <a:cs typeface="David" panose="020E0502060401010101" pitchFamily="34" charset="-79"/>
            </a:endParaRPr>
          </a:p>
          <a:p>
            <a:pPr algn="just"/>
            <a:r>
              <a:rPr lang="he-IL" dirty="0" smtClean="0">
                <a:latin typeface="David" panose="020E0502060401010101" pitchFamily="34" charset="-79"/>
                <a:cs typeface="David" panose="020E0502060401010101" pitchFamily="34" charset="-79"/>
              </a:rPr>
              <a:t>מתן האפשרות למוסדות שגבו סכומים גבוהים להתיישר באופן מדורג תחת פיקוח של המשרד</a:t>
            </a:r>
            <a:endParaRPr lang="en-US" dirty="0">
              <a:latin typeface="David" panose="020E0502060401010101" pitchFamily="34" charset="-79"/>
              <a:cs typeface="David" panose="020E0502060401010101" pitchFamily="34" charset="-79"/>
            </a:endParaRPr>
          </a:p>
          <a:p>
            <a:pPr marL="0" indent="0">
              <a:buNone/>
            </a:pPr>
            <a:endParaRPr lang="he-IL"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975777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4800" dirty="0" smtClean="0">
                <a:latin typeface="David" panose="020E0502060401010101" pitchFamily="34" charset="-79"/>
                <a:cs typeface="David" panose="020E0502060401010101" pitchFamily="34" charset="-79"/>
              </a:rPr>
              <a:t>חוזרי מנכ"ל </a:t>
            </a:r>
            <a:r>
              <a:rPr lang="he-IL" sz="4800" dirty="0">
                <a:latin typeface="David" panose="020E0502060401010101" pitchFamily="34" charset="-79"/>
                <a:cs typeface="David" panose="020E0502060401010101" pitchFamily="34" charset="-79"/>
              </a:rPr>
              <a:t>תשלומי הורים </a:t>
            </a:r>
          </a:p>
        </p:txBody>
      </p:sp>
      <p:sp>
        <p:nvSpPr>
          <p:cNvPr id="3" name="מציין מיקום תוכן 2"/>
          <p:cNvSpPr>
            <a:spLocks noGrp="1"/>
          </p:cNvSpPr>
          <p:nvPr>
            <p:ph idx="1"/>
          </p:nvPr>
        </p:nvSpPr>
        <p:spPr>
          <a:xfrm>
            <a:off x="323528" y="1412776"/>
            <a:ext cx="8534400" cy="4800600"/>
          </a:xfrm>
        </p:spPr>
        <p:txBody>
          <a:bodyPr/>
          <a:lstStyle/>
          <a:p>
            <a:r>
              <a:rPr lang="he-IL" dirty="0" smtClean="0">
                <a:latin typeface="David" panose="020E0502060401010101" pitchFamily="34" charset="-79"/>
                <a:cs typeface="David" panose="020E0502060401010101" pitchFamily="34" charset="-79"/>
              </a:rPr>
              <a:t>בחוזר </a:t>
            </a:r>
            <a:r>
              <a:rPr lang="he-IL" dirty="0">
                <a:latin typeface="David" panose="020E0502060401010101" pitchFamily="34" charset="-79"/>
                <a:cs typeface="David" panose="020E0502060401010101" pitchFamily="34" charset="-79"/>
              </a:rPr>
              <a:t>מנכ"ל מפרסמים את גובה תשלומי ההורים שאושרו על ידי ועדת החינוך התרבות והספורט של הכנסת. בנוסף מתפרסמים בחוזרי מנכ"ל כללים ברורים לגבייה והנהלים המחייבים בנוגע לתשלומי הורים. </a:t>
            </a:r>
            <a:endParaRPr lang="he-IL" dirty="0" smtClean="0">
              <a:latin typeface="David" panose="020E0502060401010101" pitchFamily="34" charset="-79"/>
              <a:cs typeface="David" panose="020E0502060401010101" pitchFamily="34" charset="-79"/>
            </a:endParaRPr>
          </a:p>
          <a:p>
            <a:r>
              <a:rPr lang="he-IL" dirty="0" smtClean="0">
                <a:latin typeface="David" panose="020E0502060401010101" pitchFamily="34" charset="-79"/>
                <a:cs typeface="David" panose="020E0502060401010101" pitchFamily="34" charset="-79"/>
              </a:rPr>
              <a:t>יש חוזר מנכ"ל לגבי בתי הספר הרגילים וחוזר נפרד לבתי הספר בהם מתקיימת גביה נוספת:</a:t>
            </a:r>
          </a:p>
          <a:p>
            <a:pPr marL="514350" indent="-514350">
              <a:buAutoNum type="arabicPeriod"/>
            </a:pPr>
            <a:r>
              <a:rPr lang="he-IL" dirty="0" smtClean="0">
                <a:latin typeface="David" panose="020E0502060401010101" pitchFamily="34" charset="-79"/>
                <a:cs typeface="David" panose="020E0502060401010101" pitchFamily="34" charset="-79"/>
              </a:rPr>
              <a:t>בתי ספר תורניים.</a:t>
            </a:r>
          </a:p>
          <a:p>
            <a:pPr marL="514350" indent="-514350">
              <a:buAutoNum type="arabicPeriod"/>
            </a:pPr>
            <a:r>
              <a:rPr lang="he-IL" dirty="0" smtClean="0">
                <a:latin typeface="David" panose="020E0502060401010101" pitchFamily="34" charset="-79"/>
                <a:cs typeface="David" panose="020E0502060401010101" pitchFamily="34" charset="-79"/>
              </a:rPr>
              <a:t>בתי ספר ייחודיים.</a:t>
            </a:r>
          </a:p>
          <a:p>
            <a:pPr marL="514350" indent="-514350">
              <a:buAutoNum type="arabicPeriod"/>
            </a:pPr>
            <a:r>
              <a:rPr lang="he-IL" dirty="0" smtClean="0">
                <a:latin typeface="David" panose="020E0502060401010101" pitchFamily="34" charset="-79"/>
                <a:cs typeface="David" panose="020E0502060401010101" pitchFamily="34" charset="-79"/>
              </a:rPr>
              <a:t>בתי ספר בהם ניתן לגבות שכר לימוד (בתי ספר יסודיים במוכר שאינו רשמי).</a:t>
            </a:r>
            <a:endParaRPr lang="he-IL"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3</a:t>
            </a:fld>
            <a:endParaRPr lang="he-IL" dirty="0">
              <a:solidFill>
                <a:prstClr val="black">
                  <a:tint val="75000"/>
                </a:prstClr>
              </a:solidFill>
            </a:endParaRPr>
          </a:p>
        </p:txBody>
      </p:sp>
    </p:spTree>
    <p:extLst>
      <p:ext uri="{BB962C8B-B14F-4D97-AF65-F5344CB8AC3E}">
        <p14:creationId xmlns:p14="http://schemas.microsoft.com/office/powerpoint/2010/main" val="498519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smtClean="0">
                <a:latin typeface="David" panose="020E0502060401010101" pitchFamily="34" charset="-79"/>
                <a:cs typeface="David" panose="020E0502060401010101" pitchFamily="34" charset="-79"/>
              </a:rPr>
              <a:t>חוזר מנכ"ל תשלומי הורים </a:t>
            </a:r>
            <a:r>
              <a:rPr lang="he-IL" b="1" dirty="0" smtClean="0">
                <a:latin typeface="David" panose="020E0502060401010101" pitchFamily="34" charset="-79"/>
                <a:cs typeface="David" panose="020E0502060401010101" pitchFamily="34" charset="-79"/>
              </a:rPr>
              <a:t>במוסדות </a:t>
            </a:r>
            <a:br>
              <a:rPr lang="he-IL" b="1" dirty="0" smtClean="0">
                <a:latin typeface="David" panose="020E0502060401010101" pitchFamily="34" charset="-79"/>
                <a:cs typeface="David" panose="020E0502060401010101" pitchFamily="34" charset="-79"/>
              </a:rPr>
            </a:br>
            <a:r>
              <a:rPr lang="he-IL" b="1" dirty="0" smtClean="0">
                <a:latin typeface="David" panose="020E0502060401010101" pitchFamily="34" charset="-79"/>
                <a:cs typeface="David" panose="020E0502060401010101" pitchFamily="34" charset="-79"/>
              </a:rPr>
              <a:t>המוכרים </a:t>
            </a:r>
            <a:r>
              <a:rPr lang="he-IL" b="1" dirty="0" smtClean="0">
                <a:latin typeface="David" panose="020E0502060401010101" pitchFamily="34" charset="-79"/>
                <a:cs typeface="David" panose="020E0502060401010101" pitchFamily="34" charset="-79"/>
              </a:rPr>
              <a:t>שאינם רשמיים</a:t>
            </a:r>
            <a:endParaRPr lang="he-IL" b="1"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324544" y="1412776"/>
            <a:ext cx="9144000" cy="5256584"/>
          </a:xfrm>
        </p:spPr>
        <p:txBody>
          <a:bodyPr/>
          <a:lstStyle/>
          <a:p>
            <a:pPr marL="0" indent="0">
              <a:buNone/>
            </a:pPr>
            <a:r>
              <a:rPr lang="he-IL" u="sng" dirty="0" smtClean="0">
                <a:latin typeface="David" panose="020E0502060401010101" pitchFamily="34" charset="-79"/>
                <a:cs typeface="David" panose="020E0502060401010101" pitchFamily="34" charset="-79"/>
              </a:rPr>
              <a:t>גביית תשלומי </a:t>
            </a:r>
            <a:r>
              <a:rPr lang="he-IL" u="sng" dirty="0">
                <a:latin typeface="David" panose="020E0502060401010101" pitchFamily="34" charset="-79"/>
                <a:cs typeface="David" panose="020E0502060401010101" pitchFamily="34" charset="-79"/>
              </a:rPr>
              <a:t>הורים במוסדות חינוך מוכרים שאינם </a:t>
            </a:r>
            <a:r>
              <a:rPr lang="he-IL" u="sng" dirty="0" smtClean="0">
                <a:latin typeface="David" panose="020E0502060401010101" pitchFamily="34" charset="-79"/>
                <a:cs typeface="David" panose="020E0502060401010101" pitchFamily="34" charset="-79"/>
              </a:rPr>
              <a:t>רשמיים</a:t>
            </a:r>
            <a:r>
              <a:rPr lang="he-IL" dirty="0" smtClean="0">
                <a:latin typeface="David" panose="020E0502060401010101" pitchFamily="34" charset="-79"/>
                <a:cs typeface="David" panose="020E0502060401010101" pitchFamily="34" charset="-79"/>
              </a:rPr>
              <a:t>:</a:t>
            </a:r>
          </a:p>
          <a:p>
            <a:pPr marL="0" indent="0">
              <a:buNone/>
            </a:pPr>
            <a:r>
              <a:rPr lang="he-IL" dirty="0" smtClean="0">
                <a:latin typeface="David" panose="020E0502060401010101" pitchFamily="34" charset="-79"/>
                <a:cs typeface="David" panose="020E0502060401010101" pitchFamily="34" charset="-79"/>
              </a:rPr>
              <a:t>1. גביית </a:t>
            </a:r>
            <a:r>
              <a:rPr lang="he-IL" dirty="0">
                <a:latin typeface="David" panose="020E0502060401010101" pitchFamily="34" charset="-79"/>
                <a:cs typeface="David" panose="020E0502060401010101" pitchFamily="34" charset="-79"/>
              </a:rPr>
              <a:t>תשלומי הורים עבור מקצועות לימוד ברמה מוגברת בחטיבה </a:t>
            </a:r>
            <a:r>
              <a:rPr lang="he-IL" dirty="0" smtClean="0">
                <a:latin typeface="David" panose="020E0502060401010101" pitchFamily="34" charset="-79"/>
                <a:cs typeface="David" panose="020E0502060401010101" pitchFamily="34" charset="-79"/>
              </a:rPr>
              <a:t>העליונה (5 ש' </a:t>
            </a:r>
            <a:r>
              <a:rPr lang="he-IL" dirty="0" err="1" smtClean="0">
                <a:latin typeface="David" panose="020E0502060401010101" pitchFamily="34" charset="-79"/>
                <a:cs typeface="David" panose="020E0502060401010101" pitchFamily="34" charset="-79"/>
              </a:rPr>
              <a:t>תל"ן</a:t>
            </a:r>
            <a:r>
              <a:rPr lang="he-IL" dirty="0" smtClean="0">
                <a:latin typeface="David" panose="020E0502060401010101" pitchFamily="34" charset="-79"/>
                <a:cs typeface="David" panose="020E0502060401010101" pitchFamily="34" charset="-79"/>
              </a:rPr>
              <a:t> למגמה שלישית, העשרה וכד')</a:t>
            </a:r>
          </a:p>
          <a:p>
            <a:pPr marL="0" indent="0">
              <a:buNone/>
            </a:pPr>
            <a:r>
              <a:rPr lang="he-IL" dirty="0" smtClean="0">
                <a:latin typeface="David" panose="020E0502060401010101" pitchFamily="34" charset="-79"/>
                <a:cs typeface="David" panose="020E0502060401010101" pitchFamily="34" charset="-79"/>
              </a:rPr>
              <a:t>2. גביית </a:t>
            </a:r>
            <a:r>
              <a:rPr lang="he-IL" dirty="0">
                <a:latin typeface="David" panose="020E0502060401010101" pitchFamily="34" charset="-79"/>
                <a:cs typeface="David" panose="020E0502060401010101" pitchFamily="34" charset="-79"/>
              </a:rPr>
              <a:t>תשלומי הורים במוסדות ייחודיים, רשמיים ומוכרים שאינם רשמיים, </a:t>
            </a:r>
            <a:r>
              <a:rPr lang="he-IL" dirty="0" smtClean="0">
                <a:latin typeface="David" panose="020E0502060401010101" pitchFamily="34" charset="-79"/>
                <a:cs typeface="David" panose="020E0502060401010101" pitchFamily="34" charset="-79"/>
              </a:rPr>
              <a:t>ואופן קבלת אישור </a:t>
            </a:r>
          </a:p>
          <a:p>
            <a:pPr marL="0" indent="0">
              <a:buNone/>
            </a:pPr>
            <a:r>
              <a:rPr lang="he-IL" u="sng" dirty="0" smtClean="0">
                <a:latin typeface="David" panose="020E0502060401010101" pitchFamily="34" charset="-79"/>
                <a:cs typeface="David" panose="020E0502060401010101" pitchFamily="34" charset="-79"/>
              </a:rPr>
              <a:t>גביית שכר לימוד</a:t>
            </a:r>
            <a:r>
              <a:rPr lang="he-IL" dirty="0" smtClean="0">
                <a:latin typeface="David" panose="020E0502060401010101" pitchFamily="34" charset="-79"/>
                <a:cs typeface="David" panose="020E0502060401010101" pitchFamily="34" charset="-79"/>
              </a:rPr>
              <a:t>:</a:t>
            </a:r>
          </a:p>
          <a:p>
            <a:pPr marL="0" indent="0">
              <a:buNone/>
            </a:pPr>
            <a:r>
              <a:rPr lang="he-IL" dirty="0" smtClean="0">
                <a:latin typeface="David" panose="020E0502060401010101" pitchFamily="34" charset="-79"/>
                <a:cs typeface="David" panose="020E0502060401010101" pitchFamily="34" charset="-79"/>
              </a:rPr>
              <a:t>1. הבהרה </a:t>
            </a:r>
            <a:r>
              <a:rPr lang="he-IL" dirty="0">
                <a:latin typeface="David" panose="020E0502060401010101" pitchFamily="34" charset="-79"/>
                <a:cs typeface="David" panose="020E0502060401010101" pitchFamily="34" charset="-79"/>
              </a:rPr>
              <a:t>מי רשאי לגבות שכר לימוד ודמי </a:t>
            </a:r>
            <a:r>
              <a:rPr lang="he-IL" dirty="0" smtClean="0">
                <a:latin typeface="David" panose="020E0502060401010101" pitchFamily="34" charset="-79"/>
                <a:cs typeface="David" panose="020E0502060401010101" pitchFamily="34" charset="-79"/>
              </a:rPr>
              <a:t>רישום</a:t>
            </a:r>
          </a:p>
          <a:p>
            <a:pPr marL="0" indent="0">
              <a:buNone/>
            </a:pPr>
            <a:r>
              <a:rPr lang="he-IL" dirty="0" smtClean="0">
                <a:latin typeface="David" panose="020E0502060401010101" pitchFamily="34" charset="-79"/>
                <a:cs typeface="David" panose="020E0502060401010101" pitchFamily="34" charset="-79"/>
              </a:rPr>
              <a:t>2. גובה </a:t>
            </a:r>
            <a:r>
              <a:rPr lang="he-IL" dirty="0">
                <a:latin typeface="David" panose="020E0502060401010101" pitchFamily="34" charset="-79"/>
                <a:cs typeface="David" panose="020E0502060401010101" pitchFamily="34" charset="-79"/>
              </a:rPr>
              <a:t>שכר </a:t>
            </a:r>
            <a:r>
              <a:rPr lang="he-IL" dirty="0" smtClean="0">
                <a:latin typeface="David" panose="020E0502060401010101" pitchFamily="34" charset="-79"/>
                <a:cs typeface="David" panose="020E0502060401010101" pitchFamily="34" charset="-79"/>
              </a:rPr>
              <a:t>הלימוד</a:t>
            </a:r>
          </a:p>
          <a:p>
            <a:pPr marL="0" indent="0">
              <a:buNone/>
            </a:pPr>
            <a:r>
              <a:rPr lang="he-IL" dirty="0" smtClean="0">
                <a:latin typeface="David" panose="020E0502060401010101" pitchFamily="34" charset="-79"/>
                <a:cs typeface="David" panose="020E0502060401010101" pitchFamily="34" charset="-79"/>
              </a:rPr>
              <a:t>3. הדרכים </a:t>
            </a:r>
            <a:r>
              <a:rPr lang="he-IL" dirty="0">
                <a:latin typeface="David" panose="020E0502060401010101" pitchFamily="34" charset="-79"/>
                <a:cs typeface="David" panose="020E0502060401010101" pitchFamily="34" charset="-79"/>
              </a:rPr>
              <a:t>לקבלת אישור </a:t>
            </a:r>
            <a:r>
              <a:rPr lang="he-IL" dirty="0" smtClean="0">
                <a:latin typeface="David" panose="020E0502060401010101" pitchFamily="34" charset="-79"/>
                <a:cs typeface="David" panose="020E0502060401010101" pitchFamily="34" charset="-79"/>
              </a:rPr>
              <a:t>לגביית שכ"ל </a:t>
            </a:r>
            <a:r>
              <a:rPr lang="he-IL" dirty="0">
                <a:latin typeface="David" panose="020E0502060401010101" pitchFamily="34" charset="-79"/>
                <a:cs typeface="David" panose="020E0502060401010101" pitchFamily="34" charset="-79"/>
              </a:rPr>
              <a:t>ואת דרכי </a:t>
            </a:r>
            <a:r>
              <a:rPr lang="he-IL" dirty="0" smtClean="0">
                <a:latin typeface="David" panose="020E0502060401010101" pitchFamily="34" charset="-79"/>
                <a:cs typeface="David" panose="020E0502060401010101" pitchFamily="34" charset="-79"/>
              </a:rPr>
              <a:t>גבייתו</a:t>
            </a:r>
          </a:p>
          <a:p>
            <a:pPr marL="0" indent="0">
              <a:buNone/>
            </a:pPr>
            <a:r>
              <a:rPr lang="he-IL" u="sng" dirty="0" smtClean="0">
                <a:latin typeface="David" panose="020E0502060401010101" pitchFamily="34" charset="-79"/>
                <a:cs typeface="David" panose="020E0502060401010101" pitchFamily="34" charset="-79"/>
              </a:rPr>
              <a:t>עקרונות</a:t>
            </a:r>
            <a:r>
              <a:rPr lang="he-IL" dirty="0" smtClean="0">
                <a:latin typeface="David" panose="020E0502060401010101" pitchFamily="34" charset="-79"/>
                <a:cs typeface="David" panose="020E0502060401010101" pitchFamily="34" charset="-79"/>
              </a:rPr>
              <a:t>: שקיפות, ועדות חריגים מחוזיות וועדת חריגים ארצית</a:t>
            </a:r>
            <a:endParaRPr lang="he-IL" dirty="0">
              <a:latin typeface="David" panose="020E0502060401010101" pitchFamily="34" charset="-79"/>
              <a:cs typeface="David" panose="020E0502060401010101" pitchFamily="34" charset="-79"/>
            </a:endParaRPr>
          </a:p>
          <a:p>
            <a:endParaRPr lang="he-IL"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4</a:t>
            </a:fld>
            <a:endParaRPr lang="he-IL">
              <a:solidFill>
                <a:prstClr val="black">
                  <a:tint val="75000"/>
                </a:prstClr>
              </a:solidFill>
            </a:endParaRPr>
          </a:p>
        </p:txBody>
      </p:sp>
    </p:spTree>
    <p:extLst>
      <p:ext uri="{BB962C8B-B14F-4D97-AF65-F5344CB8AC3E}">
        <p14:creationId xmlns:p14="http://schemas.microsoft.com/office/powerpoint/2010/main" val="1661970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2800" b="1" dirty="0" smtClean="0">
                <a:solidFill>
                  <a:schemeClr val="bg1"/>
                </a:solidFill>
                <a:effectLst>
                  <a:outerShdw blurRad="38100" dist="38100" dir="2700000" algn="tl">
                    <a:srgbClr val="C0C0C0"/>
                  </a:outerShdw>
                </a:effectLst>
              </a:rPr>
              <a:t/>
            </a:r>
            <a:br>
              <a:rPr lang="he-IL" sz="2800" b="1" dirty="0" smtClean="0">
                <a:solidFill>
                  <a:schemeClr val="bg1"/>
                </a:solidFill>
                <a:effectLst>
                  <a:outerShdw blurRad="38100" dist="38100" dir="2700000" algn="tl">
                    <a:srgbClr val="C0C0C0"/>
                  </a:outerShdw>
                </a:effectLst>
              </a:rPr>
            </a:br>
            <a:r>
              <a:rPr lang="he-IL" sz="2800" b="1" dirty="0" smtClean="0">
                <a:solidFill>
                  <a:schemeClr val="bg1"/>
                </a:solidFill>
                <a:effectLst>
                  <a:outerShdw blurRad="38100" dist="38100" dir="2700000" algn="tl">
                    <a:srgbClr val="C0C0C0"/>
                  </a:outerShdw>
                </a:effectLst>
              </a:rPr>
              <a:t>חוזר </a:t>
            </a:r>
            <a:r>
              <a:rPr lang="he-IL" sz="2800" b="1" dirty="0">
                <a:solidFill>
                  <a:schemeClr val="bg1"/>
                </a:solidFill>
                <a:effectLst>
                  <a:outerShdw blurRad="38100" dist="38100" dir="2700000" algn="tl">
                    <a:srgbClr val="C0C0C0"/>
                  </a:outerShdw>
                </a:effectLst>
              </a:rPr>
              <a:t>מנכ"ל </a:t>
            </a:r>
            <a:r>
              <a:rPr lang="he-IL" sz="2800" b="1" dirty="0" smtClean="0">
                <a:solidFill>
                  <a:schemeClr val="bg1"/>
                </a:solidFill>
              </a:rPr>
              <a:t>תשלומי </a:t>
            </a:r>
            <a:r>
              <a:rPr lang="he-IL" sz="2800" b="1" dirty="0">
                <a:solidFill>
                  <a:schemeClr val="bg1"/>
                </a:solidFill>
              </a:rPr>
              <a:t>הורים </a:t>
            </a:r>
            <a:r>
              <a:rPr lang="he-IL" sz="2800" b="1" dirty="0" smtClean="0">
                <a:solidFill>
                  <a:schemeClr val="bg1"/>
                </a:solidFill>
              </a:rPr>
              <a:t/>
            </a:r>
            <a:br>
              <a:rPr lang="he-IL" sz="2800" b="1" dirty="0" smtClean="0">
                <a:solidFill>
                  <a:schemeClr val="bg1"/>
                </a:solidFill>
              </a:rPr>
            </a:br>
            <a:r>
              <a:rPr lang="he-IL" sz="2800" b="1" dirty="0" smtClean="0">
                <a:solidFill>
                  <a:schemeClr val="bg1"/>
                </a:solidFill>
              </a:rPr>
              <a:t>עבור </a:t>
            </a:r>
            <a:r>
              <a:rPr lang="he-IL" sz="2800" b="1" dirty="0">
                <a:solidFill>
                  <a:schemeClr val="bg1"/>
                </a:solidFill>
              </a:rPr>
              <a:t>תכנית לימודים נוספת </a:t>
            </a:r>
            <a:r>
              <a:rPr lang="he-IL" sz="2800" b="1" dirty="0" smtClean="0">
                <a:solidFill>
                  <a:schemeClr val="bg1"/>
                </a:solidFill>
              </a:rPr>
              <a:t>תורנית</a:t>
            </a:r>
            <a:r>
              <a:rPr lang="he-IL" dirty="0">
                <a:solidFill>
                  <a:srgbClr val="03495C"/>
                </a:solidFill>
              </a:rPr>
              <a:t/>
            </a:r>
            <a:br>
              <a:rPr lang="he-IL" dirty="0">
                <a:solidFill>
                  <a:srgbClr val="03495C"/>
                </a:solidFill>
              </a:rPr>
            </a:br>
            <a:endParaRPr lang="he-IL" dirty="0">
              <a:solidFill>
                <a:schemeClr val="bg1"/>
              </a:solidFill>
            </a:endParaRPr>
          </a:p>
        </p:txBody>
      </p:sp>
      <p:sp>
        <p:nvSpPr>
          <p:cNvPr id="3" name="מציין מיקום תוכן 2"/>
          <p:cNvSpPr>
            <a:spLocks noGrp="1"/>
          </p:cNvSpPr>
          <p:nvPr>
            <p:ph idx="1"/>
          </p:nvPr>
        </p:nvSpPr>
        <p:spPr>
          <a:xfrm>
            <a:off x="0" y="1600200"/>
            <a:ext cx="8839200" cy="4800600"/>
          </a:xfrm>
        </p:spPr>
        <p:txBody>
          <a:bodyPr/>
          <a:lstStyle/>
          <a:p>
            <a:pPr fontAlgn="t">
              <a:lnSpc>
                <a:spcPct val="150000"/>
              </a:lnSpc>
            </a:pPr>
            <a:r>
              <a:rPr lang="he-IL" sz="2400" dirty="0">
                <a:latin typeface="David" panose="020E0502060401010101" pitchFamily="34" charset="-79"/>
                <a:cs typeface="David" panose="020E0502060401010101" pitchFamily="34" charset="-79"/>
              </a:rPr>
              <a:t>הסדרת כל הקשור בתשלומי הורים עבור </a:t>
            </a:r>
            <a:r>
              <a:rPr lang="he-IL" sz="2400" dirty="0" err="1">
                <a:latin typeface="David" panose="020E0502060401010101" pitchFamily="34" charset="-79"/>
                <a:cs typeface="David" panose="020E0502060401010101" pitchFamily="34" charset="-79"/>
              </a:rPr>
              <a:t>תל"ן</a:t>
            </a:r>
            <a:r>
              <a:rPr lang="he-IL" sz="2400" dirty="0">
                <a:latin typeface="David" panose="020E0502060401010101" pitchFamily="34" charset="-79"/>
                <a:cs typeface="David" panose="020E0502060401010101" pitchFamily="34" charset="-79"/>
              </a:rPr>
              <a:t> תורנית </a:t>
            </a:r>
            <a:r>
              <a:rPr lang="he-IL" sz="2400" dirty="0" smtClean="0">
                <a:latin typeface="David" panose="020E0502060401010101" pitchFamily="34" charset="-79"/>
                <a:cs typeface="David" panose="020E0502060401010101" pitchFamily="34" charset="-79"/>
              </a:rPr>
              <a:t>בכל שלבי החינוך. </a:t>
            </a:r>
            <a:endParaRPr lang="he-IL" sz="2400" dirty="0">
              <a:latin typeface="David" panose="020E0502060401010101" pitchFamily="34" charset="-79"/>
              <a:cs typeface="David" panose="020E0502060401010101" pitchFamily="34" charset="-79"/>
            </a:endParaRPr>
          </a:p>
          <a:p>
            <a:pPr fontAlgn="t">
              <a:lnSpc>
                <a:spcPct val="150000"/>
              </a:lnSpc>
            </a:pPr>
            <a:r>
              <a:rPr lang="he-IL" sz="2400" dirty="0" smtClean="0">
                <a:latin typeface="David" panose="020E0502060401010101" pitchFamily="34" charset="-79"/>
                <a:cs typeface="David" panose="020E0502060401010101" pitchFamily="34" charset="-79"/>
              </a:rPr>
              <a:t>הגבלת </a:t>
            </a:r>
            <a:r>
              <a:rPr lang="he-IL" sz="2400" dirty="0">
                <a:latin typeface="David" panose="020E0502060401010101" pitchFamily="34" charset="-79"/>
                <a:cs typeface="David" panose="020E0502060401010101" pitchFamily="34" charset="-79"/>
              </a:rPr>
              <a:t>הסכומים המותרים לגבייה במסגרת זו מתוך מגמה להפחית אותם ככל </a:t>
            </a:r>
            <a:r>
              <a:rPr lang="he-IL" sz="2400" dirty="0" smtClean="0">
                <a:latin typeface="David" panose="020E0502060401010101" pitchFamily="34" charset="-79"/>
                <a:cs typeface="David" panose="020E0502060401010101" pitchFamily="34" charset="-79"/>
              </a:rPr>
              <a:t>האפשר.</a:t>
            </a:r>
            <a:endParaRPr lang="he-IL" sz="2400" dirty="0">
              <a:latin typeface="David" panose="020E0502060401010101" pitchFamily="34" charset="-79"/>
              <a:cs typeface="David" panose="020E0502060401010101" pitchFamily="34" charset="-79"/>
            </a:endParaRPr>
          </a:p>
          <a:p>
            <a:pPr fontAlgn="t">
              <a:lnSpc>
                <a:spcPct val="150000"/>
              </a:lnSpc>
            </a:pPr>
            <a:r>
              <a:rPr lang="he-IL" sz="2400" dirty="0">
                <a:latin typeface="David" panose="020E0502060401010101" pitchFamily="34" charset="-79"/>
                <a:cs typeface="David" panose="020E0502060401010101" pitchFamily="34" charset="-79"/>
              </a:rPr>
              <a:t> </a:t>
            </a:r>
            <a:r>
              <a:rPr lang="he-IL" sz="2400" dirty="0" smtClean="0">
                <a:latin typeface="David" panose="020E0502060401010101" pitchFamily="34" charset="-79"/>
                <a:cs typeface="David" panose="020E0502060401010101" pitchFamily="34" charset="-79"/>
              </a:rPr>
              <a:t>כללים </a:t>
            </a:r>
            <a:r>
              <a:rPr lang="he-IL" sz="2400" dirty="0">
                <a:latin typeface="David" panose="020E0502060401010101" pitchFamily="34" charset="-79"/>
                <a:cs typeface="David" panose="020E0502060401010101" pitchFamily="34" charset="-79"/>
              </a:rPr>
              <a:t>לשקיפות כלפי ההורים במוסד </a:t>
            </a:r>
            <a:r>
              <a:rPr lang="he-IL" sz="2400" dirty="0" smtClean="0">
                <a:latin typeface="David" panose="020E0502060401010101" pitchFamily="34" charset="-79"/>
                <a:cs typeface="David" panose="020E0502060401010101" pitchFamily="34" charset="-79"/>
              </a:rPr>
              <a:t>החינוכי.</a:t>
            </a:r>
            <a:endParaRPr lang="he-IL" sz="2400" dirty="0">
              <a:latin typeface="David" panose="020E0502060401010101" pitchFamily="34" charset="-79"/>
              <a:cs typeface="David" panose="020E0502060401010101" pitchFamily="34" charset="-79"/>
            </a:endParaRPr>
          </a:p>
          <a:p>
            <a:pPr fontAlgn="t">
              <a:lnSpc>
                <a:spcPct val="150000"/>
              </a:lnSpc>
            </a:pPr>
            <a:r>
              <a:rPr lang="he-IL" sz="2400" dirty="0" smtClean="0">
                <a:latin typeface="David" panose="020E0502060401010101" pitchFamily="34" charset="-79"/>
                <a:cs typeface="David" panose="020E0502060401010101" pitchFamily="34" charset="-79"/>
              </a:rPr>
              <a:t>כללים </a:t>
            </a:r>
            <a:r>
              <a:rPr lang="he-IL" sz="2400" dirty="0">
                <a:latin typeface="David" panose="020E0502060401010101" pitchFamily="34" charset="-79"/>
                <a:cs typeface="David" panose="020E0502060401010101" pitchFamily="34" charset="-79"/>
              </a:rPr>
              <a:t>לפעולה לשם קבלת האישור והפעלת התכנית באחריות ישירה של מנהל המוסד החינוכי.</a:t>
            </a:r>
          </a:p>
          <a:p>
            <a:pPr fontAlgn="t">
              <a:lnSpc>
                <a:spcPct val="150000"/>
              </a:lnSpc>
            </a:pPr>
            <a:r>
              <a:rPr lang="he-IL" sz="2400" dirty="0">
                <a:latin typeface="David" panose="020E0502060401010101" pitchFamily="34" charset="-79"/>
                <a:cs typeface="David" panose="020E0502060401010101" pitchFamily="34" charset="-79"/>
              </a:rPr>
              <a:t>הוראות אלה </a:t>
            </a:r>
            <a:r>
              <a:rPr lang="he-IL" sz="2400" dirty="0" smtClean="0">
                <a:latin typeface="David" panose="020E0502060401010101" pitchFamily="34" charset="-79"/>
                <a:cs typeface="David" panose="020E0502060401010101" pitchFamily="34" charset="-79"/>
              </a:rPr>
              <a:t>תקפות בכל </a:t>
            </a:r>
            <a:r>
              <a:rPr lang="he-IL" sz="2400" dirty="0">
                <a:latin typeface="David" panose="020E0502060401010101" pitchFamily="34" charset="-79"/>
                <a:cs typeface="David" panose="020E0502060401010101" pitchFamily="34" charset="-79"/>
              </a:rPr>
              <a:t>בית ספר המבקש לקיים </a:t>
            </a:r>
            <a:r>
              <a:rPr lang="he-IL" sz="2400" dirty="0" err="1">
                <a:latin typeface="David" panose="020E0502060401010101" pitchFamily="34" charset="-79"/>
                <a:cs typeface="David" panose="020E0502060401010101" pitchFamily="34" charset="-79"/>
              </a:rPr>
              <a:t>תל"ן</a:t>
            </a:r>
            <a:r>
              <a:rPr lang="he-IL" sz="2400" dirty="0">
                <a:latin typeface="David" panose="020E0502060401010101" pitchFamily="34" charset="-79"/>
                <a:cs typeface="David" panose="020E0502060401010101" pitchFamily="34" charset="-79"/>
              </a:rPr>
              <a:t> תורני, לרבות במגזר החרדי.</a:t>
            </a:r>
          </a:p>
          <a:p>
            <a:endParaRPr lang="he-IL" sz="2400"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5</a:t>
            </a:fld>
            <a:endParaRPr lang="he-IL">
              <a:solidFill>
                <a:prstClr val="black">
                  <a:tint val="75000"/>
                </a:prstClr>
              </a:solidFill>
            </a:endParaRPr>
          </a:p>
        </p:txBody>
      </p:sp>
    </p:spTree>
    <p:extLst>
      <p:ext uri="{BB962C8B-B14F-4D97-AF65-F5344CB8AC3E}">
        <p14:creationId xmlns:p14="http://schemas.microsoft.com/office/powerpoint/2010/main" val="790349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547664" y="476671"/>
            <a:ext cx="5544617" cy="648073"/>
          </a:xfrm>
        </p:spPr>
        <p:txBody>
          <a:bodyPr>
            <a:normAutofit fontScale="90000"/>
          </a:bodyPr>
          <a:lstStyle/>
          <a:p>
            <a:r>
              <a:rPr lang="he-IL" dirty="0">
                <a:solidFill>
                  <a:srgbClr val="FF0000"/>
                </a:solidFill>
                <a:effectLst>
                  <a:outerShdw blurRad="38100" dist="38100" dir="2700000" algn="tl">
                    <a:srgbClr val="000000">
                      <a:alpha val="43137"/>
                    </a:srgbClr>
                  </a:outerShdw>
                  <a:reflection blurRad="6350" stA="55000" endA="300" endPos="45500" dir="5400000" sy="-100000" algn="bl" rotWithShape="0"/>
                </a:effectLst>
                <a:latin typeface="David" panose="020E0502060401010101" pitchFamily="34" charset="-79"/>
                <a:cs typeface="David" panose="020E0502060401010101" pitchFamily="34" charset="-79"/>
              </a:rPr>
              <a:t>תשלום בגין שירותי חובה ושירותי רשות</a:t>
            </a:r>
          </a:p>
        </p:txBody>
      </p:sp>
      <p:pic>
        <p:nvPicPr>
          <p:cNvPr id="1025"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2351" y="1620554"/>
            <a:ext cx="5743905" cy="46167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91614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מציין מיקום תוכן 3"/>
          <p:cNvGraphicFramePr>
            <a:graphicFrameLocks noGrp="1"/>
          </p:cNvGraphicFramePr>
          <p:nvPr>
            <p:ph idx="4294967295"/>
            <p:extLst>
              <p:ext uri="{D42A27DB-BD31-4B8C-83A1-F6EECF244321}">
                <p14:modId xmlns:p14="http://schemas.microsoft.com/office/powerpoint/2010/main" val="4071176850"/>
              </p:ext>
            </p:extLst>
          </p:nvPr>
        </p:nvGraphicFramePr>
        <p:xfrm>
          <a:off x="467546" y="1556799"/>
          <a:ext cx="8352926" cy="4580511"/>
        </p:xfrm>
        <a:graphic>
          <a:graphicData uri="http://schemas.openxmlformats.org/drawingml/2006/table">
            <a:tbl>
              <a:tblPr rtl="1"/>
              <a:tblGrid>
                <a:gridCol w="1280576"/>
                <a:gridCol w="1216490"/>
                <a:gridCol w="1213057"/>
                <a:gridCol w="1440791"/>
                <a:gridCol w="1532343"/>
                <a:gridCol w="1669669"/>
              </a:tblGrid>
              <a:tr h="1008105">
                <a:tc>
                  <a:txBody>
                    <a:bodyPr/>
                    <a:lstStyle/>
                    <a:p>
                      <a:pPr algn="ctr" rtl="1">
                        <a:lnSpc>
                          <a:spcPts val="1100"/>
                        </a:lnSpc>
                        <a:spcAft>
                          <a:spcPts val="1000"/>
                        </a:spcAft>
                      </a:pPr>
                      <a:r>
                        <a:rPr lang="he-IL" sz="1400" b="1" dirty="0">
                          <a:solidFill>
                            <a:srgbClr val="000000"/>
                          </a:solidFill>
                          <a:effectLst/>
                          <a:latin typeface="David" panose="020E0502060401010101" pitchFamily="34" charset="-79"/>
                          <a:cs typeface="David" panose="020E0502060401010101" pitchFamily="34" charset="-79"/>
                        </a:rPr>
                        <a:t>שלב החינוך</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ts val="1100"/>
                        </a:lnSpc>
                        <a:spcAft>
                          <a:spcPts val="1000"/>
                        </a:spcAft>
                      </a:pPr>
                      <a:r>
                        <a:rPr lang="he-IL" sz="1400" b="1" dirty="0">
                          <a:solidFill>
                            <a:srgbClr val="000000"/>
                          </a:solidFill>
                          <a:effectLst/>
                          <a:latin typeface="David" panose="020E0502060401010101" pitchFamily="34" charset="-79"/>
                          <a:cs typeface="David" panose="020E0502060401010101" pitchFamily="34" charset="-79"/>
                        </a:rPr>
                        <a:t>גודל כיתת האם (מספר התלמידים)</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ts val="1100"/>
                        </a:lnSpc>
                        <a:spcAft>
                          <a:spcPts val="1000"/>
                        </a:spcAft>
                      </a:pPr>
                      <a:r>
                        <a:rPr lang="he-IL" sz="1400" b="1" dirty="0">
                          <a:solidFill>
                            <a:srgbClr val="000000"/>
                          </a:solidFill>
                          <a:effectLst/>
                          <a:latin typeface="David" panose="020E0502060401010101" pitchFamily="34" charset="-79"/>
                          <a:cs typeface="David" panose="020E0502060401010101" pitchFamily="34" charset="-79"/>
                        </a:rPr>
                        <a:t>התעריף לשעת </a:t>
                      </a:r>
                      <a:r>
                        <a:rPr lang="he-IL" sz="1400" b="1" dirty="0" err="1">
                          <a:solidFill>
                            <a:srgbClr val="000000"/>
                          </a:solidFill>
                          <a:effectLst/>
                          <a:latin typeface="David" panose="020E0502060401010101" pitchFamily="34" charset="-79"/>
                          <a:cs typeface="David" panose="020E0502060401010101" pitchFamily="34" charset="-79"/>
                        </a:rPr>
                        <a:t>תל"ן</a:t>
                      </a:r>
                      <a:r>
                        <a:rPr lang="he-IL" sz="1400" b="1" dirty="0">
                          <a:solidFill>
                            <a:srgbClr val="000000"/>
                          </a:solidFill>
                          <a:effectLst/>
                          <a:latin typeface="David" panose="020E0502060401010101" pitchFamily="34" charset="-79"/>
                          <a:cs typeface="David" panose="020E0502060401010101" pitchFamily="34" charset="-79"/>
                        </a:rPr>
                        <a:t> אחת לתלמיד בש"ח</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ts val="1100"/>
                        </a:lnSpc>
                        <a:spcAft>
                          <a:spcPts val="1000"/>
                        </a:spcAft>
                      </a:pPr>
                      <a:r>
                        <a:rPr lang="he-IL" sz="1400" b="1" dirty="0">
                          <a:solidFill>
                            <a:srgbClr val="000000"/>
                          </a:solidFill>
                          <a:effectLst/>
                          <a:latin typeface="David" panose="020E0502060401010101" pitchFamily="34" charset="-79"/>
                          <a:cs typeface="David" panose="020E0502060401010101" pitchFamily="34" charset="-79"/>
                        </a:rPr>
                        <a:t>גבייה מרבית מהורים בשנה בכלל בתיה"ס עבור </a:t>
                      </a:r>
                      <a:r>
                        <a:rPr lang="he-IL" sz="1400" b="1" dirty="0" err="1">
                          <a:solidFill>
                            <a:srgbClr val="000000"/>
                          </a:solidFill>
                          <a:effectLst/>
                          <a:latin typeface="David" panose="020E0502060401010101" pitchFamily="34" charset="-79"/>
                          <a:cs typeface="David" panose="020E0502060401010101" pitchFamily="34" charset="-79"/>
                        </a:rPr>
                        <a:t>תל"ן</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ts val="1100"/>
                        </a:lnSpc>
                        <a:spcAft>
                          <a:spcPts val="1000"/>
                        </a:spcAft>
                      </a:pPr>
                      <a:r>
                        <a:rPr lang="he-IL" sz="1400" b="1" dirty="0">
                          <a:solidFill>
                            <a:srgbClr val="000000"/>
                          </a:solidFill>
                          <a:effectLst/>
                          <a:latin typeface="David" panose="020E0502060401010101" pitchFamily="34" charset="-79"/>
                          <a:cs typeface="David" panose="020E0502060401010101" pitchFamily="34" charset="-79"/>
                        </a:rPr>
                        <a:t>גבייה מרבית מהורים בשנה בבתי"ס תורניים וייחודיים, הנוספת על הגבייה המרבית המותרת בכלל בתיה"ס</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ts val="1100"/>
                        </a:lnSpc>
                        <a:spcAft>
                          <a:spcPts val="1000"/>
                        </a:spcAft>
                      </a:pPr>
                      <a:r>
                        <a:rPr lang="he-IL" sz="1400" b="1">
                          <a:solidFill>
                            <a:srgbClr val="000000"/>
                          </a:solidFill>
                          <a:effectLst/>
                          <a:latin typeface="David" panose="020E0502060401010101" pitchFamily="34" charset="-79"/>
                          <a:cs typeface="David" panose="020E0502060401010101" pitchFamily="34" charset="-79"/>
                        </a:rPr>
                        <a:t>סה"כ הגבייה המרבית מהורים בשנה בבתי"ס תורניים וייחודיים</a:t>
                      </a:r>
                      <a:endParaRPr lang="he-IL" sz="1400" b="0">
                        <a:solidFill>
                          <a:srgbClr val="000000"/>
                        </a:solidFill>
                        <a:effectLst/>
                        <a:latin typeface="David" panose="020E0502060401010101" pitchFamily="34" charset="-79"/>
                        <a:cs typeface="David" panose="020E0502060401010101" pitchFamily="34" charset="-79"/>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06">
                <a:tc>
                  <a:txBody>
                    <a:bodyPr/>
                    <a:lstStyle/>
                    <a:p>
                      <a:pPr algn="r" rtl="1">
                        <a:lnSpc>
                          <a:spcPts val="1100"/>
                        </a:lnSpc>
                        <a:spcAft>
                          <a:spcPts val="1000"/>
                        </a:spcAft>
                      </a:pPr>
                      <a:r>
                        <a:rPr lang="he-IL" sz="1400" b="1">
                          <a:solidFill>
                            <a:srgbClr val="000000"/>
                          </a:solidFill>
                          <a:effectLst/>
                          <a:latin typeface="David" panose="020E0502060401010101" pitchFamily="34" charset="-79"/>
                          <a:cs typeface="David" panose="020E0502060401010101" pitchFamily="34" charset="-79"/>
                        </a:rPr>
                        <a:t>יסודי</a:t>
                      </a:r>
                      <a:endParaRPr lang="he-IL" sz="1400" b="0">
                        <a:solidFill>
                          <a:srgbClr val="000000"/>
                        </a:solidFill>
                        <a:effectLst/>
                        <a:latin typeface="David" panose="020E0502060401010101" pitchFamily="34" charset="-79"/>
                        <a:cs typeface="David" panose="020E0502060401010101" pitchFamily="34" charset="-79"/>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20-24</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326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dirty="0" smtClean="0">
                          <a:solidFill>
                            <a:srgbClr val="000000"/>
                          </a:solidFill>
                          <a:effectLst/>
                          <a:latin typeface="David" panose="020E0502060401010101" pitchFamily="34" charset="-79"/>
                          <a:cs typeface="David" panose="020E0502060401010101" pitchFamily="34" charset="-79"/>
                        </a:rPr>
                        <a:t>עד 885 ש"ח בשנה בכלל בתיה"ס</a:t>
                      </a:r>
                      <a:endParaRPr lang="he-IL" sz="1400" b="0" dirty="0">
                        <a:solidFill>
                          <a:srgbClr val="000000"/>
                        </a:solidFill>
                        <a:effectLst/>
                        <a:latin typeface="David" panose="020E0502060401010101" pitchFamily="34" charset="-79"/>
                        <a:cs typeface="David" panose="020E0502060401010101" pitchFamily="34" charset="-79"/>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עד 1770 ש"ח בשנה בכיתות ה'-ו' בלבד</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עד 2655 ש"ח בכיתות ה'-ו' בלבד</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25-28</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276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29-32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239</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33-36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211</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37-40</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177</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374967">
                <a:tc>
                  <a:txBody>
                    <a:bodyPr/>
                    <a:lstStyle/>
                    <a:p>
                      <a:pPr algn="r" rtl="1">
                        <a:lnSpc>
                          <a:spcPts val="1100"/>
                        </a:lnSpc>
                        <a:spcAft>
                          <a:spcPts val="1000"/>
                        </a:spcAft>
                      </a:pPr>
                      <a:r>
                        <a:rPr lang="he-IL" sz="1400" b="1">
                          <a:solidFill>
                            <a:srgbClr val="000000"/>
                          </a:solidFill>
                          <a:effectLst/>
                          <a:latin typeface="David" panose="020E0502060401010101" pitchFamily="34" charset="-79"/>
                          <a:cs typeface="David" panose="020E0502060401010101" pitchFamily="34" charset="-79"/>
                        </a:rPr>
                        <a:t>חטיבת הביניים</a:t>
                      </a:r>
                      <a:endParaRPr lang="he-IL" sz="1400" b="0">
                        <a:solidFill>
                          <a:srgbClr val="000000"/>
                        </a:solidFill>
                        <a:effectLst/>
                        <a:latin typeface="David" panose="020E0502060401010101" pitchFamily="34" charset="-79"/>
                        <a:cs typeface="David" panose="020E0502060401010101" pitchFamily="34" charset="-79"/>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20-24</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389</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עד 1060 ש"ח בשנה בכלל בתיה"ס</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עד 2120 ש"ח בשנה</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עד 3180 ש"ח  בשנה</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25-28</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329</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29-32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285</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33-36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252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37-40</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212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374967">
                <a:tc>
                  <a:txBody>
                    <a:bodyPr/>
                    <a:lstStyle/>
                    <a:p>
                      <a:pPr algn="r" rtl="1">
                        <a:lnSpc>
                          <a:spcPts val="1100"/>
                        </a:lnSpc>
                        <a:spcAft>
                          <a:spcPts val="1000"/>
                        </a:spcAft>
                      </a:pPr>
                      <a:r>
                        <a:rPr lang="he-IL" sz="1400" b="1">
                          <a:solidFill>
                            <a:srgbClr val="000000"/>
                          </a:solidFill>
                          <a:effectLst/>
                          <a:latin typeface="David" panose="020E0502060401010101" pitchFamily="34" charset="-79"/>
                          <a:cs typeface="David" panose="020E0502060401010101" pitchFamily="34" charset="-79"/>
                        </a:rPr>
                        <a:t>החטיבה העליונה</a:t>
                      </a:r>
                      <a:endParaRPr lang="he-IL" sz="1400" b="0">
                        <a:solidFill>
                          <a:srgbClr val="000000"/>
                        </a:solidFill>
                        <a:effectLst/>
                        <a:latin typeface="David" panose="020E0502060401010101" pitchFamily="34" charset="-79"/>
                        <a:cs typeface="David" panose="020E0502060401010101" pitchFamily="34" charset="-79"/>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20-24</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382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עד 1150 ש"ח בשנה בכלל בתיה"ס</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עד 2300 ש"ח בשנה</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עד 3450 ש"ח בשנה</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25-28</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324</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29-32</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281</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r h="235206">
                <a:tc>
                  <a:txBody>
                    <a:bodyPr/>
                    <a:lstStyle/>
                    <a:p>
                      <a:pPr algn="r"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 </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a:solidFill>
                            <a:srgbClr val="000000"/>
                          </a:solidFill>
                          <a:effectLst/>
                          <a:latin typeface="David" panose="020E0502060401010101" pitchFamily="34" charset="-79"/>
                          <a:cs typeface="David" panose="020E0502060401010101" pitchFamily="34" charset="-79"/>
                        </a:rPr>
                        <a:t>33-36</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rtl="1">
                        <a:lnSpc>
                          <a:spcPts val="1100"/>
                        </a:lnSpc>
                        <a:spcAft>
                          <a:spcPts val="1000"/>
                        </a:spcAft>
                      </a:pPr>
                      <a:r>
                        <a:rPr lang="he-IL" sz="1400" b="0" dirty="0">
                          <a:solidFill>
                            <a:srgbClr val="000000"/>
                          </a:solidFill>
                          <a:effectLst/>
                          <a:latin typeface="David" panose="020E0502060401010101" pitchFamily="34" charset="-79"/>
                          <a:cs typeface="David" panose="020E0502060401010101" pitchFamily="34" charset="-79"/>
                        </a:rPr>
                        <a:t>230</a:t>
                      </a: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rtl="1"/>
                      <a:endParaRPr lang="he-IL"/>
                    </a:p>
                  </a:txBody>
                  <a:tcPr/>
                </a:tc>
                <a:tc vMerge="1">
                  <a:txBody>
                    <a:bodyPr/>
                    <a:lstStyle/>
                    <a:p>
                      <a:pPr rtl="1"/>
                      <a:endParaRPr lang="he-IL"/>
                    </a:p>
                  </a:txBody>
                  <a:tcPr/>
                </a:tc>
                <a:tc vMerge="1">
                  <a:txBody>
                    <a:bodyPr/>
                    <a:lstStyle/>
                    <a:p>
                      <a:pPr rtl="1"/>
                      <a:endParaRPr lang="he-IL"/>
                    </a:p>
                  </a:txBody>
                  <a:tcPr/>
                </a:tc>
              </a:tr>
            </a:tbl>
          </a:graphicData>
        </a:graphic>
      </p:graphicFrame>
      <p:sp>
        <p:nvSpPr>
          <p:cNvPr id="5" name="כותרת 1"/>
          <p:cNvSpPr txBox="1">
            <a:spLocks/>
          </p:cNvSpPr>
          <p:nvPr/>
        </p:nvSpPr>
        <p:spPr>
          <a:xfrm>
            <a:off x="795319" y="-157860"/>
            <a:ext cx="7773338" cy="1596177"/>
          </a:xfrm>
          <a:prstGeom prst="rect">
            <a:avLst/>
          </a:prstGeom>
        </p:spPr>
        <p:txBody>
          <a:bodyPr vert="horz" lIns="91440" tIns="45720" rIns="91440" bIns="45720" rtlCol="0" anchor="ctr">
            <a:normAutofit/>
          </a:bodyPr>
          <a:lstStyle>
            <a:lvl1pPr algn="ctr" defTabSz="914400" rtl="1"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he-IL" b="1" dirty="0" err="1" smtClean="0">
                <a:solidFill>
                  <a:srgbClr val="FF0000"/>
                </a:solidFill>
                <a:effectLst>
                  <a:outerShdw blurRad="38100" dist="38100" dir="2700000" algn="tl">
                    <a:srgbClr val="000000">
                      <a:alpha val="43137"/>
                    </a:srgbClr>
                  </a:outerShdw>
                  <a:reflection blurRad="6350" stA="55000" endA="300" endPos="45500" dir="5400000" sy="-100000" algn="bl" rotWithShape="0"/>
                </a:effectLst>
                <a:latin typeface="David" panose="020E0502060401010101" pitchFamily="34" charset="-79"/>
                <a:cs typeface="David" panose="020E0502060401010101" pitchFamily="34" charset="-79"/>
              </a:rPr>
              <a:t>תל"ן</a:t>
            </a:r>
            <a:endParaRPr lang="he-IL" b="1" dirty="0">
              <a:solidFill>
                <a:srgbClr val="FF0000"/>
              </a:solidFill>
            </a:endParaRPr>
          </a:p>
        </p:txBody>
      </p:sp>
    </p:spTree>
    <p:extLst>
      <p:ext uri="{BB962C8B-B14F-4D97-AF65-F5344CB8AC3E}">
        <p14:creationId xmlns:p14="http://schemas.microsoft.com/office/powerpoint/2010/main" val="32914089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1"/>
          </p:nvPr>
        </p:nvSpPr>
        <p:spPr/>
        <p:txBody>
          <a:bodyPr/>
          <a:lstStyle/>
          <a:p>
            <a:endParaRPr lang="he-IL" dirty="0" smtClean="0"/>
          </a:p>
          <a:p>
            <a:endParaRPr lang="he-IL"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8</a:t>
            </a:fld>
            <a:endParaRPr lang="he-IL">
              <a:solidFill>
                <a:prstClr val="black">
                  <a:tint val="75000"/>
                </a:prstClr>
              </a:solidFill>
            </a:endParaRPr>
          </a:p>
        </p:txBody>
      </p:sp>
      <p:graphicFrame>
        <p:nvGraphicFramePr>
          <p:cNvPr id="5" name="טבלה 4"/>
          <p:cNvGraphicFramePr>
            <a:graphicFrameLocks noGrp="1"/>
          </p:cNvGraphicFramePr>
          <p:nvPr>
            <p:extLst>
              <p:ext uri="{D42A27DB-BD31-4B8C-83A1-F6EECF244321}">
                <p14:modId xmlns:p14="http://schemas.microsoft.com/office/powerpoint/2010/main" val="4080365791"/>
              </p:ext>
            </p:extLst>
          </p:nvPr>
        </p:nvGraphicFramePr>
        <p:xfrm>
          <a:off x="368894" y="1340768"/>
          <a:ext cx="8208913" cy="5168423"/>
        </p:xfrm>
        <a:graphic>
          <a:graphicData uri="http://schemas.openxmlformats.org/drawingml/2006/table">
            <a:tbl>
              <a:tblPr rtl="1" firstRow="1" firstCol="1" bandRow="1">
                <a:tableStyleId>{93296810-A885-4BE3-A3E7-6D5BEEA58F35}</a:tableStyleId>
              </a:tblPr>
              <a:tblGrid>
                <a:gridCol w="1725694"/>
                <a:gridCol w="1705203"/>
                <a:gridCol w="1619995"/>
                <a:gridCol w="1622152"/>
                <a:gridCol w="1535869"/>
              </a:tblGrid>
              <a:tr h="609630">
                <a:tc>
                  <a:txBody>
                    <a:bodyPr/>
                    <a:lstStyle/>
                    <a:p>
                      <a:pPr algn="r" rtl="1">
                        <a:lnSpc>
                          <a:spcPct val="115000"/>
                        </a:lnSpc>
                        <a:spcAft>
                          <a:spcPts val="0"/>
                        </a:spcAft>
                      </a:pPr>
                      <a:r>
                        <a:rPr lang="he-IL" sz="1200" dirty="0">
                          <a:effectLst/>
                        </a:rPr>
                        <a:t> </a:t>
                      </a:r>
                      <a:endParaRPr lang="en-US" sz="11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800" dirty="0">
                          <a:effectLst/>
                        </a:rPr>
                        <a:t>רגיל </a:t>
                      </a:r>
                      <a:endParaRPr lang="en-US" sz="16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800" dirty="0">
                          <a:effectLst/>
                        </a:rPr>
                        <a:t>ייחודי</a:t>
                      </a:r>
                      <a:endParaRPr lang="en-US" sz="16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800" dirty="0">
                          <a:effectLst/>
                        </a:rPr>
                        <a:t>תגבור תורני / ייחודי</a:t>
                      </a:r>
                      <a:endParaRPr lang="en-US" sz="16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800" dirty="0">
                          <a:effectLst/>
                        </a:rPr>
                        <a:t>מוכר שאינו רשמי</a:t>
                      </a:r>
                      <a:endParaRPr lang="en-US" sz="1600" dirty="0">
                        <a:effectLst/>
                        <a:latin typeface="Calibri"/>
                        <a:ea typeface="Calibri"/>
                        <a:cs typeface="Arial"/>
                      </a:endParaRPr>
                    </a:p>
                  </a:txBody>
                  <a:tcPr marL="68580" marR="68580" marT="0" marB="0"/>
                </a:tc>
              </a:tr>
              <a:tr h="270947">
                <a:tc>
                  <a:txBody>
                    <a:bodyPr/>
                    <a:lstStyle/>
                    <a:p>
                      <a:pPr algn="r" rtl="1">
                        <a:lnSpc>
                          <a:spcPct val="115000"/>
                        </a:lnSpc>
                        <a:spcAft>
                          <a:spcPts val="0"/>
                        </a:spcAft>
                      </a:pPr>
                      <a:r>
                        <a:rPr lang="he-IL" sz="1600" dirty="0" smtClean="0">
                          <a:effectLst/>
                        </a:rPr>
                        <a:t>טבלת חובה ורשות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1388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1388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1388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1388</a:t>
                      </a:r>
                      <a:endParaRPr lang="en-US" sz="1600" kern="1200" dirty="0">
                        <a:solidFill>
                          <a:schemeClr val="dk1"/>
                        </a:solidFill>
                        <a:effectLst/>
                        <a:latin typeface="+mn-lt"/>
                        <a:ea typeface="+mn-ea"/>
                        <a:cs typeface="+mn-cs"/>
                      </a:endParaRPr>
                    </a:p>
                  </a:txBody>
                  <a:tcPr marL="68580" marR="68580" marT="0" marB="0"/>
                </a:tc>
              </a:tr>
              <a:tr h="270947">
                <a:tc>
                  <a:txBody>
                    <a:bodyPr/>
                    <a:lstStyle/>
                    <a:p>
                      <a:pPr algn="r" rtl="1">
                        <a:lnSpc>
                          <a:spcPct val="115000"/>
                        </a:lnSpc>
                        <a:spcAft>
                          <a:spcPts val="0"/>
                        </a:spcAft>
                      </a:pPr>
                      <a:r>
                        <a:rPr lang="he-IL" sz="1600" dirty="0" err="1">
                          <a:effectLst/>
                        </a:rPr>
                        <a:t>תל"ן</a:t>
                      </a:r>
                      <a:r>
                        <a:rPr lang="he-IL" sz="1600" dirty="0">
                          <a:effectLst/>
                        </a:rPr>
                        <a:t> רגיל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1150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1150</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1150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1150</a:t>
                      </a:r>
                      <a:endParaRPr lang="en-US" sz="1400">
                        <a:effectLst/>
                        <a:latin typeface="Calibri"/>
                        <a:ea typeface="Calibri"/>
                        <a:cs typeface="Arial"/>
                      </a:endParaRPr>
                    </a:p>
                  </a:txBody>
                  <a:tcPr marL="68580" marR="68580" marT="0" marB="0"/>
                </a:tc>
              </a:tr>
              <a:tr h="447026">
                <a:tc>
                  <a:txBody>
                    <a:bodyPr/>
                    <a:lstStyle/>
                    <a:p>
                      <a:pPr algn="r" rtl="1">
                        <a:lnSpc>
                          <a:spcPct val="115000"/>
                        </a:lnSpc>
                        <a:spcAft>
                          <a:spcPts val="0"/>
                        </a:spcAft>
                      </a:pPr>
                      <a:r>
                        <a:rPr lang="he-IL" sz="1600" dirty="0">
                          <a:effectLst/>
                        </a:rPr>
                        <a:t>תגבור 10 שעות</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2230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2230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2230</a:t>
                      </a:r>
                      <a:endParaRPr lang="en-US" sz="1400" dirty="0">
                        <a:effectLst/>
                        <a:latin typeface="Calibri"/>
                        <a:ea typeface="Calibri"/>
                        <a:cs typeface="Arial"/>
                      </a:endParaRPr>
                    </a:p>
                  </a:txBody>
                  <a:tcPr marL="68580" marR="68580" marT="0" marB="0"/>
                </a:tc>
              </a:tr>
              <a:tr h="677966">
                <a:tc>
                  <a:txBody>
                    <a:bodyPr/>
                    <a:lstStyle/>
                    <a:p>
                      <a:pPr algn="r" rtl="1">
                        <a:lnSpc>
                          <a:spcPct val="115000"/>
                        </a:lnSpc>
                        <a:spcAft>
                          <a:spcPts val="0"/>
                        </a:spcAft>
                      </a:pPr>
                      <a:r>
                        <a:rPr lang="he-IL" sz="1600" dirty="0">
                          <a:effectLst/>
                        </a:rPr>
                        <a:t>רכישת שירותים מרצון</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450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450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450</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450</a:t>
                      </a:r>
                      <a:endParaRPr lang="en-US" sz="1400">
                        <a:effectLst/>
                        <a:latin typeface="Calibri"/>
                        <a:ea typeface="Calibri"/>
                        <a:cs typeface="Arial"/>
                      </a:endParaRPr>
                    </a:p>
                  </a:txBody>
                  <a:tcPr marL="68580" marR="68580" marT="0" marB="0"/>
                </a:tc>
              </a:tr>
              <a:tr h="270947">
                <a:tc>
                  <a:txBody>
                    <a:bodyPr/>
                    <a:lstStyle/>
                    <a:p>
                      <a:pPr algn="r" rtl="1">
                        <a:lnSpc>
                          <a:spcPct val="115000"/>
                        </a:lnSpc>
                        <a:spcAft>
                          <a:spcPts val="0"/>
                        </a:spcAft>
                      </a:pPr>
                      <a:r>
                        <a:rPr lang="he-IL" sz="1600" dirty="0">
                          <a:effectLst/>
                        </a:rPr>
                        <a:t>שבתות מרבי</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 </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680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680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r>
              <a:tr h="270947">
                <a:tc>
                  <a:txBody>
                    <a:bodyPr/>
                    <a:lstStyle/>
                    <a:p>
                      <a:pPr algn="r" rtl="1">
                        <a:lnSpc>
                          <a:spcPct val="115000"/>
                        </a:lnSpc>
                        <a:spcAft>
                          <a:spcPts val="0"/>
                        </a:spcAft>
                      </a:pPr>
                      <a:r>
                        <a:rPr lang="he-IL" sz="1600">
                          <a:effectLst/>
                        </a:rPr>
                        <a:t>סמינריון </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400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400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r>
              <a:tr h="447026">
                <a:tc>
                  <a:txBody>
                    <a:bodyPr/>
                    <a:lstStyle/>
                    <a:p>
                      <a:pPr algn="r" rtl="1">
                        <a:lnSpc>
                          <a:spcPct val="115000"/>
                        </a:lnSpc>
                        <a:spcAft>
                          <a:spcPts val="0"/>
                        </a:spcAft>
                      </a:pPr>
                      <a:r>
                        <a:rPr lang="he-IL" sz="1600">
                          <a:effectLst/>
                        </a:rPr>
                        <a:t>הארכת יום לימודים</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600</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600</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r>
              <a:tr h="270947">
                <a:tc>
                  <a:txBody>
                    <a:bodyPr/>
                    <a:lstStyle/>
                    <a:p>
                      <a:pPr algn="r" rtl="1">
                        <a:lnSpc>
                          <a:spcPct val="115000"/>
                        </a:lnSpc>
                        <a:spcAft>
                          <a:spcPts val="0"/>
                        </a:spcAft>
                      </a:pPr>
                      <a:r>
                        <a:rPr lang="he-IL" sz="1600" dirty="0" smtClean="0">
                          <a:effectLst/>
                        </a:rPr>
                        <a:t>העשרה ב-2</a:t>
                      </a:r>
                      <a:r>
                        <a:rPr lang="he-IL" sz="1600" baseline="0" dirty="0" smtClean="0">
                          <a:effectLst/>
                        </a:rPr>
                        <a:t> </a:t>
                      </a:r>
                      <a:r>
                        <a:rPr lang="he-IL" sz="1600" dirty="0" smtClean="0">
                          <a:effectLst/>
                        </a:rPr>
                        <a:t>מגמות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1500</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1500</a:t>
                      </a:r>
                      <a:endParaRPr lang="en-US" sz="1400">
                        <a:effectLst/>
                        <a:latin typeface="Calibri"/>
                        <a:ea typeface="Calibri"/>
                        <a:cs typeface="Arial"/>
                      </a:endParaRPr>
                    </a:p>
                  </a:txBody>
                  <a:tcPr marL="68580" marR="68580" marT="0" marB="0"/>
                </a:tc>
              </a:tr>
              <a:tr h="541893">
                <a:tc>
                  <a:txBody>
                    <a:bodyPr/>
                    <a:lstStyle/>
                    <a:p>
                      <a:pPr algn="r" rtl="1">
                        <a:lnSpc>
                          <a:spcPct val="115000"/>
                        </a:lnSpc>
                        <a:spcAft>
                          <a:spcPts val="0"/>
                        </a:spcAft>
                      </a:pPr>
                      <a:r>
                        <a:rPr lang="he-IL" sz="1600">
                          <a:effectLst/>
                        </a:rPr>
                        <a:t>השלמת שכר לימוד</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 </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 </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a:effectLst/>
                        </a:rPr>
                        <a:t>בהתאם למה שאושר לו</a:t>
                      </a:r>
                      <a:endParaRPr lang="en-US" sz="1400">
                        <a:effectLst/>
                        <a:latin typeface="Calibri"/>
                        <a:ea typeface="Calibri"/>
                        <a:cs typeface="Arial"/>
                      </a:endParaRPr>
                    </a:p>
                  </a:txBody>
                  <a:tcPr marL="68580" marR="68580" marT="0" marB="0"/>
                </a:tc>
              </a:tr>
              <a:tr h="680873">
                <a:tc>
                  <a:txBody>
                    <a:bodyPr/>
                    <a:lstStyle/>
                    <a:p>
                      <a:pPr algn="r" rtl="1">
                        <a:lnSpc>
                          <a:spcPct val="115000"/>
                        </a:lnSpc>
                        <a:spcAft>
                          <a:spcPts val="0"/>
                        </a:spcAft>
                      </a:pPr>
                      <a:r>
                        <a:rPr lang="he-IL" sz="1600">
                          <a:effectLst/>
                        </a:rPr>
                        <a:t>תקורה </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c>
                  <a:txBody>
                    <a:bodyPr/>
                    <a:lstStyle/>
                    <a:p>
                      <a:pPr algn="r" rtl="1">
                        <a:lnSpc>
                          <a:spcPct val="115000"/>
                        </a:lnSpc>
                        <a:spcAft>
                          <a:spcPts val="0"/>
                        </a:spcAft>
                      </a:pPr>
                      <a:r>
                        <a:rPr lang="he-IL" sz="1600" dirty="0">
                          <a:effectLst/>
                        </a:rPr>
                        <a:t>15</a:t>
                      </a:r>
                      <a:r>
                        <a:rPr lang="he-IL" sz="1600" dirty="0" smtClean="0">
                          <a:effectLst/>
                        </a:rPr>
                        <a:t>%-20% </a:t>
                      </a:r>
                      <a:r>
                        <a:rPr lang="he-IL" sz="1600" dirty="0">
                          <a:effectLst/>
                        </a:rPr>
                        <a:t>על סה"כ שכר </a:t>
                      </a:r>
                      <a:r>
                        <a:rPr lang="he-IL" sz="1600" dirty="0" smtClean="0">
                          <a:effectLst/>
                        </a:rPr>
                        <a:t>הלימוד</a:t>
                      </a:r>
                      <a:endParaRPr lang="en-US" sz="1400" dirty="0">
                        <a:effectLst/>
                      </a:endParaRPr>
                    </a:p>
                  </a:txBody>
                  <a:tcPr marL="68580" marR="68580" marT="0" marB="0"/>
                </a:tc>
              </a:tr>
              <a:tr h="270947">
                <a:tc>
                  <a:txBody>
                    <a:bodyPr/>
                    <a:lstStyle/>
                    <a:p>
                      <a:pPr algn="r" rtl="1">
                        <a:lnSpc>
                          <a:spcPct val="115000"/>
                        </a:lnSpc>
                        <a:spcAft>
                          <a:spcPts val="0"/>
                        </a:spcAft>
                      </a:pPr>
                      <a:r>
                        <a:rPr lang="he-IL" sz="1600">
                          <a:effectLst/>
                        </a:rPr>
                        <a:t>סה"כ</a:t>
                      </a:r>
                      <a:endParaRPr lang="en-US" sz="1400">
                        <a:effectLst/>
                        <a:latin typeface="Calibri"/>
                        <a:ea typeface="Calibri"/>
                        <a:cs typeface="Arial"/>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4488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6898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kern="1200" dirty="0" smtClean="0">
                          <a:solidFill>
                            <a:schemeClr val="dk1"/>
                          </a:solidFill>
                          <a:effectLst/>
                          <a:latin typeface="+mn-lt"/>
                          <a:ea typeface="+mn-ea"/>
                          <a:cs typeface="+mn-cs"/>
                        </a:rPr>
                        <a:t>6898</a:t>
                      </a:r>
                      <a:endParaRPr lang="en-US" sz="1600" kern="1200" dirty="0">
                        <a:solidFill>
                          <a:schemeClr val="dk1"/>
                        </a:solidFill>
                        <a:effectLst/>
                        <a:latin typeface="+mn-lt"/>
                        <a:ea typeface="+mn-ea"/>
                        <a:cs typeface="+mn-cs"/>
                      </a:endParaRPr>
                    </a:p>
                  </a:txBody>
                  <a:tcPr marL="68580" marR="68580" marT="0" marB="0"/>
                </a:tc>
                <a:tc>
                  <a:txBody>
                    <a:bodyPr/>
                    <a:lstStyle/>
                    <a:p>
                      <a:pPr algn="r" rtl="1">
                        <a:lnSpc>
                          <a:spcPct val="115000"/>
                        </a:lnSpc>
                        <a:spcAft>
                          <a:spcPts val="0"/>
                        </a:spcAft>
                      </a:pPr>
                      <a:r>
                        <a:rPr lang="he-IL" sz="1600" dirty="0">
                          <a:effectLst/>
                        </a:rPr>
                        <a:t> </a:t>
                      </a:r>
                      <a:endParaRPr lang="en-US" sz="1400" dirty="0">
                        <a:effectLst/>
                        <a:latin typeface="Calibri"/>
                        <a:ea typeface="Calibri"/>
                        <a:cs typeface="Arial"/>
                      </a:endParaRPr>
                    </a:p>
                  </a:txBody>
                  <a:tcPr marL="68580" marR="68580" marT="0" marB="0"/>
                </a:tc>
              </a:tr>
            </a:tbl>
          </a:graphicData>
        </a:graphic>
      </p:graphicFrame>
      <p:sp>
        <p:nvSpPr>
          <p:cNvPr id="6" name="Rectangle 1"/>
          <p:cNvSpPr>
            <a:spLocks noChangeArrowheads="1"/>
          </p:cNvSpPr>
          <p:nvPr/>
        </p:nvSpPr>
        <p:spPr bwMode="auto">
          <a:xfrm>
            <a:off x="107504" y="276271"/>
            <a:ext cx="873169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pPr>
            <a:r>
              <a:rPr lang="he-IL" altLang="he-IL" sz="3600" dirty="0" smtClean="0">
                <a:solidFill>
                  <a:srgbClr val="FFFFFF"/>
                </a:solidFill>
                <a:latin typeface="+mj-lt"/>
                <a:ea typeface="+mj-ea"/>
                <a:cs typeface="Arial" pitchFamily="34" charset="0"/>
              </a:rPr>
              <a:t>תשלומי הורים מקסימאליים </a:t>
            </a:r>
            <a:r>
              <a:rPr lang="he-IL" altLang="he-IL" sz="2800" dirty="0">
                <a:solidFill>
                  <a:srgbClr val="FFFFFF"/>
                </a:solidFill>
                <a:latin typeface="+mj-lt"/>
                <a:ea typeface="+mj-ea"/>
                <a:cs typeface="Arial" pitchFamily="34" charset="0"/>
              </a:rPr>
              <a:t>בסיס השוואה- כיתה י"ב</a:t>
            </a:r>
            <a:endParaRPr lang="en-US" altLang="he-IL" sz="3600" dirty="0">
              <a:solidFill>
                <a:srgbClr val="FFFFFF"/>
              </a:solidFill>
              <a:latin typeface="+mj-lt"/>
              <a:ea typeface="+mj-ea"/>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he-IL"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692461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אישור, בקרה, אכיפה – תשלומי הורים </a:t>
            </a:r>
            <a:endParaRPr lang="he-IL" dirty="0"/>
          </a:p>
        </p:txBody>
      </p:sp>
      <p:sp>
        <p:nvSpPr>
          <p:cNvPr id="3" name="מציין מיקום תוכן 2"/>
          <p:cNvSpPr>
            <a:spLocks noGrp="1"/>
          </p:cNvSpPr>
          <p:nvPr>
            <p:ph idx="1"/>
          </p:nvPr>
        </p:nvSpPr>
        <p:spPr>
          <a:xfrm>
            <a:off x="-14868" y="1417638"/>
            <a:ext cx="9091736" cy="4800600"/>
          </a:xfrm>
        </p:spPr>
        <p:txBody>
          <a:bodyPr/>
          <a:lstStyle/>
          <a:p>
            <a:pPr>
              <a:lnSpc>
                <a:spcPct val="80000"/>
              </a:lnSpc>
            </a:pPr>
            <a:r>
              <a:rPr lang="he-IL" sz="2200" b="1" dirty="0">
                <a:solidFill>
                  <a:srgbClr val="0070C0"/>
                </a:solidFill>
              </a:rPr>
              <a:t>חובת בית הספר</a:t>
            </a:r>
          </a:p>
          <a:p>
            <a:pPr fontAlgn="t"/>
            <a:r>
              <a:rPr lang="he-IL" sz="2000" dirty="0" smtClean="0"/>
              <a:t>לקבל </a:t>
            </a:r>
            <a:r>
              <a:rPr lang="he-IL" sz="2000" dirty="0"/>
              <a:t>אישור מוועד הורים עבור גביית תשלומי ההורים באמצעות חתימה על פרוטוקול</a:t>
            </a:r>
          </a:p>
          <a:p>
            <a:pPr fontAlgn="t"/>
            <a:r>
              <a:rPr lang="he-IL" sz="2000" dirty="0" smtClean="0"/>
              <a:t>להקליד </a:t>
            </a:r>
            <a:r>
              <a:rPr lang="he-IL" sz="2000" dirty="0"/>
              <a:t>באפיק ולקבל אישור מאת המפקח הכולל</a:t>
            </a:r>
          </a:p>
          <a:p>
            <a:pPr fontAlgn="t"/>
            <a:r>
              <a:rPr lang="he-IL" sz="2000" dirty="0"/>
              <a:t>לקבל אישור המפקח הכולל על טיוטת החוזר להורים</a:t>
            </a:r>
          </a:p>
          <a:p>
            <a:pPr fontAlgn="t"/>
            <a:r>
              <a:rPr lang="he-IL" sz="2000" dirty="0" smtClean="0"/>
              <a:t>לפרסם </a:t>
            </a:r>
            <a:r>
              <a:rPr lang="he-IL" sz="2000" dirty="0"/>
              <a:t>חוזר להורים הכולל את מעמד התשלום (רשות, בחירת שירותים מרצון)</a:t>
            </a:r>
          </a:p>
          <a:p>
            <a:pPr fontAlgn="t"/>
            <a:r>
              <a:rPr lang="he-IL" sz="2000" dirty="0"/>
              <a:t>להחתים כל הורה בנפרד על רכישת </a:t>
            </a:r>
            <a:r>
              <a:rPr lang="he-IL" sz="2000" dirty="0" err="1"/>
              <a:t>תל"ן</a:t>
            </a:r>
            <a:endParaRPr lang="he-IL" sz="2000" dirty="0"/>
          </a:p>
          <a:p>
            <a:pPr fontAlgn="t"/>
            <a:r>
              <a:rPr lang="he-IL" sz="2000" dirty="0"/>
              <a:t>לנהל את חשבון ההורים בהתאם להנחיות החוק והמשרד</a:t>
            </a:r>
          </a:p>
          <a:p>
            <a:endParaRPr lang="he-IL"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9</a:t>
            </a:fld>
            <a:endParaRPr lang="he-IL">
              <a:solidFill>
                <a:prstClr val="black">
                  <a:tint val="75000"/>
                </a:prstClr>
              </a:solidFill>
            </a:endParaRPr>
          </a:p>
        </p:txBody>
      </p:sp>
      <p:sp>
        <p:nvSpPr>
          <p:cNvPr id="5" name="מציין מיקום תוכן 2"/>
          <p:cNvSpPr txBox="1">
            <a:spLocks/>
          </p:cNvSpPr>
          <p:nvPr/>
        </p:nvSpPr>
        <p:spPr bwMode="auto">
          <a:xfrm>
            <a:off x="-331069" y="4200441"/>
            <a:ext cx="9257396" cy="43388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273050" indent="-273050" algn="r" rtl="1" eaLnBrk="1" fontAlgn="base" hangingPunct="1">
              <a:spcBef>
                <a:spcPct val="20000"/>
              </a:spcBef>
              <a:spcAft>
                <a:spcPct val="0"/>
              </a:spcAft>
              <a:buClr>
                <a:schemeClr val="accent2"/>
              </a:buClr>
              <a:buSzPct val="85000"/>
              <a:buFont typeface="Wingdings 2" pitchFamily="18" charset="2"/>
              <a:buChar char=""/>
              <a:defRPr sz="2800" kern="1200">
                <a:solidFill>
                  <a:schemeClr val="tx1"/>
                </a:solidFill>
                <a:latin typeface="+mn-lt"/>
                <a:ea typeface="+mn-ea"/>
                <a:cs typeface="Arial" pitchFamily="34" charset="0"/>
              </a:defRPr>
            </a:lvl1pPr>
            <a:lvl2pPr marL="547688" indent="-228600" algn="r" rtl="1" eaLnBrk="1" fontAlgn="base" hangingPunct="1">
              <a:spcBef>
                <a:spcPct val="20000"/>
              </a:spcBef>
              <a:spcAft>
                <a:spcPct val="0"/>
              </a:spcAft>
              <a:buClr>
                <a:schemeClr val="accent2"/>
              </a:buClr>
              <a:buSzPct val="85000"/>
              <a:buFont typeface="Wingdings 2" pitchFamily="18" charset="2"/>
              <a:buChar char=""/>
              <a:defRPr sz="2400" kern="1200">
                <a:solidFill>
                  <a:schemeClr val="tx1"/>
                </a:solidFill>
                <a:latin typeface="+mn-lt"/>
                <a:ea typeface="+mn-ea"/>
                <a:cs typeface="Arial" pitchFamily="34" charset="0"/>
              </a:defRPr>
            </a:lvl2pPr>
            <a:lvl3pPr marL="730250" indent="-182563" algn="r" rtl="1" eaLnBrk="1" fontAlgn="base" hangingPunct="1">
              <a:spcBef>
                <a:spcPct val="20000"/>
              </a:spcBef>
              <a:spcAft>
                <a:spcPct val="0"/>
              </a:spcAft>
              <a:buClr>
                <a:schemeClr val="accent2"/>
              </a:buClr>
              <a:buFont typeface="Arial" pitchFamily="34" charset="0"/>
              <a:buChar char="•"/>
              <a:defRPr sz="2000" kern="1200">
                <a:solidFill>
                  <a:schemeClr val="tx1"/>
                </a:solidFill>
                <a:latin typeface="+mn-lt"/>
                <a:ea typeface="+mn-ea"/>
                <a:cs typeface="Arial" pitchFamily="34" charset="0"/>
              </a:defRPr>
            </a:lvl3pPr>
            <a:lvl4pPr marL="1004888" indent="-182563" algn="r" rtl="1" eaLnBrk="1" fontAlgn="base" hangingPunct="1">
              <a:spcBef>
                <a:spcPct val="20000"/>
              </a:spcBef>
              <a:spcAft>
                <a:spcPct val="0"/>
              </a:spcAft>
              <a:buClr>
                <a:schemeClr val="accent2"/>
              </a:buClr>
              <a:buSzPct val="100000"/>
              <a:buFont typeface="Arial" pitchFamily="34" charset="0"/>
              <a:buChar char="•"/>
              <a:defRPr sz="2000" kern="1200">
                <a:solidFill>
                  <a:schemeClr val="tx2"/>
                </a:solidFill>
                <a:latin typeface="+mn-lt"/>
                <a:ea typeface="+mn-ea"/>
                <a:cs typeface="Arial" pitchFamily="34" charset="0"/>
              </a:defRPr>
            </a:lvl4pPr>
            <a:lvl5pPr marL="1279525" indent="-182563" algn="r" rtl="1" eaLnBrk="1" fontAlgn="base" hangingPunct="1">
              <a:spcBef>
                <a:spcPct val="20000"/>
              </a:spcBef>
              <a:spcAft>
                <a:spcPct val="0"/>
              </a:spcAft>
              <a:buClr>
                <a:schemeClr val="accent2"/>
              </a:buClr>
              <a:buFont typeface="Arial" pitchFamily="34" charset="0"/>
              <a:buChar char="•"/>
              <a:defRPr sz="2000" kern="1200">
                <a:solidFill>
                  <a:schemeClr val="tx1"/>
                </a:solidFill>
                <a:latin typeface="+mn-lt"/>
                <a:ea typeface="+mn-ea"/>
                <a:cs typeface="Arial" pitchFamily="34" charset="0"/>
              </a:defRPr>
            </a:lvl5pPr>
            <a:lvl6pPr marL="1463040" indent="-182880" algn="r" defTabSz="914400" rtl="1" eaLnBrk="1" latinLnBrk="0" hangingPunct="1">
              <a:spcBef>
                <a:spcPct val="20000"/>
              </a:spcBef>
              <a:buClr>
                <a:schemeClr val="accent2"/>
              </a:buClr>
              <a:buFont typeface="Arial" pitchFamily="34" charset="0"/>
              <a:buChar char="•"/>
              <a:defRPr sz="1600" kern="1200">
                <a:solidFill>
                  <a:schemeClr val="tx2"/>
                </a:solidFill>
                <a:latin typeface="+mn-lt"/>
                <a:ea typeface="+mn-ea"/>
                <a:cs typeface="+mn-cs"/>
              </a:defRPr>
            </a:lvl6pPr>
            <a:lvl7pPr marL="1737360" indent="-182880" algn="r" defTabSz="914400" rtl="1" eaLnBrk="1" latinLnBrk="0" hangingPunct="1">
              <a:spcBef>
                <a:spcPct val="20000"/>
              </a:spcBef>
              <a:buClr>
                <a:schemeClr val="accent2"/>
              </a:buClr>
              <a:buFont typeface="Arial" pitchFamily="34" charset="0"/>
              <a:buChar char="•"/>
              <a:defRPr sz="1600" kern="1200">
                <a:solidFill>
                  <a:schemeClr val="tx1"/>
                </a:solidFill>
                <a:latin typeface="+mn-lt"/>
                <a:ea typeface="+mn-ea"/>
                <a:cs typeface="+mn-cs"/>
              </a:defRPr>
            </a:lvl7pPr>
            <a:lvl8pPr marL="1920240" indent="-182880" algn="r" defTabSz="914400" rtl="1" eaLnBrk="1" latinLnBrk="0" hangingPunct="1">
              <a:spcBef>
                <a:spcPct val="20000"/>
              </a:spcBef>
              <a:buClr>
                <a:schemeClr val="accent2"/>
              </a:buClr>
              <a:buFont typeface="Arial" pitchFamily="34" charset="0"/>
              <a:buChar char="•"/>
              <a:defRPr sz="1600" kern="1200" baseline="0">
                <a:solidFill>
                  <a:schemeClr val="tx2"/>
                </a:solidFill>
                <a:latin typeface="+mn-lt"/>
                <a:ea typeface="+mn-ea"/>
                <a:cs typeface="+mn-cs"/>
              </a:defRPr>
            </a:lvl8pPr>
            <a:lvl9pPr marL="2194560" indent="-182880" algn="r" defTabSz="914400" rtl="1" eaLnBrk="1" latinLnBrk="0" hangingPunct="1">
              <a:spcBef>
                <a:spcPts val="310"/>
              </a:spcBef>
              <a:buClr>
                <a:schemeClr val="accent2"/>
              </a:buClr>
              <a:buFont typeface="Arial" pitchFamily="34" charset="0"/>
              <a:buChar char="•"/>
              <a:defRPr sz="1600" kern="1200" baseline="0">
                <a:solidFill>
                  <a:schemeClr val="tx1"/>
                </a:solidFill>
                <a:latin typeface="+mn-lt"/>
                <a:ea typeface="+mn-ea"/>
                <a:cs typeface="+mn-cs"/>
              </a:defRPr>
            </a:lvl9pPr>
          </a:lstStyle>
          <a:p>
            <a:pPr>
              <a:lnSpc>
                <a:spcPct val="80000"/>
              </a:lnSpc>
            </a:pPr>
            <a:r>
              <a:rPr lang="he-IL" sz="2200" b="1" dirty="0">
                <a:solidFill>
                  <a:srgbClr val="0070C0"/>
                </a:solidFill>
              </a:rPr>
              <a:t>חובת המפקח הכולל</a:t>
            </a:r>
          </a:p>
          <a:p>
            <a:pPr fontAlgn="t"/>
            <a:r>
              <a:rPr lang="he-IL" sz="2000" dirty="0" smtClean="0"/>
              <a:t>קיומו </a:t>
            </a:r>
            <a:r>
              <a:rPr lang="he-IL" sz="2000" dirty="0"/>
              <a:t>של פרוטוקול ועד הורים המאשר את הגבייה</a:t>
            </a:r>
          </a:p>
          <a:p>
            <a:pPr fontAlgn="t"/>
            <a:r>
              <a:rPr lang="he-IL" sz="2000" dirty="0" smtClean="0"/>
              <a:t>לוודא </a:t>
            </a:r>
            <a:r>
              <a:rPr lang="he-IL" sz="2000" dirty="0"/>
              <a:t>קיומו של חוזר תקין </a:t>
            </a:r>
            <a:r>
              <a:rPr lang="he-IL" sz="2000" dirty="0" smtClean="0"/>
              <a:t>להורים (רגיל / תורני / ייחודי)</a:t>
            </a:r>
            <a:endParaRPr lang="he-IL" sz="2000" dirty="0"/>
          </a:p>
          <a:p>
            <a:pPr fontAlgn="t"/>
            <a:r>
              <a:rPr lang="he-IL" sz="2000" dirty="0" smtClean="0"/>
              <a:t>לוודא </a:t>
            </a:r>
            <a:r>
              <a:rPr lang="he-IL" sz="2000" dirty="0"/>
              <a:t>קיומה של מערכת שעות התומכת גבייה עבור </a:t>
            </a:r>
            <a:r>
              <a:rPr lang="he-IL" sz="2000" dirty="0" err="1"/>
              <a:t>תל"ן</a:t>
            </a:r>
            <a:r>
              <a:rPr lang="he-IL" sz="2000" dirty="0"/>
              <a:t>    </a:t>
            </a:r>
          </a:p>
          <a:p>
            <a:pPr fontAlgn="t"/>
            <a:r>
              <a:rPr lang="he-IL" sz="2000" dirty="0" smtClean="0"/>
              <a:t>לוודא </a:t>
            </a:r>
            <a:r>
              <a:rPr lang="he-IL" sz="2000" dirty="0"/>
              <a:t>קיומן של כל שעות התקן שהמשרד מעביר </a:t>
            </a:r>
          </a:p>
          <a:p>
            <a:pPr fontAlgn="t"/>
            <a:r>
              <a:rPr lang="he-IL" sz="2000" dirty="0" smtClean="0"/>
              <a:t>אם </a:t>
            </a:r>
            <a:r>
              <a:rPr lang="he-IL" sz="2000" dirty="0"/>
              <a:t>בית הספר רשאי ורוצה לגבות עבור הארכת יום לימודים, לוודא שקיימת הארכה בפועל.</a:t>
            </a:r>
          </a:p>
        </p:txBody>
      </p:sp>
    </p:spTree>
    <p:extLst>
      <p:ext uri="{BB962C8B-B14F-4D97-AF65-F5344CB8AC3E}">
        <p14:creationId xmlns:p14="http://schemas.microsoft.com/office/powerpoint/2010/main" val="4018008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t>שימוש באפיק</a:t>
            </a:r>
            <a:endParaRPr lang="he-IL"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10</a:t>
            </a:fld>
            <a:endParaRPr lang="he-IL">
              <a:solidFill>
                <a:prstClr val="black">
                  <a:tint val="75000"/>
                </a:prstClr>
              </a:solidFill>
            </a:endParaRPr>
          </a:p>
        </p:txBody>
      </p:sp>
      <p:pic>
        <p:nvPicPr>
          <p:cNvPr id="5" name="תמונה 4"/>
          <p:cNvPicPr>
            <a:picLocks noChangeAspect="1"/>
          </p:cNvPicPr>
          <p:nvPr/>
        </p:nvPicPr>
        <p:blipFill>
          <a:blip r:embed="rId2"/>
          <a:stretch>
            <a:fillRect/>
          </a:stretch>
        </p:blipFill>
        <p:spPr>
          <a:xfrm>
            <a:off x="755576" y="2132856"/>
            <a:ext cx="7798673" cy="3946774"/>
          </a:xfrm>
          <a:prstGeom prst="rect">
            <a:avLst/>
          </a:prstGeom>
        </p:spPr>
      </p:pic>
    </p:spTree>
    <p:extLst>
      <p:ext uri="{BB962C8B-B14F-4D97-AF65-F5344CB8AC3E}">
        <p14:creationId xmlns:p14="http://schemas.microsoft.com/office/powerpoint/2010/main" val="27725230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332656"/>
            <a:ext cx="7560840" cy="864096"/>
          </a:xfrm>
        </p:spPr>
        <p:txBody>
          <a:bodyPr>
            <a:normAutofit/>
          </a:bodyPr>
          <a:lstStyle/>
          <a:p>
            <a:pPr algn="ctr"/>
            <a:r>
              <a:rPr lang="he-IL" sz="4800" dirty="0" smtClean="0">
                <a:latin typeface="David" panose="020E0502060401010101" pitchFamily="34" charset="-79"/>
                <a:cs typeface="David" panose="020E0502060401010101" pitchFamily="34" charset="-79"/>
              </a:rPr>
              <a:t>ועדת חריגים - מחוזית וארצית</a:t>
            </a:r>
            <a:r>
              <a:rPr lang="he-IL" sz="4800" dirty="0" smtClean="0">
                <a:cs typeface="+mn-cs"/>
              </a:rPr>
              <a:t>	</a:t>
            </a:r>
            <a:endParaRPr lang="he-IL" sz="4800" dirty="0">
              <a:cs typeface="+mn-cs"/>
            </a:endParaRPr>
          </a:p>
        </p:txBody>
      </p:sp>
      <p:sp>
        <p:nvSpPr>
          <p:cNvPr id="3" name="מציין מיקום תוכן 2"/>
          <p:cNvSpPr>
            <a:spLocks noGrp="1"/>
          </p:cNvSpPr>
          <p:nvPr>
            <p:ph idx="1"/>
          </p:nvPr>
        </p:nvSpPr>
        <p:spPr/>
        <p:txBody>
          <a:bodyPr>
            <a:normAutofit fontScale="92500" lnSpcReduction="10000"/>
          </a:bodyPr>
          <a:lstStyle/>
          <a:p>
            <a:r>
              <a:rPr lang="he-IL" sz="3300" dirty="0" smtClean="0">
                <a:latin typeface="David" panose="020E0502060401010101" pitchFamily="34" charset="-79"/>
                <a:cs typeface="David" panose="020E0502060401010101" pitchFamily="34" charset="-79"/>
              </a:rPr>
              <a:t>על מנת לממש את מדיניות המשרד לאפשר למוסדות שגבו בצורה חריגה להוריד את התשלומים בצורה מדורגת הוקמו ועדות חריגים מחוזיות וועדת חריגים ארצית. </a:t>
            </a:r>
          </a:p>
          <a:p>
            <a:r>
              <a:rPr lang="he-IL" sz="3300" dirty="0" smtClean="0">
                <a:latin typeface="David" panose="020E0502060401010101" pitchFamily="34" charset="-79"/>
                <a:cs typeface="David" panose="020E0502060401010101" pitchFamily="34" charset="-79"/>
              </a:rPr>
              <a:t>תפקיד הועדות הוא להסדיר את גביית תשלומי ההורים במסגרת העקרונות הבאים:</a:t>
            </a:r>
          </a:p>
          <a:p>
            <a:pPr marL="0" indent="0">
              <a:buNone/>
            </a:pPr>
            <a:r>
              <a:rPr lang="he-IL" sz="3300" dirty="0" smtClean="0">
                <a:latin typeface="David" panose="020E0502060401010101" pitchFamily="34" charset="-79"/>
                <a:cs typeface="David" panose="020E0502060401010101" pitchFamily="34" charset="-79"/>
              </a:rPr>
              <a:t>א. הורדת גבייה חריגה מדי שנה עד כ- 3 שנים.</a:t>
            </a:r>
          </a:p>
          <a:p>
            <a:pPr marL="0" indent="0">
              <a:buNone/>
            </a:pPr>
            <a:r>
              <a:rPr lang="he-IL" sz="3300" dirty="0" smtClean="0">
                <a:latin typeface="David" panose="020E0502060401010101" pitchFamily="34" charset="-79"/>
                <a:cs typeface="David" panose="020E0502060401010101" pitchFamily="34" charset="-79"/>
              </a:rPr>
              <a:t>ב. הורדה בשלבים אמורה לאפשר לבית הספר להתאים את </a:t>
            </a:r>
            <a:r>
              <a:rPr lang="he-IL" sz="3300" dirty="0" smtClean="0">
                <a:latin typeface="David" panose="020E0502060401010101" pitchFamily="34" charset="-79"/>
                <a:cs typeface="David" panose="020E0502060401010101" pitchFamily="34" charset="-79"/>
              </a:rPr>
              <a:t>רמת </a:t>
            </a:r>
            <a:r>
              <a:rPr lang="he-IL" sz="3300" dirty="0" smtClean="0">
                <a:latin typeface="David" panose="020E0502060401010101" pitchFamily="34" charset="-79"/>
                <a:cs typeface="David" panose="020E0502060401010101" pitchFamily="34" charset="-79"/>
              </a:rPr>
              <a:t>שירותיו לגבייה המותרת.</a:t>
            </a:r>
          </a:p>
          <a:p>
            <a:pPr marL="0" indent="0">
              <a:buNone/>
            </a:pPr>
            <a:r>
              <a:rPr lang="he-IL" sz="3300" dirty="0" smtClean="0">
                <a:latin typeface="David" panose="020E0502060401010101" pitchFamily="34" charset="-79"/>
                <a:cs typeface="David" panose="020E0502060401010101" pitchFamily="34" charset="-79"/>
              </a:rPr>
              <a:t>ג. להקטין סיכונים מסוגים שונים כתוצאה מהפחתה מהירה ולא מבוקרת של תשלומי הורים. </a:t>
            </a:r>
            <a:endParaRPr lang="he-IL" dirty="0">
              <a:latin typeface="David" panose="020E0502060401010101" pitchFamily="34" charset="-79"/>
              <a:cs typeface="David" panose="020E0502060401010101" pitchFamily="34" charset="-79"/>
            </a:endParaRPr>
          </a:p>
          <a:p>
            <a:endParaRPr lang="he-IL" dirty="0">
              <a:latin typeface="David" panose="020E0502060401010101" pitchFamily="34" charset="-79"/>
              <a:cs typeface="David" panose="020E0502060401010101" pitchFamily="34" charset="-79"/>
            </a:endParaRPr>
          </a:p>
        </p:txBody>
      </p:sp>
      <p:sp>
        <p:nvSpPr>
          <p:cNvPr id="4" name="מציין מיקום של כותרת תחתונה 3"/>
          <p:cNvSpPr>
            <a:spLocks noGrp="1"/>
          </p:cNvSpPr>
          <p:nvPr>
            <p:ph type="ftr" sz="quarter" idx="4294967295"/>
          </p:nvPr>
        </p:nvSpPr>
        <p:spPr>
          <a:xfrm>
            <a:off x="2667000" y="6356350"/>
            <a:ext cx="3352800" cy="365125"/>
          </a:xfrm>
        </p:spPr>
        <p:txBody>
          <a:bodyPr/>
          <a:lstStyle/>
          <a:p>
            <a:endParaRPr lang="he-IL" dirty="0">
              <a:solidFill>
                <a:prstClr val="black">
                  <a:tint val="75000"/>
                </a:prstClr>
              </a:solidFill>
            </a:endParaRPr>
          </a:p>
        </p:txBody>
      </p:sp>
    </p:spTree>
    <p:extLst>
      <p:ext uri="{BB962C8B-B14F-4D97-AF65-F5344CB8AC3E}">
        <p14:creationId xmlns:p14="http://schemas.microsoft.com/office/powerpoint/2010/main" val="30864323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332656"/>
            <a:ext cx="7560840" cy="864096"/>
          </a:xfrm>
        </p:spPr>
        <p:txBody>
          <a:bodyPr>
            <a:normAutofit/>
          </a:bodyPr>
          <a:lstStyle/>
          <a:p>
            <a:pPr algn="ctr"/>
            <a:r>
              <a:rPr lang="he-IL" sz="4800" dirty="0" smtClean="0">
                <a:latin typeface="David" panose="020E0502060401010101" pitchFamily="34" charset="-79"/>
                <a:cs typeface="David" panose="020E0502060401010101" pitchFamily="34" charset="-79"/>
              </a:rPr>
              <a:t>ועדת חריגים - מחוזית וארצית	</a:t>
            </a:r>
            <a:endParaRPr lang="he-IL" sz="48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a:xfrm>
            <a:off x="323528" y="1600200"/>
            <a:ext cx="8515672" cy="4781128"/>
          </a:xfrm>
        </p:spPr>
        <p:txBody>
          <a:bodyPr>
            <a:noAutofit/>
          </a:bodyPr>
          <a:lstStyle/>
          <a:p>
            <a:r>
              <a:rPr lang="he-IL" sz="2000" dirty="0" smtClean="0">
                <a:latin typeface="David" panose="020E0502060401010101" pitchFamily="34" charset="-79"/>
                <a:cs typeface="David" panose="020E0502060401010101" pitchFamily="34" charset="-79"/>
              </a:rPr>
              <a:t>חלוקת העבודה בין הוועדה הארצית לוועדות המחוזיות:</a:t>
            </a:r>
            <a:endParaRPr lang="he-IL" sz="2000" dirty="0">
              <a:latin typeface="David" panose="020E0502060401010101" pitchFamily="34" charset="-79"/>
              <a:cs typeface="David" panose="020E0502060401010101" pitchFamily="34" charset="-79"/>
            </a:endParaRPr>
          </a:p>
          <a:p>
            <a:pPr marL="0" indent="0">
              <a:buNone/>
            </a:pPr>
            <a:r>
              <a:rPr lang="he-IL" sz="2000" dirty="0" smtClean="0">
                <a:latin typeface="David" panose="020E0502060401010101" pitchFamily="34" charset="-79"/>
                <a:cs typeface="David" panose="020E0502060401010101" pitchFamily="34" charset="-79"/>
              </a:rPr>
              <a:t>ועדת חריגים מחוזית - דנה בבתי ספר שגבו גבייה חריגה עד גובה של 6800 ₪</a:t>
            </a:r>
          </a:p>
          <a:p>
            <a:pPr marL="0" indent="0">
              <a:buNone/>
            </a:pPr>
            <a:r>
              <a:rPr lang="he-IL" sz="2000" dirty="0" smtClean="0">
                <a:latin typeface="David" panose="020E0502060401010101" pitchFamily="34" charset="-79"/>
                <a:cs typeface="David" panose="020E0502060401010101" pitchFamily="34" charset="-79"/>
              </a:rPr>
              <a:t>ועדת חריגים ארצית – </a:t>
            </a:r>
          </a:p>
          <a:p>
            <a:pPr marL="514350" indent="-514350">
              <a:buAutoNum type="arabicPeriod"/>
            </a:pPr>
            <a:r>
              <a:rPr lang="he-IL" sz="2000" dirty="0" smtClean="0">
                <a:latin typeface="David" panose="020E0502060401010101" pitchFamily="34" charset="-79"/>
                <a:cs typeface="David" panose="020E0502060401010101" pitchFamily="34" charset="-79"/>
              </a:rPr>
              <a:t>בבתי ספר שחרגו מעל - 6800 ₪ </a:t>
            </a:r>
          </a:p>
          <a:p>
            <a:pPr marL="514350" indent="-514350">
              <a:buAutoNum type="arabicPeriod"/>
            </a:pPr>
            <a:r>
              <a:rPr lang="he-IL" sz="2000" dirty="0" smtClean="0">
                <a:latin typeface="David" panose="020E0502060401010101" pitchFamily="34" charset="-79"/>
                <a:cs typeface="David" panose="020E0502060401010101" pitchFamily="34" charset="-79"/>
              </a:rPr>
              <a:t>נושאים מערכתיים, ארציים (בתי ספר דמוקרטיים/ אנתרופוסופיים/ כנסייתיים/ אמנותיים וכו')</a:t>
            </a:r>
            <a:endParaRPr lang="he-IL" sz="2000" dirty="0">
              <a:latin typeface="David" panose="020E0502060401010101" pitchFamily="34" charset="-79"/>
              <a:cs typeface="David" panose="020E0502060401010101" pitchFamily="34" charset="-79"/>
            </a:endParaRPr>
          </a:p>
          <a:p>
            <a:r>
              <a:rPr lang="he-IL" sz="2000" u="sng" dirty="0" smtClean="0">
                <a:latin typeface="David" panose="020E0502060401010101" pitchFamily="34" charset="-79"/>
                <a:cs typeface="David" panose="020E0502060401010101" pitchFamily="34" charset="-79"/>
              </a:rPr>
              <a:t>תהליך עבודת וועדת החריגים:</a:t>
            </a:r>
          </a:p>
          <a:p>
            <a:pPr marL="0" indent="0">
              <a:buNone/>
            </a:pPr>
            <a:r>
              <a:rPr lang="he-IL" sz="2000" dirty="0" smtClean="0">
                <a:latin typeface="David" panose="020E0502060401010101" pitchFamily="34" charset="-79"/>
                <a:cs typeface="David" panose="020E0502060401010101" pitchFamily="34" charset="-79"/>
              </a:rPr>
              <a:t>א. הכנת חומרים לוועדה על ידי רפרנט תשלומי הורים מחוזי/ארצי</a:t>
            </a:r>
          </a:p>
          <a:p>
            <a:pPr marL="0" indent="0">
              <a:buNone/>
            </a:pPr>
            <a:r>
              <a:rPr lang="he-IL" sz="2000" dirty="0" smtClean="0">
                <a:latin typeface="David" panose="020E0502060401010101" pitchFamily="34" charset="-79"/>
                <a:cs typeface="David" panose="020E0502060401010101" pitchFamily="34" charset="-79"/>
              </a:rPr>
              <a:t>ב. קבלת החלטה, הפצתה ופרסומה לציבור באתר האינטרנט</a:t>
            </a:r>
          </a:p>
          <a:p>
            <a:pPr marL="0" indent="0">
              <a:buNone/>
            </a:pPr>
            <a:r>
              <a:rPr lang="he-IL" sz="2000" dirty="0" smtClean="0">
                <a:latin typeface="David" panose="020E0502060401010101" pitchFamily="34" charset="-79"/>
                <a:cs typeface="David" panose="020E0502060401010101" pitchFamily="34" charset="-79"/>
              </a:rPr>
              <a:t>ג. מעקב ובדיקה באמצעות נציג הוועדה והפיקוח במחוז</a:t>
            </a:r>
          </a:p>
          <a:p>
            <a:endParaRPr lang="he-IL" sz="2000" dirty="0">
              <a:latin typeface="David" panose="020E0502060401010101" pitchFamily="34" charset="-79"/>
              <a:cs typeface="David" panose="020E0502060401010101" pitchFamily="34" charset="-79"/>
            </a:endParaRPr>
          </a:p>
          <a:p>
            <a:pPr marL="0" indent="0">
              <a:buNone/>
            </a:pPr>
            <a:r>
              <a:rPr lang="he-IL" sz="2000" dirty="0" smtClean="0">
                <a:latin typeface="David" panose="020E0502060401010101" pitchFamily="34" charset="-79"/>
                <a:cs typeface="David" panose="020E0502060401010101" pitchFamily="34" charset="-79"/>
              </a:rPr>
              <a:t>אין לוועדות החריגים סמכות </a:t>
            </a:r>
            <a:r>
              <a:rPr lang="he-IL" sz="2000" dirty="0" err="1" smtClean="0">
                <a:latin typeface="David" panose="020E0502060401010101" pitchFamily="34" charset="-79"/>
                <a:cs typeface="David" panose="020E0502060401010101" pitchFamily="34" charset="-79"/>
              </a:rPr>
              <a:t>להחריג</a:t>
            </a:r>
            <a:r>
              <a:rPr lang="he-IL" sz="2000" dirty="0" smtClean="0">
                <a:latin typeface="David" panose="020E0502060401010101" pitchFamily="34" charset="-79"/>
                <a:cs typeface="David" panose="020E0502060401010101" pitchFamily="34" charset="-79"/>
              </a:rPr>
              <a:t> בתי ספר מתחולת החוזר. סמכות הוועדות מוגבלת לאשר מתווה הפחתה ולפרוס את ההפחתות לאורך מספר שנים לבתי ספר שחרגו.  </a:t>
            </a:r>
            <a:endParaRPr lang="he-IL" sz="2000" dirty="0">
              <a:latin typeface="David" panose="020E0502060401010101" pitchFamily="34" charset="-79"/>
              <a:cs typeface="David" panose="020E0502060401010101" pitchFamily="34" charset="-79"/>
            </a:endParaRPr>
          </a:p>
        </p:txBody>
      </p:sp>
      <p:sp>
        <p:nvSpPr>
          <p:cNvPr id="4" name="מציין מיקום של כותרת תחתונה 3"/>
          <p:cNvSpPr>
            <a:spLocks noGrp="1"/>
          </p:cNvSpPr>
          <p:nvPr>
            <p:ph type="ftr" sz="quarter" idx="4294967295"/>
          </p:nvPr>
        </p:nvSpPr>
        <p:spPr>
          <a:xfrm>
            <a:off x="2667000" y="6356350"/>
            <a:ext cx="3352800" cy="365125"/>
          </a:xfrm>
        </p:spPr>
        <p:txBody>
          <a:bodyPr/>
          <a:lstStyle/>
          <a:p>
            <a:endParaRPr lang="he-IL" dirty="0">
              <a:solidFill>
                <a:prstClr val="black">
                  <a:tint val="75000"/>
                </a:prstClr>
              </a:solidFill>
            </a:endParaRPr>
          </a:p>
        </p:txBody>
      </p:sp>
    </p:spTree>
    <p:extLst>
      <p:ext uri="{BB962C8B-B14F-4D97-AF65-F5344CB8AC3E}">
        <p14:creationId xmlns:p14="http://schemas.microsoft.com/office/powerpoint/2010/main" val="18132566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4400" dirty="0" smtClean="0">
                <a:latin typeface="David" panose="020E0502060401010101" pitchFamily="34" charset="-79"/>
                <a:cs typeface="David" panose="020E0502060401010101" pitchFamily="34" charset="-79"/>
              </a:rPr>
              <a:t>דוגמאות להפחתות של ועדת החריגים</a:t>
            </a:r>
            <a:endParaRPr lang="he-IL" sz="4400"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13</a:t>
            </a:fld>
            <a:endParaRPr lang="he-IL">
              <a:solidFill>
                <a:prstClr val="black">
                  <a:tint val="75000"/>
                </a:prstClr>
              </a:solidFill>
            </a:endParaRPr>
          </a:p>
        </p:txBody>
      </p:sp>
      <p:graphicFrame>
        <p:nvGraphicFramePr>
          <p:cNvPr id="7" name="מציין מיקום תוכן 6"/>
          <p:cNvGraphicFramePr>
            <a:graphicFrameLocks noGrp="1"/>
          </p:cNvGraphicFramePr>
          <p:nvPr>
            <p:ph idx="1"/>
            <p:extLst>
              <p:ext uri="{D42A27DB-BD31-4B8C-83A1-F6EECF244321}">
                <p14:modId xmlns:p14="http://schemas.microsoft.com/office/powerpoint/2010/main" val="43332453"/>
              </p:ext>
            </p:extLst>
          </p:nvPr>
        </p:nvGraphicFramePr>
        <p:xfrm>
          <a:off x="1259632" y="1700808"/>
          <a:ext cx="7056786" cy="4483785"/>
        </p:xfrm>
        <a:graphic>
          <a:graphicData uri="http://schemas.openxmlformats.org/drawingml/2006/table">
            <a:tbl>
              <a:tblPr rtl="1" firstRow="1" firstCol="1" bandRow="1">
                <a:tableStyleId>{5C22544A-7EE6-4342-B048-85BDC9FD1C3A}</a:tableStyleId>
              </a:tblPr>
              <a:tblGrid>
                <a:gridCol w="609358"/>
                <a:gridCol w="1866245"/>
                <a:gridCol w="1183473"/>
                <a:gridCol w="1196686"/>
                <a:gridCol w="1179000"/>
                <a:gridCol w="1022024"/>
              </a:tblGrid>
              <a:tr h="808244">
                <a:tc>
                  <a:txBody>
                    <a:bodyPr/>
                    <a:lstStyle/>
                    <a:p>
                      <a:pPr algn="ctr" rtl="1">
                        <a:lnSpc>
                          <a:spcPct val="115000"/>
                        </a:lnSpc>
                        <a:spcAft>
                          <a:spcPts val="0"/>
                        </a:spcAft>
                      </a:pPr>
                      <a:r>
                        <a:rPr lang="he-IL" sz="2400" dirty="0">
                          <a:effectLst/>
                          <a:latin typeface="David" panose="020E0502060401010101" pitchFamily="34" charset="-79"/>
                          <a:cs typeface="David" panose="020E0502060401010101" pitchFamily="34" charset="-79"/>
                        </a:rPr>
                        <a:t> </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a:effectLst/>
                          <a:latin typeface="David" panose="020E0502060401010101" pitchFamily="34" charset="-79"/>
                          <a:cs typeface="David" panose="020E0502060401010101" pitchFamily="34" charset="-79"/>
                        </a:rPr>
                        <a:t>שם בית ספר</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תשע"ה</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תשע"ו</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תשע"ז</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תשע"ח</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r>
              <a:tr h="885218">
                <a:tc>
                  <a:txBody>
                    <a:bodyPr/>
                    <a:lstStyle/>
                    <a:p>
                      <a:pPr algn="ctr" rtl="1">
                        <a:lnSpc>
                          <a:spcPct val="115000"/>
                        </a:lnSpc>
                        <a:spcAft>
                          <a:spcPts val="0"/>
                        </a:spcAft>
                      </a:pPr>
                      <a:r>
                        <a:rPr lang="he-IL" sz="2400" dirty="0" smtClean="0">
                          <a:effectLst/>
                          <a:latin typeface="David" panose="020E0502060401010101" pitchFamily="34" charset="-79"/>
                          <a:ea typeface="+mn-ea"/>
                          <a:cs typeface="David" panose="020E0502060401010101" pitchFamily="34" charset="-79"/>
                        </a:rPr>
                        <a:t>1</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a:effectLst/>
                          <a:latin typeface="David" panose="020E0502060401010101" pitchFamily="34" charset="-79"/>
                          <a:cs typeface="David" panose="020E0502060401010101" pitchFamily="34" charset="-79"/>
                        </a:rPr>
                        <a:t>פלך </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14000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cs typeface="David" panose="020E0502060401010101" pitchFamily="34" charset="-79"/>
                        </a:rPr>
                        <a:t>12500</a:t>
                      </a:r>
                      <a:endParaRPr lang="en-US" sz="2400" dirty="0">
                        <a:effectLst/>
                        <a:latin typeface="David" panose="020E0502060401010101" pitchFamily="34" charset="-79"/>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11000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6900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r>
              <a:tr h="808244">
                <a:tc>
                  <a:txBody>
                    <a:bodyPr/>
                    <a:lstStyle/>
                    <a:p>
                      <a:pPr algn="ctr" rtl="1">
                        <a:lnSpc>
                          <a:spcPct val="115000"/>
                        </a:lnSpc>
                        <a:spcAft>
                          <a:spcPts val="0"/>
                        </a:spcAft>
                      </a:pPr>
                      <a:r>
                        <a:rPr lang="he-IL" sz="2400">
                          <a:effectLst/>
                          <a:latin typeface="David" panose="020E0502060401010101" pitchFamily="34" charset="-79"/>
                          <a:cs typeface="David" panose="020E0502060401010101" pitchFamily="34" charset="-79"/>
                        </a:rPr>
                        <a:t>2</a:t>
                      </a:r>
                      <a:endParaRPr lang="en-US" sz="240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a:effectLst/>
                          <a:latin typeface="David" panose="020E0502060401010101" pitchFamily="34" charset="-79"/>
                          <a:cs typeface="David" panose="020E0502060401010101" pitchFamily="34" charset="-79"/>
                        </a:rPr>
                        <a:t>הרטמן בנות/בנים</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en-US" sz="2400" dirty="0" smtClean="0">
                          <a:effectLst/>
                          <a:latin typeface="David" panose="020E0502060401010101" pitchFamily="34" charset="-79"/>
                          <a:ea typeface="Calibri" panose="020F0502020204030204" pitchFamily="34" charset="0"/>
                          <a:cs typeface="David" panose="020E0502060401010101" pitchFamily="34" charset="-79"/>
                        </a:rPr>
                        <a:t>0</a:t>
                      </a:r>
                      <a:r>
                        <a:rPr lang="he-IL" sz="2400" dirty="0" smtClean="0">
                          <a:effectLst/>
                          <a:latin typeface="David" panose="020E0502060401010101" pitchFamily="34" charset="-79"/>
                          <a:ea typeface="Calibri" panose="020F0502020204030204" pitchFamily="34" charset="0"/>
                          <a:cs typeface="David" panose="020E0502060401010101" pitchFamily="34" charset="-79"/>
                        </a:rPr>
                        <a:t>1100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10000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8500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6900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r>
              <a:tr h="750428">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3</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a:effectLst/>
                          <a:latin typeface="David" panose="020E0502060401010101" pitchFamily="34" charset="-79"/>
                          <a:cs typeface="David" panose="020E0502060401010101" pitchFamily="34" charset="-79"/>
                        </a:rPr>
                        <a:t>הימלפרב</a:t>
                      </a:r>
                      <a:endParaRPr lang="en-US" sz="240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a:effectLst/>
                          <a:latin typeface="David" panose="020E0502060401010101" pitchFamily="34" charset="-79"/>
                          <a:cs typeface="David" panose="020E0502060401010101" pitchFamily="34" charset="-79"/>
                        </a:rPr>
                        <a:t>9900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8500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6900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5900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r>
              <a:tr h="1212363">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4</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err="1" smtClean="0">
                          <a:effectLst/>
                          <a:latin typeface="David" panose="020E0502060401010101" pitchFamily="34" charset="-79"/>
                          <a:ea typeface="Calibri" panose="020F0502020204030204" pitchFamily="34" charset="0"/>
                          <a:cs typeface="David" panose="020E0502060401010101" pitchFamily="34" charset="-79"/>
                        </a:rPr>
                        <a:t>ליד"ה</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11500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10500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9500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c>
                  <a:txBody>
                    <a:bodyPr/>
                    <a:lstStyle/>
                    <a:p>
                      <a:pPr algn="ctr" rtl="1">
                        <a:lnSpc>
                          <a:spcPct val="115000"/>
                        </a:lnSpc>
                        <a:spcAft>
                          <a:spcPts val="0"/>
                        </a:spcAft>
                      </a:pPr>
                      <a:r>
                        <a:rPr lang="he-IL" sz="2400" dirty="0" smtClean="0">
                          <a:effectLst/>
                          <a:latin typeface="David" panose="020E0502060401010101" pitchFamily="34" charset="-79"/>
                          <a:ea typeface="Calibri" panose="020F0502020204030204" pitchFamily="34" charset="0"/>
                          <a:cs typeface="David" panose="020E0502060401010101" pitchFamily="34" charset="-79"/>
                        </a:rPr>
                        <a:t>6900</a:t>
                      </a:r>
                      <a:endParaRPr lang="en-US" sz="2400" dirty="0">
                        <a:effectLst/>
                        <a:latin typeface="David" panose="020E0502060401010101" pitchFamily="34" charset="-79"/>
                        <a:ea typeface="Calibri" panose="020F0502020204030204" pitchFamily="34" charset="0"/>
                        <a:cs typeface="David" panose="020E0502060401010101" pitchFamily="34" charset="-79"/>
                      </a:endParaRPr>
                    </a:p>
                  </a:txBody>
                  <a:tcPr marL="62617" marR="62617" marT="0" marB="0"/>
                </a:tc>
              </a:tr>
            </a:tbl>
          </a:graphicData>
        </a:graphic>
      </p:graphicFrame>
      <p:sp>
        <p:nvSpPr>
          <p:cNvPr id="8" name="Rectangle 1"/>
          <p:cNvSpPr>
            <a:spLocks noChangeArrowheads="1"/>
          </p:cNvSpPr>
          <p:nvPr/>
        </p:nvSpPr>
        <p:spPr bwMode="auto">
          <a:xfrm>
            <a:off x="-129623" y="-33144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he-IL" altLang="he-IL" sz="1000" b="0" i="0" u="sng" strike="noStrike" cap="none" normalizeH="0" baseline="0" smtClean="0">
                <a:ln>
                  <a:noFill/>
                </a:ln>
                <a:solidFill>
                  <a:schemeClr val="tx1"/>
                </a:solidFill>
                <a:effectLst/>
                <a:latin typeface="Calibri" panose="020F0502020204030204" pitchFamily="34" charset="0"/>
                <a:ea typeface="Calibri" panose="020F0502020204030204" pitchFamily="34" charset="0"/>
                <a:cs typeface="David" panose="020E0502060401010101" pitchFamily="34" charset="-79"/>
              </a:rPr>
              <a:t>מנח"י חטיבה עליונה - ממ"ד- מפתח כיתה י"ב</a:t>
            </a:r>
            <a:endParaRPr kumimoji="0" lang="en-US" altLang="he-IL" sz="600" b="0" i="0" u="none" strike="noStrike" cap="none" normalizeH="0" baseline="0" smtClean="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en-US" altLang="he-IL" sz="12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David" panose="020E0502060401010101" pitchFamily="34" charset="-79"/>
              </a:rPr>
              <a:t> </a:t>
            </a:r>
            <a:endParaRPr kumimoji="0" lang="en-US" altLang="he-IL"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2115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dirty="0" smtClean="0">
                <a:latin typeface="David" panose="020E0502060401010101" pitchFamily="34" charset="-79"/>
                <a:cs typeface="David" panose="020E0502060401010101" pitchFamily="34" charset="-79"/>
              </a:rPr>
              <a:t>ועדת חריגים ארצית – </a:t>
            </a:r>
            <a:r>
              <a:rPr lang="he-IL" dirty="0" err="1" smtClean="0">
                <a:latin typeface="David" panose="020E0502060401010101" pitchFamily="34" charset="-79"/>
                <a:cs typeface="David" panose="020E0502060401010101" pitchFamily="34" charset="-79"/>
              </a:rPr>
              <a:t>תשעז</a:t>
            </a:r>
            <a:r>
              <a:rPr lang="he-IL" dirty="0" smtClean="0">
                <a:latin typeface="David" panose="020E0502060401010101" pitchFamily="34" charset="-79"/>
                <a:cs typeface="David" panose="020E0502060401010101" pitchFamily="34" charset="-79"/>
              </a:rPr>
              <a:t>-ח</a:t>
            </a:r>
            <a:endParaRPr lang="he-IL" b="1" dirty="0">
              <a:solidFill>
                <a:srgbClr val="FF0000"/>
              </a:solidFill>
              <a:latin typeface="David" panose="020E0502060401010101" pitchFamily="34" charset="-79"/>
              <a:cs typeface="David" panose="020E0502060401010101" pitchFamily="34" charset="-79"/>
            </a:endParaRPr>
          </a:p>
        </p:txBody>
      </p:sp>
      <p:graphicFrame>
        <p:nvGraphicFramePr>
          <p:cNvPr id="5" name="מציין מיקום תוכן 4"/>
          <p:cNvGraphicFramePr>
            <a:graphicFrameLocks noGrp="1"/>
          </p:cNvGraphicFramePr>
          <p:nvPr>
            <p:ph idx="1"/>
            <p:extLst>
              <p:ext uri="{D42A27DB-BD31-4B8C-83A1-F6EECF244321}">
                <p14:modId xmlns:p14="http://schemas.microsoft.com/office/powerpoint/2010/main" val="2801130373"/>
              </p:ext>
            </p:extLst>
          </p:nvPr>
        </p:nvGraphicFramePr>
        <p:xfrm>
          <a:off x="539550" y="1628800"/>
          <a:ext cx="8299650" cy="4206240"/>
        </p:xfrm>
        <a:graphic>
          <a:graphicData uri="http://schemas.openxmlformats.org/drawingml/2006/table">
            <a:tbl>
              <a:tblPr rtl="1" firstRow="1" bandRow="1">
                <a:tableStyleId>{93296810-A885-4BE3-A3E7-6D5BEEA58F35}</a:tableStyleId>
              </a:tblPr>
              <a:tblGrid>
                <a:gridCol w="1659930"/>
                <a:gridCol w="1659930"/>
                <a:gridCol w="1659930"/>
                <a:gridCol w="1659930"/>
                <a:gridCol w="1659930"/>
              </a:tblGrid>
              <a:tr h="370840">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אנתרופוסופיים ודמוקרטיים</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כנסייתיים</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תחום</a:t>
                      </a:r>
                      <a:r>
                        <a:rPr lang="he-IL" baseline="0" dirty="0" smtClean="0">
                          <a:latin typeface="David" panose="020E0502060401010101" pitchFamily="34" charset="-79"/>
                          <a:cs typeface="David" panose="020E0502060401010101" pitchFamily="34" charset="-79"/>
                        </a:rPr>
                        <a:t> ה</a:t>
                      </a:r>
                      <a:r>
                        <a:rPr lang="he-IL" dirty="0" smtClean="0">
                          <a:latin typeface="David" panose="020E0502060401010101" pitchFamily="34" charset="-79"/>
                          <a:cs typeface="David" panose="020E0502060401010101" pitchFamily="34" charset="-79"/>
                        </a:rPr>
                        <a:t>אמנות</a:t>
                      </a:r>
                      <a:r>
                        <a:rPr lang="he-IL" baseline="0" dirty="0" smtClean="0">
                          <a:latin typeface="David" panose="020E0502060401010101" pitchFamily="34" charset="-79"/>
                          <a:cs typeface="David" panose="020E0502060401010101" pitchFamily="34" charset="-79"/>
                        </a:rPr>
                        <a:t> /טבע /אחר</a:t>
                      </a:r>
                      <a:r>
                        <a:rPr lang="he-IL" dirty="0" smtClean="0">
                          <a:latin typeface="David" panose="020E0502060401010101" pitchFamily="34" charset="-79"/>
                          <a:cs typeface="David" panose="020E0502060401010101" pitchFamily="34" charset="-79"/>
                        </a:rPr>
                        <a:t>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בתי ספר שאינם מוכרים</a:t>
                      </a:r>
                      <a:r>
                        <a:rPr lang="he-IL" baseline="0" dirty="0" smtClean="0">
                          <a:latin typeface="David" panose="020E0502060401010101" pitchFamily="34" charset="-79"/>
                          <a:cs typeface="David" panose="020E0502060401010101" pitchFamily="34" charset="-79"/>
                        </a:rPr>
                        <a:t> כייחודיים </a:t>
                      </a:r>
                      <a:endParaRPr lang="he-IL" dirty="0">
                        <a:latin typeface="David" panose="020E0502060401010101" pitchFamily="34" charset="-79"/>
                        <a:cs typeface="David" panose="020E0502060401010101" pitchFamily="34" charset="-79"/>
                      </a:endParaRPr>
                    </a:p>
                  </a:txBody>
                  <a:tcPr/>
                </a:tc>
              </a:tr>
              <a:tr h="370840">
                <a:tc>
                  <a:txBody>
                    <a:bodyPr/>
                    <a:lstStyle/>
                    <a:p>
                      <a:pPr rtl="1"/>
                      <a:r>
                        <a:rPr lang="he-IL" dirty="0" smtClean="0">
                          <a:latin typeface="David" panose="020E0502060401010101" pitchFamily="34" charset="-79"/>
                          <a:cs typeface="David" panose="020E0502060401010101" pitchFamily="34" charset="-79"/>
                        </a:rPr>
                        <a:t>מספר בתי הספר שנדונו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solidFill>
                            <a:schemeClr val="tx1"/>
                          </a:solidFill>
                          <a:latin typeface="David" panose="020E0502060401010101" pitchFamily="34" charset="-79"/>
                          <a:cs typeface="David" panose="020E0502060401010101" pitchFamily="34" charset="-79"/>
                        </a:rPr>
                        <a:t>48</a:t>
                      </a:r>
                      <a:endParaRPr lang="he-IL" dirty="0" smtClean="0">
                        <a:solidFill>
                          <a:schemeClr val="tx1"/>
                        </a:solidFill>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27 יסודיים</a:t>
                      </a:r>
                    </a:p>
                    <a:p>
                      <a:pPr rtl="1"/>
                      <a:r>
                        <a:rPr lang="he-IL" dirty="0" smtClean="0">
                          <a:latin typeface="David" panose="020E0502060401010101" pitchFamily="34" charset="-79"/>
                          <a:cs typeface="David" panose="020E0502060401010101" pitchFamily="34" charset="-79"/>
                        </a:rPr>
                        <a:t>22</a:t>
                      </a:r>
                      <a:r>
                        <a:rPr lang="he-IL" baseline="0" dirty="0" smtClean="0">
                          <a:latin typeface="David" panose="020E0502060401010101" pitchFamily="34" charset="-79"/>
                          <a:cs typeface="David" panose="020E0502060401010101" pitchFamily="34" charset="-79"/>
                        </a:rPr>
                        <a:t> חטיבה עליונה</a:t>
                      </a:r>
                      <a:endParaRPr lang="he-IL" dirty="0" smtClean="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20</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18 </a:t>
                      </a:r>
                      <a:endParaRPr lang="he-IL" dirty="0">
                        <a:latin typeface="David" panose="020E0502060401010101" pitchFamily="34" charset="-79"/>
                        <a:cs typeface="David" panose="020E0502060401010101" pitchFamily="34" charset="-79"/>
                      </a:endParaRPr>
                    </a:p>
                  </a:txBody>
                  <a:tcPr/>
                </a:tc>
              </a:tr>
              <a:tr h="370840">
                <a:tc>
                  <a:txBody>
                    <a:bodyPr/>
                    <a:lstStyle/>
                    <a:p>
                      <a:pPr rtl="1"/>
                      <a:r>
                        <a:rPr lang="he-IL" dirty="0" smtClean="0">
                          <a:latin typeface="David" panose="020E0502060401010101" pitchFamily="34" charset="-79"/>
                          <a:cs typeface="David" panose="020E0502060401010101" pitchFamily="34" charset="-79"/>
                        </a:rPr>
                        <a:t>מאפיינים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הסדרה</a:t>
                      </a:r>
                      <a:r>
                        <a:rPr lang="he-IL" baseline="0" dirty="0" smtClean="0">
                          <a:latin typeface="David" panose="020E0502060401010101" pitchFamily="34" charset="-79"/>
                          <a:cs typeface="David" panose="020E0502060401010101" pitchFamily="34" charset="-79"/>
                        </a:rPr>
                        <a:t> פדגוגית וכוללת</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מתווה הפחתה רב שנתי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רכישת שירותים מרצון בתחום האמנות</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בתי ספר משלבים יהודים-ערבים,</a:t>
                      </a:r>
                      <a:r>
                        <a:rPr lang="he-IL" baseline="0" dirty="0" smtClean="0">
                          <a:latin typeface="David" panose="020E0502060401010101" pitchFamily="34" charset="-79"/>
                          <a:cs typeface="David" panose="020E0502060401010101" pitchFamily="34" charset="-79"/>
                        </a:rPr>
                        <a:t> דתיים-חילוניים ואחרים בעלי מאפיינים מיוחדים </a:t>
                      </a:r>
                      <a:endParaRPr lang="he-IL" dirty="0">
                        <a:latin typeface="David" panose="020E0502060401010101" pitchFamily="34" charset="-79"/>
                        <a:cs typeface="David" panose="020E0502060401010101" pitchFamily="34" charset="-79"/>
                      </a:endParaRPr>
                    </a:p>
                  </a:txBody>
                  <a:tcPr/>
                </a:tc>
              </a:tr>
              <a:tr h="370840">
                <a:tc>
                  <a:txBody>
                    <a:bodyPr/>
                    <a:lstStyle/>
                    <a:p>
                      <a:pPr rtl="1"/>
                      <a:r>
                        <a:rPr lang="he-IL" dirty="0" smtClean="0">
                          <a:latin typeface="David" panose="020E0502060401010101" pitchFamily="34" charset="-79"/>
                          <a:cs typeface="David" panose="020E0502060401010101" pitchFamily="34" charset="-79"/>
                        </a:rPr>
                        <a:t>הערה</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בתי ספר פנו לוועדה</a:t>
                      </a:r>
                      <a:endParaRPr lang="he-IL" dirty="0">
                        <a:solidFill>
                          <a:srgbClr val="FF0000"/>
                        </a:solidFill>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בדיונים </a:t>
                      </a:r>
                      <a:endParaRPr lang="he-IL" dirty="0">
                        <a:latin typeface="David" panose="020E0502060401010101" pitchFamily="34" charset="-79"/>
                        <a:cs typeface="David" panose="020E0502060401010101" pitchFamily="34" charset="-79"/>
                      </a:endParaRPr>
                    </a:p>
                  </a:txBody>
                  <a:tcPr/>
                </a:tc>
                <a:tc>
                  <a:txBody>
                    <a:bodyPr/>
                    <a:lstStyle/>
                    <a:p>
                      <a:pPr rtl="1"/>
                      <a:r>
                        <a:rPr lang="he-IL" dirty="0" err="1" smtClean="0">
                          <a:latin typeface="David" panose="020E0502060401010101" pitchFamily="34" charset="-79"/>
                          <a:cs typeface="David" panose="020E0502060401010101" pitchFamily="34" charset="-79"/>
                        </a:rPr>
                        <a:t>בתשע"ח</a:t>
                      </a:r>
                      <a:r>
                        <a:rPr lang="he-IL" dirty="0" smtClean="0">
                          <a:latin typeface="David" panose="020E0502060401010101" pitchFamily="34" charset="-79"/>
                          <a:cs typeface="David" panose="020E0502060401010101" pitchFamily="34" charset="-79"/>
                        </a:rPr>
                        <a:t> אין אישור לעלות</a:t>
                      </a:r>
                      <a:r>
                        <a:rPr lang="he-IL" baseline="0" dirty="0" smtClean="0">
                          <a:latin typeface="David" panose="020E0502060401010101" pitchFamily="34" charset="-79"/>
                          <a:cs typeface="David" panose="020E0502060401010101" pitchFamily="34" charset="-79"/>
                        </a:rPr>
                        <a:t> על הסכום המותר</a:t>
                      </a:r>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r>
            </a:tbl>
          </a:graphicData>
        </a:graphic>
      </p:graphicFrame>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14</a:t>
            </a:fld>
            <a:endParaRPr lang="he-IL">
              <a:solidFill>
                <a:prstClr val="black">
                  <a:tint val="75000"/>
                </a:prstClr>
              </a:solidFill>
            </a:endParaRPr>
          </a:p>
        </p:txBody>
      </p:sp>
    </p:spTree>
    <p:extLst>
      <p:ext uri="{BB962C8B-B14F-4D97-AF65-F5344CB8AC3E}">
        <p14:creationId xmlns:p14="http://schemas.microsoft.com/office/powerpoint/2010/main" val="10466540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03900" y="188640"/>
            <a:ext cx="8534400" cy="1080120"/>
          </a:xfrm>
        </p:spPr>
        <p:txBody>
          <a:bodyPr/>
          <a:lstStyle/>
          <a:p>
            <a:r>
              <a:rPr lang="he-IL" sz="4800" dirty="0" smtClean="0">
                <a:latin typeface="David" panose="020E0502060401010101" pitchFamily="34" charset="-79"/>
                <a:cs typeface="David" panose="020E0502060401010101" pitchFamily="34" charset="-79"/>
              </a:rPr>
              <a:t>ועדת חריגים מחוזית – תשע"</a:t>
            </a:r>
            <a:r>
              <a:rPr lang="he-IL" sz="4800" dirty="0">
                <a:latin typeface="David" panose="020E0502060401010101" pitchFamily="34" charset="-79"/>
                <a:cs typeface="David" panose="020E0502060401010101" pitchFamily="34" charset="-79"/>
              </a:rPr>
              <a:t>ז</a:t>
            </a:r>
            <a:r>
              <a:rPr lang="en-US" sz="4800" dirty="0" smtClean="0">
                <a:latin typeface="David" panose="020E0502060401010101" pitchFamily="34" charset="-79"/>
                <a:cs typeface="David" panose="020E0502060401010101" pitchFamily="34" charset="-79"/>
              </a:rPr>
              <a:t> </a:t>
            </a:r>
            <a:endParaRPr lang="he-IL" sz="4800" dirty="0">
              <a:latin typeface="David" panose="020E0502060401010101" pitchFamily="34" charset="-79"/>
              <a:cs typeface="David" panose="020E0502060401010101" pitchFamily="34" charset="-79"/>
            </a:endParaRPr>
          </a:p>
        </p:txBody>
      </p:sp>
      <p:graphicFrame>
        <p:nvGraphicFramePr>
          <p:cNvPr id="5" name="מציין מיקום תוכן 4"/>
          <p:cNvGraphicFramePr>
            <a:graphicFrameLocks noGrp="1"/>
          </p:cNvGraphicFramePr>
          <p:nvPr>
            <p:ph idx="1"/>
            <p:extLst>
              <p:ext uri="{D42A27DB-BD31-4B8C-83A1-F6EECF244321}">
                <p14:modId xmlns:p14="http://schemas.microsoft.com/office/powerpoint/2010/main" val="3279092422"/>
              </p:ext>
            </p:extLst>
          </p:nvPr>
        </p:nvGraphicFramePr>
        <p:xfrm>
          <a:off x="395533" y="1772816"/>
          <a:ext cx="8242767" cy="2880319"/>
        </p:xfrm>
        <a:graphic>
          <a:graphicData uri="http://schemas.openxmlformats.org/drawingml/2006/table">
            <a:tbl>
              <a:tblPr rtl="1" firstRow="1" bandRow="1">
                <a:tableStyleId>{93296810-A885-4BE3-A3E7-6D5BEEA58F35}</a:tableStyleId>
              </a:tblPr>
              <a:tblGrid>
                <a:gridCol w="915863"/>
                <a:gridCol w="915863"/>
                <a:gridCol w="915863"/>
                <a:gridCol w="915863"/>
                <a:gridCol w="915863"/>
                <a:gridCol w="915863"/>
                <a:gridCol w="915863"/>
                <a:gridCol w="915863"/>
                <a:gridCol w="915863"/>
              </a:tblGrid>
              <a:tr h="446419">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חיפה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צפון</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תל</a:t>
                      </a:r>
                      <a:r>
                        <a:rPr lang="he-IL" baseline="0" dirty="0" smtClean="0">
                          <a:latin typeface="David" panose="020E0502060401010101" pitchFamily="34" charset="-79"/>
                          <a:cs typeface="David" panose="020E0502060401010101" pitchFamily="34" charset="-79"/>
                        </a:rPr>
                        <a:t> אביב</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מרכז</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דרום</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ירושלים</a:t>
                      </a:r>
                      <a:endParaRPr lang="he-IL" dirty="0">
                        <a:latin typeface="David" panose="020E0502060401010101" pitchFamily="34" charset="-79"/>
                        <a:cs typeface="David" panose="020E0502060401010101" pitchFamily="34" charset="-79"/>
                      </a:endParaRPr>
                    </a:p>
                  </a:txBody>
                  <a:tcPr/>
                </a:tc>
                <a:tc>
                  <a:txBody>
                    <a:bodyPr/>
                    <a:lstStyle/>
                    <a:p>
                      <a:pPr rtl="1"/>
                      <a:r>
                        <a:rPr lang="he-IL" dirty="0" err="1" smtClean="0">
                          <a:latin typeface="David" panose="020E0502060401010101" pitchFamily="34" charset="-79"/>
                          <a:cs typeface="David" panose="020E0502060401010101" pitchFamily="34" charset="-79"/>
                        </a:rPr>
                        <a:t>מנח"י</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על אזורי </a:t>
                      </a:r>
                      <a:endParaRPr lang="he-IL" dirty="0">
                        <a:latin typeface="David" panose="020E0502060401010101" pitchFamily="34" charset="-79"/>
                        <a:cs typeface="David" panose="020E0502060401010101" pitchFamily="34" charset="-79"/>
                      </a:endParaRPr>
                    </a:p>
                  </a:txBody>
                  <a:tcPr/>
                </a:tc>
              </a:tr>
              <a:tr h="446419">
                <a:tc>
                  <a:txBody>
                    <a:bodyPr/>
                    <a:lstStyle/>
                    <a:p>
                      <a:pPr rtl="1"/>
                      <a:r>
                        <a:rPr lang="he-IL" dirty="0" smtClean="0">
                          <a:latin typeface="David" panose="020E0502060401010101" pitchFamily="34" charset="-79"/>
                          <a:cs typeface="David" panose="020E0502060401010101" pitchFamily="34" charset="-79"/>
                        </a:rPr>
                        <a:t>פניות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solidFill>
                            <a:schemeClr val="tx1"/>
                          </a:solidFill>
                          <a:latin typeface="David" panose="020E0502060401010101" pitchFamily="34" charset="-79"/>
                          <a:cs typeface="David" panose="020E0502060401010101" pitchFamily="34" charset="-79"/>
                        </a:rPr>
                        <a:t>13</a:t>
                      </a:r>
                    </a:p>
                  </a:txBody>
                  <a:tcPr/>
                </a:tc>
                <a:tc>
                  <a:txBody>
                    <a:bodyPr/>
                    <a:lstStyle/>
                    <a:p>
                      <a:pPr rtl="1"/>
                      <a:r>
                        <a:rPr lang="he-IL" dirty="0" smtClean="0">
                          <a:latin typeface="David" panose="020E0502060401010101" pitchFamily="34" charset="-79"/>
                          <a:cs typeface="David" panose="020E0502060401010101" pitchFamily="34" charset="-79"/>
                        </a:rPr>
                        <a:t>0</a:t>
                      </a:r>
                    </a:p>
                  </a:txBody>
                  <a:tcPr/>
                </a:tc>
                <a:tc>
                  <a:txBody>
                    <a:bodyPr/>
                    <a:lstStyle/>
                    <a:p>
                      <a:pPr rtl="1"/>
                      <a:r>
                        <a:rPr lang="he-IL" dirty="0" smtClean="0">
                          <a:latin typeface="David" panose="020E0502060401010101" pitchFamily="34" charset="-79"/>
                          <a:cs typeface="David" panose="020E0502060401010101" pitchFamily="34" charset="-79"/>
                        </a:rPr>
                        <a:t>17</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13</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4</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7</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12</a:t>
                      </a:r>
                      <a:endParaRPr lang="he-IL" dirty="0">
                        <a:latin typeface="David" panose="020E0502060401010101" pitchFamily="34" charset="-79"/>
                        <a:cs typeface="David" panose="020E0502060401010101" pitchFamily="34" charset="-79"/>
                      </a:endParaRPr>
                    </a:p>
                  </a:txBody>
                  <a:tcPr/>
                </a:tc>
              </a:tr>
              <a:tr h="770531">
                <a:tc>
                  <a:txBody>
                    <a:bodyPr/>
                    <a:lstStyle/>
                    <a:p>
                      <a:pPr rtl="1"/>
                      <a:r>
                        <a:rPr lang="he-IL" dirty="0" smtClean="0">
                          <a:latin typeface="David" panose="020E0502060401010101" pitchFamily="34" charset="-79"/>
                          <a:cs typeface="David" panose="020E0502060401010101" pitchFamily="34" charset="-79"/>
                        </a:rPr>
                        <a:t>אושרו במלואן</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solidFill>
                            <a:schemeClr val="tx1"/>
                          </a:solidFill>
                          <a:latin typeface="David" panose="020E0502060401010101" pitchFamily="34" charset="-79"/>
                          <a:cs typeface="David" panose="020E0502060401010101" pitchFamily="34" charset="-79"/>
                        </a:rPr>
                        <a:t>12</a:t>
                      </a:r>
                      <a:endParaRPr lang="he-IL" dirty="0">
                        <a:solidFill>
                          <a:schemeClr val="tx1"/>
                        </a:solidFill>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17</a:t>
                      </a:r>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5</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4</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7</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9</a:t>
                      </a:r>
                      <a:endParaRPr lang="he-IL" dirty="0">
                        <a:latin typeface="David" panose="020E0502060401010101" pitchFamily="34" charset="-79"/>
                        <a:cs typeface="David" panose="020E0502060401010101" pitchFamily="34" charset="-79"/>
                      </a:endParaRPr>
                    </a:p>
                  </a:txBody>
                  <a:tcPr/>
                </a:tc>
              </a:tr>
              <a:tr h="770531">
                <a:tc>
                  <a:txBody>
                    <a:bodyPr/>
                    <a:lstStyle/>
                    <a:p>
                      <a:pPr rtl="1"/>
                      <a:r>
                        <a:rPr lang="he-IL" dirty="0" smtClean="0">
                          <a:latin typeface="David" panose="020E0502060401010101" pitchFamily="34" charset="-79"/>
                          <a:cs typeface="David" panose="020E0502060401010101" pitchFamily="34" charset="-79"/>
                        </a:rPr>
                        <a:t>אושרו בחלקן </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solidFill>
                            <a:schemeClr val="tx1"/>
                          </a:solidFill>
                          <a:latin typeface="David" panose="020E0502060401010101" pitchFamily="34" charset="-79"/>
                          <a:cs typeface="David" panose="020E0502060401010101" pitchFamily="34" charset="-79"/>
                        </a:rPr>
                        <a:t>1</a:t>
                      </a:r>
                      <a:endParaRPr lang="he-IL" dirty="0">
                        <a:solidFill>
                          <a:schemeClr val="tx1"/>
                        </a:solidFill>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1</a:t>
                      </a:r>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4</a:t>
                      </a:r>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3</a:t>
                      </a:r>
                      <a:endParaRPr lang="he-IL" dirty="0">
                        <a:latin typeface="David" panose="020E0502060401010101" pitchFamily="34" charset="-79"/>
                        <a:cs typeface="David" panose="020E0502060401010101" pitchFamily="34" charset="-79"/>
                      </a:endParaRPr>
                    </a:p>
                  </a:txBody>
                  <a:tcPr/>
                </a:tc>
              </a:tr>
              <a:tr h="446419">
                <a:tc>
                  <a:txBody>
                    <a:bodyPr/>
                    <a:lstStyle/>
                    <a:p>
                      <a:pPr rtl="1"/>
                      <a:r>
                        <a:rPr lang="he-IL" dirty="0" smtClean="0">
                          <a:latin typeface="David" panose="020E0502060401010101" pitchFamily="34" charset="-79"/>
                          <a:cs typeface="David" panose="020E0502060401010101" pitchFamily="34" charset="-79"/>
                        </a:rPr>
                        <a:t>נדחו</a:t>
                      </a:r>
                      <a:endParaRPr lang="he-IL" dirty="0">
                        <a:latin typeface="David" panose="020E0502060401010101" pitchFamily="34" charset="-79"/>
                        <a:cs typeface="David" panose="020E0502060401010101" pitchFamily="34" charset="-79"/>
                      </a:endParaRPr>
                    </a:p>
                  </a:txBody>
                  <a:tcPr/>
                </a:tc>
                <a:tc>
                  <a:txBody>
                    <a:bodyPr/>
                    <a:lstStyle/>
                    <a:p>
                      <a:pPr rtl="1"/>
                      <a:endParaRPr lang="he-IL" dirty="0">
                        <a:solidFill>
                          <a:srgbClr val="FF0000"/>
                        </a:solidFill>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r>
                        <a:rPr lang="he-IL" dirty="0" smtClean="0">
                          <a:latin typeface="David" panose="020E0502060401010101" pitchFamily="34" charset="-79"/>
                          <a:cs typeface="David" panose="020E0502060401010101" pitchFamily="34" charset="-79"/>
                        </a:rPr>
                        <a:t>4</a:t>
                      </a:r>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c>
                  <a:txBody>
                    <a:bodyPr/>
                    <a:lstStyle/>
                    <a:p>
                      <a:pPr rtl="1"/>
                      <a:endParaRPr lang="he-IL" dirty="0">
                        <a:latin typeface="David" panose="020E0502060401010101" pitchFamily="34" charset="-79"/>
                        <a:cs typeface="David" panose="020E0502060401010101" pitchFamily="34" charset="-79"/>
                      </a:endParaRPr>
                    </a:p>
                  </a:txBody>
                  <a:tcPr/>
                </a:tc>
              </a:tr>
            </a:tbl>
          </a:graphicData>
        </a:graphic>
      </p:graphicFrame>
      <p:sp>
        <p:nvSpPr>
          <p:cNvPr id="4" name="מציין מיקום של מספר שקופית 3"/>
          <p:cNvSpPr>
            <a:spLocks noGrp="1"/>
          </p:cNvSpPr>
          <p:nvPr>
            <p:ph type="sldNum" sz="quarter" idx="12"/>
          </p:nvPr>
        </p:nvSpPr>
        <p:spPr>
          <a:xfrm>
            <a:off x="6580900" y="6665466"/>
            <a:ext cx="2133600" cy="319088"/>
          </a:xfrm>
        </p:spPr>
        <p:txBody>
          <a:bodyPr/>
          <a:lstStyle/>
          <a:p>
            <a:fld id="{DAF22AC9-109E-4E4D-92F9-530E51D9A3A2}" type="slidenum">
              <a:rPr lang="he-IL" smtClean="0">
                <a:solidFill>
                  <a:prstClr val="black">
                    <a:tint val="75000"/>
                  </a:prstClr>
                </a:solidFill>
                <a:latin typeface="David" panose="020E0502060401010101" pitchFamily="34" charset="-79"/>
                <a:cs typeface="David" panose="020E0502060401010101" pitchFamily="34" charset="-79"/>
              </a:rPr>
              <a:pPr/>
              <a:t>15</a:t>
            </a:fld>
            <a:endParaRPr lang="he-IL">
              <a:solidFill>
                <a:prstClr val="black">
                  <a:tint val="75000"/>
                </a:prstClr>
              </a:solidFill>
              <a:latin typeface="David" panose="020E0502060401010101" pitchFamily="34" charset="-79"/>
              <a:cs typeface="David" panose="020E0502060401010101" pitchFamily="34" charset="-79"/>
            </a:endParaRPr>
          </a:p>
        </p:txBody>
      </p:sp>
      <p:sp>
        <p:nvSpPr>
          <p:cNvPr id="3" name="TextBox 2"/>
          <p:cNvSpPr txBox="1"/>
          <p:nvPr/>
        </p:nvSpPr>
        <p:spPr>
          <a:xfrm>
            <a:off x="369634" y="4746235"/>
            <a:ext cx="8345554" cy="2142125"/>
          </a:xfrm>
          <a:prstGeom prst="rect">
            <a:avLst/>
          </a:prstGeom>
          <a:noFill/>
        </p:spPr>
        <p:txBody>
          <a:bodyPr wrap="none" rtlCol="1">
            <a:spAutoFit/>
          </a:bodyPr>
          <a:lstStyle/>
          <a:p>
            <a:pPr fontAlgn="base">
              <a:lnSpc>
                <a:spcPct val="80000"/>
              </a:lnSpc>
              <a:spcBef>
                <a:spcPct val="20000"/>
              </a:spcBef>
              <a:spcAft>
                <a:spcPct val="0"/>
              </a:spcAft>
              <a:buClr>
                <a:schemeClr val="accent2"/>
              </a:buClr>
              <a:buSzPct val="85000"/>
            </a:pPr>
            <a:r>
              <a:rPr lang="he-IL" sz="2400" b="1" dirty="0" smtClean="0">
                <a:solidFill>
                  <a:srgbClr val="0070C0"/>
                </a:solidFill>
                <a:latin typeface="David" panose="020E0502060401010101" pitchFamily="34" charset="-79"/>
                <a:cs typeface="David" panose="020E0502060401010101" pitchFamily="34" charset="-79"/>
              </a:rPr>
              <a:t>מפגשים </a:t>
            </a:r>
            <a:r>
              <a:rPr lang="he-IL" sz="2400" b="1" dirty="0">
                <a:solidFill>
                  <a:srgbClr val="0070C0"/>
                </a:solidFill>
                <a:latin typeface="David" panose="020E0502060401010101" pitchFamily="34" charset="-79"/>
                <a:cs typeface="David" panose="020E0502060401010101" pitchFamily="34" charset="-79"/>
              </a:rPr>
              <a:t>עם  רפרנטים לתשלומי הורים ועם מפקחים כוללים </a:t>
            </a:r>
            <a:r>
              <a:rPr lang="he-IL" sz="2400" b="1" dirty="0" smtClean="0">
                <a:solidFill>
                  <a:srgbClr val="0070C0"/>
                </a:solidFill>
                <a:latin typeface="David" panose="020E0502060401010101" pitchFamily="34" charset="-79"/>
                <a:cs typeface="David" panose="020E0502060401010101" pitchFamily="34" charset="-79"/>
              </a:rPr>
              <a:t>במחוזות:</a:t>
            </a:r>
            <a:endParaRPr lang="he-IL" sz="2400" b="1" dirty="0">
              <a:solidFill>
                <a:srgbClr val="0070C0"/>
              </a:solidFill>
              <a:latin typeface="David" panose="020E0502060401010101" pitchFamily="34" charset="-79"/>
              <a:cs typeface="David" panose="020E0502060401010101" pitchFamily="34" charset="-79"/>
            </a:endParaRPr>
          </a:p>
          <a:p>
            <a:pPr lvl="1"/>
            <a:r>
              <a:rPr lang="he-IL" sz="2400" dirty="0" smtClean="0">
                <a:latin typeface="David" panose="020E0502060401010101" pitchFamily="34" charset="-79"/>
                <a:cs typeface="David" panose="020E0502060401010101" pitchFamily="34" charset="-79"/>
              </a:rPr>
              <a:t>1. </a:t>
            </a:r>
            <a:r>
              <a:rPr lang="he-IL" sz="2400" smtClean="0">
                <a:latin typeface="David" panose="020E0502060401010101" pitchFamily="34" charset="-79"/>
                <a:cs typeface="David" panose="020E0502060401010101" pitchFamily="34" charset="-79"/>
              </a:rPr>
              <a:t>ריענון </a:t>
            </a:r>
            <a:r>
              <a:rPr lang="he-IL" sz="2400" dirty="0" smtClean="0">
                <a:latin typeface="David" panose="020E0502060401010101" pitchFamily="34" charset="-79"/>
                <a:cs typeface="David" panose="020E0502060401010101" pitchFamily="34" charset="-79"/>
              </a:rPr>
              <a:t>כללים</a:t>
            </a:r>
          </a:p>
          <a:p>
            <a:pPr lvl="1"/>
            <a:r>
              <a:rPr lang="he-IL" sz="2400" dirty="0" smtClean="0">
                <a:latin typeface="David" panose="020E0502060401010101" pitchFamily="34" charset="-79"/>
                <a:cs typeface="David" panose="020E0502060401010101" pitchFamily="34" charset="-79"/>
              </a:rPr>
              <a:t>2. דגשים </a:t>
            </a:r>
            <a:r>
              <a:rPr lang="he-IL" sz="2400" dirty="0" smtClean="0">
                <a:latin typeface="David" panose="020E0502060401010101" pitchFamily="34" charset="-79"/>
                <a:cs typeface="David" panose="020E0502060401010101" pitchFamily="34" charset="-79"/>
              </a:rPr>
              <a:t>מתוך חוזרי המנכ"ל </a:t>
            </a:r>
          </a:p>
          <a:p>
            <a:pPr lvl="1"/>
            <a:r>
              <a:rPr lang="he-IL" sz="2400" dirty="0" smtClean="0">
                <a:latin typeface="David" panose="020E0502060401010101" pitchFamily="34" charset="-79"/>
                <a:cs typeface="David" panose="020E0502060401010101" pitchFamily="34" charset="-79"/>
              </a:rPr>
              <a:t>3. אחידות </a:t>
            </a:r>
            <a:r>
              <a:rPr lang="he-IL" sz="2400" dirty="0" smtClean="0">
                <a:latin typeface="David" panose="020E0502060401010101" pitchFamily="34" charset="-79"/>
                <a:cs typeface="David" panose="020E0502060401010101" pitchFamily="34" charset="-79"/>
              </a:rPr>
              <a:t>בעבודת וועדות החריגים</a:t>
            </a:r>
          </a:p>
          <a:p>
            <a:pPr marL="285750" indent="-285750">
              <a:buFont typeface="Arial" panose="020B0604020202020204" pitchFamily="34" charset="0"/>
              <a:buChar char="•"/>
            </a:pPr>
            <a:endParaRPr lang="he-IL" sz="2400" dirty="0" smtClean="0">
              <a:latin typeface="David" panose="020E0502060401010101" pitchFamily="34" charset="-79"/>
              <a:cs typeface="David" panose="020E0502060401010101" pitchFamily="34" charset="-79"/>
            </a:endParaRPr>
          </a:p>
          <a:p>
            <a:r>
              <a:rPr lang="he-IL" dirty="0" smtClean="0">
                <a:latin typeface="David" panose="020E0502060401010101" pitchFamily="34" charset="-79"/>
                <a:cs typeface="David" panose="020E0502060401010101" pitchFamily="34" charset="-79"/>
              </a:rPr>
              <a:t> </a:t>
            </a:r>
            <a:endParaRPr lang="he-IL"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447423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4400" dirty="0" smtClean="0">
                <a:latin typeface="David" panose="020E0502060401010101" pitchFamily="34" charset="-79"/>
                <a:cs typeface="David" panose="020E0502060401010101" pitchFamily="34" charset="-79"/>
              </a:rPr>
              <a:t>הסדרת תשלומי הורים בגני ילדים</a:t>
            </a:r>
            <a:endParaRPr lang="he-IL" sz="4400" dirty="0">
              <a:latin typeface="David" panose="020E0502060401010101" pitchFamily="34" charset="-79"/>
              <a:cs typeface="David" panose="020E0502060401010101" pitchFamily="34" charset="-79"/>
            </a:endParaRPr>
          </a:p>
        </p:txBody>
      </p:sp>
      <p:sp>
        <p:nvSpPr>
          <p:cNvPr id="3" name="מציין מיקום תוכן 2"/>
          <p:cNvSpPr>
            <a:spLocks noGrp="1"/>
          </p:cNvSpPr>
          <p:nvPr>
            <p:ph idx="1"/>
          </p:nvPr>
        </p:nvSpPr>
        <p:spPr/>
        <p:txBody>
          <a:bodyPr/>
          <a:lstStyle/>
          <a:p>
            <a:pPr lvl="0"/>
            <a:r>
              <a:rPr lang="he-IL" dirty="0" smtClean="0">
                <a:latin typeface="David" panose="020E0502060401010101" pitchFamily="34" charset="-79"/>
                <a:cs typeface="David" panose="020E0502060401010101" pitchFamily="34" charset="-79"/>
              </a:rPr>
              <a:t>בכמה עשרות גני ילדים התפתח נוהג של גביה חריגה שהגיעה לסכומים של אלפי שקלים ועד 15,000 ₪ לשנה לתלמיד בגן. </a:t>
            </a:r>
          </a:p>
          <a:p>
            <a:pPr lvl="0"/>
            <a:r>
              <a:rPr lang="he-IL" dirty="0" smtClean="0">
                <a:latin typeface="David" panose="020E0502060401010101" pitchFamily="34" charset="-79"/>
                <a:cs typeface="David" panose="020E0502060401010101" pitchFamily="34" charset="-79"/>
              </a:rPr>
              <a:t>לאותם גנים בלבד ניתנה השנה (תשע"ח) אפשרות להפחתה מדורגת בפיקוח ועדת חריגים מחוזית של 3,000 ₪ גביה מקסימלית לשנה זו, והתיישרות לגביה בהתאם לחוזר החל מהשנה הבאה (תשע"ט). </a:t>
            </a:r>
          </a:p>
          <a:p>
            <a:pPr lvl="0"/>
            <a:r>
              <a:rPr lang="he-IL" dirty="0" smtClean="0">
                <a:latin typeface="David" panose="020E0502060401010101" pitchFamily="34" charset="-79"/>
                <a:cs typeface="David" panose="020E0502060401010101" pitchFamily="34" charset="-79"/>
              </a:rPr>
              <a:t>אפשרות זו מותנית בכך שסכום זה מהווה הפחתה ביחס לסכום שנגבה ע"י גן זה בשנת הלימודים תשע"ז. </a:t>
            </a: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16</a:t>
            </a:fld>
            <a:endParaRPr lang="he-IL">
              <a:solidFill>
                <a:prstClr val="black">
                  <a:tint val="75000"/>
                </a:prstClr>
              </a:solidFill>
            </a:endParaRPr>
          </a:p>
        </p:txBody>
      </p:sp>
    </p:spTree>
    <p:extLst>
      <p:ext uri="{BB962C8B-B14F-4D97-AF65-F5344CB8AC3E}">
        <p14:creationId xmlns:p14="http://schemas.microsoft.com/office/powerpoint/2010/main" val="2774452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b="1" dirty="0"/>
              <a:t>אגף בקרה </a:t>
            </a:r>
            <a:r>
              <a:rPr lang="en-US" dirty="0"/>
              <a:t/>
            </a:r>
            <a:br>
              <a:rPr lang="en-US" dirty="0"/>
            </a:br>
            <a:endParaRPr lang="he-IL"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17</a:t>
            </a:fld>
            <a:endParaRPr lang="he-IL">
              <a:solidFill>
                <a:prstClr val="black">
                  <a:tint val="75000"/>
                </a:prstClr>
              </a:solidFill>
            </a:endParaRPr>
          </a:p>
        </p:txBody>
      </p:sp>
      <p:sp>
        <p:nvSpPr>
          <p:cNvPr id="5" name="מלבן 4"/>
          <p:cNvSpPr/>
          <p:nvPr/>
        </p:nvSpPr>
        <p:spPr>
          <a:xfrm>
            <a:off x="251520" y="1628800"/>
            <a:ext cx="8568952" cy="5016758"/>
          </a:xfrm>
          <a:prstGeom prst="rect">
            <a:avLst/>
          </a:prstGeom>
        </p:spPr>
        <p:txBody>
          <a:bodyPr wrap="square">
            <a:spAutoFit/>
          </a:bodyPr>
          <a:lstStyle/>
          <a:p>
            <a:pPr algn="just"/>
            <a:r>
              <a:rPr lang="he-IL" sz="2000" dirty="0">
                <a:latin typeface="David" panose="020E0502060401010101" pitchFamily="34" charset="-79"/>
                <a:cs typeface="David" panose="020E0502060401010101" pitchFamily="34" charset="-79"/>
              </a:rPr>
              <a:t>לאגף בקרה </a:t>
            </a:r>
            <a:r>
              <a:rPr lang="he-IL" sz="2000" b="1" u="sng" dirty="0">
                <a:latin typeface="David" panose="020E0502060401010101" pitchFamily="34" charset="-79"/>
                <a:cs typeface="David" panose="020E0502060401010101" pitchFamily="34" charset="-79"/>
              </a:rPr>
              <a:t>תכנית בקרה רב תחומית שנתית במסגרתה נערכת בקרה מדגמית במאות מוסדות </a:t>
            </a:r>
            <a:r>
              <a:rPr lang="he-IL" sz="2000" b="1" u="sng" dirty="0" smtClean="0">
                <a:latin typeface="David" panose="020E0502060401010101" pitchFamily="34" charset="-79"/>
                <a:cs typeface="David" panose="020E0502060401010101" pitchFamily="34" charset="-79"/>
              </a:rPr>
              <a:t>חינוך </a:t>
            </a:r>
            <a:r>
              <a:rPr lang="he-IL" sz="2000" b="1" u="sng" dirty="0">
                <a:latin typeface="David" panose="020E0502060401010101" pitchFamily="34" charset="-79"/>
                <a:cs typeface="David" panose="020E0502060401010101" pitchFamily="34" charset="-79"/>
              </a:rPr>
              <a:t>מדי שנה, בתדירות המאפשרת בדיקת כל מוסד חינוך אחת לשלוש עד חמש שנים. </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במסגרת הנושאים לגביהם נערכת הבקרה, הוכנס נושא תשלומי הורים כנושא מבוקר משמעותי והוא כולל איסוף נתוני גביית התשלומים ותיקופם בדרכים שונות.</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 </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נבדקים כלל הסכומים שנגבים מההורים (אם במישרין ע"י ביה"ס ואם ע"י גוף שלישי לטובת פעילות בבית הספר) אל מול הסכומים שפורסמו במערכת ה"אפיק" ואל מול הגבייה המרבית המותרת ע"פ חוזר מנכ"ל. כמו כן, נבדקת בנושאים מוגדרים גם התמורה הניתנת להורים בגין התשלומים שניגבו. </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 </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ממצאי הבקרה בנושא תשלומי הורים מובאים לידיעת בתי הספר ולידיעת המפקחים במסגרת דוח המשוב הבית ספרי ומסוכמים גם כחלק דוח מטה מחוזי וארצי.</a:t>
            </a:r>
            <a:endParaRPr lang="en-US" sz="2000" dirty="0">
              <a:latin typeface="David" panose="020E0502060401010101" pitchFamily="34" charset="-79"/>
              <a:cs typeface="David" panose="020E0502060401010101" pitchFamily="34" charset="-79"/>
            </a:endParaRPr>
          </a:p>
          <a:p>
            <a:pPr algn="just"/>
            <a:r>
              <a:rPr lang="he-IL" sz="2000" dirty="0">
                <a:latin typeface="David" panose="020E0502060401010101" pitchFamily="34" charset="-79"/>
                <a:cs typeface="David" panose="020E0502060401010101" pitchFamily="34" charset="-79"/>
              </a:rPr>
              <a:t> </a:t>
            </a:r>
            <a:endParaRPr lang="en-US" sz="2000" dirty="0">
              <a:latin typeface="David" panose="020E0502060401010101" pitchFamily="34" charset="-79"/>
              <a:cs typeface="David" panose="020E0502060401010101" pitchFamily="34" charset="-79"/>
            </a:endParaRPr>
          </a:p>
          <a:p>
            <a:pPr algn="just"/>
            <a:r>
              <a:rPr lang="he-IL" sz="2000" dirty="0" smtClean="0">
                <a:latin typeface="David" panose="020E0502060401010101" pitchFamily="34" charset="-79"/>
                <a:cs typeface="David" panose="020E0502060401010101" pitchFamily="34" charset="-79"/>
              </a:rPr>
              <a:t>בשנה </a:t>
            </a:r>
            <a:r>
              <a:rPr lang="he-IL" sz="2000" dirty="0">
                <a:latin typeface="David" panose="020E0502060401010101" pitchFamily="34" charset="-79"/>
                <a:cs typeface="David" panose="020E0502060401010101" pitchFamily="34" charset="-79"/>
              </a:rPr>
              <a:t>האחרונה פועל אגף הבקרה לצד מנהלי ומפקחי המחוזות להנעת תהליכי טיפול המשכי בליקויים.</a:t>
            </a:r>
            <a:endParaRPr lang="en-US" sz="20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4461720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23528" y="404664"/>
            <a:ext cx="8534400" cy="1143000"/>
          </a:xfrm>
        </p:spPr>
        <p:txBody>
          <a:bodyPr/>
          <a:lstStyle/>
          <a:p>
            <a:r>
              <a:rPr lang="he-IL" b="1" u="sng" dirty="0" smtClean="0">
                <a:latin typeface="David" panose="020E0502060401010101" pitchFamily="34" charset="-79"/>
                <a:cs typeface="David" panose="020E0502060401010101" pitchFamily="34" charset="-79"/>
              </a:rPr>
              <a:t> </a:t>
            </a:r>
            <a:r>
              <a:rPr lang="he-IL" b="1" u="sng" dirty="0">
                <a:latin typeface="David" panose="020E0502060401010101" pitchFamily="34" charset="-79"/>
                <a:cs typeface="David" panose="020E0502060401010101" pitchFamily="34" charset="-79"/>
              </a:rPr>
              <a:t>ממצאים נבחרים מבקרת בתי הספר היסודיים </a:t>
            </a:r>
            <a:r>
              <a:rPr lang="he-IL" b="1" u="sng" dirty="0" err="1">
                <a:latin typeface="David" panose="020E0502060401010101" pitchFamily="34" charset="-79"/>
                <a:cs typeface="David" panose="020E0502060401010101" pitchFamily="34" charset="-79"/>
              </a:rPr>
              <a:t>בתשע"ז</a:t>
            </a:r>
            <a:r>
              <a:rPr lang="he-IL" b="1" u="sng" dirty="0">
                <a:latin typeface="David" panose="020E0502060401010101" pitchFamily="34" charset="-79"/>
                <a:cs typeface="David" panose="020E0502060401010101" pitchFamily="34" charset="-79"/>
              </a:rPr>
              <a:t> (322 בתי"ס מבוקרים</a:t>
            </a:r>
            <a:r>
              <a:rPr lang="he-IL" b="1" u="sng" dirty="0" smtClean="0">
                <a:latin typeface="David" panose="020E0502060401010101" pitchFamily="34" charset="-79"/>
                <a:cs typeface="David" panose="020E0502060401010101" pitchFamily="34" charset="-79"/>
              </a:rPr>
              <a:t>)</a:t>
            </a:r>
            <a:r>
              <a:rPr lang="en-US" dirty="0">
                <a:latin typeface="David" panose="020E0502060401010101" pitchFamily="34" charset="-79"/>
                <a:cs typeface="David" panose="020E0502060401010101" pitchFamily="34" charset="-79"/>
              </a:rPr>
              <a:t/>
            </a:r>
            <a:br>
              <a:rPr lang="en-US" dirty="0">
                <a:latin typeface="David" panose="020E0502060401010101" pitchFamily="34" charset="-79"/>
                <a:cs typeface="David" panose="020E0502060401010101" pitchFamily="34" charset="-79"/>
              </a:rPr>
            </a:br>
            <a:endParaRPr lang="he-IL" dirty="0">
              <a:latin typeface="David" panose="020E0502060401010101" pitchFamily="34" charset="-79"/>
              <a:cs typeface="David" panose="020E0502060401010101" pitchFamily="34" charset="-79"/>
            </a:endParaRPr>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18</a:t>
            </a:fld>
            <a:endParaRPr lang="he-IL">
              <a:solidFill>
                <a:prstClr val="black">
                  <a:tint val="75000"/>
                </a:prstClr>
              </a:solidFill>
            </a:endParaRPr>
          </a:p>
        </p:txBody>
      </p:sp>
      <p:sp>
        <p:nvSpPr>
          <p:cNvPr id="5" name="TextBox 4"/>
          <p:cNvSpPr txBox="1"/>
          <p:nvPr/>
        </p:nvSpPr>
        <p:spPr>
          <a:xfrm>
            <a:off x="5652120" y="1443263"/>
            <a:ext cx="3169935" cy="615553"/>
          </a:xfrm>
          <a:prstGeom prst="rect">
            <a:avLst/>
          </a:prstGeom>
          <a:noFill/>
        </p:spPr>
        <p:txBody>
          <a:bodyPr wrap="square" rtlCol="1">
            <a:spAutoFit/>
          </a:bodyPr>
          <a:lstStyle/>
          <a:p>
            <a:r>
              <a:rPr lang="he-IL" sz="1600" b="1" u="sng" dirty="0"/>
              <a:t>גבייה על טיולים בשכבה ג':</a:t>
            </a:r>
            <a:endParaRPr lang="en-US" sz="1600" dirty="0"/>
          </a:p>
          <a:p>
            <a:endParaRPr lang="he-IL" dirty="0"/>
          </a:p>
        </p:txBody>
      </p:sp>
      <p:pic>
        <p:nvPicPr>
          <p:cNvPr id="6" name="תמונה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6976" y="1810261"/>
            <a:ext cx="41910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מלבן 7"/>
          <p:cNvSpPr/>
          <p:nvPr/>
        </p:nvSpPr>
        <p:spPr>
          <a:xfrm>
            <a:off x="-128067" y="1471707"/>
            <a:ext cx="5039544" cy="338554"/>
          </a:xfrm>
          <a:prstGeom prst="rect">
            <a:avLst/>
          </a:prstGeom>
        </p:spPr>
        <p:txBody>
          <a:bodyPr wrap="square">
            <a:spAutoFit/>
          </a:bodyPr>
          <a:lstStyle/>
          <a:p>
            <a:r>
              <a:rPr lang="he-IL" sz="1600" b="1" u="sng" dirty="0"/>
              <a:t>גבייה על רכישת שירותים וציוד מרצון בשכבות ב', ד', ה':</a:t>
            </a:r>
            <a:endParaRPr lang="en-US" sz="1600" dirty="0"/>
          </a:p>
        </p:txBody>
      </p:sp>
      <p:graphicFrame>
        <p:nvGraphicFramePr>
          <p:cNvPr id="9" name="תרשים 8"/>
          <p:cNvGraphicFramePr/>
          <p:nvPr>
            <p:extLst>
              <p:ext uri="{D42A27DB-BD31-4B8C-83A1-F6EECF244321}">
                <p14:modId xmlns:p14="http://schemas.microsoft.com/office/powerpoint/2010/main" val="3911227833"/>
              </p:ext>
            </p:extLst>
          </p:nvPr>
        </p:nvGraphicFramePr>
        <p:xfrm>
          <a:off x="487975" y="1785701"/>
          <a:ext cx="3807460" cy="1896745"/>
        </p:xfrm>
        <a:graphic>
          <a:graphicData uri="http://schemas.openxmlformats.org/drawingml/2006/chart">
            <c:chart xmlns:c="http://schemas.openxmlformats.org/drawingml/2006/chart" xmlns:r="http://schemas.openxmlformats.org/officeDocument/2006/relationships" r:id="rId3"/>
          </a:graphicData>
        </a:graphic>
      </p:graphicFrame>
      <p:sp>
        <p:nvSpPr>
          <p:cNvPr id="10" name="מלבן 9"/>
          <p:cNvSpPr/>
          <p:nvPr/>
        </p:nvSpPr>
        <p:spPr>
          <a:xfrm>
            <a:off x="4355976" y="3356992"/>
            <a:ext cx="4572000" cy="615553"/>
          </a:xfrm>
          <a:prstGeom prst="rect">
            <a:avLst/>
          </a:prstGeom>
        </p:spPr>
        <p:txBody>
          <a:bodyPr>
            <a:spAutoFit/>
          </a:bodyPr>
          <a:lstStyle/>
          <a:p>
            <a:r>
              <a:rPr lang="he-IL" b="1" dirty="0"/>
              <a:t> </a:t>
            </a:r>
            <a:endParaRPr lang="en-US" dirty="0"/>
          </a:p>
          <a:p>
            <a:r>
              <a:rPr lang="he-IL" sz="1600" b="1" u="sng" dirty="0"/>
              <a:t>גבייה על טיולים בשכבה ה':</a:t>
            </a:r>
            <a:endParaRPr lang="en-US" sz="1600" dirty="0">
              <a:effectLst/>
            </a:endParaRPr>
          </a:p>
        </p:txBody>
      </p:sp>
      <p:pic>
        <p:nvPicPr>
          <p:cNvPr id="11" name="תמונה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89376" y="4077072"/>
            <a:ext cx="40386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מלבן 11"/>
          <p:cNvSpPr/>
          <p:nvPr/>
        </p:nvSpPr>
        <p:spPr>
          <a:xfrm>
            <a:off x="1475656" y="3664769"/>
            <a:ext cx="2260554" cy="338554"/>
          </a:xfrm>
          <a:prstGeom prst="rect">
            <a:avLst/>
          </a:prstGeom>
        </p:spPr>
        <p:txBody>
          <a:bodyPr wrap="none">
            <a:spAutoFit/>
          </a:bodyPr>
          <a:lstStyle/>
          <a:p>
            <a:r>
              <a:rPr lang="he-IL" sz="1600" b="1" u="sng" dirty="0"/>
              <a:t>גבייה על </a:t>
            </a:r>
            <a:r>
              <a:rPr lang="he-IL" sz="1600" b="1" u="sng" dirty="0" err="1"/>
              <a:t>תל"ן</a:t>
            </a:r>
            <a:r>
              <a:rPr lang="he-IL" sz="1600" b="1" u="sng" dirty="0"/>
              <a:t> בשכבה ו':</a:t>
            </a:r>
            <a:endParaRPr lang="en-US" sz="1600" dirty="0"/>
          </a:p>
        </p:txBody>
      </p:sp>
      <p:graphicFrame>
        <p:nvGraphicFramePr>
          <p:cNvPr id="13" name="תרשים 12"/>
          <p:cNvGraphicFramePr/>
          <p:nvPr>
            <p:extLst>
              <p:ext uri="{D42A27DB-BD31-4B8C-83A1-F6EECF244321}">
                <p14:modId xmlns:p14="http://schemas.microsoft.com/office/powerpoint/2010/main" val="302552686"/>
              </p:ext>
            </p:extLst>
          </p:nvPr>
        </p:nvGraphicFramePr>
        <p:xfrm>
          <a:off x="582806" y="4122474"/>
          <a:ext cx="3773170" cy="180149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284400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sz="4800" dirty="0">
                <a:latin typeface="David" panose="020E0502060401010101" pitchFamily="34" charset="-79"/>
                <a:cs typeface="David" panose="020E0502060401010101" pitchFamily="34" charset="-79"/>
              </a:rPr>
              <a:t>אגף אכיפה - תשלומי הורים</a:t>
            </a:r>
            <a:endParaRPr lang="he-IL" sz="4800" b="1"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19</a:t>
            </a:fld>
            <a:endParaRPr lang="he-IL">
              <a:solidFill>
                <a:prstClr val="black">
                  <a:tint val="75000"/>
                </a:prstClr>
              </a:solidFill>
            </a:endParaRPr>
          </a:p>
        </p:txBody>
      </p:sp>
      <p:sp>
        <p:nvSpPr>
          <p:cNvPr id="6" name="מציין מיקום תוכן 5"/>
          <p:cNvSpPr>
            <a:spLocks noGrp="1"/>
          </p:cNvSpPr>
          <p:nvPr>
            <p:ph idx="1"/>
          </p:nvPr>
        </p:nvSpPr>
        <p:spPr>
          <a:xfrm>
            <a:off x="304800" y="1600200"/>
            <a:ext cx="8534400" cy="1569660"/>
          </a:xfrm>
          <a:prstGeom prst="rect">
            <a:avLst/>
          </a:prstGeom>
        </p:spPr>
        <p:txBody>
          <a:bodyPr wrap="square">
            <a:spAutoFit/>
          </a:bodyPr>
          <a:lstStyle/>
          <a:p>
            <a:pPr marL="0" indent="0" algn="just">
              <a:buNone/>
            </a:pPr>
            <a:r>
              <a:rPr lang="he-IL" sz="2400" dirty="0" smtClean="0">
                <a:latin typeface="David" panose="020E0502060401010101" pitchFamily="34" charset="-79"/>
                <a:cs typeface="David" panose="020E0502060401010101" pitchFamily="34" charset="-79"/>
              </a:rPr>
              <a:t>הוקם </a:t>
            </a:r>
            <a:r>
              <a:rPr lang="he-IL" sz="2400" dirty="0">
                <a:latin typeface="David" panose="020E0502060401010101" pitchFamily="34" charset="-79"/>
                <a:cs typeface="David" panose="020E0502060401010101" pitchFamily="34" charset="-79"/>
              </a:rPr>
              <a:t>אגף אכיפה </a:t>
            </a:r>
            <a:r>
              <a:rPr lang="he-IL" sz="2400" dirty="0" err="1">
                <a:latin typeface="David" panose="020E0502060401010101" pitchFamily="34" charset="-79"/>
                <a:cs typeface="David" panose="020E0502060401010101" pitchFamily="34" charset="-79"/>
              </a:rPr>
              <a:t>במינהל</a:t>
            </a:r>
            <a:r>
              <a:rPr lang="he-IL" sz="2400" dirty="0">
                <a:latin typeface="David" panose="020E0502060401010101" pitchFamily="34" charset="-79"/>
                <a:cs typeface="David" panose="020E0502060401010101" pitchFamily="34" charset="-79"/>
              </a:rPr>
              <a:t> רישוי בקרה ואכיפה, המטפל  בין היתר בנושא  גביית תשלומי ההורים. במסגרת זו, אגף האכיפה מבצע בדיקה יזומה ובדיקה של תלונות בנושא תשלומי הורים ובאם קיימת חריגה מנוהלי משרד החינוך. </a:t>
            </a:r>
            <a:endParaRPr lang="en-US" sz="2400" dirty="0">
              <a:latin typeface="David" panose="020E0502060401010101" pitchFamily="34" charset="-79"/>
              <a:cs typeface="David" panose="020E0502060401010101" pitchFamily="34" charset="-79"/>
            </a:endParaRPr>
          </a:p>
        </p:txBody>
      </p:sp>
      <p:sp>
        <p:nvSpPr>
          <p:cNvPr id="7" name="מלבן 6"/>
          <p:cNvSpPr/>
          <p:nvPr/>
        </p:nvSpPr>
        <p:spPr>
          <a:xfrm>
            <a:off x="467544" y="3140968"/>
            <a:ext cx="8460432" cy="1200329"/>
          </a:xfrm>
          <a:prstGeom prst="rect">
            <a:avLst/>
          </a:prstGeom>
        </p:spPr>
        <p:txBody>
          <a:bodyPr wrap="square">
            <a:spAutoFit/>
          </a:bodyPr>
          <a:lstStyle/>
          <a:p>
            <a:pPr algn="just"/>
            <a:r>
              <a:rPr lang="he-IL" u="sng" dirty="0">
                <a:latin typeface="David" panose="020E0502060401010101" pitchFamily="34" charset="-79"/>
                <a:cs typeface="David" panose="020E0502060401010101" pitchFamily="34" charset="-79"/>
              </a:rPr>
              <a:t>מבדיקת הנתונים להלן  היקף התיקים שטופלו באגף האכיפה </a:t>
            </a:r>
            <a:r>
              <a:rPr lang="he-IL" u="sng" dirty="0" smtClean="0">
                <a:latin typeface="David" panose="020E0502060401010101" pitchFamily="34" charset="-79"/>
                <a:cs typeface="David" panose="020E0502060401010101" pitchFamily="34" charset="-79"/>
              </a:rPr>
              <a:t>:</a:t>
            </a:r>
            <a:endParaRPr lang="en-US" dirty="0">
              <a:latin typeface="David" panose="020E0502060401010101" pitchFamily="34" charset="-79"/>
              <a:cs typeface="David" panose="020E0502060401010101" pitchFamily="34" charset="-79"/>
            </a:endParaRPr>
          </a:p>
          <a:p>
            <a:pPr algn="just"/>
            <a:r>
              <a:rPr lang="he-IL" u="sng" dirty="0">
                <a:latin typeface="David" panose="020E0502060401010101" pitchFamily="34" charset="-79"/>
                <a:cs typeface="David" panose="020E0502060401010101" pitchFamily="34" charset="-79"/>
              </a:rPr>
              <a:t>בשנת 2015</a:t>
            </a:r>
            <a:r>
              <a:rPr lang="he-IL" dirty="0">
                <a:latin typeface="David" panose="020E0502060401010101" pitchFamily="34" charset="-79"/>
                <a:cs typeface="David" panose="020E0502060401010101" pitchFamily="34" charset="-79"/>
              </a:rPr>
              <a:t> - נפתחו באגף אכיפה 23  תיקים בגין תלונות על גביית תשלומי הורים שלא כדין. </a:t>
            </a:r>
            <a:endParaRPr lang="en-US" dirty="0">
              <a:latin typeface="David" panose="020E0502060401010101" pitchFamily="34" charset="-79"/>
              <a:cs typeface="David" panose="020E0502060401010101" pitchFamily="34" charset="-79"/>
            </a:endParaRPr>
          </a:p>
          <a:p>
            <a:pPr algn="just"/>
            <a:r>
              <a:rPr lang="he-IL" dirty="0">
                <a:latin typeface="David" panose="020E0502060401010101" pitchFamily="34" charset="-79"/>
                <a:cs typeface="David" panose="020E0502060401010101" pitchFamily="34" charset="-79"/>
              </a:rPr>
              <a:t>התיקים נסגרו בעקבות הסדרה/השבת כספים להורים/וועדת </a:t>
            </a:r>
            <a:r>
              <a:rPr lang="he-IL" dirty="0" smtClean="0">
                <a:latin typeface="David" panose="020E0502060401010101" pitchFamily="34" charset="-79"/>
                <a:cs typeface="David" panose="020E0502060401010101" pitchFamily="34" charset="-79"/>
              </a:rPr>
              <a:t>חריגים. לדוגמא </a:t>
            </a:r>
            <a:r>
              <a:rPr lang="he-IL" dirty="0">
                <a:latin typeface="David" panose="020E0502060401010101" pitchFamily="34" charset="-79"/>
                <a:cs typeface="David" panose="020E0502060401010101" pitchFamily="34" charset="-79"/>
              </a:rPr>
              <a:t>מקיף ע"ש מוסינזון, סמל </a:t>
            </a:r>
            <a:r>
              <a:rPr lang="he-IL" dirty="0" smtClean="0">
                <a:latin typeface="David" panose="020E0502060401010101" pitchFamily="34" charset="-79"/>
                <a:cs typeface="David" panose="020E0502060401010101" pitchFamily="34" charset="-79"/>
              </a:rPr>
              <a:t>470138</a:t>
            </a:r>
            <a:r>
              <a:rPr lang="he-IL" dirty="0">
                <a:latin typeface="David" panose="020E0502060401010101" pitchFamily="34" charset="-79"/>
                <a:cs typeface="David" panose="020E0502060401010101" pitchFamily="34" charset="-79"/>
              </a:rPr>
              <a:t> </a:t>
            </a:r>
            <a:r>
              <a:rPr lang="he-IL" dirty="0" smtClean="0">
                <a:latin typeface="David" panose="020E0502060401010101" pitchFamily="34" charset="-79"/>
                <a:cs typeface="David" panose="020E0502060401010101" pitchFamily="34" charset="-79"/>
              </a:rPr>
              <a:t>וגן </a:t>
            </a:r>
            <a:r>
              <a:rPr lang="he-IL" dirty="0" err="1">
                <a:latin typeface="David" panose="020E0502060401010101" pitchFamily="34" charset="-79"/>
                <a:cs typeface="David" panose="020E0502060401010101" pitchFamily="34" charset="-79"/>
              </a:rPr>
              <a:t>מוטיסורי</a:t>
            </a:r>
            <a:r>
              <a:rPr lang="he-IL" dirty="0">
                <a:latin typeface="David" panose="020E0502060401010101" pitchFamily="34" charset="-79"/>
                <a:cs typeface="David" panose="020E0502060401010101" pitchFamily="34" charset="-79"/>
              </a:rPr>
              <a:t>/שלומית, סמל 475897/718221 </a:t>
            </a:r>
            <a:endParaRPr lang="en-US" dirty="0">
              <a:latin typeface="David" panose="020E0502060401010101" pitchFamily="34" charset="-79"/>
              <a:cs typeface="David" panose="020E0502060401010101" pitchFamily="34" charset="-79"/>
            </a:endParaRPr>
          </a:p>
        </p:txBody>
      </p:sp>
      <p:sp>
        <p:nvSpPr>
          <p:cNvPr id="8" name="מלבן 7"/>
          <p:cNvSpPr/>
          <p:nvPr/>
        </p:nvSpPr>
        <p:spPr>
          <a:xfrm>
            <a:off x="467545" y="4331902"/>
            <a:ext cx="8460431" cy="923330"/>
          </a:xfrm>
          <a:prstGeom prst="rect">
            <a:avLst/>
          </a:prstGeom>
        </p:spPr>
        <p:txBody>
          <a:bodyPr wrap="square">
            <a:spAutoFit/>
          </a:bodyPr>
          <a:lstStyle/>
          <a:p>
            <a:r>
              <a:rPr lang="he-IL" u="sng" dirty="0">
                <a:latin typeface="David" panose="020E0502060401010101" pitchFamily="34" charset="-79"/>
                <a:cs typeface="David" panose="020E0502060401010101" pitchFamily="34" charset="-79"/>
              </a:rPr>
              <a:t>בשנת 2016</a:t>
            </a:r>
            <a:r>
              <a:rPr lang="he-IL" dirty="0">
                <a:latin typeface="David" panose="020E0502060401010101" pitchFamily="34" charset="-79"/>
                <a:cs typeface="David" panose="020E0502060401010101" pitchFamily="34" charset="-79"/>
              </a:rPr>
              <a:t> - נפתחו באגף אכיפה 29 תיקים בגין תלונות על גביית תשלומי הורים שלא כדין. 21  תיקים נסגרו בעקבות הסדרה/השבת כספים להורים/וועדת </a:t>
            </a:r>
            <a:r>
              <a:rPr lang="he-IL" dirty="0" smtClean="0">
                <a:latin typeface="David" panose="020E0502060401010101" pitchFamily="34" charset="-79"/>
                <a:cs typeface="David" panose="020E0502060401010101" pitchFamily="34" charset="-79"/>
              </a:rPr>
              <a:t>חריגים. לדוגמא </a:t>
            </a:r>
            <a:r>
              <a:rPr lang="he-IL" dirty="0">
                <a:latin typeface="David" panose="020E0502060401010101" pitchFamily="34" charset="-79"/>
                <a:cs typeface="David" panose="020E0502060401010101" pitchFamily="34" charset="-79"/>
              </a:rPr>
              <a:t>גן בלוטים, סמל </a:t>
            </a:r>
            <a:r>
              <a:rPr lang="he-IL" dirty="0" smtClean="0">
                <a:latin typeface="David" panose="020E0502060401010101" pitchFamily="34" charset="-79"/>
                <a:cs typeface="David" panose="020E0502060401010101" pitchFamily="34" charset="-79"/>
              </a:rPr>
              <a:t>457459, </a:t>
            </a:r>
            <a:r>
              <a:rPr lang="he-IL" dirty="0">
                <a:latin typeface="David" panose="020E0502060401010101" pitchFamily="34" charset="-79"/>
                <a:cs typeface="David" panose="020E0502060401010101" pitchFamily="34" charset="-79"/>
              </a:rPr>
              <a:t>גן שמחה, סמל 227363 </a:t>
            </a:r>
            <a:r>
              <a:rPr lang="he-IL" dirty="0" smtClean="0">
                <a:latin typeface="David" panose="020E0502060401010101" pitchFamily="34" charset="-79"/>
                <a:cs typeface="David" panose="020E0502060401010101" pitchFamily="34" charset="-79"/>
              </a:rPr>
              <a:t>ו</a:t>
            </a:r>
            <a:r>
              <a:rPr lang="he-IL" dirty="0">
                <a:latin typeface="David" panose="020E0502060401010101" pitchFamily="34" charset="-79"/>
                <a:cs typeface="David" panose="020E0502060401010101" pitchFamily="34" charset="-79"/>
              </a:rPr>
              <a:t>מקיף כרמל זבולון, סמל 360222 מקיף כרמל זבולון, סמל </a:t>
            </a:r>
            <a:r>
              <a:rPr lang="he-IL" dirty="0" smtClean="0">
                <a:latin typeface="David" panose="020E0502060401010101" pitchFamily="34" charset="-79"/>
                <a:cs typeface="David" panose="020E0502060401010101" pitchFamily="34" charset="-79"/>
              </a:rPr>
              <a:t>360222.</a:t>
            </a:r>
            <a:endParaRPr lang="he-IL" dirty="0">
              <a:latin typeface="David" panose="020E0502060401010101" pitchFamily="34" charset="-79"/>
              <a:cs typeface="David" panose="020E0502060401010101" pitchFamily="34" charset="-79"/>
            </a:endParaRPr>
          </a:p>
        </p:txBody>
      </p:sp>
      <p:sp>
        <p:nvSpPr>
          <p:cNvPr id="9" name="מלבן 8"/>
          <p:cNvSpPr/>
          <p:nvPr/>
        </p:nvSpPr>
        <p:spPr>
          <a:xfrm>
            <a:off x="173757" y="5285370"/>
            <a:ext cx="8820472" cy="923330"/>
          </a:xfrm>
          <a:prstGeom prst="rect">
            <a:avLst/>
          </a:prstGeom>
        </p:spPr>
        <p:txBody>
          <a:bodyPr wrap="square">
            <a:spAutoFit/>
          </a:bodyPr>
          <a:lstStyle/>
          <a:p>
            <a:r>
              <a:rPr lang="he-IL" u="sng" dirty="0">
                <a:latin typeface="David" panose="020E0502060401010101" pitchFamily="34" charset="-79"/>
                <a:cs typeface="David" panose="020E0502060401010101" pitchFamily="34" charset="-79"/>
              </a:rPr>
              <a:t>בשנת 2017-</a:t>
            </a:r>
            <a:r>
              <a:rPr lang="he-IL" dirty="0">
                <a:latin typeface="David" panose="020E0502060401010101" pitchFamily="34" charset="-79"/>
                <a:cs typeface="David" panose="020E0502060401010101" pitchFamily="34" charset="-79"/>
              </a:rPr>
              <a:t> נפתחו 4 תיקים בנושא תשלומי </a:t>
            </a:r>
            <a:r>
              <a:rPr lang="he-IL" dirty="0" smtClean="0">
                <a:latin typeface="David" panose="020E0502060401010101" pitchFamily="34" charset="-79"/>
                <a:cs typeface="David" panose="020E0502060401010101" pitchFamily="34" charset="-79"/>
              </a:rPr>
              <a:t>הורים. </a:t>
            </a:r>
            <a:r>
              <a:rPr lang="he-IL" dirty="0">
                <a:latin typeface="David" panose="020E0502060401010101" pitchFamily="34" charset="-79"/>
                <a:cs typeface="David" panose="020E0502060401010101" pitchFamily="34" charset="-79"/>
              </a:rPr>
              <a:t>תיק אחד נסגר מאחר שלא נמצאו ליקויים בגביית תשלומי ההורים . </a:t>
            </a:r>
            <a:r>
              <a:rPr lang="he-IL" u="sng" dirty="0">
                <a:latin typeface="David" panose="020E0502060401010101" pitchFamily="34" charset="-79"/>
                <a:cs typeface="David" panose="020E0502060401010101" pitchFamily="34" charset="-79"/>
              </a:rPr>
              <a:t>3 תיקים נוספים עדיין מצויים בטיפול האגף ובדיקתם עתידה להגיע לסיומה </a:t>
            </a:r>
            <a:r>
              <a:rPr lang="he-IL" u="sng" dirty="0" smtClean="0">
                <a:latin typeface="David" panose="020E0502060401010101" pitchFamily="34" charset="-79"/>
                <a:cs typeface="David" panose="020E0502060401010101" pitchFamily="34" charset="-79"/>
              </a:rPr>
              <a:t>בקרוב. </a:t>
            </a:r>
            <a:endParaRPr lang="en-US" dirty="0">
              <a:latin typeface="David" panose="020E0502060401010101" pitchFamily="34" charset="-79"/>
              <a:cs typeface="David" panose="020E0502060401010101" pitchFamily="34" charset="-79"/>
            </a:endParaRPr>
          </a:p>
          <a:p>
            <a:endParaRPr lang="en-US" dirty="0"/>
          </a:p>
        </p:txBody>
      </p:sp>
    </p:spTree>
    <p:extLst>
      <p:ext uri="{BB962C8B-B14F-4D97-AF65-F5344CB8AC3E}">
        <p14:creationId xmlns:p14="http://schemas.microsoft.com/office/powerpoint/2010/main" val="964256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467544" y="188640"/>
            <a:ext cx="8229600" cy="1143000"/>
          </a:xfrm>
        </p:spPr>
        <p:txBody>
          <a:bodyPr>
            <a:normAutofit/>
          </a:bodyPr>
          <a:lstStyle/>
          <a:p>
            <a:pPr algn="ctr"/>
            <a:r>
              <a:rPr lang="he-IL" sz="5400" dirty="0" smtClean="0">
                <a:latin typeface="David" panose="020E0502060401010101" pitchFamily="34" charset="-79"/>
                <a:cs typeface="David" panose="020E0502060401010101" pitchFamily="34" charset="-79"/>
              </a:rPr>
              <a:t>אגף אכיפה - תשלומי הורים</a:t>
            </a:r>
            <a:endParaRPr lang="he-IL" sz="5400" dirty="0">
              <a:latin typeface="David" panose="020E0502060401010101" pitchFamily="34" charset="-79"/>
              <a:cs typeface="David" panose="020E0502060401010101" pitchFamily="34" charset="-79"/>
            </a:endParaRPr>
          </a:p>
        </p:txBody>
      </p:sp>
      <p:sp>
        <p:nvSpPr>
          <p:cNvPr id="3" name="מלבן 2"/>
          <p:cNvSpPr/>
          <p:nvPr/>
        </p:nvSpPr>
        <p:spPr>
          <a:xfrm>
            <a:off x="683568" y="1456521"/>
            <a:ext cx="8190656" cy="4693593"/>
          </a:xfrm>
          <a:prstGeom prst="rect">
            <a:avLst/>
          </a:prstGeom>
        </p:spPr>
        <p:txBody>
          <a:bodyPr wrap="square">
            <a:spAutoFit/>
          </a:bodyPr>
          <a:lstStyle/>
          <a:p>
            <a:pPr algn="just">
              <a:spcBef>
                <a:spcPts val="600"/>
              </a:spcBef>
            </a:pPr>
            <a:r>
              <a:rPr lang="he-IL" sz="2200" dirty="0" smtClean="0">
                <a:latin typeface="David" panose="020E0502060401010101" pitchFamily="34" charset="-79"/>
                <a:cs typeface="David" panose="020E0502060401010101" pitchFamily="34" charset="-79"/>
              </a:rPr>
              <a:t>אגף אכיפה פועל על מנת לוודא שמוסדות החינוך פועלים לפי חוזר מנכ"ל תשלומי הורים. במידה ונמצא מוסד חינוך הפועל </a:t>
            </a:r>
            <a:r>
              <a:rPr lang="he-IL" sz="2200" dirty="0">
                <a:latin typeface="David" panose="020E0502060401010101" pitchFamily="34" charset="-79"/>
                <a:cs typeface="David" panose="020E0502060401010101" pitchFamily="34" charset="-79"/>
              </a:rPr>
              <a:t>בניגוד להוראות חוזר זה – לרבות ביצוע הליכים מטעים, הצגת מצגים כוזבים, גביית סכומים העולים על הסכומים המדווחים והמאושרים או גבייה בלא דיווח מפורט או ללא דיווח – </a:t>
            </a:r>
            <a:r>
              <a:rPr lang="he-IL" sz="2200" dirty="0" smtClean="0">
                <a:latin typeface="David" panose="020E0502060401010101" pitchFamily="34" charset="-79"/>
                <a:cs typeface="David" panose="020E0502060401010101" pitchFamily="34" charset="-79"/>
              </a:rPr>
              <a:t>ישקול לנקוט משרד </a:t>
            </a:r>
            <a:r>
              <a:rPr lang="he-IL" sz="2200" dirty="0">
                <a:latin typeface="David" panose="020E0502060401010101" pitchFamily="34" charset="-79"/>
                <a:cs typeface="David" panose="020E0502060401010101" pitchFamily="34" charset="-79"/>
              </a:rPr>
              <a:t>החינוך את ההליכים הבאים, כולם או חלקם:</a:t>
            </a:r>
          </a:p>
          <a:p>
            <a:pPr algn="just">
              <a:spcBef>
                <a:spcPts val="600"/>
              </a:spcBef>
            </a:pPr>
            <a:r>
              <a:rPr lang="he-IL" sz="2200" dirty="0">
                <a:latin typeface="David" panose="020E0502060401010101" pitchFamily="34" charset="-79"/>
                <a:cs typeface="David" panose="020E0502060401010101" pitchFamily="34" charset="-79"/>
              </a:rPr>
              <a:t>-    הפסקת התקצוב לשנת לימודים אחת</a:t>
            </a:r>
          </a:p>
          <a:p>
            <a:pPr algn="just">
              <a:spcBef>
                <a:spcPts val="600"/>
              </a:spcBef>
            </a:pPr>
            <a:r>
              <a:rPr lang="he-IL" sz="2200" dirty="0">
                <a:latin typeface="David" panose="020E0502060401010101" pitchFamily="34" charset="-79"/>
                <a:cs typeface="David" panose="020E0502060401010101" pitchFamily="34" charset="-79"/>
              </a:rPr>
              <a:t>-    קיזוז תשלומים שנגבו ביתר מן התשלומים המגיעים למוסד ממשרד החינוך</a:t>
            </a:r>
          </a:p>
          <a:p>
            <a:pPr algn="just">
              <a:spcBef>
                <a:spcPts val="600"/>
              </a:spcBef>
            </a:pPr>
            <a:r>
              <a:rPr lang="he-IL" sz="2200" dirty="0">
                <a:latin typeface="David" panose="020E0502060401010101" pitchFamily="34" charset="-79"/>
                <a:cs typeface="David" panose="020E0502060401010101" pitchFamily="34" charset="-79"/>
              </a:rPr>
              <a:t>-    דרישה להשבת הכספים שנגבו ביתר להורי התלמידים</a:t>
            </a:r>
          </a:p>
          <a:p>
            <a:pPr algn="just">
              <a:spcBef>
                <a:spcPts val="600"/>
              </a:spcBef>
            </a:pPr>
            <a:r>
              <a:rPr lang="he-IL" sz="2200" dirty="0">
                <a:latin typeface="David" panose="020E0502060401010101" pitchFamily="34" charset="-79"/>
                <a:cs typeface="David" panose="020E0502060401010101" pitchFamily="34" charset="-79"/>
              </a:rPr>
              <a:t>-    הגשת תביעת השבה נגד הבעלות על המוסד</a:t>
            </a:r>
          </a:p>
          <a:p>
            <a:pPr algn="just">
              <a:spcBef>
                <a:spcPts val="600"/>
              </a:spcBef>
            </a:pPr>
            <a:r>
              <a:rPr lang="he-IL" sz="2200" dirty="0">
                <a:latin typeface="David" panose="020E0502060401010101" pitchFamily="34" charset="-79"/>
                <a:cs typeface="David" panose="020E0502060401010101" pitchFamily="34" charset="-79"/>
              </a:rPr>
              <a:t>-    הפחתת שיעור התקצוב של המוסד</a:t>
            </a:r>
          </a:p>
          <a:p>
            <a:pPr algn="just">
              <a:spcBef>
                <a:spcPts val="600"/>
              </a:spcBef>
            </a:pPr>
            <a:r>
              <a:rPr lang="he-IL" sz="2200" dirty="0">
                <a:latin typeface="David" panose="020E0502060401010101" pitchFamily="34" charset="-79"/>
                <a:cs typeface="David" panose="020E0502060401010101" pitchFamily="34" charset="-79"/>
              </a:rPr>
              <a:t>-    ביטול אישור העסקה של מנהל המוסד או התלייתו</a:t>
            </a:r>
          </a:p>
          <a:p>
            <a:pPr algn="just">
              <a:spcBef>
                <a:spcPts val="600"/>
              </a:spcBef>
            </a:pPr>
            <a:r>
              <a:rPr lang="he-IL" sz="2200" dirty="0">
                <a:latin typeface="David" panose="020E0502060401010101" pitchFamily="34" charset="-79"/>
                <a:cs typeface="David" panose="020E0502060401010101" pitchFamily="34" charset="-79"/>
              </a:rPr>
              <a:t>-    ביטול אישור </a:t>
            </a:r>
            <a:r>
              <a:rPr lang="he-IL" sz="2200" dirty="0" smtClean="0">
                <a:latin typeface="David" panose="020E0502060401010101" pitchFamily="34" charset="-79"/>
                <a:cs typeface="David" panose="020E0502060401010101" pitchFamily="34" charset="-79"/>
              </a:rPr>
              <a:t>הייחודיות או ביטול </a:t>
            </a:r>
            <a:r>
              <a:rPr lang="he-IL" sz="2200" dirty="0">
                <a:latin typeface="David" panose="020E0502060401010101" pitchFamily="34" charset="-79"/>
                <a:cs typeface="David" panose="020E0502060401010101" pitchFamily="34" charset="-79"/>
              </a:rPr>
              <a:t>רישיונו של המוסד</a:t>
            </a:r>
            <a:r>
              <a:rPr lang="he-IL" sz="2200" dirty="0" smtClean="0">
                <a:latin typeface="David" panose="020E0502060401010101" pitchFamily="34" charset="-79"/>
                <a:cs typeface="David" panose="020E0502060401010101" pitchFamily="34" charset="-79"/>
              </a:rPr>
              <a:t>.</a:t>
            </a:r>
          </a:p>
        </p:txBody>
      </p:sp>
    </p:spTree>
    <p:extLst>
      <p:ext uri="{BB962C8B-B14F-4D97-AF65-F5344CB8AC3E}">
        <p14:creationId xmlns:p14="http://schemas.microsoft.com/office/powerpoint/2010/main" val="13165812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304800" y="274638"/>
            <a:ext cx="8587680" cy="778098"/>
          </a:xfrm>
        </p:spPr>
        <p:txBody>
          <a:bodyPr/>
          <a:lstStyle/>
          <a:p>
            <a:r>
              <a:rPr lang="he-IL" sz="5400" dirty="0">
                <a:latin typeface="David" panose="020E0502060401010101" pitchFamily="34" charset="-79"/>
                <a:cs typeface="David" panose="020E0502060401010101" pitchFamily="34" charset="-79"/>
              </a:rPr>
              <a:t>אגף אכיפה - תשלומי הורים</a:t>
            </a:r>
            <a:endParaRPr lang="he-IL" b="1" dirty="0"/>
          </a:p>
        </p:txBody>
      </p:sp>
      <p:sp>
        <p:nvSpPr>
          <p:cNvPr id="4" name="מציין מיקום של מספר שקופית 3"/>
          <p:cNvSpPr>
            <a:spLocks noGrp="1"/>
          </p:cNvSpPr>
          <p:nvPr>
            <p:ph type="sldNum" sz="quarter" idx="12"/>
          </p:nvPr>
        </p:nvSpPr>
        <p:spPr/>
        <p:txBody>
          <a:bodyPr/>
          <a:lstStyle/>
          <a:p>
            <a:fld id="{DAF22AC9-109E-4E4D-92F9-530E51D9A3A2}" type="slidenum">
              <a:rPr lang="he-IL" smtClean="0">
                <a:solidFill>
                  <a:prstClr val="black">
                    <a:tint val="75000"/>
                  </a:prstClr>
                </a:solidFill>
              </a:rPr>
              <a:pPr/>
              <a:t>21</a:t>
            </a:fld>
            <a:endParaRPr lang="he-IL">
              <a:solidFill>
                <a:prstClr val="black">
                  <a:tint val="75000"/>
                </a:prstClr>
              </a:solidFill>
            </a:endParaRPr>
          </a:p>
        </p:txBody>
      </p:sp>
      <p:sp>
        <p:nvSpPr>
          <p:cNvPr id="5" name="מלבן 4"/>
          <p:cNvSpPr/>
          <p:nvPr/>
        </p:nvSpPr>
        <p:spPr>
          <a:xfrm>
            <a:off x="216048" y="1844824"/>
            <a:ext cx="8725371" cy="4893647"/>
          </a:xfrm>
          <a:prstGeom prst="rect">
            <a:avLst/>
          </a:prstGeom>
        </p:spPr>
        <p:txBody>
          <a:bodyPr wrap="square">
            <a:spAutoFit/>
          </a:bodyPr>
          <a:lstStyle/>
          <a:p>
            <a:r>
              <a:rPr lang="he-IL" sz="2400" dirty="0">
                <a:latin typeface="David" panose="020E0502060401010101" pitchFamily="34" charset="-79"/>
                <a:cs typeface="David" panose="020E0502060401010101" pitchFamily="34" charset="-79"/>
              </a:rPr>
              <a:t> </a:t>
            </a:r>
            <a:r>
              <a:rPr lang="he-IL" sz="2400" dirty="0" smtClean="0">
                <a:latin typeface="David" panose="020E0502060401010101" pitchFamily="34" charset="-79"/>
                <a:cs typeface="David" panose="020E0502060401010101" pitchFamily="34" charset="-79"/>
              </a:rPr>
              <a:t>כאשר </a:t>
            </a:r>
            <a:r>
              <a:rPr lang="he-IL" sz="2400" dirty="0">
                <a:latin typeface="David" panose="020E0502060401010101" pitchFamily="34" charset="-79"/>
                <a:cs typeface="David" panose="020E0502060401010101" pitchFamily="34" charset="-79"/>
              </a:rPr>
              <a:t>מתקבלות תלונות או מידע לפי מתקיימת גבייה </a:t>
            </a:r>
            <a:r>
              <a:rPr lang="he-IL" sz="2400" dirty="0" smtClean="0">
                <a:latin typeface="David" panose="020E0502060401010101" pitchFamily="34" charset="-79"/>
                <a:cs typeface="David" panose="020E0502060401010101" pitchFamily="34" charset="-79"/>
              </a:rPr>
              <a:t>חריגה מתבקש </a:t>
            </a:r>
            <a:r>
              <a:rPr lang="he-IL" sz="2400" dirty="0">
                <a:latin typeface="David" panose="020E0502060401010101" pitchFamily="34" charset="-79"/>
                <a:cs typeface="David" panose="020E0502060401010101" pitchFamily="34" charset="-79"/>
              </a:rPr>
              <a:t>הפיקוח על מוסד החינוך ו/או אגף אכיפה לבדוק את התלונה, לפי העניין.</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 </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כאשר מתקבלת תלונה שמלמדת על מציאות מורכבת, דוגמת, </a:t>
            </a:r>
            <a:r>
              <a:rPr lang="he-IL" sz="2400" b="1" u="sng" dirty="0">
                <a:latin typeface="David" panose="020E0502060401010101" pitchFamily="34" charset="-79"/>
                <a:cs typeface="David" panose="020E0502060401010101" pitchFamily="34" charset="-79"/>
              </a:rPr>
              <a:t>התלונה באשר לבית ספר ממ"ד שפיר</a:t>
            </a:r>
            <a:r>
              <a:rPr lang="he-IL" sz="2400" dirty="0">
                <a:latin typeface="David" panose="020E0502060401010101" pitchFamily="34" charset="-79"/>
                <a:cs typeface="David" panose="020E0502060401010101" pitchFamily="34" charset="-79"/>
              </a:rPr>
              <a:t>, רו"ח מטעם משרד החינוך </a:t>
            </a:r>
            <a:r>
              <a:rPr lang="he-IL" sz="2400" dirty="0" smtClean="0">
                <a:latin typeface="David" panose="020E0502060401010101" pitchFamily="34" charset="-79"/>
                <a:cs typeface="David" panose="020E0502060401010101" pitchFamily="34" charset="-79"/>
              </a:rPr>
              <a:t>ביצע ביקורת </a:t>
            </a:r>
            <a:r>
              <a:rPr lang="he-IL" sz="2400" dirty="0">
                <a:latin typeface="David" panose="020E0502060401010101" pitchFamily="34" charset="-79"/>
                <a:cs typeface="David" panose="020E0502060401010101" pitchFamily="34" charset="-79"/>
              </a:rPr>
              <a:t>במוסד החינוך</a:t>
            </a:r>
            <a:r>
              <a:rPr lang="he-IL" sz="2400">
                <a:latin typeface="David" panose="020E0502060401010101" pitchFamily="34" charset="-79"/>
                <a:cs typeface="David" panose="020E0502060401010101" pitchFamily="34" charset="-79"/>
              </a:rPr>
              <a:t>. </a:t>
            </a:r>
            <a:r>
              <a:rPr lang="he-IL" sz="2400" smtClean="0">
                <a:latin typeface="David" panose="020E0502060401010101" pitchFamily="34" charset="-79"/>
                <a:cs typeface="David" panose="020E0502060401010101" pitchFamily="34" charset="-79"/>
              </a:rPr>
              <a:t>מדובר </a:t>
            </a:r>
            <a:r>
              <a:rPr lang="he-IL" sz="2400" dirty="0">
                <a:latin typeface="David" panose="020E0502060401010101" pitchFamily="34" charset="-79"/>
                <a:cs typeface="David" panose="020E0502060401010101" pitchFamily="34" charset="-79"/>
              </a:rPr>
              <a:t>בביקורת מורכבת, שנערכת על פי כללי החשבונאות. </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 </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מטבע הדברים, כאשר מודבר בהליך מורכב, בדיקת התלונה מצריכה הקדשת משאבי זמן רבים. במסגרת בדיקת התלונה יתכן וידרשו הליכים </a:t>
            </a:r>
            <a:r>
              <a:rPr lang="he-IL" sz="2400" dirty="0" err="1">
                <a:latin typeface="David" panose="020E0502060401010101" pitchFamily="34" charset="-79"/>
                <a:cs typeface="David" panose="020E0502060401010101" pitchFamily="34" charset="-79"/>
              </a:rPr>
              <a:t>מינהליים</a:t>
            </a:r>
            <a:r>
              <a:rPr lang="he-IL" sz="2400" dirty="0">
                <a:latin typeface="David" panose="020E0502060401010101" pitchFamily="34" charset="-79"/>
                <a:cs typeface="David" panose="020E0502060401010101" pitchFamily="34" charset="-79"/>
              </a:rPr>
              <a:t> שונים בטרם תתקבל החלטה סופית לגבי אופן הטיפול בתלונה.</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 </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 </a:t>
            </a:r>
            <a:endParaRPr lang="en-US" sz="2400" dirty="0">
              <a:latin typeface="David" panose="020E0502060401010101" pitchFamily="34" charset="-79"/>
              <a:cs typeface="David" panose="020E0502060401010101" pitchFamily="34" charset="-79"/>
            </a:endParaRPr>
          </a:p>
          <a:p>
            <a:r>
              <a:rPr lang="he-IL" sz="2400" dirty="0">
                <a:latin typeface="David" panose="020E0502060401010101" pitchFamily="34" charset="-79"/>
                <a:cs typeface="David" panose="020E0502060401010101" pitchFamily="34" charset="-79"/>
              </a:rPr>
              <a:t> </a:t>
            </a:r>
            <a:endParaRPr lang="en-US" sz="2400" dirty="0">
              <a:latin typeface="David" panose="020E0502060401010101" pitchFamily="34" charset="-79"/>
              <a:cs typeface="David" panose="020E0502060401010101" pitchFamily="34" charset="-79"/>
            </a:endParaRPr>
          </a:p>
        </p:txBody>
      </p:sp>
    </p:spTree>
    <p:extLst>
      <p:ext uri="{BB962C8B-B14F-4D97-AF65-F5344CB8AC3E}">
        <p14:creationId xmlns:p14="http://schemas.microsoft.com/office/powerpoint/2010/main" val="3858795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ערכת נושא1">
  <a:themeElements>
    <a:clrScheme name="חציון">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Prefab">
      <a:majorFont>
        <a:latin typeface="Arial Black"/>
        <a:ea typeface=""/>
        <a:cs typeface=""/>
        <a:font script="Jpan" typeface="ＭＳ Ｐゴシック"/>
        <a:font script="Hang" typeface="HY견고딕"/>
        <a:font script="Hans" typeface="宋体"/>
        <a:font script="Hant" typeface="新細明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refab">
      <a:fillStyleLst>
        <a:solidFill>
          <a:schemeClr val="phClr"/>
        </a:solidFill>
        <a:gradFill rotWithShape="1">
          <a:gsLst>
            <a:gs pos="0">
              <a:schemeClr val="phClr">
                <a:tint val="30000"/>
                <a:satMod val="200000"/>
              </a:schemeClr>
            </a:gs>
            <a:gs pos="30000">
              <a:schemeClr val="phClr">
                <a:tint val="60000"/>
                <a:satMod val="250000"/>
              </a:schemeClr>
            </a:gs>
            <a:gs pos="50000">
              <a:schemeClr val="phClr">
                <a:tint val="57000"/>
                <a:satMod val="250000"/>
              </a:schemeClr>
            </a:gs>
            <a:gs pos="100000">
              <a:schemeClr val="phClr">
                <a:tint val="17000"/>
                <a:satMod val="350000"/>
              </a:schemeClr>
            </a:gs>
          </a:gsLst>
          <a:lin ang="4000000" scaled="1"/>
        </a:gradFill>
        <a:gradFill rotWithShape="1">
          <a:gsLst>
            <a:gs pos="0">
              <a:schemeClr val="phClr">
                <a:tint val="75000"/>
                <a:satMod val="110000"/>
              </a:schemeClr>
            </a:gs>
            <a:gs pos="30000">
              <a:schemeClr val="phClr">
                <a:shade val="75000"/>
                <a:satMod val="130000"/>
              </a:schemeClr>
            </a:gs>
            <a:gs pos="50000">
              <a:schemeClr val="phClr">
                <a:shade val="70000"/>
                <a:satMod val="135000"/>
              </a:schemeClr>
            </a:gs>
            <a:gs pos="100000">
              <a:schemeClr val="phClr">
                <a:tint val="75000"/>
                <a:satMod val="110000"/>
              </a:schemeClr>
            </a:gs>
          </a:gsLst>
          <a:lin ang="4000000" scaled="1"/>
        </a:gradFill>
      </a:fillStyleLst>
      <a:lnStyleLst>
        <a:ln w="9525" cap="flat" cmpd="sng" algn="ctr">
          <a:solidFill>
            <a:schemeClr val="phClr">
              <a:shade val="95000"/>
              <a:satMod val="105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90000" algn="ctr" rotWithShape="0">
              <a:srgbClr val="000000">
                <a:alpha val="60000"/>
              </a:srgbClr>
            </a:outerShdw>
          </a:effectLst>
        </a:effectStyle>
        <a:effectStyle>
          <a:effectLst>
            <a:outerShdw blurRad="110000" algn="ctr" rotWithShape="0">
              <a:srgbClr val="000000">
                <a:alpha val="65000"/>
              </a:srgbClr>
            </a:outerShdw>
          </a:effectLst>
        </a:effectStyle>
        <a:effectStyle>
          <a:effectLst>
            <a:outerShdw blurRad="120000" algn="ctr" rotWithShape="0">
              <a:srgbClr val="000000">
                <a:alpha val="70000"/>
              </a:srgbClr>
            </a:outerShdw>
          </a:effectLst>
          <a:scene3d>
            <a:camera prst="orthographicFront"/>
            <a:lightRig rig="glow" dir="t">
              <a:rot lat="0" lon="0" rev="1800000"/>
            </a:lightRig>
          </a:scene3d>
          <a:sp3d contourW="12700" prstMaterial="dkEdge">
            <a:bevelT w="50800" h="44450" prst="angle"/>
            <a:contourClr>
              <a:schemeClr val="phClr">
                <a:shade val="40000"/>
              </a:schemeClr>
            </a:contourClr>
          </a:sp3d>
        </a:effectStyle>
      </a:effectStyleLst>
      <a:bgFillStyleLst>
        <a:solidFill>
          <a:schemeClr val="phClr"/>
        </a:solidFill>
        <a:gradFill rotWithShape="1">
          <a:gsLst>
            <a:gs pos="0">
              <a:schemeClr val="phClr">
                <a:tint val="75000"/>
                <a:satMod val="110000"/>
              </a:schemeClr>
            </a:gs>
            <a:gs pos="30000">
              <a:schemeClr val="phClr">
                <a:shade val="75000"/>
                <a:satMod val="130000"/>
              </a:schemeClr>
            </a:gs>
            <a:gs pos="50000">
              <a:schemeClr val="phClr">
                <a:shade val="70000"/>
                <a:satMod val="135000"/>
              </a:schemeClr>
            </a:gs>
            <a:gs pos="100000">
              <a:schemeClr val="phClr">
                <a:tint val="75000"/>
                <a:satMod val="110000"/>
              </a:schemeClr>
            </a:gs>
          </a:gsLst>
          <a:lin ang="4000000" scaled="1"/>
        </a:gradFill>
        <a:blipFill>
          <a:blip xmlns:r="http://schemas.openxmlformats.org/officeDocument/2006/relationships" r:embed="rId1">
            <a:duotone>
              <a:schemeClr val="phClr">
                <a:shade val="75000"/>
                <a:satMod val="120000"/>
              </a:schemeClr>
              <a:schemeClr val="phClr">
                <a:tint val="94000"/>
                <a:satMod val="210000"/>
              </a:schemeClr>
            </a:duotone>
          </a:blip>
          <a:tile tx="0" ty="0" sx="100000" sy="100000" flip="none" algn="tl"/>
        </a:blipFill>
      </a:bgFillStyleLst>
    </a:fmtScheme>
  </a:themeElements>
  <a:objectDefaults>
    <a:spDef>
      <a:spPr/>
      <a:bodyPr rtlCol="1"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ערכת נושא1" id="{234B5CE5-7055-4069-A438-80B38EA512CD}" vid="{64F9E1AD-AD7A-4A79-B518-824644C97AD8}"/>
    </a:ext>
  </a:extLst>
</a:theme>
</file>

<file path=ppt/theme/theme2.xml><?xml version="1.0" encoding="utf-8"?>
<a:theme xmlns:a="http://schemas.openxmlformats.org/drawingml/2006/main" name="ערכת נושא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931E205BBB08441AEFFEBF8ABB23DF1" ma:contentTypeVersion="0" ma:contentTypeDescription="Create a new document." ma:contentTypeScope="" ma:versionID="5e16b795bfa190b891513a8f9da45484">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F273AF5-AD09-4742-9F66-FEC47EA55A75}"/>
</file>

<file path=customXml/itemProps2.xml><?xml version="1.0" encoding="utf-8"?>
<ds:datastoreItem xmlns:ds="http://schemas.openxmlformats.org/officeDocument/2006/customXml" ds:itemID="{C6CF5CE8-1721-4D41-BDDD-E78C5B191F05}"/>
</file>

<file path=customXml/itemProps3.xml><?xml version="1.0" encoding="utf-8"?>
<ds:datastoreItem xmlns:ds="http://schemas.openxmlformats.org/officeDocument/2006/customXml" ds:itemID="{0488A15D-E6A5-40F9-B61A-A70D1682BAEA}"/>
</file>

<file path=docProps/app.xml><?xml version="1.0" encoding="utf-8"?>
<Properties xmlns="http://schemas.openxmlformats.org/officeDocument/2006/extended-properties" xmlns:vt="http://schemas.openxmlformats.org/officeDocument/2006/docPropsVTypes">
  <Template/>
  <TotalTime>3486</TotalTime>
  <Words>1480</Words>
  <Application>Microsoft Office PowerPoint</Application>
  <PresentationFormat>‫הצגה על המסך (4:3)</PresentationFormat>
  <Paragraphs>345</Paragraphs>
  <Slides>21</Slides>
  <Notes>7</Notes>
  <HiddenSlides>0</HiddenSlides>
  <MMClips>0</MMClips>
  <ScaleCrop>false</ScaleCrop>
  <HeadingPairs>
    <vt:vector size="4" baseType="variant">
      <vt:variant>
        <vt:lpstr>ערכת נושא</vt:lpstr>
      </vt:variant>
      <vt:variant>
        <vt:i4>1</vt:i4>
      </vt:variant>
      <vt:variant>
        <vt:lpstr>כותרות שקופיות</vt:lpstr>
      </vt:variant>
      <vt:variant>
        <vt:i4>21</vt:i4>
      </vt:variant>
    </vt:vector>
  </HeadingPairs>
  <TitlesOfParts>
    <vt:vector size="22" baseType="lpstr">
      <vt:lpstr>ערכת נושא1</vt:lpstr>
      <vt:lpstr> תשלומי הורים מדיניות, בקרה ואכיפה  ‏לישיבת ועדת החינוך בכנסת  </vt:lpstr>
      <vt:lpstr>מדיניות משרד החינוך לגבי תשלומי ההורים</vt:lpstr>
      <vt:lpstr>חוזרי מנכ"ל תשלומי הורים </vt:lpstr>
      <vt:lpstr>חוזר מנכ"ל תשלומי הורים במוסדות  המוכרים שאינם רשמיים</vt:lpstr>
      <vt:lpstr> חוזר מנכ"ל תשלומי הורים  עבור תכנית לימודים נוספת תורנית </vt:lpstr>
      <vt:lpstr>תשלום בגין שירותי חובה ושירותי רשות</vt:lpstr>
      <vt:lpstr>מצגת של PowerPoint</vt:lpstr>
      <vt:lpstr>מצגת של PowerPoint</vt:lpstr>
      <vt:lpstr>אישור, בקרה, אכיפה – תשלומי הורים </vt:lpstr>
      <vt:lpstr>שימוש באפיק</vt:lpstr>
      <vt:lpstr>ועדת חריגים - מחוזית וארצית </vt:lpstr>
      <vt:lpstr>ועדת חריגים - מחוזית וארצית </vt:lpstr>
      <vt:lpstr>דוגמאות להפחתות של ועדת החריגים</vt:lpstr>
      <vt:lpstr>ועדת חריגים ארצית – תשעז-ח</vt:lpstr>
      <vt:lpstr>ועדת חריגים מחוזית – תשע"ז </vt:lpstr>
      <vt:lpstr>הסדרת תשלומי הורים בגני ילדים</vt:lpstr>
      <vt:lpstr>אגף בקרה  </vt:lpstr>
      <vt:lpstr> ממצאים נבחרים מבקרת בתי הספר היסודיים בתשע"ז (322 בתי"ס מבוקרים) </vt:lpstr>
      <vt:lpstr>אגף אכיפה - תשלומי הורים</vt:lpstr>
      <vt:lpstr>אגף אכיפה - תשלומי הורים</vt:lpstr>
      <vt:lpstr>אגף אכיפה - תשלומי הורים</vt:lpstr>
    </vt:vector>
  </TitlesOfParts>
  <Company>Ministry of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סימה עובדיה פורצנל</dc:creator>
  <cp:lastModifiedBy>גור רוזנבלט</cp:lastModifiedBy>
  <cp:revision>287</cp:revision>
  <cp:lastPrinted>2017-09-26T05:16:05Z</cp:lastPrinted>
  <dcterms:created xsi:type="dcterms:W3CDTF">2016-10-27T07:00:07Z</dcterms:created>
  <dcterms:modified xsi:type="dcterms:W3CDTF">2017-09-26T05:25:46Z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0x010100F931E205BBB08441AEFFEBF8ABB23DF1</vt:lpwstr>
  </property>
  <property fmtid="{D5CDD505-2E9C-101B-9397-08002B2CF9AE}" pid="3" name="SanhedrinDocumentType">
    <vt:r8>88</vt:r8>
  </property>
  <property fmtid="{D5CDD505-2E9C-101B-9397-08002B2CF9AE}" pid="4" name="SanhedrinItemID">
    <vt:r8>2021149</vt:r8>
  </property>
</Properties>
</file>