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s/slide36.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37.xml" ContentType="application/vnd.openxmlformats-officedocument.presentationml.slide+xml"/>
  <Override PartName="/ppt/slides/slide1.xml" ContentType="application/vnd.openxmlformats-officedocument.presentationml.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notesSlides/notesSlide18.xml" ContentType="application/vnd.openxmlformats-officedocument.presentationml.notesSlide+xml"/>
  <Override PartName="/ppt/notesSlides/notesSlide12.xml" ContentType="application/vnd.openxmlformats-officedocument.presentationml.notesSlide+xml"/>
  <Override PartName="/ppt/notesSlides/notesSlide19.xml" ContentType="application/vnd.openxmlformats-officedocument.presentationml.notesSlide+xml"/>
  <Override PartName="/ppt/notesSlides/notesSlide6.xml" ContentType="application/vnd.openxmlformats-officedocument.presentationml.notesSlide+xml"/>
  <Override PartName="/ppt/notesSlides/notesSlide20.xml" ContentType="application/vnd.openxmlformats-officedocument.presentationml.notesSlide+xml"/>
  <Override PartName="/ppt/notesSlides/notesSlide17.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3.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7.xml" ContentType="application/vnd.openxmlformats-officedocument.presentationml.notesSlide+xml"/>
  <Override PartName="/ppt/notesSlides/notesSlide11.xml" ContentType="application/vnd.openxmlformats-officedocument.presentationml.notesSlide+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slideLayouts/slideLayout3.xml" ContentType="application/vnd.openxmlformats-officedocument.presentationml.slideLayout+xml"/>
  <Override PartName="/ppt/notesSlides/notesSlide25.xml" ContentType="application/vnd.openxmlformats-officedocument.presentationml.notesSlide+xml"/>
  <Override PartName="/ppt/slideLayouts/slideLayout4.xml" ContentType="application/vnd.openxmlformats-officedocument.presentationml.slideLayout+xml"/>
  <Override PartName="/ppt/notesSlides/notesSlide22.xml" ContentType="application/vnd.openxmlformats-officedocument.presentationml.notesSlide+xml"/>
  <Override PartName="/ppt/slideLayouts/slideLayout6.xml" ContentType="application/vnd.openxmlformats-officedocument.presentationml.slideLayout+xml"/>
  <Override PartName="/ppt/notesSlides/notesSlide23.xml" ContentType="application/vnd.openxmlformats-officedocument.presentationml.notesSlide+xml"/>
  <Override PartName="/ppt/slideLayouts/slideLayout5.xml" ContentType="application/vnd.openxmlformats-officedocument.presentationml.slideLayout+xml"/>
  <Override PartName="/ppt/notesSlides/notesSlide24.xml" ContentType="application/vnd.openxmlformats-officedocument.presentationml.notesSlide+xml"/>
  <Override PartName="/ppt/notesSlides/notesSlide2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charts/chart1.xml" ContentType="application/vnd.openxmlformats-officedocument.drawingml.chart+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84" r:id="rId1"/>
  </p:sldMasterIdLst>
  <p:notesMasterIdLst>
    <p:notesMasterId r:id="rId39"/>
  </p:notesMasterIdLst>
  <p:sldIdLst>
    <p:sldId id="313" r:id="rId2"/>
    <p:sldId id="314" r:id="rId3"/>
    <p:sldId id="330" r:id="rId4"/>
    <p:sldId id="275" r:id="rId5"/>
    <p:sldId id="298" r:id="rId6"/>
    <p:sldId id="281" r:id="rId7"/>
    <p:sldId id="282" r:id="rId8"/>
    <p:sldId id="283" r:id="rId9"/>
    <p:sldId id="284" r:id="rId10"/>
    <p:sldId id="300" r:id="rId11"/>
    <p:sldId id="278" r:id="rId12"/>
    <p:sldId id="295" r:id="rId13"/>
    <p:sldId id="294" r:id="rId14"/>
    <p:sldId id="331" r:id="rId15"/>
    <p:sldId id="332" r:id="rId16"/>
    <p:sldId id="302" r:id="rId17"/>
    <p:sldId id="338" r:id="rId18"/>
    <p:sldId id="339" r:id="rId19"/>
    <p:sldId id="289" r:id="rId20"/>
    <p:sldId id="326" r:id="rId21"/>
    <p:sldId id="306" r:id="rId22"/>
    <p:sldId id="333" r:id="rId23"/>
    <p:sldId id="319" r:id="rId24"/>
    <p:sldId id="322" r:id="rId25"/>
    <p:sldId id="325" r:id="rId26"/>
    <p:sldId id="324" r:id="rId27"/>
    <p:sldId id="317" r:id="rId28"/>
    <p:sldId id="296" r:id="rId29"/>
    <p:sldId id="318" r:id="rId30"/>
    <p:sldId id="297" r:id="rId31"/>
    <p:sldId id="329" r:id="rId32"/>
    <p:sldId id="334" r:id="rId33"/>
    <p:sldId id="335" r:id="rId34"/>
    <p:sldId id="336" r:id="rId35"/>
    <p:sldId id="328" r:id="rId36"/>
    <p:sldId id="311" r:id="rId37"/>
    <p:sldId id="337" r:id="rId38"/>
  </p:sldIdLst>
  <p:sldSz cx="9144000" cy="5143500" type="screen16x9"/>
  <p:notesSz cx="6858000" cy="9926638"/>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מקטע ברירת מחדל" id="{A675515B-9E5E-4FB2-9866-EC3AF8B4FA67}">
          <p14:sldIdLst>
            <p14:sldId id="313"/>
            <p14:sldId id="314"/>
            <p14:sldId id="330"/>
            <p14:sldId id="275"/>
            <p14:sldId id="298"/>
            <p14:sldId id="281"/>
            <p14:sldId id="282"/>
            <p14:sldId id="283"/>
            <p14:sldId id="284"/>
            <p14:sldId id="300"/>
            <p14:sldId id="278"/>
            <p14:sldId id="295"/>
            <p14:sldId id="294"/>
            <p14:sldId id="331"/>
            <p14:sldId id="332"/>
            <p14:sldId id="302"/>
            <p14:sldId id="338"/>
            <p14:sldId id="339"/>
            <p14:sldId id="289"/>
            <p14:sldId id="326"/>
            <p14:sldId id="306"/>
            <p14:sldId id="333"/>
            <p14:sldId id="319"/>
            <p14:sldId id="322"/>
            <p14:sldId id="325"/>
            <p14:sldId id="324"/>
            <p14:sldId id="317"/>
            <p14:sldId id="296"/>
            <p14:sldId id="318"/>
            <p14:sldId id="297"/>
            <p14:sldId id="329"/>
            <p14:sldId id="334"/>
          </p14:sldIdLst>
        </p14:section>
        <p14:section name="מקטע ללא כותרת" id="{93540014-3E2B-463F-967F-C29D1715C808}">
          <p14:sldIdLst>
            <p14:sldId id="335"/>
            <p14:sldId id="336"/>
            <p14:sldId id="328"/>
            <p14:sldId id="311"/>
            <p14:sldId id="337"/>
          </p14:sldIdLst>
        </p14:section>
        <p14:section name="מקטע ללא כותרת" id="{7B863576-1AA7-4B1D-9894-819CC1BA23E2}">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FF00FF"/>
    <a:srgbClr val="CCCC00"/>
    <a:srgbClr val="008080"/>
    <a:srgbClr val="FF745D"/>
    <a:srgbClr val="2BC0A7"/>
    <a:srgbClr val="2271A5"/>
    <a:srgbClr val="1E8675"/>
    <a:srgbClr val="FFDB69"/>
    <a:srgbClr val="FE97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סגנון ביניים 2 - הדגשה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85BE263C-DBD7-4A20-BB59-AAB30ACAA65A}" styleName="סגנון ביניים 3 - הדגשה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344D84-9AFB-497E-A393-DC336BA19D2E}" styleName="סגנון ביניים 3 - הדגשה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74C1A8A3-306A-4EB7-A6B1-4F7E0EB9C5D6}" styleName="סגנון ביניים 3 - הדגשה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A488322-F2BA-4B5B-9748-0D474271808F}" styleName="סגנון ביניים 3 - הדגשה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EB9631B5-78F2-41C9-869B-9F39066F8104}" styleName="סגנון ביניים 3 - הדגשה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6062" autoAdjust="0"/>
    <p:restoredTop sz="87034" autoAdjust="0"/>
  </p:normalViewPr>
  <p:slideViewPr>
    <p:cSldViewPr>
      <p:cViewPr>
        <p:scale>
          <a:sx n="70" d="100"/>
          <a:sy n="70" d="100"/>
        </p:scale>
        <p:origin x="-2880" y="-1158"/>
      </p:cViewPr>
      <p:guideLst>
        <p:guide orient="horz" pos="1620"/>
        <p:guide pos="2880"/>
      </p:guideLst>
    </p:cSldViewPr>
  </p:slideViewPr>
  <p:outlineViewPr>
    <p:cViewPr>
      <p:scale>
        <a:sx n="33" d="100"/>
        <a:sy n="33" d="100"/>
      </p:scale>
      <p:origin x="0" y="18768"/>
    </p:cViewPr>
  </p:outlineViewPr>
  <p:notesTextViewPr>
    <p:cViewPr>
      <p:scale>
        <a:sx n="1" d="1"/>
        <a:sy n="1" d="1"/>
      </p:scale>
      <p:origin x="0" y="0"/>
    </p:cViewPr>
  </p:notesTextViewPr>
  <p:notesViewPr>
    <p:cSldViewPr>
      <p:cViewPr varScale="1">
        <p:scale>
          <a:sx n="79" d="100"/>
          <a:sy n="79" d="100"/>
        </p:scale>
        <p:origin x="-3936" y="-84"/>
      </p:cViewPr>
      <p:guideLst>
        <p:guide orient="horz" pos="3126"/>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גיליון3!$B$5</c:f>
              <c:strCache>
                <c:ptCount val="1"/>
                <c:pt idx="0">
                  <c:v>2016</c:v>
                </c:pt>
              </c:strCache>
            </c:strRef>
          </c:tx>
          <c:invertIfNegative val="0"/>
          <c:dLbls>
            <c:showLegendKey val="0"/>
            <c:showVal val="1"/>
            <c:showCatName val="0"/>
            <c:showSerName val="0"/>
            <c:showPercent val="0"/>
            <c:showBubbleSize val="0"/>
            <c:showLeaderLines val="0"/>
          </c:dLbls>
          <c:cat>
            <c:strRef>
              <c:f>גיליון3!$A$6:$A$8</c:f>
              <c:strCache>
                <c:ptCount val="3"/>
                <c:pt idx="0">
                  <c:v>אזרחי</c:v>
                </c:pt>
                <c:pt idx="1">
                  <c:v>ביטוח לאומי</c:v>
                </c:pt>
                <c:pt idx="2">
                  <c:v>מעמד אישי</c:v>
                </c:pt>
              </c:strCache>
            </c:strRef>
          </c:cat>
          <c:val>
            <c:numRef>
              <c:f>גיליון3!$B$6:$B$8</c:f>
              <c:numCache>
                <c:formatCode>General</c:formatCode>
                <c:ptCount val="3"/>
                <c:pt idx="0">
                  <c:v>39</c:v>
                </c:pt>
                <c:pt idx="1">
                  <c:v>92</c:v>
                </c:pt>
                <c:pt idx="2">
                  <c:v>26</c:v>
                </c:pt>
              </c:numCache>
            </c:numRef>
          </c:val>
        </c:ser>
        <c:ser>
          <c:idx val="1"/>
          <c:order val="1"/>
          <c:tx>
            <c:strRef>
              <c:f>גיליון3!$C$5</c:f>
              <c:strCache>
                <c:ptCount val="1"/>
                <c:pt idx="0">
                  <c:v>2015</c:v>
                </c:pt>
              </c:strCache>
            </c:strRef>
          </c:tx>
          <c:invertIfNegative val="0"/>
          <c:dLbls>
            <c:showLegendKey val="0"/>
            <c:showVal val="1"/>
            <c:showCatName val="0"/>
            <c:showSerName val="0"/>
            <c:showPercent val="0"/>
            <c:showBubbleSize val="0"/>
            <c:showLeaderLines val="0"/>
          </c:dLbls>
          <c:cat>
            <c:strRef>
              <c:f>גיליון3!$A$6:$A$8</c:f>
              <c:strCache>
                <c:ptCount val="3"/>
                <c:pt idx="0">
                  <c:v>אזרחי</c:v>
                </c:pt>
                <c:pt idx="1">
                  <c:v>ביטוח לאומי</c:v>
                </c:pt>
                <c:pt idx="2">
                  <c:v>מעמד אישי</c:v>
                </c:pt>
              </c:strCache>
            </c:strRef>
          </c:cat>
          <c:val>
            <c:numRef>
              <c:f>גיליון3!$C$6:$C$8</c:f>
              <c:numCache>
                <c:formatCode>General</c:formatCode>
                <c:ptCount val="3"/>
                <c:pt idx="0">
                  <c:v>41</c:v>
                </c:pt>
                <c:pt idx="1">
                  <c:v>98</c:v>
                </c:pt>
                <c:pt idx="2">
                  <c:v>27</c:v>
                </c:pt>
              </c:numCache>
            </c:numRef>
          </c:val>
        </c:ser>
        <c:ser>
          <c:idx val="2"/>
          <c:order val="2"/>
          <c:tx>
            <c:strRef>
              <c:f>גיליון3!$D$5</c:f>
              <c:strCache>
                <c:ptCount val="1"/>
                <c:pt idx="0">
                  <c:v>2014</c:v>
                </c:pt>
              </c:strCache>
            </c:strRef>
          </c:tx>
          <c:invertIfNegative val="0"/>
          <c:dLbls>
            <c:showLegendKey val="0"/>
            <c:showVal val="1"/>
            <c:showCatName val="0"/>
            <c:showSerName val="0"/>
            <c:showPercent val="0"/>
            <c:showBubbleSize val="0"/>
            <c:showLeaderLines val="0"/>
          </c:dLbls>
          <c:cat>
            <c:strRef>
              <c:f>גיליון3!$A$6:$A$8</c:f>
              <c:strCache>
                <c:ptCount val="3"/>
                <c:pt idx="0">
                  <c:v>אזרחי</c:v>
                </c:pt>
                <c:pt idx="1">
                  <c:v>ביטוח לאומי</c:v>
                </c:pt>
                <c:pt idx="2">
                  <c:v>מעמד אישי</c:v>
                </c:pt>
              </c:strCache>
            </c:strRef>
          </c:cat>
          <c:val>
            <c:numRef>
              <c:f>גיליון3!$D$6:$D$8</c:f>
              <c:numCache>
                <c:formatCode>General</c:formatCode>
                <c:ptCount val="3"/>
                <c:pt idx="0">
                  <c:v>41</c:v>
                </c:pt>
                <c:pt idx="1">
                  <c:v>96</c:v>
                </c:pt>
                <c:pt idx="2">
                  <c:v>28</c:v>
                </c:pt>
              </c:numCache>
            </c:numRef>
          </c:val>
        </c:ser>
        <c:ser>
          <c:idx val="3"/>
          <c:order val="3"/>
          <c:tx>
            <c:strRef>
              <c:f>גיליון3!$E$5</c:f>
              <c:strCache>
                <c:ptCount val="1"/>
                <c:pt idx="0">
                  <c:v>2013</c:v>
                </c:pt>
              </c:strCache>
            </c:strRef>
          </c:tx>
          <c:invertIfNegative val="0"/>
          <c:dLbls>
            <c:showLegendKey val="0"/>
            <c:showVal val="1"/>
            <c:showCatName val="0"/>
            <c:showSerName val="0"/>
            <c:showPercent val="0"/>
            <c:showBubbleSize val="0"/>
            <c:showLeaderLines val="0"/>
          </c:dLbls>
          <c:cat>
            <c:strRef>
              <c:f>גיליון3!$A$6:$A$8</c:f>
              <c:strCache>
                <c:ptCount val="3"/>
                <c:pt idx="0">
                  <c:v>אזרחי</c:v>
                </c:pt>
                <c:pt idx="1">
                  <c:v>ביטוח לאומי</c:v>
                </c:pt>
                <c:pt idx="2">
                  <c:v>מעמד אישי</c:v>
                </c:pt>
              </c:strCache>
            </c:strRef>
          </c:cat>
          <c:val>
            <c:numRef>
              <c:f>גיליון3!$E$6:$E$8</c:f>
              <c:numCache>
                <c:formatCode>General</c:formatCode>
                <c:ptCount val="3"/>
                <c:pt idx="0">
                  <c:v>40</c:v>
                </c:pt>
                <c:pt idx="1">
                  <c:v>104</c:v>
                </c:pt>
                <c:pt idx="2">
                  <c:v>31</c:v>
                </c:pt>
              </c:numCache>
            </c:numRef>
          </c:val>
        </c:ser>
        <c:ser>
          <c:idx val="4"/>
          <c:order val="4"/>
          <c:tx>
            <c:strRef>
              <c:f>גיליון3!$F$5</c:f>
              <c:strCache>
                <c:ptCount val="1"/>
                <c:pt idx="0">
                  <c:v>2012</c:v>
                </c:pt>
              </c:strCache>
            </c:strRef>
          </c:tx>
          <c:invertIfNegative val="0"/>
          <c:dLbls>
            <c:showLegendKey val="0"/>
            <c:showVal val="1"/>
            <c:showCatName val="0"/>
            <c:showSerName val="0"/>
            <c:showPercent val="0"/>
            <c:showBubbleSize val="0"/>
            <c:showLeaderLines val="0"/>
          </c:dLbls>
          <c:cat>
            <c:strRef>
              <c:f>גיליון3!$A$6:$A$8</c:f>
              <c:strCache>
                <c:ptCount val="3"/>
                <c:pt idx="0">
                  <c:v>אזרחי</c:v>
                </c:pt>
                <c:pt idx="1">
                  <c:v>ביטוח לאומי</c:v>
                </c:pt>
                <c:pt idx="2">
                  <c:v>מעמד אישי</c:v>
                </c:pt>
              </c:strCache>
            </c:strRef>
          </c:cat>
          <c:val>
            <c:numRef>
              <c:f>גיליון3!$F$6:$F$8</c:f>
              <c:numCache>
                <c:formatCode>General</c:formatCode>
                <c:ptCount val="3"/>
                <c:pt idx="0">
                  <c:v>28</c:v>
                </c:pt>
                <c:pt idx="1">
                  <c:v>92</c:v>
                </c:pt>
                <c:pt idx="2">
                  <c:v>32</c:v>
                </c:pt>
              </c:numCache>
            </c:numRef>
          </c:val>
        </c:ser>
        <c:dLbls>
          <c:showLegendKey val="0"/>
          <c:showVal val="0"/>
          <c:showCatName val="0"/>
          <c:showSerName val="0"/>
          <c:showPercent val="0"/>
          <c:showBubbleSize val="0"/>
        </c:dLbls>
        <c:gapWidth val="150"/>
        <c:axId val="488106624"/>
        <c:axId val="488321408"/>
      </c:barChart>
      <c:catAx>
        <c:axId val="488106624"/>
        <c:scaling>
          <c:orientation val="maxMin"/>
        </c:scaling>
        <c:delete val="0"/>
        <c:axPos val="b"/>
        <c:numFmt formatCode="General" sourceLinked="1"/>
        <c:majorTickMark val="out"/>
        <c:minorTickMark val="none"/>
        <c:tickLblPos val="nextTo"/>
        <c:crossAx val="488321408"/>
        <c:crosses val="autoZero"/>
        <c:auto val="1"/>
        <c:lblAlgn val="ctr"/>
        <c:lblOffset val="100"/>
        <c:noMultiLvlLbl val="0"/>
      </c:catAx>
      <c:valAx>
        <c:axId val="488321408"/>
        <c:scaling>
          <c:orientation val="minMax"/>
        </c:scaling>
        <c:delete val="1"/>
        <c:axPos val="r"/>
        <c:numFmt formatCode="General" sourceLinked="1"/>
        <c:majorTickMark val="out"/>
        <c:minorTickMark val="none"/>
        <c:tickLblPos val="nextTo"/>
        <c:crossAx val="488106624"/>
        <c:crosses val="autoZero"/>
        <c:crossBetween val="between"/>
      </c:valAx>
      <c:spPr>
        <a:solidFill>
          <a:schemeClr val="bg1"/>
        </a:solidFill>
      </c:spPr>
    </c:plotArea>
    <c:legend>
      <c:legendPos val="b"/>
      <c:layout/>
      <c:overlay val="0"/>
    </c:legend>
    <c:plotVisOnly val="1"/>
    <c:dispBlanksAs val="gap"/>
    <c:showDLblsOverMax val="0"/>
  </c:chart>
  <c:spPr>
    <a:solidFill>
      <a:schemeClr val="bg1"/>
    </a:solidFill>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1" y="0"/>
            <a:ext cx="2971800" cy="496332"/>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88" y="0"/>
            <a:ext cx="2971800" cy="496332"/>
          </a:xfrm>
          <a:prstGeom prst="rect">
            <a:avLst/>
          </a:prstGeom>
        </p:spPr>
        <p:txBody>
          <a:bodyPr vert="horz" lIns="91440" tIns="45720" rIns="91440" bIns="45720" rtlCol="1"/>
          <a:lstStyle>
            <a:lvl1pPr algn="l">
              <a:defRPr sz="1200"/>
            </a:lvl1pPr>
          </a:lstStyle>
          <a:p>
            <a:fld id="{0BC6EDE1-133D-4428-A274-59FE2CDFB429}" type="datetimeFigureOut">
              <a:rPr lang="he-IL" smtClean="0"/>
              <a:t>ב'/חשון/תשע"ח</a:t>
            </a:fld>
            <a:endParaRPr lang="he-IL"/>
          </a:p>
        </p:txBody>
      </p:sp>
      <p:sp>
        <p:nvSpPr>
          <p:cNvPr id="4" name="מציין מיקום של תמונת שקופית 3"/>
          <p:cNvSpPr>
            <a:spLocks noGrp="1" noRot="1" noChangeAspect="1"/>
          </p:cNvSpPr>
          <p:nvPr>
            <p:ph type="sldImg" idx="2"/>
          </p:nvPr>
        </p:nvSpPr>
        <p:spPr>
          <a:xfrm>
            <a:off x="120650" y="744538"/>
            <a:ext cx="6616700" cy="3722687"/>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85801" y="4715155"/>
            <a:ext cx="5486400" cy="4466987"/>
          </a:xfrm>
          <a:prstGeom prst="rect">
            <a:avLst/>
          </a:prstGeom>
        </p:spPr>
        <p:txBody>
          <a:bodyPr vert="horz" lIns="91440" tIns="45720" rIns="91440" bIns="45720"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86201" y="9428583"/>
            <a:ext cx="2971800" cy="496332"/>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88" y="9428583"/>
            <a:ext cx="2971800" cy="496332"/>
          </a:xfrm>
          <a:prstGeom prst="rect">
            <a:avLst/>
          </a:prstGeom>
        </p:spPr>
        <p:txBody>
          <a:bodyPr vert="horz" lIns="91440" tIns="45720" rIns="91440" bIns="45720" rtlCol="1" anchor="b"/>
          <a:lstStyle>
            <a:lvl1pPr algn="l">
              <a:defRPr sz="1200"/>
            </a:lvl1pPr>
          </a:lstStyle>
          <a:p>
            <a:fld id="{EB5B8728-8A9E-4851-946B-2E3DB729D26E}" type="slidenum">
              <a:rPr lang="he-IL" smtClean="0"/>
              <a:t>‹#›</a:t>
            </a:fld>
            <a:endParaRPr lang="he-IL"/>
          </a:p>
        </p:txBody>
      </p:sp>
    </p:spTree>
    <p:extLst>
      <p:ext uri="{BB962C8B-B14F-4D97-AF65-F5344CB8AC3E}">
        <p14:creationId xmlns:p14="http://schemas.microsoft.com/office/powerpoint/2010/main" val="314520770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pPr marL="0" indent="0">
              <a:buFontTx/>
              <a:buNone/>
            </a:pPr>
            <a:endParaRPr lang="he-IL"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1</a:t>
            </a:fld>
            <a:endParaRPr lang="he-IL"/>
          </a:p>
        </p:txBody>
      </p:sp>
    </p:spTree>
    <p:extLst>
      <p:ext uri="{BB962C8B-B14F-4D97-AF65-F5344CB8AC3E}">
        <p14:creationId xmlns:p14="http://schemas.microsoft.com/office/powerpoint/2010/main" val="38606373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2</a:t>
            </a:fld>
            <a:endParaRPr lang="he-IL"/>
          </a:p>
        </p:txBody>
      </p:sp>
    </p:spTree>
    <p:extLst>
      <p:ext uri="{BB962C8B-B14F-4D97-AF65-F5344CB8AC3E}">
        <p14:creationId xmlns:p14="http://schemas.microsoft.com/office/powerpoint/2010/main" val="37124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a:xfrm>
            <a:off x="120650" y="744538"/>
            <a:ext cx="6616700" cy="3722687"/>
          </a:xfrm>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4</a:t>
            </a:fld>
            <a:endParaRPr lang="he-IL"/>
          </a:p>
        </p:txBody>
      </p:sp>
    </p:spTree>
    <p:extLst>
      <p:ext uri="{BB962C8B-B14F-4D97-AF65-F5344CB8AC3E}">
        <p14:creationId xmlns:p14="http://schemas.microsoft.com/office/powerpoint/2010/main" val="14541528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a:xfrm>
            <a:off x="120650" y="744538"/>
            <a:ext cx="6616700" cy="3722687"/>
          </a:xfrm>
        </p:spPr>
      </p:sp>
      <p:sp>
        <p:nvSpPr>
          <p:cNvPr id="3" name="מציין מיקום של הערות 2"/>
          <p:cNvSpPr>
            <a:spLocks noGrp="1"/>
          </p:cNvSpPr>
          <p:nvPr>
            <p:ph type="body" idx="1"/>
          </p:nvPr>
        </p:nvSpPr>
        <p:spPr/>
        <p:txBody>
          <a:bodyPr/>
          <a:lstStyle/>
          <a:p>
            <a:r>
              <a:rPr lang="he-IL" dirty="0" smtClean="0"/>
              <a:t>יש צורך בקבלת רשימה מפורטת של</a:t>
            </a:r>
            <a:r>
              <a:rPr lang="he-IL" baseline="0" dirty="0" smtClean="0"/>
              <a:t> נושאי התיקים בדגש על התיקים של השנה.</a:t>
            </a:r>
          </a:p>
          <a:p>
            <a:endParaRPr lang="he-IL"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6</a:t>
            </a:fld>
            <a:endParaRPr lang="he-IL"/>
          </a:p>
        </p:txBody>
      </p:sp>
    </p:spTree>
    <p:extLst>
      <p:ext uri="{BB962C8B-B14F-4D97-AF65-F5344CB8AC3E}">
        <p14:creationId xmlns:p14="http://schemas.microsoft.com/office/powerpoint/2010/main" val="42769486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a:xfrm>
            <a:off x="120650" y="744538"/>
            <a:ext cx="6616700" cy="3722687"/>
          </a:xfrm>
        </p:spPr>
      </p:sp>
      <p:sp>
        <p:nvSpPr>
          <p:cNvPr id="3" name="מציין מיקום של הערות 2"/>
          <p:cNvSpPr>
            <a:spLocks noGrp="1"/>
          </p:cNvSpPr>
          <p:nvPr>
            <p:ph type="body" idx="1"/>
          </p:nvPr>
        </p:nvSpPr>
        <p:spPr/>
        <p:txBody>
          <a:bodyPr/>
          <a:lstStyle/>
          <a:p>
            <a:r>
              <a:rPr lang="he-IL" dirty="0" smtClean="0"/>
              <a:t>להשאיר</a:t>
            </a:r>
            <a:r>
              <a:rPr lang="he-IL" baseline="0" dirty="0" smtClean="0"/>
              <a:t> את השורה הראשונה – פורסם באופן מלא</a:t>
            </a:r>
            <a:endParaRPr lang="he-IL"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8</a:t>
            </a:fld>
            <a:endParaRPr lang="he-IL"/>
          </a:p>
        </p:txBody>
      </p:sp>
    </p:spTree>
    <p:extLst>
      <p:ext uri="{BB962C8B-B14F-4D97-AF65-F5344CB8AC3E}">
        <p14:creationId xmlns:p14="http://schemas.microsoft.com/office/powerpoint/2010/main" val="470529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a:xfrm>
            <a:off x="120650" y="744538"/>
            <a:ext cx="6616700" cy="3722687"/>
          </a:xfrm>
        </p:spPr>
      </p:sp>
      <p:sp>
        <p:nvSpPr>
          <p:cNvPr id="3" name="מציין מיקום של הערות 2"/>
          <p:cNvSpPr>
            <a:spLocks noGrp="1"/>
          </p:cNvSpPr>
          <p:nvPr>
            <p:ph type="body" idx="1"/>
          </p:nvPr>
        </p:nvSpPr>
        <p:spPr/>
        <p:txBody>
          <a:bodyPr/>
          <a:lstStyle/>
          <a:p>
            <a:r>
              <a:rPr lang="he-IL" dirty="0" smtClean="0"/>
              <a:t>צריך</a:t>
            </a:r>
            <a:r>
              <a:rPr lang="he-IL" baseline="0" dirty="0" smtClean="0"/>
              <a:t> להכין פירוט על כל המאגרים בקובץ הוורד הנלווה. </a:t>
            </a:r>
            <a:r>
              <a:rPr lang="he-IL" baseline="0" dirty="0" err="1" smtClean="0"/>
              <a:t>מישלין</a:t>
            </a:r>
            <a:r>
              <a:rPr lang="he-IL" baseline="0" dirty="0" smtClean="0"/>
              <a:t> שלחה לי אתמול כמה. אני מעביר לך במייל.</a:t>
            </a:r>
            <a:endParaRPr lang="he-IL"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9</a:t>
            </a:fld>
            <a:endParaRPr lang="he-IL"/>
          </a:p>
        </p:txBody>
      </p:sp>
    </p:spTree>
    <p:extLst>
      <p:ext uri="{BB962C8B-B14F-4D97-AF65-F5344CB8AC3E}">
        <p14:creationId xmlns:p14="http://schemas.microsoft.com/office/powerpoint/2010/main" val="14103568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a:xfrm>
            <a:off x="120650" y="744538"/>
            <a:ext cx="6616700" cy="3722687"/>
          </a:xfrm>
        </p:spPr>
      </p:sp>
      <p:sp>
        <p:nvSpPr>
          <p:cNvPr id="3" name="מציין מיקום של הערות 2"/>
          <p:cNvSpPr>
            <a:spLocks noGrp="1"/>
          </p:cNvSpPr>
          <p:nvPr>
            <p:ph type="body" idx="1"/>
          </p:nvPr>
        </p:nvSpPr>
        <p:spPr/>
        <p:txBody>
          <a:bodyPr/>
          <a:lstStyle/>
          <a:p>
            <a:endParaRPr lang="he-IL" baseline="0" dirty="0" smtClean="0"/>
          </a:p>
          <a:p>
            <a:pPr marL="171450" indent="-171450">
              <a:buFontTx/>
              <a:buChar char="-"/>
            </a:pPr>
            <a:endParaRPr lang="he-IL" baseline="0" dirty="0" smtClean="0"/>
          </a:p>
          <a:p>
            <a:endParaRPr lang="he-IL"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10</a:t>
            </a:fld>
            <a:endParaRPr lang="he-IL"/>
          </a:p>
        </p:txBody>
      </p:sp>
    </p:spTree>
    <p:extLst>
      <p:ext uri="{BB962C8B-B14F-4D97-AF65-F5344CB8AC3E}">
        <p14:creationId xmlns:p14="http://schemas.microsoft.com/office/powerpoint/2010/main" val="2808452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12</a:t>
            </a:fld>
            <a:endParaRPr lang="he-IL"/>
          </a:p>
        </p:txBody>
      </p:sp>
    </p:spTree>
    <p:extLst>
      <p:ext uri="{BB962C8B-B14F-4D97-AF65-F5344CB8AC3E}">
        <p14:creationId xmlns:p14="http://schemas.microsoft.com/office/powerpoint/2010/main" val="4875103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smtClean="0"/>
              <a:t>תסתכל גם</a:t>
            </a:r>
            <a:r>
              <a:rPr lang="he-IL" baseline="0" dirty="0" smtClean="0"/>
              <a:t> על שקף 25</a:t>
            </a:r>
            <a:endParaRPr lang="he-IL"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13</a:t>
            </a:fld>
            <a:endParaRPr lang="he-IL"/>
          </a:p>
        </p:txBody>
      </p:sp>
    </p:spTree>
    <p:extLst>
      <p:ext uri="{BB962C8B-B14F-4D97-AF65-F5344CB8AC3E}">
        <p14:creationId xmlns:p14="http://schemas.microsoft.com/office/powerpoint/2010/main" val="36180691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smtClean="0"/>
              <a:t>תסתכל גם</a:t>
            </a:r>
            <a:r>
              <a:rPr lang="he-IL" baseline="0" dirty="0" smtClean="0"/>
              <a:t> על שקף 25</a:t>
            </a:r>
            <a:endParaRPr lang="he-IL"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14</a:t>
            </a:fld>
            <a:endParaRPr lang="he-IL"/>
          </a:p>
        </p:txBody>
      </p:sp>
    </p:spTree>
    <p:extLst>
      <p:ext uri="{BB962C8B-B14F-4D97-AF65-F5344CB8AC3E}">
        <p14:creationId xmlns:p14="http://schemas.microsoft.com/office/powerpoint/2010/main" val="36180691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15</a:t>
            </a:fld>
            <a:endParaRPr lang="he-IL"/>
          </a:p>
        </p:txBody>
      </p:sp>
    </p:spTree>
    <p:extLst>
      <p:ext uri="{BB962C8B-B14F-4D97-AF65-F5344CB8AC3E}">
        <p14:creationId xmlns:p14="http://schemas.microsoft.com/office/powerpoint/2010/main" val="36180691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a:xfrm>
            <a:off x="120650" y="744538"/>
            <a:ext cx="6616700" cy="3722687"/>
          </a:xfrm>
        </p:spPr>
      </p:sp>
      <p:sp>
        <p:nvSpPr>
          <p:cNvPr id="3" name="מציין מיקום של הערות 2"/>
          <p:cNvSpPr>
            <a:spLocks noGrp="1"/>
          </p:cNvSpPr>
          <p:nvPr>
            <p:ph type="body" idx="1"/>
          </p:nvPr>
        </p:nvSpPr>
        <p:spPr/>
        <p:txBody>
          <a:bodyPr/>
          <a:lstStyle/>
          <a:p>
            <a:r>
              <a:rPr lang="he-IL" dirty="0" smtClean="0"/>
              <a:t>הסיוע המשפטי עדיין לא</a:t>
            </a:r>
            <a:r>
              <a:rPr lang="he-IL" baseline="0" dirty="0" smtClean="0"/>
              <a:t> פרסם את הדו"ח שלו – </a:t>
            </a:r>
            <a:r>
              <a:rPr lang="he-IL" b="1" baseline="0" dirty="0" smtClean="0"/>
              <a:t>לפרסם את הדוח של שנה שעברה</a:t>
            </a:r>
          </a:p>
          <a:p>
            <a:r>
              <a:rPr lang="he-IL" b="1" baseline="0" dirty="0" smtClean="0"/>
              <a:t>צריך להוסיף שקף של דו"ח של </a:t>
            </a:r>
            <a:r>
              <a:rPr lang="he-IL" b="1" baseline="0" dirty="0" err="1" smtClean="0"/>
              <a:t>אפ"כ</a:t>
            </a:r>
            <a:r>
              <a:rPr lang="he-IL" b="1" baseline="0" dirty="0" smtClean="0"/>
              <a:t>, היחידה לפניות הציבור, היחידה הממשלתית לחופש המידע. לכל שקף כזה – תמונה של דף\ גרפים מהדו"ח ומלל קצר מאוד.</a:t>
            </a:r>
          </a:p>
          <a:p>
            <a:r>
              <a:rPr lang="he-IL" b="1" baseline="0" dirty="0" smtClean="0"/>
              <a:t>בנוסף יש להוסיף גרפים לדוחות החסרים</a:t>
            </a:r>
          </a:p>
          <a:p>
            <a:endParaRPr lang="he-IL"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16</a:t>
            </a:fld>
            <a:endParaRPr lang="he-IL"/>
          </a:p>
        </p:txBody>
      </p:sp>
    </p:spTree>
    <p:extLst>
      <p:ext uri="{BB962C8B-B14F-4D97-AF65-F5344CB8AC3E}">
        <p14:creationId xmlns:p14="http://schemas.microsoft.com/office/powerpoint/2010/main" val="16771479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20</a:t>
            </a:fld>
            <a:endParaRPr lang="he-IL"/>
          </a:p>
        </p:txBody>
      </p:sp>
    </p:spTree>
    <p:extLst>
      <p:ext uri="{BB962C8B-B14F-4D97-AF65-F5344CB8AC3E}">
        <p14:creationId xmlns:p14="http://schemas.microsoft.com/office/powerpoint/2010/main" val="22033740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smtClean="0"/>
              <a:t>שי</a:t>
            </a:r>
            <a:r>
              <a:rPr lang="he-IL" baseline="0" dirty="0" smtClean="0"/>
              <a:t> לערוך מקצועית את השקף (</a:t>
            </a:r>
            <a:r>
              <a:rPr lang="he-IL" baseline="0" dirty="0" err="1" smtClean="0"/>
              <a:t>מונחיםף</a:t>
            </a:r>
            <a:r>
              <a:rPr lang="he-IL" baseline="0" dirty="0" smtClean="0"/>
              <a:t> שמות של חוקים וכו')</a:t>
            </a:r>
            <a:endParaRPr lang="he-IL"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24</a:t>
            </a:fld>
            <a:endParaRPr lang="he-IL"/>
          </a:p>
        </p:txBody>
      </p:sp>
    </p:spTree>
    <p:extLst>
      <p:ext uri="{BB962C8B-B14F-4D97-AF65-F5344CB8AC3E}">
        <p14:creationId xmlns:p14="http://schemas.microsoft.com/office/powerpoint/2010/main" val="10204548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b="1" baseline="0" dirty="0" smtClean="0"/>
              <a:t>לכתוב בטקסט</a:t>
            </a:r>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25</a:t>
            </a:fld>
            <a:endParaRPr lang="he-IL"/>
          </a:p>
        </p:txBody>
      </p:sp>
    </p:spTree>
    <p:extLst>
      <p:ext uri="{BB962C8B-B14F-4D97-AF65-F5344CB8AC3E}">
        <p14:creationId xmlns:p14="http://schemas.microsoft.com/office/powerpoint/2010/main" val="40967236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pPr marL="171450" indent="-171450">
              <a:buFontTx/>
              <a:buChar char="-"/>
            </a:pPr>
            <a:r>
              <a:rPr lang="he-IL" b="1" dirty="0" smtClean="0"/>
              <a:t>צריך למקד ולכתוב מפריזמה של </a:t>
            </a:r>
            <a:r>
              <a:rPr lang="he-IL" b="1" dirty="0" err="1" smtClean="0"/>
              <a:t>הנגשת</a:t>
            </a:r>
            <a:r>
              <a:rPr lang="he-IL" b="1" baseline="0" dirty="0" smtClean="0"/>
              <a:t> מידע לציבור ופחות שיפור השירות.</a:t>
            </a:r>
          </a:p>
          <a:p>
            <a:pPr marL="171450" indent="-171450">
              <a:buFontTx/>
              <a:buChar char="-"/>
            </a:pPr>
            <a:r>
              <a:rPr lang="he-IL" b="1" baseline="0" dirty="0" smtClean="0"/>
              <a:t>יש לערוך את השקף</a:t>
            </a:r>
          </a:p>
          <a:p>
            <a:endParaRPr lang="he-IL"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26</a:t>
            </a:fld>
            <a:endParaRPr lang="he-IL"/>
          </a:p>
        </p:txBody>
      </p:sp>
    </p:spTree>
    <p:extLst>
      <p:ext uri="{BB962C8B-B14F-4D97-AF65-F5344CB8AC3E}">
        <p14:creationId xmlns:p14="http://schemas.microsoft.com/office/powerpoint/2010/main" val="39153937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b="1" dirty="0" smtClean="0"/>
              <a:t>להדגיש</a:t>
            </a:r>
            <a:r>
              <a:rPr lang="he-IL" b="1" baseline="0" dirty="0" smtClean="0"/>
              <a:t> איך הדוח עוזר לציבור</a:t>
            </a:r>
            <a:endParaRPr lang="he-IL" b="1"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29</a:t>
            </a:fld>
            <a:endParaRPr lang="he-IL"/>
          </a:p>
        </p:txBody>
      </p:sp>
    </p:spTree>
    <p:extLst>
      <p:ext uri="{BB962C8B-B14F-4D97-AF65-F5344CB8AC3E}">
        <p14:creationId xmlns:p14="http://schemas.microsoft.com/office/powerpoint/2010/main" val="42841309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b="1" dirty="0" smtClean="0"/>
              <a:t>נא</a:t>
            </a:r>
            <a:r>
              <a:rPr lang="he-IL" b="1" baseline="0" dirty="0" smtClean="0"/>
              <a:t> להוסיף במקום נותר טקסט על הדוח השנתי</a:t>
            </a:r>
            <a:endParaRPr lang="he-IL" b="1"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30</a:t>
            </a:fld>
            <a:endParaRPr lang="he-IL"/>
          </a:p>
        </p:txBody>
      </p:sp>
    </p:spTree>
    <p:extLst>
      <p:ext uri="{BB962C8B-B14F-4D97-AF65-F5344CB8AC3E}">
        <p14:creationId xmlns:p14="http://schemas.microsoft.com/office/powerpoint/2010/main" val="19688995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smtClean="0"/>
              <a:t>גרף 26 בעמוד 55 נראה לי מתאים </a:t>
            </a:r>
            <a:endParaRPr lang="he-IL" b="1" dirty="0" smtClean="0"/>
          </a:p>
          <a:p>
            <a:r>
              <a:rPr lang="he-IL" b="1" baseline="0" dirty="0" smtClean="0"/>
              <a:t>נא להוסיף גרף ולצמצם טקסט</a:t>
            </a:r>
            <a:endParaRPr lang="he-IL" b="1"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31</a:t>
            </a:fld>
            <a:endParaRPr lang="he-IL"/>
          </a:p>
        </p:txBody>
      </p:sp>
    </p:spTree>
    <p:extLst>
      <p:ext uri="{BB962C8B-B14F-4D97-AF65-F5344CB8AC3E}">
        <p14:creationId xmlns:p14="http://schemas.microsoft.com/office/powerpoint/2010/main" val="14771257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b="1"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32</a:t>
            </a:fld>
            <a:endParaRPr lang="he-IL"/>
          </a:p>
        </p:txBody>
      </p:sp>
    </p:spTree>
    <p:extLst>
      <p:ext uri="{BB962C8B-B14F-4D97-AF65-F5344CB8AC3E}">
        <p14:creationId xmlns:p14="http://schemas.microsoft.com/office/powerpoint/2010/main" val="14771257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b="1"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33</a:t>
            </a:fld>
            <a:endParaRPr lang="he-IL"/>
          </a:p>
        </p:txBody>
      </p:sp>
    </p:spTree>
    <p:extLst>
      <p:ext uri="{BB962C8B-B14F-4D97-AF65-F5344CB8AC3E}">
        <p14:creationId xmlns:p14="http://schemas.microsoft.com/office/powerpoint/2010/main" val="14771257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b="1" baseline="0" dirty="0" smtClean="0"/>
              <a:t>נא להוסיף גרף מהדו"ח וטקסט מתאים</a:t>
            </a:r>
            <a:endParaRPr lang="he-IL" b="1"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34</a:t>
            </a:fld>
            <a:endParaRPr lang="he-IL"/>
          </a:p>
        </p:txBody>
      </p:sp>
    </p:spTree>
    <p:extLst>
      <p:ext uri="{BB962C8B-B14F-4D97-AF65-F5344CB8AC3E}">
        <p14:creationId xmlns:p14="http://schemas.microsoft.com/office/powerpoint/2010/main" val="14771257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smtClean="0"/>
              <a:t>אפשר להכניס</a:t>
            </a:r>
            <a:r>
              <a:rPr lang="he-IL" baseline="0" dirty="0" smtClean="0"/>
              <a:t> כאן את התרשים מעמודים 12 או 16 לדו"ח</a:t>
            </a:r>
          </a:p>
          <a:p>
            <a:r>
              <a:rPr lang="he-IL" b="1" baseline="0" dirty="0" smtClean="0"/>
              <a:t>להכניס גרף ולתמצת את הטקסט</a:t>
            </a:r>
            <a:endParaRPr lang="he-IL" b="1"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35</a:t>
            </a:fld>
            <a:endParaRPr lang="he-IL"/>
          </a:p>
        </p:txBody>
      </p:sp>
    </p:spTree>
    <p:extLst>
      <p:ext uri="{BB962C8B-B14F-4D97-AF65-F5344CB8AC3E}">
        <p14:creationId xmlns:p14="http://schemas.microsoft.com/office/powerpoint/2010/main" val="40280051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b="1" dirty="0" smtClean="0"/>
              <a:t>להוסיף תיאור של הדוח</a:t>
            </a:r>
            <a:endParaRPr lang="he-IL" b="1"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36</a:t>
            </a:fld>
            <a:endParaRPr lang="he-IL"/>
          </a:p>
        </p:txBody>
      </p:sp>
    </p:spTree>
    <p:extLst>
      <p:ext uri="{BB962C8B-B14F-4D97-AF65-F5344CB8AC3E}">
        <p14:creationId xmlns:p14="http://schemas.microsoft.com/office/powerpoint/2010/main" val="5450024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b="1" baseline="0" dirty="0" smtClean="0"/>
              <a:t>לקבל מגלעד סממה ולהטמיע</a:t>
            </a:r>
            <a:endParaRPr lang="he-IL" b="1" dirty="0"/>
          </a:p>
        </p:txBody>
      </p:sp>
      <p:sp>
        <p:nvSpPr>
          <p:cNvPr id="4" name="מציין מיקום של מספר שקופית 3"/>
          <p:cNvSpPr>
            <a:spLocks noGrp="1"/>
          </p:cNvSpPr>
          <p:nvPr>
            <p:ph type="sldNum" sz="quarter" idx="10"/>
          </p:nvPr>
        </p:nvSpPr>
        <p:spPr/>
        <p:txBody>
          <a:bodyPr/>
          <a:lstStyle/>
          <a:p>
            <a:fld id="{EB5B8728-8A9E-4851-946B-2E3DB729D26E}" type="slidenum">
              <a:rPr lang="he-IL" smtClean="0"/>
              <a:t>37</a:t>
            </a:fld>
            <a:endParaRPr lang="he-IL"/>
          </a:p>
        </p:txBody>
      </p:sp>
    </p:spTree>
    <p:extLst>
      <p:ext uri="{BB962C8B-B14F-4D97-AF65-F5344CB8AC3E}">
        <p14:creationId xmlns:p14="http://schemas.microsoft.com/office/powerpoint/2010/main" val="54500248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שקופית כותרת">
    <p:spTree>
      <p:nvGrpSpPr>
        <p:cNvPr id="1" name=""/>
        <p:cNvGrpSpPr/>
        <p:nvPr/>
      </p:nvGrpSpPr>
      <p:grpSpPr>
        <a:xfrm>
          <a:off x="0" y="0"/>
          <a:ext cx="0" cy="0"/>
          <a:chOff x="0" y="0"/>
          <a:chExt cx="0" cy="0"/>
        </a:xfrm>
      </p:grpSpPr>
      <p:sp>
        <p:nvSpPr>
          <p:cNvPr id="10" name="מלבן 9"/>
          <p:cNvSpPr/>
          <p:nvPr userDrawn="1"/>
        </p:nvSpPr>
        <p:spPr>
          <a:xfrm>
            <a:off x="140295" y="3989126"/>
            <a:ext cx="2844000" cy="1008000"/>
          </a:xfrm>
          <a:prstGeom prst="rect">
            <a:avLst/>
          </a:prstGeom>
          <a:solidFill>
            <a:srgbClr val="2BC0A7"/>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pic>
        <p:nvPicPr>
          <p:cNvPr id="2050" name="Picture 2" descr="D:\Edit on D\Logos\משרד המשפטים\Logo-high-heb-eng.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517974" y="295334"/>
            <a:ext cx="3131224" cy="79958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D:\Edit on D\Graphics\Images\istockphoto2017\photos\iStock-651397042.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5508104" y="987574"/>
            <a:ext cx="3888432" cy="3096344"/>
          </a:xfrm>
          <a:prstGeom prst="rect">
            <a:avLst/>
          </a:prstGeom>
          <a:noFill/>
          <a:extLst>
            <a:ext uri="{909E8E84-426E-40DD-AFC4-6F175D3DCCD1}">
              <a14:hiddenFill xmlns:a14="http://schemas.microsoft.com/office/drawing/2010/main">
                <a:solidFill>
                  <a:srgbClr val="FFFFFF"/>
                </a:solidFill>
              </a14:hiddenFill>
            </a:ext>
          </a:extLst>
        </p:spPr>
      </p:pic>
      <p:sp>
        <p:nvSpPr>
          <p:cNvPr id="15" name="מלבן 14"/>
          <p:cNvSpPr/>
          <p:nvPr userDrawn="1"/>
        </p:nvSpPr>
        <p:spPr>
          <a:xfrm>
            <a:off x="173239" y="1364852"/>
            <a:ext cx="5820695" cy="247431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pic>
        <p:nvPicPr>
          <p:cNvPr id="2051" name="Picture 3" descr="D:\Edit on D\כל מיני\מצגת מדד השקיפות\מדד השקיפות.png"/>
          <p:cNvPicPr>
            <a:picLocks noChangeAspect="1" noChangeArrowheads="1"/>
          </p:cNvPicPr>
          <p:nvPr userDrawn="1"/>
        </p:nvPicPr>
        <p:blipFill>
          <a:blip r:embed="rId4">
            <a:biLevel thresh="25000"/>
            <a:extLst>
              <a:ext uri="{28A0092B-C50C-407E-A947-70E740481C1C}">
                <a14:useLocalDpi xmlns:a14="http://schemas.microsoft.com/office/drawing/2010/main" val="0"/>
              </a:ext>
            </a:extLst>
          </a:blip>
          <a:srcRect/>
          <a:stretch>
            <a:fillRect/>
          </a:stretch>
        </p:blipFill>
        <p:spPr bwMode="auto">
          <a:xfrm>
            <a:off x="427400" y="1849400"/>
            <a:ext cx="5312372" cy="794358"/>
          </a:xfrm>
          <a:prstGeom prst="rect">
            <a:avLst/>
          </a:prstGeom>
          <a:noFill/>
          <a:extLst>
            <a:ext uri="{909E8E84-426E-40DD-AFC4-6F175D3DCCD1}">
              <a14:hiddenFill xmlns:a14="http://schemas.microsoft.com/office/drawing/2010/main">
                <a:solidFill>
                  <a:srgbClr val="FFFFFF"/>
                </a:solidFill>
              </a14:hiddenFill>
            </a:ext>
          </a:extLst>
        </p:spPr>
      </p:pic>
      <p:sp>
        <p:nvSpPr>
          <p:cNvPr id="16" name="Footer Placeholder 4"/>
          <p:cNvSpPr>
            <a:spLocks noGrp="1"/>
          </p:cNvSpPr>
          <p:nvPr>
            <p:ph type="ftr" sz="quarter" idx="11"/>
          </p:nvPr>
        </p:nvSpPr>
        <p:spPr>
          <a:xfrm>
            <a:off x="251520" y="2893416"/>
            <a:ext cx="5544616" cy="758454"/>
          </a:xfrm>
          <a:prstGeom prst="rect">
            <a:avLst/>
          </a:prstGeom>
        </p:spPr>
        <p:txBody>
          <a:bodyPr anchor="ctr"/>
          <a:lstStyle>
            <a:lvl1pPr algn="ctr">
              <a:defRPr sz="1800" b="1">
                <a:solidFill>
                  <a:schemeClr val="bg1"/>
                </a:solidFill>
                <a:latin typeface="Arial" pitchFamily="34" charset="0"/>
                <a:cs typeface="Arial" pitchFamily="34" charset="0"/>
              </a:defRPr>
            </a:lvl1pPr>
          </a:lstStyle>
          <a:p>
            <a:r>
              <a:rPr lang="he-IL" dirty="0" smtClean="0"/>
              <a:t>הועדה המיוחדת ליישום </a:t>
            </a:r>
            <a:r>
              <a:rPr lang="he-IL" dirty="0" err="1" smtClean="0"/>
              <a:t>הנגשת</a:t>
            </a:r>
            <a:r>
              <a:rPr lang="he-IL" dirty="0" smtClean="0"/>
              <a:t> המידע </a:t>
            </a:r>
          </a:p>
          <a:p>
            <a:r>
              <a:rPr lang="he-IL" dirty="0" smtClean="0"/>
              <a:t>הממשלתי ועקרונות שקיפותו לציבור</a:t>
            </a:r>
            <a:endParaRPr lang="he-IL" dirty="0"/>
          </a:p>
        </p:txBody>
      </p:sp>
      <p:sp>
        <p:nvSpPr>
          <p:cNvPr id="20" name="מלבן 19"/>
          <p:cNvSpPr/>
          <p:nvPr userDrawn="1"/>
        </p:nvSpPr>
        <p:spPr>
          <a:xfrm>
            <a:off x="6159574" y="137126"/>
            <a:ext cx="2844000" cy="111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6" name="מלבן 5"/>
          <p:cNvSpPr/>
          <p:nvPr userDrawn="1"/>
        </p:nvSpPr>
        <p:spPr>
          <a:xfrm>
            <a:off x="6159574" y="3989126"/>
            <a:ext cx="2844000" cy="100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1" name="מלבן 10"/>
          <p:cNvSpPr/>
          <p:nvPr userDrawn="1"/>
        </p:nvSpPr>
        <p:spPr>
          <a:xfrm>
            <a:off x="3149934" y="3989126"/>
            <a:ext cx="2844000" cy="1008000"/>
          </a:xfrm>
          <a:prstGeom prst="rect">
            <a:avLst/>
          </a:prstGeom>
          <a:solidFill>
            <a:srgbClr val="FF745D"/>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כותרת ותוכן">
    <p:spTree>
      <p:nvGrpSpPr>
        <p:cNvPr id="1" name=""/>
        <p:cNvGrpSpPr/>
        <p:nvPr/>
      </p:nvGrpSpPr>
      <p:grpSpPr>
        <a:xfrm>
          <a:off x="0" y="0"/>
          <a:ext cx="0" cy="0"/>
          <a:chOff x="0" y="0"/>
          <a:chExt cx="0" cy="0"/>
        </a:xfrm>
      </p:grpSpPr>
      <p:grpSp>
        <p:nvGrpSpPr>
          <p:cNvPr id="8" name="קבוצה 7"/>
          <p:cNvGrpSpPr/>
          <p:nvPr userDrawn="1"/>
        </p:nvGrpSpPr>
        <p:grpSpPr>
          <a:xfrm>
            <a:off x="0" y="0"/>
            <a:ext cx="9144000" cy="5143500"/>
            <a:chOff x="0" y="0"/>
            <a:chExt cx="9144000" cy="6858000"/>
          </a:xfrm>
        </p:grpSpPr>
        <p:sp>
          <p:nvSpPr>
            <p:cNvPr id="9" name="מלבן 8"/>
            <p:cNvSpPr/>
            <p:nvPr userDrawn="1"/>
          </p:nvSpPr>
          <p:spPr>
            <a:xfrm>
              <a:off x="0" y="0"/>
              <a:ext cx="9144000" cy="6858000"/>
            </a:xfrm>
            <a:prstGeom prst="rect">
              <a:avLst/>
            </a:prstGeom>
            <a:solidFill>
              <a:srgbClr val="2BC0A7"/>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0" name="מלבן 9"/>
            <p:cNvSpPr/>
            <p:nvPr userDrawn="1"/>
          </p:nvSpPr>
          <p:spPr>
            <a:xfrm>
              <a:off x="144000" y="144000"/>
              <a:ext cx="8856000" cy="657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grpSp>
      <p:sp>
        <p:nvSpPr>
          <p:cNvPr id="2" name="Title 1"/>
          <p:cNvSpPr>
            <a:spLocks noGrp="1"/>
          </p:cNvSpPr>
          <p:nvPr>
            <p:ph type="title"/>
          </p:nvPr>
        </p:nvSpPr>
        <p:spPr>
          <a:xfrm>
            <a:off x="251520" y="195486"/>
            <a:ext cx="8640960" cy="594066"/>
          </a:xfrm>
          <a:prstGeom prst="rect">
            <a:avLst/>
          </a:prstGeom>
        </p:spPr>
        <p:txBody>
          <a:bodyPr/>
          <a:lstStyle>
            <a:lvl1pPr algn="r">
              <a:defRPr sz="3600" b="1">
                <a:solidFill>
                  <a:srgbClr val="0B7C89"/>
                </a:solidFill>
                <a:latin typeface="Arial" pitchFamily="34" charset="0"/>
                <a:cs typeface="Arial" pitchFamily="34" charset="0"/>
              </a:defRPr>
            </a:lvl1pPr>
          </a:lstStyle>
          <a:p>
            <a:r>
              <a:rPr lang="he-IL" dirty="0" smtClean="0"/>
              <a:t>לחץ כדי לערוך סגנון כותרת של תבנית בסיס</a:t>
            </a:r>
            <a:endParaRPr lang="en-US" dirty="0"/>
          </a:p>
        </p:txBody>
      </p:sp>
      <p:sp>
        <p:nvSpPr>
          <p:cNvPr id="3" name="Content Placeholder 2"/>
          <p:cNvSpPr>
            <a:spLocks noGrp="1"/>
          </p:cNvSpPr>
          <p:nvPr>
            <p:ph idx="1"/>
          </p:nvPr>
        </p:nvSpPr>
        <p:spPr>
          <a:xfrm>
            <a:off x="251520" y="843558"/>
            <a:ext cx="8640960" cy="3888432"/>
          </a:xfrm>
          <a:prstGeom prst="rect">
            <a:avLst/>
          </a:prstGeom>
        </p:spPr>
        <p:txBody>
          <a:bodyPr>
            <a:normAutofit/>
          </a:bodyPr>
          <a:lstStyle>
            <a:lvl1pPr>
              <a:defRPr sz="1800">
                <a:solidFill>
                  <a:schemeClr val="tx1">
                    <a:lumMod val="75000"/>
                    <a:lumOff val="25000"/>
                  </a:schemeClr>
                </a:solidFill>
                <a:latin typeface="Arial" pitchFamily="34" charset="0"/>
                <a:cs typeface="Arial" pitchFamily="34" charset="0"/>
              </a:defRPr>
            </a:lvl1pPr>
            <a:lvl2pPr>
              <a:defRPr sz="1800">
                <a:solidFill>
                  <a:schemeClr val="tx1">
                    <a:lumMod val="75000"/>
                    <a:lumOff val="25000"/>
                  </a:schemeClr>
                </a:solidFill>
                <a:latin typeface="Arial" pitchFamily="34" charset="0"/>
                <a:cs typeface="Arial" pitchFamily="34" charset="0"/>
              </a:defRPr>
            </a:lvl2pPr>
            <a:lvl3pPr>
              <a:defRPr sz="1800">
                <a:solidFill>
                  <a:schemeClr val="tx1">
                    <a:lumMod val="75000"/>
                    <a:lumOff val="25000"/>
                  </a:schemeClr>
                </a:solidFill>
                <a:latin typeface="Arial" pitchFamily="34" charset="0"/>
                <a:cs typeface="Arial" pitchFamily="34" charset="0"/>
              </a:defRPr>
            </a:lvl3pPr>
            <a:lvl4pPr>
              <a:defRPr sz="1800">
                <a:solidFill>
                  <a:schemeClr val="tx1">
                    <a:lumMod val="75000"/>
                    <a:lumOff val="25000"/>
                  </a:schemeClr>
                </a:solidFill>
                <a:latin typeface="Arial" pitchFamily="34" charset="0"/>
                <a:cs typeface="Arial" pitchFamily="34" charset="0"/>
              </a:defRPr>
            </a:lvl4pPr>
            <a:lvl5pPr>
              <a:defRPr sz="1800">
                <a:solidFill>
                  <a:schemeClr val="tx1">
                    <a:lumMod val="75000"/>
                    <a:lumOff val="25000"/>
                  </a:schemeClr>
                </a:solidFill>
                <a:latin typeface="Arial" pitchFamily="34" charset="0"/>
                <a:cs typeface="Arial" pitchFamily="34" charset="0"/>
              </a:defRPr>
            </a:lvl5pPr>
          </a:lstStyle>
          <a:p>
            <a:pPr lvl="0"/>
            <a:r>
              <a:rPr lang="he-IL" dirty="0" smtClean="0"/>
              <a:t>לחץ כדי לערוך סגנונות טקסט של תבנית בסיס</a:t>
            </a:r>
          </a:p>
          <a:p>
            <a:pPr lvl="1"/>
            <a:r>
              <a:rPr lang="he-IL" dirty="0" smtClean="0"/>
              <a:t>רמה שנייה</a:t>
            </a:r>
          </a:p>
          <a:p>
            <a:pPr lvl="2"/>
            <a:r>
              <a:rPr lang="he-IL" dirty="0" smtClean="0"/>
              <a:t>רמה שלישית</a:t>
            </a:r>
          </a:p>
          <a:p>
            <a:pPr lvl="3"/>
            <a:r>
              <a:rPr lang="he-IL" dirty="0" smtClean="0"/>
              <a:t>רמה רביעית</a:t>
            </a:r>
          </a:p>
          <a:p>
            <a:pPr lvl="4"/>
            <a:r>
              <a:rPr lang="he-IL" dirty="0" smtClean="0"/>
              <a:t>רמה חמישית</a:t>
            </a:r>
            <a:endParaRPr lang="en-US" dirty="0"/>
          </a:p>
        </p:txBody>
      </p:sp>
      <p:sp>
        <p:nvSpPr>
          <p:cNvPr id="5" name="Footer Placeholder 4"/>
          <p:cNvSpPr>
            <a:spLocks noGrp="1"/>
          </p:cNvSpPr>
          <p:nvPr>
            <p:ph type="ftr" sz="quarter" idx="11"/>
          </p:nvPr>
        </p:nvSpPr>
        <p:spPr>
          <a:xfrm>
            <a:off x="251520" y="4752292"/>
            <a:ext cx="6451920" cy="273844"/>
          </a:xfrm>
          <a:prstGeom prst="rect">
            <a:avLst/>
          </a:prstGeom>
        </p:spPr>
        <p:txBody>
          <a:bodyPr/>
          <a:lstStyle>
            <a:lvl1pPr algn="l">
              <a:defRPr sz="1400">
                <a:solidFill>
                  <a:srgbClr val="2271A5"/>
                </a:solidFill>
                <a:latin typeface="Arial" pitchFamily="34" charset="0"/>
                <a:cs typeface="Arial" pitchFamily="34" charset="0"/>
              </a:defRPr>
            </a:lvl1pPr>
          </a:lstStyle>
          <a:p>
            <a:r>
              <a:rPr lang="he-IL" dirty="0" smtClean="0"/>
              <a:t>הועדה המיוחדת ליישום </a:t>
            </a:r>
            <a:r>
              <a:rPr lang="he-IL" dirty="0" err="1" smtClean="0"/>
              <a:t>הנגשת</a:t>
            </a:r>
            <a:r>
              <a:rPr lang="he-IL" dirty="0" smtClean="0"/>
              <a:t> המידע הממשלתי ועקרונות שקיפותו לציבור</a:t>
            </a:r>
            <a:endParaRPr lang="he-IL" dirty="0"/>
          </a:p>
        </p:txBody>
      </p:sp>
      <p:cxnSp>
        <p:nvCxnSpPr>
          <p:cNvPr id="11" name="מחבר ישר 10"/>
          <p:cNvCxnSpPr/>
          <p:nvPr userDrawn="1"/>
        </p:nvCxnSpPr>
        <p:spPr>
          <a:xfrm flipH="1">
            <a:off x="251520" y="789552"/>
            <a:ext cx="8640960" cy="0"/>
          </a:xfrm>
          <a:prstGeom prst="line">
            <a:avLst/>
          </a:prstGeom>
          <a:ln>
            <a:solidFill>
              <a:schemeClr val="accent5">
                <a:lumMod val="60000"/>
                <a:lumOff val="40000"/>
              </a:schemeClr>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פריסה מותאמת אישית">
    <p:spTree>
      <p:nvGrpSpPr>
        <p:cNvPr id="1" name=""/>
        <p:cNvGrpSpPr/>
        <p:nvPr/>
      </p:nvGrpSpPr>
      <p:grpSpPr>
        <a:xfrm>
          <a:off x="0" y="0"/>
          <a:ext cx="0" cy="0"/>
          <a:chOff x="0" y="0"/>
          <a:chExt cx="0" cy="0"/>
        </a:xfrm>
      </p:grpSpPr>
      <p:sp>
        <p:nvSpPr>
          <p:cNvPr id="11" name="מלבן 10"/>
          <p:cNvSpPr/>
          <p:nvPr userDrawn="1"/>
        </p:nvSpPr>
        <p:spPr>
          <a:xfrm>
            <a:off x="148217" y="771550"/>
            <a:ext cx="8856000" cy="4248000"/>
          </a:xfrm>
          <a:prstGeom prst="rect">
            <a:avLst/>
          </a:prstGeom>
          <a:solidFill>
            <a:srgbClr val="FFDB6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pic>
        <p:nvPicPr>
          <p:cNvPr id="1026" name="Picture 2" descr="D:\Edit on D\Logos\משרד המשפטים\Logo-high-heb-eng.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13420" y="158465"/>
            <a:ext cx="1973697" cy="504000"/>
          </a:xfrm>
          <a:prstGeom prst="rect">
            <a:avLst/>
          </a:prstGeom>
          <a:noFill/>
          <a:extLst>
            <a:ext uri="{909E8E84-426E-40DD-AFC4-6F175D3DCCD1}">
              <a14:hiddenFill xmlns:a14="http://schemas.microsoft.com/office/drawing/2010/main">
                <a:solidFill>
                  <a:srgbClr val="FFFFFF"/>
                </a:solidFill>
              </a14:hiddenFill>
            </a:ext>
          </a:extLst>
        </p:spPr>
      </p:pic>
      <p:sp>
        <p:nvSpPr>
          <p:cNvPr id="3" name="מלבן 2"/>
          <p:cNvSpPr/>
          <p:nvPr userDrawn="1"/>
        </p:nvSpPr>
        <p:spPr>
          <a:xfrm>
            <a:off x="2379481" y="103304"/>
            <a:ext cx="6624736" cy="55916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
        <p:nvSpPr>
          <p:cNvPr id="10" name="Title 1"/>
          <p:cNvSpPr>
            <a:spLocks noGrp="1"/>
          </p:cNvSpPr>
          <p:nvPr>
            <p:ph type="title"/>
          </p:nvPr>
        </p:nvSpPr>
        <p:spPr>
          <a:xfrm>
            <a:off x="2379480" y="69280"/>
            <a:ext cx="6512999" cy="594066"/>
          </a:xfrm>
          <a:prstGeom prst="rect">
            <a:avLst/>
          </a:prstGeom>
        </p:spPr>
        <p:txBody>
          <a:bodyPr/>
          <a:lstStyle>
            <a:lvl1pPr algn="r">
              <a:defRPr sz="3000" b="1">
                <a:solidFill>
                  <a:schemeClr val="bg1"/>
                </a:solidFill>
                <a:latin typeface="Arial" pitchFamily="34" charset="0"/>
                <a:cs typeface="Arial" pitchFamily="34" charset="0"/>
              </a:defRPr>
            </a:lvl1pPr>
          </a:lstStyle>
          <a:p>
            <a:r>
              <a:rPr lang="he-IL" dirty="0" smtClean="0"/>
              <a:t>לחץ כדי לערוך סגנון כותרת של תבנית בסיס</a:t>
            </a:r>
            <a:endParaRPr lang="en-US" dirty="0"/>
          </a:p>
        </p:txBody>
      </p:sp>
    </p:spTree>
    <p:extLst>
      <p:ext uri="{BB962C8B-B14F-4D97-AF65-F5344CB8AC3E}">
        <p14:creationId xmlns:p14="http://schemas.microsoft.com/office/powerpoint/2010/main" val="134768442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פריסה מותאמת אישית">
    <p:spTree>
      <p:nvGrpSpPr>
        <p:cNvPr id="1" name=""/>
        <p:cNvGrpSpPr/>
        <p:nvPr/>
      </p:nvGrpSpPr>
      <p:grpSpPr>
        <a:xfrm>
          <a:off x="0" y="0"/>
          <a:ext cx="0" cy="0"/>
          <a:chOff x="0" y="0"/>
          <a:chExt cx="0" cy="0"/>
        </a:xfrm>
      </p:grpSpPr>
      <p:sp>
        <p:nvSpPr>
          <p:cNvPr id="11" name="מלבן 10"/>
          <p:cNvSpPr/>
          <p:nvPr userDrawn="1"/>
        </p:nvSpPr>
        <p:spPr>
          <a:xfrm>
            <a:off x="148217" y="771550"/>
            <a:ext cx="8856000" cy="424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pic>
        <p:nvPicPr>
          <p:cNvPr id="1026" name="Picture 2" descr="D:\Edit on D\Logos\משרד המשפטים\Logo-high-heb-eng.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13420" y="158465"/>
            <a:ext cx="1973697" cy="504000"/>
          </a:xfrm>
          <a:prstGeom prst="rect">
            <a:avLst/>
          </a:prstGeom>
          <a:noFill/>
          <a:extLst>
            <a:ext uri="{909E8E84-426E-40DD-AFC4-6F175D3DCCD1}">
              <a14:hiddenFill xmlns:a14="http://schemas.microsoft.com/office/drawing/2010/main">
                <a:solidFill>
                  <a:srgbClr val="FFFFFF"/>
                </a:solidFill>
              </a14:hiddenFill>
            </a:ext>
          </a:extLst>
        </p:spPr>
      </p:pic>
      <p:sp>
        <p:nvSpPr>
          <p:cNvPr id="3" name="מלבן 2"/>
          <p:cNvSpPr/>
          <p:nvPr userDrawn="1"/>
        </p:nvSpPr>
        <p:spPr>
          <a:xfrm>
            <a:off x="2379481" y="103304"/>
            <a:ext cx="6624736" cy="55916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
        <p:nvSpPr>
          <p:cNvPr id="10" name="Title 1"/>
          <p:cNvSpPr>
            <a:spLocks noGrp="1"/>
          </p:cNvSpPr>
          <p:nvPr>
            <p:ph type="title"/>
          </p:nvPr>
        </p:nvSpPr>
        <p:spPr>
          <a:xfrm>
            <a:off x="2379480" y="69280"/>
            <a:ext cx="6512999" cy="594066"/>
          </a:xfrm>
          <a:prstGeom prst="rect">
            <a:avLst/>
          </a:prstGeom>
        </p:spPr>
        <p:txBody>
          <a:bodyPr/>
          <a:lstStyle>
            <a:lvl1pPr algn="r">
              <a:defRPr sz="3000" b="1">
                <a:solidFill>
                  <a:schemeClr val="bg1"/>
                </a:solidFill>
                <a:latin typeface="Arial" pitchFamily="34" charset="0"/>
                <a:cs typeface="Arial" pitchFamily="34" charset="0"/>
              </a:defRPr>
            </a:lvl1pPr>
          </a:lstStyle>
          <a:p>
            <a:r>
              <a:rPr lang="he-IL" dirty="0" smtClean="0"/>
              <a:t>לחץ כדי לערוך סגנון כותרת של תבנית בסיס</a:t>
            </a:r>
            <a:endParaRPr lang="en-US" dirty="0"/>
          </a:p>
        </p:txBody>
      </p:sp>
      <p:sp>
        <p:nvSpPr>
          <p:cNvPr id="13" name="Footer Placeholder 4"/>
          <p:cNvSpPr>
            <a:spLocks noGrp="1"/>
          </p:cNvSpPr>
          <p:nvPr>
            <p:ph type="ftr" sz="quarter" idx="11"/>
          </p:nvPr>
        </p:nvSpPr>
        <p:spPr>
          <a:xfrm>
            <a:off x="225227" y="4679032"/>
            <a:ext cx="6451920" cy="273844"/>
          </a:xfrm>
          <a:prstGeom prst="rect">
            <a:avLst/>
          </a:prstGeom>
        </p:spPr>
        <p:txBody>
          <a:bodyPr/>
          <a:lstStyle>
            <a:lvl1pPr algn="l">
              <a:defRPr sz="1400">
                <a:solidFill>
                  <a:schemeClr val="accent5">
                    <a:lumMod val="50000"/>
                  </a:schemeClr>
                </a:solidFill>
                <a:latin typeface="Arial" pitchFamily="34" charset="0"/>
                <a:cs typeface="Arial" pitchFamily="34" charset="0"/>
              </a:defRPr>
            </a:lvl1pPr>
          </a:lstStyle>
          <a:p>
            <a:r>
              <a:rPr lang="he-IL" smtClean="0"/>
              <a:t>הועדה המיוחדת ליישום הנגשת המידע הממשלתי ועקרונות שקיפותו לציבור</a:t>
            </a:r>
            <a:endParaRPr lang="he-IL" dirty="0"/>
          </a:p>
        </p:txBody>
      </p:sp>
      <p:sp>
        <p:nvSpPr>
          <p:cNvPr id="14" name="Content Placeholder 2"/>
          <p:cNvSpPr>
            <a:spLocks noGrp="1"/>
          </p:cNvSpPr>
          <p:nvPr>
            <p:ph idx="1"/>
          </p:nvPr>
        </p:nvSpPr>
        <p:spPr>
          <a:xfrm>
            <a:off x="251520" y="843558"/>
            <a:ext cx="8640960" cy="3816424"/>
          </a:xfrm>
          <a:prstGeom prst="rect">
            <a:avLst/>
          </a:prstGeom>
        </p:spPr>
        <p:txBody>
          <a:bodyPr>
            <a:normAutofit/>
          </a:bodyPr>
          <a:lstStyle>
            <a:lvl1pPr>
              <a:defRPr sz="1800">
                <a:solidFill>
                  <a:schemeClr val="tx1"/>
                </a:solidFill>
                <a:latin typeface="Arial" pitchFamily="34" charset="0"/>
                <a:cs typeface="Arial" pitchFamily="34" charset="0"/>
              </a:defRPr>
            </a:lvl1pPr>
            <a:lvl2pPr>
              <a:defRPr sz="1800">
                <a:solidFill>
                  <a:schemeClr val="tx1"/>
                </a:solidFill>
                <a:latin typeface="Arial" pitchFamily="34" charset="0"/>
                <a:cs typeface="Arial" pitchFamily="34" charset="0"/>
              </a:defRPr>
            </a:lvl2pPr>
            <a:lvl3pPr>
              <a:defRPr sz="1800">
                <a:solidFill>
                  <a:schemeClr val="tx1"/>
                </a:solidFill>
                <a:latin typeface="Arial" pitchFamily="34" charset="0"/>
                <a:cs typeface="Arial" pitchFamily="34" charset="0"/>
              </a:defRPr>
            </a:lvl3pPr>
            <a:lvl4pPr>
              <a:defRPr sz="1800">
                <a:solidFill>
                  <a:schemeClr val="tx1"/>
                </a:solidFill>
                <a:latin typeface="Arial" pitchFamily="34" charset="0"/>
                <a:cs typeface="Arial" pitchFamily="34" charset="0"/>
              </a:defRPr>
            </a:lvl4pPr>
            <a:lvl5pPr>
              <a:defRPr sz="1800">
                <a:solidFill>
                  <a:schemeClr val="tx1"/>
                </a:solidFill>
                <a:latin typeface="Arial" pitchFamily="34" charset="0"/>
                <a:cs typeface="Arial" pitchFamily="34" charset="0"/>
              </a:defRPr>
            </a:lvl5pPr>
          </a:lstStyle>
          <a:p>
            <a:pPr lvl="0"/>
            <a:r>
              <a:rPr lang="he-IL" dirty="0" smtClean="0"/>
              <a:t>לחץ כדי לערוך סגנונות טקסט של תבנית בסיס</a:t>
            </a:r>
          </a:p>
          <a:p>
            <a:pPr lvl="1"/>
            <a:r>
              <a:rPr lang="he-IL" dirty="0" smtClean="0"/>
              <a:t>רמה שנייה</a:t>
            </a:r>
          </a:p>
          <a:p>
            <a:pPr lvl="2"/>
            <a:r>
              <a:rPr lang="he-IL" dirty="0" smtClean="0"/>
              <a:t>רמה שלישית</a:t>
            </a:r>
          </a:p>
          <a:p>
            <a:pPr lvl="3"/>
            <a:r>
              <a:rPr lang="he-IL" dirty="0" smtClean="0"/>
              <a:t>רמה רביעית</a:t>
            </a:r>
          </a:p>
          <a:p>
            <a:pPr lvl="4"/>
            <a:r>
              <a:rPr lang="he-IL" dirty="0" smtClean="0"/>
              <a:t>רמה חמישית</a:t>
            </a:r>
            <a:endParaRPr lang="en-US" dirty="0"/>
          </a:p>
        </p:txBody>
      </p:sp>
    </p:spTree>
    <p:extLst>
      <p:ext uri="{BB962C8B-B14F-4D97-AF65-F5344CB8AC3E}">
        <p14:creationId xmlns:p14="http://schemas.microsoft.com/office/powerpoint/2010/main" val="329375932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1_כותרת ותוכן">
    <p:spTree>
      <p:nvGrpSpPr>
        <p:cNvPr id="1" name=""/>
        <p:cNvGrpSpPr/>
        <p:nvPr/>
      </p:nvGrpSpPr>
      <p:grpSpPr>
        <a:xfrm>
          <a:off x="0" y="0"/>
          <a:ext cx="0" cy="0"/>
          <a:chOff x="0" y="0"/>
          <a:chExt cx="0" cy="0"/>
        </a:xfrm>
      </p:grpSpPr>
      <p:grpSp>
        <p:nvGrpSpPr>
          <p:cNvPr id="8" name="קבוצה 7"/>
          <p:cNvGrpSpPr/>
          <p:nvPr userDrawn="1"/>
        </p:nvGrpSpPr>
        <p:grpSpPr>
          <a:xfrm>
            <a:off x="0" y="0"/>
            <a:ext cx="9144000" cy="5143500"/>
            <a:chOff x="0" y="0"/>
            <a:chExt cx="9144000" cy="6858000"/>
          </a:xfrm>
        </p:grpSpPr>
        <p:sp>
          <p:nvSpPr>
            <p:cNvPr id="9" name="מלבן 8"/>
            <p:cNvSpPr/>
            <p:nvPr userDrawn="1"/>
          </p:nvSpPr>
          <p:spPr>
            <a:xfrm>
              <a:off x="0" y="0"/>
              <a:ext cx="9144000" cy="6858000"/>
            </a:xfrm>
            <a:prstGeom prst="rect">
              <a:avLst/>
            </a:prstGeom>
            <a:solidFill>
              <a:srgbClr val="2BC0A7"/>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0" name="מלבן 9"/>
            <p:cNvSpPr/>
            <p:nvPr userDrawn="1"/>
          </p:nvSpPr>
          <p:spPr>
            <a:xfrm>
              <a:off x="144000" y="144000"/>
              <a:ext cx="8856000" cy="657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grpSp>
      <p:sp>
        <p:nvSpPr>
          <p:cNvPr id="2" name="Title 1"/>
          <p:cNvSpPr>
            <a:spLocks noGrp="1"/>
          </p:cNvSpPr>
          <p:nvPr>
            <p:ph type="title"/>
          </p:nvPr>
        </p:nvSpPr>
        <p:spPr>
          <a:xfrm>
            <a:off x="251520" y="195486"/>
            <a:ext cx="8640960" cy="594066"/>
          </a:xfrm>
          <a:prstGeom prst="rect">
            <a:avLst/>
          </a:prstGeom>
        </p:spPr>
        <p:txBody>
          <a:bodyPr/>
          <a:lstStyle>
            <a:lvl1pPr algn="r">
              <a:defRPr sz="3600" b="1">
                <a:solidFill>
                  <a:srgbClr val="0B7C89"/>
                </a:solidFill>
                <a:latin typeface="Arial" pitchFamily="34" charset="0"/>
                <a:cs typeface="Arial" pitchFamily="34" charset="0"/>
              </a:defRPr>
            </a:lvl1pPr>
          </a:lstStyle>
          <a:p>
            <a:r>
              <a:rPr lang="he-IL" dirty="0" smtClean="0"/>
              <a:t>לחץ כדי לערוך סגנון כותרת של תבנית בסיס</a:t>
            </a:r>
            <a:endParaRPr lang="en-US" dirty="0"/>
          </a:p>
        </p:txBody>
      </p:sp>
      <p:sp>
        <p:nvSpPr>
          <p:cNvPr id="3" name="Content Placeholder 2"/>
          <p:cNvSpPr>
            <a:spLocks noGrp="1"/>
          </p:cNvSpPr>
          <p:nvPr>
            <p:ph idx="1"/>
          </p:nvPr>
        </p:nvSpPr>
        <p:spPr>
          <a:xfrm>
            <a:off x="251520" y="1167594"/>
            <a:ext cx="8640960" cy="3564396"/>
          </a:xfrm>
          <a:prstGeom prst="rect">
            <a:avLst/>
          </a:prstGeom>
        </p:spPr>
        <p:txBody>
          <a:bodyPr>
            <a:normAutofit/>
          </a:bodyPr>
          <a:lstStyle>
            <a:lvl1pPr>
              <a:defRPr sz="1800">
                <a:solidFill>
                  <a:schemeClr val="tx1">
                    <a:lumMod val="75000"/>
                    <a:lumOff val="25000"/>
                  </a:schemeClr>
                </a:solidFill>
                <a:latin typeface="Arial" pitchFamily="34" charset="0"/>
                <a:cs typeface="Arial" pitchFamily="34" charset="0"/>
              </a:defRPr>
            </a:lvl1pPr>
            <a:lvl2pPr>
              <a:defRPr sz="1800">
                <a:solidFill>
                  <a:schemeClr val="tx1">
                    <a:lumMod val="75000"/>
                    <a:lumOff val="25000"/>
                  </a:schemeClr>
                </a:solidFill>
                <a:latin typeface="Arial" pitchFamily="34" charset="0"/>
                <a:cs typeface="Arial" pitchFamily="34" charset="0"/>
              </a:defRPr>
            </a:lvl2pPr>
            <a:lvl3pPr>
              <a:defRPr sz="1800">
                <a:solidFill>
                  <a:schemeClr val="tx1">
                    <a:lumMod val="75000"/>
                    <a:lumOff val="25000"/>
                  </a:schemeClr>
                </a:solidFill>
                <a:latin typeface="Arial" pitchFamily="34" charset="0"/>
                <a:cs typeface="Arial" pitchFamily="34" charset="0"/>
              </a:defRPr>
            </a:lvl3pPr>
            <a:lvl4pPr>
              <a:defRPr sz="1800">
                <a:solidFill>
                  <a:schemeClr val="tx1">
                    <a:lumMod val="75000"/>
                    <a:lumOff val="25000"/>
                  </a:schemeClr>
                </a:solidFill>
                <a:latin typeface="Arial" pitchFamily="34" charset="0"/>
                <a:cs typeface="Arial" pitchFamily="34" charset="0"/>
              </a:defRPr>
            </a:lvl4pPr>
            <a:lvl5pPr>
              <a:defRPr sz="1800">
                <a:solidFill>
                  <a:schemeClr val="tx1">
                    <a:lumMod val="75000"/>
                    <a:lumOff val="25000"/>
                  </a:schemeClr>
                </a:solidFill>
                <a:latin typeface="Arial" pitchFamily="34" charset="0"/>
                <a:cs typeface="Arial" pitchFamily="34" charset="0"/>
              </a:defRPr>
            </a:lvl5pPr>
          </a:lstStyle>
          <a:p>
            <a:pPr lvl="0"/>
            <a:r>
              <a:rPr lang="he-IL" dirty="0" smtClean="0"/>
              <a:t>לחץ כדי לערוך סגנונות טקסט של תבנית בסיס</a:t>
            </a:r>
          </a:p>
          <a:p>
            <a:pPr lvl="1"/>
            <a:r>
              <a:rPr lang="he-IL" dirty="0" smtClean="0"/>
              <a:t>רמה שנייה</a:t>
            </a:r>
          </a:p>
          <a:p>
            <a:pPr lvl="2"/>
            <a:r>
              <a:rPr lang="he-IL" dirty="0" smtClean="0"/>
              <a:t>רמה שלישית</a:t>
            </a:r>
          </a:p>
          <a:p>
            <a:pPr lvl="3"/>
            <a:r>
              <a:rPr lang="he-IL" dirty="0" smtClean="0"/>
              <a:t>רמה רביעית</a:t>
            </a:r>
          </a:p>
          <a:p>
            <a:pPr lvl="4"/>
            <a:r>
              <a:rPr lang="he-IL" dirty="0" smtClean="0"/>
              <a:t>רמה חמישית</a:t>
            </a:r>
            <a:endParaRPr lang="en-US" dirty="0"/>
          </a:p>
        </p:txBody>
      </p:sp>
      <p:sp>
        <p:nvSpPr>
          <p:cNvPr id="5" name="Footer Placeholder 4"/>
          <p:cNvSpPr>
            <a:spLocks noGrp="1"/>
          </p:cNvSpPr>
          <p:nvPr>
            <p:ph type="ftr" sz="quarter" idx="11"/>
          </p:nvPr>
        </p:nvSpPr>
        <p:spPr>
          <a:xfrm>
            <a:off x="251520" y="4752292"/>
            <a:ext cx="6451920" cy="273844"/>
          </a:xfrm>
          <a:prstGeom prst="rect">
            <a:avLst/>
          </a:prstGeom>
        </p:spPr>
        <p:txBody>
          <a:bodyPr/>
          <a:lstStyle>
            <a:lvl1pPr algn="l">
              <a:defRPr sz="1400">
                <a:solidFill>
                  <a:srgbClr val="2271A5"/>
                </a:solidFill>
                <a:latin typeface="Arial" pitchFamily="34" charset="0"/>
                <a:cs typeface="Arial" pitchFamily="34" charset="0"/>
              </a:defRPr>
            </a:lvl1pPr>
          </a:lstStyle>
          <a:p>
            <a:r>
              <a:rPr lang="he-IL" dirty="0" smtClean="0"/>
              <a:t>הועדה המיוחדת ליישום </a:t>
            </a:r>
            <a:r>
              <a:rPr lang="he-IL" dirty="0" err="1" smtClean="0"/>
              <a:t>הנגשת</a:t>
            </a:r>
            <a:r>
              <a:rPr lang="he-IL" dirty="0" smtClean="0"/>
              <a:t> המידע הממשלתי ועקרונות שקיפותו לציבור</a:t>
            </a:r>
            <a:endParaRPr lang="he-IL" dirty="0"/>
          </a:p>
        </p:txBody>
      </p:sp>
      <p:cxnSp>
        <p:nvCxnSpPr>
          <p:cNvPr id="11" name="מחבר ישר 10"/>
          <p:cNvCxnSpPr/>
          <p:nvPr userDrawn="1"/>
        </p:nvCxnSpPr>
        <p:spPr>
          <a:xfrm flipH="1">
            <a:off x="251520" y="1113588"/>
            <a:ext cx="8640960" cy="0"/>
          </a:xfrm>
          <a:prstGeom prst="line">
            <a:avLst/>
          </a:prstGeom>
          <a:ln>
            <a:solidFill>
              <a:schemeClr val="accent5">
                <a:lumMod val="60000"/>
                <a:lumOff val="40000"/>
              </a:schemeClr>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8163997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ריק">
    <p:spTree>
      <p:nvGrpSpPr>
        <p:cNvPr id="1" name=""/>
        <p:cNvGrpSpPr/>
        <p:nvPr/>
      </p:nvGrpSpPr>
      <p:grpSpPr>
        <a:xfrm>
          <a:off x="0" y="0"/>
          <a:ext cx="0" cy="0"/>
          <a:chOff x="0" y="0"/>
          <a:chExt cx="0" cy="0"/>
        </a:xfrm>
      </p:grpSpPr>
      <p:grpSp>
        <p:nvGrpSpPr>
          <p:cNvPr id="5" name="קבוצה 4"/>
          <p:cNvGrpSpPr/>
          <p:nvPr userDrawn="1"/>
        </p:nvGrpSpPr>
        <p:grpSpPr>
          <a:xfrm>
            <a:off x="0" y="0"/>
            <a:ext cx="9144000" cy="5143500"/>
            <a:chOff x="0" y="0"/>
            <a:chExt cx="9144000" cy="6858000"/>
          </a:xfrm>
        </p:grpSpPr>
        <p:sp>
          <p:nvSpPr>
            <p:cNvPr id="6" name="מלבן 5"/>
            <p:cNvSpPr/>
            <p:nvPr userDrawn="1"/>
          </p:nvSpPr>
          <p:spPr>
            <a:xfrm>
              <a:off x="0" y="0"/>
              <a:ext cx="9144000" cy="6858000"/>
            </a:xfrm>
            <a:prstGeom prst="rect">
              <a:avLst/>
            </a:prstGeom>
            <a:solidFill>
              <a:srgbClr val="2BC0A7"/>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7" name="מלבן 6"/>
            <p:cNvSpPr/>
            <p:nvPr userDrawn="1"/>
          </p:nvSpPr>
          <p:spPr>
            <a:xfrm>
              <a:off x="144000" y="144000"/>
              <a:ext cx="8856000" cy="657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grpSp>
      <p:sp>
        <p:nvSpPr>
          <p:cNvPr id="8" name="Title 1"/>
          <p:cNvSpPr>
            <a:spLocks noGrp="1"/>
          </p:cNvSpPr>
          <p:nvPr>
            <p:ph type="title"/>
          </p:nvPr>
        </p:nvSpPr>
        <p:spPr>
          <a:xfrm>
            <a:off x="251520" y="195486"/>
            <a:ext cx="8640960" cy="594066"/>
          </a:xfrm>
          <a:prstGeom prst="rect">
            <a:avLst/>
          </a:prstGeom>
        </p:spPr>
        <p:txBody>
          <a:bodyPr/>
          <a:lstStyle>
            <a:lvl1pPr algn="r">
              <a:defRPr sz="3600" b="1">
                <a:solidFill>
                  <a:srgbClr val="0B7C89"/>
                </a:solidFill>
                <a:latin typeface="Arial" pitchFamily="34" charset="0"/>
                <a:cs typeface="Arial" pitchFamily="34" charset="0"/>
              </a:defRPr>
            </a:lvl1pPr>
          </a:lstStyle>
          <a:p>
            <a:r>
              <a:rPr lang="he-IL" dirty="0" smtClean="0"/>
              <a:t>לחץ כדי לערוך סגנון כותרת של תבנית בסיס</a:t>
            </a:r>
            <a:endParaRPr lang="en-US" dirty="0"/>
          </a:p>
        </p:txBody>
      </p:sp>
      <p:sp>
        <p:nvSpPr>
          <p:cNvPr id="10" name="Footer Placeholder 4"/>
          <p:cNvSpPr>
            <a:spLocks noGrp="1"/>
          </p:cNvSpPr>
          <p:nvPr>
            <p:ph type="ftr" sz="quarter" idx="11"/>
          </p:nvPr>
        </p:nvSpPr>
        <p:spPr>
          <a:xfrm>
            <a:off x="251520" y="4752292"/>
            <a:ext cx="6451920" cy="273844"/>
          </a:xfrm>
          <a:prstGeom prst="rect">
            <a:avLst/>
          </a:prstGeom>
        </p:spPr>
        <p:txBody>
          <a:bodyPr/>
          <a:lstStyle>
            <a:lvl1pPr algn="l">
              <a:defRPr sz="1400">
                <a:solidFill>
                  <a:srgbClr val="2271A5"/>
                </a:solidFill>
                <a:latin typeface="Arial" pitchFamily="34" charset="0"/>
                <a:cs typeface="Arial" pitchFamily="34" charset="0"/>
              </a:defRPr>
            </a:lvl1pPr>
          </a:lstStyle>
          <a:p>
            <a:r>
              <a:rPr lang="he-IL" dirty="0" smtClean="0"/>
              <a:t>הועדה המיוחדת ליישום </a:t>
            </a:r>
            <a:r>
              <a:rPr lang="he-IL" dirty="0" err="1" smtClean="0"/>
              <a:t>הנגשת</a:t>
            </a:r>
            <a:r>
              <a:rPr lang="he-IL" dirty="0" smtClean="0"/>
              <a:t> המידע הממשלתי ועקרונות שקיפותו לציבור</a:t>
            </a:r>
            <a:endParaRPr lang="he-IL" dirty="0"/>
          </a:p>
        </p:txBody>
      </p:sp>
      <p:cxnSp>
        <p:nvCxnSpPr>
          <p:cNvPr id="12" name="מחבר ישר 11"/>
          <p:cNvCxnSpPr/>
          <p:nvPr userDrawn="1"/>
        </p:nvCxnSpPr>
        <p:spPr>
          <a:xfrm flipH="1">
            <a:off x="251520" y="789552"/>
            <a:ext cx="8640960" cy="0"/>
          </a:xfrm>
          <a:prstGeom prst="line">
            <a:avLst/>
          </a:prstGeom>
          <a:ln>
            <a:solidFill>
              <a:schemeClr val="accent5">
                <a:lumMod val="60000"/>
                <a:lumOff val="40000"/>
              </a:schemeClr>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2" name="Group 41"/>
          <p:cNvGrpSpPr/>
          <p:nvPr/>
        </p:nvGrpSpPr>
        <p:grpSpPr>
          <a:xfrm>
            <a:off x="-304800" y="0"/>
            <a:ext cx="9932332" cy="51435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93" r:id="rId3"/>
    <p:sldLayoutId id="2147483694" r:id="rId4"/>
    <p:sldLayoutId id="2147483692" r:id="rId5"/>
    <p:sldLayoutId id="2147483691" r:id="rId6"/>
  </p:sldLayoutIdLst>
  <p:timing>
    <p:tnLst>
      <p:par>
        <p:cTn id="1" dur="indefinite" restart="never" nodeType="tmRoot"/>
      </p:par>
    </p:tnLst>
  </p:timing>
  <p:hf sldNum="0" hdr="0" dt="0"/>
  <p:txStyles>
    <p:titleStyle>
      <a:lvl1pPr algn="l" defTabSz="914400" rtl="1" eaLnBrk="1" latinLnBrk="0" hangingPunct="1">
        <a:spcBef>
          <a:spcPct val="0"/>
        </a:spcBef>
        <a:buNone/>
        <a:defRPr sz="4000" kern="1200">
          <a:solidFill>
            <a:schemeClr val="accent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274320" algn="r" defTabSz="914400" rtl="1"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r" defTabSz="914400" rtl="1"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r" defTabSz="914400" rtl="1"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r" defTabSz="914400" rtl="1"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r" defTabSz="914400" rtl="1"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r" defTabSz="914400" rtl="1"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r" defTabSz="914400" rtl="1"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r" defTabSz="914400" rtl="1"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r" defTabSz="914400" rtl="1"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8" Type="http://schemas.openxmlformats.org/officeDocument/2006/relationships/slide" Target="slide14.xml"/><Relationship Id="rId13" Type="http://schemas.openxmlformats.org/officeDocument/2006/relationships/slide" Target="slide26.xml"/><Relationship Id="rId3" Type="http://schemas.openxmlformats.org/officeDocument/2006/relationships/slide" Target="slide11.xml"/><Relationship Id="rId7" Type="http://schemas.openxmlformats.org/officeDocument/2006/relationships/slide" Target="slide12.xml"/><Relationship Id="rId12" Type="http://schemas.openxmlformats.org/officeDocument/2006/relationships/slide" Target="slide19.xml"/><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slide" Target="slide16.xml"/><Relationship Id="rId11" Type="http://schemas.openxmlformats.org/officeDocument/2006/relationships/slide" Target="slide25.xml"/><Relationship Id="rId5" Type="http://schemas.openxmlformats.org/officeDocument/2006/relationships/slide" Target="slide24.xml"/><Relationship Id="rId10" Type="http://schemas.openxmlformats.org/officeDocument/2006/relationships/slide" Target="slide20.xml"/><Relationship Id="rId4" Type="http://schemas.openxmlformats.org/officeDocument/2006/relationships/slide" Target="slide21.xml"/><Relationship Id="rId9" Type="http://schemas.openxmlformats.org/officeDocument/2006/relationships/slide" Target="slide13.xml"/><Relationship Id="rId14" Type="http://schemas.openxmlformats.org/officeDocument/2006/relationships/slide" Target="slide17.xml"/></Relationships>
</file>

<file path=ppt/slides/_rels/slide11.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8.png"/><Relationship Id="rId1" Type="http://schemas.openxmlformats.org/officeDocument/2006/relationships/slideLayout" Target="../slideLayouts/slideLayout3.xml"/><Relationship Id="rId5" Type="http://schemas.microsoft.com/office/2007/relationships/hdphoto" Target="../media/hdphoto1.wdp"/><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microsoft.com/office/2007/relationships/hdphoto" Target="../media/hdphoto1.wdp"/><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microsoft.com/office/2007/relationships/hdphoto" Target="../media/hdphoto1.wdp"/><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microsoft.com/office/2007/relationships/hdphoto" Target="../media/hdphoto1.wdp"/><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8" Type="http://schemas.openxmlformats.org/officeDocument/2006/relationships/slide" Target="slide29.xml"/><Relationship Id="rId13" Type="http://schemas.openxmlformats.org/officeDocument/2006/relationships/slide" Target="slide10.xml"/><Relationship Id="rId3" Type="http://schemas.openxmlformats.org/officeDocument/2006/relationships/slide" Target="slide27.xml"/><Relationship Id="rId7" Type="http://schemas.openxmlformats.org/officeDocument/2006/relationships/slide" Target="slide28.xml"/><Relationship Id="rId12" Type="http://schemas.openxmlformats.org/officeDocument/2006/relationships/slide" Target="slide32.xml"/><Relationship Id="rId2" Type="http://schemas.openxmlformats.org/officeDocument/2006/relationships/notesSlide" Target="../notesSlides/notesSlide12.xml"/><Relationship Id="rId16" Type="http://schemas.openxmlformats.org/officeDocument/2006/relationships/slide" Target="slide36.xml"/><Relationship Id="rId1" Type="http://schemas.openxmlformats.org/officeDocument/2006/relationships/slideLayout" Target="../slideLayouts/slideLayout3.xml"/><Relationship Id="rId6" Type="http://schemas.openxmlformats.org/officeDocument/2006/relationships/slide" Target="slide37.xml"/><Relationship Id="rId11" Type="http://schemas.openxmlformats.org/officeDocument/2006/relationships/slide" Target="slide35.xml"/><Relationship Id="rId5" Type="http://schemas.openxmlformats.org/officeDocument/2006/relationships/slide" Target="slide33.xml"/><Relationship Id="rId15" Type="http://schemas.microsoft.com/office/2007/relationships/hdphoto" Target="../media/hdphoto1.wdp"/><Relationship Id="rId10" Type="http://schemas.openxmlformats.org/officeDocument/2006/relationships/slide" Target="slide31.xml"/><Relationship Id="rId4" Type="http://schemas.openxmlformats.org/officeDocument/2006/relationships/slide" Target="slide30.xml"/><Relationship Id="rId9" Type="http://schemas.openxmlformats.org/officeDocument/2006/relationships/slide" Target="slide34.xml"/><Relationship Id="rId1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 Target="slide10.xml"/><Relationship Id="rId1" Type="http://schemas.openxmlformats.org/officeDocument/2006/relationships/slideLayout" Target="../slideLayouts/slideLayout3.xml"/><Relationship Id="rId5" Type="http://schemas.openxmlformats.org/officeDocument/2006/relationships/image" Target="../media/image10.pn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 Target="slide10.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 Target="slide10.xml"/><Relationship Id="rId1" Type="http://schemas.openxmlformats.org/officeDocument/2006/relationships/slideLayout" Target="../slideLayouts/slideLayout3.xml"/><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microsoft.com/office/2007/relationships/hdphoto" Target="../media/hdphoto1.wdp"/><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13.png"/><Relationship Id="rId1" Type="http://schemas.openxmlformats.org/officeDocument/2006/relationships/slideLayout" Target="../slideLayouts/slideLayout3.xml"/><Relationship Id="rId5" Type="http://schemas.microsoft.com/office/2007/relationships/hdphoto" Target="../media/hdphoto1.wdp"/><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microsoft.com/office/2007/relationships/hdphoto" Target="../media/hdphoto1.wdp"/><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notesSlide" Target="../notesSlides/notesSlide15.xml"/><Relationship Id="rId1" Type="http://schemas.openxmlformats.org/officeDocument/2006/relationships/slideLayout" Target="../slideLayouts/slideLayout3.xml"/><Relationship Id="rId5" Type="http://schemas.microsoft.com/office/2007/relationships/hdphoto" Target="../media/hdphoto1.wdp"/><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microsoft.com/office/2007/relationships/hdphoto" Target="../media/hdphoto1.wdp"/><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image" Target="../media/image14.png"/><Relationship Id="rId1" Type="http://schemas.openxmlformats.org/officeDocument/2006/relationships/slideLayout" Target="../slideLayouts/slideLayout3.xml"/><Relationship Id="rId5" Type="http://schemas.microsoft.com/office/2007/relationships/hdphoto" Target="../media/hdphoto2.wdp"/><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image" Target="../media/image16.png"/><Relationship Id="rId1" Type="http://schemas.openxmlformats.org/officeDocument/2006/relationships/slideLayout" Target="../slideLayouts/slideLayout3.xml"/><Relationship Id="rId5" Type="http://schemas.microsoft.com/office/2007/relationships/hdphoto" Target="../media/hdphoto2.wdp"/><Relationship Id="rId4" Type="http://schemas.openxmlformats.org/officeDocument/2006/relationships/image" Target="../media/image15.png"/></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microsoft.com/office/2007/relationships/hdphoto" Target="../media/hdphoto2.wdp"/><Relationship Id="rId5" Type="http://schemas.openxmlformats.org/officeDocument/2006/relationships/image" Target="../media/image15.png"/><Relationship Id="rId4" Type="http://schemas.openxmlformats.org/officeDocument/2006/relationships/slide" Target="slide16.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microsoft.com/office/2007/relationships/hdphoto" Target="../media/hdphoto2.wdp"/><Relationship Id="rId5" Type="http://schemas.openxmlformats.org/officeDocument/2006/relationships/image" Target="../media/image15.png"/><Relationship Id="rId4" Type="http://schemas.openxmlformats.org/officeDocument/2006/relationships/slide" Target="slide16.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microsoft.com/office/2007/relationships/hdphoto" Target="../media/hdphoto2.wdp"/><Relationship Id="rId5" Type="http://schemas.openxmlformats.org/officeDocument/2006/relationships/image" Target="../media/image15.png"/><Relationship Id="rId4" Type="http://schemas.openxmlformats.org/officeDocument/2006/relationships/slide" Target="slide16.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microsoft.com/office/2007/relationships/hdphoto" Target="../media/hdphoto2.wdp"/><Relationship Id="rId5" Type="http://schemas.openxmlformats.org/officeDocument/2006/relationships/image" Target="../media/image15.png"/><Relationship Id="rId4" Type="http://schemas.openxmlformats.org/officeDocument/2006/relationships/slide" Target="slide16.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microsoft.com/office/2007/relationships/hdphoto" Target="../media/hdphoto2.wdp"/><Relationship Id="rId5" Type="http://schemas.openxmlformats.org/officeDocument/2006/relationships/image" Target="../media/image15.png"/><Relationship Id="rId4" Type="http://schemas.openxmlformats.org/officeDocument/2006/relationships/slide" Target="slide16.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microsoft.com/office/2007/relationships/hdphoto" Target="../media/hdphoto2.wdp"/><Relationship Id="rId5" Type="http://schemas.openxmlformats.org/officeDocument/2006/relationships/image" Target="../media/image15.png"/><Relationship Id="rId4" Type="http://schemas.openxmlformats.org/officeDocument/2006/relationships/slide" Target="slide16.xml"/></Relationships>
</file>

<file path=ppt/slides/_rels/slide35.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23.png"/><Relationship Id="rId5" Type="http://schemas.microsoft.com/office/2007/relationships/hdphoto" Target="../media/hdphoto2.wdp"/><Relationship Id="rId4" Type="http://schemas.openxmlformats.org/officeDocument/2006/relationships/image" Target="../media/image15.png"/></Relationships>
</file>

<file path=ppt/slides/_rels/slide36.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notesSlide" Target="../notesSlides/notesSlide24.xml"/><Relationship Id="rId1" Type="http://schemas.openxmlformats.org/officeDocument/2006/relationships/slideLayout" Target="../slideLayouts/slideLayout3.xml"/><Relationship Id="rId6" Type="http://schemas.openxmlformats.org/officeDocument/2006/relationships/image" Target="../media/image24.emf"/><Relationship Id="rId5" Type="http://schemas.microsoft.com/office/2007/relationships/hdphoto" Target="../media/hdphoto2.wdp"/><Relationship Id="rId4" Type="http://schemas.openxmlformats.org/officeDocument/2006/relationships/image" Target="../media/image15.png"/></Relationships>
</file>

<file path=ppt/slides/_rels/slide37.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chart" Target="../charts/chart1.xml"/><Relationship Id="rId5" Type="http://schemas.microsoft.com/office/2007/relationships/hdphoto" Target="../media/hdphoto2.wdp"/><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ציין מיקום של כותרת תחתונה 3"/>
          <p:cNvSpPr>
            <a:spLocks noGrp="1"/>
          </p:cNvSpPr>
          <p:nvPr>
            <p:ph type="ftr" sz="quarter" idx="11"/>
          </p:nvPr>
        </p:nvSpPr>
        <p:spPr/>
        <p:txBody>
          <a:bodyPr/>
          <a:lstStyle/>
          <a:p>
            <a:r>
              <a:rPr lang="he-IL" dirty="0" smtClean="0"/>
              <a:t>הוועדה המיוחדת ליישום </a:t>
            </a:r>
            <a:r>
              <a:rPr lang="he-IL" dirty="0" err="1" smtClean="0"/>
              <a:t>הנגשת</a:t>
            </a:r>
            <a:r>
              <a:rPr lang="he-IL" dirty="0" smtClean="0"/>
              <a:t> המידע הממשלתי ועקרונות שקיפותו לציבור</a:t>
            </a:r>
            <a:endParaRPr lang="he-IL" dirty="0"/>
          </a:p>
        </p:txBody>
      </p:sp>
    </p:spTree>
    <p:extLst>
      <p:ext uri="{BB962C8B-B14F-4D97-AF65-F5344CB8AC3E}">
        <p14:creationId xmlns:p14="http://schemas.microsoft.com/office/powerpoint/2010/main" val="9652647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כותרת 8"/>
          <p:cNvSpPr>
            <a:spLocks noGrp="1"/>
          </p:cNvSpPr>
          <p:nvPr>
            <p:ph type="title"/>
          </p:nvPr>
        </p:nvSpPr>
        <p:spPr/>
        <p:txBody>
          <a:bodyPr/>
          <a:lstStyle/>
          <a:p>
            <a:r>
              <a:rPr lang="he-IL" dirty="0" smtClean="0"/>
              <a:t>תעודת זהות </a:t>
            </a:r>
            <a:endParaRPr lang="he-IL" dirty="0"/>
          </a:p>
        </p:txBody>
      </p:sp>
      <p:sp>
        <p:nvSpPr>
          <p:cNvPr id="10" name="מציין מיקום תוכן 9"/>
          <p:cNvSpPr>
            <a:spLocks noGrp="1"/>
          </p:cNvSpPr>
          <p:nvPr>
            <p:ph idx="4294967295"/>
          </p:nvPr>
        </p:nvSpPr>
        <p:spPr>
          <a:xfrm>
            <a:off x="251520" y="987574"/>
            <a:ext cx="8280920" cy="3672408"/>
          </a:xfrm>
          <a:prstGeom prst="rect">
            <a:avLst/>
          </a:prstGeom>
        </p:spPr>
        <p:txBody>
          <a:bodyPr/>
          <a:lstStyle/>
          <a:p>
            <a:pPr marL="68580" indent="0">
              <a:lnSpc>
                <a:spcPts val="2400"/>
              </a:lnSpc>
              <a:spcBef>
                <a:spcPts val="0"/>
              </a:spcBef>
              <a:spcAft>
                <a:spcPts val="1200"/>
              </a:spcAft>
              <a:buNone/>
            </a:pPr>
            <a:r>
              <a:rPr lang="he-IL" sz="1800" dirty="0"/>
              <a:t>שרת המשפטים: </a:t>
            </a:r>
            <a:r>
              <a:rPr lang="he-IL" sz="1800" b="1" dirty="0"/>
              <a:t>ח"כ איילת שקד</a:t>
            </a:r>
          </a:p>
          <a:p>
            <a:pPr marL="68580" indent="0">
              <a:lnSpc>
                <a:spcPts val="2400"/>
              </a:lnSpc>
              <a:spcBef>
                <a:spcPts val="0"/>
              </a:spcBef>
              <a:spcAft>
                <a:spcPts val="1200"/>
              </a:spcAft>
              <a:buNone/>
            </a:pPr>
            <a:r>
              <a:rPr lang="he-IL" sz="1800" dirty="0"/>
              <a:t>מנכ"לית המשרד: </a:t>
            </a:r>
            <a:r>
              <a:rPr lang="he-IL" sz="1800" b="1" dirty="0"/>
              <a:t>עו"ד אמי פלמור</a:t>
            </a:r>
          </a:p>
          <a:p>
            <a:pPr marL="68580" indent="0">
              <a:lnSpc>
                <a:spcPts val="2400"/>
              </a:lnSpc>
              <a:spcBef>
                <a:spcPts val="0"/>
              </a:spcBef>
              <a:spcAft>
                <a:spcPts val="1200"/>
              </a:spcAft>
              <a:buNone/>
            </a:pPr>
            <a:r>
              <a:rPr lang="he-IL" sz="1800" dirty="0"/>
              <a:t>ממונה חופש המידע: </a:t>
            </a:r>
            <a:r>
              <a:rPr lang="he-IL" sz="1800" b="1" dirty="0"/>
              <a:t>עו"ד מיכל טנא</a:t>
            </a:r>
          </a:p>
          <a:p>
            <a:pPr marL="68580" indent="0">
              <a:spcBef>
                <a:spcPts val="0"/>
              </a:spcBef>
              <a:spcAft>
                <a:spcPts val="1200"/>
              </a:spcAft>
              <a:buNone/>
            </a:pPr>
            <a:r>
              <a:rPr lang="he-IL" sz="1800" dirty="0"/>
              <a:t>המיקום הארגוני של הממונה לחופש המידע: </a:t>
            </a:r>
            <a:r>
              <a:rPr lang="he-IL" sz="1800" b="1" dirty="0"/>
              <a:t>כפופה למנהלת הכללית </a:t>
            </a:r>
          </a:p>
          <a:p>
            <a:pPr marL="68580" indent="0">
              <a:spcBef>
                <a:spcPts val="0"/>
              </a:spcBef>
              <a:spcAft>
                <a:spcPts val="1200"/>
              </a:spcAft>
              <a:buNone/>
            </a:pPr>
            <a:r>
              <a:rPr lang="he-IL" sz="1600" dirty="0" smtClean="0"/>
              <a:t>(נוסף </a:t>
            </a:r>
            <a:r>
              <a:rPr lang="he-IL" sz="1600" dirty="0"/>
              <a:t>על תפקידה כמנהלת יחידת פניות הציבור באגף הביקורת </a:t>
            </a:r>
            <a:r>
              <a:rPr lang="he-IL" sz="1600" dirty="0" smtClean="0"/>
              <a:t>הפנימית ותלונות הציבור)</a:t>
            </a:r>
            <a:endParaRPr lang="he-IL" sz="1600" dirty="0"/>
          </a:p>
          <a:p>
            <a:pPr marL="68580" indent="0">
              <a:lnSpc>
                <a:spcPts val="2400"/>
              </a:lnSpc>
              <a:spcBef>
                <a:spcPts val="0"/>
              </a:spcBef>
              <a:spcAft>
                <a:spcPts val="1200"/>
              </a:spcAft>
              <a:buNone/>
            </a:pPr>
            <a:endParaRPr lang="he-IL" sz="1800" dirty="0" smtClean="0"/>
          </a:p>
          <a:p>
            <a:pPr marL="68580" indent="0">
              <a:lnSpc>
                <a:spcPts val="2400"/>
              </a:lnSpc>
              <a:spcBef>
                <a:spcPts val="0"/>
              </a:spcBef>
              <a:spcAft>
                <a:spcPts val="1200"/>
              </a:spcAft>
              <a:buNone/>
            </a:pPr>
            <a:r>
              <a:rPr lang="he-IL" sz="1800" dirty="0" smtClean="0"/>
              <a:t>מספר </a:t>
            </a:r>
            <a:r>
              <a:rPr lang="he-IL" sz="1800" dirty="0"/>
              <a:t>עובדים במשרד: </a:t>
            </a:r>
            <a:r>
              <a:rPr lang="he-IL" sz="1800" b="1" dirty="0"/>
              <a:t>4330</a:t>
            </a:r>
          </a:p>
          <a:p>
            <a:pPr marL="68580" indent="0">
              <a:lnSpc>
                <a:spcPts val="2400"/>
              </a:lnSpc>
              <a:spcBef>
                <a:spcPts val="0"/>
              </a:spcBef>
              <a:spcAft>
                <a:spcPts val="1200"/>
              </a:spcAft>
              <a:buNone/>
            </a:pPr>
            <a:endParaRPr lang="he-IL" sz="1800" dirty="0"/>
          </a:p>
        </p:txBody>
      </p:sp>
      <p:pic>
        <p:nvPicPr>
          <p:cNvPr id="3074" name="Picture 2" descr="D:\Edit on D\כל מיני\מצגת מדד השקיפות\arrow.png"/>
          <p:cNvPicPr>
            <a:picLocks noChangeAspect="1" noChangeArrowheads="1"/>
          </p:cNvPicPr>
          <p:nvPr/>
        </p:nvPicPr>
        <p:blipFill>
          <a:blip r:embed="rId3">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8532439" y="1059582"/>
            <a:ext cx="212725" cy="20796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D:\Edit on D\כל מיני\מצגת מדד השקיפות\arrow.png"/>
          <p:cNvPicPr>
            <a:picLocks noChangeAspect="1" noChangeArrowheads="1"/>
          </p:cNvPicPr>
          <p:nvPr/>
        </p:nvPicPr>
        <p:blipFill>
          <a:blip r:embed="rId3">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8532439" y="1507282"/>
            <a:ext cx="212725" cy="20796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D:\Edit on D\כל מיני\מצגת מדד השקיפות\arrow.png"/>
          <p:cNvPicPr>
            <a:picLocks noChangeAspect="1" noChangeArrowheads="1"/>
          </p:cNvPicPr>
          <p:nvPr/>
        </p:nvPicPr>
        <p:blipFill>
          <a:blip r:embed="rId3">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8532439" y="1963713"/>
            <a:ext cx="212725" cy="20796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D:\Edit on D\כל מיני\מצגת מדד השקיפות\arrow.png"/>
          <p:cNvPicPr>
            <a:picLocks noChangeAspect="1" noChangeArrowheads="1"/>
          </p:cNvPicPr>
          <p:nvPr/>
        </p:nvPicPr>
        <p:blipFill>
          <a:blip r:embed="rId3">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8532439" y="2427734"/>
            <a:ext cx="212725" cy="20796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D:\Edit on D\כל מיני\מצגת מדד השקיפות\arrow.png"/>
          <p:cNvPicPr>
            <a:picLocks noChangeAspect="1" noChangeArrowheads="1"/>
          </p:cNvPicPr>
          <p:nvPr/>
        </p:nvPicPr>
        <p:blipFill>
          <a:blip r:embed="rId3">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8532439" y="3680445"/>
            <a:ext cx="212725" cy="207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39601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מלבן 15"/>
          <p:cNvSpPr/>
          <p:nvPr/>
        </p:nvSpPr>
        <p:spPr>
          <a:xfrm>
            <a:off x="827584" y="771550"/>
            <a:ext cx="7560840" cy="4248472"/>
          </a:xfrm>
          <a:prstGeom prst="rect">
            <a:avLst/>
          </a:prstGeom>
          <a:solidFill>
            <a:schemeClr val="bg1">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400">
              <a:latin typeface="Bauhaus 93" panose="04030905020B02020C02" pitchFamily="82" charset="0"/>
              <a:ea typeface="Tahoma" panose="020B0604030504040204" pitchFamily="34" charset="0"/>
              <a:cs typeface="Tahoma" panose="020B0604030504040204" pitchFamily="34" charset="0"/>
            </a:endParaRPr>
          </a:p>
        </p:txBody>
      </p:sp>
      <p:sp>
        <p:nvSpPr>
          <p:cNvPr id="9" name="כותרת 8"/>
          <p:cNvSpPr>
            <a:spLocks noGrp="1"/>
          </p:cNvSpPr>
          <p:nvPr>
            <p:ph type="title"/>
          </p:nvPr>
        </p:nvSpPr>
        <p:spPr/>
        <p:txBody>
          <a:bodyPr/>
          <a:lstStyle/>
          <a:p>
            <a:r>
              <a:rPr lang="he-IL" dirty="0" smtClean="0"/>
              <a:t>מבנה ארגוני</a:t>
            </a:r>
            <a:endParaRPr lang="he-IL" dirty="0"/>
          </a:p>
        </p:txBody>
      </p:sp>
      <p:pic>
        <p:nvPicPr>
          <p:cNvPr id="11" name="Picture 2" descr="D:\Edit on D\יחידות\כללי\מבנה ארגוני\2017\ספטמבר\מבנה ארגוני ספטמבר 2017.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1802" y="792088"/>
            <a:ext cx="7040598" cy="42279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64102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כותרת 4"/>
          <p:cNvSpPr>
            <a:spLocks noGrp="1"/>
          </p:cNvSpPr>
          <p:nvPr>
            <p:ph type="title"/>
          </p:nvPr>
        </p:nvSpPr>
        <p:spPr/>
        <p:txBody>
          <a:bodyPr/>
          <a:lstStyle/>
          <a:p>
            <a:r>
              <a:rPr lang="he-IL" sz="2700" dirty="0"/>
              <a:t>יעדי </a:t>
            </a:r>
            <a:r>
              <a:rPr lang="he-IL" sz="2700" dirty="0" smtClean="0"/>
              <a:t>המשרד </a:t>
            </a:r>
            <a:r>
              <a:rPr lang="he-IL" sz="2700" dirty="0"/>
              <a:t>בתחום </a:t>
            </a:r>
            <a:r>
              <a:rPr lang="he-IL" sz="2700" dirty="0" err="1"/>
              <a:t>הנגשת</a:t>
            </a:r>
            <a:r>
              <a:rPr lang="he-IL" sz="2700" dirty="0"/>
              <a:t> מאגרי </a:t>
            </a:r>
            <a:r>
              <a:rPr lang="he-IL" sz="2700" dirty="0" smtClean="0"/>
              <a:t>המידע</a:t>
            </a:r>
            <a:endParaRPr lang="he-IL" sz="2700" dirty="0"/>
          </a:p>
        </p:txBody>
      </p:sp>
      <p:sp>
        <p:nvSpPr>
          <p:cNvPr id="2" name="מציין מיקום תוכן 1"/>
          <p:cNvSpPr>
            <a:spLocks noGrp="1"/>
          </p:cNvSpPr>
          <p:nvPr>
            <p:ph idx="4294967295"/>
          </p:nvPr>
        </p:nvSpPr>
        <p:spPr>
          <a:xfrm>
            <a:off x="251520" y="843558"/>
            <a:ext cx="8640960" cy="3816424"/>
          </a:xfrm>
          <a:prstGeom prst="rect">
            <a:avLst/>
          </a:prstGeom>
        </p:spPr>
        <p:txBody>
          <a:bodyPr>
            <a:normAutofit fontScale="70000" lnSpcReduction="20000"/>
          </a:bodyPr>
          <a:lstStyle/>
          <a:p>
            <a:pPr>
              <a:lnSpc>
                <a:spcPct val="150000"/>
              </a:lnSpc>
            </a:pPr>
            <a:r>
              <a:rPr lang="he-IL" b="1" dirty="0" smtClean="0">
                <a:latin typeface="Calibri"/>
                <a:ea typeface="Calibri"/>
                <a:cs typeface="Arial"/>
              </a:rPr>
              <a:t>חשיפת כלל מאגרי המידע במסגרת פרויקט חשיפת המאגרים </a:t>
            </a:r>
          </a:p>
          <a:p>
            <a:pPr marL="68580" indent="0">
              <a:lnSpc>
                <a:spcPct val="150000"/>
              </a:lnSpc>
              <a:buNone/>
            </a:pPr>
            <a:r>
              <a:rPr lang="he-IL" sz="1900" b="1" dirty="0">
                <a:latin typeface="Calibri"/>
                <a:ea typeface="Calibri"/>
                <a:cs typeface="Arial"/>
              </a:rPr>
              <a:t>	</a:t>
            </a:r>
            <a:r>
              <a:rPr lang="he-IL" sz="1900" dirty="0" smtClean="0">
                <a:latin typeface="Calibri"/>
                <a:ea typeface="Calibri"/>
                <a:cs typeface="Arial"/>
              </a:rPr>
              <a:t>כשמשרד </a:t>
            </a:r>
            <a:r>
              <a:rPr lang="he-IL" sz="1900" dirty="0">
                <a:latin typeface="Calibri"/>
                <a:ea typeface="Calibri"/>
                <a:cs typeface="Arial"/>
              </a:rPr>
              <a:t>המשפטים הוא המשרד המוביל בממשלה בהיקף ובמורכבות המאגרים המתוכננים </a:t>
            </a:r>
            <a:r>
              <a:rPr lang="he-IL" sz="1900" dirty="0" smtClean="0">
                <a:latin typeface="Calibri"/>
                <a:ea typeface="Calibri"/>
                <a:cs typeface="Arial"/>
              </a:rPr>
              <a:t>	להיחשף (94 מאגרים המהווים 13% מתוך סך של 748 מאגרים ממשלתיים)</a:t>
            </a:r>
            <a:endParaRPr lang="en-US" sz="1900" dirty="0">
              <a:latin typeface="Calibri"/>
              <a:ea typeface="Calibri"/>
            </a:endParaRPr>
          </a:p>
          <a:p>
            <a:pPr lvl="0">
              <a:lnSpc>
                <a:spcPct val="200000"/>
              </a:lnSpc>
              <a:buClr>
                <a:srgbClr val="4F81BD"/>
              </a:buClr>
            </a:pPr>
            <a:r>
              <a:rPr lang="he-IL" b="1" dirty="0" smtClean="0">
                <a:cs typeface="Arial"/>
              </a:rPr>
              <a:t>העברת כל מאגרי המידע לפלטפורמה </a:t>
            </a:r>
            <a:r>
              <a:rPr lang="en-US" b="1" dirty="0" smtClean="0">
                <a:cs typeface="Arial"/>
              </a:rPr>
              <a:t>Data.gov</a:t>
            </a:r>
            <a:r>
              <a:rPr lang="he-IL" dirty="0" smtClean="0">
                <a:cs typeface="Arial"/>
              </a:rPr>
              <a:t> </a:t>
            </a:r>
            <a:r>
              <a:rPr lang="he-IL" sz="1900" dirty="0" smtClean="0">
                <a:cs typeface="Arial"/>
              </a:rPr>
              <a:t>(יבוצע עד סוף 2021 במסגרת תכנית חומש ממשלתית)</a:t>
            </a:r>
          </a:p>
          <a:p>
            <a:pPr>
              <a:lnSpc>
                <a:spcPct val="200000"/>
              </a:lnSpc>
            </a:pPr>
            <a:r>
              <a:rPr lang="he-IL" b="1" dirty="0" smtClean="0">
                <a:cs typeface="Arial"/>
              </a:rPr>
              <a:t>מיפוי כלל מאגרי המידע במשרד המשפטים </a:t>
            </a:r>
            <a:r>
              <a:rPr lang="he-IL" sz="1900" dirty="0" smtClean="0">
                <a:cs typeface="Arial"/>
              </a:rPr>
              <a:t>(בוצע)</a:t>
            </a:r>
          </a:p>
          <a:p>
            <a:pPr algn="just">
              <a:lnSpc>
                <a:spcPct val="200000"/>
              </a:lnSpc>
            </a:pPr>
            <a:r>
              <a:rPr lang="he-IL" b="1" dirty="0" smtClean="0">
                <a:cs typeface="Arial"/>
              </a:rPr>
              <a:t>חשיפת שלושה מאגרי מידע  </a:t>
            </a:r>
            <a:r>
              <a:rPr lang="he-IL" sz="1900" dirty="0" smtClean="0">
                <a:cs typeface="Arial"/>
              </a:rPr>
              <a:t>(יבוצע עד סוף 2017)</a:t>
            </a:r>
          </a:p>
          <a:p>
            <a:pPr marL="756000" lvl="1" indent="-252000" algn="just">
              <a:buClr>
                <a:srgbClr val="0B7C89"/>
              </a:buClr>
              <a:buFont typeface="Symbol"/>
              <a:buChar char=""/>
            </a:pPr>
            <a:r>
              <a:rPr lang="he-IL" sz="1900" dirty="0" smtClean="0">
                <a:latin typeface="Calibri"/>
                <a:ea typeface="Calibri"/>
                <a:cs typeface="Arial"/>
              </a:rPr>
              <a:t>האפוטרופוס </a:t>
            </a:r>
            <a:r>
              <a:rPr lang="he-IL" sz="1900" dirty="0">
                <a:latin typeface="Calibri"/>
                <a:ea typeface="Calibri"/>
                <a:cs typeface="Arial"/>
              </a:rPr>
              <a:t>הכללי  והכונס הרשמי - מחלקת </a:t>
            </a:r>
            <a:r>
              <a:rPr lang="he-IL" sz="1900" dirty="0" err="1">
                <a:latin typeface="Calibri"/>
                <a:ea typeface="Calibri"/>
                <a:cs typeface="Arial"/>
              </a:rPr>
              <a:t>עזבונות</a:t>
            </a:r>
            <a:r>
              <a:rPr lang="he-IL" sz="1900" dirty="0">
                <a:latin typeface="Calibri"/>
                <a:ea typeface="Calibri"/>
                <a:cs typeface="Arial"/>
              </a:rPr>
              <a:t> לטובת המדינה</a:t>
            </a:r>
            <a:endParaRPr lang="en-US" sz="1900" dirty="0">
              <a:latin typeface="Calibri"/>
              <a:ea typeface="Calibri"/>
            </a:endParaRPr>
          </a:p>
          <a:p>
            <a:pPr marL="756000" lvl="1" indent="-252000" algn="just">
              <a:buClr>
                <a:srgbClr val="0B7C89"/>
              </a:buClr>
              <a:buFont typeface="Symbol"/>
              <a:buChar char=""/>
            </a:pPr>
            <a:r>
              <a:rPr lang="he-IL" sz="1900" dirty="0" smtClean="0">
                <a:latin typeface="Calibri"/>
                <a:ea typeface="Calibri"/>
                <a:cs typeface="Arial"/>
              </a:rPr>
              <a:t>רשות </a:t>
            </a:r>
            <a:r>
              <a:rPr lang="he-IL" sz="1900" dirty="0">
                <a:latin typeface="Calibri"/>
                <a:ea typeface="Calibri"/>
                <a:cs typeface="Arial"/>
              </a:rPr>
              <a:t>התאגידים  - רשם </a:t>
            </a:r>
            <a:r>
              <a:rPr lang="he-IL" sz="1900" dirty="0" smtClean="0">
                <a:latin typeface="Calibri"/>
                <a:ea typeface="Calibri"/>
                <a:cs typeface="Arial"/>
              </a:rPr>
              <a:t>עמותות</a:t>
            </a:r>
            <a:r>
              <a:rPr lang="en-US" sz="1900" dirty="0">
                <a:latin typeface="Arial"/>
                <a:ea typeface="Calibri"/>
              </a:rPr>
              <a:t> </a:t>
            </a:r>
          </a:p>
          <a:p>
            <a:pPr marL="756000" lvl="1" indent="-252000" algn="just">
              <a:buClr>
                <a:srgbClr val="0B7C89"/>
              </a:buClr>
              <a:buFont typeface="Symbol"/>
              <a:buChar char=""/>
            </a:pPr>
            <a:r>
              <a:rPr lang="he-IL" sz="1900" dirty="0" smtClean="0">
                <a:ea typeface="Calibri"/>
                <a:cs typeface="Arial"/>
              </a:rPr>
              <a:t>מנהלת </a:t>
            </a:r>
            <a:r>
              <a:rPr lang="he-IL" sz="1900" dirty="0">
                <a:ea typeface="Calibri"/>
                <a:cs typeface="Arial"/>
              </a:rPr>
              <a:t>היחידות המקצועיות </a:t>
            </a:r>
            <a:r>
              <a:rPr lang="he-IL" sz="1900" dirty="0" smtClean="0">
                <a:ea typeface="Calibri"/>
                <a:cs typeface="Arial"/>
              </a:rPr>
              <a:t>- </a:t>
            </a:r>
            <a:r>
              <a:rPr lang="he-IL" sz="1900" dirty="0">
                <a:ea typeface="Calibri"/>
                <a:cs typeface="Arial"/>
              </a:rPr>
              <a:t>ועדת </a:t>
            </a:r>
            <a:r>
              <a:rPr lang="he-IL" sz="1900" dirty="0" err="1" smtClean="0">
                <a:ea typeface="Calibri"/>
                <a:cs typeface="Arial"/>
              </a:rPr>
              <a:t>עזבונות</a:t>
            </a:r>
            <a:endParaRPr lang="he-IL" sz="1900" dirty="0" smtClean="0">
              <a:ea typeface="Calibri"/>
              <a:cs typeface="Arial"/>
            </a:endParaRPr>
          </a:p>
          <a:p>
            <a:pPr marL="0" lvl="0" indent="0" algn="just">
              <a:buNone/>
            </a:pPr>
            <a:endParaRPr lang="he-IL" dirty="0"/>
          </a:p>
        </p:txBody>
      </p:sp>
    </p:spTree>
    <p:extLst>
      <p:ext uri="{BB962C8B-B14F-4D97-AF65-F5344CB8AC3E}">
        <p14:creationId xmlns:p14="http://schemas.microsoft.com/office/powerpoint/2010/main" val="42041601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a:t>בקשות חופש </a:t>
            </a:r>
            <a:r>
              <a:rPr lang="he-IL" dirty="0" smtClean="0"/>
              <a:t>מידע</a:t>
            </a:r>
            <a:endParaRPr lang="he-IL" dirty="0"/>
          </a:p>
        </p:txBody>
      </p:sp>
      <p:sp>
        <p:nvSpPr>
          <p:cNvPr id="4" name="TextBox 3"/>
          <p:cNvSpPr txBox="1"/>
          <p:nvPr/>
        </p:nvSpPr>
        <p:spPr>
          <a:xfrm>
            <a:off x="323528" y="4696857"/>
            <a:ext cx="8292367" cy="323165"/>
          </a:xfrm>
          <a:prstGeom prst="rect">
            <a:avLst/>
          </a:prstGeom>
          <a:noFill/>
        </p:spPr>
        <p:txBody>
          <a:bodyPr wrap="square" rtlCol="1">
            <a:spAutoFit/>
          </a:bodyPr>
          <a:lstStyle/>
          <a:p>
            <a:pPr>
              <a:lnSpc>
                <a:spcPts val="1800"/>
              </a:lnSpc>
            </a:pPr>
            <a:r>
              <a:rPr lang="he-IL" sz="1200" dirty="0" smtClean="0">
                <a:solidFill>
                  <a:schemeClr val="tx1">
                    <a:lumMod val="75000"/>
                    <a:lumOff val="25000"/>
                  </a:schemeClr>
                </a:solidFill>
                <a:latin typeface="Arial" pitchFamily="34" charset="0"/>
                <a:cs typeface="Arial" pitchFamily="34" charset="0"/>
              </a:rPr>
              <a:t>* נתונים </a:t>
            </a:r>
            <a:r>
              <a:rPr lang="he-IL" sz="1200" dirty="0">
                <a:solidFill>
                  <a:schemeClr val="tx1">
                    <a:lumMod val="75000"/>
                    <a:lumOff val="25000"/>
                  </a:schemeClr>
                </a:solidFill>
                <a:latin typeface="Arial" pitchFamily="34" charset="0"/>
                <a:cs typeface="Arial" pitchFamily="34" charset="0"/>
              </a:rPr>
              <a:t>על השנים 2015-2016 פורסמו במדד חופש המידע של היחידה הממשלתית לחופש </a:t>
            </a:r>
            <a:r>
              <a:rPr lang="he-IL" sz="1200" dirty="0" smtClean="0">
                <a:solidFill>
                  <a:schemeClr val="tx1">
                    <a:lumMod val="75000"/>
                    <a:lumOff val="25000"/>
                  </a:schemeClr>
                </a:solidFill>
                <a:latin typeface="Arial" pitchFamily="34" charset="0"/>
                <a:cs typeface="Arial" pitchFamily="34" charset="0"/>
              </a:rPr>
              <a:t>המידע</a:t>
            </a:r>
            <a:endParaRPr lang="he-IL" sz="1200" dirty="0">
              <a:solidFill>
                <a:schemeClr val="tx1">
                  <a:lumMod val="75000"/>
                  <a:lumOff val="25000"/>
                </a:schemeClr>
              </a:solidFill>
              <a:latin typeface="Arial" pitchFamily="34" charset="0"/>
              <a:cs typeface="Arial" pitchFamily="34" charset="0"/>
            </a:endParaRPr>
          </a:p>
        </p:txBody>
      </p:sp>
      <p:graphicFrame>
        <p:nvGraphicFramePr>
          <p:cNvPr id="5" name="מציין מיקום תוכן 6"/>
          <p:cNvGraphicFramePr>
            <a:graphicFrameLocks/>
          </p:cNvGraphicFramePr>
          <p:nvPr>
            <p:extLst>
              <p:ext uri="{D42A27DB-BD31-4B8C-83A1-F6EECF244321}">
                <p14:modId xmlns:p14="http://schemas.microsoft.com/office/powerpoint/2010/main" val="2059351543"/>
              </p:ext>
            </p:extLst>
          </p:nvPr>
        </p:nvGraphicFramePr>
        <p:xfrm>
          <a:off x="683568" y="1297430"/>
          <a:ext cx="7876188" cy="2642472"/>
        </p:xfrm>
        <a:graphic>
          <a:graphicData uri="http://schemas.openxmlformats.org/drawingml/2006/table">
            <a:tbl>
              <a:tblPr rtl="1" firstRow="1" bandRow="1">
                <a:tableStyleId>{74C1A8A3-306A-4EB7-A6B1-4F7E0EB9C5D6}</a:tableStyleId>
              </a:tblPr>
              <a:tblGrid>
                <a:gridCol w="2665586"/>
                <a:gridCol w="1751340"/>
                <a:gridCol w="1683748"/>
                <a:gridCol w="1775514"/>
              </a:tblGrid>
              <a:tr h="270000">
                <a:tc>
                  <a:txBody>
                    <a:bodyPr/>
                    <a:lstStyle/>
                    <a:p>
                      <a:pPr algn="r" rtl="1">
                        <a:lnSpc>
                          <a:spcPct val="115000"/>
                        </a:lnSpc>
                        <a:spcAft>
                          <a:spcPts val="0"/>
                        </a:spcAft>
                      </a:pPr>
                      <a:endParaRPr lang="en-US" sz="1200" dirty="0">
                        <a:effectLst/>
                        <a:latin typeface="Arial" pitchFamily="34" charset="0"/>
                        <a:ea typeface="Calibri"/>
                        <a:cs typeface="Arial" pitchFamily="34" charset="0"/>
                      </a:endParaRPr>
                    </a:p>
                  </a:txBody>
                  <a:tcPr marL="72000" marR="72000" marT="72000" marB="7200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marL="0" marR="0" indent="0" algn="ctr" defTabSz="914400" rtl="1" eaLnBrk="1" fontAlgn="auto" latinLnBrk="0" hangingPunct="1">
                        <a:lnSpc>
                          <a:spcPct val="115000"/>
                        </a:lnSpc>
                        <a:spcBef>
                          <a:spcPts val="0"/>
                        </a:spcBef>
                        <a:spcAft>
                          <a:spcPts val="0"/>
                        </a:spcAft>
                        <a:buClrTx/>
                        <a:buSzTx/>
                        <a:buFontTx/>
                        <a:buNone/>
                        <a:tabLst/>
                        <a:defRPr/>
                      </a:pPr>
                      <a:r>
                        <a:rPr lang="he-IL" sz="1200" dirty="0" smtClean="0">
                          <a:effectLst/>
                        </a:rPr>
                        <a:t>עד יולי 2017 (באחוזים)</a:t>
                      </a:r>
                      <a:endParaRPr lang="en-US" sz="1200" dirty="0" smtClean="0">
                        <a:effectLst/>
                        <a:latin typeface="Arial" pitchFamily="34" charset="0"/>
                        <a:ea typeface="Calibri"/>
                        <a:cs typeface="Arial" pitchFamily="34" charset="0"/>
                      </a:endParaRPr>
                    </a:p>
                  </a:txBody>
                  <a:tcPr marL="72000" marR="72000" marT="72000" marB="72000" anchor="ctr">
                    <a:lnT w="12700" cap="flat" cmpd="sng" algn="ctr">
                      <a:solidFill>
                        <a:schemeClr val="tx1"/>
                      </a:solidFill>
                      <a:prstDash val="solid"/>
                      <a:round/>
                      <a:headEnd type="none" w="med" len="med"/>
                      <a:tailEnd type="none" w="med" len="med"/>
                    </a:lnT>
                  </a:tcPr>
                </a:tc>
                <a:tc>
                  <a:txBody>
                    <a:bodyPr/>
                    <a:lstStyle/>
                    <a:p>
                      <a:pPr marL="0" marR="0" indent="0" algn="ctr" defTabSz="914400" rtl="1" eaLnBrk="1" fontAlgn="auto" latinLnBrk="0" hangingPunct="1">
                        <a:lnSpc>
                          <a:spcPct val="115000"/>
                        </a:lnSpc>
                        <a:spcBef>
                          <a:spcPts val="0"/>
                        </a:spcBef>
                        <a:spcAft>
                          <a:spcPts val="0"/>
                        </a:spcAft>
                        <a:buClrTx/>
                        <a:buSzTx/>
                        <a:buFontTx/>
                        <a:buNone/>
                        <a:tabLst/>
                        <a:defRPr/>
                      </a:pPr>
                      <a:r>
                        <a:rPr lang="en-US" sz="1200" dirty="0">
                          <a:effectLst/>
                        </a:rPr>
                        <a:t> </a:t>
                      </a:r>
                      <a:r>
                        <a:rPr lang="he-IL" sz="1200" dirty="0" smtClean="0">
                          <a:effectLst/>
                        </a:rPr>
                        <a:t>2016 (באחוזים)</a:t>
                      </a:r>
                      <a:endParaRPr lang="en-US" sz="1200" dirty="0" smtClean="0">
                        <a:effectLst/>
                        <a:latin typeface="Arial" pitchFamily="34" charset="0"/>
                        <a:ea typeface="Calibri"/>
                        <a:cs typeface="Arial" pitchFamily="34" charset="0"/>
                      </a:endParaRPr>
                    </a:p>
                  </a:txBody>
                  <a:tcPr marL="72000" marR="72000" marT="72000" marB="72000" anchor="ctr">
                    <a:lnT w="12700" cap="flat" cmpd="sng" algn="ctr">
                      <a:solidFill>
                        <a:schemeClr val="tx1"/>
                      </a:solidFill>
                      <a:prstDash val="solid"/>
                      <a:round/>
                      <a:headEnd type="none" w="med" len="med"/>
                      <a:tailEnd type="none" w="med" len="med"/>
                    </a:lnT>
                  </a:tcPr>
                </a:tc>
                <a:tc>
                  <a:txBody>
                    <a:bodyPr/>
                    <a:lstStyle/>
                    <a:p>
                      <a:pPr marL="0" marR="0" indent="0" algn="ctr" defTabSz="914400" rtl="1" eaLnBrk="1" fontAlgn="auto" latinLnBrk="0" hangingPunct="1">
                        <a:lnSpc>
                          <a:spcPct val="115000"/>
                        </a:lnSpc>
                        <a:spcBef>
                          <a:spcPts val="0"/>
                        </a:spcBef>
                        <a:spcAft>
                          <a:spcPts val="0"/>
                        </a:spcAft>
                        <a:buClrTx/>
                        <a:buSzTx/>
                        <a:buFontTx/>
                        <a:buNone/>
                        <a:tabLst/>
                        <a:defRPr/>
                      </a:pPr>
                      <a:r>
                        <a:rPr lang="en-US" sz="1200" dirty="0" smtClean="0">
                          <a:effectLst/>
                        </a:rPr>
                        <a:t>2015 </a:t>
                      </a:r>
                      <a:r>
                        <a:rPr lang="he-IL" sz="1200" dirty="0" smtClean="0">
                          <a:effectLst/>
                        </a:rPr>
                        <a:t>(באחוזים)</a:t>
                      </a:r>
                      <a:endParaRPr lang="en-US" sz="1200" dirty="0" smtClean="0">
                        <a:effectLst/>
                        <a:latin typeface="Arial" pitchFamily="34" charset="0"/>
                        <a:ea typeface="Calibri"/>
                        <a:cs typeface="Arial" pitchFamily="34" charset="0"/>
                      </a:endParaRPr>
                    </a:p>
                  </a:txBody>
                  <a:tcPr marL="72000" marR="72000" marT="72000" marB="7200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318743">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sz="1200" dirty="0" smtClean="0"/>
                        <a:t>נמסר כל המידע המבוקש </a:t>
                      </a:r>
                      <a:endParaRPr lang="he-IL" sz="1200" dirty="0" smtClean="0">
                        <a:solidFill>
                          <a:schemeClr val="tx1">
                            <a:lumMod val="75000"/>
                            <a:lumOff val="25000"/>
                          </a:schemeClr>
                        </a:solidFill>
                        <a:latin typeface="Arial" pitchFamily="34" charset="0"/>
                        <a:cs typeface="Arial" pitchFamily="34" charset="0"/>
                      </a:endParaRPr>
                    </a:p>
                  </a:txBody>
                  <a:tcPr marL="72000" marR="72000" marT="72000" marB="72000" anchor="ctr">
                    <a:lnL w="12700" cap="flat" cmpd="sng" algn="ctr">
                      <a:solidFill>
                        <a:schemeClr val="tx1"/>
                      </a:solidFill>
                      <a:prstDash val="solid"/>
                      <a:round/>
                      <a:headEnd type="none" w="med" len="med"/>
                      <a:tailEnd type="none" w="med" len="med"/>
                    </a:lnL>
                  </a:tcPr>
                </a:tc>
                <a:tc>
                  <a:txBody>
                    <a:bodyPr/>
                    <a:lstStyle/>
                    <a:p>
                      <a:pPr algn="ctr" rtl="1"/>
                      <a:r>
                        <a:rPr lang="he-IL" sz="1200" dirty="0" smtClean="0"/>
                        <a:t>32</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tc>
                <a:tc>
                  <a:txBody>
                    <a:bodyPr/>
                    <a:lstStyle/>
                    <a:p>
                      <a:pPr algn="ctr" rtl="1"/>
                      <a:r>
                        <a:rPr lang="he-IL" sz="1200" dirty="0" smtClean="0"/>
                        <a:t>30</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tc>
                <a:tc>
                  <a:txBody>
                    <a:bodyPr/>
                    <a:lstStyle/>
                    <a:p>
                      <a:pPr algn="ctr" rtl="1"/>
                      <a:r>
                        <a:rPr lang="he-IL" sz="1200" dirty="0" smtClean="0"/>
                        <a:t>40</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lnR w="12700" cap="flat" cmpd="sng" algn="ctr">
                      <a:solidFill>
                        <a:schemeClr val="tx1"/>
                      </a:solidFill>
                      <a:prstDash val="solid"/>
                      <a:round/>
                      <a:headEnd type="none" w="med" len="med"/>
                      <a:tailEnd type="none" w="med" len="med"/>
                    </a:lnR>
                  </a:tcPr>
                </a:tc>
              </a:tr>
              <a:tr h="230162">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sz="1200" dirty="0" smtClean="0"/>
                        <a:t>המידע נמסר באופן חלקי </a:t>
                      </a:r>
                      <a:endParaRPr lang="he-IL" sz="1200" dirty="0" smtClean="0">
                        <a:solidFill>
                          <a:schemeClr val="tx1">
                            <a:lumMod val="75000"/>
                            <a:lumOff val="25000"/>
                          </a:schemeClr>
                        </a:solidFill>
                        <a:latin typeface="Arial" pitchFamily="34" charset="0"/>
                        <a:cs typeface="Arial" pitchFamily="34" charset="0"/>
                      </a:endParaRPr>
                    </a:p>
                  </a:txBody>
                  <a:tcPr marL="72000" marR="72000" marT="72000" marB="72000" anchor="ctr">
                    <a:lnL w="12700" cap="flat" cmpd="sng" algn="ctr">
                      <a:solidFill>
                        <a:schemeClr val="tx1"/>
                      </a:solidFill>
                      <a:prstDash val="solid"/>
                      <a:round/>
                      <a:headEnd type="none" w="med" len="med"/>
                      <a:tailEnd type="none" w="med" len="med"/>
                    </a:lnL>
                  </a:tcPr>
                </a:tc>
                <a:tc>
                  <a:txBody>
                    <a:bodyPr/>
                    <a:lstStyle/>
                    <a:p>
                      <a:pPr algn="ctr" rtl="1"/>
                      <a:r>
                        <a:rPr lang="he-IL" sz="1200" dirty="0" smtClean="0"/>
                        <a:t>20</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tc>
                <a:tc>
                  <a:txBody>
                    <a:bodyPr/>
                    <a:lstStyle/>
                    <a:p>
                      <a:pPr algn="ctr" rtl="1"/>
                      <a:r>
                        <a:rPr lang="he-IL" sz="1200" dirty="0" smtClean="0"/>
                        <a:t>29</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tc>
                <a:tc>
                  <a:txBody>
                    <a:bodyPr/>
                    <a:lstStyle/>
                    <a:p>
                      <a:pPr algn="ctr" rtl="1"/>
                      <a:r>
                        <a:rPr lang="he-IL" sz="1200" dirty="0" smtClean="0"/>
                        <a:t>34</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lnR w="12700" cap="flat" cmpd="sng" algn="ctr">
                      <a:solidFill>
                        <a:schemeClr val="tx1"/>
                      </a:solidFill>
                      <a:prstDash val="solid"/>
                      <a:round/>
                      <a:headEnd type="none" w="med" len="med"/>
                      <a:tailEnd type="none" w="med" len="med"/>
                    </a:lnR>
                  </a:tcPr>
                </a:tc>
              </a:tr>
              <a:tr h="239051">
                <a:tc>
                  <a:txBody>
                    <a:bodyPr/>
                    <a:lstStyle/>
                    <a:p>
                      <a:pPr rtl="1"/>
                      <a:r>
                        <a:rPr lang="he-IL" sz="1200" dirty="0" smtClean="0"/>
                        <a:t>בקשת המידע נדחתה </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lnL w="12700" cap="flat" cmpd="sng" algn="ctr">
                      <a:solidFill>
                        <a:schemeClr val="tx1"/>
                      </a:solidFill>
                      <a:prstDash val="solid"/>
                      <a:round/>
                      <a:headEnd type="none" w="med" len="med"/>
                      <a:tailEnd type="none" w="med" len="med"/>
                    </a:lnL>
                  </a:tcPr>
                </a:tc>
                <a:tc>
                  <a:txBody>
                    <a:bodyPr/>
                    <a:lstStyle/>
                    <a:p>
                      <a:pPr algn="ctr" rtl="1"/>
                      <a:r>
                        <a:rPr lang="he-IL" sz="1200" dirty="0" smtClean="0"/>
                        <a:t>31</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tc>
                <a:tc>
                  <a:txBody>
                    <a:bodyPr/>
                    <a:lstStyle/>
                    <a:p>
                      <a:pPr algn="ctr" rtl="1"/>
                      <a:r>
                        <a:rPr lang="he-IL" sz="1200" dirty="0" smtClean="0"/>
                        <a:t>39</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tc>
                <a:tc>
                  <a:txBody>
                    <a:bodyPr/>
                    <a:lstStyle/>
                    <a:p>
                      <a:pPr algn="ctr" rtl="1"/>
                      <a:r>
                        <a:rPr lang="he-IL" sz="1200" dirty="0" smtClean="0"/>
                        <a:t>24</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lnR w="12700" cap="flat" cmpd="sng" algn="ctr">
                      <a:solidFill>
                        <a:schemeClr val="tx1"/>
                      </a:solidFill>
                      <a:prstDash val="solid"/>
                      <a:round/>
                      <a:headEnd type="none" w="med" len="med"/>
                      <a:tailEnd type="none" w="med" len="med"/>
                    </a:lnR>
                  </a:tcPr>
                </a:tc>
              </a:tr>
              <a:tr h="239051">
                <a:tc>
                  <a:txBody>
                    <a:bodyPr/>
                    <a:lstStyle/>
                    <a:p>
                      <a:pPr rtl="1"/>
                      <a:r>
                        <a:rPr lang="he-IL" sz="1200" dirty="0" smtClean="0"/>
                        <a:t>הטיפול בבקשה הופסק בשל אי תשלום </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lnL w="12700" cap="flat" cmpd="sng" algn="ctr">
                      <a:solidFill>
                        <a:schemeClr val="tx1"/>
                      </a:solidFill>
                      <a:prstDash val="solid"/>
                      <a:round/>
                      <a:headEnd type="none" w="med" len="med"/>
                      <a:tailEnd type="none" w="med" len="med"/>
                    </a:lnL>
                  </a:tcPr>
                </a:tc>
                <a:tc>
                  <a:txBody>
                    <a:bodyPr/>
                    <a:lstStyle/>
                    <a:p>
                      <a:pPr algn="ctr" rtl="1"/>
                      <a:r>
                        <a:rPr lang="he-IL" sz="1200" dirty="0" smtClean="0"/>
                        <a:t>0</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tc>
                <a:tc>
                  <a:txBody>
                    <a:bodyPr/>
                    <a:lstStyle/>
                    <a:p>
                      <a:pPr algn="ctr" rtl="1"/>
                      <a:r>
                        <a:rPr lang="he-IL" sz="1200" dirty="0" smtClean="0"/>
                        <a:t>0</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tc>
                <a:tc>
                  <a:txBody>
                    <a:bodyPr/>
                    <a:lstStyle/>
                    <a:p>
                      <a:pPr algn="ctr" rtl="1"/>
                      <a:r>
                        <a:rPr lang="he-IL" sz="1200" dirty="0" smtClean="0"/>
                        <a:t>0</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lnR w="12700" cap="flat" cmpd="sng" algn="ctr">
                      <a:solidFill>
                        <a:schemeClr val="tx1"/>
                      </a:solidFill>
                      <a:prstDash val="solid"/>
                      <a:round/>
                      <a:headEnd type="none" w="med" len="med"/>
                      <a:tailEnd type="none" w="med" len="med"/>
                    </a:lnR>
                  </a:tcPr>
                </a:tc>
              </a:tr>
              <a:tr h="239051">
                <a:tc>
                  <a:txBody>
                    <a:bodyPr/>
                    <a:lstStyle/>
                    <a:p>
                      <a:pPr rtl="1"/>
                      <a:r>
                        <a:rPr lang="he-IL" sz="1200" dirty="0" smtClean="0"/>
                        <a:t>הטיפול בבקשה הופסק בגלל הפונה </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lnL w="12700" cap="flat" cmpd="sng" algn="ctr">
                      <a:solidFill>
                        <a:schemeClr val="tx1"/>
                      </a:solidFill>
                      <a:prstDash val="solid"/>
                      <a:round/>
                      <a:headEnd type="none" w="med" len="med"/>
                      <a:tailEnd type="none" w="med" len="med"/>
                    </a:lnL>
                  </a:tcPr>
                </a:tc>
                <a:tc>
                  <a:txBody>
                    <a:bodyPr/>
                    <a:lstStyle/>
                    <a:p>
                      <a:pPr algn="ctr" rtl="1"/>
                      <a:r>
                        <a:rPr lang="en-US" sz="1200" dirty="0" smtClean="0"/>
                        <a:t>6</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tc>
                <a:tc>
                  <a:txBody>
                    <a:bodyPr/>
                    <a:lstStyle/>
                    <a:p>
                      <a:pPr algn="ctr" rtl="1"/>
                      <a:r>
                        <a:rPr lang="he-IL" sz="1200" dirty="0" smtClean="0"/>
                        <a:t>1</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tc>
                <a:tc>
                  <a:txBody>
                    <a:bodyPr/>
                    <a:lstStyle/>
                    <a:p>
                      <a:pPr algn="ctr" rtl="1"/>
                      <a:r>
                        <a:rPr lang="he-IL" sz="1200" dirty="0" smtClean="0"/>
                        <a:t>2</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lnR w="12700" cap="flat" cmpd="sng" algn="ctr">
                      <a:solidFill>
                        <a:schemeClr val="tx1"/>
                      </a:solidFill>
                      <a:prstDash val="solid"/>
                      <a:round/>
                      <a:headEnd type="none" w="med" len="med"/>
                      <a:tailEnd type="none" w="med" len="med"/>
                    </a:lnR>
                  </a:tcPr>
                </a:tc>
              </a:tr>
              <a:tr h="239051">
                <a:tc>
                  <a:txBody>
                    <a:bodyPr/>
                    <a:lstStyle/>
                    <a:p>
                      <a:pPr rtl="1"/>
                      <a:r>
                        <a:rPr lang="he-IL" sz="1200" dirty="0" smtClean="0"/>
                        <a:t>הטיפול בבקשה טרם הסתיים </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lnL w="12700" cap="flat" cmpd="sng" algn="ctr">
                      <a:solidFill>
                        <a:schemeClr val="tx1"/>
                      </a:solidFill>
                      <a:prstDash val="solid"/>
                      <a:round/>
                      <a:headEnd type="none" w="med" len="med"/>
                      <a:tailEnd type="none" w="med" len="med"/>
                    </a:lnL>
                  </a:tcPr>
                </a:tc>
                <a:tc>
                  <a:txBody>
                    <a:bodyPr/>
                    <a:lstStyle/>
                    <a:p>
                      <a:pPr algn="ctr" rtl="1"/>
                      <a:r>
                        <a:rPr lang="he-IL" sz="1200" dirty="0" smtClean="0"/>
                        <a:t>11</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tc>
                <a:tc>
                  <a:txBody>
                    <a:bodyPr/>
                    <a:lstStyle/>
                    <a:p>
                      <a:pPr algn="ctr" rtl="1"/>
                      <a:r>
                        <a:rPr lang="he-IL" sz="1200" dirty="0" smtClean="0"/>
                        <a:t>1</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tc>
                <a:tc>
                  <a:txBody>
                    <a:bodyPr/>
                    <a:lstStyle/>
                    <a:p>
                      <a:pPr algn="ctr" rtl="1"/>
                      <a:r>
                        <a:rPr lang="he-IL" sz="1200" dirty="0" smtClean="0"/>
                        <a:t>0</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nchor="ctr">
                    <a:lnR w="12700" cap="flat" cmpd="sng" algn="ctr">
                      <a:solidFill>
                        <a:schemeClr val="tx1"/>
                      </a:solidFill>
                      <a:prstDash val="solid"/>
                      <a:round/>
                      <a:headEnd type="none" w="med" len="med"/>
                      <a:tailEnd type="none" w="med" len="med"/>
                    </a:lnR>
                  </a:tcPr>
                </a:tc>
              </a:tr>
              <a:tr h="282547">
                <a:tc>
                  <a:txBody>
                    <a:bodyPr/>
                    <a:lstStyle/>
                    <a:p>
                      <a:pPr rtl="1"/>
                      <a:r>
                        <a:rPr lang="he-IL" sz="1200" b="1" dirty="0" smtClean="0">
                          <a:effectLst/>
                        </a:rPr>
                        <a:t>סה"כ בקשות חופש מידע שהוגשו</a:t>
                      </a:r>
                      <a:endParaRPr lang="he-IL" sz="1200" b="1" dirty="0">
                        <a:solidFill>
                          <a:schemeClr val="tx1">
                            <a:lumMod val="75000"/>
                            <a:lumOff val="25000"/>
                          </a:schemeClr>
                        </a:solidFill>
                        <a:effectLst/>
                        <a:latin typeface="Arial" pitchFamily="34" charset="0"/>
                        <a:cs typeface="Arial" pitchFamily="34" charset="0"/>
                      </a:endParaRPr>
                    </a:p>
                  </a:txBody>
                  <a:tcPr marL="72000" marR="72000" marT="72000" marB="7200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rtl="1"/>
                      <a:r>
                        <a:rPr lang="he-IL" sz="1200" b="1" dirty="0" smtClean="0"/>
                        <a:t>179</a:t>
                      </a:r>
                      <a:endParaRPr lang="he-IL" sz="1200" b="1" dirty="0">
                        <a:solidFill>
                          <a:schemeClr val="tx1">
                            <a:lumMod val="75000"/>
                            <a:lumOff val="25000"/>
                          </a:schemeClr>
                        </a:solidFill>
                        <a:latin typeface="Arial" pitchFamily="34" charset="0"/>
                        <a:cs typeface="Arial" pitchFamily="34" charset="0"/>
                      </a:endParaRPr>
                    </a:p>
                  </a:txBody>
                  <a:tcPr marL="72000" marR="72000" marT="72000" marB="72000" anchor="ctr">
                    <a:lnB w="12700" cap="flat" cmpd="sng" algn="ctr">
                      <a:solidFill>
                        <a:schemeClr val="tx1"/>
                      </a:solidFill>
                      <a:prstDash val="solid"/>
                      <a:round/>
                      <a:headEnd type="none" w="med" len="med"/>
                      <a:tailEnd type="none" w="med" len="med"/>
                    </a:lnB>
                  </a:tcPr>
                </a:tc>
                <a:tc>
                  <a:txBody>
                    <a:bodyPr/>
                    <a:lstStyle/>
                    <a:p>
                      <a:pPr algn="ctr" rtl="1"/>
                      <a:r>
                        <a:rPr lang="he-IL" sz="1200" b="1" dirty="0" smtClean="0"/>
                        <a:t>267</a:t>
                      </a:r>
                      <a:endParaRPr lang="he-IL" sz="1200" b="1" dirty="0">
                        <a:solidFill>
                          <a:schemeClr val="tx1">
                            <a:lumMod val="75000"/>
                            <a:lumOff val="25000"/>
                          </a:schemeClr>
                        </a:solidFill>
                        <a:latin typeface="Arial" pitchFamily="34" charset="0"/>
                        <a:cs typeface="Arial" pitchFamily="34" charset="0"/>
                      </a:endParaRPr>
                    </a:p>
                  </a:txBody>
                  <a:tcPr marL="72000" marR="72000" marT="72000" marB="72000" anchor="ctr">
                    <a:lnB w="12700" cap="flat" cmpd="sng" algn="ctr">
                      <a:solidFill>
                        <a:schemeClr val="tx1"/>
                      </a:solidFill>
                      <a:prstDash val="solid"/>
                      <a:round/>
                      <a:headEnd type="none" w="med" len="med"/>
                      <a:tailEnd type="none" w="med" len="med"/>
                    </a:lnB>
                  </a:tcPr>
                </a:tc>
                <a:tc>
                  <a:txBody>
                    <a:bodyPr/>
                    <a:lstStyle/>
                    <a:p>
                      <a:pPr algn="ctr" rtl="1"/>
                      <a:r>
                        <a:rPr lang="he-IL" sz="1200" b="1" dirty="0" smtClean="0"/>
                        <a:t>222</a:t>
                      </a:r>
                      <a:endParaRPr lang="he-IL" sz="1200" b="1" dirty="0">
                        <a:solidFill>
                          <a:schemeClr val="tx1">
                            <a:lumMod val="75000"/>
                            <a:lumOff val="25000"/>
                          </a:schemeClr>
                        </a:solidFill>
                        <a:latin typeface="Arial" pitchFamily="34" charset="0"/>
                        <a:cs typeface="Arial" pitchFamily="34" charset="0"/>
                      </a:endParaRPr>
                    </a:p>
                  </a:txBody>
                  <a:tcPr marL="72000" marR="72000" marT="72000" marB="7200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387402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a:t>הליכים משפטיים נגד </a:t>
            </a:r>
            <a:r>
              <a:rPr lang="he-IL" dirty="0" smtClean="0"/>
              <a:t>הרשות</a:t>
            </a:r>
            <a:endParaRPr lang="he-IL" dirty="0"/>
          </a:p>
        </p:txBody>
      </p:sp>
      <p:sp>
        <p:nvSpPr>
          <p:cNvPr id="4" name="TextBox 3"/>
          <p:cNvSpPr txBox="1"/>
          <p:nvPr/>
        </p:nvSpPr>
        <p:spPr>
          <a:xfrm>
            <a:off x="539552" y="4624849"/>
            <a:ext cx="8292367" cy="300531"/>
          </a:xfrm>
          <a:prstGeom prst="rect">
            <a:avLst/>
          </a:prstGeom>
          <a:noFill/>
        </p:spPr>
        <p:txBody>
          <a:bodyPr wrap="square" rtlCol="1">
            <a:spAutoFit/>
          </a:bodyPr>
          <a:lstStyle/>
          <a:p>
            <a:pPr>
              <a:lnSpc>
                <a:spcPts val="1800"/>
              </a:lnSpc>
            </a:pPr>
            <a:r>
              <a:rPr lang="he-IL" sz="1200" dirty="0" smtClean="0">
                <a:solidFill>
                  <a:schemeClr val="tx2"/>
                </a:solidFill>
                <a:latin typeface="Arial" pitchFamily="34" charset="0"/>
                <a:cs typeface="Arial" pitchFamily="34" charset="0"/>
              </a:rPr>
              <a:t>* נתונים </a:t>
            </a:r>
            <a:r>
              <a:rPr lang="he-IL" sz="1200" dirty="0">
                <a:solidFill>
                  <a:schemeClr val="tx2"/>
                </a:solidFill>
                <a:latin typeface="Arial" pitchFamily="34" charset="0"/>
                <a:cs typeface="Arial" pitchFamily="34" charset="0"/>
              </a:rPr>
              <a:t>על השנים 2015-2016 פורסמו במדד חופש המידע של היחידה הממשלתית לחופש </a:t>
            </a:r>
            <a:r>
              <a:rPr lang="he-IL" sz="1200" dirty="0" smtClean="0">
                <a:solidFill>
                  <a:schemeClr val="tx2"/>
                </a:solidFill>
                <a:latin typeface="Arial" pitchFamily="34" charset="0"/>
                <a:cs typeface="Arial" pitchFamily="34" charset="0"/>
              </a:rPr>
              <a:t>המידע</a:t>
            </a:r>
            <a:endParaRPr lang="he-IL" sz="1200" dirty="0">
              <a:solidFill>
                <a:schemeClr val="tx2"/>
              </a:solidFill>
              <a:latin typeface="Arial" pitchFamily="34" charset="0"/>
              <a:cs typeface="Arial" pitchFamily="34" charset="0"/>
            </a:endParaRPr>
          </a:p>
        </p:txBody>
      </p:sp>
      <p:graphicFrame>
        <p:nvGraphicFramePr>
          <p:cNvPr id="5" name="מציין מיקום תוכן 6"/>
          <p:cNvGraphicFramePr>
            <a:graphicFrameLocks/>
          </p:cNvGraphicFramePr>
          <p:nvPr>
            <p:extLst>
              <p:ext uri="{D42A27DB-BD31-4B8C-83A1-F6EECF244321}">
                <p14:modId xmlns:p14="http://schemas.microsoft.com/office/powerpoint/2010/main" val="641435385"/>
              </p:ext>
            </p:extLst>
          </p:nvPr>
        </p:nvGraphicFramePr>
        <p:xfrm>
          <a:off x="623006" y="1275606"/>
          <a:ext cx="7981442" cy="2642472"/>
        </p:xfrm>
        <a:graphic>
          <a:graphicData uri="http://schemas.openxmlformats.org/drawingml/2006/table">
            <a:tbl>
              <a:tblPr rtl="1" firstRow="1" bandRow="1">
                <a:tableStyleId>{2A488322-F2BA-4B5B-9748-0D474271808F}</a:tableStyleId>
              </a:tblPr>
              <a:tblGrid>
                <a:gridCol w="2722780"/>
                <a:gridCol w="1849862"/>
                <a:gridCol w="1582104"/>
                <a:gridCol w="1826696"/>
              </a:tblGrid>
              <a:tr h="270030">
                <a:tc>
                  <a:txBody>
                    <a:bodyPr/>
                    <a:lstStyle/>
                    <a:p>
                      <a:pPr algn="r" rtl="1">
                        <a:lnSpc>
                          <a:spcPct val="115000"/>
                        </a:lnSpc>
                        <a:spcAft>
                          <a:spcPts val="0"/>
                        </a:spcAft>
                      </a:pPr>
                      <a:endParaRPr lang="en-US" sz="1200" dirty="0">
                        <a:effectLst/>
                        <a:latin typeface="Arial" pitchFamily="34" charset="0"/>
                        <a:ea typeface="Calibri"/>
                        <a:cs typeface="Arial" pitchFamily="34" charset="0"/>
                      </a:endParaRPr>
                    </a:p>
                  </a:txBody>
                  <a:tcPr marL="72000" marR="72000" marT="72000" marB="7200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marL="0" marR="0" indent="0" algn="ctr" defTabSz="914400" rtl="1" eaLnBrk="1" fontAlgn="auto" latinLnBrk="0" hangingPunct="1">
                        <a:lnSpc>
                          <a:spcPct val="115000"/>
                        </a:lnSpc>
                        <a:spcBef>
                          <a:spcPts val="0"/>
                        </a:spcBef>
                        <a:spcAft>
                          <a:spcPts val="0"/>
                        </a:spcAft>
                        <a:buClrTx/>
                        <a:buSzTx/>
                        <a:buFontTx/>
                        <a:buNone/>
                        <a:tabLst/>
                        <a:defRPr/>
                      </a:pPr>
                      <a:r>
                        <a:rPr lang="he-IL" sz="1200" dirty="0" smtClean="0">
                          <a:effectLst/>
                        </a:rPr>
                        <a:t>עד יולי 2017</a:t>
                      </a:r>
                      <a:endParaRPr lang="en-US" sz="1200" dirty="0">
                        <a:effectLst/>
                        <a:latin typeface="Arial" pitchFamily="34" charset="0"/>
                        <a:ea typeface="Calibri"/>
                        <a:cs typeface="Arial" pitchFamily="34" charset="0"/>
                      </a:endParaRPr>
                    </a:p>
                  </a:txBody>
                  <a:tcPr marL="72000" marR="72000" marT="72000" marB="72000">
                    <a:lnT w="12700" cap="flat" cmpd="sng" algn="ctr">
                      <a:solidFill>
                        <a:schemeClr val="tx1"/>
                      </a:solidFill>
                      <a:prstDash val="solid"/>
                      <a:round/>
                      <a:headEnd type="none" w="med" len="med"/>
                      <a:tailEnd type="none" w="med" len="med"/>
                    </a:lnT>
                  </a:tcPr>
                </a:tc>
                <a:tc>
                  <a:txBody>
                    <a:bodyPr/>
                    <a:lstStyle/>
                    <a:p>
                      <a:pPr marL="0" marR="0" indent="0" algn="ctr" defTabSz="914400" rtl="1" eaLnBrk="1" fontAlgn="auto" latinLnBrk="0" hangingPunct="1">
                        <a:lnSpc>
                          <a:spcPct val="115000"/>
                        </a:lnSpc>
                        <a:spcBef>
                          <a:spcPts val="0"/>
                        </a:spcBef>
                        <a:spcAft>
                          <a:spcPts val="0"/>
                        </a:spcAft>
                        <a:buClrTx/>
                        <a:buSzTx/>
                        <a:buFontTx/>
                        <a:buNone/>
                        <a:tabLst/>
                        <a:defRPr/>
                      </a:pPr>
                      <a:r>
                        <a:rPr lang="en-US" sz="1200" dirty="0">
                          <a:effectLst/>
                        </a:rPr>
                        <a:t> </a:t>
                      </a:r>
                      <a:r>
                        <a:rPr lang="he-IL" sz="1200" dirty="0" smtClean="0">
                          <a:effectLst/>
                        </a:rPr>
                        <a:t>2016</a:t>
                      </a:r>
                      <a:endParaRPr lang="en-US" sz="1200" dirty="0">
                        <a:effectLst/>
                        <a:latin typeface="Arial" pitchFamily="34" charset="0"/>
                        <a:ea typeface="Calibri"/>
                        <a:cs typeface="Arial" pitchFamily="34" charset="0"/>
                      </a:endParaRPr>
                    </a:p>
                  </a:txBody>
                  <a:tcPr marL="72000" marR="72000" marT="72000" marB="72000">
                    <a:lnT w="12700" cap="flat" cmpd="sng" algn="ctr">
                      <a:solidFill>
                        <a:schemeClr val="tx1"/>
                      </a:solidFill>
                      <a:prstDash val="solid"/>
                      <a:round/>
                      <a:headEnd type="none" w="med" len="med"/>
                      <a:tailEnd type="none" w="med" len="med"/>
                    </a:lnT>
                  </a:tcPr>
                </a:tc>
                <a:tc>
                  <a:txBody>
                    <a:bodyPr/>
                    <a:lstStyle/>
                    <a:p>
                      <a:pPr marL="0" marR="0" indent="0" algn="ctr" defTabSz="914400" rtl="1" eaLnBrk="1" fontAlgn="auto" latinLnBrk="0" hangingPunct="1">
                        <a:lnSpc>
                          <a:spcPct val="115000"/>
                        </a:lnSpc>
                        <a:spcBef>
                          <a:spcPts val="0"/>
                        </a:spcBef>
                        <a:spcAft>
                          <a:spcPts val="0"/>
                        </a:spcAft>
                        <a:buClrTx/>
                        <a:buSzTx/>
                        <a:buFontTx/>
                        <a:buNone/>
                        <a:tabLst/>
                        <a:defRPr/>
                      </a:pPr>
                      <a:r>
                        <a:rPr lang="en-US" sz="1200" dirty="0" smtClean="0">
                          <a:effectLst/>
                        </a:rPr>
                        <a:t>2015</a:t>
                      </a:r>
                      <a:endParaRPr lang="en-US" sz="1200" dirty="0" smtClean="0">
                        <a:effectLst/>
                        <a:latin typeface="Arial" pitchFamily="34" charset="0"/>
                        <a:ea typeface="Calibri"/>
                        <a:cs typeface="Arial" pitchFamily="34" charset="0"/>
                      </a:endParaRPr>
                    </a:p>
                  </a:txBody>
                  <a:tcPr marL="72000" marR="72000" marT="72000" marB="7200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27000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sz="1200" dirty="0" smtClean="0"/>
                        <a:t>מספר פסקי הדין שניתנו ביחס לרשות</a:t>
                      </a:r>
                      <a:endParaRPr lang="he-IL" sz="1200" dirty="0" smtClean="0">
                        <a:solidFill>
                          <a:schemeClr val="tx1">
                            <a:lumMod val="75000"/>
                            <a:lumOff val="25000"/>
                          </a:schemeClr>
                        </a:solidFill>
                        <a:latin typeface="Arial" pitchFamily="34" charset="0"/>
                        <a:cs typeface="Arial" pitchFamily="34" charset="0"/>
                      </a:endParaRPr>
                    </a:p>
                  </a:txBody>
                  <a:tcPr marL="72000" marR="72000" marT="72000" marB="72000">
                    <a:lnL w="12700" cap="flat" cmpd="sng" algn="ctr">
                      <a:solidFill>
                        <a:schemeClr val="tx1"/>
                      </a:solidFill>
                      <a:prstDash val="solid"/>
                      <a:round/>
                      <a:headEnd type="none" w="med" len="med"/>
                      <a:tailEnd type="none" w="med" len="med"/>
                    </a:lnL>
                  </a:tcPr>
                </a:tc>
                <a:tc>
                  <a:txBody>
                    <a:bodyPr/>
                    <a:lstStyle/>
                    <a:p>
                      <a:pPr algn="ctr" rtl="1"/>
                      <a:r>
                        <a:rPr lang="he-IL" sz="1200" dirty="0" smtClean="0"/>
                        <a:t>4</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tc>
                <a:tc>
                  <a:txBody>
                    <a:bodyPr/>
                    <a:lstStyle/>
                    <a:p>
                      <a:pPr algn="ctr" rtl="1"/>
                      <a:r>
                        <a:rPr lang="he-IL" sz="1200" dirty="0" smtClean="0"/>
                        <a:t>6</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tc>
                <a:tc>
                  <a:txBody>
                    <a:bodyPr/>
                    <a:lstStyle/>
                    <a:p>
                      <a:pPr algn="ctr" rtl="1"/>
                      <a:r>
                        <a:rPr lang="en-US" sz="1200" dirty="0" smtClean="0"/>
                        <a:t>2</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lnR w="12700" cap="flat" cmpd="sng" algn="ctr">
                      <a:solidFill>
                        <a:schemeClr val="tx1"/>
                      </a:solidFill>
                      <a:prstDash val="solid"/>
                      <a:round/>
                      <a:headEnd type="none" w="med" len="med"/>
                      <a:tailEnd type="none" w="med" len="med"/>
                    </a:lnR>
                  </a:tcPr>
                </a:tc>
              </a:tr>
              <a:tr h="27000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sz="1200" dirty="0" smtClean="0"/>
                        <a:t>נפסק בעד הרשות </a:t>
                      </a:r>
                      <a:endParaRPr lang="he-IL" sz="1200" dirty="0" smtClean="0">
                        <a:solidFill>
                          <a:schemeClr val="tx1">
                            <a:lumMod val="75000"/>
                            <a:lumOff val="25000"/>
                          </a:schemeClr>
                        </a:solidFill>
                        <a:latin typeface="Arial" pitchFamily="34" charset="0"/>
                        <a:cs typeface="Arial" pitchFamily="34" charset="0"/>
                      </a:endParaRPr>
                    </a:p>
                  </a:txBody>
                  <a:tcPr marL="72000" marR="72000" marT="72000" marB="72000">
                    <a:lnL w="12700" cap="flat" cmpd="sng" algn="ctr">
                      <a:solidFill>
                        <a:schemeClr val="tx1"/>
                      </a:solidFill>
                      <a:prstDash val="solid"/>
                      <a:round/>
                      <a:headEnd type="none" w="med" len="med"/>
                      <a:tailEnd type="none" w="med" len="med"/>
                    </a:lnL>
                  </a:tcPr>
                </a:tc>
                <a:tc>
                  <a:txBody>
                    <a:bodyPr/>
                    <a:lstStyle/>
                    <a:p>
                      <a:pPr algn="ctr" rtl="1"/>
                      <a:r>
                        <a:rPr lang="he-IL" sz="1200" dirty="0" smtClean="0"/>
                        <a:t>1</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tc>
                <a:tc>
                  <a:txBody>
                    <a:bodyPr/>
                    <a:lstStyle/>
                    <a:p>
                      <a:pPr algn="ctr" rtl="1"/>
                      <a:r>
                        <a:rPr lang="he-IL" sz="1200" dirty="0" smtClean="0"/>
                        <a:t>2</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tc>
                <a:tc>
                  <a:txBody>
                    <a:bodyPr/>
                    <a:lstStyle/>
                    <a:p>
                      <a:pPr algn="ctr" rtl="1"/>
                      <a:r>
                        <a:rPr lang="he-IL" sz="1200" dirty="0" smtClean="0"/>
                        <a:t>0</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lnR w="12700" cap="flat" cmpd="sng" algn="ctr">
                      <a:solidFill>
                        <a:schemeClr val="tx1"/>
                      </a:solidFill>
                      <a:prstDash val="solid"/>
                      <a:round/>
                      <a:headEnd type="none" w="med" len="med"/>
                      <a:tailEnd type="none" w="med" len="med"/>
                    </a:lnR>
                  </a:tcPr>
                </a:tc>
              </a:tr>
              <a:tr h="270000">
                <a:tc>
                  <a:txBody>
                    <a:bodyPr/>
                    <a:lstStyle/>
                    <a:p>
                      <a:pPr rtl="1"/>
                      <a:r>
                        <a:rPr lang="he-IL" sz="1200" dirty="0" smtClean="0"/>
                        <a:t>נפסק נגד הרשות </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lnL w="12700" cap="flat" cmpd="sng" algn="ctr">
                      <a:solidFill>
                        <a:schemeClr val="tx1"/>
                      </a:solidFill>
                      <a:prstDash val="solid"/>
                      <a:round/>
                      <a:headEnd type="none" w="med" len="med"/>
                      <a:tailEnd type="none" w="med" len="med"/>
                    </a:lnL>
                  </a:tcPr>
                </a:tc>
                <a:tc>
                  <a:txBody>
                    <a:bodyPr/>
                    <a:lstStyle/>
                    <a:p>
                      <a:pPr algn="ctr" rtl="1"/>
                      <a:r>
                        <a:rPr lang="he-IL" sz="1200" dirty="0" smtClean="0"/>
                        <a:t>2</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tc>
                <a:tc>
                  <a:txBody>
                    <a:bodyPr/>
                    <a:lstStyle/>
                    <a:p>
                      <a:pPr algn="ctr" rtl="1"/>
                      <a:r>
                        <a:rPr lang="he-IL" sz="1200" dirty="0" smtClean="0"/>
                        <a:t>4</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tc>
                <a:tc>
                  <a:txBody>
                    <a:bodyPr/>
                    <a:lstStyle/>
                    <a:p>
                      <a:pPr algn="ctr" rtl="1"/>
                      <a:r>
                        <a:rPr lang="en-US" sz="1200" dirty="0" smtClean="0"/>
                        <a:t>2</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lnR w="12700" cap="flat" cmpd="sng" algn="ctr">
                      <a:solidFill>
                        <a:schemeClr val="tx1"/>
                      </a:solidFill>
                      <a:prstDash val="solid"/>
                      <a:round/>
                      <a:headEnd type="none" w="med" len="med"/>
                      <a:tailEnd type="none" w="med" len="med"/>
                    </a:lnR>
                  </a:tcPr>
                </a:tc>
              </a:tr>
              <a:tr h="270000">
                <a:tc>
                  <a:txBody>
                    <a:bodyPr/>
                    <a:lstStyle/>
                    <a:p>
                      <a:pPr rtl="1"/>
                      <a:r>
                        <a:rPr lang="he-IL" sz="1200" dirty="0" smtClean="0"/>
                        <a:t>הוצאות נגד הרשות</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lnL w="12700" cap="flat" cmpd="sng" algn="ctr">
                      <a:solidFill>
                        <a:schemeClr val="tx1"/>
                      </a:solidFill>
                      <a:prstDash val="solid"/>
                      <a:round/>
                      <a:headEnd type="none" w="med" len="med"/>
                      <a:tailEnd type="none" w="med" len="med"/>
                    </a:lnL>
                  </a:tcPr>
                </a:tc>
                <a:tc>
                  <a:txBody>
                    <a:bodyPr/>
                    <a:lstStyle/>
                    <a:p>
                      <a:pPr algn="ctr" rtl="1"/>
                      <a:r>
                        <a:rPr lang="he-IL" sz="1200" dirty="0" smtClean="0"/>
                        <a:t>15,000</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tc>
                <a:tc>
                  <a:txBody>
                    <a:bodyPr/>
                    <a:lstStyle/>
                    <a:p>
                      <a:pPr algn="ctr" rtl="1"/>
                      <a:r>
                        <a:rPr lang="he-IL" sz="1200" dirty="0" smtClean="0"/>
                        <a:t>10,500</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tc>
                <a:tc>
                  <a:txBody>
                    <a:bodyPr/>
                    <a:lstStyle/>
                    <a:p>
                      <a:pPr algn="ctr" rtl="1"/>
                      <a:r>
                        <a:rPr lang="he-IL" sz="1200" dirty="0" smtClean="0"/>
                        <a:t>0</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lnR w="12700" cap="flat" cmpd="sng" algn="ctr">
                      <a:solidFill>
                        <a:schemeClr val="tx1"/>
                      </a:solidFill>
                      <a:prstDash val="solid"/>
                      <a:round/>
                      <a:headEnd type="none" w="med" len="med"/>
                      <a:tailEnd type="none" w="med" len="med"/>
                    </a:lnR>
                  </a:tcPr>
                </a:tc>
              </a:tr>
              <a:tr h="270000">
                <a:tc>
                  <a:txBody>
                    <a:bodyPr/>
                    <a:lstStyle/>
                    <a:p>
                      <a:pPr rtl="1"/>
                      <a:r>
                        <a:rPr lang="he-IL" sz="1200" dirty="0" smtClean="0"/>
                        <a:t>הוצאות בעד הרשות</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lnL w="12700" cap="flat" cmpd="sng" algn="ctr">
                      <a:solidFill>
                        <a:schemeClr val="tx1"/>
                      </a:solidFill>
                      <a:prstDash val="solid"/>
                      <a:round/>
                      <a:headEnd type="none" w="med" len="med"/>
                      <a:tailEnd type="none" w="med" len="med"/>
                    </a:lnL>
                  </a:tcPr>
                </a:tc>
                <a:tc>
                  <a:txBody>
                    <a:bodyPr/>
                    <a:lstStyle/>
                    <a:p>
                      <a:pPr algn="ctr" rtl="1"/>
                      <a:r>
                        <a:rPr lang="he-IL" sz="1200" dirty="0" smtClean="0"/>
                        <a:t>5,000</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tc>
                <a:tc>
                  <a:txBody>
                    <a:bodyPr/>
                    <a:lstStyle/>
                    <a:p>
                      <a:pPr algn="ctr" rtl="1"/>
                      <a:endParaRPr lang="he-IL" sz="1200" dirty="0">
                        <a:solidFill>
                          <a:schemeClr val="tx1">
                            <a:lumMod val="75000"/>
                            <a:lumOff val="25000"/>
                          </a:schemeClr>
                        </a:solidFill>
                        <a:latin typeface="Arial" pitchFamily="34" charset="0"/>
                        <a:cs typeface="Arial" pitchFamily="34" charset="0"/>
                      </a:endParaRPr>
                    </a:p>
                  </a:txBody>
                  <a:tcPr marL="72000" marR="72000" marT="72000" marB="72000"/>
                </a:tc>
                <a:tc>
                  <a:txBody>
                    <a:bodyPr/>
                    <a:lstStyle/>
                    <a:p>
                      <a:pPr algn="ctr" rtl="1"/>
                      <a:r>
                        <a:rPr lang="he-IL" sz="1200" dirty="0" smtClean="0"/>
                        <a:t>0</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lnR w="12700" cap="flat" cmpd="sng" algn="ctr">
                      <a:solidFill>
                        <a:schemeClr val="tx1"/>
                      </a:solidFill>
                      <a:prstDash val="solid"/>
                      <a:round/>
                      <a:headEnd type="none" w="med" len="med"/>
                      <a:tailEnd type="none" w="med" len="med"/>
                    </a:lnR>
                  </a:tcPr>
                </a:tc>
              </a:tr>
              <a:tr h="270000">
                <a:tc>
                  <a:txBody>
                    <a:bodyPr/>
                    <a:lstStyle/>
                    <a:p>
                      <a:pPr rtl="1"/>
                      <a:r>
                        <a:rPr lang="he-IL" sz="1200" dirty="0" smtClean="0"/>
                        <a:t>ההליך</a:t>
                      </a:r>
                      <a:r>
                        <a:rPr lang="he-IL" sz="1200" baseline="0" dirty="0" smtClean="0"/>
                        <a:t> תלוי ועומד בבית המשפט</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lnL w="12700" cap="flat" cmpd="sng" algn="ctr">
                      <a:solidFill>
                        <a:schemeClr val="tx1"/>
                      </a:solidFill>
                      <a:prstDash val="solid"/>
                      <a:round/>
                      <a:headEnd type="none" w="med" len="med"/>
                      <a:tailEnd type="none" w="med" len="med"/>
                    </a:lnL>
                  </a:tcPr>
                </a:tc>
                <a:tc>
                  <a:txBody>
                    <a:bodyPr/>
                    <a:lstStyle/>
                    <a:p>
                      <a:pPr algn="ctr" rtl="1"/>
                      <a:r>
                        <a:rPr lang="he-IL" sz="1200" dirty="0" smtClean="0"/>
                        <a:t>1</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tc>
                <a:tc>
                  <a:txBody>
                    <a:bodyPr/>
                    <a:lstStyle/>
                    <a:p>
                      <a:pPr algn="ctr" rtl="1"/>
                      <a:endParaRPr lang="he-IL" sz="1200" dirty="0">
                        <a:solidFill>
                          <a:schemeClr val="tx1">
                            <a:lumMod val="75000"/>
                            <a:lumOff val="25000"/>
                          </a:schemeClr>
                        </a:solidFill>
                        <a:latin typeface="Arial" pitchFamily="34" charset="0"/>
                        <a:cs typeface="Arial" pitchFamily="34" charset="0"/>
                      </a:endParaRPr>
                    </a:p>
                  </a:txBody>
                  <a:tcPr marL="72000" marR="72000" marT="72000" marB="72000"/>
                </a:tc>
                <a:tc>
                  <a:txBody>
                    <a:bodyPr/>
                    <a:lstStyle/>
                    <a:p>
                      <a:pPr algn="ctr" rtl="1"/>
                      <a:endParaRPr lang="he-IL" sz="1200" dirty="0">
                        <a:solidFill>
                          <a:schemeClr val="tx1">
                            <a:lumMod val="75000"/>
                            <a:lumOff val="25000"/>
                          </a:schemeClr>
                        </a:solidFill>
                        <a:latin typeface="Arial" pitchFamily="34" charset="0"/>
                        <a:cs typeface="Arial" pitchFamily="34" charset="0"/>
                      </a:endParaRPr>
                    </a:p>
                  </a:txBody>
                  <a:tcPr marL="72000" marR="72000" marT="72000" marB="72000">
                    <a:lnR w="12700" cap="flat" cmpd="sng" algn="ctr">
                      <a:solidFill>
                        <a:schemeClr val="tx1"/>
                      </a:solidFill>
                      <a:prstDash val="solid"/>
                      <a:round/>
                      <a:headEnd type="none" w="med" len="med"/>
                      <a:tailEnd type="none" w="med" len="med"/>
                    </a:lnR>
                  </a:tcPr>
                </a:tc>
              </a:tr>
              <a:tr h="270000">
                <a:tc>
                  <a:txBody>
                    <a:bodyPr/>
                    <a:lstStyle/>
                    <a:p>
                      <a:pPr rtl="1"/>
                      <a:r>
                        <a:rPr lang="he-IL" sz="1200" dirty="0" smtClean="0">
                          <a:effectLst/>
                        </a:rPr>
                        <a:t>מספר עתירות חופש מידע שהוגשו</a:t>
                      </a:r>
                      <a:endParaRPr lang="he-IL" sz="1200" b="1" dirty="0">
                        <a:solidFill>
                          <a:schemeClr val="tx1">
                            <a:lumMod val="75000"/>
                            <a:lumOff val="25000"/>
                          </a:schemeClr>
                        </a:solidFill>
                        <a:effectLst/>
                        <a:latin typeface="Arial" pitchFamily="34" charset="0"/>
                        <a:cs typeface="Arial" pitchFamily="34" charset="0"/>
                      </a:endParaRPr>
                    </a:p>
                  </a:txBody>
                  <a:tcPr marL="72000" marR="72000" marT="72000" marB="72000">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rtl="1"/>
                      <a:r>
                        <a:rPr lang="he-IL" sz="1200" dirty="0" smtClean="0"/>
                        <a:t>4</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lnB w="12700" cap="flat" cmpd="sng" algn="ctr">
                      <a:solidFill>
                        <a:schemeClr val="tx1"/>
                      </a:solidFill>
                      <a:prstDash val="solid"/>
                      <a:round/>
                      <a:headEnd type="none" w="med" len="med"/>
                      <a:tailEnd type="none" w="med" len="med"/>
                    </a:lnB>
                  </a:tcPr>
                </a:tc>
                <a:tc>
                  <a:txBody>
                    <a:bodyPr/>
                    <a:lstStyle/>
                    <a:p>
                      <a:pPr algn="ctr" rtl="1"/>
                      <a:r>
                        <a:rPr lang="en-US" sz="1200" dirty="0" smtClean="0"/>
                        <a:t>6</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lnB w="12700" cap="flat" cmpd="sng" algn="ctr">
                      <a:solidFill>
                        <a:schemeClr val="tx1"/>
                      </a:solidFill>
                      <a:prstDash val="solid"/>
                      <a:round/>
                      <a:headEnd type="none" w="med" len="med"/>
                      <a:tailEnd type="none" w="med" len="med"/>
                    </a:lnB>
                  </a:tcPr>
                </a:tc>
                <a:tc>
                  <a:txBody>
                    <a:bodyPr/>
                    <a:lstStyle/>
                    <a:p>
                      <a:pPr algn="ctr" rtl="1"/>
                      <a:r>
                        <a:rPr lang="en-US" sz="1200" dirty="0" smtClean="0"/>
                        <a:t>4</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2521948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מציין מיקום תוכן 6"/>
          <p:cNvGraphicFramePr>
            <a:graphicFrameLocks/>
          </p:cNvGraphicFramePr>
          <p:nvPr>
            <p:extLst>
              <p:ext uri="{D42A27DB-BD31-4B8C-83A1-F6EECF244321}">
                <p14:modId xmlns:p14="http://schemas.microsoft.com/office/powerpoint/2010/main" val="3842448220"/>
              </p:ext>
            </p:extLst>
          </p:nvPr>
        </p:nvGraphicFramePr>
        <p:xfrm>
          <a:off x="899591" y="1297430"/>
          <a:ext cx="7416825" cy="2642472"/>
        </p:xfrm>
        <a:graphic>
          <a:graphicData uri="http://schemas.openxmlformats.org/drawingml/2006/table">
            <a:tbl>
              <a:tblPr rtl="1" firstRow="1" bandRow="1">
                <a:tableStyleId>{85BE263C-DBD7-4A20-BB59-AAB30ACAA65A}</a:tableStyleId>
              </a:tblPr>
              <a:tblGrid>
                <a:gridCol w="3168871"/>
                <a:gridCol w="1473092"/>
                <a:gridCol w="1387431"/>
                <a:gridCol w="1387431"/>
              </a:tblGrid>
              <a:tr h="315468">
                <a:tc>
                  <a:txBody>
                    <a:bodyPr/>
                    <a:lstStyle/>
                    <a:p>
                      <a:pPr algn="r" rtl="1">
                        <a:lnSpc>
                          <a:spcPct val="115000"/>
                        </a:lnSpc>
                        <a:spcAft>
                          <a:spcPts val="0"/>
                        </a:spcAft>
                      </a:pPr>
                      <a:endParaRPr lang="en-US" sz="1200" kern="1200" dirty="0">
                        <a:solidFill>
                          <a:schemeClr val="bg1"/>
                        </a:solidFill>
                        <a:latin typeface="Arial" pitchFamily="34" charset="0"/>
                        <a:ea typeface="+mn-ea"/>
                        <a:cs typeface="Arial" pitchFamily="34" charset="0"/>
                      </a:endParaRPr>
                    </a:p>
                  </a:txBody>
                  <a:tcPr marL="72000" marR="72000" marT="72000" marB="7200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marL="0" marR="0" indent="0" algn="ctr" defTabSz="914400" rtl="1" eaLnBrk="1" fontAlgn="auto" latinLnBrk="0" hangingPunct="1">
                        <a:lnSpc>
                          <a:spcPct val="115000"/>
                        </a:lnSpc>
                        <a:spcBef>
                          <a:spcPts val="0"/>
                        </a:spcBef>
                        <a:spcAft>
                          <a:spcPts val="0"/>
                        </a:spcAft>
                        <a:buClrTx/>
                        <a:buSzTx/>
                        <a:buFontTx/>
                        <a:buNone/>
                        <a:tabLst/>
                        <a:defRPr/>
                      </a:pPr>
                      <a:r>
                        <a:rPr lang="he-IL" sz="1200" kern="1200" dirty="0" smtClean="0"/>
                        <a:t>עד יולי 2017</a:t>
                      </a:r>
                      <a:endParaRPr lang="en-US" sz="1200" kern="1200" dirty="0" smtClean="0">
                        <a:latin typeface="Arial" pitchFamily="34" charset="0"/>
                        <a:cs typeface="Arial" pitchFamily="34" charset="0"/>
                      </a:endParaRPr>
                    </a:p>
                  </a:txBody>
                  <a:tcPr marL="72000" marR="72000" marT="72000" marB="72000" anchor="ctr">
                    <a:lnT w="12700" cap="flat" cmpd="sng" algn="ctr">
                      <a:solidFill>
                        <a:schemeClr val="tx1"/>
                      </a:solidFill>
                      <a:prstDash val="solid"/>
                      <a:round/>
                      <a:headEnd type="none" w="med" len="med"/>
                      <a:tailEnd type="none" w="med" len="med"/>
                    </a:lnT>
                  </a:tcPr>
                </a:tc>
                <a:tc>
                  <a:txBody>
                    <a:bodyPr/>
                    <a:lstStyle/>
                    <a:p>
                      <a:pPr marL="0" marR="0" indent="0" algn="ctr" defTabSz="914400" rtl="1" eaLnBrk="1" fontAlgn="auto" latinLnBrk="0" hangingPunct="1">
                        <a:lnSpc>
                          <a:spcPct val="115000"/>
                        </a:lnSpc>
                        <a:spcBef>
                          <a:spcPts val="0"/>
                        </a:spcBef>
                        <a:spcAft>
                          <a:spcPts val="0"/>
                        </a:spcAft>
                        <a:buClrTx/>
                        <a:buSzTx/>
                        <a:buFontTx/>
                        <a:buNone/>
                        <a:tabLst/>
                        <a:defRPr/>
                      </a:pPr>
                      <a:r>
                        <a:rPr lang="en-US" sz="1200" kern="1200" dirty="0"/>
                        <a:t> </a:t>
                      </a:r>
                      <a:r>
                        <a:rPr lang="he-IL" sz="1200" kern="1200" dirty="0" smtClean="0"/>
                        <a:t>2016</a:t>
                      </a:r>
                      <a:endParaRPr lang="en-US" sz="1200" kern="1200" dirty="0" smtClean="0">
                        <a:latin typeface="Arial" pitchFamily="34" charset="0"/>
                        <a:cs typeface="Arial" pitchFamily="34" charset="0"/>
                      </a:endParaRPr>
                    </a:p>
                  </a:txBody>
                  <a:tcPr marL="72000" marR="72000" marT="72000" marB="72000" anchor="ctr">
                    <a:lnT w="12700" cap="flat" cmpd="sng" algn="ctr">
                      <a:solidFill>
                        <a:schemeClr val="tx1"/>
                      </a:solidFill>
                      <a:prstDash val="solid"/>
                      <a:round/>
                      <a:headEnd type="none" w="med" len="med"/>
                      <a:tailEnd type="none" w="med" len="med"/>
                    </a:lnT>
                  </a:tcPr>
                </a:tc>
                <a:tc>
                  <a:txBody>
                    <a:bodyPr/>
                    <a:lstStyle/>
                    <a:p>
                      <a:pPr marL="0" marR="0" indent="0" algn="ctr" defTabSz="914400" rtl="1" eaLnBrk="1" fontAlgn="auto" latinLnBrk="0" hangingPunct="1">
                        <a:lnSpc>
                          <a:spcPct val="115000"/>
                        </a:lnSpc>
                        <a:spcBef>
                          <a:spcPts val="0"/>
                        </a:spcBef>
                        <a:spcAft>
                          <a:spcPts val="0"/>
                        </a:spcAft>
                        <a:buClrTx/>
                        <a:buSzTx/>
                        <a:buFontTx/>
                        <a:buNone/>
                        <a:tabLst/>
                        <a:defRPr/>
                      </a:pPr>
                      <a:r>
                        <a:rPr lang="en-US" sz="1200" kern="1200" dirty="0" smtClean="0"/>
                        <a:t>2015</a:t>
                      </a:r>
                      <a:endParaRPr lang="en-US" sz="1200" kern="1200" dirty="0" smtClean="0">
                        <a:solidFill>
                          <a:schemeClr val="bg1"/>
                        </a:solidFill>
                        <a:latin typeface="Arial" pitchFamily="34" charset="0"/>
                        <a:ea typeface="+mn-ea"/>
                        <a:cs typeface="Arial" pitchFamily="34" charset="0"/>
                      </a:endParaRPr>
                    </a:p>
                  </a:txBody>
                  <a:tcPr marL="72000" marR="72000" marT="72000" marB="7200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27000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sz="1200" dirty="0" smtClean="0"/>
                        <a:t>שאילתות</a:t>
                      </a:r>
                      <a:r>
                        <a:rPr lang="he-IL" sz="1200" baseline="0" dirty="0" smtClean="0"/>
                        <a:t> שנענו עד 21 יום</a:t>
                      </a:r>
                      <a:endParaRPr lang="he-IL" sz="1200" dirty="0" smtClean="0">
                        <a:solidFill>
                          <a:schemeClr val="tx1">
                            <a:lumMod val="75000"/>
                            <a:lumOff val="25000"/>
                          </a:schemeClr>
                        </a:solidFill>
                        <a:latin typeface="Arial" pitchFamily="34" charset="0"/>
                        <a:cs typeface="Arial" pitchFamily="34" charset="0"/>
                      </a:endParaRPr>
                    </a:p>
                  </a:txBody>
                  <a:tcPr marL="72000" marR="72000" marT="72000" marB="72000">
                    <a:lnL w="12700" cap="flat" cmpd="sng" algn="ctr">
                      <a:solidFill>
                        <a:schemeClr val="tx1"/>
                      </a:solidFill>
                      <a:prstDash val="solid"/>
                      <a:round/>
                      <a:headEnd type="none" w="med" len="med"/>
                      <a:tailEnd type="none" w="med" len="med"/>
                    </a:lnL>
                  </a:tcPr>
                </a:tc>
                <a:tc>
                  <a:txBody>
                    <a:bodyPr/>
                    <a:lstStyle/>
                    <a:p>
                      <a:pPr algn="ctr" rtl="1"/>
                      <a:r>
                        <a:rPr lang="he-IL" sz="1200" dirty="0" smtClean="0"/>
                        <a:t>5</a:t>
                      </a:r>
                      <a:endParaRPr lang="he-IL" sz="1200" b="0" dirty="0">
                        <a:latin typeface="Arial" pitchFamily="34" charset="0"/>
                        <a:cs typeface="Arial" pitchFamily="34" charset="0"/>
                      </a:endParaRPr>
                    </a:p>
                  </a:txBody>
                  <a:tcPr marL="72000" marR="72000" marT="72000" marB="72000"/>
                </a:tc>
                <a:tc>
                  <a:txBody>
                    <a:bodyPr/>
                    <a:lstStyle/>
                    <a:p>
                      <a:pPr algn="ctr" rtl="1"/>
                      <a:r>
                        <a:rPr lang="he-IL" sz="1200" dirty="0" smtClean="0"/>
                        <a:t>13</a:t>
                      </a:r>
                      <a:endParaRPr lang="he-IL" sz="1200" b="0" dirty="0">
                        <a:latin typeface="Arial" pitchFamily="34" charset="0"/>
                        <a:cs typeface="Arial" pitchFamily="34" charset="0"/>
                      </a:endParaRPr>
                    </a:p>
                  </a:txBody>
                  <a:tcPr marL="72000" marR="72000" marT="72000" marB="72000"/>
                </a:tc>
                <a:tc>
                  <a:txBody>
                    <a:bodyPr/>
                    <a:lstStyle/>
                    <a:p>
                      <a:pPr algn="ctr" rtl="1"/>
                      <a:r>
                        <a:rPr lang="he-IL" sz="1200" dirty="0" smtClean="0"/>
                        <a:t>17</a:t>
                      </a:r>
                      <a:endParaRPr lang="he-IL" sz="1200" b="0" dirty="0">
                        <a:latin typeface="Arial" pitchFamily="34" charset="0"/>
                        <a:cs typeface="Arial" pitchFamily="34" charset="0"/>
                      </a:endParaRPr>
                    </a:p>
                  </a:txBody>
                  <a:tcPr marL="72000" marR="72000" marT="72000" marB="72000">
                    <a:lnR w="12700" cap="flat" cmpd="sng" algn="ctr">
                      <a:solidFill>
                        <a:schemeClr val="tx1"/>
                      </a:solidFill>
                      <a:prstDash val="solid"/>
                      <a:round/>
                      <a:headEnd type="none" w="med" len="med"/>
                      <a:tailEnd type="none" w="med" len="med"/>
                    </a:lnR>
                  </a:tcPr>
                </a:tc>
              </a:tr>
              <a:tr h="27000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sz="1200" dirty="0" smtClean="0"/>
                        <a:t>שאילתות שנענו בין 22 יום ל-45 יום</a:t>
                      </a:r>
                      <a:endParaRPr lang="he-IL" sz="1200" dirty="0" smtClean="0">
                        <a:solidFill>
                          <a:schemeClr val="tx1">
                            <a:lumMod val="75000"/>
                            <a:lumOff val="25000"/>
                          </a:schemeClr>
                        </a:solidFill>
                        <a:latin typeface="Arial" pitchFamily="34" charset="0"/>
                        <a:cs typeface="Arial" pitchFamily="34" charset="0"/>
                      </a:endParaRPr>
                    </a:p>
                  </a:txBody>
                  <a:tcPr marL="72000" marR="72000" marT="72000" marB="72000">
                    <a:lnL w="12700" cap="flat" cmpd="sng" algn="ctr">
                      <a:solidFill>
                        <a:schemeClr val="tx1"/>
                      </a:solidFill>
                      <a:prstDash val="solid"/>
                      <a:round/>
                      <a:headEnd type="none" w="med" len="med"/>
                      <a:tailEnd type="none" w="med" len="med"/>
                    </a:lnL>
                  </a:tcPr>
                </a:tc>
                <a:tc>
                  <a:txBody>
                    <a:bodyPr/>
                    <a:lstStyle/>
                    <a:p>
                      <a:pPr algn="ctr" rtl="1"/>
                      <a:r>
                        <a:rPr lang="he-IL" sz="1200" dirty="0" smtClean="0"/>
                        <a:t>5</a:t>
                      </a:r>
                      <a:endParaRPr lang="he-IL" sz="1200" b="0" dirty="0">
                        <a:latin typeface="Arial" pitchFamily="34" charset="0"/>
                        <a:cs typeface="Arial" pitchFamily="34" charset="0"/>
                      </a:endParaRPr>
                    </a:p>
                  </a:txBody>
                  <a:tcPr marL="72000" marR="72000" marT="72000" marB="72000"/>
                </a:tc>
                <a:tc>
                  <a:txBody>
                    <a:bodyPr/>
                    <a:lstStyle/>
                    <a:p>
                      <a:pPr algn="ctr" rtl="1"/>
                      <a:r>
                        <a:rPr lang="he-IL" sz="1200" dirty="0" smtClean="0"/>
                        <a:t>8</a:t>
                      </a:r>
                      <a:endParaRPr lang="he-IL" sz="1200" b="0" dirty="0">
                        <a:latin typeface="Arial" pitchFamily="34" charset="0"/>
                        <a:cs typeface="Arial" pitchFamily="34" charset="0"/>
                      </a:endParaRPr>
                    </a:p>
                  </a:txBody>
                  <a:tcPr marL="72000" marR="72000" marT="72000" marB="72000"/>
                </a:tc>
                <a:tc>
                  <a:txBody>
                    <a:bodyPr/>
                    <a:lstStyle/>
                    <a:p>
                      <a:pPr algn="ctr" rtl="1"/>
                      <a:r>
                        <a:rPr lang="he-IL" sz="1200" dirty="0" smtClean="0"/>
                        <a:t>3</a:t>
                      </a:r>
                      <a:endParaRPr lang="he-IL" sz="1200" b="0" dirty="0">
                        <a:latin typeface="Arial" pitchFamily="34" charset="0"/>
                        <a:cs typeface="Arial" pitchFamily="34" charset="0"/>
                      </a:endParaRPr>
                    </a:p>
                  </a:txBody>
                  <a:tcPr marL="72000" marR="72000" marT="72000" marB="72000">
                    <a:lnR w="12700" cap="flat" cmpd="sng" algn="ctr">
                      <a:solidFill>
                        <a:schemeClr val="tx1"/>
                      </a:solidFill>
                      <a:prstDash val="solid"/>
                      <a:round/>
                      <a:headEnd type="none" w="med" len="med"/>
                      <a:tailEnd type="none" w="med" len="med"/>
                    </a:lnR>
                  </a:tcPr>
                </a:tc>
              </a:tr>
              <a:tr h="270000">
                <a:tc>
                  <a:txBody>
                    <a:bodyPr/>
                    <a:lstStyle/>
                    <a:p>
                      <a:pPr rtl="1"/>
                      <a:r>
                        <a:rPr lang="he-IL" sz="1200" dirty="0" smtClean="0"/>
                        <a:t>שאילתות</a:t>
                      </a:r>
                      <a:r>
                        <a:rPr lang="he-IL" sz="1200" baseline="0" dirty="0" smtClean="0"/>
                        <a:t> שנענו לאחר למעלה מ-45 יום</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lnL w="12700" cap="flat" cmpd="sng" algn="ctr">
                      <a:solidFill>
                        <a:schemeClr val="tx1"/>
                      </a:solidFill>
                      <a:prstDash val="solid"/>
                      <a:round/>
                      <a:headEnd type="none" w="med" len="med"/>
                      <a:tailEnd type="none" w="med" len="med"/>
                    </a:lnL>
                  </a:tcPr>
                </a:tc>
                <a:tc>
                  <a:txBody>
                    <a:bodyPr/>
                    <a:lstStyle/>
                    <a:p>
                      <a:pPr algn="ctr" rtl="1"/>
                      <a:r>
                        <a:rPr lang="he-IL" sz="1200" dirty="0" smtClean="0"/>
                        <a:t>9</a:t>
                      </a:r>
                      <a:endParaRPr lang="he-IL" sz="1200" b="0" dirty="0">
                        <a:latin typeface="Arial" pitchFamily="34" charset="0"/>
                        <a:cs typeface="Arial" pitchFamily="34" charset="0"/>
                      </a:endParaRPr>
                    </a:p>
                  </a:txBody>
                  <a:tcPr marL="72000" marR="72000" marT="72000" marB="72000"/>
                </a:tc>
                <a:tc>
                  <a:txBody>
                    <a:bodyPr/>
                    <a:lstStyle/>
                    <a:p>
                      <a:pPr algn="ctr" rtl="1"/>
                      <a:r>
                        <a:rPr lang="he-IL" sz="1200" dirty="0" smtClean="0"/>
                        <a:t>30</a:t>
                      </a:r>
                      <a:endParaRPr lang="he-IL" sz="1200" b="0" dirty="0">
                        <a:latin typeface="Arial" pitchFamily="34" charset="0"/>
                        <a:cs typeface="Arial" pitchFamily="34" charset="0"/>
                      </a:endParaRPr>
                    </a:p>
                  </a:txBody>
                  <a:tcPr marL="72000" marR="72000" marT="72000" marB="72000"/>
                </a:tc>
                <a:tc>
                  <a:txBody>
                    <a:bodyPr/>
                    <a:lstStyle/>
                    <a:p>
                      <a:pPr algn="ctr" rtl="1"/>
                      <a:endParaRPr lang="he-IL" sz="1200" b="0" dirty="0">
                        <a:latin typeface="Arial" pitchFamily="34" charset="0"/>
                        <a:cs typeface="Arial" pitchFamily="34" charset="0"/>
                      </a:endParaRPr>
                    </a:p>
                  </a:txBody>
                  <a:tcPr marL="72000" marR="72000" marT="72000" marB="72000">
                    <a:lnR w="12700" cap="flat" cmpd="sng" algn="ctr">
                      <a:solidFill>
                        <a:schemeClr val="tx1"/>
                      </a:solidFill>
                      <a:prstDash val="solid"/>
                      <a:round/>
                      <a:headEnd type="none" w="med" len="med"/>
                      <a:tailEnd type="none" w="med" len="med"/>
                    </a:lnR>
                  </a:tcPr>
                </a:tc>
              </a:tr>
              <a:tr h="27000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sz="1200" dirty="0" smtClean="0"/>
                        <a:t>שאילתות</a:t>
                      </a:r>
                      <a:r>
                        <a:rPr lang="he-IL" sz="1200" baseline="0" dirty="0" smtClean="0"/>
                        <a:t> ממתינות למענה עד 21 יום</a:t>
                      </a:r>
                      <a:endParaRPr lang="he-IL" sz="1200" dirty="0" smtClean="0">
                        <a:solidFill>
                          <a:schemeClr val="tx1">
                            <a:lumMod val="75000"/>
                            <a:lumOff val="25000"/>
                          </a:schemeClr>
                        </a:solidFill>
                        <a:latin typeface="Arial" pitchFamily="34" charset="0"/>
                        <a:cs typeface="Arial" pitchFamily="34" charset="0"/>
                      </a:endParaRPr>
                    </a:p>
                  </a:txBody>
                  <a:tcPr marL="72000" marR="72000" marT="72000" marB="72000">
                    <a:lnL w="12700" cap="flat" cmpd="sng" algn="ctr">
                      <a:solidFill>
                        <a:schemeClr val="tx1"/>
                      </a:solidFill>
                      <a:prstDash val="solid"/>
                      <a:round/>
                      <a:headEnd type="none" w="med" len="med"/>
                      <a:tailEnd type="none" w="med" len="med"/>
                    </a:lnL>
                  </a:tcPr>
                </a:tc>
                <a:tc>
                  <a:txBody>
                    <a:bodyPr/>
                    <a:lstStyle/>
                    <a:p>
                      <a:pPr algn="ctr" rtl="1"/>
                      <a:r>
                        <a:rPr lang="he-IL" sz="1200" dirty="0" smtClean="0"/>
                        <a:t>1</a:t>
                      </a:r>
                      <a:endParaRPr lang="he-IL" sz="1200" b="0" dirty="0">
                        <a:latin typeface="Arial" pitchFamily="34" charset="0"/>
                        <a:cs typeface="Arial" pitchFamily="34" charset="0"/>
                      </a:endParaRPr>
                    </a:p>
                  </a:txBody>
                  <a:tcPr marL="72000" marR="72000" marT="72000" marB="72000"/>
                </a:tc>
                <a:tc>
                  <a:txBody>
                    <a:bodyPr/>
                    <a:lstStyle/>
                    <a:p>
                      <a:pPr algn="ctr" rtl="1"/>
                      <a:endParaRPr lang="he-IL" sz="1200" b="0" dirty="0">
                        <a:latin typeface="Arial" pitchFamily="34" charset="0"/>
                        <a:cs typeface="Arial" pitchFamily="34" charset="0"/>
                      </a:endParaRPr>
                    </a:p>
                  </a:txBody>
                  <a:tcPr marL="72000" marR="72000" marT="72000" marB="72000"/>
                </a:tc>
                <a:tc>
                  <a:txBody>
                    <a:bodyPr/>
                    <a:lstStyle/>
                    <a:p>
                      <a:pPr algn="ctr" rtl="1"/>
                      <a:endParaRPr lang="he-IL" sz="1200" b="0" dirty="0">
                        <a:latin typeface="Arial" pitchFamily="34" charset="0"/>
                        <a:cs typeface="Arial" pitchFamily="34" charset="0"/>
                      </a:endParaRPr>
                    </a:p>
                  </a:txBody>
                  <a:tcPr marL="72000" marR="72000" marT="72000" marB="72000">
                    <a:lnR w="12700" cap="flat" cmpd="sng" algn="ctr">
                      <a:solidFill>
                        <a:schemeClr val="tx1"/>
                      </a:solidFill>
                      <a:prstDash val="solid"/>
                      <a:round/>
                      <a:headEnd type="none" w="med" len="med"/>
                      <a:tailEnd type="none" w="med" len="med"/>
                    </a:lnR>
                  </a:tcPr>
                </a:tc>
              </a:tr>
              <a:tr h="27000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sz="1200" dirty="0" smtClean="0"/>
                        <a:t>שאילתות </a:t>
                      </a:r>
                      <a:r>
                        <a:rPr lang="he-IL" sz="1200" baseline="0" dirty="0" smtClean="0"/>
                        <a:t>ממתינות למענה </a:t>
                      </a:r>
                      <a:r>
                        <a:rPr lang="he-IL" sz="1200" dirty="0" smtClean="0"/>
                        <a:t>בין 22 יום ל-45 יום</a:t>
                      </a:r>
                      <a:endParaRPr lang="he-IL" sz="1200" dirty="0" smtClean="0">
                        <a:solidFill>
                          <a:schemeClr val="tx1">
                            <a:lumMod val="75000"/>
                            <a:lumOff val="25000"/>
                          </a:schemeClr>
                        </a:solidFill>
                        <a:latin typeface="Arial" pitchFamily="34" charset="0"/>
                        <a:cs typeface="Arial" pitchFamily="34" charset="0"/>
                      </a:endParaRPr>
                    </a:p>
                  </a:txBody>
                  <a:tcPr marL="72000" marR="72000" marT="72000" marB="72000">
                    <a:lnL w="12700" cap="flat" cmpd="sng" algn="ctr">
                      <a:solidFill>
                        <a:schemeClr val="tx1"/>
                      </a:solidFill>
                      <a:prstDash val="solid"/>
                      <a:round/>
                      <a:headEnd type="none" w="med" len="med"/>
                      <a:tailEnd type="none" w="med" len="med"/>
                    </a:lnL>
                  </a:tcPr>
                </a:tc>
                <a:tc>
                  <a:txBody>
                    <a:bodyPr/>
                    <a:lstStyle/>
                    <a:p>
                      <a:pPr algn="ctr" rtl="1"/>
                      <a:r>
                        <a:rPr lang="he-IL" sz="1200" dirty="0" smtClean="0"/>
                        <a:t>1</a:t>
                      </a:r>
                      <a:endParaRPr lang="he-IL" sz="1200" b="0" dirty="0">
                        <a:latin typeface="Arial" pitchFamily="34" charset="0"/>
                        <a:cs typeface="Arial" pitchFamily="34" charset="0"/>
                      </a:endParaRPr>
                    </a:p>
                  </a:txBody>
                  <a:tcPr marL="72000" marR="72000" marT="72000" marB="72000"/>
                </a:tc>
                <a:tc>
                  <a:txBody>
                    <a:bodyPr/>
                    <a:lstStyle/>
                    <a:p>
                      <a:pPr algn="ctr" rtl="1"/>
                      <a:endParaRPr lang="he-IL" sz="1200" b="0" dirty="0">
                        <a:latin typeface="Arial" pitchFamily="34" charset="0"/>
                        <a:cs typeface="Arial" pitchFamily="34" charset="0"/>
                      </a:endParaRPr>
                    </a:p>
                  </a:txBody>
                  <a:tcPr marL="72000" marR="72000" marT="72000" marB="72000"/>
                </a:tc>
                <a:tc>
                  <a:txBody>
                    <a:bodyPr/>
                    <a:lstStyle/>
                    <a:p>
                      <a:pPr algn="ctr" rtl="1"/>
                      <a:endParaRPr lang="he-IL" sz="1200" b="0" dirty="0">
                        <a:latin typeface="Arial" pitchFamily="34" charset="0"/>
                        <a:cs typeface="Arial" pitchFamily="34" charset="0"/>
                      </a:endParaRPr>
                    </a:p>
                  </a:txBody>
                  <a:tcPr marL="72000" marR="72000" marT="72000" marB="72000">
                    <a:lnR w="12700" cap="flat" cmpd="sng" algn="ctr">
                      <a:solidFill>
                        <a:schemeClr val="tx1"/>
                      </a:solidFill>
                      <a:prstDash val="solid"/>
                      <a:round/>
                      <a:headEnd type="none" w="med" len="med"/>
                      <a:tailEnd type="none" w="med" len="med"/>
                    </a:lnR>
                  </a:tcPr>
                </a:tc>
              </a:tr>
              <a:tr h="270000">
                <a:tc>
                  <a:txBody>
                    <a:bodyPr/>
                    <a:lstStyle/>
                    <a:p>
                      <a:pPr rtl="1"/>
                      <a:r>
                        <a:rPr lang="he-IL" sz="1200" dirty="0" smtClean="0"/>
                        <a:t>שאילתות</a:t>
                      </a:r>
                      <a:r>
                        <a:rPr lang="he-IL" sz="1200" baseline="0" dirty="0" smtClean="0"/>
                        <a:t> ממתינות למענה לאחר למעלה מ-45 יום</a:t>
                      </a:r>
                      <a:endParaRPr lang="he-IL" sz="1200" dirty="0">
                        <a:solidFill>
                          <a:schemeClr val="tx1">
                            <a:lumMod val="75000"/>
                            <a:lumOff val="25000"/>
                          </a:schemeClr>
                        </a:solidFill>
                        <a:latin typeface="Arial" pitchFamily="34" charset="0"/>
                        <a:cs typeface="Arial" pitchFamily="34" charset="0"/>
                      </a:endParaRPr>
                    </a:p>
                  </a:txBody>
                  <a:tcPr marL="72000" marR="72000" marT="72000" marB="72000">
                    <a:lnL w="12700" cap="flat" cmpd="sng" algn="ctr">
                      <a:solidFill>
                        <a:schemeClr val="tx1"/>
                      </a:solidFill>
                      <a:prstDash val="solid"/>
                      <a:round/>
                      <a:headEnd type="none" w="med" len="med"/>
                      <a:tailEnd type="none" w="med" len="med"/>
                    </a:lnL>
                  </a:tcPr>
                </a:tc>
                <a:tc>
                  <a:txBody>
                    <a:bodyPr/>
                    <a:lstStyle/>
                    <a:p>
                      <a:pPr algn="ctr" rtl="1"/>
                      <a:r>
                        <a:rPr lang="he-IL" sz="1200" dirty="0" smtClean="0"/>
                        <a:t>8</a:t>
                      </a:r>
                      <a:endParaRPr lang="he-IL" sz="1200" b="0" dirty="0">
                        <a:latin typeface="Arial" pitchFamily="34" charset="0"/>
                        <a:cs typeface="Arial" pitchFamily="34" charset="0"/>
                      </a:endParaRPr>
                    </a:p>
                  </a:txBody>
                  <a:tcPr marL="72000" marR="72000" marT="72000" marB="72000"/>
                </a:tc>
                <a:tc>
                  <a:txBody>
                    <a:bodyPr/>
                    <a:lstStyle/>
                    <a:p>
                      <a:pPr algn="ctr" rtl="1"/>
                      <a:endParaRPr lang="he-IL" sz="1200" b="0" dirty="0">
                        <a:latin typeface="Arial" pitchFamily="34" charset="0"/>
                        <a:cs typeface="Arial" pitchFamily="34" charset="0"/>
                      </a:endParaRPr>
                    </a:p>
                  </a:txBody>
                  <a:tcPr marL="72000" marR="72000" marT="72000" marB="72000"/>
                </a:tc>
                <a:tc>
                  <a:txBody>
                    <a:bodyPr/>
                    <a:lstStyle/>
                    <a:p>
                      <a:pPr algn="ctr" rtl="1"/>
                      <a:endParaRPr lang="he-IL" sz="1200" b="0" dirty="0">
                        <a:latin typeface="Arial" pitchFamily="34" charset="0"/>
                        <a:cs typeface="Arial" pitchFamily="34" charset="0"/>
                      </a:endParaRPr>
                    </a:p>
                  </a:txBody>
                  <a:tcPr marL="72000" marR="72000" marT="72000" marB="72000">
                    <a:lnR w="12700" cap="flat" cmpd="sng" algn="ctr">
                      <a:solidFill>
                        <a:schemeClr val="tx1"/>
                      </a:solidFill>
                      <a:prstDash val="solid"/>
                      <a:round/>
                      <a:headEnd type="none" w="med" len="med"/>
                      <a:tailEnd type="none" w="med" len="med"/>
                    </a:lnR>
                  </a:tcPr>
                </a:tc>
              </a:tr>
              <a:tr h="270000">
                <a:tc>
                  <a:txBody>
                    <a:bodyPr/>
                    <a:lstStyle/>
                    <a:p>
                      <a:pPr rtl="1"/>
                      <a:r>
                        <a:rPr lang="he-IL" sz="1200" dirty="0" smtClean="0">
                          <a:effectLst/>
                        </a:rPr>
                        <a:t>סה"כ</a:t>
                      </a:r>
                      <a:r>
                        <a:rPr lang="he-IL" sz="1200" baseline="0" dirty="0" smtClean="0">
                          <a:effectLst/>
                        </a:rPr>
                        <a:t> שאילתות שהוגשו</a:t>
                      </a:r>
                      <a:endParaRPr lang="he-IL" sz="1200" b="1" dirty="0">
                        <a:solidFill>
                          <a:schemeClr val="tx1">
                            <a:lumMod val="75000"/>
                            <a:lumOff val="25000"/>
                          </a:schemeClr>
                        </a:solidFill>
                        <a:effectLst/>
                        <a:latin typeface="Arial" pitchFamily="34" charset="0"/>
                        <a:cs typeface="Arial" pitchFamily="34" charset="0"/>
                      </a:endParaRPr>
                    </a:p>
                  </a:txBody>
                  <a:tcPr marL="72000" marR="72000" marT="72000" marB="72000">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rtl="1"/>
                      <a:r>
                        <a:rPr lang="he-IL" sz="1200" dirty="0" smtClean="0"/>
                        <a:t>29</a:t>
                      </a:r>
                      <a:endParaRPr lang="he-IL" sz="1200" b="1" dirty="0">
                        <a:latin typeface="Arial" pitchFamily="34" charset="0"/>
                        <a:cs typeface="Arial" pitchFamily="34" charset="0"/>
                      </a:endParaRPr>
                    </a:p>
                  </a:txBody>
                  <a:tcPr marL="72000" marR="72000" marT="72000" marB="72000">
                    <a:lnB w="12700" cap="flat" cmpd="sng" algn="ctr">
                      <a:solidFill>
                        <a:schemeClr val="tx1"/>
                      </a:solidFill>
                      <a:prstDash val="solid"/>
                      <a:round/>
                      <a:headEnd type="none" w="med" len="med"/>
                      <a:tailEnd type="none" w="med" len="med"/>
                    </a:lnB>
                  </a:tcPr>
                </a:tc>
                <a:tc>
                  <a:txBody>
                    <a:bodyPr/>
                    <a:lstStyle/>
                    <a:p>
                      <a:pPr algn="ctr" rtl="1"/>
                      <a:r>
                        <a:rPr lang="he-IL" sz="1200" dirty="0" smtClean="0"/>
                        <a:t>51</a:t>
                      </a:r>
                      <a:endParaRPr lang="he-IL" sz="1200" b="1" dirty="0">
                        <a:latin typeface="Arial" pitchFamily="34" charset="0"/>
                        <a:cs typeface="Arial" pitchFamily="34" charset="0"/>
                      </a:endParaRPr>
                    </a:p>
                  </a:txBody>
                  <a:tcPr marL="72000" marR="72000" marT="72000" marB="72000">
                    <a:lnB w="12700" cap="flat" cmpd="sng" algn="ctr">
                      <a:solidFill>
                        <a:schemeClr val="tx1"/>
                      </a:solidFill>
                      <a:prstDash val="solid"/>
                      <a:round/>
                      <a:headEnd type="none" w="med" len="med"/>
                      <a:tailEnd type="none" w="med" len="med"/>
                    </a:lnB>
                  </a:tcPr>
                </a:tc>
                <a:tc>
                  <a:txBody>
                    <a:bodyPr/>
                    <a:lstStyle/>
                    <a:p>
                      <a:pPr algn="ctr" rtl="1"/>
                      <a:r>
                        <a:rPr lang="he-IL" sz="1200" dirty="0" smtClean="0"/>
                        <a:t>20</a:t>
                      </a:r>
                      <a:endParaRPr lang="he-IL" sz="1200" b="1" dirty="0">
                        <a:latin typeface="Arial" pitchFamily="34" charset="0"/>
                        <a:cs typeface="Arial" pitchFamily="34" charset="0"/>
                      </a:endParaRPr>
                    </a:p>
                  </a:txBody>
                  <a:tcPr marL="72000" marR="72000" marT="72000" marB="72000">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sp>
        <p:nvSpPr>
          <p:cNvPr id="2" name="כותרת 1"/>
          <p:cNvSpPr>
            <a:spLocks noGrp="1"/>
          </p:cNvSpPr>
          <p:nvPr>
            <p:ph type="title"/>
          </p:nvPr>
        </p:nvSpPr>
        <p:spPr/>
        <p:txBody>
          <a:bodyPr/>
          <a:lstStyle/>
          <a:p>
            <a:r>
              <a:rPr lang="he-IL" dirty="0"/>
              <a:t>שאילתות ישירות חברי </a:t>
            </a:r>
            <a:r>
              <a:rPr lang="he-IL" dirty="0" smtClean="0"/>
              <a:t>הכנסת</a:t>
            </a:r>
            <a:endParaRPr lang="he-IL" dirty="0"/>
          </a:p>
        </p:txBody>
      </p:sp>
      <p:sp>
        <p:nvSpPr>
          <p:cNvPr id="4" name="TextBox 3"/>
          <p:cNvSpPr txBox="1"/>
          <p:nvPr/>
        </p:nvSpPr>
        <p:spPr>
          <a:xfrm>
            <a:off x="107504" y="4299942"/>
            <a:ext cx="8292367" cy="531364"/>
          </a:xfrm>
          <a:prstGeom prst="rect">
            <a:avLst/>
          </a:prstGeom>
          <a:noFill/>
        </p:spPr>
        <p:txBody>
          <a:bodyPr wrap="square" rtlCol="1">
            <a:spAutoFit/>
          </a:bodyPr>
          <a:lstStyle/>
          <a:p>
            <a:pPr>
              <a:lnSpc>
                <a:spcPts val="1800"/>
              </a:lnSpc>
            </a:pPr>
            <a:r>
              <a:rPr lang="he-IL" sz="1200" dirty="0">
                <a:solidFill>
                  <a:schemeClr val="tx2"/>
                </a:solidFill>
                <a:latin typeface="Arial" pitchFamily="34" charset="0"/>
                <a:cs typeface="Arial" pitchFamily="34" charset="0"/>
              </a:rPr>
              <a:t> * שאילתה ישירה היא שאילתה שהתשובה עליה נמסרת בכתב לחבר הכנסת השואל. </a:t>
            </a:r>
            <a:r>
              <a:rPr lang="he-IL" sz="1200" dirty="0" smtClean="0">
                <a:solidFill>
                  <a:schemeClr val="tx2"/>
                </a:solidFill>
                <a:latin typeface="Arial" pitchFamily="34" charset="0"/>
                <a:cs typeface="Arial" pitchFamily="34" charset="0"/>
              </a:rPr>
              <a:t>על </a:t>
            </a:r>
            <a:r>
              <a:rPr lang="he-IL" sz="1200" dirty="0">
                <a:solidFill>
                  <a:schemeClr val="tx2"/>
                </a:solidFill>
                <a:latin typeface="Arial" pitchFamily="34" charset="0"/>
                <a:cs typeface="Arial" pitchFamily="34" charset="0"/>
              </a:rPr>
              <a:t>השר שנשאל להשיב בכתב בתוך 21 </a:t>
            </a:r>
            <a:r>
              <a:rPr lang="he-IL" sz="1200" dirty="0" smtClean="0">
                <a:solidFill>
                  <a:schemeClr val="tx2"/>
                </a:solidFill>
                <a:latin typeface="Arial" pitchFamily="34" charset="0"/>
                <a:cs typeface="Arial" pitchFamily="34" charset="0"/>
              </a:rPr>
              <a:t>יום מיום     קבלת השאילתה והעתק </a:t>
            </a:r>
            <a:r>
              <a:rPr lang="he-IL" sz="1200" dirty="0">
                <a:solidFill>
                  <a:schemeClr val="tx2"/>
                </a:solidFill>
                <a:latin typeface="Arial" pitchFamily="34" charset="0"/>
                <a:cs typeface="Arial" pitchFamily="34" charset="0"/>
              </a:rPr>
              <a:t>התשובה נמסר ליושב-ראש הכנסת.</a:t>
            </a:r>
          </a:p>
        </p:txBody>
      </p:sp>
    </p:spTree>
    <p:extLst>
      <p:ext uri="{BB962C8B-B14F-4D97-AF65-F5344CB8AC3E}">
        <p14:creationId xmlns:p14="http://schemas.microsoft.com/office/powerpoint/2010/main" val="13994424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a:t>פרסום דו"ח התקשרויות רבעוני(*)</a:t>
            </a:r>
          </a:p>
        </p:txBody>
      </p:sp>
      <p:sp>
        <p:nvSpPr>
          <p:cNvPr id="5" name="TextBox 4"/>
          <p:cNvSpPr txBox="1"/>
          <p:nvPr/>
        </p:nvSpPr>
        <p:spPr>
          <a:xfrm>
            <a:off x="179512" y="4696857"/>
            <a:ext cx="8292367" cy="300531"/>
          </a:xfrm>
          <a:prstGeom prst="rect">
            <a:avLst/>
          </a:prstGeom>
          <a:noFill/>
        </p:spPr>
        <p:txBody>
          <a:bodyPr wrap="square" rtlCol="1">
            <a:spAutoFit/>
          </a:bodyPr>
          <a:lstStyle/>
          <a:p>
            <a:pPr>
              <a:lnSpc>
                <a:spcPts val="1800"/>
              </a:lnSpc>
            </a:pPr>
            <a:r>
              <a:rPr lang="he-IL" sz="1200" dirty="0">
                <a:solidFill>
                  <a:schemeClr val="tx2"/>
                </a:solidFill>
                <a:latin typeface="Arial" pitchFamily="34" charset="0"/>
                <a:cs typeface="Arial" pitchFamily="34" charset="0"/>
              </a:rPr>
              <a:t> * מפורסם באתר האינטרנט של היחידה הממשלתית לחופש המידע</a:t>
            </a:r>
          </a:p>
        </p:txBody>
      </p:sp>
      <p:graphicFrame>
        <p:nvGraphicFramePr>
          <p:cNvPr id="6" name="מציין מיקום תוכן 6"/>
          <p:cNvGraphicFramePr>
            <a:graphicFrameLocks/>
          </p:cNvGraphicFramePr>
          <p:nvPr>
            <p:extLst>
              <p:ext uri="{D42A27DB-BD31-4B8C-83A1-F6EECF244321}">
                <p14:modId xmlns:p14="http://schemas.microsoft.com/office/powerpoint/2010/main" val="3518109372"/>
              </p:ext>
            </p:extLst>
          </p:nvPr>
        </p:nvGraphicFramePr>
        <p:xfrm>
          <a:off x="683568" y="2139702"/>
          <a:ext cx="7769346" cy="836640"/>
        </p:xfrm>
        <a:graphic>
          <a:graphicData uri="http://schemas.openxmlformats.org/drawingml/2006/table">
            <a:tbl>
              <a:tblPr rtl="1" firstRow="1" bandRow="1">
                <a:tableStyleId>{EB344D84-9AFB-497E-A393-DC336BA19D2E}</a:tableStyleId>
              </a:tblPr>
              <a:tblGrid>
                <a:gridCol w="1505107"/>
                <a:gridCol w="1344213"/>
                <a:gridCol w="1344213"/>
                <a:gridCol w="1344213"/>
                <a:gridCol w="1344213"/>
                <a:gridCol w="887387"/>
              </a:tblGrid>
              <a:tr h="342900">
                <a:tc>
                  <a:txBody>
                    <a:bodyPr/>
                    <a:lstStyle/>
                    <a:p>
                      <a:pPr rtl="1"/>
                      <a:endParaRPr lang="he-IL" sz="1200" kern="1200" dirty="0" smtClean="0"/>
                    </a:p>
                    <a:p>
                      <a:pPr algn="r" rtl="1"/>
                      <a:endParaRPr lang="he-IL" sz="1200" kern="1200" dirty="0">
                        <a:solidFill>
                          <a:schemeClr val="bg1"/>
                        </a:solidFill>
                        <a:latin typeface="Arial" pitchFamily="34" charset="0"/>
                        <a:ea typeface="+mn-ea"/>
                        <a:cs typeface="Arial" pitchFamily="34" charset="0"/>
                      </a:endParaRPr>
                    </a:p>
                  </a:txBody>
                  <a:tcPr marL="72000" marR="72000" marT="72000" marB="7200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marL="0" algn="r" defTabSz="914400" rtl="1" eaLnBrk="1" latinLnBrk="0" hangingPunct="1"/>
                      <a:r>
                        <a:rPr lang="he-IL" sz="1200" kern="1200" dirty="0" smtClean="0"/>
                        <a:t>2016 – רבעון 1</a:t>
                      </a:r>
                      <a:endParaRPr lang="en-US" sz="1200" kern="1200" dirty="0">
                        <a:solidFill>
                          <a:schemeClr val="bg1"/>
                        </a:solidFill>
                        <a:latin typeface="Arial" pitchFamily="34" charset="0"/>
                        <a:ea typeface="+mn-ea"/>
                        <a:cs typeface="Arial" pitchFamily="34" charset="0"/>
                      </a:endParaRPr>
                    </a:p>
                  </a:txBody>
                  <a:tcPr marL="72000" marR="72000" marT="72000" marB="72000" anchor="ctr">
                    <a:lnT w="12700" cap="flat" cmpd="sng" algn="ctr">
                      <a:solidFill>
                        <a:schemeClr val="tx1"/>
                      </a:solidFill>
                      <a:prstDash val="solid"/>
                      <a:round/>
                      <a:headEnd type="none" w="med" len="med"/>
                      <a:tailEnd type="none" w="med" len="med"/>
                    </a:lnT>
                  </a:tcPr>
                </a:tc>
                <a:tc>
                  <a:txBody>
                    <a:bodyPr/>
                    <a:lstStyle/>
                    <a:p>
                      <a:pPr marL="0" algn="r" defTabSz="914400" rtl="1" eaLnBrk="1" latinLnBrk="0" hangingPunct="1"/>
                      <a:r>
                        <a:rPr lang="he-IL" sz="1200" kern="1200" dirty="0" smtClean="0"/>
                        <a:t>2016 – רבעון 2</a:t>
                      </a:r>
                      <a:endParaRPr lang="en-US" sz="1200" kern="1200" dirty="0">
                        <a:solidFill>
                          <a:schemeClr val="bg1"/>
                        </a:solidFill>
                        <a:latin typeface="Arial" pitchFamily="34" charset="0"/>
                        <a:ea typeface="+mn-ea"/>
                        <a:cs typeface="Arial" pitchFamily="34" charset="0"/>
                      </a:endParaRPr>
                    </a:p>
                  </a:txBody>
                  <a:tcPr marL="72000" marR="72000" marT="72000" marB="72000" anchor="ctr">
                    <a:lnT w="12700" cap="flat" cmpd="sng" algn="ctr">
                      <a:solidFill>
                        <a:schemeClr val="tx1"/>
                      </a:solidFill>
                      <a:prstDash val="solid"/>
                      <a:round/>
                      <a:headEnd type="none" w="med" len="med"/>
                      <a:tailEnd type="none" w="med" len="med"/>
                    </a:lnT>
                  </a:tcPr>
                </a:tc>
                <a:tc>
                  <a:txBody>
                    <a:bodyPr/>
                    <a:lstStyle/>
                    <a:p>
                      <a:pPr marL="0" algn="r" defTabSz="914400" rtl="1" eaLnBrk="1" latinLnBrk="0" hangingPunct="1"/>
                      <a:r>
                        <a:rPr lang="he-IL" sz="1200" kern="1200" dirty="0" smtClean="0"/>
                        <a:t>2016 – רבעון 3</a:t>
                      </a:r>
                      <a:endParaRPr lang="en-US" sz="1200" kern="1200" dirty="0">
                        <a:solidFill>
                          <a:schemeClr val="bg1"/>
                        </a:solidFill>
                        <a:latin typeface="Arial" pitchFamily="34" charset="0"/>
                        <a:ea typeface="+mn-ea"/>
                        <a:cs typeface="Arial" pitchFamily="34" charset="0"/>
                      </a:endParaRPr>
                    </a:p>
                  </a:txBody>
                  <a:tcPr marL="72000" marR="72000" marT="72000" marB="72000" anchor="ctr">
                    <a:lnT w="12700" cap="flat" cmpd="sng" algn="ctr">
                      <a:solidFill>
                        <a:schemeClr val="tx1"/>
                      </a:solidFill>
                      <a:prstDash val="solid"/>
                      <a:round/>
                      <a:headEnd type="none" w="med" len="med"/>
                      <a:tailEnd type="none" w="med" len="med"/>
                    </a:lnT>
                  </a:tcPr>
                </a:tc>
                <a:tc>
                  <a:txBody>
                    <a:bodyPr/>
                    <a:lstStyle/>
                    <a:p>
                      <a:pPr marL="0" algn="r" defTabSz="914400" rtl="1" eaLnBrk="1" latinLnBrk="0" hangingPunct="1"/>
                      <a:r>
                        <a:rPr lang="he-IL" sz="1200" kern="1200" dirty="0" smtClean="0"/>
                        <a:t>2016 – רבעון 4</a:t>
                      </a:r>
                      <a:endParaRPr lang="en-US" sz="1200" kern="1200" dirty="0">
                        <a:solidFill>
                          <a:schemeClr val="bg1"/>
                        </a:solidFill>
                        <a:latin typeface="Arial" pitchFamily="34" charset="0"/>
                        <a:ea typeface="+mn-ea"/>
                        <a:cs typeface="Arial" pitchFamily="34" charset="0"/>
                      </a:endParaRPr>
                    </a:p>
                  </a:txBody>
                  <a:tcPr marL="72000" marR="72000" marT="72000" marB="72000" anchor="ctr">
                    <a:lnT w="12700" cap="flat" cmpd="sng" algn="ctr">
                      <a:solidFill>
                        <a:schemeClr val="tx1"/>
                      </a:solidFill>
                      <a:prstDash val="solid"/>
                      <a:round/>
                      <a:headEnd type="none" w="med" len="med"/>
                      <a:tailEnd type="none" w="med" len="med"/>
                    </a:lnT>
                  </a:tcPr>
                </a:tc>
                <a:tc>
                  <a:txBody>
                    <a:bodyPr/>
                    <a:lstStyle/>
                    <a:p>
                      <a:pPr marL="0" algn="r" defTabSz="914400" rtl="1" eaLnBrk="1" latinLnBrk="0" hangingPunct="1"/>
                      <a:r>
                        <a:rPr lang="he-IL" sz="1200" kern="1200" dirty="0" smtClean="0"/>
                        <a:t>2017 – רבעון 1</a:t>
                      </a:r>
                      <a:endParaRPr lang="en-US" sz="1200" kern="1200" dirty="0">
                        <a:solidFill>
                          <a:schemeClr val="bg1"/>
                        </a:solidFill>
                        <a:latin typeface="Arial" pitchFamily="34" charset="0"/>
                        <a:ea typeface="+mn-ea"/>
                        <a:cs typeface="Arial" pitchFamily="34" charset="0"/>
                      </a:endParaRPr>
                    </a:p>
                  </a:txBody>
                  <a:tcPr marL="72000" marR="72000" marT="72000" marB="7200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27000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he-IL" sz="1200" kern="1200" dirty="0" smtClean="0"/>
                        <a:t>פורסם באופן מלא</a:t>
                      </a:r>
                      <a:endParaRPr lang="he-IL" sz="1200" kern="1200" dirty="0" smtClean="0">
                        <a:solidFill>
                          <a:schemeClr val="tx1">
                            <a:lumMod val="75000"/>
                            <a:lumOff val="25000"/>
                          </a:schemeClr>
                        </a:solidFill>
                        <a:latin typeface="Arial" pitchFamily="34" charset="0"/>
                        <a:ea typeface="+mn-ea"/>
                        <a:cs typeface="Arial" pitchFamily="34" charset="0"/>
                      </a:endParaRPr>
                    </a:p>
                  </a:txBody>
                  <a:tcPr marL="72000" marR="72000" marT="72000" marB="72000">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rtl="1"/>
                      <a:r>
                        <a:rPr lang="he-IL" sz="1200" b="1" kern="1200" dirty="0" smtClean="0"/>
                        <a:t>√</a:t>
                      </a:r>
                      <a:endParaRPr lang="he-IL" sz="1200" b="1" kern="1200" dirty="0">
                        <a:solidFill>
                          <a:schemeClr val="dk1"/>
                        </a:solidFill>
                        <a:latin typeface="Arial" pitchFamily="34" charset="0"/>
                        <a:ea typeface="+mn-ea"/>
                        <a:cs typeface="Arial" pitchFamily="34" charset="0"/>
                      </a:endParaRPr>
                    </a:p>
                  </a:txBody>
                  <a:tcPr marL="72000" marR="72000" marT="72000" marB="72000">
                    <a:lnB w="12700" cap="flat" cmpd="sng" algn="ctr">
                      <a:solidFill>
                        <a:schemeClr val="tx1"/>
                      </a:solidFill>
                      <a:prstDash val="solid"/>
                      <a:round/>
                      <a:headEnd type="none" w="med" len="med"/>
                      <a:tailEnd type="none" w="med" len="med"/>
                    </a:lnB>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he-IL" sz="1200" b="1" kern="1200" dirty="0" smtClean="0"/>
                        <a:t>√</a:t>
                      </a:r>
                      <a:endParaRPr lang="he-IL" sz="1200" b="1" kern="1200" dirty="0" smtClean="0">
                        <a:solidFill>
                          <a:schemeClr val="dk1"/>
                        </a:solidFill>
                        <a:latin typeface="Arial" pitchFamily="34" charset="0"/>
                        <a:ea typeface="+mn-ea"/>
                        <a:cs typeface="Arial" pitchFamily="34" charset="0"/>
                      </a:endParaRPr>
                    </a:p>
                  </a:txBody>
                  <a:tcPr marL="72000" marR="72000" marT="72000" marB="72000">
                    <a:lnB w="12700" cap="flat" cmpd="sng" algn="ctr">
                      <a:solidFill>
                        <a:schemeClr val="tx1"/>
                      </a:solidFill>
                      <a:prstDash val="solid"/>
                      <a:round/>
                      <a:headEnd type="none" w="med" len="med"/>
                      <a:tailEnd type="none" w="med" len="med"/>
                    </a:lnB>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he-IL" sz="1200" b="1" kern="1200" dirty="0" smtClean="0"/>
                        <a:t>√</a:t>
                      </a:r>
                      <a:endParaRPr lang="he-IL" sz="1200" b="1" kern="1200" dirty="0" smtClean="0">
                        <a:solidFill>
                          <a:schemeClr val="dk1"/>
                        </a:solidFill>
                        <a:latin typeface="Arial" pitchFamily="34" charset="0"/>
                        <a:ea typeface="+mn-ea"/>
                        <a:cs typeface="Arial" pitchFamily="34" charset="0"/>
                      </a:endParaRPr>
                    </a:p>
                  </a:txBody>
                  <a:tcPr marL="72000" marR="72000" marT="72000" marB="72000">
                    <a:lnB w="12700" cap="flat" cmpd="sng" algn="ctr">
                      <a:solidFill>
                        <a:schemeClr val="tx1"/>
                      </a:solidFill>
                      <a:prstDash val="solid"/>
                      <a:round/>
                      <a:headEnd type="none" w="med" len="med"/>
                      <a:tailEnd type="none" w="med" len="med"/>
                    </a:lnB>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he-IL" sz="1200" b="1" kern="1200" dirty="0" smtClean="0"/>
                        <a:t>√</a:t>
                      </a:r>
                      <a:endParaRPr lang="he-IL" sz="1200" b="1" kern="1200" dirty="0" smtClean="0">
                        <a:solidFill>
                          <a:schemeClr val="dk1"/>
                        </a:solidFill>
                        <a:latin typeface="Arial" pitchFamily="34" charset="0"/>
                        <a:ea typeface="+mn-ea"/>
                        <a:cs typeface="Arial" pitchFamily="34" charset="0"/>
                      </a:endParaRPr>
                    </a:p>
                  </a:txBody>
                  <a:tcPr marL="72000" marR="72000" marT="72000" marB="72000">
                    <a:lnB w="12700" cap="flat" cmpd="sng" algn="ctr">
                      <a:solidFill>
                        <a:schemeClr val="tx1"/>
                      </a:solidFill>
                      <a:prstDash val="solid"/>
                      <a:round/>
                      <a:headEnd type="none" w="med" len="med"/>
                      <a:tailEnd type="none" w="med" len="med"/>
                    </a:lnB>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he-IL" sz="1200" b="1" kern="1200" dirty="0" smtClean="0"/>
                        <a:t>√</a:t>
                      </a:r>
                      <a:endParaRPr lang="he-IL" sz="1200" b="1" kern="1200" dirty="0" smtClean="0">
                        <a:solidFill>
                          <a:schemeClr val="dk1"/>
                        </a:solidFill>
                        <a:latin typeface="Arial" pitchFamily="34" charset="0"/>
                        <a:ea typeface="+mn-ea"/>
                        <a:cs typeface="Arial" pitchFamily="34" charset="0"/>
                      </a:endParaRPr>
                    </a:p>
                  </a:txBody>
                  <a:tcPr marL="72000" marR="72000" marT="72000" marB="72000">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9237680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כותרת 3"/>
          <p:cNvSpPr>
            <a:spLocks noGrp="1"/>
          </p:cNvSpPr>
          <p:nvPr>
            <p:ph type="title"/>
          </p:nvPr>
        </p:nvSpPr>
        <p:spPr/>
        <p:txBody>
          <a:bodyPr/>
          <a:lstStyle/>
          <a:p>
            <a:r>
              <a:rPr lang="he-IL" dirty="0" smtClean="0"/>
              <a:t>מאגרים שהועלו לאתר</a:t>
            </a:r>
            <a:r>
              <a:rPr lang="en-US" dirty="0" smtClean="0"/>
              <a:t>Data.gov </a:t>
            </a:r>
            <a:endParaRPr lang="he-IL" dirty="0"/>
          </a:p>
        </p:txBody>
      </p:sp>
      <p:sp>
        <p:nvSpPr>
          <p:cNvPr id="5" name="מציין מיקום תוכן 4"/>
          <p:cNvSpPr>
            <a:spLocks noGrp="1"/>
          </p:cNvSpPr>
          <p:nvPr>
            <p:ph idx="4294967295"/>
          </p:nvPr>
        </p:nvSpPr>
        <p:spPr>
          <a:xfrm>
            <a:off x="1043608" y="771550"/>
            <a:ext cx="7272808" cy="4176464"/>
          </a:xfrm>
          <a:prstGeom prst="rect">
            <a:avLst/>
          </a:prstGeom>
        </p:spPr>
        <p:txBody>
          <a:bodyPr>
            <a:normAutofit fontScale="92500" lnSpcReduction="10000"/>
          </a:bodyPr>
          <a:lstStyle/>
          <a:p>
            <a:pPr marL="68580" indent="0">
              <a:spcBef>
                <a:spcPts val="0"/>
              </a:spcBef>
              <a:spcAft>
                <a:spcPts val="600"/>
              </a:spcAft>
              <a:buNone/>
            </a:pPr>
            <a:r>
              <a:rPr lang="he-IL" sz="1600" b="1" dirty="0" smtClean="0"/>
              <a:t>כמות מאגרי המידע: </a:t>
            </a:r>
            <a:r>
              <a:rPr lang="he-IL" sz="1600" dirty="0" smtClean="0"/>
              <a:t>9</a:t>
            </a:r>
          </a:p>
          <a:p>
            <a:pPr>
              <a:spcBef>
                <a:spcPts val="0"/>
              </a:spcBef>
              <a:spcAft>
                <a:spcPts val="300"/>
              </a:spcAft>
            </a:pPr>
            <a:r>
              <a:rPr lang="he-IL" sz="1600" dirty="0" smtClean="0"/>
              <a:t>אלו מאגרי המידע שכעת מפורסמים באתר </a:t>
            </a:r>
            <a:r>
              <a:rPr lang="en-US" sz="1600" b="1" dirty="0" smtClean="0"/>
              <a:t>data.gov</a:t>
            </a:r>
            <a:r>
              <a:rPr lang="he-IL" sz="1600" b="1" dirty="0" smtClean="0"/>
              <a:t>:</a:t>
            </a:r>
          </a:p>
          <a:p>
            <a:pPr marL="68580" indent="0">
              <a:spcBef>
                <a:spcPts val="0"/>
              </a:spcBef>
              <a:spcAft>
                <a:spcPts val="300"/>
              </a:spcAft>
              <a:buNone/>
            </a:pPr>
            <a:endParaRPr lang="en-US" sz="800" b="1" dirty="0" smtClean="0"/>
          </a:p>
          <a:p>
            <a:pPr lvl="2">
              <a:spcBef>
                <a:spcPts val="0"/>
              </a:spcBef>
              <a:spcAft>
                <a:spcPts val="300"/>
              </a:spcAft>
              <a:buFont typeface="Arial" panose="020B0604020202020204" pitchFamily="34" charset="0"/>
              <a:buChar char="•"/>
            </a:pPr>
            <a:r>
              <a:rPr lang="he-IL" sz="1500" dirty="0" smtClean="0"/>
              <a:t>מאגר חברות בפירוק - רשם החברות</a:t>
            </a:r>
          </a:p>
          <a:p>
            <a:pPr lvl="2">
              <a:spcBef>
                <a:spcPts val="0"/>
              </a:spcBef>
              <a:spcAft>
                <a:spcPts val="300"/>
              </a:spcAft>
              <a:buFont typeface="Arial" panose="020B0604020202020204" pitchFamily="34" charset="0"/>
              <a:buChar char="•"/>
            </a:pPr>
            <a:r>
              <a:rPr lang="he-IL" sz="1500" dirty="0" smtClean="0"/>
              <a:t>מאגר סימני מסחר</a:t>
            </a:r>
          </a:p>
          <a:p>
            <a:pPr lvl="2">
              <a:spcBef>
                <a:spcPts val="0"/>
              </a:spcBef>
              <a:spcAft>
                <a:spcPts val="300"/>
              </a:spcAft>
              <a:buFont typeface="Arial" panose="020B0604020202020204" pitchFamily="34" charset="0"/>
              <a:buChar char="•"/>
            </a:pPr>
            <a:r>
              <a:rPr lang="he-IL" sz="1500" dirty="0" smtClean="0"/>
              <a:t>מאגר פטנטים</a:t>
            </a:r>
          </a:p>
          <a:p>
            <a:pPr lvl="2">
              <a:spcBef>
                <a:spcPts val="0"/>
              </a:spcBef>
              <a:spcAft>
                <a:spcPts val="300"/>
              </a:spcAft>
              <a:buFont typeface="Arial" panose="020B0604020202020204" pitchFamily="34" charset="0"/>
              <a:buChar char="•"/>
            </a:pPr>
            <a:r>
              <a:rPr lang="he-IL" sz="1500" dirty="0" smtClean="0"/>
              <a:t>תשובות לבקשות חופש המידע </a:t>
            </a:r>
          </a:p>
          <a:p>
            <a:pPr lvl="2">
              <a:spcBef>
                <a:spcPts val="0"/>
              </a:spcBef>
              <a:spcAft>
                <a:spcPts val="300"/>
              </a:spcAft>
              <a:buFont typeface="Arial" panose="020B0604020202020204" pitchFamily="34" charset="0"/>
              <a:buChar char="•"/>
            </a:pPr>
            <a:r>
              <a:rPr lang="he-IL" sz="1500" dirty="0" smtClean="0"/>
              <a:t>מאגר החלטות בית הדין למשמורת</a:t>
            </a:r>
          </a:p>
          <a:p>
            <a:pPr lvl="2">
              <a:spcBef>
                <a:spcPts val="0"/>
              </a:spcBef>
              <a:spcAft>
                <a:spcPts val="300"/>
              </a:spcAft>
              <a:buFont typeface="Arial" panose="020B0604020202020204" pitchFamily="34" charset="0"/>
              <a:buChar char="•"/>
            </a:pPr>
            <a:r>
              <a:rPr lang="he-IL" sz="1500" dirty="0" smtClean="0"/>
              <a:t>רשות התאגידים - רשם ההקדשות </a:t>
            </a:r>
          </a:p>
          <a:p>
            <a:pPr lvl="2">
              <a:spcBef>
                <a:spcPts val="0"/>
              </a:spcBef>
              <a:spcAft>
                <a:spcPts val="300"/>
              </a:spcAft>
              <a:buFont typeface="Arial" panose="020B0604020202020204" pitchFamily="34" charset="0"/>
              <a:buChar char="•"/>
            </a:pPr>
            <a:r>
              <a:rPr lang="he-IL" sz="1500" dirty="0" smtClean="0"/>
              <a:t>רשות התאגידים - רשם העמותות </a:t>
            </a:r>
          </a:p>
          <a:p>
            <a:pPr lvl="2">
              <a:spcBef>
                <a:spcPts val="0"/>
              </a:spcBef>
              <a:spcAft>
                <a:spcPts val="300"/>
              </a:spcAft>
              <a:buFont typeface="Arial" panose="020B0604020202020204" pitchFamily="34" charset="0"/>
              <a:buChar char="•"/>
            </a:pPr>
            <a:r>
              <a:rPr lang="he-IL" sz="1500" dirty="0" smtClean="0"/>
              <a:t>רשימת הממונים ברשויות הציבוריות ע"פ חופש המידע </a:t>
            </a:r>
          </a:p>
          <a:p>
            <a:pPr lvl="2">
              <a:spcBef>
                <a:spcPts val="0"/>
              </a:spcBef>
              <a:spcAft>
                <a:spcPts val="300"/>
              </a:spcAft>
              <a:buFont typeface="Arial" panose="020B0604020202020204" pitchFamily="34" charset="0"/>
              <a:buChar char="•"/>
            </a:pPr>
            <a:r>
              <a:rPr lang="he-IL" sz="1500" dirty="0" smtClean="0"/>
              <a:t>רשות התאגידים - רשם החברות </a:t>
            </a:r>
          </a:p>
          <a:p>
            <a:pPr marL="68580" indent="0">
              <a:spcBef>
                <a:spcPts val="0"/>
              </a:spcBef>
              <a:spcAft>
                <a:spcPts val="300"/>
              </a:spcAft>
              <a:buNone/>
            </a:pPr>
            <a:endParaRPr lang="he-IL" sz="1500" dirty="0" smtClean="0"/>
          </a:p>
          <a:p>
            <a:pPr>
              <a:spcBef>
                <a:spcPts val="0"/>
              </a:spcBef>
              <a:spcAft>
                <a:spcPts val="300"/>
              </a:spcAft>
            </a:pPr>
            <a:r>
              <a:rPr lang="he-IL" sz="1500" dirty="0" smtClean="0"/>
              <a:t>המאגרים נחשפים בפורמטים  </a:t>
            </a:r>
            <a:r>
              <a:rPr lang="en-US" sz="1500" dirty="0" smtClean="0"/>
              <a:t>xml ,csv ,</a:t>
            </a:r>
            <a:r>
              <a:rPr lang="en-US" sz="1500" dirty="0" err="1" smtClean="0"/>
              <a:t>json</a:t>
            </a:r>
            <a:r>
              <a:rPr lang="en-US" sz="1500" dirty="0" smtClean="0"/>
              <a:t> ,txt</a:t>
            </a:r>
            <a:endParaRPr lang="he-IL" sz="1500" dirty="0" smtClean="0"/>
          </a:p>
          <a:p>
            <a:pPr marL="68580" indent="0">
              <a:spcBef>
                <a:spcPts val="0"/>
              </a:spcBef>
              <a:spcAft>
                <a:spcPts val="300"/>
              </a:spcAft>
              <a:buNone/>
            </a:pPr>
            <a:endParaRPr lang="he-IL" sz="1500" dirty="0" smtClean="0"/>
          </a:p>
          <a:p>
            <a:pPr>
              <a:spcBef>
                <a:spcPts val="0"/>
              </a:spcBef>
              <a:spcAft>
                <a:spcPts val="300"/>
              </a:spcAft>
            </a:pPr>
            <a:r>
              <a:rPr lang="he-IL" sz="1500" dirty="0" smtClean="0"/>
              <a:t>בנוגע </a:t>
            </a:r>
            <a:r>
              <a:rPr lang="he-IL" sz="1500" dirty="0"/>
              <a:t>לנתונים  סטטיסטים ו 5 המאגרים הנצפים, פנינו לגורם בתקשוב הממשלתי האמון על נושא זה ולצערנו לא ניתן להוציא נתונים סטטיסטים, הועברה תגובה מצדם לוועדה המעידה על העדר יכולת.</a:t>
            </a:r>
          </a:p>
        </p:txBody>
      </p:sp>
    </p:spTree>
    <p:extLst>
      <p:ext uri="{BB962C8B-B14F-4D97-AF65-F5344CB8AC3E}">
        <p14:creationId xmlns:p14="http://schemas.microsoft.com/office/powerpoint/2010/main" val="27804195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מלבן 17"/>
          <p:cNvSpPr/>
          <p:nvPr/>
        </p:nvSpPr>
        <p:spPr>
          <a:xfrm>
            <a:off x="251520" y="915566"/>
            <a:ext cx="8712968" cy="3888432"/>
          </a:xfrm>
          <a:prstGeom prst="rect">
            <a:avLst/>
          </a:prstGeom>
          <a:solidFill>
            <a:schemeClr val="bg1">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400">
              <a:latin typeface="Bauhaus 93" panose="04030905020B02020C02" pitchFamily="82" charset="0"/>
              <a:ea typeface="Tahoma" panose="020B0604030504040204" pitchFamily="34" charset="0"/>
              <a:cs typeface="Tahoma" panose="020B0604030504040204" pitchFamily="34" charset="0"/>
            </a:endParaRPr>
          </a:p>
        </p:txBody>
      </p:sp>
      <p:sp>
        <p:nvSpPr>
          <p:cNvPr id="2" name="כותרת 1"/>
          <p:cNvSpPr>
            <a:spLocks noGrp="1"/>
          </p:cNvSpPr>
          <p:nvPr>
            <p:ph type="title"/>
          </p:nvPr>
        </p:nvSpPr>
        <p:spPr>
          <a:xfrm>
            <a:off x="2267744" y="123478"/>
            <a:ext cx="6696744" cy="594066"/>
          </a:xfrm>
        </p:spPr>
        <p:txBody>
          <a:bodyPr/>
          <a:lstStyle/>
          <a:p>
            <a:r>
              <a:rPr lang="he-IL" sz="2700" dirty="0" err="1" smtClean="0"/>
              <a:t>הנגשת</a:t>
            </a:r>
            <a:r>
              <a:rPr lang="he-IL" sz="2700" dirty="0" smtClean="0"/>
              <a:t> מידע - פרויקטים </a:t>
            </a:r>
            <a:r>
              <a:rPr lang="he-IL" sz="2700" dirty="0"/>
              <a:t>מרכזיים </a:t>
            </a:r>
            <a:r>
              <a:rPr lang="he-IL" sz="2700" dirty="0" smtClean="0"/>
              <a:t>ויחידות ליבה</a:t>
            </a:r>
            <a:endParaRPr lang="he-IL" sz="2700" dirty="0"/>
          </a:p>
        </p:txBody>
      </p:sp>
      <p:sp>
        <p:nvSpPr>
          <p:cNvPr id="5" name="מציין מיקום תוכן 4"/>
          <p:cNvSpPr>
            <a:spLocks noGrp="1"/>
          </p:cNvSpPr>
          <p:nvPr>
            <p:ph idx="4294967295"/>
          </p:nvPr>
        </p:nvSpPr>
        <p:spPr>
          <a:xfrm>
            <a:off x="251520" y="915566"/>
            <a:ext cx="8640960" cy="3816424"/>
          </a:xfrm>
          <a:prstGeom prst="rect">
            <a:avLst/>
          </a:prstGeom>
        </p:spPr>
        <p:txBody>
          <a:bodyPr>
            <a:normAutofit/>
          </a:bodyPr>
          <a:lstStyle/>
          <a:p>
            <a:pPr marL="68580" indent="0">
              <a:buNone/>
            </a:pPr>
            <a:endParaRPr lang="he-IL" sz="1700" b="1" u="sng" dirty="0"/>
          </a:p>
          <a:p>
            <a:pPr marL="68580" indent="0">
              <a:buNone/>
            </a:pPr>
            <a:endParaRPr lang="he-IL" sz="1700" b="1" u="sng" dirty="0" smtClean="0"/>
          </a:p>
          <a:p>
            <a:pPr marL="68580" indent="0">
              <a:buNone/>
            </a:pPr>
            <a:endParaRPr lang="he-IL" sz="1700" b="1" u="sng" dirty="0"/>
          </a:p>
          <a:p>
            <a:pPr marL="68580" indent="0">
              <a:buNone/>
            </a:pPr>
            <a:endParaRPr lang="he-IL" sz="1700" b="1" u="sng" dirty="0"/>
          </a:p>
          <a:p>
            <a:endParaRPr lang="he-IL" sz="1700" b="1" u="sng" dirty="0" smtClean="0"/>
          </a:p>
          <a:p>
            <a:endParaRPr lang="he-IL" sz="1700" b="1" u="sng" dirty="0"/>
          </a:p>
          <a:p>
            <a:pPr marL="68580" indent="0">
              <a:buNone/>
            </a:pPr>
            <a:endParaRPr lang="he-IL" sz="1700" b="1" u="sng" dirty="0" smtClean="0"/>
          </a:p>
          <a:p>
            <a:pPr marL="68580" indent="0">
              <a:buNone/>
            </a:pPr>
            <a:endParaRPr lang="he-IL" sz="1700" b="1" u="sng" dirty="0"/>
          </a:p>
        </p:txBody>
      </p:sp>
      <p:sp>
        <p:nvSpPr>
          <p:cNvPr id="3" name="מלבן 2">
            <a:hlinkClick r:id="rId3" action="ppaction://hlinksldjump"/>
          </p:cNvPr>
          <p:cNvSpPr/>
          <p:nvPr/>
        </p:nvSpPr>
        <p:spPr>
          <a:xfrm>
            <a:off x="7236296" y="987574"/>
            <a:ext cx="1656184" cy="1728192"/>
          </a:xfrm>
          <a:prstGeom prst="rect">
            <a:avLst/>
          </a:prstGeom>
          <a:solidFill>
            <a:srgbClr val="00808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700" b="1" dirty="0" smtClean="0">
                <a:solidFill>
                  <a:schemeClr val="bg1"/>
                </a:solidFill>
                <a:latin typeface="Arial" pitchFamily="34" charset="0"/>
                <a:cs typeface="Arial" pitchFamily="34" charset="0"/>
              </a:rPr>
              <a:t>כל זכות</a:t>
            </a:r>
            <a:endParaRPr lang="he-IL" sz="1700" b="1" dirty="0">
              <a:solidFill>
                <a:schemeClr val="bg1"/>
              </a:solidFill>
              <a:latin typeface="Arial" pitchFamily="34" charset="0"/>
              <a:cs typeface="Arial" pitchFamily="34" charset="0"/>
            </a:endParaRPr>
          </a:p>
        </p:txBody>
      </p:sp>
      <p:sp>
        <p:nvSpPr>
          <p:cNvPr id="7" name="מלבן 6">
            <a:hlinkClick r:id="rId4" action="ppaction://hlinksldjump"/>
          </p:cNvPr>
          <p:cNvSpPr/>
          <p:nvPr/>
        </p:nvSpPr>
        <p:spPr>
          <a:xfrm>
            <a:off x="2051720" y="2135112"/>
            <a:ext cx="1656184" cy="1306238"/>
          </a:xfrm>
          <a:prstGeom prst="rect">
            <a:avLst/>
          </a:prstGeom>
          <a:solidFill>
            <a:srgbClr val="FF00FF"/>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1700" b="1" dirty="0">
                <a:solidFill>
                  <a:schemeClr val="bg1"/>
                </a:solidFill>
                <a:latin typeface="Arial" pitchFamily="34" charset="0"/>
                <a:cs typeface="Arial" pitchFamily="34" charset="0"/>
              </a:rPr>
              <a:t>Gov.il </a:t>
            </a:r>
            <a:endParaRPr lang="he-IL" sz="1700" b="1" dirty="0">
              <a:solidFill>
                <a:schemeClr val="bg1"/>
              </a:solidFill>
              <a:latin typeface="Arial" pitchFamily="34" charset="0"/>
              <a:cs typeface="Arial" pitchFamily="34" charset="0"/>
            </a:endParaRPr>
          </a:p>
        </p:txBody>
      </p:sp>
      <p:sp>
        <p:nvSpPr>
          <p:cNvPr id="8" name="מלבן 7">
            <a:hlinkClick r:id="rId5" action="ppaction://hlinksldjump"/>
          </p:cNvPr>
          <p:cNvSpPr/>
          <p:nvPr/>
        </p:nvSpPr>
        <p:spPr>
          <a:xfrm>
            <a:off x="2051720" y="3507853"/>
            <a:ext cx="1656184" cy="1224135"/>
          </a:xfrm>
          <a:prstGeom prst="rect">
            <a:avLst/>
          </a:prstGeom>
          <a:solidFill>
            <a:srgbClr val="2271A5"/>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700" b="1" dirty="0" smtClean="0">
                <a:solidFill>
                  <a:schemeClr val="bg1"/>
                </a:solidFill>
                <a:latin typeface="Arial" pitchFamily="34" charset="0"/>
                <a:cs typeface="Arial" pitchFamily="34" charset="0"/>
              </a:rPr>
              <a:t>ממונה על העמדת המידע לציבור</a:t>
            </a:r>
            <a:endParaRPr lang="he-IL" sz="1700" b="1" dirty="0">
              <a:solidFill>
                <a:schemeClr val="bg1"/>
              </a:solidFill>
              <a:latin typeface="Arial" pitchFamily="34" charset="0"/>
              <a:cs typeface="Arial" pitchFamily="34" charset="0"/>
            </a:endParaRPr>
          </a:p>
        </p:txBody>
      </p:sp>
      <p:sp>
        <p:nvSpPr>
          <p:cNvPr id="9" name="מלבן 8">
            <a:hlinkClick r:id="rId6" action="ppaction://hlinksldjump"/>
          </p:cNvPr>
          <p:cNvSpPr/>
          <p:nvPr/>
        </p:nvSpPr>
        <p:spPr>
          <a:xfrm>
            <a:off x="3779912" y="987575"/>
            <a:ext cx="1656184" cy="1728191"/>
          </a:xfrm>
          <a:prstGeom prst="rect">
            <a:avLst/>
          </a:prstGeom>
          <a:solidFill>
            <a:srgbClr val="FF00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700" b="1" dirty="0">
                <a:solidFill>
                  <a:schemeClr val="bg1"/>
                </a:solidFill>
                <a:latin typeface="Arial" pitchFamily="34" charset="0"/>
                <a:cs typeface="Arial" pitchFamily="34" charset="0"/>
              </a:rPr>
              <a:t>פרסום דוחות שנתיים</a:t>
            </a:r>
          </a:p>
        </p:txBody>
      </p:sp>
      <p:sp>
        <p:nvSpPr>
          <p:cNvPr id="10" name="מלבן 9">
            <a:hlinkClick r:id="rId7" action="ppaction://hlinksldjump"/>
          </p:cNvPr>
          <p:cNvSpPr/>
          <p:nvPr/>
        </p:nvSpPr>
        <p:spPr>
          <a:xfrm>
            <a:off x="7236296" y="2797747"/>
            <a:ext cx="1656184" cy="1934243"/>
          </a:xfrm>
          <a:prstGeom prst="rect">
            <a:avLst/>
          </a:prstGeom>
          <a:solidFill>
            <a:srgbClr val="FF99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700" b="1" dirty="0">
                <a:solidFill>
                  <a:schemeClr val="bg1"/>
                </a:solidFill>
                <a:latin typeface="Arial" pitchFamily="34" charset="0"/>
                <a:cs typeface="Arial" pitchFamily="34" charset="0"/>
              </a:rPr>
              <a:t>גיוון תעסוקתי </a:t>
            </a:r>
          </a:p>
        </p:txBody>
      </p:sp>
      <p:sp>
        <p:nvSpPr>
          <p:cNvPr id="11" name="מלבן 10">
            <a:hlinkClick r:id="rId8" action="ppaction://hlinksldjump"/>
          </p:cNvPr>
          <p:cNvSpPr/>
          <p:nvPr/>
        </p:nvSpPr>
        <p:spPr>
          <a:xfrm>
            <a:off x="5508104" y="3441350"/>
            <a:ext cx="1656184" cy="1290640"/>
          </a:xfrm>
          <a:prstGeom prst="rect">
            <a:avLst/>
          </a:prstGeom>
          <a:solidFill>
            <a:schemeClr val="accent3">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700" b="1" dirty="0">
                <a:solidFill>
                  <a:schemeClr val="bg1"/>
                </a:solidFill>
                <a:latin typeface="Arial" pitchFamily="34" charset="0"/>
                <a:cs typeface="Arial" pitchFamily="34" charset="0"/>
              </a:rPr>
              <a:t>פרסום פומבי של </a:t>
            </a:r>
            <a:r>
              <a:rPr lang="he-IL" sz="1700" b="1" dirty="0" smtClean="0">
                <a:solidFill>
                  <a:schemeClr val="bg1"/>
                </a:solidFill>
                <a:latin typeface="Arial" pitchFamily="34" charset="0"/>
                <a:cs typeface="Arial" pitchFamily="34" charset="0"/>
              </a:rPr>
              <a:t>הנחיות, נהלים ומידע ביחידות </a:t>
            </a:r>
            <a:endParaRPr lang="he-IL" sz="1700" b="1" dirty="0">
              <a:solidFill>
                <a:schemeClr val="bg1"/>
              </a:solidFill>
              <a:latin typeface="Arial" pitchFamily="34" charset="0"/>
              <a:cs typeface="Arial" pitchFamily="34" charset="0"/>
            </a:endParaRPr>
          </a:p>
        </p:txBody>
      </p:sp>
      <p:sp>
        <p:nvSpPr>
          <p:cNvPr id="12" name="מלבן 11">
            <a:hlinkClick r:id="rId9" action="ppaction://hlinksldjump"/>
          </p:cNvPr>
          <p:cNvSpPr/>
          <p:nvPr/>
        </p:nvSpPr>
        <p:spPr>
          <a:xfrm>
            <a:off x="5508104" y="987575"/>
            <a:ext cx="1656184" cy="2387261"/>
          </a:xfrm>
          <a:prstGeom prst="rect">
            <a:avLst/>
          </a:prstGeom>
          <a:solidFill>
            <a:srgbClr val="FF745D"/>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700" b="1" dirty="0" smtClean="0">
                <a:solidFill>
                  <a:schemeClr val="bg1"/>
                </a:solidFill>
                <a:latin typeface="Arial" pitchFamily="34" charset="0"/>
                <a:cs typeface="Arial" pitchFamily="34" charset="0"/>
              </a:rPr>
              <a:t>פרסום </a:t>
            </a:r>
            <a:r>
              <a:rPr lang="he-IL" sz="1700" b="1" dirty="0">
                <a:solidFill>
                  <a:schemeClr val="bg1"/>
                </a:solidFill>
                <a:latin typeface="Arial" pitchFamily="34" charset="0"/>
                <a:cs typeface="Arial" pitchFamily="34" charset="0"/>
              </a:rPr>
              <a:t>הנחיות  </a:t>
            </a:r>
            <a:r>
              <a:rPr lang="he-IL" sz="1700" b="1" dirty="0" smtClean="0">
                <a:solidFill>
                  <a:schemeClr val="bg1"/>
                </a:solidFill>
                <a:latin typeface="Arial" pitchFamily="34" charset="0"/>
                <a:cs typeface="Arial" pitchFamily="34" charset="0"/>
              </a:rPr>
              <a:t>פרקליט </a:t>
            </a:r>
            <a:r>
              <a:rPr lang="he-IL" sz="1700" b="1" dirty="0">
                <a:solidFill>
                  <a:schemeClr val="bg1"/>
                </a:solidFill>
                <a:latin typeface="Arial" pitchFamily="34" charset="0"/>
                <a:cs typeface="Arial" pitchFamily="34" charset="0"/>
              </a:rPr>
              <a:t>המדינה</a:t>
            </a:r>
          </a:p>
        </p:txBody>
      </p:sp>
      <p:sp>
        <p:nvSpPr>
          <p:cNvPr id="13" name="מלבן 12">
            <a:hlinkClick r:id="rId10" action="ppaction://hlinksldjump"/>
          </p:cNvPr>
          <p:cNvSpPr/>
          <p:nvPr/>
        </p:nvSpPr>
        <p:spPr>
          <a:xfrm>
            <a:off x="2051720" y="987574"/>
            <a:ext cx="1656184" cy="1054605"/>
          </a:xfrm>
          <a:prstGeom prst="rect">
            <a:avLst/>
          </a:prstGeom>
          <a:solidFill>
            <a:schemeClr val="tx2">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700" b="1" dirty="0" smtClean="0">
                <a:solidFill>
                  <a:schemeClr val="bg1"/>
                </a:solidFill>
                <a:latin typeface="Arial" pitchFamily="34" charset="0"/>
                <a:cs typeface="Arial" pitchFamily="34" charset="0"/>
              </a:rPr>
              <a:t>היחידה לפניות </a:t>
            </a:r>
            <a:r>
              <a:rPr lang="he-IL" sz="1700" b="1" dirty="0">
                <a:solidFill>
                  <a:schemeClr val="bg1"/>
                </a:solidFill>
                <a:latin typeface="Arial" pitchFamily="34" charset="0"/>
                <a:cs typeface="Arial" pitchFamily="34" charset="0"/>
              </a:rPr>
              <a:t>הציבור</a:t>
            </a:r>
          </a:p>
        </p:txBody>
      </p:sp>
      <p:sp>
        <p:nvSpPr>
          <p:cNvPr id="14" name="מלבן 13">
            <a:hlinkClick r:id="rId11" action="ppaction://hlinksldjump"/>
          </p:cNvPr>
          <p:cNvSpPr/>
          <p:nvPr/>
        </p:nvSpPr>
        <p:spPr>
          <a:xfrm>
            <a:off x="323528" y="987574"/>
            <a:ext cx="1656184" cy="1728192"/>
          </a:xfrm>
          <a:prstGeom prst="rect">
            <a:avLst/>
          </a:prstGeom>
          <a:solidFill>
            <a:srgbClr val="00B05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700" b="1" dirty="0">
                <a:solidFill>
                  <a:schemeClr val="bg1"/>
                </a:solidFill>
                <a:latin typeface="Arial" pitchFamily="34" charset="0"/>
                <a:cs typeface="Arial" pitchFamily="34" charset="0"/>
              </a:rPr>
              <a:t>נציבות שוויון הזדמנויות לאנשים עם מוגבלות</a:t>
            </a:r>
          </a:p>
        </p:txBody>
      </p:sp>
      <p:sp>
        <p:nvSpPr>
          <p:cNvPr id="15" name="מלבן 14">
            <a:hlinkClick r:id="rId12" action="ppaction://hlinksldjump"/>
          </p:cNvPr>
          <p:cNvSpPr/>
          <p:nvPr/>
        </p:nvSpPr>
        <p:spPr>
          <a:xfrm>
            <a:off x="3779912" y="3758732"/>
            <a:ext cx="1656184" cy="962259"/>
          </a:xfrm>
          <a:prstGeom prst="rect">
            <a:avLst/>
          </a:prstGeom>
          <a:solidFill>
            <a:srgbClr val="00B0F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700" b="1" dirty="0" smtClean="0">
                <a:solidFill>
                  <a:schemeClr val="bg1"/>
                </a:solidFill>
                <a:latin typeface="Arial" pitchFamily="34" charset="0"/>
                <a:cs typeface="Arial" pitchFamily="34" charset="0"/>
              </a:rPr>
              <a:t>הסניגוריה הציבורית</a:t>
            </a:r>
            <a:endParaRPr lang="he-IL" sz="1700" b="1" dirty="0">
              <a:solidFill>
                <a:schemeClr val="bg1"/>
              </a:solidFill>
              <a:latin typeface="Arial" pitchFamily="34" charset="0"/>
              <a:cs typeface="Arial" pitchFamily="34" charset="0"/>
            </a:endParaRPr>
          </a:p>
        </p:txBody>
      </p:sp>
      <p:sp>
        <p:nvSpPr>
          <p:cNvPr id="16" name="מלבן 15">
            <a:hlinkClick r:id="rId13" action="ppaction://hlinksldjump"/>
          </p:cNvPr>
          <p:cNvSpPr/>
          <p:nvPr/>
        </p:nvSpPr>
        <p:spPr>
          <a:xfrm>
            <a:off x="323528" y="2785478"/>
            <a:ext cx="1656184" cy="1946511"/>
          </a:xfrm>
          <a:prstGeom prst="rect">
            <a:avLst/>
          </a:prstGeom>
          <a:solidFill>
            <a:srgbClr val="C000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700" b="1" dirty="0" smtClean="0">
                <a:solidFill>
                  <a:schemeClr val="bg1"/>
                </a:solidFill>
                <a:latin typeface="Arial" pitchFamily="34" charset="0"/>
                <a:cs typeface="Arial" pitchFamily="34" charset="0"/>
              </a:rPr>
              <a:t>הסיוע המשפטי</a:t>
            </a:r>
            <a:endParaRPr lang="he-IL" sz="1700" b="1" dirty="0">
              <a:solidFill>
                <a:schemeClr val="bg1"/>
              </a:solidFill>
              <a:latin typeface="Arial" pitchFamily="34" charset="0"/>
              <a:cs typeface="Arial" pitchFamily="34" charset="0"/>
            </a:endParaRPr>
          </a:p>
        </p:txBody>
      </p:sp>
      <p:sp>
        <p:nvSpPr>
          <p:cNvPr id="17" name="מלבן 16">
            <a:hlinkClick r:id="rId14" action="ppaction://hlinksldjump"/>
          </p:cNvPr>
          <p:cNvSpPr/>
          <p:nvPr/>
        </p:nvSpPr>
        <p:spPr>
          <a:xfrm>
            <a:off x="3779912" y="2779391"/>
            <a:ext cx="1656184" cy="872479"/>
          </a:xfrm>
          <a:prstGeom prst="rect">
            <a:avLst/>
          </a:prstGeom>
          <a:solidFill>
            <a:srgbClr val="00B05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700" b="1" dirty="0" err="1" smtClean="0">
                <a:solidFill>
                  <a:schemeClr val="bg1"/>
                </a:solidFill>
                <a:latin typeface="Arial" pitchFamily="34" charset="0"/>
                <a:cs typeface="Arial" pitchFamily="34" charset="0"/>
              </a:rPr>
              <a:t>גיידסטאר</a:t>
            </a:r>
            <a:endParaRPr lang="he-IL" sz="1700" b="1"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25772382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a:t>מיזם </a:t>
            </a:r>
            <a:r>
              <a:rPr lang="he-IL" dirty="0" err="1"/>
              <a:t>הנגשת</a:t>
            </a:r>
            <a:r>
              <a:rPr lang="he-IL" dirty="0"/>
              <a:t> זכויות </a:t>
            </a:r>
          </a:p>
        </p:txBody>
      </p:sp>
      <p:sp>
        <p:nvSpPr>
          <p:cNvPr id="3" name="מציין מיקום תוכן 2"/>
          <p:cNvSpPr>
            <a:spLocks noGrp="1"/>
          </p:cNvSpPr>
          <p:nvPr>
            <p:ph idx="4294967295"/>
          </p:nvPr>
        </p:nvSpPr>
        <p:spPr>
          <a:xfrm>
            <a:off x="251520" y="843558"/>
            <a:ext cx="8640960" cy="3816424"/>
          </a:xfrm>
          <a:prstGeom prst="rect">
            <a:avLst/>
          </a:prstGeom>
        </p:spPr>
        <p:txBody>
          <a:bodyPr/>
          <a:lstStyle/>
          <a:p>
            <a:pPr marL="0" indent="0">
              <a:lnSpc>
                <a:spcPts val="2400"/>
              </a:lnSpc>
              <a:spcBef>
                <a:spcPts val="0"/>
              </a:spcBef>
              <a:spcAft>
                <a:spcPts val="1200"/>
              </a:spcAft>
              <a:buNone/>
            </a:pPr>
            <a:r>
              <a:rPr lang="he-IL" sz="1800" dirty="0"/>
              <a:t>משרד המשפטים מוביל מיזם ממשלתי </a:t>
            </a:r>
            <a:r>
              <a:rPr lang="he-IL" sz="1800" dirty="0" err="1"/>
              <a:t>להנגשת</a:t>
            </a:r>
            <a:r>
              <a:rPr lang="he-IL" sz="1800" dirty="0"/>
              <a:t> זכויות מול הג'וינט יחד עם המשרד לשוויון חברתי, באמצעות אתר "כל זכות".</a:t>
            </a:r>
          </a:p>
          <a:p>
            <a:pPr marL="0" indent="0">
              <a:lnSpc>
                <a:spcPts val="2400"/>
              </a:lnSpc>
              <a:spcBef>
                <a:spcPts val="0"/>
              </a:spcBef>
              <a:spcAft>
                <a:spcPts val="1200"/>
              </a:spcAft>
              <a:buNone/>
            </a:pPr>
            <a:r>
              <a:rPr lang="he-IL" sz="1800" dirty="0"/>
              <a:t>מטרת המיזם היא לרכז  </a:t>
            </a:r>
            <a:r>
              <a:rPr lang="he-IL" sz="1800" dirty="0" err="1"/>
              <a:t>ולהנגיש</a:t>
            </a:r>
            <a:r>
              <a:rPr lang="he-IL" sz="1800" dirty="0"/>
              <a:t> ללא עלות מידע מקיף על זכויות המוענקות ע"י רשויות ציבוריות </a:t>
            </a:r>
            <a:r>
              <a:rPr lang="he-IL" sz="1800" dirty="0" err="1"/>
              <a:t>ולהנגישן</a:t>
            </a:r>
            <a:r>
              <a:rPr lang="he-IL" sz="1800" dirty="0"/>
              <a:t> בשפה פשוטה וברורה ובכך לסייע במיצוי זכויות, בדגש על אוכלוסיות מוחלשות.</a:t>
            </a:r>
          </a:p>
          <a:p>
            <a:pPr marL="0" indent="0">
              <a:lnSpc>
                <a:spcPts val="2400"/>
              </a:lnSpc>
              <a:spcBef>
                <a:spcPts val="0"/>
              </a:spcBef>
              <a:spcAft>
                <a:spcPts val="1200"/>
              </a:spcAft>
              <a:buNone/>
            </a:pPr>
            <a:r>
              <a:rPr lang="he-IL" sz="1800" dirty="0"/>
              <a:t>במיזם, הזכויות מוצגות בזווית של 360 מעלות לפי נושא ולא לפי נותן הזכות. עוד במסגרת המיזם יתורגמו כל הזכויות </a:t>
            </a:r>
            <a:r>
              <a:rPr lang="he-IL" sz="1800" dirty="0" smtClean="0"/>
              <a:t>הרלוונטיות </a:t>
            </a:r>
            <a:r>
              <a:rPr lang="he-IL" sz="1800" dirty="0"/>
              <a:t>לשפה הערבית.</a:t>
            </a:r>
          </a:p>
          <a:p>
            <a:pPr marL="0" indent="0">
              <a:lnSpc>
                <a:spcPts val="2400"/>
              </a:lnSpc>
              <a:spcBef>
                <a:spcPts val="0"/>
              </a:spcBef>
              <a:spcAft>
                <a:spcPts val="1200"/>
              </a:spcAft>
              <a:buNone/>
            </a:pPr>
            <a:r>
              <a:rPr lang="he-IL" sz="1800" dirty="0"/>
              <a:t>המיזם עומד בקנה אחד עם ייעודו של המשרד כמשרד המושתת על עקרונות בסיסיים של עשיית צדק ושירות לציבור וכל זאת, תוך הגנה על שלטון החוק, זכויות האדם ועל ערכי היסוד של מדינת ישראל כמדינה יהודית ודמוקרטית, שבה הכול שווים בפני </a:t>
            </a:r>
            <a:r>
              <a:rPr lang="he-IL" sz="1800" dirty="0" smtClean="0"/>
              <a:t>החוק.</a:t>
            </a:r>
            <a:endParaRPr lang="he-IL" sz="1800" dirty="0"/>
          </a:p>
          <a:p>
            <a:pPr marL="0" indent="0">
              <a:lnSpc>
                <a:spcPts val="2400"/>
              </a:lnSpc>
              <a:spcBef>
                <a:spcPts val="0"/>
              </a:spcBef>
              <a:spcAft>
                <a:spcPts val="1200"/>
              </a:spcAft>
              <a:buNone/>
            </a:pPr>
            <a:r>
              <a:rPr lang="he-IL" sz="1800" dirty="0"/>
              <a:t>ההשקעה הממשלתית הצפויה במיזם עומדת על כ-20 </a:t>
            </a:r>
            <a:r>
              <a:rPr lang="he-IL" sz="1800" dirty="0" err="1"/>
              <a:t>מלש"ח</a:t>
            </a:r>
            <a:r>
              <a:rPr lang="he-IL" sz="1800" dirty="0"/>
              <a:t> למשך 4 שנים</a:t>
            </a:r>
            <a:r>
              <a:rPr lang="he-IL" sz="1800" dirty="0" smtClean="0"/>
              <a:t>.</a:t>
            </a:r>
            <a:endParaRPr lang="he-IL" sz="18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23478"/>
            <a:ext cx="2088232" cy="543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תמונה 4">
            <a:hlinkClick r:id="rId3" action="ppaction://hlinksldjump"/>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6075" b="96729" l="1277" r="96596">
                        <a14:foregroundMark x1="59149" y1="39720" x2="59149" y2="39720"/>
                        <a14:foregroundMark x1="63404" y1="16355" x2="5957" y2="72897"/>
                        <a14:foregroundMark x1="31489" y1="31776" x2="31489" y2="31776"/>
                        <a14:foregroundMark x1="35319" y1="18224" x2="35319" y2="18224"/>
                        <a14:foregroundMark x1="50213" y1="20561" x2="50213" y2="20561"/>
                        <a14:foregroundMark x1="51064" y1="22897" x2="52766" y2="26168"/>
                        <a14:foregroundMark x1="53617" y1="28037" x2="53617" y2="28037"/>
                        <a14:foregroundMark x1="53617" y1="29907" x2="53617" y2="29907"/>
                        <a14:foregroundMark x1="54043" y1="32243" x2="31915" y2="30374"/>
                        <a14:foregroundMark x1="14468" y1="33178" x2="38723" y2="36916"/>
                        <a14:foregroundMark x1="61702" y1="71963" x2="61702" y2="71963"/>
                        <a14:foregroundMark x1="51064" y1="61215" x2="51064" y2="61215"/>
                        <a14:foregroundMark x1="50213" y1="69626" x2="50213" y2="69626"/>
                        <a14:foregroundMark x1="48936" y1="75234" x2="47234" y2="60280"/>
                        <a14:foregroundMark x1="38723" y1="55140" x2="50213" y2="76636"/>
                        <a14:foregroundMark x1="28085" y1="86916" x2="62553" y2="58411"/>
                        <a14:foregroundMark x1="57021" y1="55140" x2="18723" y2="70561"/>
                        <a14:foregroundMark x1="77021" y1="63084" x2="67660" y2="70561"/>
                        <a14:foregroundMark x1="80851" y1="60280" x2="83404" y2="70561"/>
                        <a14:foregroundMark x1="87660" y1="70561" x2="74894" y2="89252"/>
                        <a14:foregroundMark x1="51489" y1="78037" x2="36596" y2="86916"/>
                        <a14:foregroundMark x1="47234" y1="81308" x2="53191" y2="87383"/>
                        <a14:foregroundMark x1="56170" y1="96729" x2="22979" y2="81776"/>
                      </a14:backgroundRemoval>
                    </a14:imgEffect>
                  </a14:imgLayer>
                </a14:imgProps>
              </a:ext>
              <a:ext uri="{28A0092B-C50C-407E-A947-70E740481C1C}">
                <a14:useLocalDpi xmlns:a14="http://schemas.microsoft.com/office/drawing/2010/main" val="0"/>
              </a:ext>
            </a:extLst>
          </a:blip>
          <a:stretch>
            <a:fillRect/>
          </a:stretch>
        </p:blipFill>
        <p:spPr>
          <a:xfrm>
            <a:off x="35496" y="4731990"/>
            <a:ext cx="451892" cy="411510"/>
          </a:xfrm>
          <a:prstGeom prst="rect">
            <a:avLst/>
          </a:prstGeom>
        </p:spPr>
      </p:pic>
    </p:spTree>
    <p:extLst>
      <p:ext uri="{BB962C8B-B14F-4D97-AF65-F5344CB8AC3E}">
        <p14:creationId xmlns:p14="http://schemas.microsoft.com/office/powerpoint/2010/main" val="20208801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גיוון תעסוקתי </a:t>
            </a:r>
            <a:endParaRPr lang="he-IL" dirty="0"/>
          </a:p>
        </p:txBody>
      </p:sp>
      <p:sp>
        <p:nvSpPr>
          <p:cNvPr id="5" name="מציין מיקום תוכן 4"/>
          <p:cNvSpPr>
            <a:spLocks noGrp="1"/>
          </p:cNvSpPr>
          <p:nvPr>
            <p:ph idx="4294967295"/>
          </p:nvPr>
        </p:nvSpPr>
        <p:spPr>
          <a:xfrm>
            <a:off x="251520" y="1059582"/>
            <a:ext cx="8640960" cy="4176464"/>
          </a:xfrm>
          <a:prstGeom prst="rect">
            <a:avLst/>
          </a:prstGeom>
        </p:spPr>
        <p:txBody>
          <a:bodyPr>
            <a:normAutofit/>
          </a:bodyPr>
          <a:lstStyle/>
          <a:p>
            <a:pPr marL="68580" indent="0">
              <a:buNone/>
            </a:pPr>
            <a:r>
              <a:rPr lang="he-IL" sz="2000" dirty="0" smtClean="0"/>
              <a:t>פעילות </a:t>
            </a:r>
            <a:r>
              <a:rPr lang="he-IL" sz="2000" dirty="0"/>
              <a:t>משרד המשפטים לקידום שילוב אוכלוסיות ייצוג הולם, מקורה בהחלטות </a:t>
            </a:r>
            <a:r>
              <a:rPr lang="he-IL" sz="2000" dirty="0" smtClean="0"/>
              <a:t>הממשלה בנושא </a:t>
            </a:r>
            <a:r>
              <a:rPr lang="he-IL" sz="2000" dirty="0"/>
              <a:t>זה. לצד מחויבות משרד המשפטים ליישום החלטות אלה, רואה את עצמו המשרד </a:t>
            </a:r>
            <a:r>
              <a:rPr lang="he-IL" sz="2000" dirty="0" smtClean="0"/>
              <a:t>כמשרד חברתי</a:t>
            </a:r>
            <a:r>
              <a:rPr lang="he-IL" sz="2000" dirty="0"/>
              <a:t>, הנותן שירותים בנושאי משפט, צדק </a:t>
            </a:r>
            <a:r>
              <a:rPr lang="he-IL" sz="2000" dirty="0" err="1"/>
              <a:t>והנגשת</a:t>
            </a:r>
            <a:r>
              <a:rPr lang="he-IL" sz="2000" dirty="0"/>
              <a:t> זכויות לכלל אזרחי מדינת ישראל. </a:t>
            </a:r>
            <a:r>
              <a:rPr lang="he-IL" sz="2000" dirty="0" smtClean="0"/>
              <a:t>לשם הגשמת </a:t>
            </a:r>
            <a:r>
              <a:rPr lang="he-IL" sz="2000" dirty="0"/>
              <a:t>תפיסת עולם זו, שם לו המשרד למטרה לפעול לקידום הגיוון בתעסוקה ולשילוב </a:t>
            </a:r>
            <a:r>
              <a:rPr lang="he-IL" sz="2000" dirty="0" smtClean="0"/>
              <a:t>כלל אוכלוסיות </a:t>
            </a:r>
            <a:r>
              <a:rPr lang="he-IL" sz="2000" dirty="0"/>
              <a:t>הייצוג ההולם בקרב </a:t>
            </a:r>
            <a:r>
              <a:rPr lang="he-IL" sz="2000" dirty="0" smtClean="0"/>
              <a:t>עובדיו</a:t>
            </a:r>
            <a:r>
              <a:rPr lang="he-IL" sz="2000" dirty="0"/>
              <a:t> </a:t>
            </a:r>
            <a:r>
              <a:rPr lang="he-IL" sz="2000" dirty="0" smtClean="0"/>
              <a:t>ובתוך כך פעל בדרכים הבאות:</a:t>
            </a:r>
          </a:p>
          <a:p>
            <a:pPr marL="68580" indent="0">
              <a:buNone/>
            </a:pPr>
            <a:endParaRPr lang="he-IL" sz="1600" b="1" u="sng" dirty="0" smtClean="0"/>
          </a:p>
          <a:p>
            <a:pPr>
              <a:buSzPct val="82000"/>
              <a:buFont typeface="Courier New" panose="02070309020205020404" pitchFamily="49" charset="0"/>
              <a:buChar char="o"/>
            </a:pPr>
            <a:r>
              <a:rPr lang="he-IL" b="1" dirty="0" smtClean="0">
                <a:solidFill>
                  <a:schemeClr val="accent5">
                    <a:lumMod val="50000"/>
                  </a:schemeClr>
                </a:solidFill>
              </a:rPr>
              <a:t>כנס שותפים לדרך – גיוס ממוקד לאוכלוסיות ייצוג הולם</a:t>
            </a:r>
          </a:p>
          <a:p>
            <a:pPr>
              <a:buFont typeface="Courier New" panose="02070309020205020404" pitchFamily="49" charset="0"/>
              <a:buChar char="o"/>
            </a:pPr>
            <a:r>
              <a:rPr lang="he-IL" b="1" dirty="0" smtClean="0">
                <a:solidFill>
                  <a:schemeClr val="accent5">
                    <a:lumMod val="50000"/>
                  </a:schemeClr>
                </a:solidFill>
              </a:rPr>
              <a:t>פרסום דו"ח גיוון תעסוקתי</a:t>
            </a:r>
          </a:p>
          <a:p>
            <a:pPr>
              <a:buFont typeface="Courier New" panose="02070309020205020404" pitchFamily="49" charset="0"/>
              <a:buChar char="o"/>
            </a:pPr>
            <a:r>
              <a:rPr lang="he-IL" b="1" dirty="0" smtClean="0">
                <a:solidFill>
                  <a:schemeClr val="accent5">
                    <a:lumMod val="50000"/>
                  </a:schemeClr>
                </a:solidFill>
              </a:rPr>
              <a:t>מינוי ממונה על הייצוג ההולם </a:t>
            </a:r>
          </a:p>
          <a:p>
            <a:pPr>
              <a:buFont typeface="Courier New" panose="02070309020205020404" pitchFamily="49" charset="0"/>
              <a:buChar char="o"/>
            </a:pPr>
            <a:endParaRPr lang="he-IL" b="1" dirty="0">
              <a:solidFill>
                <a:schemeClr val="accent5">
                  <a:lumMod val="50000"/>
                </a:schemeClr>
              </a:solidFill>
            </a:endParaRPr>
          </a:p>
        </p:txBody>
      </p:sp>
      <p:pic>
        <p:nvPicPr>
          <p:cNvPr id="6" name="תמונה 5">
            <a:hlinkClick r:id="rId3" action="ppaction://hlinksldjump"/>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6075" b="96729" l="1277" r="96596">
                        <a14:foregroundMark x1="59149" y1="39720" x2="59149" y2="39720"/>
                        <a14:foregroundMark x1="63404" y1="16355" x2="5957" y2="72897"/>
                        <a14:foregroundMark x1="31489" y1="31776" x2="31489" y2="31776"/>
                        <a14:foregroundMark x1="35319" y1="18224" x2="35319" y2="18224"/>
                        <a14:foregroundMark x1="50213" y1="20561" x2="50213" y2="20561"/>
                        <a14:foregroundMark x1="51064" y1="22897" x2="52766" y2="26168"/>
                        <a14:foregroundMark x1="53617" y1="28037" x2="53617" y2="28037"/>
                        <a14:foregroundMark x1="53617" y1="29907" x2="53617" y2="29907"/>
                        <a14:foregroundMark x1="54043" y1="32243" x2="31915" y2="30374"/>
                        <a14:foregroundMark x1="14468" y1="33178" x2="38723" y2="36916"/>
                        <a14:foregroundMark x1="61702" y1="71963" x2="61702" y2="71963"/>
                        <a14:foregroundMark x1="51064" y1="61215" x2="51064" y2="61215"/>
                        <a14:foregroundMark x1="50213" y1="69626" x2="50213" y2="69626"/>
                        <a14:foregroundMark x1="48936" y1="75234" x2="47234" y2="60280"/>
                        <a14:foregroundMark x1="38723" y1="55140" x2="50213" y2="76636"/>
                        <a14:foregroundMark x1="28085" y1="86916" x2="62553" y2="58411"/>
                        <a14:foregroundMark x1="57021" y1="55140" x2="18723" y2="70561"/>
                        <a14:foregroundMark x1="77021" y1="63084" x2="67660" y2="70561"/>
                        <a14:foregroundMark x1="80851" y1="60280" x2="83404" y2="70561"/>
                        <a14:foregroundMark x1="87660" y1="70561" x2="74894" y2="89252"/>
                        <a14:foregroundMark x1="51489" y1="78037" x2="36596" y2="86916"/>
                        <a14:foregroundMark x1="47234" y1="81308" x2="53191" y2="87383"/>
                        <a14:foregroundMark x1="56170" y1="96729" x2="22979" y2="81776"/>
                      </a14:backgroundRemoval>
                    </a14:imgEffect>
                  </a14:imgLayer>
                </a14:imgProps>
              </a:ext>
              <a:ext uri="{28A0092B-C50C-407E-A947-70E740481C1C}">
                <a14:useLocalDpi xmlns:a14="http://schemas.microsoft.com/office/drawing/2010/main" val="0"/>
              </a:ext>
            </a:extLst>
          </a:blip>
          <a:stretch>
            <a:fillRect/>
          </a:stretch>
        </p:blipFill>
        <p:spPr>
          <a:xfrm>
            <a:off x="35496" y="4731990"/>
            <a:ext cx="451892" cy="411510"/>
          </a:xfrm>
          <a:prstGeom prst="rect">
            <a:avLst/>
          </a:prstGeom>
        </p:spPr>
      </p:pic>
    </p:spTree>
    <p:extLst>
      <p:ext uri="{BB962C8B-B14F-4D97-AF65-F5344CB8AC3E}">
        <p14:creationId xmlns:p14="http://schemas.microsoft.com/office/powerpoint/2010/main" val="22007084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פרסום הנחיות פרקליט המדינה</a:t>
            </a:r>
            <a:endParaRPr lang="he-IL" dirty="0"/>
          </a:p>
        </p:txBody>
      </p:sp>
      <p:sp>
        <p:nvSpPr>
          <p:cNvPr id="5" name="מציין מיקום תוכן 4"/>
          <p:cNvSpPr>
            <a:spLocks noGrp="1"/>
          </p:cNvSpPr>
          <p:nvPr>
            <p:ph idx="4294967295"/>
          </p:nvPr>
        </p:nvSpPr>
        <p:spPr>
          <a:xfrm>
            <a:off x="467544" y="1059582"/>
            <a:ext cx="8424936" cy="3744416"/>
          </a:xfrm>
          <a:prstGeom prst="rect">
            <a:avLst/>
          </a:prstGeom>
        </p:spPr>
        <p:txBody>
          <a:bodyPr>
            <a:normAutofit fontScale="85000" lnSpcReduction="20000"/>
          </a:bodyPr>
          <a:lstStyle/>
          <a:p>
            <a:pPr algn="just"/>
            <a:r>
              <a:rPr lang="he-IL" dirty="0" err="1" smtClean="0"/>
              <a:t>הפרוייקט</a:t>
            </a:r>
            <a:r>
              <a:rPr lang="he-IL" dirty="0" smtClean="0"/>
              <a:t> נועד </a:t>
            </a:r>
            <a:r>
              <a:rPr lang="he-IL" dirty="0"/>
              <a:t>לבחון את הצורך בעדכונן של הנחיות פרקליט המדינה הקיימות (כ 160- במספר), לעדכנן בהתאם, וכן לגבש ולנסח הנחיות חדשות. מאז החל הפרויקט, בחודש ספטמבר 2015 , פורסמו כ </a:t>
            </a:r>
            <a:r>
              <a:rPr lang="he-IL" dirty="0" smtClean="0"/>
              <a:t>30 </a:t>
            </a:r>
            <a:r>
              <a:rPr lang="he-IL" dirty="0"/>
              <a:t>הנחיות פרקליט מדינה חדשות בשורה ארוכה של נושאים, מרביתן בתחום העיסוק של החטיבה הפלילית בפרקליטות. </a:t>
            </a:r>
            <a:endParaRPr lang="he-IL" dirty="0" smtClean="0"/>
          </a:p>
          <a:p>
            <a:pPr marL="68580" indent="0" algn="just">
              <a:buNone/>
            </a:pPr>
            <a:endParaRPr lang="he-IL" dirty="0" smtClean="0"/>
          </a:p>
          <a:p>
            <a:pPr algn="just"/>
            <a:r>
              <a:rPr lang="he-IL" dirty="0" smtClean="0"/>
              <a:t>בין </a:t>
            </a:r>
            <a:r>
              <a:rPr lang="he-IL" dirty="0"/>
              <a:t>אלו, הנחיות שעניינן מדיניות העמדה לדין, מדיניות ענישה לפי סוגי עבירות, התווית שיקולי מדיניות ביישום הוראות חוק, אופן הטיפול בראיות חסויות וחומרי חקירה, חלוקת סמכויות, נהלי עבודה, רישום, פיקוח ובקרה ועוד</a:t>
            </a:r>
            <a:r>
              <a:rPr lang="he-IL" dirty="0" smtClean="0"/>
              <a:t>.</a:t>
            </a:r>
          </a:p>
          <a:p>
            <a:pPr marL="68580" indent="0" algn="just">
              <a:buNone/>
            </a:pPr>
            <a:endParaRPr lang="he-IL" dirty="0" smtClean="0"/>
          </a:p>
          <a:p>
            <a:pPr algn="just"/>
            <a:r>
              <a:rPr lang="he-IL" dirty="0" smtClean="0"/>
              <a:t>כך פרקליטות המדינה מאפשרת לכל אזרח לעיין במדיניותה בנושאים שונים ומבססת את מעמדה כגוף ציבורי הפועל על פי עקרונות של שקיפות ושל </a:t>
            </a:r>
            <a:r>
              <a:rPr lang="he-IL" dirty="0" err="1" smtClean="0"/>
              <a:t>הנגשת</a:t>
            </a:r>
            <a:r>
              <a:rPr lang="he-IL" dirty="0" smtClean="0"/>
              <a:t> מידע רב ככל הניתן לציבור.</a:t>
            </a:r>
            <a:endParaRPr lang="en-US" dirty="0"/>
          </a:p>
          <a:p>
            <a:pPr algn="just"/>
            <a:endParaRPr lang="he-IL" b="1" u="sng" dirty="0"/>
          </a:p>
        </p:txBody>
      </p:sp>
      <p:pic>
        <p:nvPicPr>
          <p:cNvPr id="6" name="תמונה 5">
            <a:hlinkClick r:id="rId3" action="ppaction://hlinksldjump"/>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6075" b="96729" l="1277" r="96596">
                        <a14:foregroundMark x1="59149" y1="39720" x2="59149" y2="39720"/>
                        <a14:foregroundMark x1="63404" y1="16355" x2="5957" y2="72897"/>
                        <a14:foregroundMark x1="31489" y1="31776" x2="31489" y2="31776"/>
                        <a14:foregroundMark x1="35319" y1="18224" x2="35319" y2="18224"/>
                        <a14:foregroundMark x1="50213" y1="20561" x2="50213" y2="20561"/>
                        <a14:foregroundMark x1="51064" y1="22897" x2="52766" y2="26168"/>
                        <a14:foregroundMark x1="53617" y1="28037" x2="53617" y2="28037"/>
                        <a14:foregroundMark x1="53617" y1="29907" x2="53617" y2="29907"/>
                        <a14:foregroundMark x1="54043" y1="32243" x2="31915" y2="30374"/>
                        <a14:foregroundMark x1="14468" y1="33178" x2="38723" y2="36916"/>
                        <a14:foregroundMark x1="61702" y1="71963" x2="61702" y2="71963"/>
                        <a14:foregroundMark x1="51064" y1="61215" x2="51064" y2="61215"/>
                        <a14:foregroundMark x1="50213" y1="69626" x2="50213" y2="69626"/>
                        <a14:foregroundMark x1="48936" y1="75234" x2="47234" y2="60280"/>
                        <a14:foregroundMark x1="38723" y1="55140" x2="50213" y2="76636"/>
                        <a14:foregroundMark x1="28085" y1="86916" x2="62553" y2="58411"/>
                        <a14:foregroundMark x1="57021" y1="55140" x2="18723" y2="70561"/>
                        <a14:foregroundMark x1="77021" y1="63084" x2="67660" y2="70561"/>
                        <a14:foregroundMark x1="80851" y1="60280" x2="83404" y2="70561"/>
                        <a14:foregroundMark x1="87660" y1="70561" x2="74894" y2="89252"/>
                        <a14:foregroundMark x1="51489" y1="78037" x2="36596" y2="86916"/>
                        <a14:foregroundMark x1="47234" y1="81308" x2="53191" y2="87383"/>
                        <a14:foregroundMark x1="56170" y1="96729" x2="22979" y2="81776"/>
                      </a14:backgroundRemoval>
                    </a14:imgEffect>
                  </a14:imgLayer>
                </a14:imgProps>
              </a:ext>
              <a:ext uri="{28A0092B-C50C-407E-A947-70E740481C1C}">
                <a14:useLocalDpi xmlns:a14="http://schemas.microsoft.com/office/drawing/2010/main" val="0"/>
              </a:ext>
            </a:extLst>
          </a:blip>
          <a:stretch>
            <a:fillRect/>
          </a:stretch>
        </p:blipFill>
        <p:spPr>
          <a:xfrm>
            <a:off x="35496" y="4731990"/>
            <a:ext cx="451892" cy="411510"/>
          </a:xfrm>
          <a:prstGeom prst="rect">
            <a:avLst/>
          </a:prstGeom>
        </p:spPr>
      </p:pic>
    </p:spTree>
    <p:extLst>
      <p:ext uri="{BB962C8B-B14F-4D97-AF65-F5344CB8AC3E}">
        <p14:creationId xmlns:p14="http://schemas.microsoft.com/office/powerpoint/2010/main" val="38451670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835696" y="69280"/>
            <a:ext cx="7056783" cy="594066"/>
          </a:xfrm>
        </p:spPr>
        <p:txBody>
          <a:bodyPr anchor="ctr"/>
          <a:lstStyle/>
          <a:p>
            <a:r>
              <a:rPr lang="he-IL" sz="2400" dirty="0"/>
              <a:t>פרסום פומבי של הנחיות, נהלים ומידע ביחידות </a:t>
            </a:r>
          </a:p>
        </p:txBody>
      </p:sp>
      <p:graphicFrame>
        <p:nvGraphicFramePr>
          <p:cNvPr id="6" name="טבלה 5"/>
          <p:cNvGraphicFramePr>
            <a:graphicFrameLocks noGrp="1"/>
          </p:cNvGraphicFramePr>
          <p:nvPr>
            <p:extLst>
              <p:ext uri="{D42A27DB-BD31-4B8C-83A1-F6EECF244321}">
                <p14:modId xmlns:p14="http://schemas.microsoft.com/office/powerpoint/2010/main" val="2941180891"/>
              </p:ext>
            </p:extLst>
          </p:nvPr>
        </p:nvGraphicFramePr>
        <p:xfrm>
          <a:off x="251520" y="827723"/>
          <a:ext cx="8634843" cy="4192299"/>
        </p:xfrm>
        <a:graphic>
          <a:graphicData uri="http://schemas.openxmlformats.org/drawingml/2006/table">
            <a:tbl>
              <a:tblPr rtl="1" firstRow="1">
                <a:tableStyleId>{EB9631B5-78F2-41C9-869B-9F39066F8104}</a:tableStyleId>
              </a:tblPr>
              <a:tblGrid>
                <a:gridCol w="2708945"/>
                <a:gridCol w="4407536"/>
                <a:gridCol w="1518362"/>
              </a:tblGrid>
              <a:tr h="169111">
                <a:tc>
                  <a:txBody>
                    <a:bodyPr/>
                    <a:lstStyle/>
                    <a:p>
                      <a:pPr algn="r" rtl="1" fontAlgn="b"/>
                      <a:r>
                        <a:rPr lang="he-IL" sz="1100" u="none" strike="noStrike" dirty="0">
                          <a:effectLst>
                            <a:outerShdw blurRad="38100" dist="38100" dir="2700000" algn="tl">
                              <a:srgbClr val="000000">
                                <a:alpha val="43137"/>
                              </a:srgbClr>
                            </a:outerShdw>
                          </a:effectLst>
                        </a:rPr>
                        <a:t>היחידה</a:t>
                      </a:r>
                      <a:endParaRPr lang="he-IL" sz="1100" b="1" i="0" u="none" strike="noStrike" dirty="0">
                        <a:solidFill>
                          <a:srgbClr val="1F497D"/>
                        </a:solidFill>
                        <a:effectLst>
                          <a:outerShdw blurRad="38100" dist="38100" dir="2700000" algn="tl">
                            <a:srgbClr val="000000">
                              <a:alpha val="43137"/>
                            </a:srgbClr>
                          </a:outerShdw>
                        </a:effectLst>
                        <a:latin typeface="Arial"/>
                      </a:endParaRPr>
                    </a:p>
                  </a:txBody>
                  <a:tcPr marL="4656" marR="4656" marT="4656" marB="0" anchor="b"/>
                </a:tc>
                <a:tc>
                  <a:txBody>
                    <a:bodyPr/>
                    <a:lstStyle/>
                    <a:p>
                      <a:pPr algn="r" rtl="1" fontAlgn="b"/>
                      <a:r>
                        <a:rPr lang="he-IL" sz="1100" u="none" strike="noStrike" dirty="0">
                          <a:effectLst>
                            <a:outerShdw blurRad="38100" dist="38100" dir="2700000" algn="tl">
                              <a:srgbClr val="000000">
                                <a:alpha val="43137"/>
                              </a:srgbClr>
                            </a:outerShdw>
                          </a:effectLst>
                        </a:rPr>
                        <a:t>שם המסמך</a:t>
                      </a:r>
                      <a:endParaRPr lang="he-IL" sz="1100" b="1" i="0" u="none" strike="noStrike" dirty="0">
                        <a:solidFill>
                          <a:srgbClr val="1F497D"/>
                        </a:solidFill>
                        <a:effectLst>
                          <a:outerShdw blurRad="38100" dist="38100" dir="2700000" algn="tl">
                            <a:srgbClr val="000000">
                              <a:alpha val="43137"/>
                            </a:srgbClr>
                          </a:outerShdw>
                        </a:effectLst>
                        <a:latin typeface="Arial"/>
                      </a:endParaRPr>
                    </a:p>
                  </a:txBody>
                  <a:tcPr marL="4656" marR="4656" marT="4656" marB="0" anchor="b"/>
                </a:tc>
                <a:tc>
                  <a:txBody>
                    <a:bodyPr/>
                    <a:lstStyle/>
                    <a:p>
                      <a:pPr algn="r" rtl="1" fontAlgn="b"/>
                      <a:r>
                        <a:rPr lang="he-IL" sz="1100" u="none" strike="noStrike" dirty="0">
                          <a:effectLst>
                            <a:outerShdw blurRad="38100" dist="38100" dir="2700000" algn="tl">
                              <a:srgbClr val="000000">
                                <a:alpha val="43137"/>
                              </a:srgbClr>
                            </a:outerShdw>
                          </a:effectLst>
                        </a:rPr>
                        <a:t>סוג הדו"ח</a:t>
                      </a:r>
                      <a:endParaRPr lang="he-IL" sz="1100" b="1" i="0" u="none" strike="noStrike" dirty="0">
                        <a:solidFill>
                          <a:srgbClr val="1F497D"/>
                        </a:solidFill>
                        <a:effectLst>
                          <a:outerShdw blurRad="38100" dist="38100" dir="2700000" algn="tl">
                            <a:srgbClr val="000000">
                              <a:alpha val="43137"/>
                            </a:srgbClr>
                          </a:outerShdw>
                        </a:effectLst>
                        <a:latin typeface="Arial"/>
                      </a:endParaRPr>
                    </a:p>
                  </a:txBody>
                  <a:tcPr marL="4656" marR="4656" marT="4656" marB="0" anchor="b"/>
                </a:tc>
              </a:tr>
              <a:tr h="303225">
                <a:tc>
                  <a:txBody>
                    <a:bodyPr/>
                    <a:lstStyle/>
                    <a:p>
                      <a:pPr algn="r" rtl="1" fontAlgn="b"/>
                      <a:r>
                        <a:rPr lang="he-IL" sz="1100" u="none" strike="noStrike" dirty="0">
                          <a:effectLst/>
                        </a:rPr>
                        <a:t>אפוטרופוס כללי וכונס נכסים רשמי</a:t>
                      </a:r>
                      <a:endParaRPr lang="he-IL" sz="1100" b="0" i="0" u="none" strike="noStrike" dirty="0">
                        <a:solidFill>
                          <a:srgbClr val="000000"/>
                        </a:solidFill>
                        <a:effectLst/>
                        <a:latin typeface="Arial"/>
                      </a:endParaRPr>
                    </a:p>
                  </a:txBody>
                  <a:tcPr marL="4656" marR="4656" marT="4656" marB="0" anchor="b"/>
                </a:tc>
                <a:tc>
                  <a:txBody>
                    <a:bodyPr/>
                    <a:lstStyle/>
                    <a:p>
                      <a:pPr algn="r" rtl="1" fontAlgn="b"/>
                      <a:r>
                        <a:rPr lang="he-IL" sz="1100" u="none" strike="noStrike">
                          <a:effectLst/>
                        </a:rPr>
                        <a:t>דו"ח פעילות שנתי</a:t>
                      </a:r>
                      <a:endParaRPr lang="he-IL" sz="1100" b="0" i="0" u="none" strike="noStrike">
                        <a:solidFill>
                          <a:srgbClr val="000000"/>
                        </a:solidFill>
                        <a:effectLst/>
                        <a:latin typeface="Arial"/>
                      </a:endParaRPr>
                    </a:p>
                  </a:txBody>
                  <a:tcPr marL="4656" marR="4656" marT="4656" marB="0" anchor="b"/>
                </a:tc>
                <a:tc>
                  <a:txBody>
                    <a:bodyPr/>
                    <a:lstStyle/>
                    <a:p>
                      <a:pPr algn="r" rtl="1" fontAlgn="b"/>
                      <a:r>
                        <a:rPr lang="he-IL" sz="1100" u="none" strike="noStrike" dirty="0">
                          <a:effectLst/>
                        </a:rPr>
                        <a:t>דו"ח סיכום שנתי</a:t>
                      </a:r>
                      <a:endParaRPr lang="he-IL" sz="1100" b="0" i="0" u="none" strike="noStrike" dirty="0">
                        <a:solidFill>
                          <a:srgbClr val="000000"/>
                        </a:solidFill>
                        <a:effectLst/>
                        <a:latin typeface="Arial"/>
                      </a:endParaRPr>
                    </a:p>
                  </a:txBody>
                  <a:tcPr marL="4656" marR="4656" marT="4656" marB="0" anchor="b"/>
                </a:tc>
              </a:tr>
              <a:tr h="169111">
                <a:tc>
                  <a:txBody>
                    <a:bodyPr/>
                    <a:lstStyle/>
                    <a:p>
                      <a:pPr algn="r" rtl="1" fontAlgn="b"/>
                      <a:r>
                        <a:rPr lang="he-IL" sz="1100" u="none" strike="noStrike">
                          <a:effectLst/>
                        </a:rPr>
                        <a:t>בתי הדין הדרוזיים </a:t>
                      </a:r>
                      <a:endParaRPr lang="he-IL" sz="1100" b="0" i="0" u="none" strike="noStrike">
                        <a:solidFill>
                          <a:srgbClr val="000000"/>
                        </a:solidFill>
                        <a:effectLst/>
                        <a:latin typeface="Arial"/>
                      </a:endParaRPr>
                    </a:p>
                  </a:txBody>
                  <a:tcPr marL="4656" marR="4656" marT="4656" marB="0" anchor="b"/>
                </a:tc>
                <a:tc>
                  <a:txBody>
                    <a:bodyPr/>
                    <a:lstStyle/>
                    <a:p>
                      <a:pPr algn="r" rtl="1" fontAlgn="b"/>
                      <a:r>
                        <a:rPr lang="he-IL" sz="1100" u="none" strike="noStrike" dirty="0">
                          <a:effectLst/>
                        </a:rPr>
                        <a:t>ספר המעמד האישי הדרוזי בשפה העברית</a:t>
                      </a:r>
                      <a:endParaRPr lang="he-IL" sz="1100" b="0" i="0" u="none" strike="noStrike" dirty="0">
                        <a:solidFill>
                          <a:srgbClr val="000000"/>
                        </a:solidFill>
                        <a:effectLst/>
                        <a:latin typeface="Arial"/>
                      </a:endParaRPr>
                    </a:p>
                  </a:txBody>
                  <a:tcPr marL="4656" marR="4656" marT="4656" marB="0" anchor="b"/>
                </a:tc>
                <a:tc>
                  <a:txBody>
                    <a:bodyPr/>
                    <a:lstStyle/>
                    <a:p>
                      <a:pPr algn="r" rtl="1" fontAlgn="b"/>
                      <a:r>
                        <a:rPr lang="he-IL" sz="1100" u="none" strike="noStrike">
                          <a:effectLst/>
                        </a:rPr>
                        <a:t>מידע לציבור</a:t>
                      </a:r>
                      <a:endParaRPr lang="he-IL" sz="1100" b="0" i="0" u="none" strike="noStrike">
                        <a:solidFill>
                          <a:srgbClr val="000000"/>
                        </a:solidFill>
                        <a:effectLst/>
                        <a:latin typeface="Arial"/>
                      </a:endParaRPr>
                    </a:p>
                  </a:txBody>
                  <a:tcPr marL="4656" marR="4656" marT="4656" marB="0" anchor="b"/>
                </a:tc>
              </a:tr>
              <a:tr h="169111">
                <a:tc>
                  <a:txBody>
                    <a:bodyPr/>
                    <a:lstStyle/>
                    <a:p>
                      <a:pPr algn="r" rtl="1" fontAlgn="b"/>
                      <a:r>
                        <a:rPr lang="he-IL" sz="1100" u="none" strike="noStrike" dirty="0">
                          <a:effectLst/>
                        </a:rPr>
                        <a:t>בתי הדין הדרוזיים </a:t>
                      </a:r>
                      <a:endParaRPr lang="he-IL" sz="1100" b="0" i="0" u="none" strike="noStrike" dirty="0">
                        <a:solidFill>
                          <a:srgbClr val="000000"/>
                        </a:solidFill>
                        <a:effectLst/>
                        <a:latin typeface="Arial"/>
                      </a:endParaRPr>
                    </a:p>
                  </a:txBody>
                  <a:tcPr marL="4656" marR="4656" marT="4656" marB="0" anchor="b"/>
                </a:tc>
                <a:tc>
                  <a:txBody>
                    <a:bodyPr/>
                    <a:lstStyle/>
                    <a:p>
                      <a:pPr algn="r" rtl="1" fontAlgn="b"/>
                      <a:r>
                        <a:rPr lang="he-IL" sz="1100" u="none" strike="noStrike" dirty="0">
                          <a:effectLst/>
                        </a:rPr>
                        <a:t>פרסום פסקי דין</a:t>
                      </a:r>
                      <a:endParaRPr lang="he-IL" sz="1100" b="0" i="0" u="none" strike="noStrike" dirty="0">
                        <a:solidFill>
                          <a:srgbClr val="000000"/>
                        </a:solidFill>
                        <a:effectLst/>
                        <a:latin typeface="Arial"/>
                      </a:endParaRPr>
                    </a:p>
                  </a:txBody>
                  <a:tcPr marL="4656" marR="4656" marT="4656" marB="0" anchor="b"/>
                </a:tc>
                <a:tc>
                  <a:txBody>
                    <a:bodyPr/>
                    <a:lstStyle/>
                    <a:p>
                      <a:pPr algn="r" rtl="1" fontAlgn="b"/>
                      <a:r>
                        <a:rPr lang="he-IL" sz="1100" u="none" strike="noStrike">
                          <a:effectLst/>
                        </a:rPr>
                        <a:t>מידע לציבור</a:t>
                      </a:r>
                      <a:endParaRPr lang="he-IL" sz="1100" b="0" i="0" u="none" strike="noStrike">
                        <a:solidFill>
                          <a:srgbClr val="000000"/>
                        </a:solidFill>
                        <a:effectLst/>
                        <a:latin typeface="Arial"/>
                      </a:endParaRPr>
                    </a:p>
                  </a:txBody>
                  <a:tcPr marL="4656" marR="4656" marT="4656" marB="0" anchor="b"/>
                </a:tc>
              </a:tr>
              <a:tr h="303225">
                <a:tc>
                  <a:txBody>
                    <a:bodyPr/>
                    <a:lstStyle/>
                    <a:p>
                      <a:pPr algn="r" rtl="1" fontAlgn="b"/>
                      <a:r>
                        <a:rPr lang="he-IL" sz="1100" u="none" strike="noStrike">
                          <a:effectLst/>
                        </a:rPr>
                        <a:t>בתי הדין המנהליים לפי חוק הכניסה לישראל</a:t>
                      </a:r>
                      <a:endParaRPr lang="he-IL" sz="1100" b="0" i="0" u="none" strike="noStrike">
                        <a:solidFill>
                          <a:srgbClr val="000000"/>
                        </a:solidFill>
                        <a:effectLst/>
                        <a:latin typeface="Arial"/>
                      </a:endParaRPr>
                    </a:p>
                  </a:txBody>
                  <a:tcPr marL="4656" marR="4656" marT="4656" marB="0" anchor="b"/>
                </a:tc>
                <a:tc>
                  <a:txBody>
                    <a:bodyPr/>
                    <a:lstStyle/>
                    <a:p>
                      <a:pPr algn="r" rtl="1" fontAlgn="b"/>
                      <a:r>
                        <a:rPr lang="he-IL" sz="1100" u="none" strike="noStrike" dirty="0">
                          <a:effectLst/>
                        </a:rPr>
                        <a:t>הנחיות בית הדין </a:t>
                      </a:r>
                      <a:r>
                        <a:rPr lang="he-IL" sz="1100" u="none" strike="noStrike" dirty="0" err="1">
                          <a:effectLst/>
                        </a:rPr>
                        <a:t>לעררים</a:t>
                      </a:r>
                      <a:endParaRPr lang="he-IL" sz="1100" b="0" i="0" u="none" strike="noStrike" dirty="0">
                        <a:solidFill>
                          <a:srgbClr val="000000"/>
                        </a:solidFill>
                        <a:effectLst/>
                        <a:latin typeface="Arial"/>
                      </a:endParaRPr>
                    </a:p>
                  </a:txBody>
                  <a:tcPr marL="4656" marR="4656" marT="4656" marB="0" anchor="b"/>
                </a:tc>
                <a:tc>
                  <a:txBody>
                    <a:bodyPr/>
                    <a:lstStyle/>
                    <a:p>
                      <a:pPr algn="r" rtl="1" fontAlgn="b"/>
                      <a:r>
                        <a:rPr lang="he-IL" sz="1100" u="none" strike="noStrike">
                          <a:effectLst/>
                        </a:rPr>
                        <a:t>הנחיות ונהלים לציבור </a:t>
                      </a:r>
                      <a:endParaRPr lang="he-IL" sz="1100" b="0" i="0" u="none" strike="noStrike">
                        <a:solidFill>
                          <a:srgbClr val="000000"/>
                        </a:solidFill>
                        <a:effectLst/>
                        <a:latin typeface="Arial"/>
                      </a:endParaRPr>
                    </a:p>
                  </a:txBody>
                  <a:tcPr marL="4656" marR="4656" marT="4656" marB="0" anchor="b"/>
                </a:tc>
              </a:tr>
              <a:tr h="303225">
                <a:tc>
                  <a:txBody>
                    <a:bodyPr/>
                    <a:lstStyle/>
                    <a:p>
                      <a:pPr algn="r" rtl="1" fontAlgn="b"/>
                      <a:r>
                        <a:rPr lang="he-IL" sz="1100" u="none" strike="noStrike" dirty="0">
                          <a:effectLst/>
                        </a:rPr>
                        <a:t>בתי הדין המנהליים לפי חוק הכניסה לישראל</a:t>
                      </a:r>
                      <a:endParaRPr lang="he-IL" sz="1100" b="0" i="0" u="none" strike="noStrike" dirty="0">
                        <a:solidFill>
                          <a:srgbClr val="000000"/>
                        </a:solidFill>
                        <a:effectLst/>
                        <a:latin typeface="Arial"/>
                      </a:endParaRPr>
                    </a:p>
                  </a:txBody>
                  <a:tcPr marL="4656" marR="4656" marT="4656" marB="0" anchor="b"/>
                </a:tc>
                <a:tc>
                  <a:txBody>
                    <a:bodyPr/>
                    <a:lstStyle/>
                    <a:p>
                      <a:pPr algn="r" rtl="1" fontAlgn="b"/>
                      <a:r>
                        <a:rPr lang="he-IL" sz="1100" u="none" strike="noStrike" dirty="0">
                          <a:effectLst/>
                        </a:rPr>
                        <a:t>הנחיות הגשת בקשה מעבר לשעות הפעילות </a:t>
                      </a:r>
                      <a:endParaRPr lang="he-IL" sz="1100" b="0" i="0" u="none" strike="noStrike" dirty="0">
                        <a:solidFill>
                          <a:srgbClr val="000000"/>
                        </a:solidFill>
                        <a:effectLst/>
                        <a:latin typeface="Arial"/>
                      </a:endParaRPr>
                    </a:p>
                  </a:txBody>
                  <a:tcPr marL="4656" marR="4656" marT="4656" marB="0" anchor="b"/>
                </a:tc>
                <a:tc>
                  <a:txBody>
                    <a:bodyPr/>
                    <a:lstStyle/>
                    <a:p>
                      <a:pPr algn="r" rtl="1" fontAlgn="b"/>
                      <a:r>
                        <a:rPr lang="he-IL" sz="1100" u="none" strike="noStrike">
                          <a:effectLst/>
                        </a:rPr>
                        <a:t>הנחיות ונהלים לציבור </a:t>
                      </a:r>
                      <a:endParaRPr lang="he-IL" sz="1100" b="0" i="0" u="none" strike="noStrike">
                        <a:solidFill>
                          <a:srgbClr val="000000"/>
                        </a:solidFill>
                        <a:effectLst/>
                        <a:latin typeface="Arial"/>
                      </a:endParaRPr>
                    </a:p>
                  </a:txBody>
                  <a:tcPr marL="4656" marR="4656" marT="4656" marB="0" anchor="b"/>
                </a:tc>
              </a:tr>
              <a:tr h="303225">
                <a:tc>
                  <a:txBody>
                    <a:bodyPr/>
                    <a:lstStyle/>
                    <a:p>
                      <a:pPr algn="r" rtl="1" fontAlgn="b"/>
                      <a:r>
                        <a:rPr lang="he-IL" sz="1100" u="none" strike="noStrike" dirty="0">
                          <a:effectLst/>
                        </a:rPr>
                        <a:t>היחידה הממשלתית לחופש המידע</a:t>
                      </a:r>
                      <a:endParaRPr lang="he-IL" sz="1100" b="0" i="0" u="none" strike="noStrike" dirty="0">
                        <a:solidFill>
                          <a:srgbClr val="000000"/>
                        </a:solidFill>
                        <a:effectLst/>
                        <a:latin typeface="Arial"/>
                      </a:endParaRPr>
                    </a:p>
                  </a:txBody>
                  <a:tcPr marL="4656" marR="4656" marT="4656" marB="0" anchor="b"/>
                </a:tc>
                <a:tc>
                  <a:txBody>
                    <a:bodyPr/>
                    <a:lstStyle/>
                    <a:p>
                      <a:pPr algn="r" rtl="1" fontAlgn="b"/>
                      <a:r>
                        <a:rPr lang="he-IL" sz="1100" u="none" strike="noStrike" dirty="0">
                          <a:effectLst/>
                        </a:rPr>
                        <a:t>דו"ח פעילות שנתי</a:t>
                      </a:r>
                      <a:endParaRPr lang="he-IL" sz="1100" b="0" i="0" u="none" strike="noStrike" dirty="0">
                        <a:solidFill>
                          <a:srgbClr val="000000"/>
                        </a:solidFill>
                        <a:effectLst/>
                        <a:latin typeface="Arial"/>
                      </a:endParaRPr>
                    </a:p>
                  </a:txBody>
                  <a:tcPr marL="4656" marR="4656" marT="4656" marB="0" anchor="b"/>
                </a:tc>
                <a:tc>
                  <a:txBody>
                    <a:bodyPr/>
                    <a:lstStyle/>
                    <a:p>
                      <a:pPr algn="r" rtl="1" fontAlgn="b"/>
                      <a:r>
                        <a:rPr lang="he-IL" sz="1100" u="none" strike="noStrike" dirty="0">
                          <a:effectLst/>
                        </a:rPr>
                        <a:t>דו"ח סיכום שנתי</a:t>
                      </a:r>
                      <a:endParaRPr lang="he-IL" sz="1100" b="0" i="0" u="none" strike="noStrike" dirty="0">
                        <a:solidFill>
                          <a:srgbClr val="000000"/>
                        </a:solidFill>
                        <a:effectLst/>
                        <a:latin typeface="Arial"/>
                      </a:endParaRPr>
                    </a:p>
                  </a:txBody>
                  <a:tcPr marL="4656" marR="4656" marT="4656" marB="0" anchor="b"/>
                </a:tc>
              </a:tr>
              <a:tr h="303225">
                <a:tc>
                  <a:txBody>
                    <a:bodyPr/>
                    <a:lstStyle/>
                    <a:p>
                      <a:pPr algn="r" rtl="1" fontAlgn="b"/>
                      <a:r>
                        <a:rPr lang="he-IL" sz="1100" u="none" strike="noStrike">
                          <a:effectLst/>
                        </a:rPr>
                        <a:t>הרשות לאיסור הלבנת הון ומימון טרור </a:t>
                      </a:r>
                      <a:endParaRPr lang="he-IL" sz="1100" b="0" i="0" u="none" strike="noStrike">
                        <a:solidFill>
                          <a:srgbClr val="000000"/>
                        </a:solidFill>
                        <a:effectLst/>
                        <a:latin typeface="Arial"/>
                      </a:endParaRPr>
                    </a:p>
                  </a:txBody>
                  <a:tcPr marL="4656" marR="4656" marT="4656" marB="0" anchor="b"/>
                </a:tc>
                <a:tc>
                  <a:txBody>
                    <a:bodyPr/>
                    <a:lstStyle/>
                    <a:p>
                      <a:pPr algn="r" rtl="1" fontAlgn="b"/>
                      <a:r>
                        <a:rPr lang="he-IL" sz="1100" u="none" strike="noStrike" dirty="0">
                          <a:effectLst/>
                        </a:rPr>
                        <a:t>דו"ח פעילות שנתי</a:t>
                      </a:r>
                      <a:endParaRPr lang="he-IL" sz="1100" b="0" i="0" u="none" strike="noStrike" dirty="0">
                        <a:solidFill>
                          <a:srgbClr val="000000"/>
                        </a:solidFill>
                        <a:effectLst/>
                        <a:latin typeface="Arial"/>
                      </a:endParaRPr>
                    </a:p>
                  </a:txBody>
                  <a:tcPr marL="4656" marR="4656" marT="4656" marB="0" anchor="b"/>
                </a:tc>
                <a:tc>
                  <a:txBody>
                    <a:bodyPr/>
                    <a:lstStyle/>
                    <a:p>
                      <a:pPr algn="r" rtl="1" fontAlgn="b"/>
                      <a:r>
                        <a:rPr lang="he-IL" sz="1100" u="none" strike="noStrike">
                          <a:effectLst/>
                        </a:rPr>
                        <a:t>דו"ח סיכום שנתי</a:t>
                      </a:r>
                      <a:endParaRPr lang="he-IL" sz="1100" b="0" i="0" u="none" strike="noStrike">
                        <a:solidFill>
                          <a:srgbClr val="000000"/>
                        </a:solidFill>
                        <a:effectLst/>
                        <a:latin typeface="Arial"/>
                      </a:endParaRPr>
                    </a:p>
                  </a:txBody>
                  <a:tcPr marL="4656" marR="4656" marT="4656" marB="0" anchor="b"/>
                </a:tc>
              </a:tr>
              <a:tr h="303225">
                <a:tc>
                  <a:txBody>
                    <a:bodyPr/>
                    <a:lstStyle/>
                    <a:p>
                      <a:pPr algn="r" rtl="1" fontAlgn="b"/>
                      <a:r>
                        <a:rPr lang="he-IL" sz="1100" u="none" strike="noStrike">
                          <a:effectLst/>
                        </a:rPr>
                        <a:t>הרשות לאיסור הלבנת הון ומימון טרור </a:t>
                      </a:r>
                      <a:endParaRPr lang="he-IL" sz="1100" b="0" i="0" u="none" strike="noStrike">
                        <a:solidFill>
                          <a:srgbClr val="000000"/>
                        </a:solidFill>
                        <a:effectLst/>
                        <a:latin typeface="Arial"/>
                      </a:endParaRPr>
                    </a:p>
                  </a:txBody>
                  <a:tcPr marL="4656" marR="4656" marT="4656" marB="0" anchor="b"/>
                </a:tc>
                <a:tc>
                  <a:txBody>
                    <a:bodyPr/>
                    <a:lstStyle/>
                    <a:p>
                      <a:pPr algn="r" rtl="1" fontAlgn="b"/>
                      <a:r>
                        <a:rPr lang="he-IL" sz="1100" u="none" strike="noStrike" dirty="0">
                          <a:effectLst/>
                        </a:rPr>
                        <a:t>"מידע הון" המתפרסם 3 פעמים בשנה</a:t>
                      </a:r>
                      <a:endParaRPr lang="he-IL" sz="1100" b="0" i="0" u="none" strike="noStrike" dirty="0">
                        <a:solidFill>
                          <a:srgbClr val="000000"/>
                        </a:solidFill>
                        <a:effectLst/>
                        <a:latin typeface="Arial"/>
                      </a:endParaRPr>
                    </a:p>
                  </a:txBody>
                  <a:tcPr marL="4656" marR="4656" marT="4656" marB="0" anchor="b"/>
                </a:tc>
                <a:tc>
                  <a:txBody>
                    <a:bodyPr/>
                    <a:lstStyle/>
                    <a:p>
                      <a:pPr algn="r" rtl="1" fontAlgn="b"/>
                      <a:r>
                        <a:rPr lang="he-IL" sz="1100" u="none" strike="noStrike" dirty="0">
                          <a:effectLst/>
                        </a:rPr>
                        <a:t>מידע לציבור</a:t>
                      </a:r>
                      <a:endParaRPr lang="he-IL" sz="1100" b="0" i="0" u="none" strike="noStrike" dirty="0">
                        <a:solidFill>
                          <a:srgbClr val="000000"/>
                        </a:solidFill>
                        <a:effectLst/>
                        <a:latin typeface="Arial"/>
                      </a:endParaRPr>
                    </a:p>
                  </a:txBody>
                  <a:tcPr marL="4656" marR="4656" marT="4656" marB="0" anchor="b"/>
                </a:tc>
              </a:tr>
              <a:tr h="303225">
                <a:tc>
                  <a:txBody>
                    <a:bodyPr/>
                    <a:lstStyle/>
                    <a:p>
                      <a:pPr algn="r" rtl="1" fontAlgn="b"/>
                      <a:r>
                        <a:rPr lang="he-IL" sz="1100" u="none" strike="noStrike" dirty="0">
                          <a:effectLst/>
                        </a:rPr>
                        <a:t>הרשות להגנת הפרטיות</a:t>
                      </a:r>
                      <a:endParaRPr lang="he-IL" sz="1100" b="0" i="0" u="none" strike="noStrike" dirty="0">
                        <a:solidFill>
                          <a:srgbClr val="000000"/>
                        </a:solidFill>
                        <a:effectLst/>
                        <a:latin typeface="Arial"/>
                      </a:endParaRPr>
                    </a:p>
                  </a:txBody>
                  <a:tcPr marL="4656" marR="4656" marT="4656" marB="0" anchor="b"/>
                </a:tc>
                <a:tc>
                  <a:txBody>
                    <a:bodyPr/>
                    <a:lstStyle/>
                    <a:p>
                      <a:pPr algn="r" rtl="1" fontAlgn="b"/>
                      <a:r>
                        <a:rPr lang="he-IL" sz="1100" u="none" strike="noStrike" dirty="0">
                          <a:effectLst/>
                        </a:rPr>
                        <a:t>הנחיות רשם מאגרי מידע, רשם גורמים מאשרים ורשם שירותי נתוני אשראי  </a:t>
                      </a:r>
                      <a:endParaRPr lang="he-IL" sz="1100" b="0" i="0" u="none" strike="noStrike" dirty="0">
                        <a:solidFill>
                          <a:srgbClr val="000000"/>
                        </a:solidFill>
                        <a:effectLst/>
                        <a:latin typeface="Arial"/>
                      </a:endParaRPr>
                    </a:p>
                  </a:txBody>
                  <a:tcPr marL="4656" marR="4656" marT="4656" marB="0" anchor="b"/>
                </a:tc>
                <a:tc>
                  <a:txBody>
                    <a:bodyPr/>
                    <a:lstStyle/>
                    <a:p>
                      <a:pPr algn="r" rtl="1" fontAlgn="b"/>
                      <a:r>
                        <a:rPr lang="he-IL" sz="1100" u="none" strike="noStrike" dirty="0">
                          <a:effectLst/>
                        </a:rPr>
                        <a:t>הנחיות ונהלים לציבור </a:t>
                      </a:r>
                      <a:endParaRPr lang="he-IL" sz="1100" b="0" i="0" u="none" strike="noStrike" dirty="0">
                        <a:solidFill>
                          <a:srgbClr val="000000"/>
                        </a:solidFill>
                        <a:effectLst/>
                        <a:latin typeface="Arial"/>
                      </a:endParaRPr>
                    </a:p>
                  </a:txBody>
                  <a:tcPr marL="4656" marR="4656" marT="4656" marB="0" anchor="b"/>
                </a:tc>
              </a:tr>
              <a:tr h="333652">
                <a:tc>
                  <a:txBody>
                    <a:bodyPr/>
                    <a:lstStyle/>
                    <a:p>
                      <a:pPr algn="r" rtl="1" fontAlgn="b"/>
                      <a:r>
                        <a:rPr lang="he-IL" sz="1100" u="none" strike="noStrike" dirty="0">
                          <a:effectLst/>
                        </a:rPr>
                        <a:t>נציבות </a:t>
                      </a:r>
                      <a:r>
                        <a:rPr lang="he-IL" sz="1100" u="none" strike="noStrike" dirty="0" err="1">
                          <a:effectLst/>
                        </a:rPr>
                        <a:t>שיוויון</a:t>
                      </a:r>
                      <a:r>
                        <a:rPr lang="he-IL" sz="1100" u="none" strike="noStrike" dirty="0">
                          <a:effectLst/>
                        </a:rPr>
                        <a:t> לאנשים עם מוגבלות </a:t>
                      </a:r>
                      <a:endParaRPr lang="he-IL" sz="1100" b="0" i="0" u="none" strike="noStrike" dirty="0">
                        <a:solidFill>
                          <a:srgbClr val="000000"/>
                        </a:solidFill>
                        <a:effectLst/>
                        <a:latin typeface="Arial"/>
                      </a:endParaRPr>
                    </a:p>
                  </a:txBody>
                  <a:tcPr marL="4656" marR="4656" marT="4656" marB="0" anchor="b"/>
                </a:tc>
                <a:tc>
                  <a:txBody>
                    <a:bodyPr/>
                    <a:lstStyle/>
                    <a:p>
                      <a:pPr algn="r" rtl="1" fontAlgn="b"/>
                      <a:r>
                        <a:rPr lang="he-IL" sz="1100" u="none" strike="noStrike" dirty="0">
                          <a:effectLst/>
                        </a:rPr>
                        <a:t>שירות נגיש לאנשים עם מוגבלות - זכויות לאנשים עם מוגבלות בעת קבלת שירות </a:t>
                      </a:r>
                      <a:endParaRPr lang="he-IL" sz="1100" b="0" i="0" u="none" strike="noStrike" dirty="0">
                        <a:solidFill>
                          <a:srgbClr val="000000"/>
                        </a:solidFill>
                        <a:effectLst/>
                        <a:latin typeface="Arial"/>
                      </a:endParaRPr>
                    </a:p>
                  </a:txBody>
                  <a:tcPr marL="4656" marR="4656" marT="4656" marB="0" anchor="b"/>
                </a:tc>
                <a:tc>
                  <a:txBody>
                    <a:bodyPr/>
                    <a:lstStyle/>
                    <a:p>
                      <a:pPr algn="r" rtl="1" fontAlgn="b"/>
                      <a:r>
                        <a:rPr lang="he-IL" sz="1100" u="none" strike="noStrike" dirty="0">
                          <a:effectLst/>
                        </a:rPr>
                        <a:t>מידע לציבור</a:t>
                      </a:r>
                      <a:endParaRPr lang="he-IL" sz="1100" b="0" i="0" u="none" strike="noStrike" dirty="0">
                        <a:solidFill>
                          <a:srgbClr val="000000"/>
                        </a:solidFill>
                        <a:effectLst/>
                        <a:latin typeface="Arial"/>
                      </a:endParaRPr>
                    </a:p>
                  </a:txBody>
                  <a:tcPr marL="4656" marR="4656" marT="4656" marB="0" anchor="b"/>
                </a:tc>
              </a:tr>
              <a:tr h="303225">
                <a:tc>
                  <a:txBody>
                    <a:bodyPr/>
                    <a:lstStyle/>
                    <a:p>
                      <a:pPr algn="r" rtl="1" fontAlgn="b"/>
                      <a:r>
                        <a:rPr lang="he-IL" sz="1100" u="none" strike="noStrike">
                          <a:effectLst/>
                        </a:rPr>
                        <a:t>נציבות שיוויון לאנשים עם מוגבלות </a:t>
                      </a:r>
                      <a:endParaRPr lang="he-IL" sz="1100" b="0" i="0" u="none" strike="noStrike">
                        <a:solidFill>
                          <a:srgbClr val="000000"/>
                        </a:solidFill>
                        <a:effectLst/>
                        <a:latin typeface="Arial"/>
                      </a:endParaRPr>
                    </a:p>
                  </a:txBody>
                  <a:tcPr marL="4656" marR="4656" marT="4656" marB="0" anchor="b"/>
                </a:tc>
                <a:tc>
                  <a:txBody>
                    <a:bodyPr/>
                    <a:lstStyle/>
                    <a:p>
                      <a:pPr algn="r" rtl="1" fontAlgn="b"/>
                      <a:r>
                        <a:rPr lang="he-IL" sz="1100" u="none" strike="noStrike" dirty="0">
                          <a:effectLst/>
                        </a:rPr>
                        <a:t>ייצוג הולם לאנשים עם מוגבלות בשוק החופשי- ישראל והעולם מבט השוואתי </a:t>
                      </a:r>
                      <a:endParaRPr lang="he-IL" sz="1100" b="0" i="0" u="none" strike="noStrike" dirty="0">
                        <a:solidFill>
                          <a:srgbClr val="000000"/>
                        </a:solidFill>
                        <a:effectLst/>
                        <a:latin typeface="Arial"/>
                      </a:endParaRPr>
                    </a:p>
                  </a:txBody>
                  <a:tcPr marL="4656" marR="4656" marT="4656" marB="0" anchor="b"/>
                </a:tc>
                <a:tc>
                  <a:txBody>
                    <a:bodyPr/>
                    <a:lstStyle/>
                    <a:p>
                      <a:pPr algn="r" rtl="1" fontAlgn="b"/>
                      <a:r>
                        <a:rPr lang="he-IL" sz="1100" u="none" strike="noStrike" dirty="0">
                          <a:effectLst/>
                        </a:rPr>
                        <a:t>מידע לציבור</a:t>
                      </a:r>
                      <a:endParaRPr lang="he-IL" sz="1100" b="0" i="0" u="none" strike="noStrike" dirty="0">
                        <a:solidFill>
                          <a:srgbClr val="000000"/>
                        </a:solidFill>
                        <a:effectLst/>
                        <a:latin typeface="Arial"/>
                      </a:endParaRPr>
                    </a:p>
                  </a:txBody>
                  <a:tcPr marL="4656" marR="4656" marT="4656" marB="0" anchor="b"/>
                </a:tc>
              </a:tr>
              <a:tr h="303225">
                <a:tc>
                  <a:txBody>
                    <a:bodyPr/>
                    <a:lstStyle/>
                    <a:p>
                      <a:pPr algn="r" rtl="1" fontAlgn="b"/>
                      <a:r>
                        <a:rPr lang="he-IL" sz="1100" u="none" strike="noStrike">
                          <a:effectLst/>
                        </a:rPr>
                        <a:t>נציבות תלונות הציבור על שופטים </a:t>
                      </a:r>
                      <a:endParaRPr lang="he-IL" sz="1100" b="0" i="0" u="none" strike="noStrike">
                        <a:solidFill>
                          <a:srgbClr val="000000"/>
                        </a:solidFill>
                        <a:effectLst/>
                        <a:latin typeface="Arial"/>
                      </a:endParaRPr>
                    </a:p>
                  </a:txBody>
                  <a:tcPr marL="4656" marR="4656" marT="4656" marB="0" anchor="b"/>
                </a:tc>
                <a:tc>
                  <a:txBody>
                    <a:bodyPr/>
                    <a:lstStyle/>
                    <a:p>
                      <a:pPr algn="r" rtl="1" fontAlgn="b"/>
                      <a:r>
                        <a:rPr lang="he-IL" sz="1100" u="none" strike="noStrike" dirty="0">
                          <a:effectLst/>
                        </a:rPr>
                        <a:t>דו"ח פעילות שנתי</a:t>
                      </a:r>
                      <a:endParaRPr lang="he-IL" sz="1100" b="0" i="0" u="none" strike="noStrike" dirty="0">
                        <a:solidFill>
                          <a:srgbClr val="000000"/>
                        </a:solidFill>
                        <a:effectLst/>
                        <a:latin typeface="Arial"/>
                      </a:endParaRPr>
                    </a:p>
                  </a:txBody>
                  <a:tcPr marL="4656" marR="4656" marT="4656" marB="0" anchor="b"/>
                </a:tc>
                <a:tc>
                  <a:txBody>
                    <a:bodyPr/>
                    <a:lstStyle/>
                    <a:p>
                      <a:pPr algn="r" rtl="1" fontAlgn="b"/>
                      <a:r>
                        <a:rPr lang="he-IL" sz="1100" u="none" strike="noStrike" dirty="0">
                          <a:effectLst/>
                        </a:rPr>
                        <a:t>דו"ח סיכום שנתי</a:t>
                      </a:r>
                      <a:endParaRPr lang="he-IL" sz="1100" b="0" i="0" u="none" strike="noStrike" dirty="0">
                        <a:solidFill>
                          <a:srgbClr val="000000"/>
                        </a:solidFill>
                        <a:effectLst/>
                        <a:latin typeface="Arial"/>
                      </a:endParaRPr>
                    </a:p>
                  </a:txBody>
                  <a:tcPr marL="4656" marR="4656" marT="4656" marB="0" anchor="b"/>
                </a:tc>
              </a:tr>
              <a:tr h="303225">
                <a:tc>
                  <a:txBody>
                    <a:bodyPr/>
                    <a:lstStyle/>
                    <a:p>
                      <a:pPr algn="r" rtl="1" fontAlgn="b"/>
                      <a:r>
                        <a:rPr lang="he-IL" sz="1100" u="none" strike="noStrike">
                          <a:effectLst/>
                        </a:rPr>
                        <a:t>נציבות תלונות הציבור על שופטים </a:t>
                      </a:r>
                      <a:endParaRPr lang="he-IL" sz="1100" b="0" i="0" u="none" strike="noStrike">
                        <a:solidFill>
                          <a:srgbClr val="000000"/>
                        </a:solidFill>
                        <a:effectLst/>
                        <a:latin typeface="Arial"/>
                      </a:endParaRPr>
                    </a:p>
                  </a:txBody>
                  <a:tcPr marL="4656" marR="4656" marT="4656" marB="0" anchor="b"/>
                </a:tc>
                <a:tc>
                  <a:txBody>
                    <a:bodyPr/>
                    <a:lstStyle/>
                    <a:p>
                      <a:pPr algn="r" rtl="1" fontAlgn="b"/>
                      <a:r>
                        <a:rPr lang="he-IL" sz="1100" u="none" strike="noStrike" dirty="0">
                          <a:effectLst/>
                        </a:rPr>
                        <a:t>פרסום החלטות</a:t>
                      </a:r>
                      <a:endParaRPr lang="he-IL" sz="1100" b="0" i="0" u="none" strike="noStrike" dirty="0">
                        <a:solidFill>
                          <a:srgbClr val="000000"/>
                        </a:solidFill>
                        <a:effectLst/>
                        <a:latin typeface="Arial"/>
                      </a:endParaRPr>
                    </a:p>
                  </a:txBody>
                  <a:tcPr marL="4656" marR="4656" marT="4656" marB="0" anchor="b"/>
                </a:tc>
                <a:tc>
                  <a:txBody>
                    <a:bodyPr/>
                    <a:lstStyle/>
                    <a:p>
                      <a:pPr algn="r" rtl="1" fontAlgn="b"/>
                      <a:r>
                        <a:rPr lang="he-IL" sz="1100" u="none" strike="noStrike" dirty="0">
                          <a:effectLst/>
                        </a:rPr>
                        <a:t>מידע לציבור</a:t>
                      </a:r>
                      <a:endParaRPr lang="he-IL" sz="1100" b="0" i="0" u="none" strike="noStrike" dirty="0">
                        <a:solidFill>
                          <a:srgbClr val="000000"/>
                        </a:solidFill>
                        <a:effectLst/>
                        <a:latin typeface="Arial"/>
                      </a:endParaRPr>
                    </a:p>
                  </a:txBody>
                  <a:tcPr marL="4656" marR="4656" marT="4656" marB="0" anchor="b"/>
                </a:tc>
              </a:tr>
              <a:tr h="303225">
                <a:tc>
                  <a:txBody>
                    <a:bodyPr/>
                    <a:lstStyle/>
                    <a:p>
                      <a:pPr algn="r" rtl="1" fontAlgn="b"/>
                      <a:r>
                        <a:rPr lang="he-IL" sz="1100" b="0" i="0" u="none" strike="noStrike" dirty="0">
                          <a:solidFill>
                            <a:srgbClr val="000000"/>
                          </a:solidFill>
                          <a:effectLst/>
                          <a:latin typeface="Arial"/>
                        </a:rPr>
                        <a:t>סיוע משפטי</a:t>
                      </a:r>
                    </a:p>
                  </a:txBody>
                  <a:tcPr marL="9525" marR="9525" marT="9525" marB="0" anchor="b"/>
                </a:tc>
                <a:tc>
                  <a:txBody>
                    <a:bodyPr/>
                    <a:lstStyle/>
                    <a:p>
                      <a:pPr algn="r" rtl="1" fontAlgn="b"/>
                      <a:r>
                        <a:rPr lang="he-IL" sz="1100" b="0" i="0" u="none" strike="noStrike" dirty="0">
                          <a:solidFill>
                            <a:srgbClr val="000000"/>
                          </a:solidFill>
                          <a:effectLst/>
                          <a:latin typeface="Arial"/>
                        </a:rPr>
                        <a:t>עלון מידע בנושא ניצולי שואה </a:t>
                      </a:r>
                    </a:p>
                  </a:txBody>
                  <a:tcPr marL="9525" marR="9525" marT="9525" marB="0" anchor="b"/>
                </a:tc>
                <a:tc>
                  <a:txBody>
                    <a:bodyPr/>
                    <a:lstStyle/>
                    <a:p>
                      <a:pPr algn="r" rtl="1" fontAlgn="b"/>
                      <a:r>
                        <a:rPr lang="he-IL" sz="1100" b="0" i="0" u="none" strike="noStrike" dirty="0">
                          <a:solidFill>
                            <a:srgbClr val="000000"/>
                          </a:solidFill>
                          <a:effectLst/>
                          <a:latin typeface="Arial"/>
                        </a:rPr>
                        <a:t>מידע לציבור</a:t>
                      </a:r>
                    </a:p>
                  </a:txBody>
                  <a:tcPr marL="9525" marR="9525" marT="9525" marB="0" anchor="b"/>
                </a:tc>
              </a:tr>
            </a:tbl>
          </a:graphicData>
        </a:graphic>
      </p:graphicFrame>
    </p:spTree>
    <p:extLst>
      <p:ext uri="{BB962C8B-B14F-4D97-AF65-F5344CB8AC3E}">
        <p14:creationId xmlns:p14="http://schemas.microsoft.com/office/powerpoint/2010/main" val="13649302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835696" y="69280"/>
            <a:ext cx="7056783" cy="594066"/>
          </a:xfrm>
        </p:spPr>
        <p:txBody>
          <a:bodyPr anchor="ctr"/>
          <a:lstStyle/>
          <a:p>
            <a:r>
              <a:rPr lang="he-IL" sz="2400" dirty="0"/>
              <a:t>פרסום פומבי של הנחיות, נהלים ומידע ביחידות </a:t>
            </a:r>
          </a:p>
        </p:txBody>
      </p:sp>
      <p:graphicFrame>
        <p:nvGraphicFramePr>
          <p:cNvPr id="6" name="טבלה 5"/>
          <p:cNvGraphicFramePr>
            <a:graphicFrameLocks noGrp="1"/>
          </p:cNvGraphicFramePr>
          <p:nvPr>
            <p:extLst>
              <p:ext uri="{D42A27DB-BD31-4B8C-83A1-F6EECF244321}">
                <p14:modId xmlns:p14="http://schemas.microsoft.com/office/powerpoint/2010/main" val="2747811169"/>
              </p:ext>
            </p:extLst>
          </p:nvPr>
        </p:nvGraphicFramePr>
        <p:xfrm>
          <a:off x="251520" y="831751"/>
          <a:ext cx="8634843" cy="4116263"/>
        </p:xfrm>
        <a:graphic>
          <a:graphicData uri="http://schemas.openxmlformats.org/drawingml/2006/table">
            <a:tbl>
              <a:tblPr rtl="1" firstRow="1">
                <a:tableStyleId>{EB9631B5-78F2-41C9-869B-9F39066F8104}</a:tableStyleId>
              </a:tblPr>
              <a:tblGrid>
                <a:gridCol w="1735561"/>
                <a:gridCol w="5274782"/>
                <a:gridCol w="1624500"/>
              </a:tblGrid>
              <a:tr h="169344">
                <a:tc>
                  <a:txBody>
                    <a:bodyPr/>
                    <a:lstStyle/>
                    <a:p>
                      <a:pPr algn="r" rtl="1" fontAlgn="b"/>
                      <a:r>
                        <a:rPr lang="he-IL" sz="1100" u="none" strike="noStrike" dirty="0">
                          <a:effectLst>
                            <a:outerShdw blurRad="38100" dist="38100" dir="2700000" algn="tl">
                              <a:srgbClr val="000000">
                                <a:alpha val="43137"/>
                              </a:srgbClr>
                            </a:outerShdw>
                          </a:effectLst>
                        </a:rPr>
                        <a:t>היחידה</a:t>
                      </a:r>
                      <a:endParaRPr lang="he-IL" sz="1100" b="1" i="0" u="none" strike="noStrike" dirty="0">
                        <a:solidFill>
                          <a:srgbClr val="1F497D"/>
                        </a:solidFill>
                        <a:effectLst>
                          <a:outerShdw blurRad="38100" dist="38100" dir="2700000" algn="tl">
                            <a:srgbClr val="000000">
                              <a:alpha val="43137"/>
                            </a:srgbClr>
                          </a:outerShdw>
                        </a:effectLst>
                        <a:latin typeface="Arial"/>
                      </a:endParaRPr>
                    </a:p>
                  </a:txBody>
                  <a:tcPr marL="4656" marR="4656" marT="4656" marB="0" anchor="b"/>
                </a:tc>
                <a:tc>
                  <a:txBody>
                    <a:bodyPr/>
                    <a:lstStyle/>
                    <a:p>
                      <a:pPr algn="r" rtl="1" fontAlgn="b"/>
                      <a:r>
                        <a:rPr lang="he-IL" sz="1100" u="none" strike="noStrike" dirty="0">
                          <a:effectLst>
                            <a:outerShdw blurRad="38100" dist="38100" dir="2700000" algn="tl">
                              <a:srgbClr val="000000">
                                <a:alpha val="43137"/>
                              </a:srgbClr>
                            </a:outerShdw>
                          </a:effectLst>
                        </a:rPr>
                        <a:t>שם המסמך</a:t>
                      </a:r>
                      <a:endParaRPr lang="he-IL" sz="1100" b="1" i="0" u="none" strike="noStrike" dirty="0">
                        <a:solidFill>
                          <a:srgbClr val="1F497D"/>
                        </a:solidFill>
                        <a:effectLst>
                          <a:outerShdw blurRad="38100" dist="38100" dir="2700000" algn="tl">
                            <a:srgbClr val="000000">
                              <a:alpha val="43137"/>
                            </a:srgbClr>
                          </a:outerShdw>
                        </a:effectLst>
                        <a:latin typeface="Arial"/>
                      </a:endParaRPr>
                    </a:p>
                  </a:txBody>
                  <a:tcPr marL="4656" marR="4656" marT="4656" marB="0" anchor="b"/>
                </a:tc>
                <a:tc>
                  <a:txBody>
                    <a:bodyPr/>
                    <a:lstStyle/>
                    <a:p>
                      <a:pPr algn="r" rtl="1" fontAlgn="b"/>
                      <a:r>
                        <a:rPr lang="he-IL" sz="1100" u="none" strike="noStrike" dirty="0">
                          <a:effectLst>
                            <a:outerShdw blurRad="38100" dist="38100" dir="2700000" algn="tl">
                              <a:srgbClr val="000000">
                                <a:alpha val="43137"/>
                              </a:srgbClr>
                            </a:outerShdw>
                          </a:effectLst>
                        </a:rPr>
                        <a:t>סוג הדו"ח</a:t>
                      </a:r>
                      <a:endParaRPr lang="he-IL" sz="1100" b="1" i="0" u="none" strike="noStrike" dirty="0">
                        <a:solidFill>
                          <a:srgbClr val="1F497D"/>
                        </a:solidFill>
                        <a:effectLst>
                          <a:outerShdw blurRad="38100" dist="38100" dir="2700000" algn="tl">
                            <a:srgbClr val="000000">
                              <a:alpha val="43137"/>
                            </a:srgbClr>
                          </a:outerShdw>
                        </a:effectLst>
                        <a:latin typeface="Arial"/>
                      </a:endParaRPr>
                    </a:p>
                  </a:txBody>
                  <a:tcPr marL="4656" marR="4656" marT="4656" marB="0" anchor="b"/>
                </a:tc>
              </a:tr>
              <a:tr h="174129">
                <a:tc>
                  <a:txBody>
                    <a:bodyPr/>
                    <a:lstStyle/>
                    <a:p>
                      <a:pPr algn="r" rtl="1" fontAlgn="b"/>
                      <a:r>
                        <a:rPr lang="he-IL" sz="1100" b="0" i="0" u="none" strike="noStrike" dirty="0" smtClean="0">
                          <a:solidFill>
                            <a:srgbClr val="000000"/>
                          </a:solidFill>
                          <a:effectLst/>
                          <a:latin typeface="Arial"/>
                        </a:rPr>
                        <a:t>הסניגוריה הציבורית</a:t>
                      </a:r>
                      <a:endParaRPr lang="he-IL" sz="1100" b="0" i="0" u="none" strike="noStrike" dirty="0">
                        <a:solidFill>
                          <a:srgbClr val="000000"/>
                        </a:solidFill>
                        <a:effectLst/>
                        <a:latin typeface="Arial"/>
                      </a:endParaRPr>
                    </a:p>
                  </a:txBody>
                  <a:tcPr marL="9525" marR="9525" marT="9525" marB="0" anchor="b"/>
                </a:tc>
                <a:tc>
                  <a:txBody>
                    <a:bodyPr/>
                    <a:lstStyle/>
                    <a:p>
                      <a:pPr algn="r" rtl="1" fontAlgn="b"/>
                      <a:r>
                        <a:rPr lang="he-IL" sz="1100" b="0" i="0" u="none" strike="noStrike">
                          <a:solidFill>
                            <a:srgbClr val="000000"/>
                          </a:solidFill>
                          <a:effectLst/>
                          <a:latin typeface="Arial"/>
                        </a:rPr>
                        <a:t>דו"ח פעילות שנתי</a:t>
                      </a:r>
                    </a:p>
                  </a:txBody>
                  <a:tcPr marL="9525" marR="9525" marT="9525" marB="0" anchor="b"/>
                </a:tc>
                <a:tc>
                  <a:txBody>
                    <a:bodyPr/>
                    <a:lstStyle/>
                    <a:p>
                      <a:pPr algn="r" rtl="1" fontAlgn="b"/>
                      <a:r>
                        <a:rPr lang="he-IL" sz="1100" b="0" i="0" u="none" strike="noStrike">
                          <a:solidFill>
                            <a:srgbClr val="000000"/>
                          </a:solidFill>
                          <a:effectLst/>
                          <a:latin typeface="Arial"/>
                        </a:rPr>
                        <a:t>דו"ח סיכום שנתי</a:t>
                      </a:r>
                    </a:p>
                  </a:txBody>
                  <a:tcPr marL="9525" marR="9525" marT="9525" marB="0" anchor="b"/>
                </a:tc>
              </a:tr>
              <a:tr h="174129">
                <a:tc>
                  <a:txBody>
                    <a:bodyPr/>
                    <a:lstStyle/>
                    <a:p>
                      <a:pPr algn="r" rtl="1" fontAlgn="b"/>
                      <a:r>
                        <a:rPr lang="he-IL" sz="1100" b="0" i="0" u="none" strike="noStrike" dirty="0" smtClean="0">
                          <a:solidFill>
                            <a:srgbClr val="000000"/>
                          </a:solidFill>
                          <a:effectLst/>
                          <a:latin typeface="Arial"/>
                        </a:rPr>
                        <a:t>רשות הפטנטים</a:t>
                      </a:r>
                      <a:endParaRPr lang="he-IL" sz="1100" b="0" i="0" u="none" strike="noStrike" dirty="0">
                        <a:solidFill>
                          <a:srgbClr val="000000"/>
                        </a:solidFill>
                        <a:effectLst/>
                        <a:latin typeface="Arial"/>
                      </a:endParaRPr>
                    </a:p>
                  </a:txBody>
                  <a:tcPr marL="9525" marR="9525" marT="9525" marB="0" anchor="b"/>
                </a:tc>
                <a:tc>
                  <a:txBody>
                    <a:bodyPr/>
                    <a:lstStyle/>
                    <a:p>
                      <a:pPr algn="r" rtl="1" fontAlgn="b"/>
                      <a:r>
                        <a:rPr lang="he-IL" sz="1100" b="0" i="0" u="none" strike="noStrike">
                          <a:solidFill>
                            <a:srgbClr val="000000"/>
                          </a:solidFill>
                          <a:effectLst/>
                          <a:latin typeface="Arial"/>
                        </a:rPr>
                        <a:t>דו"ח פעילות שנתי</a:t>
                      </a:r>
                    </a:p>
                  </a:txBody>
                  <a:tcPr marL="9525" marR="9525" marT="9525" marB="0" anchor="b"/>
                </a:tc>
                <a:tc>
                  <a:txBody>
                    <a:bodyPr/>
                    <a:lstStyle/>
                    <a:p>
                      <a:pPr algn="r" rtl="1" fontAlgn="b"/>
                      <a:r>
                        <a:rPr lang="he-IL" sz="1100" b="0" i="0" u="none" strike="noStrike">
                          <a:solidFill>
                            <a:srgbClr val="000000"/>
                          </a:solidFill>
                          <a:effectLst/>
                          <a:latin typeface="Arial"/>
                        </a:rPr>
                        <a:t>דו"ח סיכום שנתי</a:t>
                      </a:r>
                    </a:p>
                  </a:txBody>
                  <a:tcPr marL="9525" marR="9525" marT="9525" marB="0" anchor="b"/>
                </a:tc>
              </a:tr>
              <a:tr h="264713">
                <a:tc>
                  <a:txBody>
                    <a:bodyPr/>
                    <a:lstStyle/>
                    <a:p>
                      <a:pPr algn="r" rtl="1" fontAlgn="b"/>
                      <a:r>
                        <a:rPr lang="he-IL" sz="1100" b="0" i="0" u="none" strike="noStrike" smtClean="0">
                          <a:solidFill>
                            <a:srgbClr val="000000"/>
                          </a:solidFill>
                          <a:effectLst/>
                          <a:latin typeface="Arial"/>
                        </a:rPr>
                        <a:t>רשות הפטנטים</a:t>
                      </a:r>
                      <a:endParaRPr lang="he-IL" sz="1100" b="0" i="0" u="none" strike="noStrike" dirty="0">
                        <a:solidFill>
                          <a:srgbClr val="000000"/>
                        </a:solidFill>
                        <a:effectLst/>
                        <a:latin typeface="Arial"/>
                      </a:endParaRPr>
                    </a:p>
                  </a:txBody>
                  <a:tcPr marL="9525" marR="9525" marT="9525" marB="0" anchor="b"/>
                </a:tc>
                <a:tc>
                  <a:txBody>
                    <a:bodyPr/>
                    <a:lstStyle/>
                    <a:p>
                      <a:pPr algn="r" rtl="1" fontAlgn="b"/>
                      <a:r>
                        <a:rPr lang="he-IL" sz="1100" b="0" i="0" u="none" strike="noStrike" dirty="0">
                          <a:solidFill>
                            <a:srgbClr val="000000"/>
                          </a:solidFill>
                          <a:effectLst/>
                          <a:latin typeface="Arial"/>
                        </a:rPr>
                        <a:t>הוראות עבודה של מחלקת הפטנטים </a:t>
                      </a:r>
                    </a:p>
                  </a:txBody>
                  <a:tcPr marL="9525" marR="9525" marT="9525" marB="0" anchor="b"/>
                </a:tc>
                <a:tc>
                  <a:txBody>
                    <a:bodyPr/>
                    <a:lstStyle/>
                    <a:p>
                      <a:pPr algn="r" rtl="1" fontAlgn="b"/>
                      <a:r>
                        <a:rPr lang="he-IL" sz="1100" b="0" i="0" u="none" strike="noStrike">
                          <a:solidFill>
                            <a:srgbClr val="000000"/>
                          </a:solidFill>
                          <a:effectLst/>
                          <a:latin typeface="Arial"/>
                        </a:rPr>
                        <a:t>הנחיות ונהלים לציבור </a:t>
                      </a:r>
                    </a:p>
                  </a:txBody>
                  <a:tcPr marL="9525" marR="9525" marT="9525" marB="0" anchor="b"/>
                </a:tc>
              </a:tr>
              <a:tr h="264713">
                <a:tc>
                  <a:txBody>
                    <a:bodyPr/>
                    <a:lstStyle/>
                    <a:p>
                      <a:pPr algn="r" rtl="1" fontAlgn="b"/>
                      <a:r>
                        <a:rPr lang="he-IL" sz="1100" b="0" i="0" u="none" strike="noStrike" smtClean="0">
                          <a:solidFill>
                            <a:srgbClr val="000000"/>
                          </a:solidFill>
                          <a:effectLst/>
                          <a:latin typeface="Arial"/>
                        </a:rPr>
                        <a:t>רשות הפטנטים</a:t>
                      </a:r>
                      <a:endParaRPr lang="he-IL" sz="1100" b="0" i="0" u="none" strike="noStrike" dirty="0">
                        <a:solidFill>
                          <a:srgbClr val="000000"/>
                        </a:solidFill>
                        <a:effectLst/>
                        <a:latin typeface="Arial"/>
                      </a:endParaRPr>
                    </a:p>
                  </a:txBody>
                  <a:tcPr marL="9525" marR="9525" marT="9525" marB="0" anchor="b"/>
                </a:tc>
                <a:tc>
                  <a:txBody>
                    <a:bodyPr/>
                    <a:lstStyle/>
                    <a:p>
                      <a:pPr algn="r" rtl="1" fontAlgn="b"/>
                      <a:r>
                        <a:rPr lang="he-IL" sz="1100" b="0" i="0" u="none" strike="noStrike" dirty="0">
                          <a:solidFill>
                            <a:srgbClr val="000000"/>
                          </a:solidFill>
                          <a:effectLst/>
                          <a:latin typeface="Arial"/>
                        </a:rPr>
                        <a:t>הוראות עבודה של מחלקת סימני מסחר</a:t>
                      </a:r>
                    </a:p>
                  </a:txBody>
                  <a:tcPr marL="9525" marR="9525" marT="9525" marB="0" anchor="b"/>
                </a:tc>
                <a:tc>
                  <a:txBody>
                    <a:bodyPr/>
                    <a:lstStyle/>
                    <a:p>
                      <a:pPr algn="r" rtl="1" fontAlgn="b"/>
                      <a:r>
                        <a:rPr lang="he-IL" sz="1100" b="0" i="0" u="none" strike="noStrike">
                          <a:solidFill>
                            <a:srgbClr val="000000"/>
                          </a:solidFill>
                          <a:effectLst/>
                          <a:latin typeface="Arial"/>
                        </a:rPr>
                        <a:t>הנחיות ונהלים לציבור </a:t>
                      </a:r>
                    </a:p>
                  </a:txBody>
                  <a:tcPr marL="9525" marR="9525" marT="9525" marB="0" anchor="b"/>
                </a:tc>
              </a:tr>
              <a:tr h="264713">
                <a:tc>
                  <a:txBody>
                    <a:bodyPr/>
                    <a:lstStyle/>
                    <a:p>
                      <a:pPr algn="r" rtl="1" fontAlgn="b"/>
                      <a:r>
                        <a:rPr lang="he-IL" sz="1100" b="0" i="0" u="none" strike="noStrike" dirty="0" smtClean="0">
                          <a:solidFill>
                            <a:srgbClr val="000000"/>
                          </a:solidFill>
                          <a:effectLst/>
                          <a:latin typeface="Arial"/>
                        </a:rPr>
                        <a:t>רשות הפטנטים</a:t>
                      </a:r>
                      <a:endParaRPr lang="he-IL" sz="1100" b="0" i="0" u="none" strike="noStrike" dirty="0">
                        <a:solidFill>
                          <a:srgbClr val="000000"/>
                        </a:solidFill>
                        <a:effectLst/>
                        <a:latin typeface="Arial"/>
                      </a:endParaRPr>
                    </a:p>
                  </a:txBody>
                  <a:tcPr marL="9525" marR="9525" marT="9525" marB="0" anchor="b"/>
                </a:tc>
                <a:tc>
                  <a:txBody>
                    <a:bodyPr/>
                    <a:lstStyle/>
                    <a:p>
                      <a:pPr algn="r" rtl="1" fontAlgn="b"/>
                      <a:r>
                        <a:rPr lang="he-IL" sz="1100" b="0" i="0" u="none" strike="noStrike" dirty="0">
                          <a:solidFill>
                            <a:srgbClr val="000000"/>
                          </a:solidFill>
                          <a:effectLst/>
                          <a:latin typeface="Arial"/>
                        </a:rPr>
                        <a:t>הוראות עבודה של מחלקת מדגמים</a:t>
                      </a:r>
                    </a:p>
                  </a:txBody>
                  <a:tcPr marL="9525" marR="9525" marT="9525" marB="0" anchor="b"/>
                </a:tc>
                <a:tc>
                  <a:txBody>
                    <a:bodyPr/>
                    <a:lstStyle/>
                    <a:p>
                      <a:pPr algn="r" rtl="1" fontAlgn="b"/>
                      <a:r>
                        <a:rPr lang="he-IL" sz="1100" b="0" i="0" u="none" strike="noStrike" dirty="0">
                          <a:solidFill>
                            <a:srgbClr val="000000"/>
                          </a:solidFill>
                          <a:effectLst/>
                          <a:latin typeface="Arial"/>
                        </a:rPr>
                        <a:t>הנחיות ונהלים לציבור </a:t>
                      </a:r>
                    </a:p>
                  </a:txBody>
                  <a:tcPr marL="9525" marR="9525" marT="9525" marB="0" anchor="b"/>
                </a:tc>
              </a:tr>
              <a:tr h="264713">
                <a:tc>
                  <a:txBody>
                    <a:bodyPr/>
                    <a:lstStyle/>
                    <a:p>
                      <a:pPr algn="r" rtl="1" fontAlgn="b"/>
                      <a:r>
                        <a:rPr lang="he-IL" sz="1100" b="0" i="0" u="none" strike="noStrike" dirty="0" smtClean="0">
                          <a:solidFill>
                            <a:srgbClr val="000000"/>
                          </a:solidFill>
                          <a:effectLst/>
                          <a:latin typeface="Arial"/>
                        </a:rPr>
                        <a:t>פרקליטות המדינה</a:t>
                      </a:r>
                      <a:endParaRPr lang="he-IL" sz="1100" b="0" i="0" u="none" strike="noStrike" dirty="0">
                        <a:solidFill>
                          <a:srgbClr val="000000"/>
                        </a:solidFill>
                        <a:effectLst/>
                        <a:latin typeface="Arial"/>
                      </a:endParaRPr>
                    </a:p>
                  </a:txBody>
                  <a:tcPr marL="9525" marR="9525" marT="9525" marB="0" anchor="b"/>
                </a:tc>
                <a:tc>
                  <a:txBody>
                    <a:bodyPr/>
                    <a:lstStyle/>
                    <a:p>
                      <a:pPr algn="r" rtl="1" fontAlgn="b"/>
                      <a:r>
                        <a:rPr lang="he-IL" sz="1100" b="0" i="0" u="none" strike="noStrike" dirty="0">
                          <a:solidFill>
                            <a:srgbClr val="000000"/>
                          </a:solidFill>
                          <a:effectLst/>
                          <a:latin typeface="Arial"/>
                        </a:rPr>
                        <a:t>פרקליטות</a:t>
                      </a:r>
                    </a:p>
                  </a:txBody>
                  <a:tcPr marL="9525" marR="9525" marT="9525" marB="0" anchor="b"/>
                </a:tc>
                <a:tc>
                  <a:txBody>
                    <a:bodyPr/>
                    <a:lstStyle/>
                    <a:p>
                      <a:pPr algn="r" rtl="1" fontAlgn="b"/>
                      <a:r>
                        <a:rPr lang="he-IL" sz="1100" b="0" i="0" u="none" strike="noStrike">
                          <a:solidFill>
                            <a:srgbClr val="000000"/>
                          </a:solidFill>
                          <a:effectLst/>
                          <a:latin typeface="Arial"/>
                        </a:rPr>
                        <a:t>דו"ח סיכום שנתי</a:t>
                      </a:r>
                    </a:p>
                  </a:txBody>
                  <a:tcPr marL="9525" marR="9525" marT="9525" marB="0" anchor="b"/>
                </a:tc>
              </a:tr>
              <a:tr h="264713">
                <a:tc>
                  <a:txBody>
                    <a:bodyPr/>
                    <a:lstStyle/>
                    <a:p>
                      <a:pPr algn="r" rtl="1" fontAlgn="b"/>
                      <a:r>
                        <a:rPr lang="he-IL" sz="1100" b="0" i="0" u="none" strike="noStrike" dirty="0" smtClean="0">
                          <a:solidFill>
                            <a:srgbClr val="000000"/>
                          </a:solidFill>
                          <a:effectLst/>
                          <a:latin typeface="Arial"/>
                        </a:rPr>
                        <a:t>פרקליטות המדינה</a:t>
                      </a:r>
                      <a:endParaRPr lang="he-IL" sz="1100" b="0" i="0" u="none" strike="noStrike" dirty="0">
                        <a:solidFill>
                          <a:srgbClr val="000000"/>
                        </a:solidFill>
                        <a:effectLst/>
                        <a:latin typeface="Arial"/>
                      </a:endParaRPr>
                    </a:p>
                  </a:txBody>
                  <a:tcPr marL="9525" marR="9525" marT="9525" marB="0" anchor="b"/>
                </a:tc>
                <a:tc>
                  <a:txBody>
                    <a:bodyPr/>
                    <a:lstStyle/>
                    <a:p>
                      <a:pPr algn="r" rtl="1" fontAlgn="b"/>
                      <a:r>
                        <a:rPr lang="he-IL" sz="1100" b="0" i="0" u="none" strike="noStrike">
                          <a:solidFill>
                            <a:srgbClr val="000000"/>
                          </a:solidFill>
                          <a:effectLst/>
                          <a:latin typeface="Arial"/>
                        </a:rPr>
                        <a:t>הנחיות פרקליט המדינה </a:t>
                      </a:r>
                    </a:p>
                  </a:txBody>
                  <a:tcPr marL="9525" marR="9525" marT="9525" marB="0" anchor="b"/>
                </a:tc>
                <a:tc>
                  <a:txBody>
                    <a:bodyPr/>
                    <a:lstStyle/>
                    <a:p>
                      <a:pPr algn="r" rtl="1" fontAlgn="b"/>
                      <a:r>
                        <a:rPr lang="he-IL" sz="1100" b="0" i="0" u="none" strike="noStrike">
                          <a:solidFill>
                            <a:srgbClr val="000000"/>
                          </a:solidFill>
                          <a:effectLst/>
                          <a:latin typeface="Arial"/>
                        </a:rPr>
                        <a:t>הנחיות ונהלים לציבור </a:t>
                      </a:r>
                    </a:p>
                  </a:txBody>
                  <a:tcPr marL="9525" marR="9525" marT="9525" marB="0" anchor="b"/>
                </a:tc>
              </a:tr>
              <a:tr h="338897">
                <a:tc>
                  <a:txBody>
                    <a:bodyPr/>
                    <a:lstStyle/>
                    <a:p>
                      <a:pPr algn="r" rtl="1" fontAlgn="b"/>
                      <a:r>
                        <a:rPr lang="he-IL" sz="1100" b="0" i="0" u="none" strike="noStrike" dirty="0" smtClean="0">
                          <a:solidFill>
                            <a:srgbClr val="000000"/>
                          </a:solidFill>
                          <a:effectLst/>
                          <a:latin typeface="Arial"/>
                        </a:rPr>
                        <a:t>אגף שומת </a:t>
                      </a:r>
                      <a:r>
                        <a:rPr lang="he-IL" sz="1100" b="0" i="0" u="none" strike="noStrike" dirty="0">
                          <a:solidFill>
                            <a:srgbClr val="000000"/>
                          </a:solidFill>
                          <a:effectLst/>
                          <a:latin typeface="Arial"/>
                        </a:rPr>
                        <a:t>מקרקעין</a:t>
                      </a:r>
                    </a:p>
                  </a:txBody>
                  <a:tcPr marL="9525" marR="9525" marT="9525" marB="0" anchor="b"/>
                </a:tc>
                <a:tc>
                  <a:txBody>
                    <a:bodyPr/>
                    <a:lstStyle/>
                    <a:p>
                      <a:pPr algn="r" rtl="1" fontAlgn="b"/>
                      <a:r>
                        <a:rPr lang="he-IL" sz="1100" b="0" i="0" u="none" strike="noStrike">
                          <a:solidFill>
                            <a:srgbClr val="000000"/>
                          </a:solidFill>
                          <a:effectLst/>
                          <a:latin typeface="Arial"/>
                        </a:rPr>
                        <a:t>עדכון ליקווים מנחים- פרק ה - התייחסות "להוצאות הפיתוח הסביבתי" בשומת מקרקעין</a:t>
                      </a:r>
                    </a:p>
                  </a:txBody>
                  <a:tcPr marL="9525" marR="9525" marT="9525" marB="0" anchor="b"/>
                </a:tc>
                <a:tc>
                  <a:txBody>
                    <a:bodyPr/>
                    <a:lstStyle/>
                    <a:p>
                      <a:pPr algn="r" rtl="1" fontAlgn="b"/>
                      <a:r>
                        <a:rPr lang="he-IL" sz="1100" b="0" i="0" u="none" strike="noStrike" dirty="0">
                          <a:solidFill>
                            <a:srgbClr val="000000"/>
                          </a:solidFill>
                          <a:effectLst/>
                          <a:latin typeface="Arial"/>
                        </a:rPr>
                        <a:t>מידע לציבור</a:t>
                      </a:r>
                    </a:p>
                  </a:txBody>
                  <a:tcPr marL="9525" marR="9525" marT="9525" marB="0" anchor="b"/>
                </a:tc>
              </a:tr>
              <a:tr h="264713">
                <a:tc>
                  <a:txBody>
                    <a:bodyPr/>
                    <a:lstStyle/>
                    <a:p>
                      <a:pPr algn="r" rtl="1" fontAlgn="b"/>
                      <a:r>
                        <a:rPr lang="he-IL" sz="1100" b="0" i="0" u="none" strike="noStrike" dirty="0" smtClean="0">
                          <a:solidFill>
                            <a:srgbClr val="000000"/>
                          </a:solidFill>
                          <a:effectLst/>
                          <a:latin typeface="Arial"/>
                        </a:rPr>
                        <a:t>אגף</a:t>
                      </a:r>
                      <a:r>
                        <a:rPr lang="he-IL" sz="1100" b="0" i="0" u="none" strike="noStrike" baseline="0" dirty="0" smtClean="0">
                          <a:solidFill>
                            <a:srgbClr val="000000"/>
                          </a:solidFill>
                          <a:effectLst/>
                          <a:latin typeface="Arial"/>
                        </a:rPr>
                        <a:t> </a:t>
                      </a:r>
                      <a:r>
                        <a:rPr lang="he-IL" sz="1100" b="0" i="0" u="none" strike="noStrike" dirty="0" smtClean="0">
                          <a:solidFill>
                            <a:srgbClr val="000000"/>
                          </a:solidFill>
                          <a:effectLst/>
                          <a:latin typeface="Arial"/>
                        </a:rPr>
                        <a:t>שומת </a:t>
                      </a:r>
                      <a:r>
                        <a:rPr lang="he-IL" sz="1100" b="0" i="0" u="none" strike="noStrike" dirty="0">
                          <a:solidFill>
                            <a:srgbClr val="000000"/>
                          </a:solidFill>
                          <a:effectLst/>
                          <a:latin typeface="Arial"/>
                        </a:rPr>
                        <a:t>מקרקעין</a:t>
                      </a:r>
                    </a:p>
                  </a:txBody>
                  <a:tcPr marL="9525" marR="9525" marT="9525" marB="0" anchor="b"/>
                </a:tc>
                <a:tc>
                  <a:txBody>
                    <a:bodyPr/>
                    <a:lstStyle/>
                    <a:p>
                      <a:pPr algn="r" rtl="1" fontAlgn="b"/>
                      <a:r>
                        <a:rPr lang="he-IL" sz="1100" b="0" i="0" u="none" strike="noStrike" dirty="0">
                          <a:solidFill>
                            <a:srgbClr val="000000"/>
                          </a:solidFill>
                          <a:effectLst/>
                          <a:latin typeface="Arial"/>
                        </a:rPr>
                        <a:t>סקירת השתנות מחירי הדירות</a:t>
                      </a:r>
                    </a:p>
                  </a:txBody>
                  <a:tcPr marL="9525" marR="9525" marT="9525" marB="0" anchor="b"/>
                </a:tc>
                <a:tc>
                  <a:txBody>
                    <a:bodyPr/>
                    <a:lstStyle/>
                    <a:p>
                      <a:pPr algn="r" rtl="1" fontAlgn="b"/>
                      <a:r>
                        <a:rPr lang="he-IL" sz="1100" b="0" i="0" u="none" strike="noStrike">
                          <a:solidFill>
                            <a:srgbClr val="000000"/>
                          </a:solidFill>
                          <a:effectLst/>
                          <a:latin typeface="Arial"/>
                        </a:rPr>
                        <a:t>מידע לציבור</a:t>
                      </a:r>
                    </a:p>
                  </a:txBody>
                  <a:tcPr marL="9525" marR="9525" marT="9525" marB="0" anchor="b"/>
                </a:tc>
              </a:tr>
              <a:tr h="264713">
                <a:tc>
                  <a:txBody>
                    <a:bodyPr/>
                    <a:lstStyle/>
                    <a:p>
                      <a:pPr algn="r" rtl="1" fontAlgn="b"/>
                      <a:r>
                        <a:rPr lang="he-IL" sz="1100" b="0" i="0" u="none" strike="noStrike" dirty="0" smtClean="0">
                          <a:solidFill>
                            <a:srgbClr val="000000"/>
                          </a:solidFill>
                          <a:effectLst/>
                          <a:latin typeface="Arial"/>
                        </a:rPr>
                        <a:t>אגף שומת </a:t>
                      </a:r>
                      <a:r>
                        <a:rPr lang="he-IL" sz="1100" b="0" i="0" u="none" strike="noStrike" dirty="0">
                          <a:solidFill>
                            <a:srgbClr val="000000"/>
                          </a:solidFill>
                          <a:effectLst/>
                          <a:latin typeface="Arial"/>
                        </a:rPr>
                        <a:t>מקרקעין</a:t>
                      </a:r>
                    </a:p>
                  </a:txBody>
                  <a:tcPr marL="9525" marR="9525" marT="9525" marB="0" anchor="b"/>
                </a:tc>
                <a:tc>
                  <a:txBody>
                    <a:bodyPr/>
                    <a:lstStyle/>
                    <a:p>
                      <a:pPr algn="r" rtl="1" fontAlgn="b"/>
                      <a:r>
                        <a:rPr lang="he-IL" sz="1100" b="0" i="0" u="none" strike="noStrike">
                          <a:solidFill>
                            <a:srgbClr val="000000"/>
                          </a:solidFill>
                          <a:effectLst/>
                          <a:latin typeface="Arial"/>
                        </a:rPr>
                        <a:t>סקירת שיעורי תשואה בנכסים מניבים </a:t>
                      </a:r>
                    </a:p>
                  </a:txBody>
                  <a:tcPr marL="9525" marR="9525" marT="9525" marB="0" anchor="b"/>
                </a:tc>
                <a:tc>
                  <a:txBody>
                    <a:bodyPr/>
                    <a:lstStyle/>
                    <a:p>
                      <a:pPr algn="r" rtl="1" fontAlgn="b"/>
                      <a:r>
                        <a:rPr lang="he-IL" sz="1100" b="0" i="0" u="none" strike="noStrike">
                          <a:solidFill>
                            <a:srgbClr val="000000"/>
                          </a:solidFill>
                          <a:effectLst/>
                          <a:latin typeface="Arial"/>
                        </a:rPr>
                        <a:t>מידע לציבור</a:t>
                      </a:r>
                    </a:p>
                  </a:txBody>
                  <a:tcPr marL="9525" marR="9525" marT="9525" marB="0" anchor="b"/>
                </a:tc>
              </a:tr>
              <a:tr h="264713">
                <a:tc>
                  <a:txBody>
                    <a:bodyPr/>
                    <a:lstStyle/>
                    <a:p>
                      <a:pPr algn="r" rtl="1" fontAlgn="b"/>
                      <a:r>
                        <a:rPr lang="he-IL" sz="1100" b="0" i="0" u="none" strike="noStrike" dirty="0" smtClean="0">
                          <a:solidFill>
                            <a:srgbClr val="000000"/>
                          </a:solidFill>
                          <a:effectLst/>
                          <a:latin typeface="Arial"/>
                        </a:rPr>
                        <a:t>רשות התאגידים</a:t>
                      </a:r>
                      <a:endParaRPr lang="he-IL" sz="1100" b="0" i="0" u="none" strike="noStrike" dirty="0">
                        <a:solidFill>
                          <a:srgbClr val="000000"/>
                        </a:solidFill>
                        <a:effectLst/>
                        <a:latin typeface="Arial"/>
                      </a:endParaRPr>
                    </a:p>
                  </a:txBody>
                  <a:tcPr marL="9525" marR="9525" marT="9525" marB="0" anchor="b"/>
                </a:tc>
                <a:tc>
                  <a:txBody>
                    <a:bodyPr/>
                    <a:lstStyle/>
                    <a:p>
                      <a:pPr algn="r" rtl="1" fontAlgn="b"/>
                      <a:r>
                        <a:rPr lang="he-IL" sz="1100" b="0" i="0" u="none" strike="noStrike">
                          <a:solidFill>
                            <a:srgbClr val="000000"/>
                          </a:solidFill>
                          <a:effectLst/>
                          <a:latin typeface="Arial"/>
                        </a:rPr>
                        <a:t>חוברת הנחיות בנושא "רישום עמותות- שם, מטרות ותקנון"</a:t>
                      </a:r>
                    </a:p>
                  </a:txBody>
                  <a:tcPr marL="9525" marR="9525" marT="9525" marB="0" anchor="b"/>
                </a:tc>
                <a:tc>
                  <a:txBody>
                    <a:bodyPr/>
                    <a:lstStyle/>
                    <a:p>
                      <a:pPr algn="r" rtl="1" fontAlgn="b"/>
                      <a:r>
                        <a:rPr lang="he-IL" sz="1100" b="0" i="0" u="none" strike="noStrike" dirty="0">
                          <a:solidFill>
                            <a:srgbClr val="000000"/>
                          </a:solidFill>
                          <a:effectLst/>
                          <a:latin typeface="Arial"/>
                        </a:rPr>
                        <a:t>הנחיות ונהלים לציבור </a:t>
                      </a:r>
                    </a:p>
                  </a:txBody>
                  <a:tcPr marL="9525" marR="9525" marT="9525" marB="0" anchor="b"/>
                </a:tc>
              </a:tr>
              <a:tr h="264713">
                <a:tc>
                  <a:txBody>
                    <a:bodyPr/>
                    <a:lstStyle/>
                    <a:p>
                      <a:pPr algn="r" rtl="1" fontAlgn="b"/>
                      <a:r>
                        <a:rPr lang="he-IL" sz="1100" b="0" i="0" u="none" strike="noStrike" dirty="0" smtClean="0">
                          <a:solidFill>
                            <a:srgbClr val="000000"/>
                          </a:solidFill>
                          <a:effectLst/>
                          <a:latin typeface="Arial"/>
                        </a:rPr>
                        <a:t>רשות</a:t>
                      </a:r>
                      <a:r>
                        <a:rPr lang="he-IL" sz="1100" b="0" i="0" u="none" strike="noStrike" baseline="0" dirty="0" smtClean="0">
                          <a:solidFill>
                            <a:srgbClr val="000000"/>
                          </a:solidFill>
                          <a:effectLst/>
                          <a:latin typeface="Arial"/>
                        </a:rPr>
                        <a:t> ה</a:t>
                      </a:r>
                      <a:r>
                        <a:rPr lang="he-IL" sz="1100" b="0" i="0" u="none" strike="noStrike" dirty="0" smtClean="0">
                          <a:solidFill>
                            <a:srgbClr val="000000"/>
                          </a:solidFill>
                          <a:effectLst/>
                          <a:latin typeface="Arial"/>
                        </a:rPr>
                        <a:t>תאגידים</a:t>
                      </a:r>
                      <a:endParaRPr lang="he-IL" sz="1100" b="0" i="0" u="none" strike="noStrike" dirty="0">
                        <a:solidFill>
                          <a:srgbClr val="000000"/>
                        </a:solidFill>
                        <a:effectLst/>
                        <a:latin typeface="Arial"/>
                      </a:endParaRPr>
                    </a:p>
                  </a:txBody>
                  <a:tcPr marL="9525" marR="9525" marT="9525" marB="0" anchor="b"/>
                </a:tc>
                <a:tc>
                  <a:txBody>
                    <a:bodyPr/>
                    <a:lstStyle/>
                    <a:p>
                      <a:pPr algn="r" rtl="1" fontAlgn="b"/>
                      <a:r>
                        <a:rPr lang="he-IL" sz="1100" b="0" i="0" u="none" strike="noStrike" dirty="0">
                          <a:solidFill>
                            <a:srgbClr val="000000"/>
                          </a:solidFill>
                          <a:effectLst/>
                          <a:latin typeface="Arial"/>
                        </a:rPr>
                        <a:t>הנחיות לציבור בנושא פירוק וחיסול מרצון של חברות </a:t>
                      </a:r>
                    </a:p>
                  </a:txBody>
                  <a:tcPr marL="9525" marR="9525" marT="9525" marB="0" anchor="b"/>
                </a:tc>
                <a:tc>
                  <a:txBody>
                    <a:bodyPr/>
                    <a:lstStyle/>
                    <a:p>
                      <a:pPr algn="r" rtl="1" fontAlgn="b"/>
                      <a:r>
                        <a:rPr lang="he-IL" sz="1100" b="0" i="0" u="none" strike="noStrike" dirty="0">
                          <a:solidFill>
                            <a:srgbClr val="000000"/>
                          </a:solidFill>
                          <a:effectLst/>
                          <a:latin typeface="Arial"/>
                        </a:rPr>
                        <a:t>הנחיות ונהלים לציבור </a:t>
                      </a:r>
                    </a:p>
                  </a:txBody>
                  <a:tcPr marL="9525" marR="9525" marT="9525" marB="0" anchor="b"/>
                </a:tc>
              </a:tr>
              <a:tr h="264713">
                <a:tc>
                  <a:txBody>
                    <a:bodyPr/>
                    <a:lstStyle/>
                    <a:p>
                      <a:pPr algn="r" rtl="1" fontAlgn="b"/>
                      <a:r>
                        <a:rPr lang="he-IL" sz="1100" b="0" i="0" u="none" strike="noStrike" dirty="0" smtClean="0">
                          <a:solidFill>
                            <a:srgbClr val="000000"/>
                          </a:solidFill>
                          <a:effectLst/>
                          <a:latin typeface="Arial"/>
                        </a:rPr>
                        <a:t>רשות התאגידים</a:t>
                      </a:r>
                      <a:endParaRPr lang="he-IL" sz="1100" b="0" i="0" u="none" strike="noStrike" dirty="0">
                        <a:solidFill>
                          <a:srgbClr val="000000"/>
                        </a:solidFill>
                        <a:effectLst/>
                        <a:latin typeface="Arial"/>
                      </a:endParaRPr>
                    </a:p>
                  </a:txBody>
                  <a:tcPr marL="9525" marR="9525" marT="9525" marB="0" anchor="b"/>
                </a:tc>
                <a:tc>
                  <a:txBody>
                    <a:bodyPr/>
                    <a:lstStyle/>
                    <a:p>
                      <a:pPr algn="r" rtl="1" fontAlgn="b"/>
                      <a:r>
                        <a:rPr lang="he-IL" sz="1100" b="0" i="0" u="none" strike="noStrike">
                          <a:solidFill>
                            <a:srgbClr val="000000"/>
                          </a:solidFill>
                          <a:effectLst/>
                          <a:latin typeface="Arial"/>
                        </a:rPr>
                        <a:t>הנחיות למילוי דו"ח מילולי של עמותות </a:t>
                      </a:r>
                    </a:p>
                  </a:txBody>
                  <a:tcPr marL="9525" marR="9525" marT="9525" marB="0" anchor="b"/>
                </a:tc>
                <a:tc>
                  <a:txBody>
                    <a:bodyPr/>
                    <a:lstStyle/>
                    <a:p>
                      <a:pPr algn="r" rtl="1" fontAlgn="b"/>
                      <a:r>
                        <a:rPr lang="he-IL" sz="1100" b="0" i="0" u="none" strike="noStrike" dirty="0">
                          <a:solidFill>
                            <a:srgbClr val="000000"/>
                          </a:solidFill>
                          <a:effectLst/>
                          <a:latin typeface="Arial"/>
                        </a:rPr>
                        <a:t>הנחיות ונהלים לציבור </a:t>
                      </a:r>
                    </a:p>
                  </a:txBody>
                  <a:tcPr marL="9525" marR="9525" marT="9525" marB="0" anchor="b"/>
                </a:tc>
              </a:tr>
              <a:tr h="338897">
                <a:tc>
                  <a:txBody>
                    <a:bodyPr/>
                    <a:lstStyle/>
                    <a:p>
                      <a:pPr algn="r" rtl="1" fontAlgn="b"/>
                      <a:r>
                        <a:rPr lang="he-IL" sz="1100" b="0" i="0" u="none" strike="noStrike" dirty="0" smtClean="0">
                          <a:solidFill>
                            <a:srgbClr val="000000"/>
                          </a:solidFill>
                          <a:effectLst/>
                          <a:latin typeface="Arial"/>
                        </a:rPr>
                        <a:t>רשות התאגידים</a:t>
                      </a:r>
                      <a:endParaRPr lang="he-IL" sz="1100" b="0" i="0" u="none" strike="noStrike" dirty="0">
                        <a:solidFill>
                          <a:srgbClr val="000000"/>
                        </a:solidFill>
                        <a:effectLst/>
                        <a:latin typeface="Arial"/>
                      </a:endParaRPr>
                    </a:p>
                  </a:txBody>
                  <a:tcPr marL="9525" marR="9525" marT="9525" marB="0" anchor="b"/>
                </a:tc>
                <a:tc>
                  <a:txBody>
                    <a:bodyPr/>
                    <a:lstStyle/>
                    <a:p>
                      <a:pPr algn="r" rtl="1" fontAlgn="b"/>
                      <a:r>
                        <a:rPr lang="he-IL" sz="1100" b="0" i="0" u="none" strike="noStrike">
                          <a:solidFill>
                            <a:srgbClr val="000000"/>
                          </a:solidFill>
                          <a:effectLst/>
                          <a:latin typeface="Arial"/>
                        </a:rPr>
                        <a:t>הנחיות ודגשים לרישום גוף המנהל גמ"ח ומבקש להירשם כעמותה או כחברה לתועלת הציבור </a:t>
                      </a:r>
                    </a:p>
                  </a:txBody>
                  <a:tcPr marL="9525" marR="9525" marT="9525" marB="0" anchor="b"/>
                </a:tc>
                <a:tc>
                  <a:txBody>
                    <a:bodyPr/>
                    <a:lstStyle/>
                    <a:p>
                      <a:pPr algn="r" rtl="1" fontAlgn="b"/>
                      <a:r>
                        <a:rPr lang="he-IL" sz="1100" b="0" i="0" u="none" strike="noStrike" dirty="0">
                          <a:solidFill>
                            <a:srgbClr val="000000"/>
                          </a:solidFill>
                          <a:effectLst/>
                          <a:latin typeface="Arial"/>
                        </a:rPr>
                        <a:t>הנחיות ונהלים לציבור </a:t>
                      </a:r>
                    </a:p>
                  </a:txBody>
                  <a:tcPr marL="9525" marR="9525" marT="9525" marB="0" anchor="b"/>
                </a:tc>
              </a:tr>
              <a:tr h="264713">
                <a:tc>
                  <a:txBody>
                    <a:bodyPr/>
                    <a:lstStyle/>
                    <a:p>
                      <a:pPr algn="r" rtl="1" fontAlgn="b"/>
                      <a:r>
                        <a:rPr lang="he-IL" sz="1100" b="0" i="0" u="none" strike="noStrike" dirty="0" smtClean="0">
                          <a:solidFill>
                            <a:srgbClr val="000000"/>
                          </a:solidFill>
                          <a:effectLst/>
                          <a:latin typeface="Arial"/>
                        </a:rPr>
                        <a:t>היחידה לפניות הציבור</a:t>
                      </a:r>
                      <a:endParaRPr lang="he-IL" sz="1100" b="0" i="0" u="none" strike="noStrike" dirty="0">
                        <a:solidFill>
                          <a:srgbClr val="000000"/>
                        </a:solidFill>
                        <a:effectLst/>
                        <a:latin typeface="Arial"/>
                      </a:endParaRPr>
                    </a:p>
                  </a:txBody>
                  <a:tcPr marL="9525" marR="9525" marT="9525" marB="0" anchor="b"/>
                </a:tc>
                <a:tc>
                  <a:txBody>
                    <a:bodyPr/>
                    <a:lstStyle/>
                    <a:p>
                      <a:pPr algn="r" rtl="1" fontAlgn="b"/>
                      <a:r>
                        <a:rPr lang="he-IL" sz="1100" b="0" i="0" u="none" strike="noStrike">
                          <a:solidFill>
                            <a:srgbClr val="000000"/>
                          </a:solidFill>
                          <a:effectLst/>
                          <a:latin typeface="Arial"/>
                        </a:rPr>
                        <a:t>דו"ח פעילות שנתי</a:t>
                      </a:r>
                    </a:p>
                  </a:txBody>
                  <a:tcPr marL="9525" marR="9525" marT="9525" marB="0" anchor="b"/>
                </a:tc>
                <a:tc>
                  <a:txBody>
                    <a:bodyPr/>
                    <a:lstStyle/>
                    <a:p>
                      <a:pPr algn="r" rtl="1" fontAlgn="b"/>
                      <a:r>
                        <a:rPr lang="he-IL" sz="1100" b="0" i="0" u="none" strike="noStrike" dirty="0">
                          <a:solidFill>
                            <a:srgbClr val="000000"/>
                          </a:solidFill>
                          <a:effectLst/>
                          <a:latin typeface="Arial"/>
                        </a:rPr>
                        <a:t>דו"ח סיכום שנתי</a:t>
                      </a:r>
                    </a:p>
                  </a:txBody>
                  <a:tcPr marL="9525" marR="9525" marT="9525" marB="0" anchor="b"/>
                </a:tc>
              </a:tr>
            </a:tbl>
          </a:graphicData>
        </a:graphic>
      </p:graphicFrame>
      <p:pic>
        <p:nvPicPr>
          <p:cNvPr id="4" name="תמונה 3">
            <a:hlinkClick r:id="rId3" action="ppaction://hlinksldjump"/>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6075" b="96729" l="1277" r="96596">
                        <a14:foregroundMark x1="59149" y1="39720" x2="59149" y2="39720"/>
                        <a14:foregroundMark x1="63404" y1="16355" x2="5957" y2="72897"/>
                        <a14:foregroundMark x1="31489" y1="31776" x2="31489" y2="31776"/>
                        <a14:foregroundMark x1="35319" y1="18224" x2="35319" y2="18224"/>
                        <a14:foregroundMark x1="50213" y1="20561" x2="50213" y2="20561"/>
                        <a14:foregroundMark x1="51064" y1="22897" x2="52766" y2="26168"/>
                        <a14:foregroundMark x1="53617" y1="28037" x2="53617" y2="28037"/>
                        <a14:foregroundMark x1="53617" y1="29907" x2="53617" y2="29907"/>
                        <a14:foregroundMark x1="54043" y1="32243" x2="31915" y2="30374"/>
                        <a14:foregroundMark x1="14468" y1="33178" x2="38723" y2="36916"/>
                        <a14:foregroundMark x1="61702" y1="71963" x2="61702" y2="71963"/>
                        <a14:foregroundMark x1="51064" y1="61215" x2="51064" y2="61215"/>
                        <a14:foregroundMark x1="50213" y1="69626" x2="50213" y2="69626"/>
                        <a14:foregroundMark x1="48936" y1="75234" x2="47234" y2="60280"/>
                        <a14:foregroundMark x1="38723" y1="55140" x2="50213" y2="76636"/>
                        <a14:foregroundMark x1="28085" y1="86916" x2="62553" y2="58411"/>
                        <a14:foregroundMark x1="57021" y1="55140" x2="18723" y2="70561"/>
                        <a14:foregroundMark x1="77021" y1="63084" x2="67660" y2="70561"/>
                        <a14:foregroundMark x1="80851" y1="60280" x2="83404" y2="70561"/>
                        <a14:foregroundMark x1="87660" y1="70561" x2="74894" y2="89252"/>
                        <a14:foregroundMark x1="51489" y1="78037" x2="36596" y2="86916"/>
                        <a14:foregroundMark x1="47234" y1="81308" x2="53191" y2="87383"/>
                        <a14:foregroundMark x1="56170" y1="96729" x2="22979" y2="81776"/>
                      </a14:backgroundRemoval>
                    </a14:imgEffect>
                  </a14:imgLayer>
                </a14:imgProps>
              </a:ext>
              <a:ext uri="{28A0092B-C50C-407E-A947-70E740481C1C}">
                <a14:useLocalDpi xmlns:a14="http://schemas.microsoft.com/office/drawing/2010/main" val="0"/>
              </a:ext>
            </a:extLst>
          </a:blip>
          <a:stretch>
            <a:fillRect/>
          </a:stretch>
        </p:blipFill>
        <p:spPr>
          <a:xfrm>
            <a:off x="35496" y="4731990"/>
            <a:ext cx="451892" cy="411510"/>
          </a:xfrm>
          <a:prstGeom prst="rect">
            <a:avLst/>
          </a:prstGeom>
        </p:spPr>
      </p:pic>
    </p:spTree>
    <p:extLst>
      <p:ext uri="{BB962C8B-B14F-4D97-AF65-F5344CB8AC3E}">
        <p14:creationId xmlns:p14="http://schemas.microsoft.com/office/powerpoint/2010/main" val="21625480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מלבן 15"/>
          <p:cNvSpPr/>
          <p:nvPr/>
        </p:nvSpPr>
        <p:spPr>
          <a:xfrm>
            <a:off x="827584" y="915566"/>
            <a:ext cx="7560840" cy="3960440"/>
          </a:xfrm>
          <a:prstGeom prst="rect">
            <a:avLst/>
          </a:prstGeom>
          <a:solidFill>
            <a:schemeClr val="bg1">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400">
              <a:latin typeface="Bauhaus 93" panose="04030905020B02020C02" pitchFamily="82" charset="0"/>
              <a:ea typeface="Tahoma" panose="020B0604030504040204" pitchFamily="34" charset="0"/>
              <a:cs typeface="Tahoma" panose="020B0604030504040204" pitchFamily="34" charset="0"/>
            </a:endParaRPr>
          </a:p>
        </p:txBody>
      </p:sp>
      <p:sp>
        <p:nvSpPr>
          <p:cNvPr id="2" name="כותרת 1"/>
          <p:cNvSpPr>
            <a:spLocks noGrp="1"/>
          </p:cNvSpPr>
          <p:nvPr>
            <p:ph type="title"/>
          </p:nvPr>
        </p:nvSpPr>
        <p:spPr/>
        <p:txBody>
          <a:bodyPr/>
          <a:lstStyle/>
          <a:p>
            <a:r>
              <a:rPr lang="he-IL" dirty="0" smtClean="0"/>
              <a:t>פרסום דוחות שנתיים</a:t>
            </a:r>
            <a:endParaRPr lang="he-IL" dirty="0"/>
          </a:p>
        </p:txBody>
      </p:sp>
      <p:sp>
        <p:nvSpPr>
          <p:cNvPr id="3" name="מלבן 2">
            <a:hlinkClick r:id="rId3" action="ppaction://hlinksldjump"/>
          </p:cNvPr>
          <p:cNvSpPr/>
          <p:nvPr/>
        </p:nvSpPr>
        <p:spPr>
          <a:xfrm>
            <a:off x="6516216" y="987574"/>
            <a:ext cx="1800200" cy="1820869"/>
          </a:xfrm>
          <a:prstGeom prst="rect">
            <a:avLst/>
          </a:prstGeom>
          <a:solidFill>
            <a:srgbClr val="FF745D"/>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b="1" dirty="0" smtClean="0">
                <a:solidFill>
                  <a:schemeClr val="bg1"/>
                </a:solidFill>
                <a:latin typeface="Bauhaus 93" panose="04030905020B02020C02" pitchFamily="82" charset="0"/>
                <a:ea typeface="Tahoma" panose="020B0604030504040204" pitchFamily="34" charset="0"/>
                <a:cs typeface="Tahoma" panose="020B0604030504040204" pitchFamily="34" charset="0"/>
              </a:rPr>
              <a:t>פרקליטות המדינה</a:t>
            </a:r>
            <a:endParaRPr lang="he-IL" sz="1400" b="1" dirty="0">
              <a:solidFill>
                <a:schemeClr val="bg1"/>
              </a:solidFill>
              <a:latin typeface="Bauhaus 93" panose="04030905020B02020C02" pitchFamily="82" charset="0"/>
              <a:ea typeface="Tahoma" panose="020B0604030504040204" pitchFamily="34" charset="0"/>
              <a:cs typeface="Tahoma" panose="020B0604030504040204" pitchFamily="34" charset="0"/>
            </a:endParaRPr>
          </a:p>
        </p:txBody>
      </p:sp>
      <p:sp>
        <p:nvSpPr>
          <p:cNvPr id="7" name="מלבן 6">
            <a:hlinkClick r:id="rId4" action="ppaction://hlinksldjump"/>
          </p:cNvPr>
          <p:cNvSpPr/>
          <p:nvPr/>
        </p:nvSpPr>
        <p:spPr>
          <a:xfrm>
            <a:off x="4651268" y="2077920"/>
            <a:ext cx="1800200" cy="1579109"/>
          </a:xfrm>
          <a:prstGeom prst="rect">
            <a:avLst/>
          </a:prstGeom>
          <a:solidFill>
            <a:schemeClr val="accent6">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b="1" dirty="0">
                <a:solidFill>
                  <a:schemeClr val="bg1"/>
                </a:solidFill>
                <a:latin typeface="Bauhaus 93" panose="04030905020B02020C02" pitchFamily="82" charset="0"/>
                <a:ea typeface="Tahoma" panose="020B0604030504040204" pitchFamily="34" charset="0"/>
                <a:cs typeface="Tahoma" panose="020B0604030504040204" pitchFamily="34" charset="0"/>
              </a:rPr>
              <a:t>הסניגוריה הציבורית</a:t>
            </a:r>
          </a:p>
        </p:txBody>
      </p:sp>
      <p:sp>
        <p:nvSpPr>
          <p:cNvPr id="8" name="מלבן 7">
            <a:hlinkClick r:id="rId5" action="ppaction://hlinksldjump"/>
          </p:cNvPr>
          <p:cNvSpPr/>
          <p:nvPr/>
        </p:nvSpPr>
        <p:spPr>
          <a:xfrm>
            <a:off x="2771800" y="2622686"/>
            <a:ext cx="1800200" cy="713551"/>
          </a:xfrm>
          <a:prstGeom prst="rect">
            <a:avLst/>
          </a:prstGeom>
          <a:solidFill>
            <a:schemeClr val="accent2">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b="1" dirty="0">
                <a:solidFill>
                  <a:schemeClr val="bg1"/>
                </a:solidFill>
                <a:latin typeface="Bauhaus 93" panose="04030905020B02020C02" pitchFamily="82" charset="0"/>
                <a:ea typeface="Tahoma" panose="020B0604030504040204" pitchFamily="34" charset="0"/>
                <a:cs typeface="Tahoma" panose="020B0604030504040204" pitchFamily="34" charset="0"/>
              </a:rPr>
              <a:t>היחידה לפניות הציבור</a:t>
            </a:r>
          </a:p>
        </p:txBody>
      </p:sp>
      <p:sp>
        <p:nvSpPr>
          <p:cNvPr id="9" name="מלבן 8">
            <a:hlinkClick r:id="rId6" action="ppaction://hlinksldjump"/>
          </p:cNvPr>
          <p:cNvSpPr/>
          <p:nvPr/>
        </p:nvSpPr>
        <p:spPr>
          <a:xfrm>
            <a:off x="899592" y="3075806"/>
            <a:ext cx="1800200" cy="1738418"/>
          </a:xfrm>
          <a:prstGeom prst="rect">
            <a:avLst/>
          </a:prstGeom>
          <a:solidFill>
            <a:srgbClr val="7030A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b="1" dirty="0">
                <a:solidFill>
                  <a:schemeClr val="bg1"/>
                </a:solidFill>
                <a:latin typeface="Bauhaus 93" panose="04030905020B02020C02" pitchFamily="82" charset="0"/>
                <a:ea typeface="Tahoma" panose="020B0604030504040204" pitchFamily="34" charset="0"/>
                <a:cs typeface="Tahoma" panose="020B0604030504040204" pitchFamily="34" charset="0"/>
              </a:rPr>
              <a:t>הסיוע המשפטי</a:t>
            </a:r>
          </a:p>
        </p:txBody>
      </p:sp>
      <p:sp>
        <p:nvSpPr>
          <p:cNvPr id="10" name="מלבן 9">
            <a:hlinkClick r:id="rId7" action="ppaction://hlinksldjump"/>
          </p:cNvPr>
          <p:cNvSpPr/>
          <p:nvPr/>
        </p:nvSpPr>
        <p:spPr>
          <a:xfrm>
            <a:off x="6516216" y="2867536"/>
            <a:ext cx="1800200" cy="1946688"/>
          </a:xfrm>
          <a:prstGeom prst="rect">
            <a:avLst/>
          </a:prstGeom>
          <a:solidFill>
            <a:srgbClr val="2BC0A7"/>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b="1" dirty="0" smtClean="0">
                <a:solidFill>
                  <a:schemeClr val="bg1"/>
                </a:solidFill>
                <a:latin typeface="Bauhaus 93" panose="04030905020B02020C02" pitchFamily="82" charset="0"/>
                <a:ea typeface="Tahoma" panose="020B0604030504040204" pitchFamily="34" charset="0"/>
                <a:cs typeface="Tahoma" panose="020B0604030504040204" pitchFamily="34" charset="0"/>
              </a:rPr>
              <a:t>גיוון תעסוקתי</a:t>
            </a:r>
            <a:endParaRPr lang="he-IL" sz="1400" b="1" dirty="0">
              <a:solidFill>
                <a:schemeClr val="bg1"/>
              </a:solidFill>
              <a:latin typeface="Bauhaus 93" panose="04030905020B02020C02" pitchFamily="82" charset="0"/>
              <a:ea typeface="Tahoma" panose="020B0604030504040204" pitchFamily="34" charset="0"/>
              <a:cs typeface="Tahoma" panose="020B0604030504040204" pitchFamily="34" charset="0"/>
            </a:endParaRPr>
          </a:p>
        </p:txBody>
      </p:sp>
      <p:sp>
        <p:nvSpPr>
          <p:cNvPr id="11" name="מלבן 10">
            <a:hlinkClick r:id="rId8" action="ppaction://hlinksldjump"/>
          </p:cNvPr>
          <p:cNvSpPr/>
          <p:nvPr/>
        </p:nvSpPr>
        <p:spPr>
          <a:xfrm>
            <a:off x="4644008" y="997800"/>
            <a:ext cx="1800200" cy="1026114"/>
          </a:xfrm>
          <a:prstGeom prst="rect">
            <a:avLst/>
          </a:prstGeom>
          <a:solidFill>
            <a:srgbClr val="2271A5"/>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b="1" dirty="0" smtClean="0">
                <a:solidFill>
                  <a:schemeClr val="bg1"/>
                </a:solidFill>
                <a:latin typeface="Bauhaus 93" panose="04030905020B02020C02" pitchFamily="82" charset="0"/>
                <a:ea typeface="Tahoma" panose="020B0604030504040204" pitchFamily="34" charset="0"/>
                <a:cs typeface="Tahoma" panose="020B0604030504040204" pitchFamily="34" charset="0"/>
              </a:rPr>
              <a:t>הרשות לאיסור הלבנת הון</a:t>
            </a:r>
            <a:endParaRPr lang="he-IL" sz="1400" b="1" dirty="0">
              <a:solidFill>
                <a:schemeClr val="bg1"/>
              </a:solidFill>
              <a:latin typeface="Bauhaus 93" panose="04030905020B02020C02" pitchFamily="82" charset="0"/>
              <a:ea typeface="Tahoma" panose="020B0604030504040204" pitchFamily="34" charset="0"/>
              <a:cs typeface="Tahoma" panose="020B0604030504040204" pitchFamily="34" charset="0"/>
            </a:endParaRPr>
          </a:p>
        </p:txBody>
      </p:sp>
      <p:sp>
        <p:nvSpPr>
          <p:cNvPr id="12" name="מלבן 11">
            <a:hlinkClick r:id="rId9" action="ppaction://hlinksldjump"/>
          </p:cNvPr>
          <p:cNvSpPr/>
          <p:nvPr/>
        </p:nvSpPr>
        <p:spPr>
          <a:xfrm>
            <a:off x="2771800" y="3408245"/>
            <a:ext cx="1800200" cy="1405979"/>
          </a:xfrm>
          <a:prstGeom prst="rect">
            <a:avLst/>
          </a:prstGeom>
          <a:solidFill>
            <a:srgbClr val="FFFF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b="1" dirty="0" smtClean="0">
                <a:solidFill>
                  <a:schemeClr val="bg1"/>
                </a:solidFill>
                <a:effectLst>
                  <a:outerShdw blurRad="38100" dist="38100" dir="2700000" algn="tl">
                    <a:srgbClr val="000000">
                      <a:alpha val="43137"/>
                    </a:srgbClr>
                  </a:outerShdw>
                </a:effectLst>
                <a:latin typeface="Bauhaus 93" panose="04030905020B02020C02" pitchFamily="82" charset="0"/>
                <a:ea typeface="Tahoma" panose="020B0604030504040204" pitchFamily="34" charset="0"/>
                <a:cs typeface="Tahoma" panose="020B0604030504040204" pitchFamily="34" charset="0"/>
              </a:rPr>
              <a:t>היחידה הממשלתית לחופש המידע</a:t>
            </a:r>
            <a:endParaRPr lang="he-IL" sz="1400" b="1" dirty="0">
              <a:solidFill>
                <a:schemeClr val="bg1"/>
              </a:solidFill>
              <a:effectLst>
                <a:outerShdw blurRad="38100" dist="38100" dir="2700000" algn="tl">
                  <a:srgbClr val="000000">
                    <a:alpha val="43137"/>
                  </a:srgbClr>
                </a:outerShdw>
              </a:effectLst>
              <a:latin typeface="Bauhaus 93" panose="04030905020B02020C02" pitchFamily="82" charset="0"/>
              <a:ea typeface="Tahoma" panose="020B0604030504040204" pitchFamily="34" charset="0"/>
              <a:cs typeface="Tahoma" panose="020B0604030504040204" pitchFamily="34" charset="0"/>
            </a:endParaRPr>
          </a:p>
        </p:txBody>
      </p:sp>
      <p:sp>
        <p:nvSpPr>
          <p:cNvPr id="13" name="מלבן 12">
            <a:hlinkClick r:id="rId10" action="ppaction://hlinksldjump"/>
          </p:cNvPr>
          <p:cNvSpPr/>
          <p:nvPr/>
        </p:nvSpPr>
        <p:spPr>
          <a:xfrm>
            <a:off x="4644008" y="3734104"/>
            <a:ext cx="1800200" cy="1080120"/>
          </a:xfrm>
          <a:prstGeom prst="rect">
            <a:avLst/>
          </a:prstGeom>
          <a:solidFill>
            <a:srgbClr val="C000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b="1" dirty="0" smtClean="0">
                <a:solidFill>
                  <a:schemeClr val="bg1"/>
                </a:solidFill>
                <a:latin typeface="Bauhaus 93" panose="04030905020B02020C02" pitchFamily="82" charset="0"/>
                <a:ea typeface="Tahoma" panose="020B0604030504040204" pitchFamily="34" charset="0"/>
                <a:cs typeface="Tahoma" panose="020B0604030504040204" pitchFamily="34" charset="0"/>
              </a:rPr>
              <a:t>רשות הפטנטים</a:t>
            </a:r>
            <a:endParaRPr lang="he-IL" sz="1400" b="1" dirty="0">
              <a:solidFill>
                <a:schemeClr val="bg1"/>
              </a:solidFill>
              <a:latin typeface="Bauhaus 93" panose="04030905020B02020C02" pitchFamily="82" charset="0"/>
              <a:ea typeface="Tahoma" panose="020B0604030504040204" pitchFamily="34" charset="0"/>
              <a:cs typeface="Tahoma" panose="020B0604030504040204" pitchFamily="34" charset="0"/>
            </a:endParaRPr>
          </a:p>
        </p:txBody>
      </p:sp>
      <p:sp>
        <p:nvSpPr>
          <p:cNvPr id="14" name="מלבן 13">
            <a:hlinkClick r:id="rId11" action="ppaction://hlinksldjump"/>
          </p:cNvPr>
          <p:cNvSpPr/>
          <p:nvPr/>
        </p:nvSpPr>
        <p:spPr>
          <a:xfrm>
            <a:off x="899592" y="987574"/>
            <a:ext cx="1800200" cy="1036340"/>
          </a:xfrm>
          <a:prstGeom prst="rect">
            <a:avLst/>
          </a:prstGeom>
          <a:solidFill>
            <a:srgbClr val="92D05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b="1" dirty="0" smtClean="0">
                <a:solidFill>
                  <a:schemeClr val="bg1"/>
                </a:solidFill>
                <a:latin typeface="Bauhaus 93" panose="04030905020B02020C02" pitchFamily="82" charset="0"/>
                <a:ea typeface="Tahoma" panose="020B0604030504040204" pitchFamily="34" charset="0"/>
                <a:cs typeface="Tahoma" panose="020B0604030504040204" pitchFamily="34" charset="0"/>
              </a:rPr>
              <a:t>נציבות תלונות הציבור על שופטים</a:t>
            </a:r>
            <a:endParaRPr lang="he-IL" sz="1400" b="1" dirty="0">
              <a:solidFill>
                <a:schemeClr val="bg1"/>
              </a:solidFill>
              <a:latin typeface="Bauhaus 93" panose="04030905020B02020C02" pitchFamily="82" charset="0"/>
              <a:ea typeface="Tahoma" panose="020B0604030504040204" pitchFamily="34" charset="0"/>
              <a:cs typeface="Tahoma" panose="020B0604030504040204" pitchFamily="34" charset="0"/>
            </a:endParaRPr>
          </a:p>
        </p:txBody>
      </p:sp>
      <p:sp>
        <p:nvSpPr>
          <p:cNvPr id="15" name="מלבן 14">
            <a:hlinkClick r:id="rId12" action="ppaction://hlinksldjump"/>
          </p:cNvPr>
          <p:cNvSpPr/>
          <p:nvPr/>
        </p:nvSpPr>
        <p:spPr>
          <a:xfrm>
            <a:off x="2771800" y="997800"/>
            <a:ext cx="1800200" cy="1584176"/>
          </a:xfrm>
          <a:prstGeom prst="rect">
            <a:avLst/>
          </a:prstGeom>
          <a:solidFill>
            <a:srgbClr val="00B0F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b="1" dirty="0" smtClean="0">
                <a:solidFill>
                  <a:schemeClr val="bg1"/>
                </a:solidFill>
                <a:latin typeface="Bauhaus 93" panose="04030905020B02020C02" pitchFamily="82" charset="0"/>
                <a:ea typeface="Tahoma" panose="020B0604030504040204" pitchFamily="34" charset="0"/>
                <a:cs typeface="Tahoma" panose="020B0604030504040204" pitchFamily="34" charset="0"/>
              </a:rPr>
              <a:t>האפוטרופוס הכללי וכונס הנכסים הרשמי</a:t>
            </a:r>
          </a:p>
        </p:txBody>
      </p:sp>
      <p:pic>
        <p:nvPicPr>
          <p:cNvPr id="17" name="תמונה 16">
            <a:hlinkClick r:id="rId13" action="ppaction://hlinksldjump"/>
          </p:cNvPr>
          <p:cNvPicPr>
            <a:picLocks noChangeAspect="1"/>
          </p:cNvPicPr>
          <p:nvPr/>
        </p:nvPicPr>
        <p:blipFill>
          <a:blip r:embed="rId14" cstate="print">
            <a:extLst>
              <a:ext uri="{BEBA8EAE-BF5A-486C-A8C5-ECC9F3942E4B}">
                <a14:imgProps xmlns:a14="http://schemas.microsoft.com/office/drawing/2010/main">
                  <a14:imgLayer r:embed="rId15">
                    <a14:imgEffect>
                      <a14:backgroundRemoval t="6075" b="96729" l="1277" r="96596">
                        <a14:foregroundMark x1="59149" y1="39720" x2="59149" y2="39720"/>
                        <a14:foregroundMark x1="63404" y1="16355" x2="5957" y2="72897"/>
                        <a14:foregroundMark x1="31489" y1="31776" x2="31489" y2="31776"/>
                        <a14:foregroundMark x1="35319" y1="18224" x2="35319" y2="18224"/>
                        <a14:foregroundMark x1="50213" y1="20561" x2="50213" y2="20561"/>
                        <a14:foregroundMark x1="51064" y1="22897" x2="52766" y2="26168"/>
                        <a14:foregroundMark x1="53617" y1="28037" x2="53617" y2="28037"/>
                        <a14:foregroundMark x1="53617" y1="29907" x2="53617" y2="29907"/>
                        <a14:foregroundMark x1="54043" y1="32243" x2="31915" y2="30374"/>
                        <a14:foregroundMark x1="14468" y1="33178" x2="38723" y2="36916"/>
                        <a14:foregroundMark x1="61702" y1="71963" x2="61702" y2="71963"/>
                        <a14:foregroundMark x1="51064" y1="61215" x2="51064" y2="61215"/>
                        <a14:foregroundMark x1="50213" y1="69626" x2="50213" y2="69626"/>
                        <a14:foregroundMark x1="48936" y1="75234" x2="47234" y2="60280"/>
                        <a14:foregroundMark x1="38723" y1="55140" x2="50213" y2="76636"/>
                        <a14:foregroundMark x1="28085" y1="86916" x2="62553" y2="58411"/>
                        <a14:foregroundMark x1="57021" y1="55140" x2="18723" y2="70561"/>
                        <a14:foregroundMark x1="77021" y1="63084" x2="67660" y2="70561"/>
                        <a14:foregroundMark x1="80851" y1="60280" x2="83404" y2="70561"/>
                        <a14:foregroundMark x1="87660" y1="70561" x2="74894" y2="89252"/>
                        <a14:foregroundMark x1="51489" y1="78037" x2="36596" y2="86916"/>
                        <a14:foregroundMark x1="47234" y1="81308" x2="53191" y2="87383"/>
                        <a14:foregroundMark x1="56170" y1="96729" x2="22979" y2="81776"/>
                      </a14:backgroundRemoval>
                    </a14:imgEffect>
                  </a14:imgLayer>
                </a14:imgProps>
              </a:ext>
              <a:ext uri="{28A0092B-C50C-407E-A947-70E740481C1C}">
                <a14:useLocalDpi xmlns:a14="http://schemas.microsoft.com/office/drawing/2010/main" val="0"/>
              </a:ext>
            </a:extLst>
          </a:blip>
          <a:stretch>
            <a:fillRect/>
          </a:stretch>
        </p:blipFill>
        <p:spPr>
          <a:xfrm>
            <a:off x="35496" y="4731990"/>
            <a:ext cx="451892" cy="411510"/>
          </a:xfrm>
          <a:prstGeom prst="rect">
            <a:avLst/>
          </a:prstGeom>
        </p:spPr>
      </p:pic>
      <p:sp>
        <p:nvSpPr>
          <p:cNvPr id="18" name="מלבן 17">
            <a:hlinkClick r:id="rId16" action="ppaction://hlinksldjump"/>
          </p:cNvPr>
          <p:cNvSpPr/>
          <p:nvPr/>
        </p:nvSpPr>
        <p:spPr>
          <a:xfrm>
            <a:off x="899592" y="2102258"/>
            <a:ext cx="1800200" cy="901540"/>
          </a:xfrm>
          <a:prstGeom prst="rect">
            <a:avLst/>
          </a:prstGeom>
          <a:solidFill>
            <a:srgbClr val="FF99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b="1" dirty="0" smtClean="0">
                <a:solidFill>
                  <a:schemeClr val="bg1"/>
                </a:solidFill>
                <a:latin typeface="Bauhaus 93" panose="04030905020B02020C02" pitchFamily="82" charset="0"/>
                <a:ea typeface="Tahoma" panose="020B0604030504040204" pitchFamily="34" charset="0"/>
                <a:cs typeface="Tahoma" panose="020B0604030504040204" pitchFamily="34" charset="0"/>
              </a:rPr>
              <a:t>נציבות שוויון לאנשים עם מוגבלות</a:t>
            </a:r>
            <a:endParaRPr lang="he-IL" sz="1400" b="1" dirty="0">
              <a:solidFill>
                <a:schemeClr val="bg1"/>
              </a:solidFill>
              <a:latin typeface="Bauhaus 93" panose="04030905020B02020C02" pitchFamily="82"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4156404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err="1" smtClean="0"/>
              <a:t>גיידסטאר</a:t>
            </a:r>
            <a:r>
              <a:rPr lang="he-IL" dirty="0" smtClean="0"/>
              <a:t> – אתר העמותות של ישראל</a:t>
            </a:r>
            <a:endParaRPr lang="he-IL" dirty="0"/>
          </a:p>
        </p:txBody>
      </p:sp>
      <p:pic>
        <p:nvPicPr>
          <p:cNvPr id="7" name="תמונה 6">
            <a:hlinkClick r:id="rId2" action="ppaction://hlinksldjump"/>
          </p:cNvPr>
          <p:cNvPicPr>
            <a:picLocks noChangeAspect="1"/>
          </p:cNvPicPr>
          <p:nvPr/>
        </p:nvPicPr>
        <p:blipFill>
          <a:blip r:embed="rId3" cstate="print">
            <a:extLst>
              <a:ext uri="{BEBA8EAE-BF5A-486C-A8C5-ECC9F3942E4B}">
                <a14:imgProps xmlns:a14="http://schemas.microsoft.com/office/drawing/2010/main">
                  <a14:imgLayer r:embed="rId4">
                    <a14:imgEffect>
                      <a14:backgroundRemoval t="6075" b="96729" l="1277" r="96596">
                        <a14:foregroundMark x1="59149" y1="39720" x2="59149" y2="39720"/>
                        <a14:foregroundMark x1="63404" y1="16355" x2="5957" y2="72897"/>
                        <a14:foregroundMark x1="31489" y1="31776" x2="31489" y2="31776"/>
                        <a14:foregroundMark x1="35319" y1="18224" x2="35319" y2="18224"/>
                        <a14:foregroundMark x1="50213" y1="20561" x2="50213" y2="20561"/>
                        <a14:foregroundMark x1="51064" y1="22897" x2="52766" y2="26168"/>
                        <a14:foregroundMark x1="53617" y1="28037" x2="53617" y2="28037"/>
                        <a14:foregroundMark x1="53617" y1="29907" x2="53617" y2="29907"/>
                        <a14:foregroundMark x1="54043" y1="32243" x2="31915" y2="30374"/>
                        <a14:foregroundMark x1="14468" y1="33178" x2="38723" y2="36916"/>
                        <a14:foregroundMark x1="61702" y1="71963" x2="61702" y2="71963"/>
                        <a14:foregroundMark x1="51064" y1="61215" x2="51064" y2="61215"/>
                        <a14:foregroundMark x1="50213" y1="69626" x2="50213" y2="69626"/>
                        <a14:foregroundMark x1="48936" y1="75234" x2="47234" y2="60280"/>
                        <a14:foregroundMark x1="38723" y1="55140" x2="50213" y2="76636"/>
                        <a14:foregroundMark x1="28085" y1="86916" x2="62553" y2="58411"/>
                        <a14:foregroundMark x1="57021" y1="55140" x2="18723" y2="70561"/>
                        <a14:foregroundMark x1="77021" y1="63084" x2="67660" y2="70561"/>
                        <a14:foregroundMark x1="80851" y1="60280" x2="83404" y2="70561"/>
                        <a14:foregroundMark x1="87660" y1="70561" x2="74894" y2="89252"/>
                        <a14:foregroundMark x1="51489" y1="78037" x2="36596" y2="86916"/>
                        <a14:foregroundMark x1="47234" y1="81308" x2="53191" y2="87383"/>
                        <a14:foregroundMark x1="56170" y1="96729" x2="22979" y2="81776"/>
                      </a14:backgroundRemoval>
                    </a14:imgEffect>
                  </a14:imgLayer>
                </a14:imgProps>
              </a:ext>
              <a:ext uri="{28A0092B-C50C-407E-A947-70E740481C1C}">
                <a14:useLocalDpi xmlns:a14="http://schemas.microsoft.com/office/drawing/2010/main" val="0"/>
              </a:ext>
            </a:extLst>
          </a:blip>
          <a:stretch>
            <a:fillRect/>
          </a:stretch>
        </p:blipFill>
        <p:spPr>
          <a:xfrm>
            <a:off x="35496" y="4731990"/>
            <a:ext cx="451892" cy="411510"/>
          </a:xfrm>
          <a:prstGeom prst="rect">
            <a:avLst/>
          </a:prstGeom>
        </p:spPr>
      </p:pic>
      <p:pic>
        <p:nvPicPr>
          <p:cNvPr id="6" name="Picture 4"/>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8059" y="51470"/>
            <a:ext cx="2107677" cy="648072"/>
          </a:xfrm>
          <a:prstGeom prst="rect">
            <a:avLst/>
          </a:prstGeom>
          <a:solidFill>
            <a:schemeClr val="bg1"/>
          </a:solidFill>
          <a:ln>
            <a:noFill/>
          </a:ln>
          <a:extLst/>
        </p:spPr>
      </p:pic>
      <p:sp>
        <p:nvSpPr>
          <p:cNvPr id="8" name="מציין מיקום תוכן 2"/>
          <p:cNvSpPr txBox="1">
            <a:spLocks/>
          </p:cNvSpPr>
          <p:nvPr/>
        </p:nvSpPr>
        <p:spPr>
          <a:xfrm>
            <a:off x="293025" y="999635"/>
            <a:ext cx="8540088" cy="3732355"/>
          </a:xfrm>
          <a:prstGeom prst="rect">
            <a:avLst/>
          </a:prstGeom>
        </p:spPr>
        <p:txBody>
          <a:bodyPr>
            <a:normAutofit fontScale="85000" lnSpcReduction="20000"/>
          </a:bodyPr>
          <a:lstStyle>
            <a:lvl1pPr marL="342900" indent="-274320" algn="r" defTabSz="914400" rtl="1"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r" defTabSz="914400" rtl="1"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r" defTabSz="914400" rtl="1"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r" defTabSz="914400" rtl="1"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r" defTabSz="914400" rtl="1"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r" defTabSz="914400" rtl="1"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r" defTabSz="914400" rtl="1"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r" defTabSz="914400" rtl="1"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r" defTabSz="914400" rtl="1"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a:spcAft>
                <a:spcPts val="800"/>
              </a:spcAft>
            </a:pPr>
            <a:r>
              <a:rPr lang="he-IL" sz="2600" dirty="0" smtClean="0">
                <a:latin typeface="David" panose="020E0502060401010101" pitchFamily="34" charset="-79"/>
                <a:cs typeface="David" panose="020E0502060401010101" pitchFamily="34" charset="-79"/>
              </a:rPr>
              <a:t>אתר אינטרנט חינמי </a:t>
            </a:r>
            <a:r>
              <a:rPr lang="he-IL" sz="2600" dirty="0" err="1" smtClean="0">
                <a:latin typeface="David" panose="020E0502060401010101" pitchFamily="34" charset="-79"/>
                <a:cs typeface="David" panose="020E0502060401010101" pitchFamily="34" charset="-79"/>
              </a:rPr>
              <a:t>המנגיש</a:t>
            </a:r>
            <a:r>
              <a:rPr lang="he-IL" sz="2600" dirty="0" smtClean="0">
                <a:latin typeface="David" panose="020E0502060401010101" pitchFamily="34" charset="-79"/>
                <a:cs typeface="David" panose="020E0502060401010101" pitchFamily="34" charset="-79"/>
              </a:rPr>
              <a:t> לציבור מידע אודות </a:t>
            </a:r>
            <a:r>
              <a:rPr lang="he-IL" sz="2600" dirty="0" err="1" smtClean="0">
                <a:latin typeface="David" panose="020E0502060401010101" pitchFamily="34" charset="-79"/>
                <a:cs typeface="David" panose="020E0502060401010101" pitchFamily="34" charset="-79"/>
              </a:rPr>
              <a:t>אלכ"רים</a:t>
            </a:r>
            <a:r>
              <a:rPr lang="he-IL" sz="2600" dirty="0" smtClean="0">
                <a:latin typeface="David" panose="020E0502060401010101" pitchFamily="34" charset="-79"/>
                <a:cs typeface="David" panose="020E0502060401010101" pitchFamily="34" charset="-79"/>
              </a:rPr>
              <a:t> בישראל.</a:t>
            </a:r>
          </a:p>
          <a:p>
            <a:pPr>
              <a:spcAft>
                <a:spcPts val="800"/>
              </a:spcAft>
            </a:pPr>
            <a:r>
              <a:rPr lang="he-IL" sz="2600" dirty="0" smtClean="0">
                <a:latin typeface="David" panose="020E0502060401010101" pitchFamily="34" charset="-79"/>
                <a:cs typeface="David" panose="020E0502060401010101" pitchFamily="34" charset="-79"/>
              </a:rPr>
              <a:t>שותפות רב מגזרית- המיזם באחריות משרד המשפטים בשיתוף פעולה עם ג'וינט ישראל, ובליווי ועדה ציבורית מייעצת (מגזר שלישי, מגזר ציבורי ומגזר עסקי).</a:t>
            </a:r>
          </a:p>
          <a:p>
            <a:pPr>
              <a:spcAft>
                <a:spcPts val="800"/>
              </a:spcAft>
            </a:pPr>
            <a:r>
              <a:rPr lang="he-IL" sz="2600" dirty="0" smtClean="0">
                <a:latin typeface="David" panose="020E0502060401010101" pitchFamily="34" charset="-79"/>
                <a:cs typeface="David" panose="020E0502060401010101" pitchFamily="34" charset="-79"/>
              </a:rPr>
              <a:t>פלטפורמה המרכזת מידע אודות </a:t>
            </a:r>
            <a:r>
              <a:rPr lang="he-IL" sz="2600" dirty="0" err="1" smtClean="0">
                <a:latin typeface="David" panose="020E0502060401010101" pitchFamily="34" charset="-79"/>
                <a:cs typeface="David" panose="020E0502060401010101" pitchFamily="34" charset="-79"/>
              </a:rPr>
              <a:t>אלכ"רים</a:t>
            </a:r>
            <a:r>
              <a:rPr lang="he-IL" sz="2600" dirty="0" smtClean="0">
                <a:latin typeface="David" panose="020E0502060401010101" pitchFamily="34" charset="-79"/>
                <a:cs typeface="David" panose="020E0502060401010101" pitchFamily="34" charset="-79"/>
              </a:rPr>
              <a:t>, כגון - מטרות </a:t>
            </a:r>
            <a:r>
              <a:rPr lang="he-IL" sz="2600" dirty="0" err="1" smtClean="0">
                <a:latin typeface="David" panose="020E0502060401010101" pitchFamily="34" charset="-79"/>
                <a:cs typeface="David" panose="020E0502060401010101" pitchFamily="34" charset="-79"/>
              </a:rPr>
              <a:t>האלכ"ר</a:t>
            </a:r>
            <a:r>
              <a:rPr lang="he-IL" sz="2600" dirty="0" smtClean="0">
                <a:latin typeface="David" panose="020E0502060401010101" pitchFamily="34" charset="-79"/>
                <a:cs typeface="David" panose="020E0502060401010101" pitchFamily="34" charset="-79"/>
              </a:rPr>
              <a:t> ותחום פעילות, מחזור כספי, מספר עובדים ומתנדבים, חמשת מקבלי השכר הגבוה, אישור ניהול תקין, אישור זיכוי ממס לתרומות, דוח כספי, דוח מילולי ועוד.</a:t>
            </a:r>
          </a:p>
          <a:p>
            <a:pPr>
              <a:spcAft>
                <a:spcPts val="800"/>
              </a:spcAft>
            </a:pPr>
            <a:r>
              <a:rPr lang="he-IL" sz="2600" dirty="0" smtClean="0">
                <a:latin typeface="David" panose="020E0502060401010101" pitchFamily="34" charset="-79"/>
                <a:cs typeface="David" panose="020E0502060401010101" pitchFamily="34" charset="-79"/>
              </a:rPr>
              <a:t> מידע עדכני אודות תמיכות ממשלתיות, וכן פרסום מבחני תמיכה.</a:t>
            </a:r>
          </a:p>
          <a:p>
            <a:pPr>
              <a:spcAft>
                <a:spcPts val="800"/>
              </a:spcAft>
            </a:pPr>
            <a:r>
              <a:rPr lang="he-IL" sz="2600" dirty="0" smtClean="0">
                <a:latin typeface="David" panose="020E0502060401010101" pitchFamily="34" charset="-79"/>
                <a:cs typeface="David" panose="020E0502060401010101" pitchFamily="34" charset="-79"/>
              </a:rPr>
              <a:t>אפשרות לחיפוש ארגון ספציפי או חיפוש ארגונים באופן רוחבי לפי תחומי פעילות ומיקום. </a:t>
            </a:r>
          </a:p>
          <a:p>
            <a:pPr>
              <a:spcAft>
                <a:spcPts val="800"/>
              </a:spcAft>
            </a:pPr>
            <a:r>
              <a:rPr lang="he-IL" sz="2600" dirty="0" smtClean="0">
                <a:latin typeface="David" panose="020E0502060401010101" pitchFamily="34" charset="-79"/>
                <a:cs typeface="David" panose="020E0502060401010101" pitchFamily="34" charset="-79"/>
              </a:rPr>
              <a:t>לאחרונה עלתה גרסה מעודכנת, ובחודשים הקרובים - אתר חדש ומשופר.</a:t>
            </a:r>
          </a:p>
          <a:p>
            <a:endParaRPr lang="he-IL" dirty="0" smtClean="0"/>
          </a:p>
          <a:p>
            <a:endParaRPr lang="he-IL" dirty="0"/>
          </a:p>
        </p:txBody>
      </p:sp>
    </p:spTree>
    <p:extLst>
      <p:ext uri="{BB962C8B-B14F-4D97-AF65-F5344CB8AC3E}">
        <p14:creationId xmlns:p14="http://schemas.microsoft.com/office/powerpoint/2010/main" val="21238204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err="1" smtClean="0"/>
              <a:t>גיידסטאר</a:t>
            </a:r>
            <a:r>
              <a:rPr lang="he-IL" dirty="0" smtClean="0"/>
              <a:t> – אתר העמותות של ישראל</a:t>
            </a:r>
            <a:endParaRPr lang="he-IL" dirty="0"/>
          </a:p>
        </p:txBody>
      </p:sp>
      <p:pic>
        <p:nvPicPr>
          <p:cNvPr id="7" name="תמונה 6">
            <a:hlinkClick r:id="rId2" action="ppaction://hlinksldjump"/>
          </p:cNvPr>
          <p:cNvPicPr>
            <a:picLocks noChangeAspect="1"/>
          </p:cNvPicPr>
          <p:nvPr/>
        </p:nvPicPr>
        <p:blipFill>
          <a:blip r:embed="rId3" cstate="print">
            <a:extLst>
              <a:ext uri="{BEBA8EAE-BF5A-486C-A8C5-ECC9F3942E4B}">
                <a14:imgProps xmlns:a14="http://schemas.microsoft.com/office/drawing/2010/main">
                  <a14:imgLayer r:embed="rId4">
                    <a14:imgEffect>
                      <a14:backgroundRemoval t="6075" b="96729" l="1277" r="96596">
                        <a14:foregroundMark x1="59149" y1="39720" x2="59149" y2="39720"/>
                        <a14:foregroundMark x1="63404" y1="16355" x2="5957" y2="72897"/>
                        <a14:foregroundMark x1="31489" y1="31776" x2="31489" y2="31776"/>
                        <a14:foregroundMark x1="35319" y1="18224" x2="35319" y2="18224"/>
                        <a14:foregroundMark x1="50213" y1="20561" x2="50213" y2="20561"/>
                        <a14:foregroundMark x1="51064" y1="22897" x2="52766" y2="26168"/>
                        <a14:foregroundMark x1="53617" y1="28037" x2="53617" y2="28037"/>
                        <a14:foregroundMark x1="53617" y1="29907" x2="53617" y2="29907"/>
                        <a14:foregroundMark x1="54043" y1="32243" x2="31915" y2="30374"/>
                        <a14:foregroundMark x1="14468" y1="33178" x2="38723" y2="36916"/>
                        <a14:foregroundMark x1="61702" y1="71963" x2="61702" y2="71963"/>
                        <a14:foregroundMark x1="51064" y1="61215" x2="51064" y2="61215"/>
                        <a14:foregroundMark x1="50213" y1="69626" x2="50213" y2="69626"/>
                        <a14:foregroundMark x1="48936" y1="75234" x2="47234" y2="60280"/>
                        <a14:foregroundMark x1="38723" y1="55140" x2="50213" y2="76636"/>
                        <a14:foregroundMark x1="28085" y1="86916" x2="62553" y2="58411"/>
                        <a14:foregroundMark x1="57021" y1="55140" x2="18723" y2="70561"/>
                        <a14:foregroundMark x1="77021" y1="63084" x2="67660" y2="70561"/>
                        <a14:foregroundMark x1="80851" y1="60280" x2="83404" y2="70561"/>
                        <a14:foregroundMark x1="87660" y1="70561" x2="74894" y2="89252"/>
                        <a14:foregroundMark x1="51489" y1="78037" x2="36596" y2="86916"/>
                        <a14:foregroundMark x1="47234" y1="81308" x2="53191" y2="87383"/>
                        <a14:foregroundMark x1="56170" y1="96729" x2="22979" y2="81776"/>
                      </a14:backgroundRemoval>
                    </a14:imgEffect>
                  </a14:imgLayer>
                </a14:imgProps>
              </a:ext>
              <a:ext uri="{28A0092B-C50C-407E-A947-70E740481C1C}">
                <a14:useLocalDpi xmlns:a14="http://schemas.microsoft.com/office/drawing/2010/main" val="0"/>
              </a:ext>
            </a:extLst>
          </a:blip>
          <a:stretch>
            <a:fillRect/>
          </a:stretch>
        </p:blipFill>
        <p:spPr>
          <a:xfrm>
            <a:off x="35496" y="4731990"/>
            <a:ext cx="451892" cy="411510"/>
          </a:xfrm>
          <a:prstGeom prst="rect">
            <a:avLst/>
          </a:prstGeom>
        </p:spPr>
      </p:pic>
      <p:pic>
        <p:nvPicPr>
          <p:cNvPr id="6" name="Picture 4"/>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8059" y="51470"/>
            <a:ext cx="2107677" cy="648072"/>
          </a:xfrm>
          <a:prstGeom prst="rect">
            <a:avLst/>
          </a:prstGeom>
          <a:solidFill>
            <a:schemeClr val="bg1"/>
          </a:solidFill>
          <a:ln>
            <a:noFill/>
          </a:ln>
          <a:extLst/>
        </p:spPr>
      </p:pic>
      <p:pic>
        <p:nvPicPr>
          <p:cNvPr id="10" name="Picture 2"/>
          <p:cNvPicPr>
            <a:picLocks noChangeAspect="1" noChangeArrowheads="1"/>
          </p:cNvPicPr>
          <p:nvPr/>
        </p:nvPicPr>
        <p:blipFill rotWithShape="1">
          <a:blip r:embed="rId6">
            <a:extLst>
              <a:ext uri="{28A0092B-C50C-407E-A947-70E740481C1C}">
                <a14:useLocalDpi xmlns:a14="http://schemas.microsoft.com/office/drawing/2010/main" val="0"/>
              </a:ext>
            </a:extLst>
          </a:blip>
          <a:srcRect b="25803"/>
          <a:stretch/>
        </p:blipFill>
        <p:spPr bwMode="auto">
          <a:xfrm>
            <a:off x="827584" y="1131590"/>
            <a:ext cx="7483975" cy="34657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211117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הסניגוריה הציבורית</a:t>
            </a:r>
            <a:endParaRPr lang="he-IL" dirty="0"/>
          </a:p>
        </p:txBody>
      </p:sp>
      <p:sp>
        <p:nvSpPr>
          <p:cNvPr id="5" name="מציין מיקום תוכן 4"/>
          <p:cNvSpPr>
            <a:spLocks noGrp="1"/>
          </p:cNvSpPr>
          <p:nvPr>
            <p:ph idx="4294967295"/>
          </p:nvPr>
        </p:nvSpPr>
        <p:spPr>
          <a:xfrm>
            <a:off x="251520" y="915566"/>
            <a:ext cx="8640960" cy="3888432"/>
          </a:xfrm>
          <a:prstGeom prst="rect">
            <a:avLst/>
          </a:prstGeom>
        </p:spPr>
        <p:txBody>
          <a:bodyPr>
            <a:normAutofit fontScale="92500" lnSpcReduction="20000"/>
          </a:bodyPr>
          <a:lstStyle/>
          <a:p>
            <a:pPr marL="68580" lvl="0" indent="0">
              <a:buClr>
                <a:srgbClr val="4F81BD"/>
              </a:buClr>
              <a:buNone/>
            </a:pPr>
            <a:r>
              <a:rPr lang="en-US" dirty="0"/>
              <a:t> </a:t>
            </a:r>
          </a:p>
          <a:p>
            <a:pPr lvl="0">
              <a:buClr>
                <a:srgbClr val="4F81BD"/>
              </a:buClr>
            </a:pPr>
            <a:r>
              <a:rPr lang="he-IL" b="1" dirty="0" err="1"/>
              <a:t>הנגשת</a:t>
            </a:r>
            <a:r>
              <a:rPr lang="he-IL" b="1" dirty="0"/>
              <a:t> מידע </a:t>
            </a:r>
            <a:r>
              <a:rPr lang="he-IL" b="1" dirty="0" smtClean="0"/>
              <a:t>באמצעות </a:t>
            </a:r>
            <a:r>
              <a:rPr lang="he-IL" b="1" dirty="0"/>
              <a:t>אתר האינטרנט של </a:t>
            </a:r>
            <a:r>
              <a:rPr lang="he-IL" b="1" dirty="0" smtClean="0"/>
              <a:t>הסניגוריה</a:t>
            </a:r>
            <a:endParaRPr lang="he-IL" dirty="0"/>
          </a:p>
          <a:p>
            <a:pPr lvl="1">
              <a:buClr>
                <a:srgbClr val="4F81BD"/>
              </a:buClr>
              <a:buFont typeface="Arial" panose="020B0604020202020204" pitchFamily="34" charset="0"/>
              <a:buChar char="•"/>
            </a:pPr>
            <a:r>
              <a:rPr lang="he-IL" dirty="0" smtClean="0"/>
              <a:t>מכתבים רשמיים</a:t>
            </a:r>
          </a:p>
          <a:p>
            <a:pPr lvl="1">
              <a:buClr>
                <a:srgbClr val="4F81BD"/>
              </a:buClr>
              <a:buFont typeface="Arial" panose="020B0604020202020204" pitchFamily="34" charset="0"/>
              <a:buChar char="•"/>
            </a:pPr>
            <a:r>
              <a:rPr lang="he-IL" dirty="0" smtClean="0"/>
              <a:t>חוות </a:t>
            </a:r>
            <a:r>
              <a:rPr lang="he-IL" dirty="0"/>
              <a:t>דעת ועמדות רשמיות </a:t>
            </a:r>
            <a:endParaRPr lang="he-IL" dirty="0" smtClean="0"/>
          </a:p>
          <a:p>
            <a:pPr lvl="1">
              <a:buClr>
                <a:srgbClr val="4F81BD"/>
              </a:buClr>
              <a:buFont typeface="Arial" panose="020B0604020202020204" pitchFamily="34" charset="0"/>
              <a:buChar char="•"/>
            </a:pPr>
            <a:r>
              <a:rPr lang="he-IL" dirty="0" smtClean="0"/>
              <a:t>עמדות </a:t>
            </a:r>
            <a:r>
              <a:rPr lang="he-IL" dirty="0"/>
              <a:t>"ידיד בית משפט</a:t>
            </a:r>
            <a:r>
              <a:rPr lang="he-IL" dirty="0" smtClean="0"/>
              <a:t>"</a:t>
            </a:r>
          </a:p>
          <a:p>
            <a:pPr lvl="1">
              <a:buClr>
                <a:srgbClr val="4F81BD"/>
              </a:buClr>
              <a:buFont typeface="Arial" panose="020B0604020202020204" pitchFamily="34" charset="0"/>
              <a:buChar char="•"/>
            </a:pPr>
            <a:r>
              <a:rPr lang="he-IL" dirty="0" smtClean="0"/>
              <a:t>בקשות למשפט חוזר</a:t>
            </a:r>
          </a:p>
          <a:p>
            <a:pPr lvl="1">
              <a:buClr>
                <a:srgbClr val="4F81BD"/>
              </a:buClr>
              <a:buFont typeface="Arial" panose="020B0604020202020204" pitchFamily="34" charset="0"/>
              <a:buChar char="•"/>
            </a:pPr>
            <a:r>
              <a:rPr lang="he-IL" dirty="0" smtClean="0"/>
              <a:t>דו"חות תנאי כליאה שנתיים </a:t>
            </a:r>
          </a:p>
          <a:p>
            <a:pPr lvl="1">
              <a:buClr>
                <a:srgbClr val="4F81BD"/>
              </a:buClr>
              <a:buFont typeface="Arial" panose="020B0604020202020204" pitchFamily="34" charset="0"/>
              <a:buChar char="•"/>
            </a:pPr>
            <a:r>
              <a:rPr lang="he-IL" dirty="0" smtClean="0"/>
              <a:t>מסמכים </a:t>
            </a:r>
            <a:r>
              <a:rPr lang="he-IL" dirty="0"/>
              <a:t>נוספים בעלי ערך </a:t>
            </a:r>
            <a:r>
              <a:rPr lang="he-IL" dirty="0" smtClean="0"/>
              <a:t>ציבורי</a:t>
            </a:r>
          </a:p>
          <a:p>
            <a:pPr lvl="0">
              <a:buClr>
                <a:srgbClr val="4F81BD"/>
              </a:buClr>
            </a:pPr>
            <a:endParaRPr lang="he-IL" dirty="0"/>
          </a:p>
          <a:p>
            <a:pPr lvl="0">
              <a:buClr>
                <a:srgbClr val="4F81BD"/>
              </a:buClr>
            </a:pPr>
            <a:r>
              <a:rPr lang="he-IL" b="1" dirty="0" smtClean="0"/>
              <a:t>פרסום </a:t>
            </a:r>
            <a:r>
              <a:rPr lang="he-IL" b="1" dirty="0"/>
              <a:t>דוח שנתי מפורט מדי שנה</a:t>
            </a:r>
            <a:r>
              <a:rPr lang="he-IL" dirty="0"/>
              <a:t>, הכולל את עיקר פעילותה של הסניגוריה בשנה החולפת וכולל נתונים מלאים. הדוחות מתפרסמים באתר האינטרנט של הסניגוריה הציבורית</a:t>
            </a:r>
            <a:r>
              <a:rPr lang="he-IL" dirty="0" smtClean="0"/>
              <a:t>.</a:t>
            </a:r>
            <a:endParaRPr lang="en-US" dirty="0"/>
          </a:p>
          <a:p>
            <a:pPr marL="68580" lvl="0" indent="0">
              <a:buClr>
                <a:srgbClr val="4F81BD"/>
              </a:buClr>
              <a:buNone/>
            </a:pPr>
            <a:endParaRPr lang="en-US" b="1" dirty="0"/>
          </a:p>
        </p:txBody>
      </p:sp>
      <p:pic>
        <p:nvPicPr>
          <p:cNvPr id="7" name="תמונה 6">
            <a:hlinkClick r:id="rId2" action="ppaction://hlinksldjump"/>
          </p:cNvPr>
          <p:cNvPicPr>
            <a:picLocks noChangeAspect="1"/>
          </p:cNvPicPr>
          <p:nvPr/>
        </p:nvPicPr>
        <p:blipFill>
          <a:blip r:embed="rId3" cstate="print">
            <a:extLst>
              <a:ext uri="{BEBA8EAE-BF5A-486C-A8C5-ECC9F3942E4B}">
                <a14:imgProps xmlns:a14="http://schemas.microsoft.com/office/drawing/2010/main">
                  <a14:imgLayer r:embed="rId4">
                    <a14:imgEffect>
                      <a14:backgroundRemoval t="6075" b="96729" l="1277" r="96596">
                        <a14:foregroundMark x1="59149" y1="39720" x2="59149" y2="39720"/>
                        <a14:foregroundMark x1="63404" y1="16355" x2="5957" y2="72897"/>
                        <a14:foregroundMark x1="31489" y1="31776" x2="31489" y2="31776"/>
                        <a14:foregroundMark x1="35319" y1="18224" x2="35319" y2="18224"/>
                        <a14:foregroundMark x1="50213" y1="20561" x2="50213" y2="20561"/>
                        <a14:foregroundMark x1="51064" y1="22897" x2="52766" y2="26168"/>
                        <a14:foregroundMark x1="53617" y1="28037" x2="53617" y2="28037"/>
                        <a14:foregroundMark x1="53617" y1="29907" x2="53617" y2="29907"/>
                        <a14:foregroundMark x1="54043" y1="32243" x2="31915" y2="30374"/>
                        <a14:foregroundMark x1="14468" y1="33178" x2="38723" y2="36916"/>
                        <a14:foregroundMark x1="61702" y1="71963" x2="61702" y2="71963"/>
                        <a14:foregroundMark x1="51064" y1="61215" x2="51064" y2="61215"/>
                        <a14:foregroundMark x1="50213" y1="69626" x2="50213" y2="69626"/>
                        <a14:foregroundMark x1="48936" y1="75234" x2="47234" y2="60280"/>
                        <a14:foregroundMark x1="38723" y1="55140" x2="50213" y2="76636"/>
                        <a14:foregroundMark x1="28085" y1="86916" x2="62553" y2="58411"/>
                        <a14:foregroundMark x1="57021" y1="55140" x2="18723" y2="70561"/>
                        <a14:foregroundMark x1="77021" y1="63084" x2="67660" y2="70561"/>
                        <a14:foregroundMark x1="80851" y1="60280" x2="83404" y2="70561"/>
                        <a14:foregroundMark x1="87660" y1="70561" x2="74894" y2="89252"/>
                        <a14:foregroundMark x1="51489" y1="78037" x2="36596" y2="86916"/>
                        <a14:foregroundMark x1="47234" y1="81308" x2="53191" y2="87383"/>
                        <a14:foregroundMark x1="56170" y1="96729" x2="22979" y2="81776"/>
                      </a14:backgroundRemoval>
                    </a14:imgEffect>
                  </a14:imgLayer>
                </a14:imgProps>
              </a:ext>
              <a:ext uri="{28A0092B-C50C-407E-A947-70E740481C1C}">
                <a14:useLocalDpi xmlns:a14="http://schemas.microsoft.com/office/drawing/2010/main" val="0"/>
              </a:ext>
            </a:extLst>
          </a:blip>
          <a:stretch>
            <a:fillRect/>
          </a:stretch>
        </p:blipFill>
        <p:spPr>
          <a:xfrm>
            <a:off x="35496" y="4731990"/>
            <a:ext cx="451892" cy="411510"/>
          </a:xfrm>
          <a:prstGeom prst="rect">
            <a:avLst/>
          </a:prstGeom>
        </p:spPr>
      </p:pic>
    </p:spTree>
    <p:extLst>
      <p:ext uri="{BB962C8B-B14F-4D97-AF65-F5344CB8AC3E}">
        <p14:creationId xmlns:p14="http://schemas.microsoft.com/office/powerpoint/2010/main" val="4684970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כותרת 4"/>
          <p:cNvSpPr>
            <a:spLocks noGrp="1"/>
          </p:cNvSpPr>
          <p:nvPr>
            <p:ph type="title"/>
          </p:nvPr>
        </p:nvSpPr>
        <p:spPr/>
        <p:txBody>
          <a:bodyPr/>
          <a:lstStyle/>
          <a:p>
            <a:r>
              <a:rPr lang="he-IL" dirty="0" smtClean="0"/>
              <a:t>היחידה לפניות הציבור</a:t>
            </a:r>
            <a:endParaRPr lang="he-IL" dirty="0"/>
          </a:p>
        </p:txBody>
      </p:sp>
      <p:sp>
        <p:nvSpPr>
          <p:cNvPr id="2" name="מלבן 1"/>
          <p:cNvSpPr/>
          <p:nvPr/>
        </p:nvSpPr>
        <p:spPr>
          <a:xfrm>
            <a:off x="395536" y="1150749"/>
            <a:ext cx="8424936" cy="3293209"/>
          </a:xfrm>
          <a:prstGeom prst="rect">
            <a:avLst/>
          </a:prstGeom>
        </p:spPr>
        <p:txBody>
          <a:bodyPr wrap="square">
            <a:spAutoFit/>
          </a:bodyPr>
          <a:lstStyle/>
          <a:p>
            <a:pPr marL="285750" indent="-285750" algn="just">
              <a:buFont typeface="Courier New" panose="02070309020205020404" pitchFamily="49" charset="0"/>
              <a:buChar char="o"/>
            </a:pPr>
            <a:r>
              <a:rPr lang="he-IL" sz="1600" dirty="0" smtClean="0">
                <a:solidFill>
                  <a:schemeClr val="tx2"/>
                </a:solidFill>
              </a:rPr>
              <a:t>היחידה פועלת לקבלת תלונות מהציבור, בדיקתן ומתן </a:t>
            </a:r>
            <a:r>
              <a:rPr lang="he-IL" sz="1600" dirty="0">
                <a:solidFill>
                  <a:schemeClr val="tx2"/>
                </a:solidFill>
              </a:rPr>
              <a:t>מענה </a:t>
            </a:r>
            <a:r>
              <a:rPr lang="he-IL" sz="1600" dirty="0" smtClean="0">
                <a:solidFill>
                  <a:schemeClr val="tx2"/>
                </a:solidFill>
              </a:rPr>
              <a:t>מלא, מקצועי והולם לפונים.  </a:t>
            </a:r>
          </a:p>
          <a:p>
            <a:pPr marL="285750" indent="-285750" algn="just">
              <a:buFont typeface="Arial" panose="020B0604020202020204" pitchFamily="34" charset="0"/>
              <a:buChar char="•"/>
            </a:pPr>
            <a:endParaRPr lang="he-IL" sz="1600" dirty="0">
              <a:solidFill>
                <a:schemeClr val="tx2"/>
              </a:solidFill>
            </a:endParaRPr>
          </a:p>
          <a:p>
            <a:pPr marL="285750" indent="-285750" algn="just">
              <a:buFont typeface="Courier New" panose="02070309020205020404" pitchFamily="49" charset="0"/>
              <a:buChar char="o"/>
            </a:pPr>
            <a:r>
              <a:rPr lang="he-IL" sz="1600" dirty="0" smtClean="0">
                <a:solidFill>
                  <a:schemeClr val="tx2"/>
                </a:solidFill>
              </a:rPr>
              <a:t>היחידה </a:t>
            </a:r>
            <a:r>
              <a:rPr lang="he-IL" sz="1600" dirty="0">
                <a:solidFill>
                  <a:schemeClr val="tx2"/>
                </a:solidFill>
              </a:rPr>
              <a:t>מפרסמת דו"ח שנתי לעיון הציבור החל משנת 2008 . במסגרת </a:t>
            </a:r>
            <a:r>
              <a:rPr lang="he-IL" sz="1600" dirty="0" smtClean="0">
                <a:solidFill>
                  <a:schemeClr val="tx2"/>
                </a:solidFill>
              </a:rPr>
              <a:t>הדו"ח פרסמה היחידה </a:t>
            </a:r>
            <a:r>
              <a:rPr lang="he-IL" sz="1600" dirty="0">
                <a:solidFill>
                  <a:schemeClr val="tx2"/>
                </a:solidFill>
              </a:rPr>
              <a:t>נתונים סטטיסטיים על הפניות שבטיפולה וכן לקט דוגמאות לתלונות שנמצאו מוצדקות ולתלונות שנמצאו לא מוצדקות. </a:t>
            </a:r>
            <a:endParaRPr lang="he-IL" sz="1600" dirty="0" smtClean="0">
              <a:solidFill>
                <a:schemeClr val="tx2"/>
              </a:solidFill>
            </a:endParaRPr>
          </a:p>
          <a:p>
            <a:pPr marL="285750" indent="-285750" algn="just">
              <a:buFont typeface="Arial" panose="020B0604020202020204" pitchFamily="34" charset="0"/>
              <a:buChar char="•"/>
            </a:pPr>
            <a:endParaRPr lang="he-IL" sz="1600" dirty="0">
              <a:solidFill>
                <a:schemeClr val="tx2"/>
              </a:solidFill>
            </a:endParaRPr>
          </a:p>
          <a:p>
            <a:pPr marL="285750" indent="-285750" algn="just">
              <a:buFont typeface="Courier New" panose="02070309020205020404" pitchFamily="49" charset="0"/>
              <a:buChar char="o"/>
            </a:pPr>
            <a:r>
              <a:rPr lang="he-IL" sz="1600" dirty="0" smtClean="0">
                <a:solidFill>
                  <a:schemeClr val="tx2"/>
                </a:solidFill>
              </a:rPr>
              <a:t>קבלת הנתונים הסטטיסטיים </a:t>
            </a:r>
            <a:r>
              <a:rPr lang="he-IL" sz="1600" dirty="0">
                <a:solidFill>
                  <a:schemeClr val="tx2"/>
                </a:solidFill>
              </a:rPr>
              <a:t>לגבי פעילות זו, מהווים כלי עזר חשוב לקובעי המדיניות ובכלל להערכת תפקוד </a:t>
            </a:r>
            <a:r>
              <a:rPr lang="he-IL" sz="1600" dirty="0" smtClean="0">
                <a:solidFill>
                  <a:schemeClr val="tx2"/>
                </a:solidFill>
              </a:rPr>
              <a:t>המערכת ובאמצעות </a:t>
            </a:r>
            <a:r>
              <a:rPr lang="he-IL" sz="1600" dirty="0">
                <a:solidFill>
                  <a:schemeClr val="tx2"/>
                </a:solidFill>
              </a:rPr>
              <a:t>תלונות הציבור </a:t>
            </a:r>
            <a:r>
              <a:rPr lang="he-IL" sz="1600" dirty="0" smtClean="0">
                <a:solidFill>
                  <a:schemeClr val="tx2"/>
                </a:solidFill>
              </a:rPr>
              <a:t>המשרד מצליח לאתר </a:t>
            </a:r>
            <a:r>
              <a:rPr lang="he-IL" sz="1600" dirty="0">
                <a:solidFill>
                  <a:schemeClr val="tx2"/>
                </a:solidFill>
              </a:rPr>
              <a:t>נקודות תורפה במערכת בזמן אמת, לתת מענה </a:t>
            </a:r>
            <a:r>
              <a:rPr lang="he-IL" sz="1600" dirty="0" err="1">
                <a:solidFill>
                  <a:schemeClr val="tx2"/>
                </a:solidFill>
              </a:rPr>
              <a:t>מיידי</a:t>
            </a:r>
            <a:r>
              <a:rPr lang="he-IL" sz="1600" dirty="0">
                <a:solidFill>
                  <a:schemeClr val="tx2"/>
                </a:solidFill>
              </a:rPr>
              <a:t> לבעיות ולהביא לשיפור השירות לציבור</a:t>
            </a:r>
            <a:r>
              <a:rPr lang="he-IL" sz="1600" dirty="0" smtClean="0">
                <a:solidFill>
                  <a:schemeClr val="tx2"/>
                </a:solidFill>
              </a:rPr>
              <a:t>. כמו כן מגלם הדו"ח, יחד עם פעילות היחידה, את עקרון השקיפות לאורו מתנהלת פעילות זו. </a:t>
            </a:r>
          </a:p>
          <a:p>
            <a:pPr marL="285750" indent="-285750" algn="just">
              <a:buFont typeface="Courier New" panose="02070309020205020404" pitchFamily="49" charset="0"/>
              <a:buChar char="o"/>
            </a:pPr>
            <a:endParaRPr lang="he-IL" sz="1600" dirty="0">
              <a:solidFill>
                <a:schemeClr val="tx2"/>
              </a:solidFill>
            </a:endParaRPr>
          </a:p>
          <a:p>
            <a:pPr marL="285750" indent="-285750" algn="just">
              <a:buFont typeface="Courier New" panose="02070309020205020404" pitchFamily="49" charset="0"/>
              <a:buChar char="o"/>
            </a:pPr>
            <a:r>
              <a:rPr lang="he-IL" sz="1600" dirty="0">
                <a:solidFill>
                  <a:schemeClr val="tx2"/>
                </a:solidFill>
              </a:rPr>
              <a:t>בשנת 2016 טיפלה היחידה ב- </a:t>
            </a:r>
            <a:r>
              <a:rPr lang="he-IL" sz="1600" b="1" dirty="0">
                <a:solidFill>
                  <a:schemeClr val="tx2"/>
                </a:solidFill>
              </a:rPr>
              <a:t>5,559 פניות ותלונות </a:t>
            </a:r>
            <a:r>
              <a:rPr lang="he-IL" sz="1600" dirty="0">
                <a:solidFill>
                  <a:schemeClr val="tx2"/>
                </a:solidFill>
              </a:rPr>
              <a:t>לעומת 4,384 בשנת 2015 (גידול של כ- 27</a:t>
            </a:r>
            <a:r>
              <a:rPr lang="he-IL" sz="1600" dirty="0" smtClean="0">
                <a:solidFill>
                  <a:schemeClr val="tx2"/>
                </a:solidFill>
              </a:rPr>
              <a:t>%).</a:t>
            </a:r>
            <a:endParaRPr lang="en-US" sz="1600" dirty="0">
              <a:solidFill>
                <a:schemeClr val="tx2"/>
              </a:solidFill>
            </a:endParaRPr>
          </a:p>
        </p:txBody>
      </p:sp>
      <p:pic>
        <p:nvPicPr>
          <p:cNvPr id="7" name="תמונה 6">
            <a:hlinkClick r:id="rId3" action="ppaction://hlinksldjump"/>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6075" b="96729" l="1277" r="96596">
                        <a14:foregroundMark x1="59149" y1="39720" x2="59149" y2="39720"/>
                        <a14:foregroundMark x1="63404" y1="16355" x2="5957" y2="72897"/>
                        <a14:foregroundMark x1="31489" y1="31776" x2="31489" y2="31776"/>
                        <a14:foregroundMark x1="35319" y1="18224" x2="35319" y2="18224"/>
                        <a14:foregroundMark x1="50213" y1="20561" x2="50213" y2="20561"/>
                        <a14:foregroundMark x1="51064" y1="22897" x2="52766" y2="26168"/>
                        <a14:foregroundMark x1="53617" y1="28037" x2="53617" y2="28037"/>
                        <a14:foregroundMark x1="53617" y1="29907" x2="53617" y2="29907"/>
                        <a14:foregroundMark x1="54043" y1="32243" x2="31915" y2="30374"/>
                        <a14:foregroundMark x1="14468" y1="33178" x2="38723" y2="36916"/>
                        <a14:foregroundMark x1="61702" y1="71963" x2="61702" y2="71963"/>
                        <a14:foregroundMark x1="51064" y1="61215" x2="51064" y2="61215"/>
                        <a14:foregroundMark x1="50213" y1="69626" x2="50213" y2="69626"/>
                        <a14:foregroundMark x1="48936" y1="75234" x2="47234" y2="60280"/>
                        <a14:foregroundMark x1="38723" y1="55140" x2="50213" y2="76636"/>
                        <a14:foregroundMark x1="28085" y1="86916" x2="62553" y2="58411"/>
                        <a14:foregroundMark x1="57021" y1="55140" x2="18723" y2="70561"/>
                        <a14:foregroundMark x1="77021" y1="63084" x2="67660" y2="70561"/>
                        <a14:foregroundMark x1="80851" y1="60280" x2="83404" y2="70561"/>
                        <a14:foregroundMark x1="87660" y1="70561" x2="74894" y2="89252"/>
                        <a14:foregroundMark x1="51489" y1="78037" x2="36596" y2="86916"/>
                        <a14:foregroundMark x1="47234" y1="81308" x2="53191" y2="87383"/>
                        <a14:foregroundMark x1="56170" y1="96729" x2="22979" y2="81776"/>
                      </a14:backgroundRemoval>
                    </a14:imgEffect>
                  </a14:imgLayer>
                </a14:imgProps>
              </a:ext>
              <a:ext uri="{28A0092B-C50C-407E-A947-70E740481C1C}">
                <a14:useLocalDpi xmlns:a14="http://schemas.microsoft.com/office/drawing/2010/main" val="0"/>
              </a:ext>
            </a:extLst>
          </a:blip>
          <a:stretch>
            <a:fillRect/>
          </a:stretch>
        </p:blipFill>
        <p:spPr>
          <a:xfrm>
            <a:off x="35496" y="4731990"/>
            <a:ext cx="451892" cy="411510"/>
          </a:xfrm>
          <a:prstGeom prst="rect">
            <a:avLst/>
          </a:prstGeom>
        </p:spPr>
      </p:pic>
    </p:spTree>
    <p:extLst>
      <p:ext uri="{BB962C8B-B14F-4D97-AF65-F5344CB8AC3E}">
        <p14:creationId xmlns:p14="http://schemas.microsoft.com/office/powerpoint/2010/main" val="36878049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כותרת 3"/>
          <p:cNvSpPr>
            <a:spLocks noGrp="1"/>
          </p:cNvSpPr>
          <p:nvPr>
            <p:ph type="title"/>
          </p:nvPr>
        </p:nvSpPr>
        <p:spPr/>
        <p:txBody>
          <a:bodyPr/>
          <a:lstStyle/>
          <a:p>
            <a:r>
              <a:rPr lang="en-US" sz="2800" dirty="0" smtClean="0"/>
              <a:t> gov.il </a:t>
            </a:r>
            <a:r>
              <a:rPr lang="he-IL" sz="2800" dirty="0" smtClean="0"/>
              <a:t>- האתר </a:t>
            </a:r>
            <a:r>
              <a:rPr lang="he-IL" sz="2800" dirty="0"/>
              <a:t>האחוד של משרד </a:t>
            </a:r>
            <a:r>
              <a:rPr lang="he-IL" sz="2800" dirty="0" smtClean="0"/>
              <a:t>המשפטים</a:t>
            </a:r>
            <a:endParaRPr lang="he-IL" sz="2800" dirty="0"/>
          </a:p>
        </p:txBody>
      </p:sp>
      <p:sp>
        <p:nvSpPr>
          <p:cNvPr id="5" name="מציין מיקום תוכן 4"/>
          <p:cNvSpPr>
            <a:spLocks noGrp="1"/>
          </p:cNvSpPr>
          <p:nvPr>
            <p:ph idx="4294967295"/>
          </p:nvPr>
        </p:nvSpPr>
        <p:spPr>
          <a:xfrm>
            <a:off x="360040" y="1419622"/>
            <a:ext cx="8604448" cy="4608512"/>
          </a:xfrm>
          <a:prstGeom prst="rect">
            <a:avLst/>
          </a:prstGeom>
        </p:spPr>
        <p:txBody>
          <a:bodyPr>
            <a:noAutofit/>
          </a:bodyPr>
          <a:lstStyle/>
          <a:p>
            <a:pPr marL="0" indent="0" algn="just">
              <a:lnSpc>
                <a:spcPts val="2000"/>
              </a:lnSpc>
              <a:spcBef>
                <a:spcPts val="0"/>
              </a:spcBef>
              <a:spcAft>
                <a:spcPts val="1000"/>
              </a:spcAft>
              <a:buNone/>
            </a:pPr>
            <a:r>
              <a:rPr lang="he-IL" sz="1600" dirty="0" smtClean="0"/>
              <a:t>החלטת </a:t>
            </a:r>
            <a:r>
              <a:rPr lang="he-IL" sz="1600" dirty="0"/>
              <a:t>ממשלה 2097 </a:t>
            </a:r>
            <a:r>
              <a:rPr lang="he-IL" sz="1600" dirty="0" smtClean="0"/>
              <a:t>מנחה </a:t>
            </a:r>
            <a:r>
              <a:rPr lang="he-IL" sz="1600" dirty="0"/>
              <a:t>"להקים אתר אחוד לכלל משרדי הממשלה, אשר יפותח מתוך תפיסה הממקמת את צרכי המשתמש במרכז </a:t>
            </a:r>
            <a:r>
              <a:rPr lang="he-IL" sz="1600" dirty="0" err="1"/>
              <a:t>וינגיש</a:t>
            </a:r>
            <a:r>
              <a:rPr lang="he-IL" sz="1600" dirty="0"/>
              <a:t> את המידע הממשלתי לציבור בצורה נוחה ופשוטה, בדומה למודל הבריטי </a:t>
            </a:r>
            <a:r>
              <a:rPr lang="en-US" sz="1600" dirty="0" smtClean="0"/>
              <a:t>Gov.uk</a:t>
            </a:r>
            <a:r>
              <a:rPr lang="he-IL" sz="1600" dirty="0" smtClean="0"/>
              <a:t>"</a:t>
            </a:r>
          </a:p>
          <a:p>
            <a:pPr marL="0" indent="0" algn="just">
              <a:lnSpc>
                <a:spcPts val="2000"/>
              </a:lnSpc>
              <a:spcBef>
                <a:spcPts val="0"/>
              </a:spcBef>
              <a:spcAft>
                <a:spcPts val="1000"/>
              </a:spcAft>
              <a:buNone/>
            </a:pPr>
            <a:endParaRPr lang="en-US" sz="1600" dirty="0"/>
          </a:p>
          <a:p>
            <a:pPr marL="0" indent="0" algn="just">
              <a:lnSpc>
                <a:spcPts val="2000"/>
              </a:lnSpc>
              <a:spcBef>
                <a:spcPts val="0"/>
              </a:spcBef>
              <a:spcAft>
                <a:spcPts val="1000"/>
              </a:spcAft>
              <a:buNone/>
            </a:pPr>
            <a:r>
              <a:rPr lang="he-IL" sz="1600" dirty="0" smtClean="0"/>
              <a:t>בהמשך לכך, המשרד החליט כי בשלב הראשון (המסתיים בסוף 2017) יבוצעו הפעולות הבאות:</a:t>
            </a:r>
          </a:p>
          <a:p>
            <a:pPr marL="1067562" lvl="3" indent="-285750" algn="just">
              <a:lnSpc>
                <a:spcPts val="2000"/>
              </a:lnSpc>
              <a:spcBef>
                <a:spcPts val="0"/>
              </a:spcBef>
              <a:spcAft>
                <a:spcPts val="1000"/>
              </a:spcAft>
            </a:pPr>
            <a:r>
              <a:rPr lang="he-IL" dirty="0" smtClean="0"/>
              <a:t>פרסום </a:t>
            </a:r>
            <a:r>
              <a:rPr lang="he-IL" dirty="0"/>
              <a:t>המידע על </a:t>
            </a:r>
            <a:r>
              <a:rPr lang="he-IL" b="1" dirty="0" smtClean="0"/>
              <a:t>430 </a:t>
            </a:r>
            <a:r>
              <a:rPr lang="he-IL" dirty="0" smtClean="0"/>
              <a:t>שירותי </a:t>
            </a:r>
            <a:r>
              <a:rPr lang="he-IL" dirty="0"/>
              <a:t>משרד המשפטים </a:t>
            </a:r>
            <a:r>
              <a:rPr lang="he-IL" b="1" dirty="0"/>
              <a:t>בתבניות שירות </a:t>
            </a:r>
            <a:r>
              <a:rPr lang="he-IL" dirty="0"/>
              <a:t>באתר האחוד </a:t>
            </a:r>
          </a:p>
          <a:p>
            <a:pPr marL="1067562" lvl="3" indent="-285750" algn="just">
              <a:lnSpc>
                <a:spcPts val="2000"/>
              </a:lnSpc>
              <a:spcBef>
                <a:spcPts val="0"/>
              </a:spcBef>
              <a:spcAft>
                <a:spcPts val="1000"/>
              </a:spcAft>
            </a:pPr>
            <a:r>
              <a:rPr lang="he-IL" dirty="0" smtClean="0"/>
              <a:t>פיתוח </a:t>
            </a:r>
            <a:r>
              <a:rPr lang="he-IL" b="1" dirty="0" smtClean="0"/>
              <a:t>תבניות תשאול </a:t>
            </a:r>
            <a:r>
              <a:rPr lang="he-IL" dirty="0" err="1" smtClean="0"/>
              <a:t>להנגשת</a:t>
            </a:r>
            <a:r>
              <a:rPr lang="he-IL" dirty="0" smtClean="0"/>
              <a:t> מידע כך שיהיה מותאם למאפייני הלקוח.</a:t>
            </a:r>
          </a:p>
          <a:p>
            <a:pPr marL="0" indent="0" algn="just">
              <a:lnSpc>
                <a:spcPts val="2000"/>
              </a:lnSpc>
              <a:spcBef>
                <a:spcPts val="0"/>
              </a:spcBef>
              <a:spcAft>
                <a:spcPts val="1000"/>
              </a:spcAft>
              <a:buNone/>
            </a:pPr>
            <a:endParaRPr lang="he-IL" sz="1600" dirty="0"/>
          </a:p>
        </p:txBody>
      </p:sp>
    </p:spTree>
    <p:extLst>
      <p:ext uri="{BB962C8B-B14F-4D97-AF65-F5344CB8AC3E}">
        <p14:creationId xmlns:p14="http://schemas.microsoft.com/office/powerpoint/2010/main" val="60679992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כותרת 3"/>
          <p:cNvSpPr>
            <a:spLocks noGrp="1"/>
          </p:cNvSpPr>
          <p:nvPr>
            <p:ph type="title"/>
          </p:nvPr>
        </p:nvSpPr>
        <p:spPr/>
        <p:txBody>
          <a:bodyPr/>
          <a:lstStyle/>
          <a:p>
            <a:r>
              <a:rPr lang="en-US" sz="2800" dirty="0" smtClean="0"/>
              <a:t> gov.il </a:t>
            </a:r>
            <a:r>
              <a:rPr lang="he-IL" sz="2800" dirty="0" smtClean="0"/>
              <a:t>- האתר </a:t>
            </a:r>
            <a:r>
              <a:rPr lang="he-IL" sz="2800" dirty="0"/>
              <a:t>האחוד של משרד </a:t>
            </a:r>
            <a:r>
              <a:rPr lang="he-IL" sz="2800" dirty="0" smtClean="0"/>
              <a:t>המשפטים</a:t>
            </a:r>
            <a:endParaRPr lang="he-IL" sz="2800" dirty="0"/>
          </a:p>
        </p:txBody>
      </p:sp>
      <p:sp>
        <p:nvSpPr>
          <p:cNvPr id="2" name="מלבן 1"/>
          <p:cNvSpPr/>
          <p:nvPr/>
        </p:nvSpPr>
        <p:spPr>
          <a:xfrm>
            <a:off x="611560" y="844988"/>
            <a:ext cx="8118648" cy="784830"/>
          </a:xfrm>
          <a:prstGeom prst="rect">
            <a:avLst/>
          </a:prstGeom>
        </p:spPr>
        <p:txBody>
          <a:bodyPr wrap="square">
            <a:spAutoFit/>
          </a:bodyPr>
          <a:lstStyle/>
          <a:p>
            <a:pPr algn="just">
              <a:spcAft>
                <a:spcPts val="1000"/>
              </a:spcAft>
            </a:pPr>
            <a:r>
              <a:rPr lang="he-IL" sz="1500" b="1" dirty="0">
                <a:solidFill>
                  <a:schemeClr val="tx2"/>
                </a:solidFill>
              </a:rPr>
              <a:t>תבנית </a:t>
            </a:r>
            <a:r>
              <a:rPr lang="he-IL" sz="1500" b="1" dirty="0" smtClean="0">
                <a:solidFill>
                  <a:schemeClr val="tx2"/>
                </a:solidFill>
              </a:rPr>
              <a:t>שירות </a:t>
            </a:r>
            <a:r>
              <a:rPr lang="he-IL" sz="1500" dirty="0" smtClean="0">
                <a:solidFill>
                  <a:schemeClr val="tx2"/>
                </a:solidFill>
              </a:rPr>
              <a:t>הינה</a:t>
            </a:r>
            <a:r>
              <a:rPr lang="he-IL" sz="1500" b="1" dirty="0" smtClean="0">
                <a:solidFill>
                  <a:schemeClr val="tx2"/>
                </a:solidFill>
              </a:rPr>
              <a:t> </a:t>
            </a:r>
            <a:r>
              <a:rPr lang="he-IL" sz="1500" dirty="0" smtClean="0">
                <a:solidFill>
                  <a:schemeClr val="tx2"/>
                </a:solidFill>
              </a:rPr>
              <a:t>דף אינטרנט בו מרוכז </a:t>
            </a:r>
            <a:r>
              <a:rPr lang="he-IL" sz="1500" dirty="0">
                <a:solidFill>
                  <a:schemeClr val="tx2"/>
                </a:solidFill>
              </a:rPr>
              <a:t>כל המידע הנדרש ללקוחות על מנת לצרוך בהצלחה שירות מסוים. לכל שירות במשרד המשפטים תהיה תבנית שירות ייעודית. בראש הדף שם השירות ותיאור תמציתי על מנת לאפשר לגולש לוודא שהגיע לשירות הנכון בצורה אחידה, קלה ונכונה.</a:t>
            </a:r>
          </a:p>
        </p:txBody>
      </p:sp>
      <p:pic>
        <p:nvPicPr>
          <p:cNvPr id="8" name="תמונה 7"/>
          <p:cNvPicPr/>
          <p:nvPr/>
        </p:nvPicPr>
        <p:blipFill rotWithShape="1">
          <a:blip r:embed="rId2"/>
          <a:srcRect b="17154"/>
          <a:stretch/>
        </p:blipFill>
        <p:spPr>
          <a:xfrm>
            <a:off x="395536" y="1563638"/>
            <a:ext cx="8424936" cy="3363838"/>
          </a:xfrm>
          <a:prstGeom prst="rect">
            <a:avLst/>
          </a:prstGeom>
          <a:ln>
            <a:noFill/>
          </a:ln>
        </p:spPr>
      </p:pic>
    </p:spTree>
    <p:extLst>
      <p:ext uri="{BB962C8B-B14F-4D97-AF65-F5344CB8AC3E}">
        <p14:creationId xmlns:p14="http://schemas.microsoft.com/office/powerpoint/2010/main" val="287316344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כותרת 4"/>
          <p:cNvSpPr>
            <a:spLocks noGrp="1"/>
          </p:cNvSpPr>
          <p:nvPr>
            <p:ph type="title"/>
          </p:nvPr>
        </p:nvSpPr>
        <p:spPr/>
        <p:txBody>
          <a:bodyPr/>
          <a:lstStyle/>
          <a:p>
            <a:r>
              <a:rPr lang="en-US" sz="2800" dirty="0"/>
              <a:t> gov.il </a:t>
            </a:r>
            <a:r>
              <a:rPr lang="he-IL" sz="2800" dirty="0"/>
              <a:t>- האתר האחוד של משרד המשפטים</a:t>
            </a:r>
          </a:p>
        </p:txBody>
      </p:sp>
      <p:sp>
        <p:nvSpPr>
          <p:cNvPr id="2" name="מציין מיקום תוכן 1"/>
          <p:cNvSpPr>
            <a:spLocks noGrp="1"/>
          </p:cNvSpPr>
          <p:nvPr>
            <p:ph idx="4294967295"/>
          </p:nvPr>
        </p:nvSpPr>
        <p:spPr>
          <a:xfrm>
            <a:off x="5148064" y="843558"/>
            <a:ext cx="3744416" cy="3816424"/>
          </a:xfrm>
          <a:prstGeom prst="rect">
            <a:avLst/>
          </a:prstGeom>
        </p:spPr>
        <p:txBody>
          <a:bodyPr/>
          <a:lstStyle/>
          <a:p>
            <a:pPr marL="0" indent="0">
              <a:lnSpc>
                <a:spcPts val="2400"/>
              </a:lnSpc>
              <a:spcBef>
                <a:spcPts val="0"/>
              </a:spcBef>
              <a:spcAft>
                <a:spcPts val="1200"/>
              </a:spcAft>
              <a:buNone/>
            </a:pPr>
            <a:r>
              <a:rPr lang="he-IL" sz="1800" b="1" dirty="0" smtClean="0"/>
              <a:t>תבנית תשאול</a:t>
            </a:r>
            <a:r>
              <a:rPr lang="en-US" sz="1800" dirty="0"/>
              <a:t/>
            </a:r>
            <a:br>
              <a:rPr lang="en-US" sz="1800" dirty="0"/>
            </a:br>
            <a:r>
              <a:rPr lang="he-IL" sz="1600" dirty="0"/>
              <a:t>בחלק מהשירותים, התנאים לקבלת השירות, המסמכים הנדרשים וכו' מושפעים ממאפייני הלקוח או השירות המבוקש (לדוגמא אם הלקוח פרטי או עו"ד מייצג</a:t>
            </a:r>
            <a:r>
              <a:rPr lang="he-IL" sz="1600" dirty="0" smtClean="0"/>
              <a:t>).</a:t>
            </a:r>
          </a:p>
          <a:p>
            <a:pPr marL="0" indent="0">
              <a:lnSpc>
                <a:spcPts val="2400"/>
              </a:lnSpc>
              <a:spcBef>
                <a:spcPts val="0"/>
              </a:spcBef>
              <a:spcAft>
                <a:spcPts val="1200"/>
              </a:spcAft>
              <a:buNone/>
            </a:pPr>
            <a:endParaRPr lang="he-IL" sz="1600" dirty="0"/>
          </a:p>
          <a:p>
            <a:pPr marL="0" indent="0">
              <a:lnSpc>
                <a:spcPts val="2400"/>
              </a:lnSpc>
              <a:spcBef>
                <a:spcPts val="0"/>
              </a:spcBef>
              <a:spcAft>
                <a:spcPts val="1200"/>
              </a:spcAft>
              <a:buNone/>
            </a:pPr>
            <a:r>
              <a:rPr lang="he-IL" sz="1600" dirty="0"/>
              <a:t>הרעיון </a:t>
            </a:r>
            <a:r>
              <a:rPr lang="he-IL" sz="1600" dirty="0" smtClean="0"/>
              <a:t>העומד מאחורי </a:t>
            </a:r>
            <a:r>
              <a:rPr lang="he-IL" sz="1600" dirty="0"/>
              <a:t>תבנית התשאול הוא לבצע תשאול קצר של הלקוח וכתוצאה מכך להציג ללקוח את המידע מתומצת ומותאם </a:t>
            </a:r>
            <a:r>
              <a:rPr lang="he-IL" sz="1600" dirty="0" smtClean="0"/>
              <a:t>עבורו.</a:t>
            </a:r>
            <a:endParaRPr lang="he-IL" sz="1600" dirty="0"/>
          </a:p>
          <a:p>
            <a:pPr marL="68580" indent="0">
              <a:buNone/>
            </a:pPr>
            <a:endParaRPr lang="he-IL" sz="1800" dirty="0"/>
          </a:p>
        </p:txBody>
      </p:sp>
      <p:pic>
        <p:nvPicPr>
          <p:cNvPr id="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tretch/>
        </p:blipFill>
        <p:spPr bwMode="auto">
          <a:xfrm>
            <a:off x="198562" y="843558"/>
            <a:ext cx="4589462" cy="4104456"/>
          </a:xfrm>
          <a:prstGeom prst="rect">
            <a:avLst/>
          </a:prstGeom>
          <a:noFill/>
          <a:ln>
            <a:noFill/>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תמונה 5">
            <a:hlinkClick r:id="rId3" action="ppaction://hlinksldjump"/>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6075" b="96729" l="1277" r="96596">
                        <a14:foregroundMark x1="59149" y1="39720" x2="59149" y2="39720"/>
                        <a14:foregroundMark x1="63404" y1="16355" x2="5957" y2="72897"/>
                        <a14:foregroundMark x1="31489" y1="31776" x2="31489" y2="31776"/>
                        <a14:foregroundMark x1="35319" y1="18224" x2="35319" y2="18224"/>
                        <a14:foregroundMark x1="50213" y1="20561" x2="50213" y2="20561"/>
                        <a14:foregroundMark x1="51064" y1="22897" x2="52766" y2="26168"/>
                        <a14:foregroundMark x1="53617" y1="28037" x2="53617" y2="28037"/>
                        <a14:foregroundMark x1="53617" y1="29907" x2="53617" y2="29907"/>
                        <a14:foregroundMark x1="54043" y1="32243" x2="31915" y2="30374"/>
                        <a14:foregroundMark x1="14468" y1="33178" x2="38723" y2="36916"/>
                        <a14:foregroundMark x1="61702" y1="71963" x2="61702" y2="71963"/>
                        <a14:foregroundMark x1="51064" y1="61215" x2="51064" y2="61215"/>
                        <a14:foregroundMark x1="50213" y1="69626" x2="50213" y2="69626"/>
                        <a14:foregroundMark x1="48936" y1="75234" x2="47234" y2="60280"/>
                        <a14:foregroundMark x1="38723" y1="55140" x2="50213" y2="76636"/>
                        <a14:foregroundMark x1="28085" y1="86916" x2="62553" y2="58411"/>
                        <a14:foregroundMark x1="57021" y1="55140" x2="18723" y2="70561"/>
                        <a14:foregroundMark x1="77021" y1="63084" x2="67660" y2="70561"/>
                        <a14:foregroundMark x1="80851" y1="60280" x2="83404" y2="70561"/>
                        <a14:foregroundMark x1="87660" y1="70561" x2="74894" y2="89252"/>
                        <a14:foregroundMark x1="51489" y1="78037" x2="36596" y2="86916"/>
                        <a14:foregroundMark x1="47234" y1="81308" x2="53191" y2="87383"/>
                        <a14:foregroundMark x1="56170" y1="96729" x2="22979" y2="81776"/>
                      </a14:backgroundRemoval>
                    </a14:imgEffect>
                  </a14:imgLayer>
                </a14:imgProps>
              </a:ext>
              <a:ext uri="{28A0092B-C50C-407E-A947-70E740481C1C}">
                <a14:useLocalDpi xmlns:a14="http://schemas.microsoft.com/office/drawing/2010/main" val="0"/>
              </a:ext>
            </a:extLst>
          </a:blip>
          <a:stretch>
            <a:fillRect/>
          </a:stretch>
        </p:blipFill>
        <p:spPr>
          <a:xfrm>
            <a:off x="35496" y="4731990"/>
            <a:ext cx="451892" cy="411510"/>
          </a:xfrm>
          <a:prstGeom prst="rect">
            <a:avLst/>
          </a:prstGeom>
        </p:spPr>
      </p:pic>
    </p:spTree>
    <p:extLst>
      <p:ext uri="{BB962C8B-B14F-4D97-AF65-F5344CB8AC3E}">
        <p14:creationId xmlns:p14="http://schemas.microsoft.com/office/powerpoint/2010/main" val="2263996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הממונה על העמדת המידע לציבור</a:t>
            </a:r>
            <a:endParaRPr lang="he-IL" dirty="0"/>
          </a:p>
        </p:txBody>
      </p:sp>
      <p:sp>
        <p:nvSpPr>
          <p:cNvPr id="4" name="מציין מיקום תוכן 3"/>
          <p:cNvSpPr>
            <a:spLocks noGrp="1"/>
          </p:cNvSpPr>
          <p:nvPr>
            <p:ph idx="4294967295"/>
          </p:nvPr>
        </p:nvSpPr>
        <p:spPr>
          <a:xfrm>
            <a:off x="251520" y="1275606"/>
            <a:ext cx="8640960" cy="3816424"/>
          </a:xfrm>
          <a:prstGeom prst="rect">
            <a:avLst/>
          </a:prstGeom>
        </p:spPr>
        <p:txBody>
          <a:bodyPr/>
          <a:lstStyle/>
          <a:p>
            <a:r>
              <a:rPr lang="he-IL" dirty="0" smtClean="0"/>
              <a:t>מינוי ממונה על העמדת המידע לציבור משרדי במשרה מלאה</a:t>
            </a:r>
          </a:p>
          <a:p>
            <a:pPr lvl="2">
              <a:buFont typeface="Arial" panose="020B0604020202020204" pitchFamily="34" charset="0"/>
              <a:buChar char="•"/>
            </a:pPr>
            <a:r>
              <a:rPr lang="he-IL" dirty="0" smtClean="0"/>
              <a:t>נוכח החשיבות שמשרד המשפטים רואה בשקיפות </a:t>
            </a:r>
            <a:r>
              <a:rPr lang="he-IL" dirty="0" err="1" smtClean="0"/>
              <a:t>ובהנגשת</a:t>
            </a:r>
            <a:r>
              <a:rPr lang="he-IL" dirty="0" smtClean="0"/>
              <a:t> המידע לציבור וכן נוכח העלייה במספר הבקשות המוגשות </a:t>
            </a:r>
            <a:r>
              <a:rPr lang="he-IL" dirty="0" err="1" smtClean="0"/>
              <a:t>מכח</a:t>
            </a:r>
            <a:r>
              <a:rPr lang="he-IL" dirty="0" smtClean="0"/>
              <a:t> חוק חופש המידע, התשנ"ח-1998, והיקף המידע המבוקש בהן, הוחלט על הקצאת משרה ייחודית לתפקיד הממונה על העמדת המידע לציבור</a:t>
            </a:r>
          </a:p>
          <a:p>
            <a:pPr marL="68580" indent="0">
              <a:buNone/>
            </a:pPr>
            <a:endParaRPr lang="he-IL" dirty="0"/>
          </a:p>
          <a:p>
            <a:r>
              <a:rPr lang="he-IL" dirty="0" smtClean="0"/>
              <a:t>משרד המשפטים הנו המשרד השלישי בשירות המדינה אשר מקצה משרה ייחודית לתפקיד זה.</a:t>
            </a:r>
            <a:endParaRPr lang="he-IL" dirty="0"/>
          </a:p>
        </p:txBody>
      </p:sp>
      <p:pic>
        <p:nvPicPr>
          <p:cNvPr id="5" name="תמונה 4">
            <a:hlinkClick r:id="rId3" action="ppaction://hlinksldjump"/>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6075" b="96729" l="1277" r="96596">
                        <a14:foregroundMark x1="59149" y1="39720" x2="59149" y2="39720"/>
                        <a14:foregroundMark x1="63404" y1="16355" x2="5957" y2="72897"/>
                        <a14:foregroundMark x1="31489" y1="31776" x2="31489" y2="31776"/>
                        <a14:foregroundMark x1="35319" y1="18224" x2="35319" y2="18224"/>
                        <a14:foregroundMark x1="50213" y1="20561" x2="50213" y2="20561"/>
                        <a14:foregroundMark x1="51064" y1="22897" x2="52766" y2="26168"/>
                        <a14:foregroundMark x1="53617" y1="28037" x2="53617" y2="28037"/>
                        <a14:foregroundMark x1="53617" y1="29907" x2="53617" y2="29907"/>
                        <a14:foregroundMark x1="54043" y1="32243" x2="31915" y2="30374"/>
                        <a14:foregroundMark x1="14468" y1="33178" x2="38723" y2="36916"/>
                        <a14:foregroundMark x1="61702" y1="71963" x2="61702" y2="71963"/>
                        <a14:foregroundMark x1="51064" y1="61215" x2="51064" y2="61215"/>
                        <a14:foregroundMark x1="50213" y1="69626" x2="50213" y2="69626"/>
                        <a14:foregroundMark x1="48936" y1="75234" x2="47234" y2="60280"/>
                        <a14:foregroundMark x1="38723" y1="55140" x2="50213" y2="76636"/>
                        <a14:foregroundMark x1="28085" y1="86916" x2="62553" y2="58411"/>
                        <a14:foregroundMark x1="57021" y1="55140" x2="18723" y2="70561"/>
                        <a14:foregroundMark x1="77021" y1="63084" x2="67660" y2="70561"/>
                        <a14:foregroundMark x1="80851" y1="60280" x2="83404" y2="70561"/>
                        <a14:foregroundMark x1="87660" y1="70561" x2="74894" y2="89252"/>
                        <a14:foregroundMark x1="51489" y1="78037" x2="36596" y2="86916"/>
                        <a14:foregroundMark x1="47234" y1="81308" x2="53191" y2="87383"/>
                        <a14:foregroundMark x1="56170" y1="96729" x2="22979" y2="81776"/>
                      </a14:backgroundRemoval>
                    </a14:imgEffect>
                  </a14:imgLayer>
                </a14:imgProps>
              </a:ext>
              <a:ext uri="{28A0092B-C50C-407E-A947-70E740481C1C}">
                <a14:useLocalDpi xmlns:a14="http://schemas.microsoft.com/office/drawing/2010/main" val="0"/>
              </a:ext>
            </a:extLst>
          </a:blip>
          <a:stretch>
            <a:fillRect/>
          </a:stretch>
        </p:blipFill>
        <p:spPr>
          <a:xfrm>
            <a:off x="35496" y="4731990"/>
            <a:ext cx="451892" cy="411510"/>
          </a:xfrm>
          <a:prstGeom prst="rect">
            <a:avLst/>
          </a:prstGeom>
        </p:spPr>
      </p:pic>
    </p:spTree>
    <p:extLst>
      <p:ext uri="{BB962C8B-B14F-4D97-AF65-F5344CB8AC3E}">
        <p14:creationId xmlns:p14="http://schemas.microsoft.com/office/powerpoint/2010/main" val="69194941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נציבות שוויון לאנשים עם מוגבלויות</a:t>
            </a:r>
            <a:endParaRPr lang="he-IL" dirty="0"/>
          </a:p>
        </p:txBody>
      </p:sp>
      <p:pic>
        <p:nvPicPr>
          <p:cNvPr id="5" name="תמונה 4">
            <a:hlinkClick r:id="rId3" action="ppaction://hlinksldjump"/>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6075" b="96729" l="1277" r="96596">
                        <a14:foregroundMark x1="59149" y1="39720" x2="59149" y2="39720"/>
                        <a14:foregroundMark x1="63404" y1="16355" x2="5957" y2="72897"/>
                        <a14:foregroundMark x1="31489" y1="31776" x2="31489" y2="31776"/>
                        <a14:foregroundMark x1="35319" y1="18224" x2="35319" y2="18224"/>
                        <a14:foregroundMark x1="50213" y1="20561" x2="50213" y2="20561"/>
                        <a14:foregroundMark x1="51064" y1="22897" x2="52766" y2="26168"/>
                        <a14:foregroundMark x1="53617" y1="28037" x2="53617" y2="28037"/>
                        <a14:foregroundMark x1="53617" y1="29907" x2="53617" y2="29907"/>
                        <a14:foregroundMark x1="54043" y1="32243" x2="31915" y2="30374"/>
                        <a14:foregroundMark x1="14468" y1="33178" x2="38723" y2="36916"/>
                        <a14:foregroundMark x1="61702" y1="71963" x2="61702" y2="71963"/>
                        <a14:foregroundMark x1="51064" y1="61215" x2="51064" y2="61215"/>
                        <a14:foregroundMark x1="50213" y1="69626" x2="50213" y2="69626"/>
                        <a14:foregroundMark x1="48936" y1="75234" x2="47234" y2="60280"/>
                        <a14:foregroundMark x1="38723" y1="55140" x2="50213" y2="76636"/>
                        <a14:foregroundMark x1="28085" y1="86916" x2="62553" y2="58411"/>
                        <a14:foregroundMark x1="57021" y1="55140" x2="18723" y2="70561"/>
                        <a14:foregroundMark x1="77021" y1="63084" x2="67660" y2="70561"/>
                        <a14:foregroundMark x1="80851" y1="60280" x2="83404" y2="70561"/>
                        <a14:foregroundMark x1="87660" y1="70561" x2="74894" y2="89252"/>
                        <a14:foregroundMark x1="51489" y1="78037" x2="36596" y2="86916"/>
                        <a14:foregroundMark x1="47234" y1="81308" x2="53191" y2="87383"/>
                        <a14:foregroundMark x1="56170" y1="96729" x2="22979" y2="81776"/>
                      </a14:backgroundRemoval>
                    </a14:imgEffect>
                  </a14:imgLayer>
                </a14:imgProps>
              </a:ext>
              <a:ext uri="{28A0092B-C50C-407E-A947-70E740481C1C}">
                <a14:useLocalDpi xmlns:a14="http://schemas.microsoft.com/office/drawing/2010/main" val="0"/>
              </a:ext>
            </a:extLst>
          </a:blip>
          <a:stretch>
            <a:fillRect/>
          </a:stretch>
        </p:blipFill>
        <p:spPr>
          <a:xfrm>
            <a:off x="35496" y="4731990"/>
            <a:ext cx="451892" cy="411510"/>
          </a:xfrm>
          <a:prstGeom prst="rect">
            <a:avLst/>
          </a:prstGeom>
        </p:spPr>
      </p:pic>
      <p:sp>
        <p:nvSpPr>
          <p:cNvPr id="4" name="מלבן 3"/>
          <p:cNvSpPr/>
          <p:nvPr/>
        </p:nvSpPr>
        <p:spPr>
          <a:xfrm>
            <a:off x="971600" y="1131590"/>
            <a:ext cx="7344816" cy="2862322"/>
          </a:xfrm>
          <a:prstGeom prst="rect">
            <a:avLst/>
          </a:prstGeom>
        </p:spPr>
        <p:txBody>
          <a:bodyPr wrap="square">
            <a:spAutoFit/>
          </a:bodyPr>
          <a:lstStyle/>
          <a:p>
            <a:r>
              <a:rPr lang="he-IL" dirty="0">
                <a:ea typeface="Times New Roman"/>
                <a:cs typeface="Arial"/>
              </a:rPr>
              <a:t>ממשלת ישראל, ומשרד המשפטים בפרט, מקדמים בשני העשורים האחרונים מהלכים המשקפים חזון שבבסיסו הגנה על כבודם וחירותם של אנשים עם מוגבלות, ובהתאם קידום זכותם של אנשים עם מוגבלות להשתתפות שוויונית ופעילה בחברה, בכל תחומי החיים. </a:t>
            </a:r>
            <a:endParaRPr lang="he-IL" dirty="0" smtClean="0">
              <a:ea typeface="Times New Roman"/>
              <a:cs typeface="Arial"/>
            </a:endParaRPr>
          </a:p>
          <a:p>
            <a:endParaRPr lang="he-IL" dirty="0">
              <a:ea typeface="Times New Roman"/>
              <a:cs typeface="Arial"/>
            </a:endParaRPr>
          </a:p>
          <a:p>
            <a:r>
              <a:rPr lang="he-IL" dirty="0" smtClean="0">
                <a:ea typeface="Times New Roman"/>
                <a:cs typeface="Arial"/>
              </a:rPr>
              <a:t>הנציבות עורכת ביקורות שטח הבוחנות את נושא הנגישות.</a:t>
            </a:r>
          </a:p>
          <a:p>
            <a:endParaRPr lang="he-IL" dirty="0">
              <a:ea typeface="Times New Roman"/>
              <a:cs typeface="Arial"/>
            </a:endParaRPr>
          </a:p>
          <a:p>
            <a:endParaRPr lang="he-IL" dirty="0" smtClean="0">
              <a:ea typeface="Times New Roman"/>
              <a:cs typeface="Arial"/>
            </a:endParaRPr>
          </a:p>
          <a:p>
            <a:r>
              <a:rPr lang="he-IL" dirty="0" smtClean="0">
                <a:ea typeface="Calibri"/>
                <a:cs typeface="Arial"/>
              </a:rPr>
              <a:t>במהלך המחצית הראשונה של 2017 </a:t>
            </a:r>
            <a:r>
              <a:rPr lang="he-IL" dirty="0">
                <a:ea typeface="Calibri"/>
                <a:cs typeface="Arial"/>
              </a:rPr>
              <a:t>נערכו </a:t>
            </a:r>
            <a:r>
              <a:rPr lang="he-IL" b="1" u="sng" dirty="0" smtClean="0">
                <a:ea typeface="Calibri"/>
                <a:cs typeface="Arial"/>
              </a:rPr>
              <a:t>עשרות </a:t>
            </a:r>
            <a:r>
              <a:rPr lang="he-IL" b="1" u="sng" dirty="0">
                <a:ea typeface="Calibri"/>
                <a:cs typeface="Arial"/>
              </a:rPr>
              <a:t>בקרות </a:t>
            </a:r>
            <a:r>
              <a:rPr lang="he-IL" dirty="0" smtClean="0">
                <a:ea typeface="Calibri"/>
                <a:cs typeface="Arial"/>
              </a:rPr>
              <a:t>בהן נבדק,  </a:t>
            </a:r>
            <a:r>
              <a:rPr lang="he-IL" dirty="0">
                <a:ea typeface="Calibri"/>
                <a:cs typeface="Arial"/>
              </a:rPr>
              <a:t>בין היתר גם נושא </a:t>
            </a:r>
            <a:r>
              <a:rPr lang="he-IL" dirty="0" err="1">
                <a:ea typeface="Calibri"/>
                <a:cs typeface="Arial"/>
              </a:rPr>
              <a:t>הנגשת</a:t>
            </a:r>
            <a:r>
              <a:rPr lang="he-IL" dirty="0">
                <a:ea typeface="Calibri"/>
                <a:cs typeface="Arial"/>
              </a:rPr>
              <a:t> המידע</a:t>
            </a:r>
            <a:r>
              <a:rPr lang="he-IL" dirty="0" smtClean="0">
                <a:ea typeface="Calibri"/>
                <a:cs typeface="Arial"/>
              </a:rPr>
              <a:t>.</a:t>
            </a:r>
            <a:endParaRPr lang="he-IL" dirty="0"/>
          </a:p>
        </p:txBody>
      </p:sp>
    </p:spTree>
    <p:extLst>
      <p:ext uri="{BB962C8B-B14F-4D97-AF65-F5344CB8AC3E}">
        <p14:creationId xmlns:p14="http://schemas.microsoft.com/office/powerpoint/2010/main" val="40852322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הסיוע המשפטי</a:t>
            </a:r>
            <a:endParaRPr lang="he-IL" dirty="0"/>
          </a:p>
        </p:txBody>
      </p:sp>
      <p:sp>
        <p:nvSpPr>
          <p:cNvPr id="5" name="מציין מיקום תוכן 4"/>
          <p:cNvSpPr>
            <a:spLocks noGrp="1"/>
          </p:cNvSpPr>
          <p:nvPr>
            <p:ph idx="4294967295"/>
          </p:nvPr>
        </p:nvSpPr>
        <p:spPr>
          <a:xfrm>
            <a:off x="395536" y="1059582"/>
            <a:ext cx="8640960" cy="3888432"/>
          </a:xfrm>
          <a:prstGeom prst="rect">
            <a:avLst/>
          </a:prstGeom>
        </p:spPr>
        <p:txBody>
          <a:bodyPr>
            <a:noAutofit/>
          </a:bodyPr>
          <a:lstStyle/>
          <a:p>
            <a:pPr algn="just"/>
            <a:r>
              <a:rPr lang="he-IL" sz="1400" b="1" dirty="0"/>
              <a:t>פרסום דוח שנתי</a:t>
            </a:r>
            <a:r>
              <a:rPr lang="he-IL" sz="1400" dirty="0"/>
              <a:t> </a:t>
            </a:r>
            <a:r>
              <a:rPr lang="he-IL" sz="1400" dirty="0" smtClean="0"/>
              <a:t>הכולל </a:t>
            </a:r>
            <a:r>
              <a:rPr lang="he-IL" sz="1400" dirty="0"/>
              <a:t>את עיקרי פעילותו של הסיוע המשפטי בשנה החולפת וכולל נתונים </a:t>
            </a:r>
            <a:r>
              <a:rPr lang="he-IL" sz="1400" dirty="0" smtClean="0"/>
              <a:t>מלאים על פעילות הייצוג של </a:t>
            </a:r>
            <a:r>
              <a:rPr lang="he-IL" sz="1400" dirty="0"/>
              <a:t>לקוחות </a:t>
            </a:r>
            <a:r>
              <a:rPr lang="he-IL" sz="1400" dirty="0" smtClean="0"/>
              <a:t>היחידה. בנוסף ניתן למצוא פירוט </a:t>
            </a:r>
            <a:r>
              <a:rPr lang="he-IL" sz="1400" dirty="0"/>
              <a:t>התחומים בהם מוענק סיוע משפטי וסוגיות משפטיות עימם </a:t>
            </a:r>
            <a:r>
              <a:rPr lang="he-IL" sz="1400" dirty="0" smtClean="0"/>
              <a:t>היחידה התמודדה. </a:t>
            </a:r>
          </a:p>
          <a:p>
            <a:pPr marL="68580" indent="0" algn="just">
              <a:buNone/>
            </a:pPr>
            <a:endParaRPr lang="he-IL" sz="300" dirty="0" smtClean="0"/>
          </a:p>
          <a:p>
            <a:pPr lvl="0" algn="just"/>
            <a:r>
              <a:rPr lang="he-IL" sz="1400" dirty="0" smtClean="0"/>
              <a:t> </a:t>
            </a:r>
            <a:r>
              <a:rPr lang="he-IL" sz="1400" b="1" dirty="0" smtClean="0"/>
              <a:t>דוחות </a:t>
            </a:r>
            <a:r>
              <a:rPr lang="he-IL" sz="1400" b="1" dirty="0"/>
              <a:t>וניירות עמדה</a:t>
            </a:r>
            <a:r>
              <a:rPr lang="he-IL" sz="1400" dirty="0"/>
              <a:t> מוצגים </a:t>
            </a:r>
            <a:r>
              <a:rPr lang="he-IL" sz="1400" dirty="0" smtClean="0"/>
              <a:t>באתר </a:t>
            </a:r>
            <a:r>
              <a:rPr lang="he-IL" sz="1400" dirty="0"/>
              <a:t>הסיוע בנושאים כגון אשפוז כפוי, דיור ציבורי, סיוע לקשישים </a:t>
            </a:r>
            <a:r>
              <a:rPr lang="he-IL" sz="1400" dirty="0" smtClean="0"/>
              <a:t>ובנושאים נוספים. </a:t>
            </a:r>
          </a:p>
          <a:p>
            <a:pPr marL="68580" lvl="0" indent="0" algn="just">
              <a:buNone/>
            </a:pPr>
            <a:endParaRPr lang="he-IL" sz="300" b="1" dirty="0" smtClean="0"/>
          </a:p>
          <a:p>
            <a:pPr lvl="0" algn="just"/>
            <a:r>
              <a:rPr lang="he-IL" sz="1400" b="1" dirty="0" smtClean="0"/>
              <a:t>הנגשה מידע ופרסום היחידה: </a:t>
            </a:r>
            <a:r>
              <a:rPr lang="he-IL" sz="1400" dirty="0" err="1" smtClean="0"/>
              <a:t>הנגשת</a:t>
            </a:r>
            <a:r>
              <a:rPr lang="he-IL" sz="1400" dirty="0" smtClean="0"/>
              <a:t> </a:t>
            </a:r>
            <a:r>
              <a:rPr lang="he-IL" sz="1400" dirty="0"/>
              <a:t>מידע רב אודות פעילות הסיוע באמצעות אתר הסיוע המשפטי גם בשפות שונות (ערבית, רוסית ואנגלית). כמו כן, פרסום באתרי אינטרנט שונים על הסיוע- משרד הרווחה, אתר בזכות, אתר הנהלת בתי המשפט </a:t>
            </a:r>
            <a:r>
              <a:rPr lang="he-IL" sz="1400" dirty="0" smtClean="0"/>
              <a:t>ואתרים נוספים במגזר הציבורי והשלישי.</a:t>
            </a:r>
          </a:p>
          <a:p>
            <a:pPr marL="68580" lvl="0" indent="0" algn="just">
              <a:buNone/>
            </a:pPr>
            <a:endParaRPr lang="en-US" sz="300" dirty="0"/>
          </a:p>
          <a:p>
            <a:pPr lvl="0" algn="just"/>
            <a:r>
              <a:rPr lang="he-IL" sz="1400" b="1" dirty="0" smtClean="0"/>
              <a:t>פעילות רציפה עם ארגוני </a:t>
            </a:r>
            <a:r>
              <a:rPr lang="he-IL" sz="1400" b="1" dirty="0"/>
              <a:t>החברה האזרחית:</a:t>
            </a:r>
            <a:r>
              <a:rPr lang="he-IL" sz="1400" dirty="0"/>
              <a:t> פגישות שוטפות עם ארגוני מגזר שלישי </a:t>
            </a:r>
            <a:r>
              <a:rPr lang="he-IL" sz="1400" dirty="0" smtClean="0"/>
              <a:t>הרלוונטיים לתחומי העיסוק שח הסיוע המשפטי  באופן שוטף וקיום הרצאות </a:t>
            </a:r>
            <a:r>
              <a:rPr lang="he-IL" sz="1400" dirty="0"/>
              <a:t>בתחומים השונים בהם מוענק סיוע משפטי</a:t>
            </a:r>
            <a:r>
              <a:rPr lang="he-IL" sz="1400" dirty="0" smtClean="0"/>
              <a:t>.</a:t>
            </a:r>
          </a:p>
          <a:p>
            <a:pPr marL="68580" lvl="0" indent="0" algn="just">
              <a:buNone/>
            </a:pPr>
            <a:endParaRPr lang="he-IL" sz="300" b="1" dirty="0" smtClean="0"/>
          </a:p>
          <a:p>
            <a:pPr lvl="0" algn="just"/>
            <a:r>
              <a:rPr lang="he-IL" sz="1400" b="1" dirty="0" smtClean="0"/>
              <a:t>עלוני </a:t>
            </a:r>
            <a:r>
              <a:rPr lang="he-IL" sz="1400" b="1" dirty="0"/>
              <a:t>מידע כלליים </a:t>
            </a:r>
            <a:r>
              <a:rPr lang="he-IL" sz="1400" b="1" dirty="0" smtClean="0"/>
              <a:t>וייחודיים לקבוצות </a:t>
            </a:r>
            <a:r>
              <a:rPr lang="he-IL" sz="1400" b="1" dirty="0" err="1" smtClean="0"/>
              <a:t>אוכלוסיה</a:t>
            </a:r>
            <a:r>
              <a:rPr lang="he-IL" sz="1400" b="1" dirty="0" smtClean="0"/>
              <a:t> שונות: </a:t>
            </a:r>
            <a:r>
              <a:rPr lang="he-IL" sz="1400" dirty="0" smtClean="0"/>
              <a:t>הונפקו עבור חיילים</a:t>
            </a:r>
            <a:r>
              <a:rPr lang="he-IL" sz="1400" dirty="0"/>
              <a:t>, ניצולי שואה, נפגעי עבירה, קטינים ועוד ועד</a:t>
            </a:r>
            <a:r>
              <a:rPr lang="he-IL" sz="1400" dirty="0" smtClean="0"/>
              <a:t>).</a:t>
            </a:r>
          </a:p>
          <a:p>
            <a:pPr marL="68580" lvl="0" indent="0" algn="just">
              <a:buNone/>
            </a:pPr>
            <a:endParaRPr lang="he-IL" sz="300" b="1" dirty="0" smtClean="0"/>
          </a:p>
          <a:p>
            <a:pPr lvl="0" algn="just"/>
            <a:r>
              <a:rPr lang="he-IL" sz="1400" b="1" dirty="0" err="1" smtClean="0"/>
              <a:t>הנגשת</a:t>
            </a:r>
            <a:r>
              <a:rPr lang="he-IL" sz="1400" b="1" dirty="0" smtClean="0"/>
              <a:t> </a:t>
            </a:r>
            <a:r>
              <a:rPr lang="he-IL" sz="1400" b="1" dirty="0"/>
              <a:t>השירות המשפטי ברחבי הארץ</a:t>
            </a:r>
            <a:r>
              <a:rPr lang="he-IL" sz="1400" dirty="0"/>
              <a:t>: </a:t>
            </a:r>
            <a:r>
              <a:rPr lang="he-IL" sz="1400" dirty="0" smtClean="0"/>
              <a:t>הגעה </a:t>
            </a:r>
            <a:r>
              <a:rPr lang="he-IL" sz="1400" dirty="0"/>
              <a:t>לבתי חולים, מרכזי יום לקשישים, אגפים של משרד הרווחה, מרכזי סיוע </a:t>
            </a:r>
            <a:r>
              <a:rPr lang="he-IL" sz="1400" dirty="0" smtClean="0"/>
              <a:t>שונים לצורך העשרות.</a:t>
            </a:r>
            <a:endParaRPr lang="en-US" sz="1400" dirty="0"/>
          </a:p>
        </p:txBody>
      </p:sp>
      <p:pic>
        <p:nvPicPr>
          <p:cNvPr id="6" name="תמונה 5">
            <a:hlinkClick r:id="rId3" action="ppaction://hlinksldjump"/>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6075" b="96729" l="1277" r="96596">
                        <a14:foregroundMark x1="59149" y1="39720" x2="59149" y2="39720"/>
                        <a14:foregroundMark x1="63404" y1="16355" x2="5957" y2="72897"/>
                        <a14:foregroundMark x1="31489" y1="31776" x2="31489" y2="31776"/>
                        <a14:foregroundMark x1="35319" y1="18224" x2="35319" y2="18224"/>
                        <a14:foregroundMark x1="50213" y1="20561" x2="50213" y2="20561"/>
                        <a14:foregroundMark x1="51064" y1="22897" x2="52766" y2="26168"/>
                        <a14:foregroundMark x1="53617" y1="28037" x2="53617" y2="28037"/>
                        <a14:foregroundMark x1="53617" y1="29907" x2="53617" y2="29907"/>
                        <a14:foregroundMark x1="54043" y1="32243" x2="31915" y2="30374"/>
                        <a14:foregroundMark x1="14468" y1="33178" x2="38723" y2="36916"/>
                        <a14:foregroundMark x1="61702" y1="71963" x2="61702" y2="71963"/>
                        <a14:foregroundMark x1="51064" y1="61215" x2="51064" y2="61215"/>
                        <a14:foregroundMark x1="50213" y1="69626" x2="50213" y2="69626"/>
                        <a14:foregroundMark x1="48936" y1="75234" x2="47234" y2="60280"/>
                        <a14:foregroundMark x1="38723" y1="55140" x2="50213" y2="76636"/>
                        <a14:foregroundMark x1="28085" y1="86916" x2="62553" y2="58411"/>
                        <a14:foregroundMark x1="57021" y1="55140" x2="18723" y2="70561"/>
                        <a14:foregroundMark x1="77021" y1="63084" x2="67660" y2="70561"/>
                        <a14:foregroundMark x1="80851" y1="60280" x2="83404" y2="70561"/>
                        <a14:foregroundMark x1="87660" y1="70561" x2="74894" y2="89252"/>
                        <a14:foregroundMark x1="51489" y1="78037" x2="36596" y2="86916"/>
                        <a14:foregroundMark x1="47234" y1="81308" x2="53191" y2="87383"/>
                        <a14:foregroundMark x1="56170" y1="96729" x2="22979" y2="81776"/>
                      </a14:backgroundRemoval>
                    </a14:imgEffect>
                  </a14:imgLayer>
                </a14:imgProps>
              </a:ext>
              <a:ext uri="{28A0092B-C50C-407E-A947-70E740481C1C}">
                <a14:useLocalDpi xmlns:a14="http://schemas.microsoft.com/office/drawing/2010/main" val="0"/>
              </a:ext>
            </a:extLst>
          </a:blip>
          <a:stretch>
            <a:fillRect/>
          </a:stretch>
        </p:blipFill>
        <p:spPr>
          <a:xfrm>
            <a:off x="35496" y="4731990"/>
            <a:ext cx="451892" cy="411510"/>
          </a:xfrm>
          <a:prstGeom prst="rect">
            <a:avLst/>
          </a:prstGeom>
        </p:spPr>
      </p:pic>
    </p:spTree>
    <p:extLst>
      <p:ext uri="{BB962C8B-B14F-4D97-AF65-F5344CB8AC3E}">
        <p14:creationId xmlns:p14="http://schemas.microsoft.com/office/powerpoint/2010/main" val="6836976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כותרת 4"/>
          <p:cNvSpPr>
            <a:spLocks noGrp="1"/>
          </p:cNvSpPr>
          <p:nvPr>
            <p:ph type="title"/>
          </p:nvPr>
        </p:nvSpPr>
        <p:spPr/>
        <p:txBody>
          <a:bodyPr/>
          <a:lstStyle/>
          <a:p>
            <a:r>
              <a:rPr lang="he-IL" dirty="0"/>
              <a:t>פרקליטות המדינה</a:t>
            </a:r>
          </a:p>
        </p:txBody>
      </p:sp>
      <p:sp>
        <p:nvSpPr>
          <p:cNvPr id="6" name="מציין מיקום תוכן 5"/>
          <p:cNvSpPr>
            <a:spLocks noGrp="1"/>
          </p:cNvSpPr>
          <p:nvPr>
            <p:ph idx="4294967295"/>
          </p:nvPr>
        </p:nvSpPr>
        <p:spPr>
          <a:xfrm>
            <a:off x="251520" y="843558"/>
            <a:ext cx="8640960" cy="3816424"/>
          </a:xfrm>
          <a:prstGeom prst="rect">
            <a:avLst/>
          </a:prstGeom>
        </p:spPr>
        <p:txBody>
          <a:bodyPr/>
          <a:lstStyle/>
          <a:p>
            <a:pPr marL="68580" indent="0">
              <a:buNone/>
            </a:pPr>
            <a:r>
              <a:rPr lang="he-IL" sz="1800" dirty="0" smtClean="0"/>
              <a:t>הדו"ח </a:t>
            </a:r>
            <a:r>
              <a:rPr lang="he-IL" sz="1800" dirty="0"/>
              <a:t>ה</a:t>
            </a:r>
            <a:r>
              <a:rPr lang="he-IL" sz="1800" dirty="0" smtClean="0"/>
              <a:t>מסכם </a:t>
            </a:r>
            <a:r>
              <a:rPr lang="he-IL" sz="1800" dirty="0"/>
              <a:t>שנת עבודה </a:t>
            </a:r>
            <a:r>
              <a:rPr lang="he-IL" sz="1800" dirty="0" err="1"/>
              <a:t>פוריה</a:t>
            </a:r>
            <a:r>
              <a:rPr lang="he-IL" sz="1800" dirty="0"/>
              <a:t>, מפורסם זו השנה השנייה, ומציג באופן מפורט את עבודת היחידות השונות בפרקליטות על כל פניה, וזאת כחלק מהרצון </a:t>
            </a:r>
            <a:r>
              <a:rPr lang="he-IL" sz="1800" dirty="0" err="1"/>
              <a:t>להנגיש</a:t>
            </a:r>
            <a:r>
              <a:rPr lang="he-IL" sz="1800" dirty="0"/>
              <a:t> לציבור הרחב מידע חשוב הנוגע לעבודת הגוף האמון על ייצוג האינטרסים הציבוריים של כלל אזרחי המדינה.</a:t>
            </a:r>
          </a:p>
        </p:txBody>
      </p:sp>
      <p:pic>
        <p:nvPicPr>
          <p:cNvPr id="7"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5122"/>
          <a:stretch/>
        </p:blipFill>
        <p:spPr bwMode="auto">
          <a:xfrm rot="16200000">
            <a:off x="5343150" y="1137621"/>
            <a:ext cx="2790364" cy="4250457"/>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5767" t="2071" r="47490"/>
          <a:stretch/>
        </p:blipFill>
        <p:spPr bwMode="auto">
          <a:xfrm rot="16200000">
            <a:off x="1001560" y="1173635"/>
            <a:ext cx="2806364" cy="4162427"/>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9" name="תמונה 8">
            <a:hlinkClick r:id="rId3" action="ppaction://hlinksldjump"/>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1031" b="89691" l="10000" r="94615"/>
                    </a14:imgEffect>
                  </a14:imgLayer>
                </a14:imgProps>
              </a:ext>
              <a:ext uri="{28A0092B-C50C-407E-A947-70E740481C1C}">
                <a14:useLocalDpi xmlns:a14="http://schemas.microsoft.com/office/drawing/2010/main" val="0"/>
              </a:ext>
            </a:extLst>
          </a:blip>
          <a:stretch>
            <a:fillRect/>
          </a:stretch>
        </p:blipFill>
        <p:spPr>
          <a:xfrm>
            <a:off x="-145" y="4658030"/>
            <a:ext cx="755721" cy="485469"/>
          </a:xfrm>
          <a:prstGeom prst="rect">
            <a:avLst/>
          </a:prstGeom>
        </p:spPr>
      </p:pic>
    </p:spTree>
    <p:extLst>
      <p:ext uri="{BB962C8B-B14F-4D97-AF65-F5344CB8AC3E}">
        <p14:creationId xmlns:p14="http://schemas.microsoft.com/office/powerpoint/2010/main" val="257258691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8390" t="2429" r="37758" b="2623"/>
          <a:stretch/>
        </p:blipFill>
        <p:spPr bwMode="auto">
          <a:xfrm rot="16200000">
            <a:off x="371314" y="819336"/>
            <a:ext cx="4104456" cy="4152900"/>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sp>
        <p:nvSpPr>
          <p:cNvPr id="3" name="כותרת 2"/>
          <p:cNvSpPr>
            <a:spLocks noGrp="1"/>
          </p:cNvSpPr>
          <p:nvPr>
            <p:ph type="title"/>
          </p:nvPr>
        </p:nvSpPr>
        <p:spPr/>
        <p:txBody>
          <a:bodyPr/>
          <a:lstStyle/>
          <a:p>
            <a:r>
              <a:rPr lang="he-IL" dirty="0" smtClean="0"/>
              <a:t>דו"ח שנתי - גיוון תעסוקתי</a:t>
            </a:r>
            <a:endParaRPr lang="he-IL" dirty="0"/>
          </a:p>
        </p:txBody>
      </p:sp>
      <p:pic>
        <p:nvPicPr>
          <p:cNvPr id="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62241" t="3136"/>
          <a:stretch/>
        </p:blipFill>
        <p:spPr bwMode="auto">
          <a:xfrm rot="16200000">
            <a:off x="5458434" y="1565205"/>
            <a:ext cx="2664296" cy="4149132"/>
          </a:xfrm>
          <a:prstGeom prst="rect">
            <a:avLst/>
          </a:prstGeom>
          <a:noFill/>
          <a:ln>
            <a:noFill/>
          </a:ln>
          <a:extLst>
            <a:ext uri="{909E8E84-426E-40DD-AFC4-6F175D3DCCD1}">
              <a14:hiddenFill xmlns:a14="http://schemas.microsoft.com/office/drawing/2010/main">
                <a:solidFill>
                  <a:schemeClr val="accent1"/>
                </a:solidFill>
              </a14:hiddenFill>
            </a:ext>
          </a:extLst>
        </p:spPr>
      </p:pic>
      <p:sp>
        <p:nvSpPr>
          <p:cNvPr id="4" name="מלבן 3"/>
          <p:cNvSpPr/>
          <p:nvPr/>
        </p:nvSpPr>
        <p:spPr>
          <a:xfrm>
            <a:off x="4716016" y="970151"/>
            <a:ext cx="4365156" cy="1169551"/>
          </a:xfrm>
          <a:prstGeom prst="rect">
            <a:avLst/>
          </a:prstGeom>
        </p:spPr>
        <p:txBody>
          <a:bodyPr wrap="square">
            <a:spAutoFit/>
          </a:bodyPr>
          <a:lstStyle/>
          <a:p>
            <a:pPr marL="68580" indent="0" algn="just">
              <a:buNone/>
            </a:pPr>
            <a:r>
              <a:rPr lang="he-IL" sz="1400" b="1" dirty="0">
                <a:solidFill>
                  <a:schemeClr val="tx2"/>
                </a:solidFill>
              </a:rPr>
              <a:t>פרסום </a:t>
            </a:r>
            <a:r>
              <a:rPr lang="he-IL" sz="1400" b="1" dirty="0" smtClean="0">
                <a:solidFill>
                  <a:schemeClr val="tx2"/>
                </a:solidFill>
              </a:rPr>
              <a:t>הדו"ח </a:t>
            </a:r>
            <a:r>
              <a:rPr lang="he-IL" sz="1400" dirty="0" smtClean="0">
                <a:solidFill>
                  <a:schemeClr val="tx2"/>
                </a:solidFill>
              </a:rPr>
              <a:t>נעשה </a:t>
            </a:r>
            <a:r>
              <a:rPr lang="he-IL" sz="1400" dirty="0">
                <a:solidFill>
                  <a:schemeClr val="tx2"/>
                </a:solidFill>
              </a:rPr>
              <a:t>כחלק מתפיסה רחבה ומחויבות עמוקה לעקרונות השקיפות המחייבים את השירות הציבורי. </a:t>
            </a:r>
            <a:r>
              <a:rPr lang="he-IL" sz="1400" dirty="0" smtClean="0">
                <a:solidFill>
                  <a:schemeClr val="tx2"/>
                </a:solidFill>
              </a:rPr>
              <a:t>ניכר כי פרסום </a:t>
            </a:r>
            <a:r>
              <a:rPr lang="he-IL" sz="1400" dirty="0">
                <a:solidFill>
                  <a:schemeClr val="tx2"/>
                </a:solidFill>
              </a:rPr>
              <a:t>זה </a:t>
            </a:r>
            <a:r>
              <a:rPr lang="he-IL" sz="1400" dirty="0" smtClean="0">
                <a:solidFill>
                  <a:schemeClr val="tx2"/>
                </a:solidFill>
              </a:rPr>
              <a:t>מעודד ויוצר מחויבות </a:t>
            </a:r>
            <a:r>
              <a:rPr lang="he-IL" sz="1400" dirty="0">
                <a:solidFill>
                  <a:schemeClr val="tx2"/>
                </a:solidFill>
              </a:rPr>
              <a:t>של כלל המנהלים הבכירים בתוך </a:t>
            </a:r>
            <a:r>
              <a:rPr lang="he-IL" sz="1400" dirty="0" smtClean="0">
                <a:solidFill>
                  <a:schemeClr val="tx2"/>
                </a:solidFill>
              </a:rPr>
              <a:t>המשרד לנושא</a:t>
            </a:r>
            <a:r>
              <a:rPr lang="he-IL" sz="1400" dirty="0">
                <a:solidFill>
                  <a:schemeClr val="tx2"/>
                </a:solidFill>
              </a:rPr>
              <a:t>, </a:t>
            </a:r>
            <a:r>
              <a:rPr lang="he-IL" sz="1400" dirty="0" smtClean="0">
                <a:solidFill>
                  <a:schemeClr val="tx2"/>
                </a:solidFill>
              </a:rPr>
              <a:t>ומעורר </a:t>
            </a:r>
            <a:r>
              <a:rPr lang="he-IL" sz="1400" dirty="0">
                <a:solidFill>
                  <a:schemeClr val="tx2"/>
                </a:solidFill>
              </a:rPr>
              <a:t>גורמים נוספים בממשלה וּמחוצה לה לפעול בצורה דומה. </a:t>
            </a:r>
            <a:endParaRPr lang="he-IL" sz="1400" b="1" u="sng" dirty="0">
              <a:solidFill>
                <a:schemeClr val="tx2"/>
              </a:solidFill>
            </a:endParaRPr>
          </a:p>
        </p:txBody>
      </p:sp>
      <p:pic>
        <p:nvPicPr>
          <p:cNvPr id="8" name="תמונה 7">
            <a:hlinkClick r:id="rId3" action="ppaction://hlinksldjump"/>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1031" b="89691" l="10000" r="94615"/>
                    </a14:imgEffect>
                  </a14:imgLayer>
                </a14:imgProps>
              </a:ext>
              <a:ext uri="{28A0092B-C50C-407E-A947-70E740481C1C}">
                <a14:useLocalDpi xmlns:a14="http://schemas.microsoft.com/office/drawing/2010/main" val="0"/>
              </a:ext>
            </a:extLst>
          </a:blip>
          <a:stretch>
            <a:fillRect/>
          </a:stretch>
        </p:blipFill>
        <p:spPr>
          <a:xfrm>
            <a:off x="-145" y="4658030"/>
            <a:ext cx="755721" cy="485469"/>
          </a:xfrm>
          <a:prstGeom prst="rect">
            <a:avLst/>
          </a:prstGeom>
        </p:spPr>
      </p:pic>
    </p:spTree>
    <p:extLst>
      <p:ext uri="{BB962C8B-B14F-4D97-AF65-F5344CB8AC3E}">
        <p14:creationId xmlns:p14="http://schemas.microsoft.com/office/powerpoint/2010/main" val="160947788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כותרת 4"/>
          <p:cNvSpPr>
            <a:spLocks noGrp="1"/>
          </p:cNvSpPr>
          <p:nvPr>
            <p:ph type="title"/>
          </p:nvPr>
        </p:nvSpPr>
        <p:spPr/>
        <p:txBody>
          <a:bodyPr/>
          <a:lstStyle/>
          <a:p>
            <a:r>
              <a:rPr lang="he-IL" dirty="0"/>
              <a:t>הרשות לאיסור הלבנת הון ולמימון טרור</a:t>
            </a:r>
          </a:p>
        </p:txBody>
      </p: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44225" t="10399" r="22916" b="13310"/>
          <a:stretch/>
        </p:blipFill>
        <p:spPr bwMode="auto">
          <a:xfrm rot="16200000">
            <a:off x="5439818" y="1167826"/>
            <a:ext cx="2664297" cy="417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1067" t="10399" r="55098" b="13310"/>
          <a:stretch/>
        </p:blipFill>
        <p:spPr bwMode="auto">
          <a:xfrm rot="16200000">
            <a:off x="1079120" y="1123087"/>
            <a:ext cx="2682818" cy="428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תמונה 5">
            <a:hlinkClick r:id="rId4" action="ppaction://hlinksldjump"/>
          </p:cNvPr>
          <p:cNvPicPr>
            <a:picLocks noChangeAspect="1"/>
          </p:cNvPicPr>
          <p:nvPr/>
        </p:nvPicPr>
        <p:blipFill>
          <a:blip r:embed="rId5" cstate="print">
            <a:extLst>
              <a:ext uri="{BEBA8EAE-BF5A-486C-A8C5-ECC9F3942E4B}">
                <a14:imgProps xmlns:a14="http://schemas.microsoft.com/office/drawing/2010/main">
                  <a14:imgLayer r:embed="rId6">
                    <a14:imgEffect>
                      <a14:backgroundRemoval t="1031" b="89691" l="10000" r="94615"/>
                    </a14:imgEffect>
                  </a14:imgLayer>
                </a14:imgProps>
              </a:ext>
              <a:ext uri="{28A0092B-C50C-407E-A947-70E740481C1C}">
                <a14:useLocalDpi xmlns:a14="http://schemas.microsoft.com/office/drawing/2010/main" val="0"/>
              </a:ext>
            </a:extLst>
          </a:blip>
          <a:stretch>
            <a:fillRect/>
          </a:stretch>
        </p:blipFill>
        <p:spPr>
          <a:xfrm>
            <a:off x="-145" y="4658030"/>
            <a:ext cx="755721" cy="485469"/>
          </a:xfrm>
          <a:prstGeom prst="rect">
            <a:avLst/>
          </a:prstGeom>
        </p:spPr>
      </p:pic>
      <p:sp>
        <p:nvSpPr>
          <p:cNvPr id="2" name="TextBox 1"/>
          <p:cNvSpPr txBox="1"/>
          <p:nvPr/>
        </p:nvSpPr>
        <p:spPr>
          <a:xfrm>
            <a:off x="251520" y="979443"/>
            <a:ext cx="8514765" cy="800219"/>
          </a:xfrm>
          <a:prstGeom prst="rect">
            <a:avLst/>
          </a:prstGeom>
          <a:noFill/>
        </p:spPr>
        <p:txBody>
          <a:bodyPr wrap="square" rtlCol="1">
            <a:spAutoFit/>
          </a:bodyPr>
          <a:lstStyle/>
          <a:p>
            <a:r>
              <a:rPr lang="he-IL" sz="1400" dirty="0"/>
              <a:t>הדוח השנתי של </a:t>
            </a:r>
            <a:r>
              <a:rPr lang="he-IL" sz="1400" dirty="0" err="1" smtClean="0"/>
              <a:t>רשל"ה</a:t>
            </a:r>
            <a:r>
              <a:rPr lang="he-IL" sz="1400" dirty="0" smtClean="0"/>
              <a:t> מהווה </a:t>
            </a:r>
            <a:r>
              <a:rPr lang="he-IL" sz="1400" dirty="0"/>
              <a:t>הזדמנות </a:t>
            </a:r>
            <a:r>
              <a:rPr lang="he-IL" sz="1400" dirty="0" smtClean="0"/>
              <a:t>לציבור להיחשף לפעילות המשמעותית והמגוונת של היחידה במאבק בפשיעה המאורגנת ובהלבנת ההון ויש בה </a:t>
            </a:r>
            <a:r>
              <a:rPr lang="he-IL" sz="1400" dirty="0"/>
              <a:t>כדי </a:t>
            </a:r>
            <a:r>
              <a:rPr lang="he-IL" sz="1400" dirty="0" smtClean="0"/>
              <a:t>לשפוך אור </a:t>
            </a:r>
            <a:r>
              <a:rPr lang="he-IL" sz="1400" dirty="0"/>
              <a:t>על </a:t>
            </a:r>
            <a:r>
              <a:rPr lang="he-IL" sz="1400" dirty="0" smtClean="0"/>
              <a:t>היבט  </a:t>
            </a:r>
            <a:r>
              <a:rPr lang="he-IL" sz="1400" dirty="0"/>
              <a:t>נוסף וחשוב בעבודת משרד המשפטים - המחויבות למאבק בפשיעה המאורגנת, </a:t>
            </a:r>
            <a:r>
              <a:rPr lang="he-IL" sz="1400" dirty="0" smtClean="0"/>
              <a:t>בהלבנת ההון ובמימון </a:t>
            </a:r>
            <a:r>
              <a:rPr lang="he-IL" sz="1400" dirty="0"/>
              <a:t>טרור</a:t>
            </a:r>
            <a:r>
              <a:rPr lang="he-IL" dirty="0"/>
              <a:t>.</a:t>
            </a:r>
          </a:p>
        </p:txBody>
      </p:sp>
    </p:spTree>
    <p:extLst>
      <p:ext uri="{BB962C8B-B14F-4D97-AF65-F5344CB8AC3E}">
        <p14:creationId xmlns:p14="http://schemas.microsoft.com/office/powerpoint/2010/main" val="96579616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76828" r="2762"/>
          <a:stretch/>
        </p:blipFill>
        <p:spPr bwMode="auto">
          <a:xfrm rot="16200000">
            <a:off x="1796881" y="-661043"/>
            <a:ext cx="1494553" cy="4536508"/>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sp>
        <p:nvSpPr>
          <p:cNvPr id="3" name="כותרת 2"/>
          <p:cNvSpPr>
            <a:spLocks noGrp="1"/>
          </p:cNvSpPr>
          <p:nvPr>
            <p:ph type="title"/>
          </p:nvPr>
        </p:nvSpPr>
        <p:spPr/>
        <p:txBody>
          <a:bodyPr/>
          <a:lstStyle/>
          <a:p>
            <a:r>
              <a:rPr lang="he-IL" dirty="0"/>
              <a:t>הסניגוריה הציבורית</a:t>
            </a:r>
          </a:p>
        </p:txBody>
      </p:sp>
      <p:sp>
        <p:nvSpPr>
          <p:cNvPr id="4" name="מציין מיקום תוכן 3"/>
          <p:cNvSpPr>
            <a:spLocks noGrp="1"/>
          </p:cNvSpPr>
          <p:nvPr>
            <p:ph idx="4294967295"/>
          </p:nvPr>
        </p:nvSpPr>
        <p:spPr>
          <a:xfrm>
            <a:off x="4644008" y="843558"/>
            <a:ext cx="4248472" cy="3816424"/>
          </a:xfrm>
          <a:prstGeom prst="rect">
            <a:avLst/>
          </a:prstGeom>
        </p:spPr>
        <p:txBody>
          <a:bodyPr/>
          <a:lstStyle/>
          <a:p>
            <a:pPr marL="68580" indent="0">
              <a:buNone/>
            </a:pPr>
            <a:r>
              <a:rPr lang="he-IL" sz="1600" dirty="0" smtClean="0">
                <a:solidFill>
                  <a:schemeClr val="tx1"/>
                </a:solidFill>
                <a:latin typeface="David" pitchFamily="34" charset="-79"/>
                <a:cs typeface="David" pitchFamily="34" charset="-79"/>
              </a:rPr>
              <a:t>הדו"ח השנתי של הסנגוריה סוקר בהרחבה את עבודתה של הסנגוריה הציבורית בייצוג חשודים, נאשמים ואסירים.  לסנגוריה</a:t>
            </a:r>
            <a:r>
              <a:rPr lang="en-US" sz="1600" dirty="0" smtClean="0">
                <a:solidFill>
                  <a:schemeClr val="tx1"/>
                </a:solidFill>
                <a:latin typeface="David" pitchFamily="34" charset="-79"/>
                <a:cs typeface="David" pitchFamily="34" charset="-79"/>
              </a:rPr>
              <a:t> </a:t>
            </a:r>
            <a:r>
              <a:rPr lang="he-IL" sz="1600" dirty="0" smtClean="0">
                <a:solidFill>
                  <a:schemeClr val="tx1"/>
                </a:solidFill>
                <a:latin typeface="David" pitchFamily="34" charset="-79"/>
                <a:cs typeface="David" pitchFamily="34" charset="-79"/>
              </a:rPr>
              <a:t>הציבורית תפקיד חיוני ביותר בעשיית הצדק של מדינת ישראל</a:t>
            </a:r>
            <a:r>
              <a:rPr lang="en-US" sz="1600" dirty="0" smtClean="0">
                <a:solidFill>
                  <a:schemeClr val="tx1"/>
                </a:solidFill>
                <a:latin typeface="David" pitchFamily="34" charset="-79"/>
                <a:cs typeface="David" pitchFamily="34" charset="-79"/>
              </a:rPr>
              <a:t> </a:t>
            </a:r>
            <a:r>
              <a:rPr lang="he-IL" sz="1600" dirty="0" smtClean="0">
                <a:solidFill>
                  <a:schemeClr val="tx1"/>
                </a:solidFill>
                <a:latin typeface="David" pitchFamily="34" charset="-79"/>
                <a:cs typeface="David" pitchFamily="34" charset="-79"/>
              </a:rPr>
              <a:t> ומתן סעד משפטי לאלו הזקוקים לכך מכל מתחום הפלילי.</a:t>
            </a:r>
          </a:p>
        </p:txBody>
      </p: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43160" t="11597" r="23602" b="12040"/>
          <a:stretch/>
        </p:blipFill>
        <p:spPr bwMode="auto">
          <a:xfrm rot="16200000">
            <a:off x="5504978" y="1560459"/>
            <a:ext cx="2736303" cy="3894790"/>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805" r="56276"/>
          <a:stretch/>
        </p:blipFill>
        <p:spPr bwMode="auto">
          <a:xfrm rot="16200000">
            <a:off x="1265687" y="1380801"/>
            <a:ext cx="2556939" cy="4536505"/>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9" name="תמונה 8">
            <a:hlinkClick r:id="rId4" action="ppaction://hlinksldjump"/>
          </p:cNvPr>
          <p:cNvPicPr>
            <a:picLocks noChangeAspect="1"/>
          </p:cNvPicPr>
          <p:nvPr/>
        </p:nvPicPr>
        <p:blipFill>
          <a:blip r:embed="rId5" cstate="print">
            <a:extLst>
              <a:ext uri="{BEBA8EAE-BF5A-486C-A8C5-ECC9F3942E4B}">
                <a14:imgProps xmlns:a14="http://schemas.microsoft.com/office/drawing/2010/main">
                  <a14:imgLayer r:embed="rId6">
                    <a14:imgEffect>
                      <a14:backgroundRemoval t="1031" b="89691" l="10000" r="94615"/>
                    </a14:imgEffect>
                  </a14:imgLayer>
                </a14:imgProps>
              </a:ext>
              <a:ext uri="{28A0092B-C50C-407E-A947-70E740481C1C}">
                <a14:useLocalDpi xmlns:a14="http://schemas.microsoft.com/office/drawing/2010/main" val="0"/>
              </a:ext>
            </a:extLst>
          </a:blip>
          <a:stretch>
            <a:fillRect/>
          </a:stretch>
        </p:blipFill>
        <p:spPr>
          <a:xfrm>
            <a:off x="-145" y="4658030"/>
            <a:ext cx="755721" cy="485469"/>
          </a:xfrm>
          <a:prstGeom prst="rect">
            <a:avLst/>
          </a:prstGeom>
        </p:spPr>
      </p:pic>
    </p:spTree>
    <p:extLst>
      <p:ext uri="{BB962C8B-B14F-4D97-AF65-F5344CB8AC3E}">
        <p14:creationId xmlns:p14="http://schemas.microsoft.com/office/powerpoint/2010/main" val="26738458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pPr algn="ctr"/>
            <a:r>
              <a:rPr lang="he-IL" dirty="0" smtClean="0"/>
              <a:t>רשות הפטנטים</a:t>
            </a:r>
            <a:endParaRPr lang="he-IL" dirty="0"/>
          </a:p>
        </p:txBody>
      </p:sp>
      <p:sp>
        <p:nvSpPr>
          <p:cNvPr id="4" name="מציין מיקום תוכן 3"/>
          <p:cNvSpPr>
            <a:spLocks noGrp="1"/>
          </p:cNvSpPr>
          <p:nvPr>
            <p:ph idx="4294967295"/>
          </p:nvPr>
        </p:nvSpPr>
        <p:spPr>
          <a:xfrm>
            <a:off x="4860032" y="987574"/>
            <a:ext cx="4104456" cy="3816424"/>
          </a:xfrm>
          <a:prstGeom prst="rect">
            <a:avLst/>
          </a:prstGeom>
        </p:spPr>
        <p:txBody>
          <a:bodyPr/>
          <a:lstStyle/>
          <a:p>
            <a:pPr marL="68580" indent="0" algn="just">
              <a:buNone/>
            </a:pPr>
            <a:r>
              <a:rPr lang="he-IL" sz="1800" dirty="0" smtClean="0"/>
              <a:t>הדו"ח הינו חלק משורה של צעדים אותם מוביל משרד המשפטים בתחום הגברת השקיפות השלטונית ושיתוף הציבור. מדובר בדו"ח מפורט ומקיף המאפשר לגופים ציבוריים, לארגונים פרטיים ולציבור המבקשים בכללותו נגישות למידע על אודות פעילות הרשות בשנה החולפת. מגוון הפעילויות המפורטות בדו"ח מעיד על הפעילות הרבה הנעשית בתחומי בחינת ורישום הזכויות ועל השיפור המתמיד בשירות הניתן ע"י רשות הפטנטים לציבור המבקשים.</a:t>
            </a:r>
            <a:endParaRPr lang="he-IL" sz="1800"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503549" y="663539"/>
            <a:ext cx="4032447" cy="45365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תמונה 4">
            <a:hlinkClick r:id="rId4" action="ppaction://hlinksldjump"/>
          </p:cNvPr>
          <p:cNvPicPr>
            <a:picLocks noChangeAspect="1"/>
          </p:cNvPicPr>
          <p:nvPr/>
        </p:nvPicPr>
        <p:blipFill>
          <a:blip r:embed="rId5" cstate="print">
            <a:extLst>
              <a:ext uri="{BEBA8EAE-BF5A-486C-A8C5-ECC9F3942E4B}">
                <a14:imgProps xmlns:a14="http://schemas.microsoft.com/office/drawing/2010/main">
                  <a14:imgLayer r:embed="rId6">
                    <a14:imgEffect>
                      <a14:backgroundRemoval t="1031" b="89691" l="10000" r="94615"/>
                    </a14:imgEffect>
                  </a14:imgLayer>
                </a14:imgProps>
              </a:ext>
              <a:ext uri="{28A0092B-C50C-407E-A947-70E740481C1C}">
                <a14:useLocalDpi xmlns:a14="http://schemas.microsoft.com/office/drawing/2010/main" val="0"/>
              </a:ext>
            </a:extLst>
          </a:blip>
          <a:stretch>
            <a:fillRect/>
          </a:stretch>
        </p:blipFill>
        <p:spPr>
          <a:xfrm>
            <a:off x="-145" y="4658030"/>
            <a:ext cx="755721" cy="485469"/>
          </a:xfrm>
          <a:prstGeom prst="rect">
            <a:avLst/>
          </a:prstGeom>
        </p:spPr>
      </p:pic>
    </p:spTree>
    <p:extLst>
      <p:ext uri="{BB962C8B-B14F-4D97-AF65-F5344CB8AC3E}">
        <p14:creationId xmlns:p14="http://schemas.microsoft.com/office/powerpoint/2010/main" val="358524529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האפוטרופוס הכללי וכונס הנכסים הרשמי</a:t>
            </a:r>
            <a:endParaRPr lang="he-IL" dirty="0"/>
          </a:p>
        </p:txBody>
      </p:sp>
      <p:sp>
        <p:nvSpPr>
          <p:cNvPr id="3" name="TextBox 2"/>
          <p:cNvSpPr txBox="1"/>
          <p:nvPr/>
        </p:nvSpPr>
        <p:spPr>
          <a:xfrm>
            <a:off x="5076056" y="1692553"/>
            <a:ext cx="3672407" cy="2031325"/>
          </a:xfrm>
          <a:prstGeom prst="rect">
            <a:avLst/>
          </a:prstGeom>
          <a:noFill/>
        </p:spPr>
        <p:txBody>
          <a:bodyPr wrap="square" rtlCol="1">
            <a:spAutoFit/>
          </a:bodyPr>
          <a:lstStyle/>
          <a:p>
            <a:pPr algn="just"/>
            <a:r>
              <a:rPr lang="he-IL" dirty="0" smtClean="0"/>
              <a:t>האפוטרופוס הכללי והכונס הרשמי, בתחומים המגוונים והמורכבים עליהם הוא מופקד, תורם רבות להגנה על זכויותיהן של אוכלוסיות מוחלשות וקידום ערכים חברתיים ומציג את פעילותו בנושאי אפוטרופסות וכינוס נכסים</a:t>
            </a:r>
            <a:endParaRPr lang="he-IL"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651241" y="782775"/>
            <a:ext cx="4006301" cy="42296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תמונה 4">
            <a:hlinkClick r:id="rId4" action="ppaction://hlinksldjump"/>
          </p:cNvPr>
          <p:cNvPicPr>
            <a:picLocks noChangeAspect="1"/>
          </p:cNvPicPr>
          <p:nvPr/>
        </p:nvPicPr>
        <p:blipFill>
          <a:blip r:embed="rId5" cstate="print">
            <a:extLst>
              <a:ext uri="{BEBA8EAE-BF5A-486C-A8C5-ECC9F3942E4B}">
                <a14:imgProps xmlns:a14="http://schemas.microsoft.com/office/drawing/2010/main">
                  <a14:imgLayer r:embed="rId6">
                    <a14:imgEffect>
                      <a14:backgroundRemoval t="1031" b="89691" l="10000" r="94615"/>
                    </a14:imgEffect>
                  </a14:imgLayer>
                </a14:imgProps>
              </a:ext>
              <a:ext uri="{28A0092B-C50C-407E-A947-70E740481C1C}">
                <a14:useLocalDpi xmlns:a14="http://schemas.microsoft.com/office/drawing/2010/main" val="0"/>
              </a:ext>
            </a:extLst>
          </a:blip>
          <a:stretch>
            <a:fillRect/>
          </a:stretch>
        </p:blipFill>
        <p:spPr>
          <a:xfrm>
            <a:off x="-145" y="4658030"/>
            <a:ext cx="755721" cy="485469"/>
          </a:xfrm>
          <a:prstGeom prst="rect">
            <a:avLst/>
          </a:prstGeom>
        </p:spPr>
      </p:pic>
    </p:spTree>
    <p:extLst>
      <p:ext uri="{BB962C8B-B14F-4D97-AF65-F5344CB8AC3E}">
        <p14:creationId xmlns:p14="http://schemas.microsoft.com/office/powerpoint/2010/main" val="161141002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היחידה לפניות הציבור</a:t>
            </a:r>
            <a:endParaRPr lang="he-IL" dirty="0"/>
          </a:p>
        </p:txBody>
      </p:sp>
      <p:sp>
        <p:nvSpPr>
          <p:cNvPr id="3" name="TextBox 2"/>
          <p:cNvSpPr txBox="1"/>
          <p:nvPr/>
        </p:nvSpPr>
        <p:spPr>
          <a:xfrm>
            <a:off x="5918257" y="969510"/>
            <a:ext cx="3036833" cy="2308324"/>
          </a:xfrm>
          <a:prstGeom prst="rect">
            <a:avLst/>
          </a:prstGeom>
          <a:noFill/>
        </p:spPr>
        <p:txBody>
          <a:bodyPr wrap="square" rtlCol="1">
            <a:spAutoFit/>
          </a:bodyPr>
          <a:lstStyle/>
          <a:p>
            <a:pPr algn="just"/>
            <a:r>
              <a:rPr lang="he-IL" sz="1600" dirty="0" smtClean="0"/>
              <a:t>היחידה לפניות הציבור הנה חלק מאגף הביקורת במשרד המשפטים. היחידה מטפלת בתלונות ופניות המגיעות בנוגע לאחת מאגפיו של משרד המשפטים. בסיום הטיפול ולאחר קבלת התייחסות היחידה</a:t>
            </a:r>
          </a:p>
          <a:p>
            <a:pPr algn="just"/>
            <a:r>
              <a:rPr lang="he-IL" sz="1600" dirty="0" err="1" smtClean="0"/>
              <a:t>הנילונה</a:t>
            </a:r>
            <a:r>
              <a:rPr lang="he-IL" sz="1600" dirty="0" smtClean="0"/>
              <a:t> מיידעת היחידה את הפונה האם תלונתו נמצאה </a:t>
            </a:r>
          </a:p>
          <a:p>
            <a:pPr algn="just"/>
            <a:r>
              <a:rPr lang="he-IL" sz="1600" dirty="0" smtClean="0"/>
              <a:t>מוצדקת אם לאו.</a:t>
            </a:r>
            <a:endParaRPr lang="he-IL" sz="1600"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132" y="960681"/>
            <a:ext cx="5572125" cy="3915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תמונה 4">
            <a:hlinkClick r:id="rId4" action="ppaction://hlinksldjump"/>
          </p:cNvPr>
          <p:cNvPicPr>
            <a:picLocks noChangeAspect="1"/>
          </p:cNvPicPr>
          <p:nvPr/>
        </p:nvPicPr>
        <p:blipFill>
          <a:blip r:embed="rId5" cstate="print">
            <a:extLst>
              <a:ext uri="{BEBA8EAE-BF5A-486C-A8C5-ECC9F3942E4B}">
                <a14:imgProps xmlns:a14="http://schemas.microsoft.com/office/drawing/2010/main">
                  <a14:imgLayer r:embed="rId6">
                    <a14:imgEffect>
                      <a14:backgroundRemoval t="1031" b="89691" l="10000" r="94615"/>
                    </a14:imgEffect>
                  </a14:imgLayer>
                </a14:imgProps>
              </a:ext>
              <a:ext uri="{28A0092B-C50C-407E-A947-70E740481C1C}">
                <a14:useLocalDpi xmlns:a14="http://schemas.microsoft.com/office/drawing/2010/main" val="0"/>
              </a:ext>
            </a:extLst>
          </a:blip>
          <a:stretch>
            <a:fillRect/>
          </a:stretch>
        </p:blipFill>
        <p:spPr>
          <a:xfrm>
            <a:off x="-145" y="4658030"/>
            <a:ext cx="755721" cy="485469"/>
          </a:xfrm>
          <a:prstGeom prst="rect">
            <a:avLst/>
          </a:prstGeom>
        </p:spPr>
      </p:pic>
    </p:spTree>
    <p:extLst>
      <p:ext uri="{BB962C8B-B14F-4D97-AF65-F5344CB8AC3E}">
        <p14:creationId xmlns:p14="http://schemas.microsoft.com/office/powerpoint/2010/main" val="161141002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היחידה הממשלתית לחופש המידע</a:t>
            </a:r>
            <a:endParaRPr lang="he-IL" dirty="0"/>
          </a:p>
        </p:txBody>
      </p:sp>
      <p:sp>
        <p:nvSpPr>
          <p:cNvPr id="3" name="TextBox 2"/>
          <p:cNvSpPr txBox="1"/>
          <p:nvPr/>
        </p:nvSpPr>
        <p:spPr>
          <a:xfrm>
            <a:off x="4572000" y="1097325"/>
            <a:ext cx="4161582" cy="2554545"/>
          </a:xfrm>
          <a:prstGeom prst="rect">
            <a:avLst/>
          </a:prstGeom>
          <a:noFill/>
        </p:spPr>
        <p:txBody>
          <a:bodyPr wrap="square" rtlCol="1">
            <a:spAutoFit/>
          </a:bodyPr>
          <a:lstStyle/>
          <a:p>
            <a:r>
              <a:rPr lang="he-IL" sz="2000" dirty="0" smtClean="0"/>
              <a:t>הדו"ח מציג את יישום חוק חופש המידע בכלל משרדי הממשלה ויחידות הסמך. </a:t>
            </a:r>
            <a:r>
              <a:rPr lang="he-IL" sz="2000" dirty="0"/>
              <a:t> </a:t>
            </a:r>
            <a:r>
              <a:rPr lang="he-IL" sz="2000" dirty="0" smtClean="0"/>
              <a:t>דו"ח זה מוגש זו השנה החמישית לממשלה ומאפשר למשרדים השונים וליחידות הסמך מבט על </a:t>
            </a:r>
            <a:r>
              <a:rPr lang="he-IL" sz="2000" dirty="0" err="1" smtClean="0"/>
              <a:t>על</a:t>
            </a:r>
            <a:r>
              <a:rPr lang="he-IL" sz="2000" dirty="0" smtClean="0"/>
              <a:t> מגמות בפעילות וכמו כן, מאפשר לציבור לקבל מידע על התנהלות ופעילות המשרדים ויחידות הסמך.</a:t>
            </a:r>
            <a:endParaRPr lang="he-IL" sz="2000"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236781" y="853572"/>
            <a:ext cx="4061930" cy="40324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תמונה 4">
            <a:hlinkClick r:id="rId4" action="ppaction://hlinksldjump"/>
          </p:cNvPr>
          <p:cNvPicPr>
            <a:picLocks noChangeAspect="1"/>
          </p:cNvPicPr>
          <p:nvPr/>
        </p:nvPicPr>
        <p:blipFill>
          <a:blip r:embed="rId5" cstate="print">
            <a:extLst>
              <a:ext uri="{BEBA8EAE-BF5A-486C-A8C5-ECC9F3942E4B}">
                <a14:imgProps xmlns:a14="http://schemas.microsoft.com/office/drawing/2010/main">
                  <a14:imgLayer r:embed="rId6">
                    <a14:imgEffect>
                      <a14:backgroundRemoval t="1031" b="89691" l="10000" r="94615"/>
                    </a14:imgEffect>
                  </a14:imgLayer>
                </a14:imgProps>
              </a:ext>
              <a:ext uri="{28A0092B-C50C-407E-A947-70E740481C1C}">
                <a14:useLocalDpi xmlns:a14="http://schemas.microsoft.com/office/drawing/2010/main" val="0"/>
              </a:ext>
            </a:extLst>
          </a:blip>
          <a:stretch>
            <a:fillRect/>
          </a:stretch>
        </p:blipFill>
        <p:spPr>
          <a:xfrm>
            <a:off x="-145" y="4658030"/>
            <a:ext cx="755721" cy="485469"/>
          </a:xfrm>
          <a:prstGeom prst="rect">
            <a:avLst/>
          </a:prstGeom>
        </p:spPr>
      </p:pic>
    </p:spTree>
    <p:extLst>
      <p:ext uri="{BB962C8B-B14F-4D97-AF65-F5344CB8AC3E}">
        <p14:creationId xmlns:p14="http://schemas.microsoft.com/office/powerpoint/2010/main" val="33303133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pPr algn="ctr"/>
            <a:r>
              <a:rPr lang="he-IL" dirty="0" smtClean="0"/>
              <a:t>נציבות תלונות הציבור על שופטים</a:t>
            </a:r>
            <a:endParaRPr lang="he-IL" dirty="0"/>
          </a:p>
        </p:txBody>
      </p:sp>
      <p:sp>
        <p:nvSpPr>
          <p:cNvPr id="4" name="מציין מיקום תוכן 3"/>
          <p:cNvSpPr>
            <a:spLocks noGrp="1"/>
          </p:cNvSpPr>
          <p:nvPr>
            <p:ph idx="4294967295"/>
          </p:nvPr>
        </p:nvSpPr>
        <p:spPr>
          <a:xfrm>
            <a:off x="4716016" y="915566"/>
            <a:ext cx="3888432" cy="3816424"/>
          </a:xfrm>
          <a:prstGeom prst="rect">
            <a:avLst/>
          </a:prstGeom>
        </p:spPr>
        <p:txBody>
          <a:bodyPr/>
          <a:lstStyle/>
          <a:p>
            <a:r>
              <a:rPr lang="he-IL" sz="1800" dirty="0" smtClean="0">
                <a:latin typeface="FbTipograf-Regular"/>
              </a:rPr>
              <a:t>בשנת </a:t>
            </a:r>
            <a:r>
              <a:rPr lang="he-IL" sz="1800" dirty="0">
                <a:latin typeface="FbTipograf-Regular"/>
              </a:rPr>
              <a:t>2016 חלה עלייה במספר התלונות שהוגשו כנגד שופטים ודיינים. מגמת </a:t>
            </a:r>
            <a:r>
              <a:rPr lang="he-IL" sz="1800" dirty="0" smtClean="0">
                <a:latin typeface="FbTipograf-Regular"/>
              </a:rPr>
              <a:t>העלייה נמשכת </a:t>
            </a:r>
            <a:r>
              <a:rPr lang="he-IL" sz="1800" dirty="0">
                <a:latin typeface="FbTipograf-Regular"/>
              </a:rPr>
              <a:t>גם אל תוך שנת 2017 . </a:t>
            </a:r>
            <a:endParaRPr lang="he-IL" sz="1800" dirty="0" smtClean="0">
              <a:latin typeface="FbTipograf-Regular"/>
            </a:endParaRPr>
          </a:p>
          <a:p>
            <a:r>
              <a:rPr lang="he-IL" sz="1800" dirty="0" smtClean="0">
                <a:latin typeface="FbTipograf-Regular"/>
              </a:rPr>
              <a:t>הגידול </a:t>
            </a:r>
            <a:r>
              <a:rPr lang="he-IL" sz="1800" dirty="0">
                <a:latin typeface="FbTipograf-Regular"/>
              </a:rPr>
              <a:t>במספר הפונים אל הנציבות מעיד </a:t>
            </a:r>
            <a:r>
              <a:rPr lang="he-IL" sz="1800" dirty="0" smtClean="0">
                <a:latin typeface="FbTipograf-Regular"/>
              </a:rPr>
              <a:t>בראש ובראשונה </a:t>
            </a:r>
            <a:r>
              <a:rPr lang="he-IL" sz="1800" dirty="0">
                <a:latin typeface="FbTipograf-Regular"/>
              </a:rPr>
              <a:t>על הצורך בגוף המבקר את בתי המשפט ואת האמונה והתקווה </a:t>
            </a:r>
            <a:r>
              <a:rPr lang="he-IL" sz="1800" dirty="0" smtClean="0">
                <a:latin typeface="FbTipograf-Regular"/>
              </a:rPr>
              <a:t>שהפניה לנציבות </a:t>
            </a:r>
            <a:r>
              <a:rPr lang="he-IL" sz="1800" dirty="0">
                <a:latin typeface="FbTipograf-Regular"/>
              </a:rPr>
              <a:t>תביא מזור למצוקותיו של הפונה. ניסיון השנים האחרונות מלמד, כי </a:t>
            </a:r>
            <a:r>
              <a:rPr lang="he-IL" sz="1800" dirty="0" smtClean="0">
                <a:latin typeface="FbTipograf-Regular"/>
              </a:rPr>
              <a:t>הגשת תלונה </a:t>
            </a:r>
            <a:r>
              <a:rPr lang="he-IL" sz="1800" dirty="0">
                <a:latin typeface="FbTipograf-Regular"/>
              </a:rPr>
              <a:t>עשויה להביא מזור </a:t>
            </a:r>
            <a:r>
              <a:rPr lang="he-IL" sz="1800" dirty="0" smtClean="0">
                <a:latin typeface="FbTipograf-Regular"/>
              </a:rPr>
              <a:t>למצוקה </a:t>
            </a:r>
            <a:r>
              <a:rPr lang="he-IL" sz="1800" dirty="0">
                <a:latin typeface="FbTipograf-Regular"/>
              </a:rPr>
              <a:t>קונקרטית או לשפר כשלים מערכתיים</a:t>
            </a:r>
            <a:r>
              <a:rPr lang="he-IL" sz="1800" dirty="0" smtClean="0">
                <a:latin typeface="FbTipograf-Regular"/>
              </a:rPr>
              <a:t>.</a:t>
            </a:r>
          </a:p>
          <a:p>
            <a:endParaRPr lang="he-IL" sz="1800" dirty="0">
              <a:latin typeface="FbTipograf-Regular"/>
            </a:endParaRPr>
          </a:p>
          <a:p>
            <a:endParaRPr lang="he-IL" sz="1800" dirty="0"/>
          </a:p>
        </p:txBody>
      </p:sp>
      <p:pic>
        <p:nvPicPr>
          <p:cNvPr id="5" name="תמונה 4">
            <a:hlinkClick r:id="rId3" action="ppaction://hlinksldjump"/>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1031" b="89691" l="10000" r="94615"/>
                    </a14:imgEffect>
                  </a14:imgLayer>
                </a14:imgProps>
              </a:ext>
              <a:ext uri="{28A0092B-C50C-407E-A947-70E740481C1C}">
                <a14:useLocalDpi xmlns:a14="http://schemas.microsoft.com/office/drawing/2010/main" val="0"/>
              </a:ext>
            </a:extLst>
          </a:blip>
          <a:stretch>
            <a:fillRect/>
          </a:stretch>
        </p:blipFill>
        <p:spPr>
          <a:xfrm>
            <a:off x="-145" y="4658030"/>
            <a:ext cx="755721" cy="485469"/>
          </a:xfrm>
          <a:prstGeom prst="rect">
            <a:avLst/>
          </a:prstGeom>
        </p:spPr>
      </p:pic>
      <p:pic>
        <p:nvPicPr>
          <p:cNvPr id="512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6200000">
            <a:off x="131129" y="1035955"/>
            <a:ext cx="4057208" cy="36724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507720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נציבות שוויון לאנשים מוגבלות</a:t>
            </a:r>
            <a:endParaRPr lang="he-IL" dirty="0"/>
          </a:p>
        </p:txBody>
      </p:sp>
      <p:pic>
        <p:nvPicPr>
          <p:cNvPr id="6" name="תמונה 5">
            <a:hlinkClick r:id="rId3" action="ppaction://hlinksldjump"/>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1031" b="89691" l="10000" r="94615"/>
                    </a14:imgEffect>
                  </a14:imgLayer>
                </a14:imgProps>
              </a:ext>
              <a:ext uri="{28A0092B-C50C-407E-A947-70E740481C1C}">
                <a14:useLocalDpi xmlns:a14="http://schemas.microsoft.com/office/drawing/2010/main" val="0"/>
              </a:ext>
            </a:extLst>
          </a:blip>
          <a:stretch>
            <a:fillRect/>
          </a:stretch>
        </p:blipFill>
        <p:spPr>
          <a:xfrm>
            <a:off x="-145" y="4658030"/>
            <a:ext cx="755721" cy="485469"/>
          </a:xfrm>
          <a:prstGeom prst="rect">
            <a:avLst/>
          </a:prstGeom>
        </p:spPr>
      </p:pic>
      <p:pic>
        <p:nvPicPr>
          <p:cNvPr id="5"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61442" y="1419622"/>
            <a:ext cx="4666128" cy="3057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4958326" y="1443429"/>
            <a:ext cx="3934154" cy="1200329"/>
          </a:xfrm>
          <a:prstGeom prst="rect">
            <a:avLst/>
          </a:prstGeom>
          <a:noFill/>
        </p:spPr>
        <p:txBody>
          <a:bodyPr wrap="none" rtlCol="1">
            <a:spAutoFit/>
          </a:bodyPr>
          <a:lstStyle/>
          <a:p>
            <a:r>
              <a:rPr lang="he-IL" dirty="0" smtClean="0"/>
              <a:t>הדו"ח פורש בפני הציבור את עבודתה של</a:t>
            </a:r>
          </a:p>
          <a:p>
            <a:r>
              <a:rPr lang="he-IL" dirty="0" smtClean="0"/>
              <a:t>הנציבות בתחום הנגישות לציבור </a:t>
            </a:r>
          </a:p>
          <a:p>
            <a:r>
              <a:rPr lang="he-IL" dirty="0" smtClean="0"/>
              <a:t>ומאפשרת לציבור לדעת את זכויותיו וכיצד</a:t>
            </a:r>
          </a:p>
          <a:p>
            <a:r>
              <a:rPr lang="he-IL" dirty="0" smtClean="0"/>
              <a:t>הוא יכול לדאוג ולקבלם. </a:t>
            </a:r>
            <a:endParaRPr lang="he-IL" dirty="0"/>
          </a:p>
        </p:txBody>
      </p:sp>
    </p:spTree>
    <p:extLst>
      <p:ext uri="{BB962C8B-B14F-4D97-AF65-F5344CB8AC3E}">
        <p14:creationId xmlns:p14="http://schemas.microsoft.com/office/powerpoint/2010/main" val="12293449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הסיוע המשפטי</a:t>
            </a:r>
            <a:endParaRPr lang="he-IL" dirty="0"/>
          </a:p>
        </p:txBody>
      </p:sp>
      <p:pic>
        <p:nvPicPr>
          <p:cNvPr id="6" name="תמונה 5">
            <a:hlinkClick r:id="rId3" action="ppaction://hlinksldjump"/>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1031" b="89691" l="10000" r="94615"/>
                    </a14:imgEffect>
                  </a14:imgLayer>
                </a14:imgProps>
              </a:ext>
              <a:ext uri="{28A0092B-C50C-407E-A947-70E740481C1C}">
                <a14:useLocalDpi xmlns:a14="http://schemas.microsoft.com/office/drawing/2010/main" val="0"/>
              </a:ext>
            </a:extLst>
          </a:blip>
          <a:stretch>
            <a:fillRect/>
          </a:stretch>
        </p:blipFill>
        <p:spPr>
          <a:xfrm>
            <a:off x="-145" y="4658030"/>
            <a:ext cx="755721" cy="485469"/>
          </a:xfrm>
          <a:prstGeom prst="rect">
            <a:avLst/>
          </a:prstGeom>
        </p:spPr>
      </p:pic>
      <p:sp>
        <p:nvSpPr>
          <p:cNvPr id="5" name="TextBox 4"/>
          <p:cNvSpPr txBox="1"/>
          <p:nvPr/>
        </p:nvSpPr>
        <p:spPr>
          <a:xfrm>
            <a:off x="5292080" y="1011380"/>
            <a:ext cx="3545698" cy="1200329"/>
          </a:xfrm>
          <a:prstGeom prst="rect">
            <a:avLst/>
          </a:prstGeom>
          <a:noFill/>
        </p:spPr>
        <p:txBody>
          <a:bodyPr wrap="square" rtlCol="1">
            <a:spAutoFit/>
          </a:bodyPr>
          <a:lstStyle/>
          <a:p>
            <a:r>
              <a:rPr lang="he-IL" dirty="0" smtClean="0"/>
              <a:t>בכל </a:t>
            </a:r>
            <a:r>
              <a:rPr lang="he-IL" dirty="0"/>
              <a:t>אחת מהשנים האחרונות פנו לסיוע המשפטי למעלה מ – 70,000 איש אשר זכו לייצוג </a:t>
            </a:r>
            <a:r>
              <a:rPr lang="he-IL" dirty="0" smtClean="0"/>
              <a:t> </a:t>
            </a:r>
            <a:r>
              <a:rPr lang="he-IL" dirty="0" err="1" smtClean="0"/>
              <a:t>בלמעלה</a:t>
            </a:r>
            <a:r>
              <a:rPr lang="he-IL" dirty="0" smtClean="0"/>
              <a:t> </a:t>
            </a:r>
            <a:r>
              <a:rPr lang="he-IL" dirty="0"/>
              <a:t>מ – 200,000 הליכים משפטיים </a:t>
            </a:r>
            <a:r>
              <a:rPr lang="he-IL" dirty="0" smtClean="0"/>
              <a:t>בשנה.</a:t>
            </a:r>
            <a:endParaRPr lang="he-IL" dirty="0"/>
          </a:p>
        </p:txBody>
      </p:sp>
      <p:graphicFrame>
        <p:nvGraphicFramePr>
          <p:cNvPr id="8" name="תרשים 7"/>
          <p:cNvGraphicFramePr/>
          <p:nvPr>
            <p:extLst>
              <p:ext uri="{D42A27DB-BD31-4B8C-83A1-F6EECF244321}">
                <p14:modId xmlns:p14="http://schemas.microsoft.com/office/powerpoint/2010/main" val="3130668185"/>
              </p:ext>
            </p:extLst>
          </p:nvPr>
        </p:nvGraphicFramePr>
        <p:xfrm>
          <a:off x="377715" y="1563638"/>
          <a:ext cx="4572000" cy="2867025"/>
        </p:xfrm>
        <a:graphic>
          <a:graphicData uri="http://schemas.openxmlformats.org/drawingml/2006/chart">
            <c:chart xmlns:c="http://schemas.openxmlformats.org/drawingml/2006/chart" xmlns:r="http://schemas.openxmlformats.org/officeDocument/2006/relationships" r:id="rId6"/>
          </a:graphicData>
        </a:graphic>
      </p:graphicFrame>
      <p:sp>
        <p:nvSpPr>
          <p:cNvPr id="3" name="מלבן 2"/>
          <p:cNvSpPr/>
          <p:nvPr/>
        </p:nvSpPr>
        <p:spPr>
          <a:xfrm>
            <a:off x="377715" y="987574"/>
            <a:ext cx="4572000" cy="646331"/>
          </a:xfrm>
          <a:prstGeom prst="rect">
            <a:avLst/>
          </a:prstGeom>
          <a:solidFill>
            <a:schemeClr val="bg1"/>
          </a:solidFill>
        </p:spPr>
        <p:txBody>
          <a:bodyPr>
            <a:spAutoFit/>
          </a:bodyPr>
          <a:lstStyle/>
          <a:p>
            <a:r>
              <a:rPr lang="he-IL" sz="1200" b="1" u="sng" dirty="0"/>
              <a:t>תרשים 21 – משך הזמן החציוני (בימים) מפתיחת התיק ועד החלטה להעניק ייצוג או לסרב למתן ייצוג  לפי תחומים עיקריים-  בין השנים 2016-2012</a:t>
            </a:r>
            <a:endParaRPr lang="en-US" sz="1200" b="1" u="sng" dirty="0"/>
          </a:p>
        </p:txBody>
      </p:sp>
    </p:spTree>
    <p:extLst>
      <p:ext uri="{BB962C8B-B14F-4D97-AF65-F5344CB8AC3E}">
        <p14:creationId xmlns:p14="http://schemas.microsoft.com/office/powerpoint/2010/main" val="54632850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אוסטין">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אוסטין">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F1A3A13-358B-4660-8045-DC9CF1AFB8AD}"/>
</file>

<file path=customXml/itemProps2.xml><?xml version="1.0" encoding="utf-8"?>
<ds:datastoreItem xmlns:ds="http://schemas.openxmlformats.org/officeDocument/2006/customXml" ds:itemID="{F0E305CC-0935-4E4C-A06F-B33B4D36DD5E}"/>
</file>

<file path=customXml/itemProps3.xml><?xml version="1.0" encoding="utf-8"?>
<ds:datastoreItem xmlns:ds="http://schemas.openxmlformats.org/officeDocument/2006/customXml" ds:itemID="{389E303A-B896-4960-9C0B-9AF1F89CBB12}"/>
</file>

<file path=docProps/app.xml><?xml version="1.0" encoding="utf-8"?>
<Properties xmlns="http://schemas.openxmlformats.org/officeDocument/2006/extended-properties" xmlns:vt="http://schemas.openxmlformats.org/officeDocument/2006/docPropsVTypes">
  <Template/>
  <TotalTime>5934</TotalTime>
  <Words>2625</Words>
  <Application>Microsoft Office PowerPoint</Application>
  <PresentationFormat>‫הצגה על המסך (16:9)</PresentationFormat>
  <Paragraphs>421</Paragraphs>
  <Slides>37</Slides>
  <Notes>25</Notes>
  <HiddenSlides>0</HiddenSlides>
  <MMClips>0</MMClips>
  <ScaleCrop>false</ScaleCrop>
  <HeadingPairs>
    <vt:vector size="4" baseType="variant">
      <vt:variant>
        <vt:lpstr>ערכת נושא</vt:lpstr>
      </vt:variant>
      <vt:variant>
        <vt:i4>1</vt:i4>
      </vt:variant>
      <vt:variant>
        <vt:lpstr>כותרות שקופיות</vt:lpstr>
      </vt:variant>
      <vt:variant>
        <vt:i4>37</vt:i4>
      </vt:variant>
    </vt:vector>
  </HeadingPairs>
  <TitlesOfParts>
    <vt:vector size="38" baseType="lpstr">
      <vt:lpstr>אוסטין</vt:lpstr>
      <vt:lpstr>מצגת של PowerPoint</vt:lpstr>
      <vt:lpstr>תעודת זהות </vt:lpstr>
      <vt:lpstr>מבנה ארגוני</vt:lpstr>
      <vt:lpstr>יעדי המשרד בתחום הנגשת מאגרי המידע</vt:lpstr>
      <vt:lpstr>בקשות חופש מידע</vt:lpstr>
      <vt:lpstr>הליכים משפטיים נגד הרשות</vt:lpstr>
      <vt:lpstr>שאילתות ישירות חברי הכנסת</vt:lpstr>
      <vt:lpstr>פרסום דו"ח התקשרויות רבעוני(*)</vt:lpstr>
      <vt:lpstr>מאגרים שהועלו לאתרData.gov </vt:lpstr>
      <vt:lpstr>הנגשת מידע - פרויקטים מרכזיים ויחידות ליבה</vt:lpstr>
      <vt:lpstr>מיזם הנגשת זכויות </vt:lpstr>
      <vt:lpstr>גיוון תעסוקתי </vt:lpstr>
      <vt:lpstr>פרסום הנחיות פרקליט המדינה</vt:lpstr>
      <vt:lpstr>פרסום פומבי של הנחיות, נהלים ומידע ביחידות </vt:lpstr>
      <vt:lpstr>פרסום פומבי של הנחיות, נהלים ומידע ביחידות </vt:lpstr>
      <vt:lpstr>פרסום דוחות שנתיים</vt:lpstr>
      <vt:lpstr>גיידסטאר – אתר העמותות של ישראל</vt:lpstr>
      <vt:lpstr>גיידסטאר – אתר העמותות של ישראל</vt:lpstr>
      <vt:lpstr>הסניגוריה הציבורית</vt:lpstr>
      <vt:lpstr>היחידה לפניות הציבור</vt:lpstr>
      <vt:lpstr> gov.il - האתר האחוד של משרד המשפטים</vt:lpstr>
      <vt:lpstr> gov.il - האתר האחוד של משרד המשפטים</vt:lpstr>
      <vt:lpstr> gov.il - האתר האחוד של משרד המשפטים</vt:lpstr>
      <vt:lpstr>הממונה על העמדת המידע לציבור</vt:lpstr>
      <vt:lpstr>נציבות שוויון לאנשים עם מוגבלויות</vt:lpstr>
      <vt:lpstr>הסיוע המשפטי</vt:lpstr>
      <vt:lpstr>פרקליטות המדינה</vt:lpstr>
      <vt:lpstr>דו"ח שנתי - גיוון תעסוקתי</vt:lpstr>
      <vt:lpstr>הרשות לאיסור הלבנת הון ולמימון טרור</vt:lpstr>
      <vt:lpstr>הסניגוריה הציבורית</vt:lpstr>
      <vt:lpstr>רשות הפטנטים</vt:lpstr>
      <vt:lpstr>האפוטרופוס הכללי וכונס הנכסים הרשמי</vt:lpstr>
      <vt:lpstr>היחידה לפניות הציבור</vt:lpstr>
      <vt:lpstr>היחידה הממשלתית לחופש המידע</vt:lpstr>
      <vt:lpstr>נציבות תלונות הציבור על שופטים</vt:lpstr>
      <vt:lpstr>נציבות שוויון לאנשים מוגבלות</vt:lpstr>
      <vt:lpstr>הסיוע המשפטי</vt:lpstr>
    </vt:vector>
  </TitlesOfParts>
  <Company>MOJ</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מדד השקיפות משרד המשפטים</dc:title>
  <dc:creator>Yafit Gordon</dc:creator>
  <cp:lastModifiedBy>Dror Yosef</cp:lastModifiedBy>
  <cp:revision>246</cp:revision>
  <cp:lastPrinted>2017-10-19T10:22:19Z</cp:lastPrinted>
  <dcterms:created xsi:type="dcterms:W3CDTF">2017-10-03T10:56:34Z</dcterms:created>
  <dcterms:modified xsi:type="dcterms:W3CDTF">2017-10-22T11:57:29Z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2021044</vt:r8>
  </property>
</Properties>
</file>