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drawings/drawing1.xml" ContentType="application/vnd.openxmlformats-officedocument.drawingml.chartshapes+xml"/>
  <Override PartName="/ppt/drawings/drawing2.xml" ContentType="application/vnd.openxmlformats-officedocument.drawingml.chartshapes+xml"/>
  <Override PartName="/ppt/presentation.xml" ContentType="application/vnd.openxmlformats-officedocument.presentationml.presentation.main+xml"/>
  <Override PartName="/ppt/slides/slide1.xml" ContentType="application/vnd.openxmlformats-officedocument.presentationml.slide+xml"/>
  <Override PartName="/ppt/slides/slide22.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2.xml" ContentType="application/vnd.openxmlformats-officedocument.presentationml.slide+xml"/>
  <Override PartName="/ppt/slides/slide8.xml" ContentType="application/vnd.openxmlformats-officedocument.presentationml.slide+xml"/>
  <Override PartName="/ppt/slides/slide14.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3.xml" ContentType="application/vnd.openxmlformats-officedocument.presentationml.slide+xml"/>
  <Override PartName="/ppt/slides/slide17.xml" ContentType="application/vnd.openxmlformats-officedocument.presentationml.slide+xml"/>
  <Override PartName="/ppt/slides/slide15.xml" ContentType="application/vnd.openxmlformats-officedocument.presentationml.slide+xml"/>
  <Override PartName="/ppt/slides/slide18.xml" ContentType="application/vnd.openxmlformats-officedocument.presentationml.slide+xml"/>
  <Override PartName="/ppt/slides/slide16.xml" ContentType="application/vnd.openxmlformats-officedocument.presentationml.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22.xml" ContentType="application/vnd.openxmlformats-officedocument.presentationml.slideLayout+xml"/>
  <Override PartName="/ppt/slideLayouts/slideLayout14.xml" ContentType="application/vnd.openxmlformats-officedocument.presentationml.slideLayout+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7.xml" ContentType="application/vnd.openxmlformats-officedocument.presentationml.notesSlide+xml"/>
  <Override PartName="/ppt/slideLayouts/slideLayout21.xml" ContentType="application/vnd.openxmlformats-officedocument.presentationml.slideLayout+xml"/>
  <Override PartName="/ppt/notesSlides/notesSlide4.xml" ContentType="application/vnd.openxmlformats-officedocument.presentationml.notesSlide+xml"/>
  <Override PartName="/ppt/slideLayouts/slideLayout15.xml" ContentType="application/vnd.openxmlformats-officedocument.presentationml.slideLayout+xml"/>
  <Override PartName="/ppt/notesSlides/notesSlide19.xml" ContentType="application/vnd.openxmlformats-officedocument.presentationml.notesSlide+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6.xml" ContentType="application/vnd.openxmlformats-officedocument.presentationml.slideLayout+xml"/>
  <Override PartName="/ppt/notesSlides/notesSlide8.xml" ContentType="application/vnd.openxmlformats-officedocument.presentationml.notesSlide+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notesSlides/notesSlide14.xml" ContentType="application/vnd.openxmlformats-officedocument.presentationml.notesSlide+xml"/>
  <Override PartName="/ppt/slideLayouts/slideLayout3.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slideLayouts/slideLayout2.xml" ContentType="application/vnd.openxmlformats-officedocument.presentationml.slideLayou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slideLayouts/slideLayout4.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notesSlides/notesSlide10.xml" ContentType="application/vnd.openxmlformats-officedocument.presentationml.notesSlide+xml"/>
  <Override PartName="/ppt/notesSlides/notesSlide9.xml" ContentType="application/vnd.openxmlformats-officedocument.presentationml.notesSlide+xml"/>
  <Override PartName="/ppt/slideLayouts/slideLayout5.xml" ContentType="application/vnd.openxmlformats-officedocument.presentationml.slideLayout+xml"/>
  <Override PartName="/ppt/notesSlides/notesSlide11.xml" ContentType="application/vnd.openxmlformats-officedocument.presentationml.notesSlide+xml"/>
  <Override PartName="/ppt/theme/theme1.xml" ContentType="application/vnd.openxmlformats-officedocument.theme+xml"/>
  <Override PartName="/ppt/theme/theme3.xml" ContentType="application/vnd.openxmlformats-officedocument.theme+xml"/>
  <Override PartName="/ppt/charts/chart3.xml" ContentType="application/vnd.openxmlformats-officedocument.drawingml.chart+xml"/>
  <Override PartName="/ppt/theme/theme2.xml" ContentType="application/vnd.openxmlformats-officedocument.theme+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Masters/notesMaster1.xml" ContentType="application/vnd.openxmlformats-officedocument.presentationml.notesMaster+xml"/>
  <Override PartName="/ppt/charts/chart1.xml" ContentType="application/vnd.openxmlformats-officedocument.drawingml.chart+xml"/>
  <Override PartName="/ppt/charts/chart2.xml" ContentType="application/vnd.openxmlformats-officedocument.drawingml.chart+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 id="2147483684" r:id="rId2"/>
  </p:sldMasterIdLst>
  <p:notesMasterIdLst>
    <p:notesMasterId r:id="rId25"/>
  </p:notesMasterIdLst>
  <p:sldIdLst>
    <p:sldId id="618" r:id="rId3"/>
    <p:sldId id="582" r:id="rId4"/>
    <p:sldId id="642" r:id="rId5"/>
    <p:sldId id="667" r:id="rId6"/>
    <p:sldId id="645" r:id="rId7"/>
    <p:sldId id="648" r:id="rId8"/>
    <p:sldId id="668" r:id="rId9"/>
    <p:sldId id="669" r:id="rId10"/>
    <p:sldId id="643" r:id="rId11"/>
    <p:sldId id="656" r:id="rId12"/>
    <p:sldId id="666" r:id="rId13"/>
    <p:sldId id="644" r:id="rId14"/>
    <p:sldId id="649" r:id="rId15"/>
    <p:sldId id="652" r:id="rId16"/>
    <p:sldId id="670" r:id="rId17"/>
    <p:sldId id="671" r:id="rId18"/>
    <p:sldId id="674" r:id="rId19"/>
    <p:sldId id="677" r:id="rId20"/>
    <p:sldId id="675" r:id="rId21"/>
    <p:sldId id="676" r:id="rId22"/>
    <p:sldId id="678" r:id="rId23"/>
    <p:sldId id="580" r:id="rId24"/>
  </p:sldIdLst>
  <p:sldSz cx="9144000" cy="6858000" type="screen4x3"/>
  <p:notesSz cx="6724650" cy="9774238"/>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33E5F"/>
    <a:srgbClr val="D0D8E8"/>
    <a:srgbClr val="E9EDF4"/>
    <a:srgbClr val="E4EDF8"/>
    <a:srgbClr val="D0D8BD"/>
    <a:srgbClr val="3366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ללא סגנון, ללא רשת">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ללא סגנון, רשת טבלה">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C2FFA5D-87B4-456A-9821-1D502468CF0F}" styleName="סגנון ערכת נושא 1 - הדגשה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סגנון ערכת נושא 1 - הדגשה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סגנון ערכת נושא 1 - הדגשה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5758FB7-9AC5-4552-8A53-C91805E547FA}" styleName="סגנון ערכת נושא 1 - הדגשה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סגנון ערכת נושא 1 - הדגשה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012ECD-51FC-41F1-AA8D-1B2483CD663E}" styleName="סגנון בהיר 2 - הדגשה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6687" autoAdjust="0"/>
    <p:restoredTop sz="89467" autoAdjust="0"/>
  </p:normalViewPr>
  <p:slideViewPr>
    <p:cSldViewPr>
      <p:cViewPr varScale="1">
        <p:scale>
          <a:sx n="104" d="100"/>
          <a:sy n="104" d="100"/>
        </p:scale>
        <p:origin x="1956" y="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customXml" Target="../customXml/item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 Id="rId30" Type="http://schemas.openxmlformats.org/officeDocument/2006/relationships/customXml" Target="../customXml/item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_______________Microsoft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__________Microsoft_Excel2.xlsx"/></Relationships>
</file>

<file path=ppt/charts/_rels/chart3.xml.rels><?xml version="1.0" encoding="UTF-8" standalone="yes"?>
<Relationships xmlns="http://schemas.openxmlformats.org/package/2006/relationships"><Relationship Id="rId1" Type="http://schemas.openxmlformats.org/officeDocument/2006/relationships/package" Target="../embeddings/_______________Microsoft_Excel3.xlsx"/></Relationships>
</file>

<file path=ppt/charts/_rels/chart4.xml.rels><?xml version="1.0" encoding="UTF-8" standalone="yes"?>
<Relationships xmlns="http://schemas.openxmlformats.org/package/2006/relationships"><Relationship Id="rId1" Type="http://schemas.openxmlformats.org/officeDocument/2006/relationships/oleObject" Target="&#1514;&#1512;&#1513;&#1497;&#1501;%20&#1489;-%20Microsoft%20PowerPoint"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1514;&#1512;&#1513;&#1497;&#1501;%20&#1489;-%20Microsoft%20PowerPoint" TargetMode="External"/></Relationships>
</file>

<file path=ppt/charts/_rels/chart6.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fstlv\users\hnu6227\&#1504;&#1514;&#1493;&#1504;&#1497;&#1501;\&#1506;&#1493;&#1514;&#1511;%20&#1513;&#1500;%20&#1502;&#1510;&#1490;&#1514;%20&#1500;&#1499;&#1504;&#1505;&#1514;%2022-10-2017%20(2).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spPr>
            <a:solidFill>
              <a:schemeClr val="tx2"/>
            </a:solidFill>
          </c:spPr>
          <c:invertIfNegative val="0"/>
          <c:dLbls>
            <c:dLbl>
              <c:idx val="1"/>
              <c:tx>
                <c:rich>
                  <a:bodyPr/>
                  <a:lstStyle/>
                  <a:p>
                    <a:r>
                      <a:rPr lang="en-US" sz="1800">
                        <a:latin typeface="David" panose="020E0502060401010101" pitchFamily="34" charset="-79"/>
                        <a:cs typeface="David" panose="020E0502060401010101" pitchFamily="34" charset="-79"/>
                      </a:rPr>
                      <a:t> </a:t>
                    </a:r>
                    <a:r>
                      <a:rPr lang="en-US" sz="1800" smtClean="0">
                        <a:latin typeface="David" panose="020E0502060401010101" pitchFamily="34" charset="-79"/>
                        <a:cs typeface="David" panose="020E0502060401010101" pitchFamily="34" charset="-79"/>
                      </a:rPr>
                      <a:t>155,000 </a:t>
                    </a:r>
                    <a:endParaRPr lang="en-US"/>
                  </a:p>
                </c:rich>
              </c:tx>
              <c:showLegendKey val="0"/>
              <c:showVal val="1"/>
              <c:showCatName val="0"/>
              <c:showSerName val="0"/>
              <c:showPercent val="0"/>
              <c:showBubbleSize val="0"/>
              <c:extLst>
                <c:ext xmlns:c15="http://schemas.microsoft.com/office/drawing/2012/chart" uri="{CE6537A1-D6FC-4f65-9D91-7224C49458BB}"/>
              </c:extLst>
            </c:dLbl>
            <c:dLbl>
              <c:idx val="2"/>
              <c:tx>
                <c:rich>
                  <a:bodyPr/>
                  <a:lstStyle/>
                  <a:p>
                    <a:r>
                      <a:rPr lang="en-US" sz="1800">
                        <a:latin typeface="David" panose="020E0502060401010101" pitchFamily="34" charset="-79"/>
                        <a:cs typeface="David" panose="020E0502060401010101" pitchFamily="34" charset="-79"/>
                      </a:rPr>
                      <a:t> </a:t>
                    </a:r>
                    <a:r>
                      <a:rPr lang="en-US" sz="1800" smtClean="0">
                        <a:latin typeface="David" panose="020E0502060401010101" pitchFamily="34" charset="-79"/>
                        <a:cs typeface="David" panose="020E0502060401010101" pitchFamily="34" charset="-79"/>
                      </a:rPr>
                      <a:t>160,000 </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4"/>
              <c:tx>
                <c:rich>
                  <a:bodyPr/>
                  <a:lstStyle/>
                  <a:p>
                    <a:r>
                      <a:rPr lang="en-US" sz="1800" dirty="0">
                        <a:latin typeface="David" panose="020E0502060401010101" pitchFamily="34" charset="-79"/>
                        <a:cs typeface="David" panose="020E0502060401010101" pitchFamily="34" charset="-79"/>
                      </a:rPr>
                      <a:t> </a:t>
                    </a:r>
                    <a:r>
                      <a:rPr lang="en-US" sz="1800" dirty="0" smtClean="0">
                        <a:latin typeface="David" panose="020E0502060401010101" pitchFamily="34" charset="-79"/>
                        <a:cs typeface="David" panose="020E0502060401010101" pitchFamily="34" charset="-79"/>
                      </a:rPr>
                      <a:t>173,000 </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5"/>
              <c:tx>
                <c:rich>
                  <a:bodyPr/>
                  <a:lstStyle/>
                  <a:p>
                    <a:r>
                      <a:rPr lang="en-US" sz="1800" dirty="0">
                        <a:latin typeface="David" panose="020E0502060401010101" pitchFamily="34" charset="-79"/>
                        <a:cs typeface="David" panose="020E0502060401010101" pitchFamily="34" charset="-79"/>
                      </a:rPr>
                      <a:t> </a:t>
                    </a:r>
                    <a:r>
                      <a:rPr lang="en-US" sz="1800" dirty="0" smtClean="0">
                        <a:latin typeface="David" panose="020E0502060401010101" pitchFamily="34" charset="-79"/>
                        <a:cs typeface="David" panose="020E0502060401010101" pitchFamily="34" charset="-79"/>
                      </a:rPr>
                      <a:t>181,000 </a:t>
                    </a:r>
                    <a:endParaRPr lang="en-US" dirty="0"/>
                  </a:p>
                </c:rich>
              </c:tx>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a:lstStyle/>
              <a:p>
                <a:pPr>
                  <a:defRPr sz="1800" b="1">
                    <a:latin typeface="David" panose="020E0502060401010101" pitchFamily="34" charset="-79"/>
                    <a:cs typeface="David" panose="020E0502060401010101" pitchFamily="34" charset="-79"/>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'גידול תלמידים'!$A$1:$A$6</c:f>
              <c:numCache>
                <c:formatCode>General</c:formatCode>
                <c:ptCount val="6"/>
                <c:pt idx="0">
                  <c:v>2017</c:v>
                </c:pt>
                <c:pt idx="1">
                  <c:v>2018</c:v>
                </c:pt>
                <c:pt idx="2">
                  <c:v>2019</c:v>
                </c:pt>
                <c:pt idx="3">
                  <c:v>2020</c:v>
                </c:pt>
                <c:pt idx="4">
                  <c:v>2021</c:v>
                </c:pt>
                <c:pt idx="5">
                  <c:v>2022</c:v>
                </c:pt>
              </c:numCache>
            </c:numRef>
          </c:cat>
          <c:val>
            <c:numRef>
              <c:f>'גידול תלמידים'!$B$1:$B$6</c:f>
              <c:numCache>
                <c:formatCode>_ * #,##0_ ;_ * \-#,##0_ ;_ * "-"??_ ;_ @_ </c:formatCode>
                <c:ptCount val="6"/>
                <c:pt idx="0">
                  <c:v>151000</c:v>
                </c:pt>
                <c:pt idx="1">
                  <c:v>156000</c:v>
                </c:pt>
                <c:pt idx="2">
                  <c:v>161000</c:v>
                </c:pt>
                <c:pt idx="3">
                  <c:v>166000</c:v>
                </c:pt>
                <c:pt idx="4">
                  <c:v>171000</c:v>
                </c:pt>
                <c:pt idx="5">
                  <c:v>176000</c:v>
                </c:pt>
              </c:numCache>
            </c:numRef>
          </c:val>
        </c:ser>
        <c:dLbls>
          <c:showLegendKey val="0"/>
          <c:showVal val="0"/>
          <c:showCatName val="0"/>
          <c:showSerName val="0"/>
          <c:showPercent val="0"/>
          <c:showBubbleSize val="0"/>
        </c:dLbls>
        <c:gapWidth val="67"/>
        <c:axId val="268120472"/>
        <c:axId val="268118512"/>
      </c:barChart>
      <c:catAx>
        <c:axId val="268120472"/>
        <c:scaling>
          <c:orientation val="maxMin"/>
        </c:scaling>
        <c:delete val="0"/>
        <c:axPos val="b"/>
        <c:numFmt formatCode="General" sourceLinked="1"/>
        <c:majorTickMark val="out"/>
        <c:minorTickMark val="none"/>
        <c:tickLblPos val="nextTo"/>
        <c:txPr>
          <a:bodyPr/>
          <a:lstStyle/>
          <a:p>
            <a:pPr>
              <a:defRPr sz="1800" b="1">
                <a:latin typeface="David" panose="020E0502060401010101" pitchFamily="34" charset="-79"/>
                <a:cs typeface="David" panose="020E0502060401010101" pitchFamily="34" charset="-79"/>
              </a:defRPr>
            </a:pPr>
            <a:endParaRPr lang="he-IL"/>
          </a:p>
        </c:txPr>
        <c:crossAx val="268118512"/>
        <c:crosses val="autoZero"/>
        <c:auto val="1"/>
        <c:lblAlgn val="ctr"/>
        <c:lblOffset val="100"/>
        <c:noMultiLvlLbl val="0"/>
      </c:catAx>
      <c:valAx>
        <c:axId val="268118512"/>
        <c:scaling>
          <c:orientation val="minMax"/>
        </c:scaling>
        <c:delete val="1"/>
        <c:axPos val="r"/>
        <c:majorGridlines/>
        <c:numFmt formatCode="_ * #,##0_ ;_ * \-#,##0_ ;_ * &quot;-&quot;??_ ;_ @_ " sourceLinked="1"/>
        <c:majorTickMark val="out"/>
        <c:minorTickMark val="none"/>
        <c:tickLblPos val="nextTo"/>
        <c:crossAx val="268120472"/>
        <c:crosses val="autoZero"/>
        <c:crossBetween val="between"/>
      </c:valAx>
    </c:plotArea>
    <c:plotVisOnly val="1"/>
    <c:dispBlanksAs val="gap"/>
    <c:showDLblsOverMax val="0"/>
  </c:chart>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spPr>
            <a:solidFill>
              <a:schemeClr val="tx2"/>
            </a:solidFill>
          </c:spPr>
          <c:invertIfNegative val="0"/>
          <c:dLbls>
            <c:spPr>
              <a:noFill/>
              <a:ln>
                <a:noFill/>
              </a:ln>
              <a:effectLst/>
            </c:spPr>
            <c:txPr>
              <a:bodyPr/>
              <a:lstStyle/>
              <a:p>
                <a:pPr>
                  <a:defRPr sz="1800" b="1">
                    <a:latin typeface="David" panose="020E0502060401010101" pitchFamily="34" charset="-79"/>
                    <a:cs typeface="David" panose="020E0502060401010101" pitchFamily="34" charset="-79"/>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'גידול יג-יד'!$A$1:$A$6</c:f>
              <c:numCache>
                <c:formatCode>General</c:formatCode>
                <c:ptCount val="6"/>
                <c:pt idx="0">
                  <c:v>2017</c:v>
                </c:pt>
                <c:pt idx="1">
                  <c:v>2018</c:v>
                </c:pt>
                <c:pt idx="2">
                  <c:v>2019</c:v>
                </c:pt>
                <c:pt idx="3">
                  <c:v>2020</c:v>
                </c:pt>
                <c:pt idx="4">
                  <c:v>2021</c:v>
                </c:pt>
                <c:pt idx="5">
                  <c:v>2022</c:v>
                </c:pt>
              </c:numCache>
            </c:numRef>
          </c:cat>
          <c:val>
            <c:numRef>
              <c:f>'גידול יג-יד'!$B$1:$B$6</c:f>
              <c:numCache>
                <c:formatCode>_ * #,##0_ ;_ * \-#,##0_ ;_ * "-"??_ ;_ @_ </c:formatCode>
                <c:ptCount val="6"/>
                <c:pt idx="0">
                  <c:v>7100</c:v>
                </c:pt>
                <c:pt idx="1">
                  <c:v>7600</c:v>
                </c:pt>
                <c:pt idx="2">
                  <c:v>8100</c:v>
                </c:pt>
                <c:pt idx="3">
                  <c:v>8700</c:v>
                </c:pt>
                <c:pt idx="4">
                  <c:v>9300</c:v>
                </c:pt>
                <c:pt idx="5">
                  <c:v>10000</c:v>
                </c:pt>
              </c:numCache>
            </c:numRef>
          </c:val>
        </c:ser>
        <c:dLbls>
          <c:showLegendKey val="0"/>
          <c:showVal val="0"/>
          <c:showCatName val="0"/>
          <c:showSerName val="0"/>
          <c:showPercent val="0"/>
          <c:showBubbleSize val="0"/>
        </c:dLbls>
        <c:gapWidth val="66"/>
        <c:axId val="268114984"/>
        <c:axId val="268113808"/>
      </c:barChart>
      <c:catAx>
        <c:axId val="268114984"/>
        <c:scaling>
          <c:orientation val="maxMin"/>
        </c:scaling>
        <c:delete val="0"/>
        <c:axPos val="b"/>
        <c:numFmt formatCode="General" sourceLinked="1"/>
        <c:majorTickMark val="out"/>
        <c:minorTickMark val="none"/>
        <c:tickLblPos val="nextTo"/>
        <c:txPr>
          <a:bodyPr/>
          <a:lstStyle/>
          <a:p>
            <a:pPr algn="ctr">
              <a:defRPr lang="he-IL" sz="1800" b="1" i="0" u="none" strike="noStrike" kern="1200" baseline="0">
                <a:solidFill>
                  <a:prstClr val="black"/>
                </a:solidFill>
                <a:latin typeface="David" panose="020E0502060401010101" pitchFamily="34" charset="-79"/>
                <a:ea typeface="+mn-ea"/>
                <a:cs typeface="David" panose="020E0502060401010101" pitchFamily="34" charset="-79"/>
              </a:defRPr>
            </a:pPr>
            <a:endParaRPr lang="he-IL"/>
          </a:p>
        </c:txPr>
        <c:crossAx val="268113808"/>
        <c:crosses val="autoZero"/>
        <c:auto val="1"/>
        <c:lblAlgn val="ctr"/>
        <c:lblOffset val="100"/>
        <c:noMultiLvlLbl val="0"/>
      </c:catAx>
      <c:valAx>
        <c:axId val="268113808"/>
        <c:scaling>
          <c:orientation val="minMax"/>
          <c:min val="4000"/>
        </c:scaling>
        <c:delete val="1"/>
        <c:axPos val="r"/>
        <c:majorGridlines/>
        <c:numFmt formatCode="_ * #,##0_ ;_ * \-#,##0_ ;_ * &quot;-&quot;??_ ;_ @_ " sourceLinked="1"/>
        <c:majorTickMark val="out"/>
        <c:minorTickMark val="none"/>
        <c:tickLblPos val="nextTo"/>
        <c:crossAx val="268114984"/>
        <c:crosses val="autoZero"/>
        <c:crossBetween val="between"/>
      </c:valAx>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stacked"/>
        <c:varyColors val="0"/>
        <c:ser>
          <c:idx val="0"/>
          <c:order val="0"/>
          <c:spPr>
            <a:solidFill>
              <a:schemeClr val="tx2"/>
            </a:solidFill>
          </c:spPr>
          <c:invertIfNegative val="0"/>
          <c:dLbls>
            <c:numFmt formatCode="#,##0" sourceLinked="0"/>
            <c:spPr>
              <a:noFill/>
              <a:ln>
                <a:noFill/>
              </a:ln>
              <a:effectLst/>
            </c:spPr>
            <c:txPr>
              <a:bodyPr/>
              <a:lstStyle/>
              <a:p>
                <a:pPr>
                  <a:defRPr sz="1800" b="1">
                    <a:solidFill>
                      <a:schemeClr val="bg1"/>
                    </a:solidFill>
                    <a:latin typeface="David" panose="020E0502060401010101" pitchFamily="34" charset="-79"/>
                    <a:cs typeface="David" panose="020E0502060401010101" pitchFamily="34" charset="-79"/>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'שילוב תלמידים'!$A$1:$A$6</c:f>
              <c:numCache>
                <c:formatCode>General</c:formatCode>
                <c:ptCount val="6"/>
                <c:pt idx="0">
                  <c:v>2017</c:v>
                </c:pt>
                <c:pt idx="1">
                  <c:v>2018</c:v>
                </c:pt>
                <c:pt idx="2">
                  <c:v>2019</c:v>
                </c:pt>
                <c:pt idx="3">
                  <c:v>2020</c:v>
                </c:pt>
                <c:pt idx="4">
                  <c:v>2021</c:v>
                </c:pt>
                <c:pt idx="5">
                  <c:v>2022</c:v>
                </c:pt>
              </c:numCache>
            </c:numRef>
          </c:cat>
          <c:val>
            <c:numRef>
              <c:f>'שילוב תלמידים'!$B$1:$B$6</c:f>
              <c:numCache>
                <c:formatCode>General</c:formatCode>
                <c:ptCount val="6"/>
                <c:pt idx="0">
                  <c:v>12000</c:v>
                </c:pt>
                <c:pt idx="1">
                  <c:v>18000</c:v>
                </c:pt>
                <c:pt idx="2">
                  <c:v>24000</c:v>
                </c:pt>
                <c:pt idx="3">
                  <c:v>30000</c:v>
                </c:pt>
                <c:pt idx="4">
                  <c:v>36000</c:v>
                </c:pt>
                <c:pt idx="5">
                  <c:v>42000</c:v>
                </c:pt>
              </c:numCache>
            </c:numRef>
          </c:val>
        </c:ser>
        <c:ser>
          <c:idx val="1"/>
          <c:order val="1"/>
          <c:invertIfNegative val="0"/>
          <c:dLbls>
            <c:dLbl>
              <c:idx val="0"/>
              <c:delete val="1"/>
              <c:extLst>
                <c:ext xmlns:c15="http://schemas.microsoft.com/office/drawing/2012/chart" uri="{CE6537A1-D6FC-4f65-9D91-7224C49458BB}"/>
              </c:extLst>
            </c:dLbl>
            <c:numFmt formatCode="#,##0" sourceLinked="0"/>
            <c:spPr>
              <a:noFill/>
              <a:ln>
                <a:noFill/>
              </a:ln>
              <a:effectLst/>
            </c:spPr>
            <c:txPr>
              <a:bodyPr/>
              <a:lstStyle/>
              <a:p>
                <a:pPr>
                  <a:defRPr sz="1800" b="1">
                    <a:latin typeface="David" panose="020E0502060401010101" pitchFamily="34" charset="-79"/>
                    <a:cs typeface="David" panose="020E0502060401010101" pitchFamily="34" charset="-79"/>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'שילוב תלמידים'!$A$1:$A$6</c:f>
              <c:numCache>
                <c:formatCode>General</c:formatCode>
                <c:ptCount val="6"/>
                <c:pt idx="0">
                  <c:v>2017</c:v>
                </c:pt>
                <c:pt idx="1">
                  <c:v>2018</c:v>
                </c:pt>
                <c:pt idx="2">
                  <c:v>2019</c:v>
                </c:pt>
                <c:pt idx="3">
                  <c:v>2020</c:v>
                </c:pt>
                <c:pt idx="4">
                  <c:v>2021</c:v>
                </c:pt>
                <c:pt idx="5">
                  <c:v>2022</c:v>
                </c:pt>
              </c:numCache>
            </c:numRef>
          </c:cat>
          <c:val>
            <c:numRef>
              <c:f>'שילוב תלמידים'!$C$1:$C$6</c:f>
              <c:numCache>
                <c:formatCode>General</c:formatCode>
                <c:ptCount val="6"/>
                <c:pt idx="0">
                  <c:v>0</c:v>
                </c:pt>
                <c:pt idx="1">
                  <c:v>1000</c:v>
                </c:pt>
                <c:pt idx="2">
                  <c:v>2000</c:v>
                </c:pt>
                <c:pt idx="3">
                  <c:v>3000</c:v>
                </c:pt>
                <c:pt idx="4">
                  <c:v>4000</c:v>
                </c:pt>
                <c:pt idx="5">
                  <c:v>5000</c:v>
                </c:pt>
              </c:numCache>
            </c:numRef>
          </c:val>
        </c:ser>
        <c:dLbls>
          <c:showLegendKey val="0"/>
          <c:showVal val="0"/>
          <c:showCatName val="0"/>
          <c:showSerName val="0"/>
          <c:showPercent val="0"/>
          <c:showBubbleSize val="0"/>
        </c:dLbls>
        <c:gapWidth val="66"/>
        <c:overlap val="100"/>
        <c:axId val="268118904"/>
        <c:axId val="268119296"/>
      </c:barChart>
      <c:catAx>
        <c:axId val="268118904"/>
        <c:scaling>
          <c:orientation val="maxMin"/>
        </c:scaling>
        <c:delete val="0"/>
        <c:axPos val="b"/>
        <c:numFmt formatCode="General" sourceLinked="1"/>
        <c:majorTickMark val="out"/>
        <c:minorTickMark val="none"/>
        <c:tickLblPos val="nextTo"/>
        <c:txPr>
          <a:bodyPr/>
          <a:lstStyle/>
          <a:p>
            <a:pPr>
              <a:defRPr sz="1800" b="1">
                <a:latin typeface="David" panose="020E0502060401010101" pitchFamily="34" charset="-79"/>
                <a:cs typeface="David" panose="020E0502060401010101" pitchFamily="34" charset="-79"/>
              </a:defRPr>
            </a:pPr>
            <a:endParaRPr lang="he-IL"/>
          </a:p>
        </c:txPr>
        <c:crossAx val="268119296"/>
        <c:crosses val="autoZero"/>
        <c:auto val="1"/>
        <c:lblAlgn val="ctr"/>
        <c:lblOffset val="100"/>
        <c:noMultiLvlLbl val="0"/>
      </c:catAx>
      <c:valAx>
        <c:axId val="268119296"/>
        <c:scaling>
          <c:orientation val="minMax"/>
          <c:min val="6000"/>
        </c:scaling>
        <c:delete val="1"/>
        <c:axPos val="r"/>
        <c:majorGridlines/>
        <c:numFmt formatCode="General" sourceLinked="1"/>
        <c:majorTickMark val="out"/>
        <c:minorTickMark val="none"/>
        <c:tickLblPos val="nextTo"/>
        <c:crossAx val="268118904"/>
        <c:crosses val="autoZero"/>
        <c:crossBetween val="between"/>
      </c:valAx>
    </c:plotArea>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spPr>
            <a:solidFill>
              <a:schemeClr val="tx2"/>
            </a:solidFill>
          </c:spPr>
          <c:invertIfNegative val="0"/>
          <c:dLbls>
            <c:spPr>
              <a:noFill/>
              <a:ln>
                <a:noFill/>
              </a:ln>
              <a:effectLst/>
            </c:spPr>
            <c:txPr>
              <a:bodyPr/>
              <a:lstStyle/>
              <a:p>
                <a:pPr>
                  <a:defRPr sz="1800" b="1">
                    <a:latin typeface="David" panose="020E0502060401010101" pitchFamily="34" charset="-79"/>
                    <a:cs typeface="David" panose="020E0502060401010101" pitchFamily="34" charset="-79"/>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'[תרשים ב- Microsoft PowerPoint]יריד'!$A$1:$A$6</c:f>
              <c:numCache>
                <c:formatCode>General</c:formatCode>
                <c:ptCount val="6"/>
                <c:pt idx="0">
                  <c:v>2017</c:v>
                </c:pt>
                <c:pt idx="1">
                  <c:v>2018</c:v>
                </c:pt>
                <c:pt idx="2">
                  <c:v>2019</c:v>
                </c:pt>
                <c:pt idx="3">
                  <c:v>2020</c:v>
                </c:pt>
                <c:pt idx="4">
                  <c:v>2021</c:v>
                </c:pt>
                <c:pt idx="5">
                  <c:v>2022</c:v>
                </c:pt>
              </c:numCache>
            </c:numRef>
          </c:cat>
          <c:val>
            <c:numRef>
              <c:f>'[תרשים ב- Microsoft PowerPoint]יריד'!$B$1:$B$6</c:f>
              <c:numCache>
                <c:formatCode>_ * #,##0_ ;_ * \-#,##0_ ;_ * "-"??_ ;_ @_ </c:formatCode>
                <c:ptCount val="6"/>
                <c:pt idx="0">
                  <c:v>15000</c:v>
                </c:pt>
                <c:pt idx="1">
                  <c:v>25000</c:v>
                </c:pt>
                <c:pt idx="2">
                  <c:v>35000</c:v>
                </c:pt>
                <c:pt idx="3">
                  <c:v>45000</c:v>
                </c:pt>
                <c:pt idx="4">
                  <c:v>55000</c:v>
                </c:pt>
                <c:pt idx="5">
                  <c:v>65000</c:v>
                </c:pt>
              </c:numCache>
            </c:numRef>
          </c:val>
        </c:ser>
        <c:dLbls>
          <c:showLegendKey val="0"/>
          <c:showVal val="0"/>
          <c:showCatName val="0"/>
          <c:showSerName val="0"/>
          <c:showPercent val="0"/>
          <c:showBubbleSize val="0"/>
        </c:dLbls>
        <c:gapWidth val="67"/>
        <c:axId val="268119688"/>
        <c:axId val="268114592"/>
      </c:barChart>
      <c:catAx>
        <c:axId val="268119688"/>
        <c:scaling>
          <c:orientation val="maxMin"/>
        </c:scaling>
        <c:delete val="0"/>
        <c:axPos val="b"/>
        <c:numFmt formatCode="General" sourceLinked="1"/>
        <c:majorTickMark val="out"/>
        <c:minorTickMark val="none"/>
        <c:tickLblPos val="nextTo"/>
        <c:txPr>
          <a:bodyPr/>
          <a:lstStyle/>
          <a:p>
            <a:pPr>
              <a:defRPr sz="1800" b="1">
                <a:latin typeface="David" panose="020E0502060401010101" pitchFamily="34" charset="-79"/>
                <a:cs typeface="David" panose="020E0502060401010101" pitchFamily="34" charset="-79"/>
              </a:defRPr>
            </a:pPr>
            <a:endParaRPr lang="he-IL"/>
          </a:p>
        </c:txPr>
        <c:crossAx val="268114592"/>
        <c:crosses val="autoZero"/>
        <c:auto val="1"/>
        <c:lblAlgn val="ctr"/>
        <c:lblOffset val="100"/>
        <c:noMultiLvlLbl val="0"/>
      </c:catAx>
      <c:valAx>
        <c:axId val="268114592"/>
        <c:scaling>
          <c:orientation val="minMax"/>
        </c:scaling>
        <c:delete val="1"/>
        <c:axPos val="r"/>
        <c:majorGridlines/>
        <c:numFmt formatCode="_ * #,##0_ ;_ * \-#,##0_ ;_ * &quot;-&quot;??_ ;_ @_ " sourceLinked="1"/>
        <c:majorTickMark val="out"/>
        <c:minorTickMark val="none"/>
        <c:tickLblPos val="nextTo"/>
        <c:crossAx val="268119688"/>
        <c:crosses val="autoZero"/>
        <c:crossBetween val="between"/>
      </c:valAx>
    </c:plotArea>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spPr>
            <a:solidFill>
              <a:schemeClr val="tx2"/>
            </a:solidFill>
          </c:spPr>
          <c:invertIfNegative val="0"/>
          <c:dLbls>
            <c:spPr>
              <a:noFill/>
              <a:ln>
                <a:noFill/>
              </a:ln>
              <a:effectLst/>
            </c:spPr>
            <c:txPr>
              <a:bodyPr/>
              <a:lstStyle/>
              <a:p>
                <a:pPr>
                  <a:defRPr sz="1800" b="1">
                    <a:latin typeface="David" panose="020E0502060401010101" pitchFamily="34" charset="-79"/>
                    <a:cs typeface="David" panose="020E0502060401010101" pitchFamily="34" charset="-79"/>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'[תרשים ב- Microsoft PowerPoint]הסמכות'!$A$1:$A$6</c:f>
              <c:numCache>
                <c:formatCode>General</c:formatCode>
                <c:ptCount val="6"/>
                <c:pt idx="0">
                  <c:v>2017</c:v>
                </c:pt>
                <c:pt idx="1">
                  <c:v>2018</c:v>
                </c:pt>
                <c:pt idx="2">
                  <c:v>2019</c:v>
                </c:pt>
                <c:pt idx="3">
                  <c:v>2020</c:v>
                </c:pt>
                <c:pt idx="4">
                  <c:v>2021</c:v>
                </c:pt>
                <c:pt idx="5">
                  <c:v>2022</c:v>
                </c:pt>
              </c:numCache>
            </c:numRef>
          </c:cat>
          <c:val>
            <c:numRef>
              <c:f>'[תרשים ב- Microsoft PowerPoint]הסמכות'!$B$1:$B$6</c:f>
              <c:numCache>
                <c:formatCode>_ * #,##0_ ;_ * \-#,##0_ ;_ * "-"??_ ;_ @_ </c:formatCode>
                <c:ptCount val="6"/>
                <c:pt idx="0">
                  <c:v>12000</c:v>
                </c:pt>
                <c:pt idx="1">
                  <c:v>17000</c:v>
                </c:pt>
                <c:pt idx="2">
                  <c:v>22000</c:v>
                </c:pt>
                <c:pt idx="3">
                  <c:v>27000</c:v>
                </c:pt>
                <c:pt idx="4">
                  <c:v>32000</c:v>
                </c:pt>
                <c:pt idx="5">
                  <c:v>37000</c:v>
                </c:pt>
              </c:numCache>
            </c:numRef>
          </c:val>
        </c:ser>
        <c:dLbls>
          <c:showLegendKey val="0"/>
          <c:showVal val="0"/>
          <c:showCatName val="0"/>
          <c:showSerName val="0"/>
          <c:showPercent val="0"/>
          <c:showBubbleSize val="0"/>
        </c:dLbls>
        <c:gapWidth val="66"/>
        <c:axId val="268116944"/>
        <c:axId val="268117336"/>
      </c:barChart>
      <c:catAx>
        <c:axId val="268116944"/>
        <c:scaling>
          <c:orientation val="maxMin"/>
        </c:scaling>
        <c:delete val="0"/>
        <c:axPos val="b"/>
        <c:numFmt formatCode="General" sourceLinked="1"/>
        <c:majorTickMark val="out"/>
        <c:minorTickMark val="none"/>
        <c:tickLblPos val="nextTo"/>
        <c:txPr>
          <a:bodyPr/>
          <a:lstStyle/>
          <a:p>
            <a:pPr>
              <a:defRPr sz="1800" b="1">
                <a:latin typeface="David" panose="020E0502060401010101" pitchFamily="34" charset="-79"/>
                <a:cs typeface="David" panose="020E0502060401010101" pitchFamily="34" charset="-79"/>
              </a:defRPr>
            </a:pPr>
            <a:endParaRPr lang="he-IL"/>
          </a:p>
        </c:txPr>
        <c:crossAx val="268117336"/>
        <c:crosses val="autoZero"/>
        <c:auto val="1"/>
        <c:lblAlgn val="ctr"/>
        <c:lblOffset val="100"/>
        <c:noMultiLvlLbl val="0"/>
      </c:catAx>
      <c:valAx>
        <c:axId val="268117336"/>
        <c:scaling>
          <c:orientation val="minMax"/>
        </c:scaling>
        <c:delete val="1"/>
        <c:axPos val="r"/>
        <c:majorGridlines/>
        <c:numFmt formatCode="_ * #,##0_ ;_ * \-#,##0_ ;_ * &quot;-&quot;??_ ;_ @_ " sourceLinked="1"/>
        <c:majorTickMark val="out"/>
        <c:minorTickMark val="none"/>
        <c:tickLblPos val="nextTo"/>
        <c:crossAx val="268116944"/>
        <c:crosses val="autoZero"/>
        <c:crossBetween val="between"/>
      </c:valAx>
    </c:plotArea>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גיליון1!$B$1</c:f>
              <c:strCache>
                <c:ptCount val="1"/>
                <c:pt idx="0">
                  <c:v>עיוני </c:v>
                </c:pt>
              </c:strCache>
            </c:strRef>
          </c:tx>
          <c:spPr>
            <a:solidFill>
              <a:schemeClr val="tx2">
                <a:lumMod val="40000"/>
                <a:lumOff val="60000"/>
              </a:schemeClr>
            </a:solidFill>
          </c:spPr>
          <c:invertIfNegative val="0"/>
          <c:dLbls>
            <c:dLbl>
              <c:idx val="0"/>
              <c:layout>
                <c:manualLayout>
                  <c:x val="0"/>
                  <c:y val="6.66761958698356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2.867906275996434E-3"/>
                  <c:y val="6.66761958698356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5.7356996467420509E-3"/>
                  <c:y val="6.66761958698356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1.4340095906236253E-3"/>
                  <c:y val="7.3128730954013246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a:lstStyle/>
              <a:p>
                <a:pPr>
                  <a:defRPr sz="1600" b="1">
                    <a:latin typeface="David" panose="020E0502060401010101" pitchFamily="34" charset="-79"/>
                    <a:cs typeface="David" panose="020E0502060401010101" pitchFamily="34" charset="-79"/>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גיליון1!$A$2:$A$5</c:f>
              <c:numCache>
                <c:formatCode>General</c:formatCode>
                <c:ptCount val="4"/>
                <c:pt idx="0">
                  <c:v>1990</c:v>
                </c:pt>
                <c:pt idx="1">
                  <c:v>2000</c:v>
                </c:pt>
                <c:pt idx="2">
                  <c:v>2010</c:v>
                </c:pt>
                <c:pt idx="3">
                  <c:v>2016</c:v>
                </c:pt>
              </c:numCache>
            </c:numRef>
          </c:cat>
          <c:val>
            <c:numRef>
              <c:f>גיליון1!$B$2:$B$5</c:f>
              <c:numCache>
                <c:formatCode>0%</c:formatCode>
                <c:ptCount val="4"/>
                <c:pt idx="0">
                  <c:v>0.62</c:v>
                </c:pt>
                <c:pt idx="1">
                  <c:v>0.62</c:v>
                </c:pt>
                <c:pt idx="2">
                  <c:v>0.62</c:v>
                </c:pt>
                <c:pt idx="3">
                  <c:v>0.69</c:v>
                </c:pt>
              </c:numCache>
            </c:numRef>
          </c:val>
        </c:ser>
        <c:ser>
          <c:idx val="1"/>
          <c:order val="1"/>
          <c:tx>
            <c:strRef>
              <c:f>גיליון1!$C$1</c:f>
              <c:strCache>
                <c:ptCount val="1"/>
                <c:pt idx="0">
                  <c:v>טכנולוגי </c:v>
                </c:pt>
              </c:strCache>
            </c:strRef>
          </c:tx>
          <c:spPr>
            <a:solidFill>
              <a:schemeClr val="tx2"/>
            </a:solidFill>
          </c:spPr>
          <c:invertIfNegative val="0"/>
          <c:dLbls>
            <c:dLbl>
              <c:idx val="0"/>
              <c:layout>
                <c:manualLayout>
                  <c:x val="-4.3016900561184263E-3"/>
                  <c:y val="7.0977885925954026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1.4338966853728087E-3"/>
                  <c:y val="6.4525350841776394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0"/>
                  <c:y val="6.66761958698356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1.4338966853728087E-3"/>
                  <c:y val="7.9581266038190879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a:lstStyle/>
              <a:p>
                <a:pPr algn="ctr">
                  <a:defRPr lang="he-IL" sz="1600" b="1" i="0" u="none" strike="noStrike" kern="1200" baseline="0">
                    <a:solidFill>
                      <a:schemeClr val="bg1"/>
                    </a:solidFill>
                    <a:latin typeface="David" panose="020E0502060401010101" pitchFamily="34" charset="-79"/>
                    <a:ea typeface="+mn-ea"/>
                    <a:cs typeface="David" panose="020E0502060401010101" pitchFamily="34" charset="-79"/>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גיליון1!$A$2:$A$5</c:f>
              <c:numCache>
                <c:formatCode>General</c:formatCode>
                <c:ptCount val="4"/>
                <c:pt idx="0">
                  <c:v>1990</c:v>
                </c:pt>
                <c:pt idx="1">
                  <c:v>2000</c:v>
                </c:pt>
                <c:pt idx="2">
                  <c:v>2010</c:v>
                </c:pt>
                <c:pt idx="3">
                  <c:v>2016</c:v>
                </c:pt>
              </c:numCache>
            </c:numRef>
          </c:cat>
          <c:val>
            <c:numRef>
              <c:f>גיליון1!$C$2:$C$5</c:f>
              <c:numCache>
                <c:formatCode>0%</c:formatCode>
                <c:ptCount val="4"/>
                <c:pt idx="0">
                  <c:v>0.22</c:v>
                </c:pt>
                <c:pt idx="1">
                  <c:v>0.36</c:v>
                </c:pt>
                <c:pt idx="2">
                  <c:v>0.53</c:v>
                </c:pt>
                <c:pt idx="3">
                  <c:v>0.62</c:v>
                </c:pt>
              </c:numCache>
            </c:numRef>
          </c:val>
        </c:ser>
        <c:dLbls>
          <c:showLegendKey val="0"/>
          <c:showVal val="0"/>
          <c:showCatName val="0"/>
          <c:showSerName val="0"/>
          <c:showPercent val="0"/>
          <c:showBubbleSize val="0"/>
        </c:dLbls>
        <c:gapWidth val="67"/>
        <c:axId val="268118120"/>
        <c:axId val="406561584"/>
      </c:barChart>
      <c:catAx>
        <c:axId val="268118120"/>
        <c:scaling>
          <c:orientation val="maxMin"/>
        </c:scaling>
        <c:delete val="0"/>
        <c:axPos val="b"/>
        <c:numFmt formatCode="General" sourceLinked="1"/>
        <c:majorTickMark val="out"/>
        <c:minorTickMark val="none"/>
        <c:tickLblPos val="nextTo"/>
        <c:txPr>
          <a:bodyPr/>
          <a:lstStyle/>
          <a:p>
            <a:pPr>
              <a:defRPr sz="1400" b="1">
                <a:latin typeface="David" panose="020E0502060401010101" pitchFamily="34" charset="-79"/>
                <a:cs typeface="David" panose="020E0502060401010101" pitchFamily="34" charset="-79"/>
              </a:defRPr>
            </a:pPr>
            <a:endParaRPr lang="he-IL"/>
          </a:p>
        </c:txPr>
        <c:crossAx val="406561584"/>
        <c:crosses val="autoZero"/>
        <c:auto val="1"/>
        <c:lblAlgn val="ctr"/>
        <c:lblOffset val="100"/>
        <c:noMultiLvlLbl val="0"/>
      </c:catAx>
      <c:valAx>
        <c:axId val="406561584"/>
        <c:scaling>
          <c:orientation val="minMax"/>
        </c:scaling>
        <c:delete val="0"/>
        <c:axPos val="r"/>
        <c:majorGridlines/>
        <c:numFmt formatCode="0%" sourceLinked="1"/>
        <c:majorTickMark val="out"/>
        <c:minorTickMark val="none"/>
        <c:tickLblPos val="nextTo"/>
        <c:txPr>
          <a:bodyPr/>
          <a:lstStyle/>
          <a:p>
            <a:pPr>
              <a:defRPr sz="1200" b="1">
                <a:latin typeface="David" panose="020E0502060401010101" pitchFamily="34" charset="-79"/>
                <a:cs typeface="David" panose="020E0502060401010101" pitchFamily="34" charset="-79"/>
              </a:defRPr>
            </a:pPr>
            <a:endParaRPr lang="he-IL"/>
          </a:p>
        </c:txPr>
        <c:crossAx val="268118120"/>
        <c:crosses val="autoZero"/>
        <c:crossBetween val="between"/>
      </c:valAx>
    </c:plotArea>
    <c:legend>
      <c:legendPos val="b"/>
      <c:overlay val="0"/>
      <c:txPr>
        <a:bodyPr/>
        <a:lstStyle/>
        <a:p>
          <a:pPr>
            <a:defRPr sz="2000" b="1">
              <a:latin typeface="David" panose="020E0502060401010101" pitchFamily="34" charset="-79"/>
              <a:cs typeface="David" panose="020E0502060401010101" pitchFamily="34" charset="-79"/>
            </a:defRPr>
          </a:pPr>
          <a:endParaRPr lang="he-IL"/>
        </a:p>
      </c:txPr>
    </c:legend>
    <c:plotVisOnly val="1"/>
    <c:dispBlanksAs val="gap"/>
    <c:showDLblsOverMax val="0"/>
  </c:chart>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0.86962</cdr:x>
      <cdr:y>0.73973</cdr:y>
    </cdr:from>
    <cdr:to>
      <cdr:x>0.93434</cdr:x>
      <cdr:y>0.82192</cdr:y>
    </cdr:to>
    <cdr:sp macro="" textlink="">
      <cdr:nvSpPr>
        <cdr:cNvPr id="2" name="TextBox 1"/>
        <cdr:cNvSpPr txBox="1"/>
      </cdr:nvSpPr>
      <cdr:spPr>
        <a:xfrm xmlns:a="http://schemas.openxmlformats.org/drawingml/2006/main">
          <a:off x="7740352" y="3888432"/>
          <a:ext cx="576064" cy="432048"/>
        </a:xfrm>
        <a:prstGeom xmlns:a="http://schemas.openxmlformats.org/drawingml/2006/main" prst="rect">
          <a:avLst/>
        </a:prstGeom>
      </cdr:spPr>
      <cdr:txBody>
        <a:bodyPr xmlns:a="http://schemas.openxmlformats.org/drawingml/2006/main" vertOverflow="clip" wrap="square" rtlCol="1"/>
        <a:lstStyle xmlns:a="http://schemas.openxmlformats.org/drawingml/2006/main"/>
        <a:p xmlns:a="http://schemas.openxmlformats.org/drawingml/2006/main">
          <a:endParaRPr lang="he-IL" sz="1100" dirty="0"/>
        </a:p>
      </cdr:txBody>
    </cdr:sp>
  </cdr:relSizeAnchor>
  <cdr:relSizeAnchor xmlns:cdr="http://schemas.openxmlformats.org/drawingml/2006/chartDrawing">
    <cdr:from>
      <cdr:x>0.84535</cdr:x>
      <cdr:y>0.60593</cdr:y>
    </cdr:from>
    <cdr:to>
      <cdr:x>0.95861</cdr:x>
      <cdr:y>0.93151</cdr:y>
    </cdr:to>
    <cdr:sp macro="" textlink="">
      <cdr:nvSpPr>
        <cdr:cNvPr id="3" name="TextBox 2"/>
        <cdr:cNvSpPr txBox="1"/>
      </cdr:nvSpPr>
      <cdr:spPr>
        <a:xfrm xmlns:a="http://schemas.openxmlformats.org/drawingml/2006/main">
          <a:off x="7524328" y="3185120"/>
          <a:ext cx="1008112" cy="1711424"/>
        </a:xfrm>
        <a:prstGeom xmlns:a="http://schemas.openxmlformats.org/drawingml/2006/main" prst="rect">
          <a:avLst/>
        </a:prstGeom>
      </cdr:spPr>
      <cdr:txBody>
        <a:bodyPr xmlns:a="http://schemas.openxmlformats.org/drawingml/2006/main" vertOverflow="clip" wrap="square" rtlCol="1" anchor="ctr"/>
        <a:lstStyle xmlns:a="http://schemas.openxmlformats.org/drawingml/2006/main"/>
        <a:p xmlns:a="http://schemas.openxmlformats.org/drawingml/2006/main">
          <a:pPr algn="ctr"/>
          <a:r>
            <a:rPr lang="he-IL" sz="1800" b="1" dirty="0" smtClean="0">
              <a:solidFill>
                <a:schemeClr val="bg1"/>
              </a:solidFill>
              <a:latin typeface="David" panose="020E0502060401010101" pitchFamily="34" charset="-79"/>
              <a:cs typeface="David" panose="020E0502060401010101" pitchFamily="34" charset="-79"/>
            </a:rPr>
            <a:t>39.5%</a:t>
          </a:r>
          <a:endParaRPr lang="he-IL" sz="1800" b="1" dirty="0">
            <a:solidFill>
              <a:schemeClr val="bg1"/>
            </a:solidFill>
            <a:latin typeface="David" panose="020E0502060401010101" pitchFamily="34" charset="-79"/>
            <a:cs typeface="David" panose="020E0502060401010101" pitchFamily="34" charset="-79"/>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0.79848</cdr:x>
      <cdr:y>0.2211</cdr:y>
    </cdr:from>
    <cdr:to>
      <cdr:x>0.831</cdr:x>
      <cdr:y>0.62667</cdr:y>
    </cdr:to>
    <cdr:sp macro="" textlink="">
      <cdr:nvSpPr>
        <cdr:cNvPr id="2" name="סוגר מסולסל שמאלי 1"/>
        <cdr:cNvSpPr/>
      </cdr:nvSpPr>
      <cdr:spPr>
        <a:xfrm xmlns:a="http://schemas.openxmlformats.org/drawingml/2006/main">
          <a:off x="7072125" y="1194073"/>
          <a:ext cx="288029" cy="2190321"/>
        </a:xfrm>
        <a:prstGeom xmlns:a="http://schemas.openxmlformats.org/drawingml/2006/main" prst="leftBrace">
          <a:avLst/>
        </a:prstGeom>
        <a:ln xmlns:a="http://schemas.openxmlformats.org/drawingml/2006/main" w="38100">
          <a:solidFill>
            <a:srgbClr val="C00000"/>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vertOverflow="clip"/>
        <a:lstStyle xmlns:a="http://schemas.openxmlformats.org/drawingml/2006/main"/>
        <a:p xmlns:a="http://schemas.openxmlformats.org/drawingml/2006/main">
          <a:endParaRPr lang="he-IL"/>
        </a:p>
      </cdr:txBody>
    </cdr:sp>
  </cdr:relSizeAnchor>
  <cdr:relSizeAnchor xmlns:cdr="http://schemas.openxmlformats.org/drawingml/2006/chartDrawing">
    <cdr:from>
      <cdr:x>0.09929</cdr:x>
      <cdr:y>0.14667</cdr:y>
    </cdr:from>
    <cdr:to>
      <cdr:x>0.13181</cdr:x>
      <cdr:y>0.21333</cdr:y>
    </cdr:to>
    <cdr:sp macro="" textlink="">
      <cdr:nvSpPr>
        <cdr:cNvPr id="3" name="סוגר מסולסל שמאלי 2"/>
        <cdr:cNvSpPr/>
      </cdr:nvSpPr>
      <cdr:spPr>
        <a:xfrm xmlns:a="http://schemas.openxmlformats.org/drawingml/2006/main">
          <a:off x="879401" y="792088"/>
          <a:ext cx="288032" cy="360039"/>
        </a:xfrm>
        <a:prstGeom xmlns:a="http://schemas.openxmlformats.org/drawingml/2006/main" prst="leftBrace">
          <a:avLst/>
        </a:prstGeom>
        <a:ln xmlns:a="http://schemas.openxmlformats.org/drawingml/2006/main" w="38100">
          <a:solidFill>
            <a:srgbClr val="C00000"/>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a:lstStyle xmlns:a="http://schemas.openxmlformats.org/drawingml/2006/main">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xmlns:a="http://schemas.openxmlformats.org/drawingml/2006/main">
          <a:endParaRPr lang="he-IL"/>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10635" y="0"/>
            <a:ext cx="2914016" cy="488712"/>
          </a:xfrm>
          <a:prstGeom prst="rect">
            <a:avLst/>
          </a:prstGeom>
        </p:spPr>
        <p:txBody>
          <a:bodyPr vert="horz" lIns="90268" tIns="45133" rIns="90268" bIns="45133" rtlCol="1"/>
          <a:lstStyle>
            <a:lvl1pPr algn="r">
              <a:defRPr sz="1200"/>
            </a:lvl1pPr>
          </a:lstStyle>
          <a:p>
            <a:endParaRPr lang="he-IL"/>
          </a:p>
        </p:txBody>
      </p:sp>
      <p:sp>
        <p:nvSpPr>
          <p:cNvPr id="3" name="מציין מיקום של תאריך 2"/>
          <p:cNvSpPr>
            <a:spLocks noGrp="1"/>
          </p:cNvSpPr>
          <p:nvPr>
            <p:ph type="dt" idx="1"/>
          </p:nvPr>
        </p:nvSpPr>
        <p:spPr>
          <a:xfrm>
            <a:off x="1557" y="0"/>
            <a:ext cx="2914016" cy="488712"/>
          </a:xfrm>
          <a:prstGeom prst="rect">
            <a:avLst/>
          </a:prstGeom>
        </p:spPr>
        <p:txBody>
          <a:bodyPr vert="horz" lIns="90268" tIns="45133" rIns="90268" bIns="45133" rtlCol="1"/>
          <a:lstStyle>
            <a:lvl1pPr algn="l">
              <a:defRPr sz="1200"/>
            </a:lvl1pPr>
          </a:lstStyle>
          <a:p>
            <a:fld id="{45297286-40DE-4C8D-98D3-06DE19199DDB}" type="datetimeFigureOut">
              <a:rPr lang="he-IL" smtClean="0"/>
              <a:pPr/>
              <a:t>ד'/חשון/תשע"ח</a:t>
            </a:fld>
            <a:endParaRPr lang="he-IL"/>
          </a:p>
        </p:txBody>
      </p:sp>
      <p:sp>
        <p:nvSpPr>
          <p:cNvPr id="4" name="מציין מיקום של תמונת שקופית 3"/>
          <p:cNvSpPr>
            <a:spLocks noGrp="1" noRot="1" noChangeAspect="1"/>
          </p:cNvSpPr>
          <p:nvPr>
            <p:ph type="sldImg" idx="2"/>
          </p:nvPr>
        </p:nvSpPr>
        <p:spPr>
          <a:xfrm>
            <a:off x="919163" y="733425"/>
            <a:ext cx="4886325" cy="3665538"/>
          </a:xfrm>
          <a:prstGeom prst="rect">
            <a:avLst/>
          </a:prstGeom>
          <a:noFill/>
          <a:ln w="12700">
            <a:solidFill>
              <a:prstClr val="black"/>
            </a:solidFill>
          </a:ln>
        </p:spPr>
        <p:txBody>
          <a:bodyPr vert="horz" lIns="90268" tIns="45133" rIns="90268" bIns="45133" rtlCol="1" anchor="ctr"/>
          <a:lstStyle/>
          <a:p>
            <a:endParaRPr lang="he-IL"/>
          </a:p>
        </p:txBody>
      </p:sp>
      <p:sp>
        <p:nvSpPr>
          <p:cNvPr id="5" name="מציין מיקום של הערות 4"/>
          <p:cNvSpPr>
            <a:spLocks noGrp="1"/>
          </p:cNvSpPr>
          <p:nvPr>
            <p:ph type="body" sz="quarter" idx="3"/>
          </p:nvPr>
        </p:nvSpPr>
        <p:spPr>
          <a:xfrm>
            <a:off x="672465" y="4642764"/>
            <a:ext cx="5379720" cy="4398407"/>
          </a:xfrm>
          <a:prstGeom prst="rect">
            <a:avLst/>
          </a:prstGeom>
        </p:spPr>
        <p:txBody>
          <a:bodyPr vert="horz" lIns="90268" tIns="45133" rIns="90268" bIns="45133"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10635" y="9283833"/>
            <a:ext cx="2914016" cy="488712"/>
          </a:xfrm>
          <a:prstGeom prst="rect">
            <a:avLst/>
          </a:prstGeom>
        </p:spPr>
        <p:txBody>
          <a:bodyPr vert="horz" lIns="90268" tIns="45133" rIns="90268" bIns="45133"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57" y="9283833"/>
            <a:ext cx="2914016" cy="488712"/>
          </a:xfrm>
          <a:prstGeom prst="rect">
            <a:avLst/>
          </a:prstGeom>
        </p:spPr>
        <p:txBody>
          <a:bodyPr vert="horz" lIns="90268" tIns="45133" rIns="90268" bIns="45133" rtlCol="1" anchor="b"/>
          <a:lstStyle>
            <a:lvl1pPr algn="l">
              <a:defRPr sz="1200"/>
            </a:lvl1pPr>
          </a:lstStyle>
          <a:p>
            <a:fld id="{7682B437-FF46-4492-8E21-2FE42BC653BA}" type="slidenum">
              <a:rPr lang="he-IL" smtClean="0"/>
              <a:pPr/>
              <a:t>‹#›</a:t>
            </a:fld>
            <a:endParaRPr lang="he-IL"/>
          </a:p>
        </p:txBody>
      </p:sp>
    </p:spTree>
    <p:extLst>
      <p:ext uri="{BB962C8B-B14F-4D97-AF65-F5344CB8AC3E}">
        <p14:creationId xmlns:p14="http://schemas.microsoft.com/office/powerpoint/2010/main" val="345257653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27BB1F43-042E-4CA4-824F-A6E3BAC1D11B}" type="slidenum">
              <a:rPr lang="he-IL" smtClean="0"/>
              <a:t>1</a:t>
            </a:fld>
            <a:endParaRPr lang="he-IL"/>
          </a:p>
        </p:txBody>
      </p:sp>
    </p:spTree>
    <p:extLst>
      <p:ext uri="{BB962C8B-B14F-4D97-AF65-F5344CB8AC3E}">
        <p14:creationId xmlns:p14="http://schemas.microsoft.com/office/powerpoint/2010/main" val="41268186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sz="1800" b="1"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2</a:t>
            </a:fld>
            <a:endParaRPr lang="he-IL">
              <a:solidFill>
                <a:prstClr val="black"/>
              </a:solidFill>
            </a:endParaRPr>
          </a:p>
        </p:txBody>
      </p:sp>
    </p:spTree>
    <p:extLst>
      <p:ext uri="{BB962C8B-B14F-4D97-AF65-F5344CB8AC3E}">
        <p14:creationId xmlns:p14="http://schemas.microsoft.com/office/powerpoint/2010/main" val="2753235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sz="1800" b="1"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3</a:t>
            </a:fld>
            <a:endParaRPr lang="he-IL">
              <a:solidFill>
                <a:prstClr val="black"/>
              </a:solidFill>
            </a:endParaRPr>
          </a:p>
        </p:txBody>
      </p:sp>
    </p:spTree>
    <p:extLst>
      <p:ext uri="{BB962C8B-B14F-4D97-AF65-F5344CB8AC3E}">
        <p14:creationId xmlns:p14="http://schemas.microsoft.com/office/powerpoint/2010/main" val="2753235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sz="1800" b="1"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5</a:t>
            </a:fld>
            <a:endParaRPr lang="he-IL">
              <a:solidFill>
                <a:prstClr val="black"/>
              </a:solidFill>
            </a:endParaRPr>
          </a:p>
        </p:txBody>
      </p:sp>
    </p:spTree>
    <p:extLst>
      <p:ext uri="{BB962C8B-B14F-4D97-AF65-F5344CB8AC3E}">
        <p14:creationId xmlns:p14="http://schemas.microsoft.com/office/powerpoint/2010/main" val="2753235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B22C51A8-BD93-49BF-849D-AEB45FF187BB}" type="slidenum">
              <a:rPr lang="he-IL" smtClean="0"/>
              <a:t>6</a:t>
            </a:fld>
            <a:endParaRPr lang="he-IL"/>
          </a:p>
        </p:txBody>
      </p:sp>
    </p:spTree>
    <p:extLst>
      <p:ext uri="{BB962C8B-B14F-4D97-AF65-F5344CB8AC3E}">
        <p14:creationId xmlns:p14="http://schemas.microsoft.com/office/powerpoint/2010/main" val="482814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sz="1800" b="1"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pPr/>
              <a:t>7</a:t>
            </a:fld>
            <a:endParaRPr lang="he-IL"/>
          </a:p>
        </p:txBody>
      </p:sp>
    </p:spTree>
    <p:extLst>
      <p:ext uri="{BB962C8B-B14F-4D97-AF65-F5344CB8AC3E}">
        <p14:creationId xmlns:p14="http://schemas.microsoft.com/office/powerpoint/2010/main" val="13874577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r>
              <a:rPr lang="he-IL" sz="1800" b="1" dirty="0"/>
              <a:t>עבודת גמר/פ"ג:</a:t>
            </a:r>
          </a:p>
          <a:p>
            <a:r>
              <a:rPr lang="he-IL" sz="1800" b="1" dirty="0"/>
              <a:t>נתון ל תשע"ב -- </a:t>
            </a:r>
            <a:r>
              <a:rPr lang="en-US" sz="1800" b="1" dirty="0"/>
              <a:t>22,818</a:t>
            </a:r>
          </a:p>
          <a:p>
            <a:endParaRPr lang="he-IL" sz="1800" b="1"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pPr/>
              <a:t>8</a:t>
            </a:fld>
            <a:endParaRPr lang="he-IL"/>
          </a:p>
        </p:txBody>
      </p:sp>
    </p:spTree>
    <p:extLst>
      <p:ext uri="{BB962C8B-B14F-4D97-AF65-F5344CB8AC3E}">
        <p14:creationId xmlns:p14="http://schemas.microsoft.com/office/powerpoint/2010/main" val="19023391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sz="1800" b="1"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9</a:t>
            </a:fld>
            <a:endParaRPr lang="he-IL">
              <a:solidFill>
                <a:prstClr val="black"/>
              </a:solidFill>
            </a:endParaRPr>
          </a:p>
        </p:txBody>
      </p:sp>
    </p:spTree>
    <p:extLst>
      <p:ext uri="{BB962C8B-B14F-4D97-AF65-F5344CB8AC3E}">
        <p14:creationId xmlns:p14="http://schemas.microsoft.com/office/powerpoint/2010/main" val="2753235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solidFill>
                <a:srgbClr val="FF0000"/>
              </a:solidFill>
              <a:effectLst>
                <a:outerShdw blurRad="38100" dist="38100" dir="2700000" algn="tl">
                  <a:srgbClr val="000000">
                    <a:alpha val="43137"/>
                  </a:srgbClr>
                </a:outerShdw>
              </a:effectLst>
            </a:endParaRPr>
          </a:p>
        </p:txBody>
      </p:sp>
      <p:sp>
        <p:nvSpPr>
          <p:cNvPr id="4" name="מציין מיקום של מספר שקופית 3"/>
          <p:cNvSpPr>
            <a:spLocks noGrp="1"/>
          </p:cNvSpPr>
          <p:nvPr>
            <p:ph type="sldNum" sz="quarter" idx="10"/>
          </p:nvPr>
        </p:nvSpPr>
        <p:spPr/>
        <p:txBody>
          <a:bodyPr/>
          <a:lstStyle/>
          <a:p>
            <a:fld id="{B22C51A8-BD93-49BF-849D-AEB45FF187BB}" type="slidenum">
              <a:rPr lang="he-IL" smtClean="0"/>
              <a:t>10</a:t>
            </a:fld>
            <a:endParaRPr lang="he-IL"/>
          </a:p>
        </p:txBody>
      </p:sp>
    </p:spTree>
    <p:extLst>
      <p:ext uri="{BB962C8B-B14F-4D97-AF65-F5344CB8AC3E}">
        <p14:creationId xmlns:p14="http://schemas.microsoft.com/office/powerpoint/2010/main" val="7016156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r>
              <a:rPr lang="he-IL" sz="1800" b="1" dirty="0" smtClean="0"/>
              <a:t>להפוך את</a:t>
            </a:r>
            <a:r>
              <a:rPr lang="he-IL" sz="1800" b="1" baseline="0" dirty="0" smtClean="0"/>
              <a:t> השקף שיראה כמו השקפים האחרים ולשים גידול של 10,000 תלמידים בשנה כולל קישור לתמונה על עמוד שלם</a:t>
            </a:r>
            <a:endParaRPr lang="he-IL" sz="1800" b="1"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12</a:t>
            </a:fld>
            <a:endParaRPr lang="he-IL">
              <a:solidFill>
                <a:prstClr val="black"/>
              </a:solidFill>
            </a:endParaRPr>
          </a:p>
        </p:txBody>
      </p:sp>
    </p:spTree>
    <p:extLst>
      <p:ext uri="{BB962C8B-B14F-4D97-AF65-F5344CB8AC3E}">
        <p14:creationId xmlns:p14="http://schemas.microsoft.com/office/powerpoint/2010/main" val="2753235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r>
              <a:rPr lang="he-IL" sz="1800" b="1" dirty="0" smtClean="0"/>
              <a:t>להתאים לצורה של השקפים</a:t>
            </a:r>
            <a:r>
              <a:rPr lang="he-IL" sz="1800" b="1" baseline="0" dirty="0" smtClean="0"/>
              <a:t> ה</a:t>
            </a:r>
            <a:r>
              <a:rPr lang="he-IL" sz="1800" b="1" dirty="0" smtClean="0"/>
              <a:t>קודמים</a:t>
            </a:r>
            <a:endParaRPr lang="he-IL" sz="1800" b="1"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13</a:t>
            </a:fld>
            <a:endParaRPr lang="he-IL">
              <a:solidFill>
                <a:prstClr val="black"/>
              </a:solidFill>
            </a:endParaRPr>
          </a:p>
        </p:txBody>
      </p:sp>
    </p:spTree>
    <p:extLst>
      <p:ext uri="{BB962C8B-B14F-4D97-AF65-F5344CB8AC3E}">
        <p14:creationId xmlns:p14="http://schemas.microsoft.com/office/powerpoint/2010/main" val="2753235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14</a:t>
            </a:fld>
            <a:endParaRPr lang="he-IL">
              <a:solidFill>
                <a:prstClr val="black"/>
              </a:solidFill>
            </a:endParaRPr>
          </a:p>
        </p:txBody>
      </p:sp>
    </p:spTree>
    <p:extLst>
      <p:ext uri="{BB962C8B-B14F-4D97-AF65-F5344CB8AC3E}">
        <p14:creationId xmlns:p14="http://schemas.microsoft.com/office/powerpoint/2010/main" val="17374649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15</a:t>
            </a:fld>
            <a:endParaRPr lang="he-IL">
              <a:solidFill>
                <a:prstClr val="black"/>
              </a:solidFill>
            </a:endParaRPr>
          </a:p>
        </p:txBody>
      </p:sp>
    </p:spTree>
    <p:extLst>
      <p:ext uri="{BB962C8B-B14F-4D97-AF65-F5344CB8AC3E}">
        <p14:creationId xmlns:p14="http://schemas.microsoft.com/office/powerpoint/2010/main" val="17374649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16</a:t>
            </a:fld>
            <a:endParaRPr lang="he-IL">
              <a:solidFill>
                <a:prstClr val="black"/>
              </a:solidFill>
            </a:endParaRPr>
          </a:p>
        </p:txBody>
      </p:sp>
    </p:spTree>
    <p:extLst>
      <p:ext uri="{BB962C8B-B14F-4D97-AF65-F5344CB8AC3E}">
        <p14:creationId xmlns:p14="http://schemas.microsoft.com/office/powerpoint/2010/main" val="17374649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17</a:t>
            </a:fld>
            <a:endParaRPr lang="he-IL">
              <a:solidFill>
                <a:prstClr val="black"/>
              </a:solidFill>
            </a:endParaRPr>
          </a:p>
        </p:txBody>
      </p:sp>
    </p:spTree>
    <p:extLst>
      <p:ext uri="{BB962C8B-B14F-4D97-AF65-F5344CB8AC3E}">
        <p14:creationId xmlns:p14="http://schemas.microsoft.com/office/powerpoint/2010/main" val="17374649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18</a:t>
            </a:fld>
            <a:endParaRPr lang="he-IL">
              <a:solidFill>
                <a:prstClr val="black"/>
              </a:solidFill>
            </a:endParaRPr>
          </a:p>
        </p:txBody>
      </p:sp>
    </p:spTree>
    <p:extLst>
      <p:ext uri="{BB962C8B-B14F-4D97-AF65-F5344CB8AC3E}">
        <p14:creationId xmlns:p14="http://schemas.microsoft.com/office/powerpoint/2010/main" val="17374649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19</a:t>
            </a:fld>
            <a:endParaRPr lang="he-IL">
              <a:solidFill>
                <a:prstClr val="black"/>
              </a:solidFill>
            </a:endParaRPr>
          </a:p>
        </p:txBody>
      </p:sp>
    </p:spTree>
    <p:extLst>
      <p:ext uri="{BB962C8B-B14F-4D97-AF65-F5344CB8AC3E}">
        <p14:creationId xmlns:p14="http://schemas.microsoft.com/office/powerpoint/2010/main" val="17374649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20</a:t>
            </a:fld>
            <a:endParaRPr lang="he-IL">
              <a:solidFill>
                <a:prstClr val="black"/>
              </a:solidFill>
            </a:endParaRPr>
          </a:p>
        </p:txBody>
      </p:sp>
    </p:spTree>
    <p:extLst>
      <p:ext uri="{BB962C8B-B14F-4D97-AF65-F5344CB8AC3E}">
        <p14:creationId xmlns:p14="http://schemas.microsoft.com/office/powerpoint/2010/main" val="17374649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21</a:t>
            </a:fld>
            <a:endParaRPr lang="he-IL">
              <a:solidFill>
                <a:prstClr val="black"/>
              </a:solidFill>
            </a:endParaRPr>
          </a:p>
        </p:txBody>
      </p:sp>
    </p:spTree>
    <p:extLst>
      <p:ext uri="{BB962C8B-B14F-4D97-AF65-F5344CB8AC3E}">
        <p14:creationId xmlns:p14="http://schemas.microsoft.com/office/powerpoint/2010/main" val="17374649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solidFill>
                  <a:prstClr val="black">
                    <a:tint val="75000"/>
                  </a:prstClr>
                </a:solidFill>
              </a:rPr>
              <a:pPr/>
              <a:t>ד'/חשון/תשע"ח</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514415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solidFill>
                  <a:prstClr val="black">
                    <a:tint val="75000"/>
                  </a:prstClr>
                </a:solidFill>
              </a:rPr>
              <a:pPr/>
              <a:t>ד'/חשון/תשע"ח</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241370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solidFill>
                  <a:prstClr val="black">
                    <a:tint val="75000"/>
                  </a:prstClr>
                </a:solidFill>
              </a:rPr>
              <a:pPr/>
              <a:t>ד'/חשון/תשע"ח</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38628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58FBECAC-D087-4E8B-A005-3FFA6BA6ED2A}" type="datetimeFigureOut">
              <a:rPr lang="he-IL" smtClean="0">
                <a:solidFill>
                  <a:prstClr val="black">
                    <a:tint val="75000"/>
                  </a:prstClr>
                </a:solidFill>
              </a:rPr>
              <a:pPr/>
              <a:t>ד'/חשון/תשע"ח</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4769217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58FBECAC-D087-4E8B-A005-3FFA6BA6ED2A}" type="datetimeFigureOut">
              <a:rPr lang="he-IL" smtClean="0">
                <a:solidFill>
                  <a:prstClr val="black">
                    <a:tint val="75000"/>
                  </a:prstClr>
                </a:solidFill>
              </a:rPr>
              <a:pPr/>
              <a:t>ד'/חשון/תשע"ח</a:t>
            </a:fld>
            <a:endParaRPr lang="he-IL">
              <a:solidFill>
                <a:prstClr val="black">
                  <a:tint val="75000"/>
                </a:prstClr>
              </a:solidFill>
            </a:endParaRPr>
          </a:p>
        </p:txBody>
      </p:sp>
      <p:sp>
        <p:nvSpPr>
          <p:cNvPr id="8" name="מציין מיקום של כותרת תחתונה 7"/>
          <p:cNvSpPr>
            <a:spLocks noGrp="1"/>
          </p:cNvSpPr>
          <p:nvPr>
            <p:ph type="ftr" sz="quarter" idx="11"/>
          </p:nvPr>
        </p:nvSpPr>
        <p:spPr/>
        <p:txBody>
          <a:bodyPr/>
          <a:lstStyle/>
          <a:p>
            <a:endParaRPr lang="he-IL">
              <a:solidFill>
                <a:prstClr val="black">
                  <a:tint val="75000"/>
                </a:prstClr>
              </a:solidFill>
            </a:endParaRPr>
          </a:p>
        </p:txBody>
      </p:sp>
      <p:sp>
        <p:nvSpPr>
          <p:cNvPr id="9" name="מציין מיקום של מספר שקופית 8"/>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786671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58FBECAC-D087-4E8B-A005-3FFA6BA6ED2A}" type="datetimeFigureOut">
              <a:rPr lang="he-IL" smtClean="0">
                <a:solidFill>
                  <a:prstClr val="black">
                    <a:tint val="75000"/>
                  </a:prstClr>
                </a:solidFill>
              </a:rPr>
              <a:pPr/>
              <a:t>ד'/חשון/תשע"ח</a:t>
            </a:fld>
            <a:endParaRPr lang="he-IL">
              <a:solidFill>
                <a:prstClr val="black">
                  <a:tint val="75000"/>
                </a:prstClr>
              </a:solidFill>
            </a:endParaRPr>
          </a:p>
        </p:txBody>
      </p:sp>
      <p:sp>
        <p:nvSpPr>
          <p:cNvPr id="4" name="מציין מיקום של כותרת תחתונה 3"/>
          <p:cNvSpPr>
            <a:spLocks noGrp="1"/>
          </p:cNvSpPr>
          <p:nvPr>
            <p:ph type="ftr" sz="quarter" idx="11"/>
          </p:nvPr>
        </p:nvSpPr>
        <p:spPr/>
        <p:txBody>
          <a:bodyPr/>
          <a:lstStyle/>
          <a:p>
            <a:endParaRPr lang="he-IL">
              <a:solidFill>
                <a:prstClr val="black">
                  <a:tint val="75000"/>
                </a:prstClr>
              </a:solidFill>
            </a:endParaRPr>
          </a:p>
        </p:txBody>
      </p:sp>
      <p:sp>
        <p:nvSpPr>
          <p:cNvPr id="5" name="מציין מיקום של מספר שקופית 4"/>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85628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58FBECAC-D087-4E8B-A005-3FFA6BA6ED2A}" type="datetimeFigureOut">
              <a:rPr lang="he-IL" smtClean="0">
                <a:solidFill>
                  <a:prstClr val="black">
                    <a:tint val="75000"/>
                  </a:prstClr>
                </a:solidFill>
              </a:rPr>
              <a:pPr/>
              <a:t>ד'/חשון/תשע"ח</a:t>
            </a:fld>
            <a:endParaRPr lang="he-IL">
              <a:solidFill>
                <a:prstClr val="black">
                  <a:tint val="75000"/>
                </a:prstClr>
              </a:solidFill>
            </a:endParaRPr>
          </a:p>
        </p:txBody>
      </p:sp>
      <p:sp>
        <p:nvSpPr>
          <p:cNvPr id="3" name="מציין מיקום של כותרת תחתונה 2"/>
          <p:cNvSpPr>
            <a:spLocks noGrp="1"/>
          </p:cNvSpPr>
          <p:nvPr>
            <p:ph type="ftr" sz="quarter" idx="11"/>
          </p:nvPr>
        </p:nvSpPr>
        <p:spPr/>
        <p:txBody>
          <a:bodyPr/>
          <a:lstStyle/>
          <a:p>
            <a:endParaRPr lang="he-IL">
              <a:solidFill>
                <a:prstClr val="black">
                  <a:tint val="75000"/>
                </a:prstClr>
              </a:solidFill>
            </a:endParaRPr>
          </a:p>
        </p:txBody>
      </p:sp>
      <p:sp>
        <p:nvSpPr>
          <p:cNvPr id="4" name="מציין מיקום של מספר שקופית 3"/>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862443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58FBECAC-D087-4E8B-A005-3FFA6BA6ED2A}" type="datetimeFigureOut">
              <a:rPr lang="he-IL" smtClean="0">
                <a:solidFill>
                  <a:prstClr val="black">
                    <a:tint val="75000"/>
                  </a:prstClr>
                </a:solidFill>
              </a:rPr>
              <a:pPr/>
              <a:t>ד'/חשון/תשע"ח</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122341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58FBECAC-D087-4E8B-A005-3FFA6BA6ED2A}" type="datetimeFigureOut">
              <a:rPr lang="he-IL" smtClean="0">
                <a:solidFill>
                  <a:prstClr val="black">
                    <a:tint val="75000"/>
                  </a:prstClr>
                </a:solidFill>
              </a:rPr>
              <a:pPr/>
              <a:t>ד'/חשון/תשע"ח</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2549532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solidFill>
                  <a:prstClr val="black">
                    <a:tint val="75000"/>
                  </a:prstClr>
                </a:solidFill>
              </a:rPr>
              <a:pPr/>
              <a:t>ד'/חשון/תשע"ח</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895690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solidFill>
                  <a:prstClr val="black">
                    <a:tint val="75000"/>
                  </a:prstClr>
                </a:solidFill>
              </a:rPr>
              <a:pPr/>
              <a:t>ד'/חשון/תשע"ח</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3759106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848614589"/>
      </p:ext>
    </p:extLst>
  </p:cSld>
  <p:clrMapOvr>
    <a:masterClrMapping/>
  </p:clrMapOvr>
  <p:hf sldNum="0" hd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836833253"/>
      </p:ext>
    </p:extLst>
  </p:cSld>
  <p:clrMapOvr>
    <a:masterClrMapping/>
  </p:clrMapOvr>
  <p:hf sldNum="0" hd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925243621"/>
      </p:ext>
    </p:extLst>
  </p:cSld>
  <p:clrMapOvr>
    <a:masterClrMapping/>
  </p:clrMapOvr>
  <p:hf sldNum="0"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525718755"/>
      </p:ext>
    </p:extLst>
  </p:cSld>
  <p:clrMapOvr>
    <a:masterClrMapping/>
  </p:clrMapOvr>
  <p:hf sldNum="0"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8" name="מציין מיקום של כותרת תחתונה 7"/>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9" name="מציין מיקום של מספר שקופית 8"/>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480262858"/>
      </p:ext>
    </p:extLst>
  </p:cSld>
  <p:clrMapOvr>
    <a:masterClrMapping/>
  </p:clrMapOvr>
  <p:hf sldNum="0" hd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4" name="מציין מיקום של כותרת תחתונה 3"/>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5" name="מציין מיקום של מספר שקופית 4"/>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750877440"/>
      </p:ext>
    </p:extLst>
  </p:cSld>
  <p:clrMapOvr>
    <a:masterClrMapping/>
  </p:clrMapOvr>
  <p:hf sldNum="0" hd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3" name="מציין מיקום של כותרת תחתונה 2"/>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4" name="מציין מיקום של מספר שקופית 3"/>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599175151"/>
      </p:ext>
    </p:extLst>
  </p:cSld>
  <p:clrMapOvr>
    <a:masterClrMapping/>
  </p:clrMapOvr>
  <p:hf sldNum="0" hd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54292429"/>
      </p:ext>
    </p:extLst>
  </p:cSld>
  <p:clrMapOvr>
    <a:masterClrMapping/>
  </p:clrMapOvr>
  <p:hf sldNum="0" hd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161199105"/>
      </p:ext>
    </p:extLst>
  </p:cSld>
  <p:clrMapOvr>
    <a:masterClrMapping/>
  </p:clrMapOvr>
  <p:hf sldNum="0" hd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185055384"/>
      </p:ext>
    </p:extLst>
  </p:cSld>
  <p:clrMapOvr>
    <a:masterClrMapping/>
  </p:clrMapOvr>
  <p:hf sldNum="0" hd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047968403"/>
      </p:ext>
    </p:extLst>
  </p:cSld>
  <p:clrMapOvr>
    <a:masterClrMapping/>
  </p:clrMapOvr>
  <p:hf sldNum="0"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8FBECAC-D087-4E8B-A005-3FFA6BA6ED2A}" type="datetimeFigureOut">
              <a:rPr lang="he-IL" smtClean="0">
                <a:solidFill>
                  <a:prstClr val="black">
                    <a:tint val="75000"/>
                  </a:prstClr>
                </a:solidFill>
              </a:rPr>
              <a:pPr/>
              <a:t>ד'/חשון/תשע"ח</a:t>
            </a:fld>
            <a:endParaRPr lang="he-IL">
              <a:solidFill>
                <a:prstClr val="black">
                  <a:tint val="75000"/>
                </a:prstClr>
              </a:solidFill>
            </a:endParaRPr>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solidFill>
                <a:prstClr val="black">
                  <a:tint val="75000"/>
                </a:prstClr>
              </a:solidFill>
            </a:endParaRPr>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0487765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60000">
              <a:schemeClr val="bg2">
                <a:tint val="95000"/>
                <a:shade val="100000"/>
                <a:satMod val="130000"/>
                <a:lumMod val="130000"/>
              </a:schemeClr>
            </a:gs>
            <a:gs pos="100000">
              <a:schemeClr val="bg1"/>
            </a:gs>
          </a:gsLst>
          <a:path path="circle">
            <a:fillToRect l="20000" t="10000" r="20000" b="60000"/>
          </a:path>
          <a:tileRect/>
        </a:gradFill>
        <a:effectLst/>
      </p:bgPr>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r>
              <a:rPr lang="he-IL" smtClean="0">
                <a:solidFill>
                  <a:prstClr val="black">
                    <a:tint val="75000"/>
                  </a:prstClr>
                </a:solidFill>
              </a:rPr>
              <a:t>ב'/ניסן/תשע"ב</a:t>
            </a:r>
            <a:endParaRPr lang="he-IL">
              <a:solidFill>
                <a:prstClr val="black">
                  <a:tint val="75000"/>
                </a:prstClr>
              </a:solidFill>
            </a:endParaRPr>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68684757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14.xml"/><Relationship Id="rId5" Type="http://schemas.openxmlformats.org/officeDocument/2006/relationships/slide" Target="slide13.xml"/><Relationship Id="rId4" Type="http://schemas.openxmlformats.org/officeDocument/2006/relationships/slide" Target="slide6.xml"/></Relationships>
</file>

<file path=ppt/slides/_rels/slide3.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edu.gov.il/special/students/technologie-subjects/Pages/default.aspx"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slide" Target="slide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chart" Target="../charts/chart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chart" Target="../charts/chart4.xml"/><Relationship Id="rId4" Type="http://schemas.openxmlformats.org/officeDocument/2006/relationships/slide" Target="slide14.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chart" Target="../charts/chart5.xml"/><Relationship Id="rId4" Type="http://schemas.openxmlformats.org/officeDocument/2006/relationships/slide" Target="slide14.xml"/></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chart" Target="../charts/chart6.xml"/></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תמונה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5856" y="3140968"/>
            <a:ext cx="2674829" cy="1952625"/>
          </a:xfrm>
          <a:prstGeom prst="rect">
            <a:avLst/>
          </a:prstGeom>
        </p:spPr>
      </p:pic>
      <p:sp>
        <p:nvSpPr>
          <p:cNvPr id="2" name="מלבן 1"/>
          <p:cNvSpPr/>
          <p:nvPr/>
        </p:nvSpPr>
        <p:spPr>
          <a:xfrm>
            <a:off x="0" y="1268760"/>
            <a:ext cx="9144000" cy="2123658"/>
          </a:xfrm>
          <a:prstGeom prst="rect">
            <a:avLst/>
          </a:prstGeom>
          <a:effectLst/>
        </p:spPr>
        <p:txBody>
          <a:bodyPr wrap="square">
            <a:spAutoFit/>
          </a:bodyPr>
          <a:lstStyle/>
          <a:p>
            <a:pPr algn="ctr">
              <a:defRPr/>
            </a:pPr>
            <a:r>
              <a:rPr lang="he-IL" sz="4400" b="1" dirty="0" smtClean="0">
                <a:latin typeface="David" panose="020E0502060401010101" pitchFamily="34" charset="-79"/>
                <a:cs typeface="David" panose="020E0502060401010101" pitchFamily="34" charset="-79"/>
              </a:rPr>
              <a:t>תכנית אסטרטגית לחיזוק החינוך הטכנולוגי מקצועי בישראל</a:t>
            </a:r>
          </a:p>
          <a:p>
            <a:pPr algn="ctr">
              <a:defRPr/>
            </a:pPr>
            <a:r>
              <a:rPr lang="he-IL" sz="4400" b="1" dirty="0" smtClean="0">
                <a:latin typeface="David" panose="020E0502060401010101" pitchFamily="34" charset="-79"/>
                <a:cs typeface="David" panose="020E0502060401010101" pitchFamily="34" charset="-79"/>
              </a:rPr>
              <a:t>2017-2022</a:t>
            </a:r>
          </a:p>
        </p:txBody>
      </p:sp>
      <p:sp>
        <p:nvSpPr>
          <p:cNvPr id="6" name="מלבן 5"/>
          <p:cNvSpPr/>
          <p:nvPr/>
        </p:nvSpPr>
        <p:spPr>
          <a:xfrm>
            <a:off x="0" y="5387732"/>
            <a:ext cx="9144000" cy="1569660"/>
          </a:xfrm>
          <a:prstGeom prst="rect">
            <a:avLst/>
          </a:prstGeom>
        </p:spPr>
        <p:txBody>
          <a:bodyPr wrap="square">
            <a:spAutoFit/>
          </a:bodyPr>
          <a:lstStyle/>
          <a:p>
            <a:pPr algn="ctr">
              <a:defRPr/>
            </a:pPr>
            <a:r>
              <a:rPr lang="he-IL" sz="2400" b="1" dirty="0" smtClean="0">
                <a:solidFill>
                  <a:schemeClr val="bg2">
                    <a:lumMod val="25000"/>
                  </a:schemeClr>
                </a:solidFill>
                <a:latin typeface="David" panose="020E0502060401010101" pitchFamily="34" charset="-79"/>
                <a:ea typeface="Tahoma" pitchFamily="34" charset="0"/>
                <a:cs typeface="David" panose="020E0502060401010101" pitchFamily="34" charset="-79"/>
              </a:rPr>
              <a:t>יום</a:t>
            </a:r>
            <a:r>
              <a:rPr lang="he-IL" sz="2400" b="1" dirty="0">
                <a:solidFill>
                  <a:schemeClr val="bg2">
                    <a:lumMod val="25000"/>
                  </a:schemeClr>
                </a:solidFill>
                <a:latin typeface="David" panose="020E0502060401010101" pitchFamily="34" charset="-79"/>
                <a:ea typeface="Tahoma" pitchFamily="34" charset="0"/>
                <a:cs typeface="David" panose="020E0502060401010101" pitchFamily="34" charset="-79"/>
              </a:rPr>
              <a:t> רביעי </a:t>
            </a:r>
            <a:r>
              <a:rPr lang="he-IL" sz="2400" b="1" dirty="0" smtClean="0">
                <a:solidFill>
                  <a:schemeClr val="bg2">
                    <a:lumMod val="25000"/>
                  </a:schemeClr>
                </a:solidFill>
                <a:latin typeface="David" panose="020E0502060401010101" pitchFamily="34" charset="-79"/>
                <a:ea typeface="Tahoma" pitchFamily="34" charset="0"/>
                <a:cs typeface="David" panose="020E0502060401010101" pitchFamily="34" charset="-79"/>
              </a:rPr>
              <a:t>ו' בחשון תשע"ח</a:t>
            </a:r>
            <a:endParaRPr lang="he-IL" sz="2400" b="1" dirty="0">
              <a:solidFill>
                <a:schemeClr val="bg2">
                  <a:lumMod val="25000"/>
                </a:schemeClr>
              </a:solidFill>
              <a:latin typeface="David" panose="020E0502060401010101" pitchFamily="34" charset="-79"/>
              <a:ea typeface="Tahoma" pitchFamily="34" charset="0"/>
              <a:cs typeface="David" panose="020E0502060401010101" pitchFamily="34" charset="-79"/>
            </a:endParaRPr>
          </a:p>
          <a:p>
            <a:pPr algn="ctr">
              <a:defRPr/>
            </a:pPr>
            <a:r>
              <a:rPr lang="he-IL" sz="2400" b="1" dirty="0" smtClean="0">
                <a:solidFill>
                  <a:schemeClr val="bg2">
                    <a:lumMod val="25000"/>
                  </a:schemeClr>
                </a:solidFill>
                <a:latin typeface="David" panose="020E0502060401010101" pitchFamily="34" charset="-79"/>
                <a:ea typeface="Tahoma" pitchFamily="34" charset="0"/>
                <a:cs typeface="David" panose="020E0502060401010101" pitchFamily="34" charset="-79"/>
              </a:rPr>
              <a:t>26 באוקטובר  </a:t>
            </a:r>
            <a:r>
              <a:rPr lang="he-IL" sz="2400" b="1" dirty="0">
                <a:solidFill>
                  <a:schemeClr val="bg2">
                    <a:lumMod val="25000"/>
                  </a:schemeClr>
                </a:solidFill>
                <a:latin typeface="David" panose="020E0502060401010101" pitchFamily="34" charset="-79"/>
                <a:ea typeface="Tahoma" pitchFamily="34" charset="0"/>
                <a:cs typeface="David" panose="020E0502060401010101" pitchFamily="34" charset="-79"/>
              </a:rPr>
              <a:t>2017</a:t>
            </a:r>
          </a:p>
          <a:p>
            <a:pPr algn="ctr">
              <a:defRPr/>
            </a:pPr>
            <a:r>
              <a:rPr lang="he-IL" sz="2400" b="1" dirty="0" smtClean="0">
                <a:solidFill>
                  <a:schemeClr val="bg2">
                    <a:lumMod val="25000"/>
                  </a:schemeClr>
                </a:solidFill>
                <a:latin typeface="David" panose="020E0502060401010101" pitchFamily="34" charset="-79"/>
                <a:ea typeface="Tahoma" pitchFamily="34" charset="0"/>
                <a:cs typeface="David" panose="020E0502060401010101" pitchFamily="34" charset="-79"/>
              </a:rPr>
              <a:t>ד"ר עופר רימון </a:t>
            </a:r>
          </a:p>
          <a:p>
            <a:pPr algn="ctr">
              <a:defRPr/>
            </a:pPr>
            <a:r>
              <a:rPr lang="he-IL" sz="2400" b="1" dirty="0" smtClean="0">
                <a:solidFill>
                  <a:schemeClr val="bg2">
                    <a:lumMod val="25000"/>
                  </a:schemeClr>
                </a:solidFill>
                <a:latin typeface="David" panose="020E0502060401010101" pitchFamily="34" charset="-79"/>
                <a:ea typeface="Tahoma" pitchFamily="34" charset="0"/>
                <a:cs typeface="David" panose="020E0502060401010101" pitchFamily="34" charset="-79"/>
              </a:rPr>
              <a:t>סמנכ"ל תקשוב, טכנולוגיה ומערכות מידע</a:t>
            </a:r>
          </a:p>
        </p:txBody>
      </p:sp>
      <p:pic>
        <p:nvPicPr>
          <p:cNvPr id="4" name="תמונה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1920" y="163240"/>
            <a:ext cx="1087636" cy="1228780"/>
          </a:xfrm>
          <a:prstGeom prst="rect">
            <a:avLst/>
          </a:prstGeom>
        </p:spPr>
      </p:pic>
    </p:spTree>
    <p:extLst>
      <p:ext uri="{BB962C8B-B14F-4D97-AF65-F5344CB8AC3E}">
        <p14:creationId xmlns:p14="http://schemas.microsoft.com/office/powerpoint/2010/main" val="24546966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27384"/>
            <a:ext cx="9144000" cy="584775"/>
          </a:xfrm>
          <a:prstGeom prst="rect">
            <a:avLst/>
          </a:prstGeom>
          <a:solidFill>
            <a:schemeClr val="tx2">
              <a:lumMod val="50000"/>
            </a:schemeClr>
          </a:solidFill>
        </p:spPr>
        <p:txBody>
          <a:bodyPr wrap="square" rtlCol="1">
            <a:spAutoFit/>
          </a:bodyPr>
          <a:lstStyle/>
          <a:p>
            <a:r>
              <a:rPr lang="he-IL" sz="3200" b="1" dirty="0" smtClean="0">
                <a:solidFill>
                  <a:schemeClr val="bg1"/>
                </a:solidFill>
                <a:latin typeface="David" panose="020E0502060401010101" pitchFamily="34" charset="-79"/>
                <a:cs typeface="David" panose="020E0502060401010101" pitchFamily="34" charset="-79"/>
              </a:rPr>
              <a:t>יעדים לחמש השנים הקרובות</a:t>
            </a:r>
            <a:endParaRPr lang="he-IL" sz="3200" b="1" dirty="0">
              <a:solidFill>
                <a:schemeClr val="bg1"/>
              </a:solidFill>
              <a:latin typeface="David" panose="020E0502060401010101" pitchFamily="34" charset="-79"/>
              <a:cs typeface="David" panose="020E0502060401010101" pitchFamily="34" charset="-79"/>
            </a:endParaRPr>
          </a:p>
        </p:txBody>
      </p:sp>
      <p:sp>
        <p:nvSpPr>
          <p:cNvPr id="2" name="מלבן 1"/>
          <p:cNvSpPr/>
          <p:nvPr/>
        </p:nvSpPr>
        <p:spPr>
          <a:xfrm>
            <a:off x="0" y="620688"/>
            <a:ext cx="9108504" cy="4031873"/>
          </a:xfrm>
          <a:prstGeom prst="rect">
            <a:avLst/>
          </a:prstGeom>
        </p:spPr>
        <p:txBody>
          <a:bodyPr wrap="square">
            <a:spAutoFit/>
          </a:bodyPr>
          <a:lstStyle/>
          <a:p>
            <a:pPr marL="342900" indent="-342900">
              <a:spcBef>
                <a:spcPts val="600"/>
              </a:spcBef>
              <a:spcAft>
                <a:spcPts val="600"/>
              </a:spcAft>
              <a:buFont typeface="Wingdings" panose="05000000000000000000" pitchFamily="2" charset="2"/>
              <a:buChar char="Ø"/>
            </a:pPr>
            <a:r>
              <a:rPr lang="he-IL" sz="2400" dirty="0" smtClean="0">
                <a:latin typeface="David" panose="020E0502060401010101" pitchFamily="34" charset="-79"/>
                <a:cs typeface="David" panose="020E0502060401010101" pitchFamily="34" charset="-79"/>
              </a:rPr>
              <a:t>הגדלת  מס</a:t>
            </a:r>
            <a:r>
              <a:rPr lang="he-IL" sz="2400" dirty="0">
                <a:latin typeface="David" panose="020E0502060401010101" pitchFamily="34" charset="-79"/>
                <a:cs typeface="David" panose="020E0502060401010101" pitchFamily="34" charset="-79"/>
              </a:rPr>
              <a:t>' התלמידים בחינוך </a:t>
            </a:r>
            <a:r>
              <a:rPr lang="he-IL" sz="2400" dirty="0" smtClean="0">
                <a:latin typeface="David" panose="020E0502060401010101" pitchFamily="34" charset="-79"/>
                <a:cs typeface="David" panose="020E0502060401010101" pitchFamily="34" charset="-79"/>
              </a:rPr>
              <a:t>הטכנולוגי בתיכון  ובלימודי המשך (טכנאים והנדסאים) </a:t>
            </a:r>
          </a:p>
          <a:p>
            <a:pPr marL="342900" indent="-342900">
              <a:spcBef>
                <a:spcPts val="600"/>
              </a:spcBef>
              <a:spcAft>
                <a:spcPts val="600"/>
              </a:spcAft>
              <a:buFont typeface="Wingdings" panose="05000000000000000000" pitchFamily="2" charset="2"/>
              <a:buChar char="Ø"/>
            </a:pPr>
            <a:r>
              <a:rPr lang="he-IL" sz="2400" dirty="0" smtClean="0">
                <a:latin typeface="David" panose="020E0502060401010101" pitchFamily="34" charset="-79"/>
                <a:cs typeface="David" panose="020E0502060401010101" pitchFamily="34" charset="-79"/>
              </a:rPr>
              <a:t>חיזוק הקשר בין התעשייה למערכת החינוך הטכנולוגית תוך הגדלת מספר התלמידים המשלבים לימודים והתנסות מעשית  בתעשייה</a:t>
            </a:r>
            <a:endParaRPr lang="he-IL" sz="2400" dirty="0">
              <a:latin typeface="David" panose="020E0502060401010101" pitchFamily="34" charset="-79"/>
              <a:cs typeface="David" panose="020E0502060401010101" pitchFamily="34" charset="-79"/>
            </a:endParaRPr>
          </a:p>
          <a:p>
            <a:pPr marL="342900" indent="-342900">
              <a:spcBef>
                <a:spcPts val="600"/>
              </a:spcBef>
              <a:spcAft>
                <a:spcPts val="600"/>
              </a:spcAft>
              <a:buFont typeface="Wingdings" panose="05000000000000000000" pitchFamily="2" charset="2"/>
              <a:buChar char="Ø"/>
            </a:pPr>
            <a:r>
              <a:rPr lang="he-IL" sz="2400" dirty="0" smtClean="0">
                <a:latin typeface="David" panose="020E0502060401010101" pitchFamily="34" charset="-79"/>
                <a:cs typeface="David" panose="020E0502060401010101" pitchFamily="34" charset="-79"/>
              </a:rPr>
              <a:t>הגדלת מספר התלמידים המסיימים עם תעודת הסמכה מקצועית (בנוסף או כתחליף לתעודת בגרות)</a:t>
            </a:r>
            <a:endParaRPr lang="he-IL" sz="2400" dirty="0">
              <a:latin typeface="David" panose="020E0502060401010101" pitchFamily="34" charset="-79"/>
              <a:cs typeface="David" panose="020E0502060401010101" pitchFamily="34" charset="-79"/>
            </a:endParaRPr>
          </a:p>
          <a:p>
            <a:pPr marL="342900" indent="-342900">
              <a:spcBef>
                <a:spcPts val="600"/>
              </a:spcBef>
              <a:spcAft>
                <a:spcPts val="600"/>
              </a:spcAft>
              <a:buFont typeface="Wingdings" panose="05000000000000000000" pitchFamily="2" charset="2"/>
              <a:buChar char="Ø"/>
            </a:pPr>
            <a:r>
              <a:rPr lang="he-IL" sz="2400" dirty="0" smtClean="0">
                <a:latin typeface="David" panose="020E0502060401010101" pitchFamily="34" charset="-79"/>
                <a:cs typeface="David" panose="020E0502060401010101" pitchFamily="34" charset="-79"/>
              </a:rPr>
              <a:t>חיזוק החינוך הטכנולוגי בכפרי הנוער</a:t>
            </a:r>
          </a:p>
          <a:p>
            <a:pPr marL="342900" indent="-342900">
              <a:spcBef>
                <a:spcPts val="600"/>
              </a:spcBef>
              <a:spcAft>
                <a:spcPts val="600"/>
              </a:spcAft>
              <a:buFont typeface="Wingdings" panose="05000000000000000000" pitchFamily="2" charset="2"/>
              <a:buChar char="Ø"/>
            </a:pPr>
            <a:r>
              <a:rPr lang="he-IL" sz="2400" dirty="0" smtClean="0">
                <a:latin typeface="David" panose="020E0502060401010101" pitchFamily="34" charset="-79"/>
                <a:cs typeface="David" panose="020E0502060401010101" pitchFamily="34" charset="-79"/>
              </a:rPr>
              <a:t>טיוב מתמיד של החינוך הטכנולוגי תוך התאמה ועדכון של </a:t>
            </a:r>
            <a:r>
              <a:rPr lang="he-IL" sz="2400" dirty="0" err="1" smtClean="0">
                <a:latin typeface="David" panose="020E0502060401010101" pitchFamily="34" charset="-79"/>
                <a:cs typeface="David" panose="020E0502060401010101" pitchFamily="34" charset="-79"/>
              </a:rPr>
              <a:t>תוכניות</a:t>
            </a:r>
            <a:r>
              <a:rPr lang="he-IL" sz="2400" dirty="0" smtClean="0">
                <a:latin typeface="David" panose="020E0502060401010101" pitchFamily="34" charset="-79"/>
                <a:cs typeface="David" panose="020E0502060401010101" pitchFamily="34" charset="-79"/>
              </a:rPr>
              <a:t> הלימודים ושיטות ההוראה בבתי הספר בדגש על ההתנסות המעשית </a:t>
            </a:r>
          </a:p>
        </p:txBody>
      </p:sp>
      <p:sp>
        <p:nvSpPr>
          <p:cNvPr id="3" name="מלבן 2">
            <a:hlinkClick r:id="rId3" action="ppaction://hlinksldjump"/>
          </p:cNvPr>
          <p:cNvSpPr/>
          <p:nvPr/>
        </p:nvSpPr>
        <p:spPr>
          <a:xfrm>
            <a:off x="323528" y="620688"/>
            <a:ext cx="8352928"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6" name="מלבן 5">
            <a:hlinkClick r:id="rId4" action="ppaction://hlinksldjump"/>
          </p:cNvPr>
          <p:cNvSpPr/>
          <p:nvPr/>
        </p:nvSpPr>
        <p:spPr>
          <a:xfrm>
            <a:off x="323528" y="1484784"/>
            <a:ext cx="8352928"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מלבן 6">
            <a:hlinkClick r:id="rId5" action="ppaction://hlinksldjump"/>
          </p:cNvPr>
          <p:cNvSpPr/>
          <p:nvPr/>
        </p:nvSpPr>
        <p:spPr>
          <a:xfrm>
            <a:off x="395536" y="2420888"/>
            <a:ext cx="8352928"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8" name="מלבן 7">
            <a:hlinkClick r:id="rId6" action="ppaction://hlinksldjump"/>
          </p:cNvPr>
          <p:cNvSpPr/>
          <p:nvPr/>
        </p:nvSpPr>
        <p:spPr>
          <a:xfrm>
            <a:off x="323528" y="3068960"/>
            <a:ext cx="8577336"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9" name="מלבן 8">
            <a:hlinkClick r:id="rId6" action="ppaction://hlinksldjump"/>
          </p:cNvPr>
          <p:cNvSpPr/>
          <p:nvPr/>
        </p:nvSpPr>
        <p:spPr>
          <a:xfrm>
            <a:off x="179512" y="3789040"/>
            <a:ext cx="8873752"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24719516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27384"/>
            <a:ext cx="9144000" cy="584775"/>
          </a:xfrm>
          <a:prstGeom prst="rect">
            <a:avLst/>
          </a:prstGeom>
          <a:solidFill>
            <a:schemeClr val="tx2">
              <a:lumMod val="50000"/>
            </a:schemeClr>
          </a:solidFill>
        </p:spPr>
        <p:txBody>
          <a:bodyPr wrap="square" rtlCol="1">
            <a:spAutoFit/>
          </a:bodyPr>
          <a:lstStyle/>
          <a:p>
            <a:r>
              <a:rPr lang="he-IL" sz="3200" b="1" dirty="0" smtClean="0">
                <a:solidFill>
                  <a:schemeClr val="bg1"/>
                </a:solidFill>
                <a:latin typeface="David" panose="020E0502060401010101" pitchFamily="34" charset="-79"/>
                <a:cs typeface="David" panose="020E0502060401010101" pitchFamily="34" charset="-79"/>
              </a:rPr>
              <a:t>הגדלת מספר התלמידים בחינוך הטכנולוגי בתיכון ( י-י"ב)</a:t>
            </a:r>
            <a:endParaRPr lang="he-IL" sz="3200" b="1" dirty="0">
              <a:solidFill>
                <a:schemeClr val="bg1"/>
              </a:solidFill>
              <a:latin typeface="David" panose="020E0502060401010101" pitchFamily="34" charset="-79"/>
              <a:cs typeface="David" panose="020E0502060401010101" pitchFamily="34" charset="-79"/>
            </a:endParaRPr>
          </a:p>
        </p:txBody>
      </p:sp>
      <p:sp>
        <p:nvSpPr>
          <p:cNvPr id="6" name="מלבן 5">
            <a:hlinkClick r:id="rId3" action="ppaction://hlinksldjump"/>
          </p:cNvPr>
          <p:cNvSpPr/>
          <p:nvPr/>
        </p:nvSpPr>
        <p:spPr>
          <a:xfrm>
            <a:off x="323528" y="1484784"/>
            <a:ext cx="8352928"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8" name="מלבן 7">
            <a:hlinkClick r:id="" action="ppaction://noaction"/>
          </p:cNvPr>
          <p:cNvSpPr/>
          <p:nvPr/>
        </p:nvSpPr>
        <p:spPr>
          <a:xfrm>
            <a:off x="323528" y="3068960"/>
            <a:ext cx="8577336"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9" name="מלבן 8">
            <a:hlinkClick r:id="" action="ppaction://noaction"/>
          </p:cNvPr>
          <p:cNvSpPr/>
          <p:nvPr/>
        </p:nvSpPr>
        <p:spPr>
          <a:xfrm>
            <a:off x="179512" y="3789040"/>
            <a:ext cx="8873752"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graphicFrame>
        <p:nvGraphicFramePr>
          <p:cNvPr id="12" name="תרשים 11"/>
          <p:cNvGraphicFramePr>
            <a:graphicFrameLocks/>
          </p:cNvGraphicFramePr>
          <p:nvPr>
            <p:extLst>
              <p:ext uri="{D42A27DB-BD31-4B8C-83A1-F6EECF244321}">
                <p14:modId xmlns:p14="http://schemas.microsoft.com/office/powerpoint/2010/main" val="4050457868"/>
              </p:ext>
            </p:extLst>
          </p:nvPr>
        </p:nvGraphicFramePr>
        <p:xfrm>
          <a:off x="0" y="692696"/>
          <a:ext cx="8900864" cy="5256584"/>
        </p:xfrm>
        <a:graphic>
          <a:graphicData uri="http://schemas.openxmlformats.org/drawingml/2006/chart">
            <c:chart xmlns:c="http://schemas.openxmlformats.org/drawingml/2006/chart" xmlns:r="http://schemas.openxmlformats.org/officeDocument/2006/relationships" r:id="rId4"/>
          </a:graphicData>
        </a:graphic>
      </p:graphicFrame>
      <p:sp>
        <p:nvSpPr>
          <p:cNvPr id="13" name="TextBox 1"/>
          <p:cNvSpPr txBox="1"/>
          <p:nvPr/>
        </p:nvSpPr>
        <p:spPr>
          <a:xfrm>
            <a:off x="6084168" y="3356992"/>
            <a:ext cx="1008112" cy="2232248"/>
          </a:xfrm>
          <a:prstGeom prst="rect">
            <a:avLst/>
          </a:prstGeom>
        </p:spPr>
        <p:txBody>
          <a:bodyPr wrap="square" rtlCol="1"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he-IL" sz="1800" b="1" dirty="0" smtClean="0">
                <a:solidFill>
                  <a:schemeClr val="bg1"/>
                </a:solidFill>
                <a:latin typeface="David" panose="020E0502060401010101" pitchFamily="34" charset="-79"/>
                <a:cs typeface="David" panose="020E0502060401010101" pitchFamily="34" charset="-79"/>
              </a:rPr>
              <a:t>40%</a:t>
            </a:r>
            <a:endParaRPr lang="he-IL" sz="1800" b="1" dirty="0">
              <a:solidFill>
                <a:schemeClr val="bg1"/>
              </a:solidFill>
              <a:latin typeface="David" panose="020E0502060401010101" pitchFamily="34" charset="-79"/>
              <a:cs typeface="David" panose="020E0502060401010101" pitchFamily="34" charset="-79"/>
            </a:endParaRPr>
          </a:p>
        </p:txBody>
      </p:sp>
      <p:sp>
        <p:nvSpPr>
          <p:cNvPr id="14" name="TextBox 1"/>
          <p:cNvSpPr txBox="1"/>
          <p:nvPr/>
        </p:nvSpPr>
        <p:spPr>
          <a:xfrm>
            <a:off x="3203848" y="2276872"/>
            <a:ext cx="1008112" cy="3312368"/>
          </a:xfrm>
          <a:prstGeom prst="rect">
            <a:avLst/>
          </a:prstGeom>
        </p:spPr>
        <p:txBody>
          <a:bodyPr wrap="square" rtlCol="1"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he-IL" sz="1800" b="1" dirty="0" smtClean="0">
                <a:solidFill>
                  <a:schemeClr val="bg1"/>
                </a:solidFill>
                <a:latin typeface="David" panose="020E0502060401010101" pitchFamily="34" charset="-79"/>
                <a:cs typeface="David" panose="020E0502060401010101" pitchFamily="34" charset="-79"/>
              </a:rPr>
              <a:t>41%</a:t>
            </a:r>
            <a:endParaRPr lang="he-IL" sz="1800" b="1" dirty="0">
              <a:solidFill>
                <a:schemeClr val="bg1"/>
              </a:solidFill>
              <a:latin typeface="David" panose="020E0502060401010101" pitchFamily="34" charset="-79"/>
              <a:cs typeface="David" panose="020E0502060401010101" pitchFamily="34" charset="-79"/>
            </a:endParaRPr>
          </a:p>
        </p:txBody>
      </p:sp>
      <p:sp>
        <p:nvSpPr>
          <p:cNvPr id="15" name="TextBox 1"/>
          <p:cNvSpPr txBox="1"/>
          <p:nvPr/>
        </p:nvSpPr>
        <p:spPr>
          <a:xfrm>
            <a:off x="1763688" y="1772816"/>
            <a:ext cx="1008112" cy="3816424"/>
          </a:xfrm>
          <a:prstGeom prst="rect">
            <a:avLst/>
          </a:prstGeom>
        </p:spPr>
        <p:txBody>
          <a:bodyPr wrap="square" rtlCol="1"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he-IL" sz="1800" b="1" dirty="0" smtClean="0">
                <a:solidFill>
                  <a:schemeClr val="bg1"/>
                </a:solidFill>
                <a:latin typeface="David" panose="020E0502060401010101" pitchFamily="34" charset="-79"/>
                <a:cs typeface="David" panose="020E0502060401010101" pitchFamily="34" charset="-79"/>
              </a:rPr>
              <a:t>42%</a:t>
            </a:r>
            <a:endParaRPr lang="he-IL" sz="1800" b="1" dirty="0">
              <a:solidFill>
                <a:schemeClr val="bg1"/>
              </a:solidFill>
              <a:latin typeface="David" panose="020E0502060401010101" pitchFamily="34" charset="-79"/>
              <a:cs typeface="David" panose="020E0502060401010101" pitchFamily="34" charset="-79"/>
            </a:endParaRPr>
          </a:p>
        </p:txBody>
      </p:sp>
      <p:sp>
        <p:nvSpPr>
          <p:cNvPr id="16" name="TextBox 1"/>
          <p:cNvSpPr txBox="1"/>
          <p:nvPr/>
        </p:nvSpPr>
        <p:spPr>
          <a:xfrm>
            <a:off x="4616388" y="2852936"/>
            <a:ext cx="1035732" cy="2736304"/>
          </a:xfrm>
          <a:prstGeom prst="rect">
            <a:avLst/>
          </a:prstGeom>
        </p:spPr>
        <p:txBody>
          <a:bodyPr wrap="square" rtlCol="1"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he-IL" sz="1800" b="1" dirty="0" smtClean="0">
                <a:solidFill>
                  <a:schemeClr val="bg1"/>
                </a:solidFill>
                <a:latin typeface="David" panose="020E0502060401010101" pitchFamily="34" charset="-79"/>
                <a:cs typeface="David" panose="020E0502060401010101" pitchFamily="34" charset="-79"/>
              </a:rPr>
              <a:t>40.5%</a:t>
            </a:r>
            <a:endParaRPr lang="he-IL" sz="1800" b="1" dirty="0">
              <a:solidFill>
                <a:schemeClr val="bg1"/>
              </a:solidFill>
              <a:latin typeface="David" panose="020E0502060401010101" pitchFamily="34" charset="-79"/>
              <a:cs typeface="David" panose="020E0502060401010101" pitchFamily="34" charset="-79"/>
            </a:endParaRPr>
          </a:p>
        </p:txBody>
      </p:sp>
      <p:sp>
        <p:nvSpPr>
          <p:cNvPr id="17" name="TextBox 1"/>
          <p:cNvSpPr txBox="1"/>
          <p:nvPr/>
        </p:nvSpPr>
        <p:spPr>
          <a:xfrm>
            <a:off x="323528" y="1268760"/>
            <a:ext cx="1080120" cy="4320480"/>
          </a:xfrm>
          <a:prstGeom prst="rect">
            <a:avLst/>
          </a:prstGeom>
        </p:spPr>
        <p:txBody>
          <a:bodyPr wrap="square" rtlCol="1"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he-IL" sz="1800" b="1" dirty="0" smtClean="0">
                <a:solidFill>
                  <a:schemeClr val="bg1"/>
                </a:solidFill>
                <a:latin typeface="David" panose="020E0502060401010101" pitchFamily="34" charset="-79"/>
                <a:cs typeface="David" panose="020E0502060401010101" pitchFamily="34" charset="-79"/>
              </a:rPr>
              <a:t>43%</a:t>
            </a:r>
            <a:endParaRPr lang="he-IL" sz="1800" b="1" dirty="0">
              <a:solidFill>
                <a:schemeClr val="bg1"/>
              </a:solidFill>
              <a:latin typeface="David" panose="020E0502060401010101" pitchFamily="34" charset="-79"/>
              <a:cs typeface="David" panose="020E0502060401010101" pitchFamily="34" charset="-79"/>
            </a:endParaRPr>
          </a:p>
        </p:txBody>
      </p:sp>
      <p:sp>
        <p:nvSpPr>
          <p:cNvPr id="2" name="TextBox 1"/>
          <p:cNvSpPr txBox="1"/>
          <p:nvPr/>
        </p:nvSpPr>
        <p:spPr>
          <a:xfrm>
            <a:off x="0" y="6165304"/>
            <a:ext cx="9144000" cy="461665"/>
          </a:xfrm>
          <a:prstGeom prst="rect">
            <a:avLst/>
          </a:prstGeom>
          <a:noFill/>
        </p:spPr>
        <p:txBody>
          <a:bodyPr wrap="square" rtlCol="1">
            <a:spAutoFit/>
          </a:bodyPr>
          <a:lstStyle/>
          <a:p>
            <a:pPr algn="ctr"/>
            <a:r>
              <a:rPr lang="he-IL" sz="2400" b="1" dirty="0" smtClean="0">
                <a:latin typeface="David" panose="020E0502060401010101" pitchFamily="34" charset="-79"/>
                <a:cs typeface="David" panose="020E0502060401010101" pitchFamily="34" charset="-79"/>
              </a:rPr>
              <a:t>תוספת של כ-5,000 תלמידים לחינוך הטכנולוגי בשנה</a:t>
            </a:r>
            <a:endParaRPr lang="he-IL" sz="2400" b="1" dirty="0">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17658058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קבוצה 6"/>
          <p:cNvGrpSpPr/>
          <p:nvPr/>
        </p:nvGrpSpPr>
        <p:grpSpPr>
          <a:xfrm>
            <a:off x="35496" y="124096"/>
            <a:ext cx="9108504" cy="6545263"/>
            <a:chOff x="0" y="-144463"/>
            <a:chExt cx="9380538" cy="7002464"/>
          </a:xfrm>
        </p:grpSpPr>
        <p:sp>
          <p:nvSpPr>
            <p:cNvPr id="4" name="AutoShape 2" descr="data:image/png;base64,iVBORw0KGgoAAAANSUhEUgAAA8oAAAD6CAYAAAB5/b4EAAAgAElEQVR4Xuy9WZNl13klts545zHnsSbUgKlITAQHNQWQktikLJGUFFJb0ZL84o62w9F2tKPf/CPsp37tF79Y4QhLbrXd0Qy1JEoiCQIgCBBAjaiqnPPmzTsPZz6O9e1zbt5MZAEFoESow3kjsjIrh3PP2Wefvb/1rfWtT/vn/+P/FMdBhND34XkexqMRhv0BnLEDdzxEHIaIowiapsnH9EvX9WP/T38ex/Gx70//56N+xt+LEcr7hCHg+z4iAMVCEdVKDYvz8zi3to5za6uYqdWRsy3oMZDP26jmbdixD4S+XEOn1cFwOIAWRzAMA4PhAPv7++j2OvBCH34YIQgDQNPghCHsbB6mZcK2MyhXKshmszIeg+EIcazh3v27yOcKqFSqqNSqqFSraPUGaLQ6GA3HOHfuHKrVOjgmly5dRqFQRBQDY8eF47rw+R9NQxCr99U0NUYnx5T/T8doenz5tWkYcnwdGnTTQBRFGDguWq0WmodtRGGE1aVVrK+uoVIswdQMeMMROu0eXMdBbzhCEAQIw1A+c3wdZwzXdeQ9CwVeXwnFYhH5fB65XA7ZTAa6psnfN7ptbO7vYL/bhhv4iHn7oxi8FLmcOIb6FCPiz/h9aHKeEWJEcSTnXSgWUSmXsb6+isW5eVRLZWRsGxavPQzl+mJwzgGmacKyLPngtfPYcvwoOvY5/X76/umcS7//UXNwek7K3IMm5877HoY+4sCDM+yic7iLg537uHvz5+gd7iJn8foC8DGQa4Mh8zYGr3EG8ysXMTN3DnZhFnamBNvMwdYNWHw+Qhee62IU+Aj5PcOUOWebptyb8Xgs94nfK5RKci9gGfCDAMPRCIPxWOZULpdFifcrl1HzJgrkM/82hoYwiuH5vNcBBnym+30E3Rac0QAjZ4AoDqCZAIxQvg5CV6458D3Evpqnhm7ANEwYpg3DsGCYFjRDR6QhmUs+Ij5LUQgTsVyfpcewAVi6WjeG4zEGgy58d4TId/iHcH0fzXYfe+0eWr0hRl4MO5NFLpuFaeiwTBO6YQG6AV3T5f7LGpHMgen7NpkXsY5+dg6H+YuINQ1RyBup5grXMfA4hgnoJr761DK+cnn2Q8/bh9cxNe+OXnoy/3gyan5PzmtqTTy51qVzNj1Xzm/5ms+2lZU1yM5kYNgWspaJjG3BMABdrjeSp4Jzksfh/Q3jCJ7rw/M9jF0Xrsvn2ZF1S565KJK5lK7dfJY4n/hsZzIZ+ZCvs0V55uV5z2Zh2ZnJcxyGMVzuC+MxOp0ODvY2sHH/Bnrdvpx7uo7EvP9hgFzGQjmfk8+5rAU7m4HNZ9uy5f4FEZ9d3hMNscYnnXvK0b4y/WxPfy3zObnv8p68tlCNA48nx0zmhjre1F4V69BMS95TfmfyI/V7XJum14lg6n6GkQ8dEUwdqBXzqJbzyJoashkNBbk/uqxRsWYhCGOuBtANGzHMZG1P9sh0fTy+hU6ds5oLR9cgjxNCPsuRep7Te8r/8xXJevvRe3C6n6R/K2Maq/U4lDkSyz3hHDN0DaapQY8j2UctA8hnbeRsG4W8jULRwrDfRr/bRcawZX+pFkpwR30E/hCmGaHV6sCycmi1DmEYGoLAw2GziUtPXELGsrFxfwMHjQb63T7eeec9/JNXv4GLFy/I3Hpw/z4ODw+xtb2DUqmKfKmK9fMXcfHyFeRyeZlT1XIJP37tR2js72NtdQVzc3XsbG3J+Gxtbck+dHBwgGeeeQazM7MydoVSBVYmC9cPAN1CqVqXNSWIY1kLgohrkQc7l5V4Q7csNf91A5rF+6hDizhHZCmRdT69T9PPvhbH2N3dhed6H4p/JHRKYijeg3SN+atWFT/rlR4aL5394GwEzkbgbATORuDzHQHtj//1/xwL0GGwweDVcTEaDuGMxxgP+vDcJPAKFICdBnbp17L3JyCaX58EK58EKEdRCIMgMIZsOGEYIUvwWiyhXqni2pUrePrJq5ibmUW9UkEpn4ehx9AjD/CGEl2EDKQ8D47D4NGR/3uBh1anjV6/j/5oiP5gAD/wYdg2uqMRPN8XMKEZBgr5goDhWq0G07LQ7w/QbDQkWDRNC8VSEQuLi4hNG61OH7t7+8hn8/jiF58TML67u48LFy5idXUV1dqMgJvecCjHZuQ7HjswzKOI6SRYTsdrMr6aJkGmAGV+zWDfNCTQIWA6bLXRarVlE19bXsX6yhrKhRIMaHBHY3TbHbiOJ0A5Bcn8zIDadQmUCY5CAcrlchGlBJgxcFagxZDfbfba2NjbwX6nBYdASmfgQACiwLJEEmkAl1wez1WBNiCSiQYBA/lcDiury1hZWsJsrY5CNocMAUwUwRBAzMBYJTkIkhls8+tpkHQqWJ4Eyx8OPKeD0HSMT4KZFCjLpUScTgHCwMV42EW3OQWUWzvIW3yzAKapgm8NBgKfEN9GsTyHpdVLmJk/DytXhWUXYZtZWASdBG6+J8/W0HMRmxZyAlyysJKxJuBJgXKxXEaWQNnUZc4ORmMMR2P4IFDOCVDOZW01/h8BlAlW3f4AQbcDZzjEcNxHEHvQDN4XAq8AYUyQFUjCghNKlzvHRAgvUIemGzAEwBqI9QQoMWlCkKxp4JDYOmBrBMmAlcyDkeNOAWVXQBUDVwWUuwlQjmBnOOcyMucUOP9kQNnXMxjYM2jnz6vhkIQKbyQBAlMHBE0Eygb+2T+5gtV6brI8pUB8Olml5oxKXh0BGXVRBBk89PRcIuhN59lpQH76OGmQDcOEaWeRy+dhZrICvDIZC6ZpwDZ16Bz6iOkbAiaVJOLc8MNAgDLnxMhxMByOZY1iAixNKqXnlr4XnyM+5wTI6UcuV5L5xe8TPHPN433mufp+sk54niTk9nbuY+v+TQwGQzkHrgsCxqMQUehL8pJAmQCrkM/AytiSfOQzzHEVoMzkBRcC3VCbRQJq0/VuGhSmYDkFypNr5xgIQFZjocb1KMkoKTrtCERGBMu6LucgQFmyfMkruVZZy2LAj4KjeyjQNxagXC3mUCsXkLMIlPUJUJZ1STMRRkybGZLcIVCeBuwyY1R+YHLsk+vRyQTQNFBOga5c7yQpwCXqOPI+uZeka+T0HJUESsyEGiQJwufZ1HVZ6/IZG54zQMbUEQU+SvkMMqYp8zBfMBB6KoGOMIapmZivz+LwYA/9XhO+N0Sz3UWz2ZX1u1wq4srli5J4e/ONNyQBz2QuM2yzs3O4dfsDVGdmMTs3i5WVFezv7QlQbnd62N7Zw4VLV2FYNi4+cQWLy8uyN4W+i8NWC3du30b78BDnzq3KOrq7tY3ZmTqKxQK6nTZy2Rw8z5dj9wYjVOqzyOeLiHUT2XwBpXIVY8+TuKVWr2P3oIFsLgveeSObATQDocQ7OizbBjO/nOdyr7k0TiU10nvDnxHspz9T2JgP7/F7xJ+rtUbDn+7MYMvNfr5R4Nm7n43A2Qj8FzUCsWVh9OxFxJYJfewi9/59aEwEPsZXlM/AW5mXI5qHXZit3mM8ujoU3yMsFaAFobzHP9SL76OP3E99eO2f/6t/HZtTbE3gB3BcBwFZhGEfnjPGaDSCO2bgrm5EygMk4Y6AN4k9FA6SYIBsUwqYJciWKEGdJ8GTbODkvJINI93QyTJVSiV5PwbfBPDuaIjl+Xk8/4Xr+OKzz+DKpUso5PPQYrKPDNY9DPtdHBzsKta42+WbSLZ9OBxKIEmwwYxxrlCAaWfkGvvDoWymmmkLs9rpdjEajxU7aOgSSF6+fBlzMzPY39vF/s4ePMeVayTLV6zVYRUKOGgeotfp4NrVqxKoMms+GAzk75+5fh3nL1xEEAGO58OwTHheKNfNgJHvpekaLMuUMZkO0mV8ObY6PzNgJhTTYBKs2Cb8OJZraLba6HW6AmZWl1awvryGcr4o92k8GqPV6cB1PTgjVwJfbvgMijguPN/xeCRBP9lJBiPlcnnCLuXzOVimIcF3u9/DVmMPO80GBs5IxphBgAQGE5bvCDCrgEGTseRXQUQgFsO0FbNVrVVxbnUNKwuLKJIxIHtsGDA4PxKgzOMTNDFYEYZxmlUOyYgwQI8EBKWMdho7SuCpotF06k3AfBK3Tv4/zRemLI0QK8KuunAGHbQOdrC//QHu3Xobw04DhQzZFwZPZCpDQLPh+To0o4hafRULq5dQqswjky/BIEg2bWGM9QgIPFfmEpl507YS9j4r/BATPLwnjCnzBQZ1ZZgZWxItBEfD4Qi90RAhIgE3RWEIGczF0OS5IsZVn5loYqKGiaDheASnP0TY78HpdzEY9eGHLjTKMjSCBILXsTzEkpQhjknY+zCIBBQKu2Lwnsq7IIxCOTYTHLy2rGXD1jUYcSiMlJkkRzj/hv0efGeIyHdBBlIB5R52D9to9cdwfCZRcnItTJZYhi7sjqap+z6dqDtiZRXDKuxmCLhWAcPMPPq5RcUAyYf6uSgc+DDxwgwT/+a3rx9bOB+WsHpUoCwLfxIUHwfWR0xhOp7yu8m8JCi1eN15MspkdG1RWJDds00DBhNSVKHEBIWKXRSQGviSAOP9HbsORiNnokQ4jX3nexOwpooRrk8CjrMFYeyOgLItiRCOK9cLPvtjxxEQs7d9D5sPbmI4GMn3CZR5LmQh4yhAzjZRyuVRzDMZZh9jlDm+VPIQkHIXIaMsky15+NK17yRQTq83vc+ccwTcihFVrKj6mVqLju6jAsMq+aXULbLfaKlCIAHLU+fBaRIQCUkihM8QoS+fB6BSyCZAWU8YZd4jpXRIgXKoGdB0Jhqop1C7pbzUQjRZh6bnRzoJ02TG5HPCKHO40jHh330Uo5weKx2DkyoG9ffcf6g08WVM+HyIYodjFwUI3KFKvIU+ClkbGdOSZ9nQfcShg4xpwNQtjAcOGrsNjAZd9PotDIcd5PIlzC0s4v1338Xa2jJmahVsb21I0jufy+P27Tuo1+dQq9bRHYywtbuHJ69dwwsvPI83Xn8dvV4PrkdlhI/dxoGwwfXZBdRnZrC0vCjrIhlq3/MlGc5dnuqTOGDCUpdnhWPV7/Xk2V9aXobjeqjVZwV0UyHG88vli7IOFEsleQ4POi0US2VZb6xcDi43bCZQDB7TEHZfxkvTYFMxcBTOHKk3wgB7OztpvljhY4mNEiXD0S6UBEsa/u39ZbjTSZtPHcqd/eHZCJyNwP+fRsBbncPo+hNqj/MDlP7u7c8EBqfHLiwXMHj5KQHi6Sv/9h3YWwePbYinz58HNQ97KLx587ECfvf8EsZPnZ+MUeGNm58K8Gu//9/+9zEzoWQxGERKoJAAKdcdwncVSzEeKFBJ1pkSowQFy8ahwh2iY4WURfJIOWrC7im2MZXiqsAlBYUJCpTNmgFPKi0WlBD6cIdDzFWr+K1vfwvPX38Wc7UK8rmsZLUH/R48x4EfeOgP+zhoN9HtDwTwksENglA2PrK43HwpaeTmlyuQEV5CpVaTTbXdIpB05f1H4xGGo4GAV250/P7Vy1dw/emncOv9G9i4/4Fs+sPBEJlKBeeuXJHAc3tzA61WUyTh3MCZcLj/4L5Iu5577gWsn7+Ambk5jMZkuQPEGtlhU8Y9JIOnqQB4GhAcB8pqwzWhiUyXkZsfh8KGk+nptnswYg3nV9exvriKUr4gmzSTHIedrjBPzshD4AXq/kahjBvvLZMJDKAIXgmUK4n0PJVp2pYhILfb72ObQLmxj954iIhAWdeSgD9h3KbYZQEnUSyMBSeJT7afEj+LwMAWtnptZQVryyuol8rI2wSS1nGgzFBT1xP5piVgWUJOgoxEejkty5SfTasup5jA9Ak/ySJP2IHJEqCeA1FIJ0B5POig3dgWoPzBrbcx7jVRzFAGT+k1A6gIsQBlC6ZVw8zCecwvnke2WEUmV5AEiWWSJbQki8RElOf4cnwCQzLDGTsj40U2mfeNbFGxWEK+UpJAVuSCDAJHQ/SGfZFPcu4xaZQhoBRpINn9I/ZzwjymQHnQR9DrYdzrYjDsS5KJuFGCOj1EQKk5E1jyf6WfZ2BOmWsckpEl2IhhGDFiI0IcECz58uxkrAxyZA+Z1GECQY9gCaCGPBOjPhNvA0Rk0cNAEkcKKHfQHhAoawIURT3A5BGTJlyoE+m1rDVJomR6tZ7IjGMDY7uCQWYe40xdlqMka6C+lriVQMnA+kIFf/DVi8cW/dOAsiKOHo1R5m9+FFA+CYQonVaHN1WCIF8QtUUml1VA2dCRsVSCjGytgBiWySSlEwTKztiVAN7xlPSa6xUBLNd0OZ8ETKprZ0JOAWXOt5RRfhhQVmUaZJV9SSA2Gg1hlLcf3BJGeRooG5w1ApQtVAp5FHIZxShTes3kCVk5SZYpBQoXBGFDpx7WFDymLPHkvsp6pUAxX3L9iXxYvp8wfGli7jhDrdZxAcoJcBGQnpRWyHoxYZ9VMsanmiJdYwiUOW4GUM5nPiNQPoLKpwHl6euXexeqLVXk1wlr/nGMcjqhp+fyNKus/p6JLZUw5b7DRCPVC/mMJXMMgafmXRyilM9JoiCfteB7A3Ra+3KPc3YOgRvh5s07Mq5dlnN4A1mvmJy9/AQDOJat+Pjh3/yNyKuZAMxkCsgXyzhotPDm2+8g1jUUigUpwfE9pWbLSHlAAcORg53dBi5fvQozm5N1kYnDwKeCRUM+m0W9XpMSlnbrAFEQSOlQq93CoN/H0uIS7GwWvhcgk8uh16eKLMC1p55CLl8QVRmTwq4XQGeSj+VSBLbck5mMtmxEmg7DMKGzjImMTUxhjyX3RUQ2SaKYCW8+e5SVT/YZ/jxJkCQT6th640Y6/u3GyrHvnf3nbATORuBsBB51BKbBprXfAoHgZ32Rfe1/7foxkJwes/jjdz8V0Dx5TgTi/V85TlTwdwiWiz9597Negvy9e2EJ4ycVSJ5+lf72bRi94Sd6D+2f/uEfxwRr8mEQLKsAi5VbUcCgiwGYC3c0ko2KmVxKmblhSK48YZElrk6zrMzgC1HAECQhk6ekuYrZmapLU28omwoDvGGvL8yUNx6jVizh+7/9m/jayy/Jpq1HEVxniEGvIxKrbreDwaAvIMwNfZEis9ZY0xWgavV62G3sI18owbRtCZgoQabMenZ+Duvr51At11S9rst6YkdJNFlf5fs4aOxLcuD8+fN45qmn0Dpo4N13fiGsdWwaWFhbw8VLrL+y8OYbP0WFWWlNw/vvvy+BCGWHBBp2LocvPvc85uaXUKnU0O725aIZRKp6sSOQnLIipwFlghAyyrGhwYtC9B1HZNeddhcWNFxav4i1hWWRgnP8Cbg4Br4bYDx0jwFlgqIUKDOAouxyGijz/0p+bQvDy+TDzsE+dhp76A4HoKA6MhKgnIIzAjUOvMgYk/plBhME1Px93mdhJBX4navXsbayiqW5eZHRU37N6wOBZ3JMzhWRo0qtI+sCEwm2MMpJvWYqv0zmkky7EzV/099Ln5Jp0HzEKh8B5YA1xL4DAcpULBAo334bTvcQxZwBLfZgGax1Z82kDj/KIZdfwOziBcwsrMHOFIUtJOCzbUueMRJWARkRlwAgQDarxpnXFwWR3DN+cA6T8SBQljpInXL7UFQEfY6/Fkn9/kcBZY4PARXBFJNALKdwu304vR4Go56w5SwDMBkYy6Mfy+8HoYcwJjBVdZys2xSiLSbwCKGbsXxQ9cFAlT4HWTsrdYiUX5PDMxOgzCNwDRGgPB6IfJIMkEM5f7uLvVZPgPLY0yRIPg0oE6BLEu0EUE4ZWn72NBsju45hZg6uRaboYUBZx9eeWsVXrypZ0Ue/1PUfZ4hPl17LtH8Io5z+/XFGWQEh3lfbziIr7G4W2byaC2T1BbDw2Qk4ZkysKLk7PxSj7EoSkDWWnqd8B8jypux7ykRK6QYltLYtAJlJsEm9craAbPZIei016FS8SI1zKMfnOkG1TmNvA7ubd9Dr9eW9VIIxEuk1J4gCygWU8lkUCqn0WtUop4xyKlkXRjlJSMnYTfkOTLPKKrGn1gNhh/nMTwHlyb2JU6ZYSWanFQiRltSRJ7uSOgfeV65fiXKHbLDIw49mBD0zKLu2DO0zA+VUbZWuQycTdp+WUZ4+Trqvpp+n59sE1EU+DC2SvYfJMiqPWGtN/wDfdVDI6MjoOgwtwFy9Bksz8PZbb2B35z5KBQsz9RqGvRF63TG63SHmF+aRyVoYjQeyJ8/P1HH16mXsbm9iZ3tDkoLy7FoZtNt9VGrz+ODeA3hUYeuAMx5KIo2JFiYlnrz2pKhm5ubn8dZbPwcLQGbm5kU+HQYhCrk8BoMRBv2hlDiRZXa9EcajAcLQk3lSrdUxMzMrzwLXXSZruWdzvq6vr2NudkHWQ64rHiXVpo0qj69BxPZ2oQDDzsDzWQrGBG1GQDYVFqZJRjnZ3yg1SPaaTq8rSfrpF7VU08LrVFPAv992svg/9x5lDfq4Ners52cjcDYCv6wRiG1TQGRYyEIfe9D8ELrz6WW9n/W8p8Fy9T/86LMeDs7lVTiX1049Tvb2JrK3tz7zexDAEsie9ir/1ZuPhRknECcgP/n6NAkF7ZXf+f2YG6iwyqwJpFmPwYCBUSbNsVTmWepZBSiTLSWzrOr++ErUlcc2BAKilHVWG4k63ZQJlMB/ypQpZVLH/T7m6zNoNQ/x9LUr+JM/+iNcu3QRg25bpOCdwyZ2djbRbh7CpwGHbaFQKlAXhkariW6vpzYyANlCXhjdxuGhSK7GnitZY9YnERQ3mgcCSJ669gxefPFFqVXa3t7G5vYW/NDHzOwMHjx4IPIuMbQaO/iNX/t1VCpl/M1f/zV2GgcwsjYunDuHZ59+Gru727h14yYuXbyIH/zgBzJmV65cFaMtSmxHY0eA8quvflNYxtFIGTaxJptpeQJTyfInAeFpQJnSa9a5Mnrz4gg9Gpd1Ouh1B2IUdWn1PFYWlpGzs8Iakwk6DSizkpYgMAXKPA++f6nEOuWyBNGp2Q+BMpmHwWiEvcMDbO/voT3oCbspQHnaDGe6XjlJjsitZ1aFDCWD/mTCEPQWcjmsLi7j3OoqapUycpQnkz2VYyaS2YRVFgMikaQmcpApk5tJMC0T8pODZAnUJ4ZNx4EyQcoEKO9Qev0uxv0DlLImtNiFSWYVrNckjiygXFvF/NJFVGdWoRsZ6FKjacK01DPGbE2YgBriqhSw8LkLXF/mJJNSnLuUA6ZAmewG71NvOBCgTMVeyihT9qwY5aPnMgUfDASljpVAuT+E0+9h1O1hOOrB81xYlg47SxBlIIxDeTZcn6UPGgxTrOOEZQtDKkEY6vkivRaSm/PIZ01zJHOOiQ7KcMkok02mfwBBM0HcsNdTQNlzpf7xJFB2fP04UDYp/yajTFZVgeRpADANOCQhoGfRyy7Bydbh69mPBMr/7OvXsDaTf8QF/8hETr3npwPKHwJCUkOtwDVrk/OFooBk1gurec4aZSW9ToEyGWUFYAOR4VN6zTpTAmX+jGsOP+SRS8Aufz8FyQTK6bPN50m+zhYnc5A/p+yaSp9Ues3jcR1pNpvHgLLyOFBAmTXnZClZm1wtEigTeGekZEAluI4YZZYDSNk4V9bo6Fk9DSiLVDgxspJHO2HwUkZ5koBIWOr0hiqgnILlGCFLIxJ1BN9fxj2pMWdCSMqGxP/BQMQCl7SkREtq7ym9ntQof7z0ms+9ek1Lr3/5jPI0m5wquehjYBkEyiY6na5U0Fg0CqRfxXiIxZkqyoUMNNYsZ7PY29zEzfffQRiMUSnnUK9WEXoR7t3bwnDsoVAsIZPLSHKN5VD8O5oFLi7OCRN98+YNGe+Z2QV0Bw72mx3MzC7CDQLcvn9XMf2Rj/nZWWGvq5UKnnn6Gezu7eH9Gzdln6RUujIzh2y2ILHHvXsPBChfvXpNyktY+jIY9CRZs7yyhFp9Bl2qZzxf5jb3Qlk/kudibnZG/i/+HBFQLtdRrs0gNgyM6L+h6ShUapJY1zVLGGhDp1Whhv6ABp9HQJnqM/5/v9GQRPukJlk8EU4A5UnyFvh5v4wftmuPuAad/drZCJyNwOc9AsFMBf5S/UOnYfRGsLYPoHEx+RxeBMuUGZMtnX6xdCSYryHM5xDTfZZ76NiH0R/AanROPdOHMbH85ccFlIcvXIW/8OFx5HuU/v4XgjujnI04m4HmuJKQMPqjTzSyne985dTfZy108SfvfaJjaV//3u8p9V9i1JWyNiogVTXAKaBlQEw2WT58Jd8VGV3CHqbHIbN87GZNpKBHxxKwI2YxrJNSTDL/rkJDGwBfevEl/Po3v4HF2Rl0W4fY3tpCr9OS2s4oImviYjQaCJtMZoXy6pHrSiaawJMMGDc3bpKsraUjKQEDGWe6ui6vrCJXyEug8NPX3sCTTz6NF156EU9cfgIjZ4Q7d+5ge2cHK6uraDT2xOgj8gMcNg7wrW99C2vra/hPP/gB7t6/J2ZKBMoXL5zDz954Uxg2BihklemSzSFibV5PDMRi1Goz+M5/9Vsi6WKwybFg0MuxF+CcuFsrSeCJj5ByVgMGTVeiAO3BQKTXDBoIMskor8wtCrvH+0OHZALlwAsxHrkIvaRGOSbwUe7KUsftUwKsGGUC5WlXXKlX0yGGQQeHTWzu76LV68JJnK8ptSd8EoAvFFnihj2RLyZ5dIIu1j4qaC0sPFmz+dk5nF9dw/zsjNQq870nruBJ/WEqG+XPKL8+VoNHB/NUnil1n0c1oZyHx1jjY+7Fp/+MNcrHpNeeA2fUQ+dgF42d+7h3+xcY9RooZumk68LUlWM08YlpVjEzf0GAcqEyB+g2dEuBHgJlirXFJCxQtdX8fuo2zOfAGSnZtcwLyz4GlGnnxOuk9HowGh4DypwTHwuU6TcwGGJMRnnQR3/Qg+c7wiZnWYuYs0Vi73pKSUKATKDMN2JSxPcUwxhGLqAFsGxKUinRZLIslpIAGnrpLM+IfNgmJdqR/GwaKAeeg4h1ry4Z5Q722wN0hpReH5aLadkAACAASURBVAFlcb3mNYntswLKJ6XX0ywtvx4bRbTz6wisAkKdKoiHM8r/5vvPf4KF8qOBcrrcJQupHPc4A33cqT2dj0zMiCEVdJEoU/XCOuUUyPL6mcSg718YeFKKkpp5pUCZslJRwsi6iMSgzz02Vnw/ZRCmnK6VC7UyyBOwnCNQThyvEyOvlFGm8ob15WmNMhnlnY3b6HZ7E5m3gDEBygEK2QyqpbwA5WIhB8u2pOaayhqOD6/X59wnQBaQnI5VWktOv4EIrImnekKg5QRMK0ZZyoO4hogDePK8TyViE+sE6Hq6TsSIE4WKzGMmfQLllE0DLo6p3BPxgeAaRUCUvDSaVrHSRUOtlJ+SXuvI89oeUqP8MKCcJvEepnY5pjxgQi0xjUul58ek17LMHjeKUiZm6bkzd6HGUzH3KunA+5Slb2KoXNJZ/lGgQ7mhod9rYXVhHvP1iqjIRuIrMMatm+/BtqiA0lEQ34oM9nabODg4xOLKsnQyuPvBbbRbLTHzo2/C8889i1Ihh+bhgTz/VI+88bN3sL3bxNLiqvzd9t4mDppNKT9ZXFgQRQ07Ily9dk1qkW/c5FzrYm5uHrW5BWTsHB482MDhYVvWJ511xsUiypUi2u2WJFcvXDiPhaVF2b/TrgmUYi8uzElSmaVbxYJiGjj/WWrk+VQ6WVKqFersTqFhfmkZYayDRoRklUkicCP0Qnp8qDHWTNaks5wD2NvdVeMrKpxkb0km+fE9SGHpv+vO4u1B5ROsQ2e/ejYCZyPweY8AQWlYLX74NKiqu735uYHlmD42U477YbUEb7EupNppLwLmzOYeNO+4CRjZ8t4rz50qvf40suXT3psgmWD55IumXvbG/qnnzPNkjbQ+ch5pCrDGmomNky97q4H823cf6RiTMODr3/vdtHpPLfype7WYSB15ajLYlZo6ycJTlh2qD6kRI1A4YrLE7GuqXYciFtOolRs05UumfCboFrMmkaQGyGs6/uB3vodXX3lVapB3t7ek3VO/25FNmxJXvhc3vk6/LcEamTWDBhvMGEu7DktYFkr0KPmlG2yz3UJRam9z8MnKxLG0eJqfn4euW/jLv/wr2eBeefUVvPilF6UW6vbt27h77wOpLS4WWXeXww9/+EOROn//+9/DxQsX8LOf/UwcPelafP3Zp6We+aevvSYBCBkY1vJVqjUcdjpJq55INusXX/4y1lbPCSimqZVgy4T5mQRRkwTGkYxQjwhIDOiJmVd3NFQ1yp2+sHmXzxEoL30sUGZ4ngJlMWtzXQmcU+l1yjZJm6gsZZM0I3Nx0G5hc28HzW4bI9aaJrWsUm0pZlLJdDp2/5O2UUZipkPsRRaDKgbdQLlUwsr8IpYW51Gv1qQlFQGamMQJ60ZXW4JQQ+SCIr+easMjwSDrn4WpUjD8JFiZBC5Tj8fDpI8TM69YtTehVNgZ9tA+3JP2UB/c/gWGvQMUbV3MbXSdCSPW9xrI5eewsHgZswvnkCvNINTo3EylBoO6RLostduqrp+KCJFdZzISZI0HSnZNIMSWJqVSGdlSQdWyJ0CZjDKNuWCwhrkgJjlklCVhlTDKqSpBWEExbguEFWQNIFnl0YBJph4cTzmwZ3O2fFANm0p7pfmMlEQoMOF6rGsPJCkAUE4ZqpYy/GAtH4E173vgCVDOmDTaUY7ElCySUXbHAwTuOAHKLpqtLvY7Cii7AYGyYlM5XjSRE6BMcWhSn3ysZGOqTRTfo2/V0C5cQCSKEuWcf1qN8ly1gP/m1WsPXSiPzYtEDiEARhZIxSiLj3tS56qSRCk4mSopOXF+KQhKmWUlI2Zgzes0kc0VUCxVJoCWzweNkwwC5chHGCl5dXocUfrQ9Voc+49k2ZxHVLCk6/mktCaRXvM5Tz8UUFY18CmAprkYH3hloqVq5gfDoZh5NRtb2Nm4K9JrxV4ToBN8KQBG12QCyhLrlPNUpaj3IqAgcPV5PCoQxCgvURolbC4TMFRmCPAWbKduIJ9rVRuvboBys1bMr7QvFOYukudLTIalDZh6imUNYW4qggB0Vd/NcgSufxE8n4BcOboTdEpiMjHjVr4dsnIIQKwWp4GygUJGtYfiM8D2UPx7mnlxP+H/1Vw93h7qGIhKpsw0aJ6orORddalPpunjcYOz1GRPNEfqPidOISL9pzFfso9T/aUbmijBuNaq+l7l5O2O+8pVHT4if4R6KYfAGQhQ9sYj7G/vSNtIAlBeS7vThhe4shbVZ+pimFWkZD+fQ7/Tlk4GfS9Es9vH/tYWvv1r34DnjLDf2EWz08Zeo6EAbqijUigJmL50+TxuffABekMXA8eHF2iw80Vc/8IXxfjrrZ+9i5WlmkwUlizVZ2dx7979xFNFkznIPZzJpY2NDfmapl68LkOj6sWW9ZcxQ6lYkr2Sv8N5b1DRlC/I+NCHo1gsyz6dK5RQKFfhc84wkcV7yTXctJURHOvYOX/iELZJXwpf5vjO9q56NifaOt4LEgpJfUHaHippFfkX7VXsBR+WBn6iCO7sl89G4GwEfukj8DCwrA8dZO7t/tLP5+QbRtkM3POLDwXJ6e8/7HwpWR6+cAVRTjny0yyMztqP08xrdP0SvNWj0hONuLDZhX5Ke73p68vc2XkkqftpYPzTmp5pX//e74j0Og1Gp+u6aNpDQCWhwlTmPjULYpDCYEOZvrBFSCLF5p8IZZCwBYpvnIAXap2kzpQyY9bG2paS2/o+vvrc8/jud74trR7efvvn6LTaIv9q7O+h02lLME8zKLJh/VFPjspgmkGFxTq/HIGwj067g6GYfxSl7Qo36Xa3i2qthvVz58WciECWDNnTz1yX4PfHr/0E3V4XX/2Vr+L69eu4cPEieoM+fvrmG5LVXl5eFgfin7/1lhjbfPMbr+LShfO4c+s2fv7mm9Jq6dVffUWA382bN4Wp/eCDe4oVLJWws7svzDavvT8a49KlS/L15StXhGVOzbwmgVNiFiItbZJNVlreMvIzdamR9qJIzq150BKL9fMr57C6sJRIryNhlA+7XWGU3bEvNcrKGIY1tYpR4Hny88ka5VQSTKDMOknKOwUo7+/ioH2IIeu5Of6J9EzOewooTwN+mUkyzdgDWtWb8sUESS6TxUytipXFRSzML4jJl7THSQyJpuss6cCatopiEJwC4JNOuScZm5Og+DTgnAKYY4yy1Ci7cEZ9Acr7u/dw/9a7GHT3kbc5h8diWqWOb6NQWsDC8hXMzq/DzlURMXAWkKy6Q6djJKCSQCgx8iJQEdOk/lBYfp4L5zNrlHPlovzuh4CyqUmNMgPUjwbKBLhsIURGmXXKBMwjUWM43khk1GST+UHgTuAjtdkB5wnN+1SdrsfWV8QgdPkGgdlYpNcE0wKUaRRL6RHZ6FgxyqxTJnDxwgijXg9OApRD9v51XBy0Ojjojo4xykyUMNgV0zpxFE5aop0ivZ6W6/Zzy2gXzotZlzjvPwQov3BpAd+4vvrYgHKamFEH/DBQ/pDkOjGlEpMpJnekjzIdovMoFFXZA8fgJFAOItXCLgVTktBIXKlToJw6RBMoT9aMqV7kKRjmfEvZZUqvU2m2tHFKgLJKmIQifSVQ5nqpgPIdqRE9qlFWjtzHgbICUFmy18x0s7xEp3s+gTJr4JlgVdJrtYjzn0CA8slnM02OTNp3Ka9jsOWTlABJqQo7BrDfsViEixqK+xTVRaLUCejOrhI9vqe+JkjmB9dkzjMCGjqsG+xtRmMRJp+k7Rtg2xqqhQKqbA9l68hlTDEfpDP5PwRQVrvuaUD5qOezSpgkLRvFOVn1Np94pIlBJIGxSqARHDO5zfGxYtaJBFhfWcDB/ibma2VsPbiD3c37mK/XUWSgxRKQ0RjtTh9buztotduwMxbm5ucwM1vDi88/j+Z+A8NeB4VcFo3dPTRHHnzNQq/VwvmVZezt7eGgdSAAlMZa3OdtsAbaFLXYtWtP4N7WFt54+320Bw7sfAVjL8QTT1zBrVu3pEyDk+TK5Ut45933pU0U7xPXSDLJLGmhbwr/z/nMa69Va5LYtE1NWh1Ka70k6WxnbJm7s7OzkjTn81KuFFAps82kKetRvlRREmu2EzFt1GfnUJuZl77v/eFIXLQ5r9S6ZEofczpj7+/ts2uWmr+T1WWKIEiYfbLgfN//o/8svKQn8+ceWZ+dwNkInI3AJxqBh4Fle6Pxic2iPtEbP8IvO5dWJ1Lrj/t1s9F+qAw7qJflzyl7ftztp3hcHj+YKQt7zdpvYpiPez1yMoIJzbkqvPV5KalhG63sna1PVf+sff37vxsTBNHES31O6wAZPJA+SdrNJIt8ehGpzDNI+han7DI3b53uuInJkkjlWNXoq7o5Ma+i3JrBTZhydxEK2TyevXYV3/3Wb8DWNDSb+7L5sfaRrZm4GS3QNCSfEWaTjtLNTlNkT5RZM9ihrI+tnwSMMBNPcotZCtuWFk38m739fcwvLGJhYVEki+12W2qUZmbmUK6WsPFgU+TU179wHc+/8IJIr9lWanNrEzdv3ZK+jJSZ3bxxEwf7e/jySy/ipedfkLYQr732Y2nT9Ktf/7oEWQwSbty8JRnwtfMXpEbZpDNwLof7m5sJMC1jdW1daq143gxM0xrc1FWTUb9I4lnLSHmgRHE6rFwWRjYrDORB4xDuYISZcg3rSyvIZ3ISVLMutd3vwx2zb2+AiIGh1EGTSQmOAWUGyaxRZv9otophwJ6CVs4N3msGPJv7O1L33XeGCESyOCVhTmX4iamX1P0KaGHKRagjGBYlvYT8BFJKTVAqFbE4P4elpSXpmc1euqyhoxQyZTjF9VuYxoT9mpJgp+Bhuo3KdMCdsnDTD+HHMcqq9JJggUC5h26rgT1pD0Wg3EDeZnsoXwJOgiFdz6JWX8Py6lVU6sswMyVE9CknKUqDcFFWKCmyoRlyHQTKHGfec7qpD3p9pZKIY9jZnLjIklFOgTIDfdbeDcdDMQgTB+Os6r8sz2Qif0+vTepZxeFczYV+n6Y3rqg0BqMBxu5I6vvsrIVMlu7bGQHK0h/X9aSNmBYriSOBiXBX0g6LPgVjBZDI7XG54HNPcO1Rtu0jS6mmqZQmHgFXApR9Z4SQ7edcF4ftHvY7fXRHbJWli+u1jEcivRagnJQgpEApDXqnGVrCgG5hHb38EQCeBK2JEZSafga+++VLuLJcfeh6/EkZ5dOA8vS5nWQM058poBxK2QiTIgTKlF/Lc8dkwUlGOaaZkALK6Tyn9DpllNP6Zf48BcrHHOPZ+ubEhwBnOyfMW/ozYc0Sd2mRzFPR0+8Lo0xQtbN5F6PhWJ5LVaMcTNpDifS6SEY5OwHKdPIW+Zeuw/NijKSlFOXVifw6yWgYNIdLErNHpUBq7ZOuCoJf0+SYmheqJ7NK1hAosxSAjKn0YGebMpapsPafEnIxH6PXBuvjWSoRYOz48MUSWx1PTM/YHSEBysrMLkbGNlAp5lEvFaWHcj5jCqN81B7q8TLKHwWU03VNmMrJeDBZrLoQKEaZoF8BZCW3ZqkHa8hzApKj4SGG3Q6Wlmcx6ncQBw7u3b6Bg91tzNSreObqNYwGfVULPPYwdGh0OUa5XMIrr3wdK6srohigp4htGPjR3/89uu0Wdg57yFbqGPaHKBZKeP/GDQxdV/Yp5W3iY65cxVJ9Br/6K1/F7bs3pM/x//3//jXsfBZ9J5Ra5suXr2JjcxPueCSGds8//wL+7N//BeZm51GulrH5YBNzc3OYnZ9FY6+RmHbZIBDmXFmcr2E87MnayP2a7HetVkexRIl2B/PzCzIvGGPU6mXkLF1KsxoHTWGTwXpkzRDQPL+0Ir4m+weHogaj6R5jDSrWZN2moiMIsN84EKkUPThShYnsmzLRyW7Tl4XGhh5CzcafBS9/XEx49vOzETgbgX/EI3AaWKZzs7V7+LmdNQGnc+V0M67TTkofOMjc/3xZcNZXR8UP95MniUCTFvnMGDPxX/nYZEQCkpWMU7lpa2xj+ilf2jd+/w/i1CRnOhCVgHtK3noMaBAMJ+6zE2AiG7KS80rkESq2WGnXGNixrkexzGxBYRsW/PFYXKyzloXrTz2Dr738MkzWH4+GyGZU4MZ2C5SXnr94Abv7u3iwuQHH9yS7LUAtVJJSkdJFql2OMDiaJr2OGUiMxw5mZmakDUXz8BCNxoEA5VKlIkFEs3VI308J0riZcjN8sLGJ1fU1PPnU05hfXMClK08IsCbY7vR6cv2b9+9jb3sbX37pJbzy9a+j1+vi7yjNPjzEyy+/LED4/fdviCEJZd9ktz+4t4FnnnkGG9tb0jOS50HzHLLK83OpDCFx2k3IKWIRvh83dkvacWkivc6VSyhWqwKu6Xrdb3egBzFWF1ZQyOakrpAgmoZf46ED36VcPq3npVw+lEA3ZZQpI+RY1+v1SYsoMeJhfa2hi9y0w17K+7vYax6gyz7bIh096qUsKoKkRRGjAkoHjwFlZqdoakVn8oQpJAvEHs71WhWLi4uYnZlFPst6SluMy1IgkAIOYaET114xnksMWlI2LW2lMv1MpDV+E5OeqR8eAZnUGZfXk7ZKU32UR8M++t0D7G7cwQe33sWIQDlD1jMC2VGCFNMqYGHpAlbXn0KhPA/QUIqMgeoRkniZKdadCQK2g0qlqamxzLA3kHvC86QMmUY52SLlgRx/Sv4C0F116IxgZSyRE4qMkEkU1fj4mGeAjEmseikrwDPEcOgImzsaDzH22IYqgGkbwhbZGTI0HtzRGD4lMGS2DdZiWiKdlYRH7NEbW8AwZdeUvVJNwrIAfQKUA+SkppFu+LG0ghpKwmYAfzwUJ1wyM4edHnZbXfQpuwx5DgooS+2nyEgTPW0qMZ2q2eeYyn2lRN7ICFAeZtUzlEog1bpF9lKtPRzn/+E3nxNG8GGvxwWUU7Z7OmmRnrMC+0rmTllnJpsXd3TKr8WV+gSjHESePK9HCp5E0j7ldM05mF47uwDwxedjmkXmmppKsVO5tWFmxC+Bv6dYVAWUxSDN86V8pJcAZTLKe1sfSDlLavJIoPwwRpk+BDYNOcjAQYPjhuIlIS3HqFBgfbColagySqTTicxemUoeqU+m79dELCDLC03jEiwueFqBRIIUAcsE6AFLBzxJDDpj1scT+BEosw81W7up8yOrqICyaqUlyWNKr20DtWJeGOV8hq2UTKnH/jyB8oRRlidQZeOU+EP1RU8aNCp5esQkaSCO0a29DWz84ic4t7aEjK2jc3iAarkozwSdqseDgYDafq+LXK4IP9KlleKFC+dwcHCAXD4rpUhU2jAhXi1X0NzfE1b1vTt3kaUJVhDjwcYevEhHZFpotFoiVabRnxWGKJkGfvs3v4233nkLrW4Pt+9vwg2AmflljF1Vd8+1qyDqCgvZTBatbl8S4VwzW80Wrl67KonrGzduwHM8Md+kxJodH7K2htAfC4Mu9fy+L8nfarUqc5w+HCoxHSCbs1At5gQ87+7vY0jmIa9MP2FYYjo2HnviM8KkT1onTlaZ5nu9/hCtThcDumgnMZMS1SkRNlU5TPirmErVNB/EVfzIePFThm1nf3Y2Amcj8I9lBE6C5c8beEpt8ursJxqe3C/ufaLff9y/PL527kMycRoqxvRHmnrpY1Wf/HHJCErPp+vINdeH2e596tPWfu9f/ncivVYfae1T2opDBUwpW3cy8BPWVgLVRA5G9oomX5TWsX6VTJLUsEWSTWXgSxfKyHVlAxx3e8joBr7y0ku49sQVuMMBELiolgqyGZKRZT3Rs9efFSb4/Zs3sMcevqMBLIKDrC3sMtlmGgM5ji/GMRIAZhj0WRPWgxslM9CUsvK4rLErlUuolCvSX5mB3+FhU7LNbE9B8H3n7h2srK1hbW0NZjaDl17+ksjHtne2Rco3HA7w5k9fR3N/H9/59rfxa998VVyvX/vJTyTD/eUvf1mCszfe+JkEwyura3jv/VtYWVnB3sE+BoOBBKcEQ6z5Wl87L0GyuHgm7IBix9X9EWfyJA7i+ZTqVdTm5lRLrcEY/VYH494QM+Wq9LnkuPA9usOh9Oyl9HoaKDM4JSjj74jLsq6jUMiJLI0GJ2S+pSbY1AUokznrDFQvZQJlOl/T2ESAclKHpc5XgSNhvqZaNClGmQpMMspKEsnrkhp1y0S5VMTCwgLmFxZQzOeQSwJ3Bm2qV6+qQWbgK7JwGn9JPas61qRefqrn6gQ0JXP15JMyDYoksSNpHVWKIME8WyUFHkbDHnqdA+w8uIN7t94TM69cRodtxBIwspYzk61gaeUy1tavoVCaJ/xEwBY0CnYIqJQ6Spor6QayDPqydMRW9YzO2MGwr4AyryeboxS3hEwxr+SjhKa+L8kKyqhNAcrFjwTK04wy65r7vSEGQwcO3bWdIRzfQUjAa+nifMs2Os54hFG3L8Ey2z1R7UF5PG8elSFsxUITM/ZS5twgSKKhV1qjrLFGGYHUKFN+rdaBKaDsjBAIUPHQ7Kj2UAM3mABlJkFYj07wT48BxZodSZqnDe4k2I0NOFYJg9wixpkZdQ/FJEu9poHyQq2AP/nG08fa033UnFAaysTMS9Dth2uUT2OUpyXhEiAnveNPKhtSoEzjQQJl9lNmQH+SUSZQpix5uj0UT4fS69TpOpm+ar1OhovzJgXEqbGRrCOJHJufaTyVAmrpvyzBvjKO433r9wfSc5b1na3mDva370nCRSWw2I6HqgGCAZpCpWZeNExStfNseUVGmfdjPA6EYWRyj0A59JWLN+8Wwa0CuKqVlZzbKXJ7uV8yJehhEEuNqWEkxnIaS1P4f9XSSVVn6HB9gi/2jXelny8BMoEye/UqoKz2OnZMoFEVj28KUOYaBWGUBSiXCihkFVBmMo/PjCSNH3ON8sMYZTV/1IydMMryf9Zssx6b642q0SbDzt7ENOmydAJHH82DBv7jn/8pnj03i/Pryxj2ewgDH63WARbm5nDp0kXcuXUL2xubmJ2bgcEe37mi7A9Xr12W/fz27ZvI5Ww4o5Gs2VcuX5ZElDN0MHJHaHc7ePsXtzCzsI67D3Zxd3sPpZlZMcmsl4uwuIZ0DrG0uAAnDOEETMDSnNBCrljBfqMpayATxywrYSJSDC9jTWTTY2csiTuqj1gqJS336N2RseRZ4LpK74h6tSB7EffpNAnEPU31Eqcze0G1Awtc2Lom18uhZA2970di7EVVD7dj9lqWEgIyFWTGmRSkCs+20Ol2cNBqC5DWGeewTIb9r+ndQsJA1A0qMcpni9d2T7+A27kvfOrA7ewPz0bgbAT+8YyA88TKBNR9HIj7hz7r/9KAMp25nSfPnTosBLwTd0qqNpP65Y9LRsSmiWD2yMiLBmCftHfy9Alp/8v/+r8pj5qkHYZkPxOQo3yBjhxbU1ZuGjgfc+OkUYrIq0LZ3CR7L6zmEA77G9OhMkvDkDGG7S5yhoGvvvASLq6todtqwxkMUCkXMFuv4PDwQNhFYV83N/G3P/p7YYNL1YpItHKFIka+Iz1lGWbRqEVqE6NIQB7lVtL3mWYmui5BHs+VNUsEvmz7xO8RPFNabRsm9hv72Nvbl96k586fRyaTxXs3buDixYsi39ZNA9/7vd8VNrRNc64gwMaDDbz2ox9J1v6b33wVz33hi+i02/jxj38s73f9+hewsbmFB5tbePkrX5UNl/XLxUoRd+/eVcY92Szm5hcUu6zpyLDvLntakyaRSD8BymSVhZ6NYOUyKNdrmFlcFEDLNjHDbh/Ddh8ZBjempVoJ0fRswN61kfRRPgmUGViQUZa+vWThCzlh3ym/ngBlg32MVd1nb6R6Ke8eNHDY64ickZpi5dWmQJHUDCbmR5MkypQZEgNbBnRpIKyc1jXpJ8z7wfteLZckmcKghgE776U4WycGciITzyv2LQ1+UjDC+5LOy3Syp8BlevIfYw5V5KkCUOmbq/pDqzpQsu499NoEyneV63X/EPmsDktnMEqJMlAqzWJl7QpW164hV5yBHxlSC0l7MamqZEBPBarUZlvI2RnYOQVSeH7jkXKlTucsW6JwHhMoi/GT1AkroCzBYlYxylKzTXCg3I7o/DS5zBQoswQhZZR7g7HITkfeCG7gCqOsGQpweGTPB30Muj0w2qsUi6gUy8hl8hJQk1kfj+kN4MHOUGmg5iMZZZYFWAQ5EaXlNLoh06ec8VlHSAOxlFFmAE9Wm064dL0e0JQqMoVRlvspZjyqPjlxPphc07ThIL/paRkM7SrG2QXpn6yeGZ5+YgeVJFj4vRcvsz753CcAyom64xQzLzXnVXu09DXdBu9kYnFajq3WXBpMBdBNS5IilF6njDITQAIymVAiRI79CaOs6pGTdTpxuuZzTBA9WculjOYowZbW9aeMcipJFmO8hFHm8ygsrmRzVMmDw3VlqBhlKm3IKDd2HgjLnPZs5hPDHs9kLVPpdbGQlWRXyiiLfAoaRmMffbq6+3yuyCor93cpSWA9u4BcJfVP14fTdlABwAkglvZGBP6cM7oGy+SHaquVvii1ZjsyAcpjzj1f5h8Bs0sFlGbKdVOar4AyGWV+T9IkyNqmrEm1SgEF20A+S6CsGHjx2/glA+UjwJwmkJg00GVdZZ96MdyLA+Qylvgr+I4LS4M823/6v/87fPnZi8hlTZHcc1/e29+VUhe2Pmzs7ckaTqO5L1y/LknWIdsBBj4WFucFWPJrqr7It3c67MceYGlpBRsP6FJ9iMXFddy4vYXdZh8ODIxjTVouVopZjA+byEYhFpaXsHHQRqc/Esa/2e5jbmEOJllcl22dWKevbiLHuFCuSccKGhIyuct9g5/JEtMQk6UBXA9ZJsAE5lytJMCZwDUKPElAUYHGZ0v2uGpFiHfXG8MdDSQ2oJ9Jt9cXNQ99A/LFEnq9gTzhPA7XeiaS+WwzWcn16bDTQn/oYuQ6ar1imUqiaqPJI8dUelbTRJH7WBjiXulLftIcdgAAIABJREFU2Mk/3FDwHzqYPjv+2QicjcDjGwGCPbZVIgP6sbLgx/e2px5JjLyeWH7kd9EcD9k724/8+5/mFzk+Ylrq0wj2KF5KjzUmUJ7esJMfyHrKfZiYQmqk1N8+SjKC4xDl2OYwVK2lTnS8+STXof27v/gPYpCZxthpkCksAeWnCTVBSZMKaI7acag6V8UoK2ASSg2duGBHrO1kQBeIJHlnexvNvT0EbMzteTDCCE9evIRLq2twe31YNOMyDZTLedz54DZWV9fx1FNPiaHXT19/HYPhADPzc6jU6+Kg6Yu7sTLCobSPjEGpXEG9VpeAh+dGx2DWvvLVbByg1TqE6zpiysXNjpIt1igtLi1IDVOlUpLNrNftod1q49z6OQHIP/vZz/HCy1+S4Imb4n/9h38oPYXZc5lGId1OB2++/rqAiF/56tfw0osvygb++uuvS5308vIqbt29g6XlFfzKP3kFf/7nf476XB2bWxsSaHEjXlhcxOXLVyRASJ2d6YQroCABygTRZAYovTYylgDl2aUlAYusVfQoqe0NEDqBgBbeG8q7ySgLUB65UqPMAFd6FEN9zUCYH3zl89ljQJmMojDKYsajYeCMsXvYwG6jgWanhTFrBhIlQsomfxRQVgSPmuzM0KeS8pRpZsCztLCAOcq/E7Y0BcoMeigH5lwTIywyA4WiJEY4BpNyADGXU+65fKUA5UhiffxBTb/Ph5EvBZRVK5sjoNwXoEzDm3t3foHxoI0CgaIeShBKRqdeWxSgvLB8GdlcDUHE/sPKHTU1GhIpqNTqW8hnssjks4krtC9AeTwcTVqEUapPRtnKZxXzEUOAMmuUFVC2hVE+BpSnDNXS6+Y8oPN1WqOcAuVxMIbHlkMEYWy4ozGZ0hdASxMfJo9qfIYKRfnaG4/R73UwGnWhGey7bYqzLJ9zejDRaC1HUypxwiabzLY6TJxQ4k+jsj48ZwiP0mvXVe3GWl0cdIcToMwAlUCZCgaCf+m7LRPsaFk7CZQdPYehPYtxdhaBqXojy/1LzI5krrNOEzG+/9XLuLxcVy7KU2Zw/JuT/0+Pw+dPrXvHGeWPAsrTIPlh0mueD4NmAmVeN+WeTI5Ieyi2biKjRdAoT6pyG097JU/mNwGIKC74XCS9gJO6nmkTrJPO1/IYcu1MapSZmJswuASMupEw1ezrPZb+9FxLGrsb2N+5Jwqc1MxLkqsJUC7mskl7KFWjzGtIzbyI44dDV0pByFR7LhOqqoaWfglMlinnaiW3nrTJS57Lk/ddpNWmcl3n3kGgx3lDB+OMTTZa7qDcNAHKLpUUgQBlqioIlPl/gnboTBioGlKL7sbcj2gwqUXiOk75b43+DdUiClKfTBNCG6ZNoMx61uM1ymwLp17H+yinwoiTSbrpNUr20uRvT7pepwA5XdsI7CVxnZiacV2hHDyKPOlrbJDN1CLUikXpkby98QD/8S/+DDnTx7UrT4jiib3bOQ+51jF5zMdipl7DfmMP3/7WPxWDLyYtZ2frKBTzcJwR8vmcMPOtTg/vvXdTEipUGeQzMYpZHZcuP4WbN+/j/nYTRr6CEU078zkx/jJDD6uzMxiOXNzcO4TrK0nyyKESheUlqufx3OyctFosk8XnOpjJT8qEOPekRCGbTZzM+WyoFoucx/msgULWlDZm7PvMn7VbTRnVtdUVYcbn5+ekzSWZ7cGgK8nmSrUisu9SsSL7J5PV29s7oi7gx0ytJvOCyX++F8uw+HuhYeGw3Zb9kD9nXEEPCSbVGXPENPE0bYmPdNPEL2a+jUHu0YPZTxLUnf3u2QicjcAvfwQIBv3lWdibjV/+m594x2mGO/1RZFkTw6xpZ+lHAZ2f5IKifOYTG2Z56wsIyyp2e5SXvdWE0ek/yq8+lt/R/p/X3xDptTI6PRE8Sq/LKUZlSkbLd1cbetI/d8JIK9AscIMMlefCpdtuf4B7d27j9vs30G0c4PrVa7i4tILGxiYWa3Uszy4IuD5oN6BbdPMt46233sK9e/ckwLny5DV85Wtfw2G3g9defwNO6Et9kEdmhfyWH4rsmplivj+BH9na1dVVqbntdToC2Cmv5iZG+TN/fufObXG9PLe2ruqv7Iz08CQLRmdr/t76+Qv4wV/+Jbp9gvV55At5/Oorr+Dg8BBmxha23BGH6zvY2tjEb37nOzh//rxIrG7fuSssRblWxY9+/Br+xb/4l2gc7OP1t17HhQsX5Pqq1Zr0aWQt9RNPXFYJCho+WSpjz0CPJmsEytKnlh7ftonKTF2AMg2fGCh5wzHGvRF8unWGDMKDifQ6db0moyxBtYA3Go0fAWWOG/vpcgw5ZopRpiO5KR8MGtgSaq/VxO7+HhqtwySLPtU3NnU+P4VRTmds2tM0lbIpp13W18WS9Z+bmcXi3CyqpZL8n2Mh8lKXHwSlydwLQhTyeWGhCZaF2RFWOwm+E9ZNAZ4jt9jpJ2c6YBUQn5jASQsgOoMHTP64wqjQzGvz/m3cu/M+3GEbhSzBXCjg3TIymFtcx8rKZdRm12HYRUBjPRtDdT4loQBkXafsWhN5INuNsR6S4865Qidqd+yoe28Ywmbw3pq5jJzyw4Ay5zHLGkRtcBpQFofz8DhQpuIjcOGFHoKYhkY+6Krc77aFvY+CAHkrg2qhJM+EFrF1FZnmNkajHgyLZmOGSAuZGNNjDTnKhsmKWiYsneY1ENknOWEek7WPwig7I/iuI+Z2qeu1YpQJGFNGmYygyuAlYoVjC940aBoaZQwy83DsKiJDARQOgxjNpc77CVD+V999Qc7vcQBldWzFKB/NI8XwPQpQlkRjItdkjXKG9cmJmRcBpvgDSGKM5kxpr25Vb6kM+RRAEhmzqCgU+JWPxAOA5zIp20jkzKrtkVrrVZmKaj92BJTp1G7InCRLTSUCTQ+Z/GMf5d3NuxPpNZ/LFCgzITIByjTzYtszAmXbBoMIjtNg4KI7GAhIJVBmgo9lLHTgV8ZZilU+zTdjegJIyQbBMf0T2A7I5nhZyPJz1pSyDfGi5BjHdLcOj+TXIwd9Or/zHNgNgEBZU5JZAlsmfJTpoKpjJ1AmMyvtoWolFKU+2RLp9eMAytMJvFStpWqwP+x6fRpQ5mSXXuZiasax445IRQekp3GvfYj7d26hXi2jkMngp6/9CI3GJl568QUxlmJOfDgc4f79+9JZYm52BvNzc3A9ypcreOGZp0TZ0O228bd/+zeiOmFiVzNttNp9uEGEVosqE5bR+JitZDBXX0ChWMePX3sLXqwjNG2wrZ1tm6iX8jDDCJu7TXQiS+4DASQVXJzH+bxSg83W1V7O+UXvET5r6TzlOKRt9ejGzt8XKXa3q5yubR3jUV+1kZIFgUlAKttGWFlZFsk894lqtTIBvoVcQTo78BwWF5cmcQQTRHylaqd28wDN5gFqM3VZm7KFIu7c25Cvi+Uy+kNVysQ1l2x3f9gXBQY9Hphg57P+0+U/Qmiodf3sdTYCZyNwNgKPcwROY5X9egVRUXUA0B0PZrMjPYnZzkqbUiF+2vMYP3leWHWJOeiH8cZNmK1HqwuW872weCqrPH0+QaUoLat0KqT229K3+nG+yF57K3NgaylKtTMPdgX0a29ubqkaZV3VhqkgUxnfiKNolH5PARCptkzl2MIEpPXM3KAJdpKaTClzi1U2lYY1MdDttHCwtYODrS1YNFfpdDFbKiMeuyjaGdRrNTT7hyhWK9jY3MDuzg729/dx6fJlfPPXfh2NgwPcfXBfWCYnCHHYbqHV7QhYLZSK6CX1nYVCXjY/bnBkX7lZ0byDgXev21FAIIqwvr6O4bCPzY37uHjxgsiPGSp5NDoajlEpVyWQWF87J4zcezdviMO2YZsolMq4/tzzEvRRKshWGs1mQ0ATpWFPPvmkyJdZy0RjMDLhB81D6bH53e/+Fv7q7/4ay8tL4oh97tx5AcKv/fR1rKys4sL5i7DtjDBNBMcKKDO0Z40ywxEFlFNGmYEBzVMIlJ3eEJEbICTD7FNeOBZG2Rm5CFgPyJYoJ4Ayr5tBMJkdtmWaBsqUNJJNYdDO2mJKrfdbTWwf7GG/2cTQGauesmkv2cT1WrVCUvLIaXMtkUfHqu92GpgTMLNmmWkXy7ZQrVSxMDuDeqWKKu9bIk1OayIp8xsOFAtOVmFteUWCGAJGCbWngHLKvKh5PQ1oppy6kyftJFAWN3UxgnHF2KbT2sfW/dv44PZ78EYdFHMGdC1E6PnI58pYXrkoZl5sEaVbJan91Mk2UY0RUQoZQmdvT5qXZSlNzYucX/onS4/jkcw9kX2SFWE/z2JRavE5lHwcU0aZySMyyqy1Y+1bCpTTPsopQOI1C+Cfll7zfTwfbugJUPYjXyTYns8yib6wLIQ1hUwORTsv6gT6Dox7HfQ7hxiOuqqHckYX0z6+KFdlzXhRgLI1BZTV4DLBcQwosy3ZeIzGYQfN3kh6qPrxcaAsrX4S1+vJ/Erv1ZQDct+so5dbgmcxOaEcoQQopy3qEun1fCWHP/n1p6Xn7GcFymlXIynP/QxAecIo55Ts+qMYZbKuKnFzBJSZ1EtN7AjyTgJl3v8UKKcMbfo5ZW1t3uPE5Ev+3lCgkUA5NUM8bLVkjaDr9bbIa/tTTHYgNcpMphTzGWFei4WcSK8pHxdzLHYniAmUHfE5oATadZI+0B6vxxdVk7QjS5j+FDCnz+70Z/oUMHmn6q/VGkUDNLYpoiSYBk1UJAjzLsqZCG4QCoPKtb0/GAmjqVpGsaZbyb25DvP5FCDOTA+NwjQNuayFSqmAerWIYtZCMWdJHTnrYj8ro3ya4kXmlyTrjvdRfhhQphVZ7LuKVbcUSMxYGvIZC5v37uDdn7+JteVFaWm1uXkfG9sbWF9bE3DZaXVEPs2kDVsccsc5d25N+nYzSXNucRG9TkvKoUTuPB6iVKnCzhWwtXuAexu7cAPGECb6/QNcurCCyAtRypbgjD00Wh3YpTIy3JdtC+3DFryRg7EfoRvoInXmOs29jgoZWS88T5QsXDekvthgn+OilH9wDGr1mrDJrcOWSK3p9cDWgpyz5UoZbGnoOg5a7UNhw6lsG/R7Sh3ABEfSp53yeiYj6crP+cPYgMflHkOfE+4prIfu9jooFgpyXu6wL1JvziVJqJg2dhrNpFWiLusg12fW9osDNp2vWWog5WE6YruAn6z88eOM786OdTYCZyNwNgLHRuC0WuVjYHkwRvG19x+pJ/HHDa1zeRXOE2vTVjIClos/ee+RaoOZSOf5+kv1h76VnHspd0xdSJDP/s6P40WQPHj5KbCHdPpKAb+2PXRiCbJ1acKSZF8T9k1A8ZGjsYiu07q/hM1gHZPIvlIzsJRZZnZbGAKIw61HpizwpeZo5959vPbDHyIee3AJZoMQM+UKsrksZpcXsds8wM7OFm7evIWl5UV86Utfllo+brKsz9xpHGBnd1dqZiv1GnIFmh4VJVtL1phyaEqrea47OztoNQ8l8CkVC7LRErwX8oqprNUqsjF+cPuWGHtVSmVhKSk/JXhhoMVs+8zcnBy30WzKBunTuTtfxLkLF+Tv2RqDdcsMMkTG5gc4d/4c8sxSO66wu3Pz83jn7XfwwksvYf2J8yLH5u4aeiHqtRns7u3inXfewYsvv4T5pWUlGmTtHIN/tujRDMUoa7GA9RKl14uLIj+OaOozcuAOxoi9UPolM2gYu45IHRkcRj5bnSq5NYNuuTfi6DlGv9+TXrsMFugeyqRFLk8JrKrHo6TWMCxpoXHYOsRmYxs7h7voO2NhOmPFl8r1iNRVIzDkO+iqVywD9mT2ke2QwChxtZVgJGMJoCNwJPibrdYwX69JT0zpsZ2wQ2SVCZLJIvBeFwol6WW9vLwickCOEcGi6u19JL/+JEBZDMhi1XaM844MSr/bQae5j817t3Dv7rsIRl2RXpNR5vQvlGewunYJ8wvnkMlWoRuscWPCxhZ6k4wZazgFKBsqmCJbTiY9beNFubM4XtNx17bk2jivmQgSTjqm0Qwljn25r6xv5r2XJEbCKAs7lWQHJzXb8v6B1NQN+iPp4U0zLwHHBMkh6zQdYZB4njTnIljIJ1JqdoMK6Y7eb6PbPsBgwCxhID1k+X5875QhZ1CaEQmsatXDXqZMwnljbyK99p2xBLGUXhMoH3T7GDgUFxuqNRKZSKkxpfSakD1dg1TrG3nwxdVXJfE69iK6uRXFJk+SfapdnCRrEnO3F56Yxze+uP5YgDJPQXWhU23TJvL9pIblURllBZSV6/VHMcocnTAioEzbu6m1WGp8J+Z1CuBJCcJUjTLHaLreN5Wnpq7SpkXzNNU6SkC01CkbCWutCXjodLsy78gobz24LS77qRu99OqVNmKKUa6XCygRKBMYsT0T2+JIe7kUKJNxY60wDQZdSUZKOYj0UE7KexKAf3IDTMeZdbWidiGDnMkIMCJAZm00n4ds1pL5w3IgGadImTQR6NDBeDAcY0QnY2GzVRKKJTvsi6tMwBTbnrae4vFqpRLqtZKSXhMsZ20YieFg9Bmk16epXZRrsiofYMJ6uu2diEYmvbiV072tx8hokYwH5eiBN4Y3HqDTamBxpoq7N9/H7sY9MeBiCzh6ZHDNLJUquHXjthhccl88aOxLsvQrX/4SXHcoz2mtWBK2Wt2jCJubW7j85NNirvXOjbvYbrThhSY63QHmV+bh+0MEIxeVTA6VQhG5QgEziwsYByHevXkb2zt74kzN2uT20IFmWNJqSszBiiVJTPK9Zqo1dW9zOen5zg4IVDxx/jJByrmasslMhvPFe8Y1hHsQ2WKqIZjAIVMu5RyI5RpZklWtULFTlNZsXA/5dxxXrsvDwUCcvfliIloSpZ22KOQsMUpT3TTYjePgsA2WSUl7NsTIZWmk6YvJWLaQk8QQzUNljmkaerk1/GLhNx9HbHd2jLMROBuBsxF46AgQ9Hkrs8eY2mmwXPlPP/3s/ZE1DZ1vf+XEOahaOXurgfzbdx96fmK6VS9J3MYaZI3x9vLMh5hlssjsifyhF5PY792Htd8SdvyzvKYZ8enjkFnWOm4YKxMeFXZKZwmFb4QBmLR/ToAwf8SEP5nSNLudsj0TCZk4E9NcJGH3giBpX6MJ8/rv/+z/wt/+1X/GPOtQ83mpg8xIP0IPA8/D7v4B7ty5JRvRF59/Duvr50T2u7W9jZ+/87aYeq2fO4cLly7KZkm2l5IpMlSsCSIzwOAzNa7h5tdutXDYbEpNJQE8zYRYt0gQe/HCE7JhDno9yTrPztRRq5SF5aBjJuuVGWjOLSzAkPoj1rgN0CbIJ7BjADUzK5Jtgl3bVnVT3OB5LGaie522mIewDRIdo7/2G9/E5vYe+u0uskYG1XJVstZv/uwNLK2t4Etf+4r0LGbv2lyhCt+JYZOh1BhCsZ2PJXLuucVFJU8OYglOKL2OPF/uIY1qeJ4DylxHYwQOb4gCx5M+rNJb1EW71xbAzHGYX5iXBAKPK7JDGwKabCOLONTQ7raw1dzEg+YDtKVFFMFMFogpJSOoCRDpQ5HERwEL8ROInNryKjQ9ca61bJo4EeQY0NjOhvXXuRyW5+ck4UFjMn6PUksGMGQkKIvv0fytWhWnVhrJKJddW65x2vCIc/akude05FoeiqTNDCX3gSSEWBPM/t8Mrl30ui10WwfYuPM+7t/6BSJ3IH2UaeYVGRnkKws4d4EtvpZhmMx6UbKeF6aVgR2TEGHgiV8Bgz2eazabQ6Rp0teVjrBscUJGmUEe5apiLlPIC1AmeGErLjIVNFb6/9h7sxjLrjQ7b915vjEPOZNMkkWyqlhdQ0vdsCXILUhqeJBtGS7AA2BDhv3kd7372e+GYT1YNvxs2JBkyHZ3dXW3pJbV1VXsSk45Z0RmRMZw53k2vrXPuXGZTBaTxRbUQ9xEICIj7nDOPvvs/a//X/9azHdoyswtetqpelEntaDaC0AZIAcgwy6M3tJun/7gkQbjoYYzKNhjg+ap/Wfpb+e8kioAgAFxsABQlu931WzV1W43LKpG4Gkhr8XcFFvEjfA8BWhkM9hbhR5bVpHpaKZeu6XhoKspInvjkb1ZT+stf/XpVVXaY8L7ZDMorYf+ZJJ1IdERrObCxCFYhWov1Yq31M7vu6IVEnYBWEMbhrngMVlIf/N7N/WtW1tOpnzdirI19ZjrgBmShcs+2gDeXwUox8wHA2UU3Feo11QG8+gDpAL1mtEhiUHSKbx36GJlzXkRKDMGXHPWQY4z0JQDcPTSnmJtjKjWCfqRAYf0YAZhKjNZUunoHoKBMrXqNbTWk+PHOjq4rzoqv6gDW0QMAcepbf8qxYI2qvgox0A5baDMPOfY6Y+HhWMF6j7+5EGF2lXyGTTu0Lqzen/GTKew94RzQOjNfcmAYqrJeQAVFeWcKdhUmW3t5LwK80gW8+JcLHw4CP3KU0CoryHvHfqieX1M7TYBOhlRryvlIOaFkFcuoxJMGAPljOYJrNMSmqGEnKSC/uo9yi+eb7QceY8Nfr3M5fi6h7m8BMrBnV3ZxUTp2UR37vxctdpzffc737KV1XzSVzox1x/8/u/p3icfabNS0c3XbjrJ9t43v6mDJ091dPTczKZmvWYmwNtv3dbt26/rtdeu6/z0REeHR7qyt+9EGvZJJLi6A7yRyzpv9zScpvTspKHRTMpXy+5tTk6nWs8XNGx3rCY9S0gnjaZqrY6S6ZyqlTUnK7BfoqLrRB/rhunvCzUbdSvtk7hFYAvfdyr42HSVqDSPg1sD4wLoLRaD1zwq7OxvrI2IzzEnSKrAcGL94v1Pnh97/QUIb6yvq9nqqFhdM/Xbwpa9rtt/rJZtpkXwWyZpzM+zUd+uHHw+7Ctsq2iT4jxC4jDp9ZukDAJfg+k4JLmzGdPp76ff0qPNX/s6Md3lay9H4HIELkfglUaAau0il9WsnFdyPBPiXcO3r2t8fVfV3/mjZT/xHOZiLivA6yKTUub5q3lBz4t5tf/a914KlNO1lqvKX/QAyPP6+JFqdp3YnK6XNS8W3FMNTXyKMOO1nZe8TcJgPHPaUPq8ZaD9yz6oJk+3LpSyV98n0Z0sFmk8KKMijQs1USy6CB7PUTXvF398iBNDT6DNdUw3mvj/0ORs3zOd6Pd/9CP9b//rP7BQ087mRhAJWd9wta3VbOvh06f65O49AwOo0ZVqVftX9g0Ofv+f/VPbRNE/+/0f/EBXrl117xygiUxuvkyPE/SxsasXVOXioJUNjaj25PjIitxstAQB5WJF49FU33zvW85q44GMQiaiVlAHqUATlNBjlMnlbeNkuxSsrJJJ07+xkKDyh+ckgO/ps2NTvXmwISMm0m23nJW/dvWKVV9vfetd+zUiwDXujazgTD760ZNHBi0/+PW/pPZgqPkipZ296+p3ATABiMznI2+6axvr2rKVUslVB4Dy0EB5GoDyaKQ2FOUIKM9GF0A57nEEwBGotrstU8/Jqu/s7mhra8NAjeAa9eJiNqd8qigK0YDq57VnOqw/0VmnrsGE4K2gxCIXWSuNNU/iz4uIUtZqrFH5LShiB3mmZTBMdRx/SgADY5rOYL+S1c7GpnZ2tkzBI8GAKjM9vN1Ox9cdcSqO8fq166ZeFwGNEVBeTQa8LPj+IqCMejNGPPgoM4fGU4SSRuo062rUTvT47kd6cu9DJaY9lbL0jC+kbEmVbXrZ39LuDsrlWc3neF5ThSdgBiTQQzq1MBpzC1EcvEEnc/xdQ1Wf6g3UfY4NAFCuBhVWgDKB+3gxc3WPBAFJpVWg/EUVZVfTZjMnk6hCYyNmoIydGsrT9F+j+joduUcc6ivnRHdmdr5QIZ1SjuCVcZgM1e2RTOoYjDthNgoJAHppEffKZ6DEJu3Pmi9kXRm2aNxool677R5lgDLH3x8AlJs6aXQ0GDNbsP0qmOaaQ8E4Hfn5AnyjFpDPrkLBP/a0dFu93M6y7zYGytwTBrAR5f7v/o1vWnV3yZxZAV5fuLq5Ih0qe34YqCUNwMOfaEmJxb6iaveyPSVoHcRzLT6W5TGRQpgi8pP2GpIrFFx9szZANghSkbBwunLBfQ8wjoX4qJRSTQ4VU6QBUF4PyowpJ2Zcc88EOjH3VlCTTnreINJH0J9G5XkWFMtJUlHd40vJtAUTmZsTW1BNBP36+bMHevr4Y1fYAJ3jUehnp6KMcBRr6FoVkFwwDTqTytrKD6BM9bbd7RsoA1ZJhAa7pjDvfb2itgnG19cpqoyHbcgmyYFKnkz5fAD8dg7AAxwQBQsG8UG82iPbuEDF5/O5lwHKQXEdtojBKIwX71nY1OEZHjZu5p+5MgBlU68rqpYLKqC4X8iqiEVhNog8MQ9nBsokHtBcCEA5Bva+QE55RBvqyoQLUzT8xZJxQSXO7Q8cI+sQNnMkTQNLgjk3Uw47twk2jFOVUnPVjp64jejRw3v63ne+retX93R1f9u6HL/3499xG9N3v/sdvfXmN/ThR5+asXX7rbc99z742Qda31zTm7ffcFJsMurr+PiZbly7qnaj69aYdqelTren9a1NzZRUs9uXUnk12wN1h1OdnTc1WizUgT2G0ihjuAjsmK2dbWt81JtNK1cDbGNGgu3KqL5yDRnLaA6E85z7fsDJgP+7dz+XMwjlAfsLt4pqpeq1kn2XfazRqKlaqbj9iSQ5rS6M/mDQd1IRdgTrGWCc68dok1Uh+dNutpa9y+zdAG60Tqhqo7eyu72uTqvluVcoFJ10IXnA+W4gJkpS4OS5e+/TqPiXUOJfOEE6mS30QeF7Oqx885eN5y5fdzkClyNwOQJfewSGb99Q/u5Fj+9kd2PJyEuMp0rXW6/0GQDr9l//vhZOckY4MPoJWjT06C960DM9i5g73nOb3ZdSwekZ7n3/Gy+8TUia8xnJwchK2Akw5y/54P35nBcf0K8T7eliAUi2bk5cUcYHN2hIfe7xKgrbsV1K5ODhbDF4gfyMAAAgAElEQVQb52w80t//H/5HfXTnj3Vtb0/DQU/FTNYBCOI+gNGff/yJg/jK2pp7ixHFImj68e/+rs7Oz1VdX9PVa9dc7QSkhqxxQUUsdFDbxUORDTYRvHYBOoAQNtcbN675vI4OD1WvnXvjhLoIkMtloHzmVCkVXXUOtg4Vgxc2WYKyRqNl0IEaMWODkBhAFJoVu+PaxpY2t7Z0dHziYwbQA5DKBUDk3JssQilkmDevXfXzJ4ORaic12+vg6zzAh7JdV3m9qjK04yJgaV3zeVaJeaCy0hdroLy+ZnuoUgHrnrkmvZHGnb7p1dSh3J/c7agPBbs/0mSEjQ8V5WAvQ0ACgELls9NpLQXQtre3tLW9GQSynOSQKeS5LL3QCbU6LZ02j/T07JFOGycajkmI5KRFAIXSWPNE38BL84yD/ACUo8rtIvAUYsphgspQDmGc0MtIcElAVCWZsrOtna0tVw1IvlDJBLiiOgqlv5DPeZwJkKDjZTMcB5TLi97NuOK2Co6/CCjDjwNiEDgZKFNxHw8NlGtnx3r06Yd6cv8jpeYDlbMEeFKmsK7NK6/pxs3b2tradS85ia3kPNDmASoE4yhfAyYJ5oslhNJyGk2nF0B5NLKCts+ffssKKshFB+MxUKYqTNLINPlCwS0EBJeE9HFFOQTlIUgPtNNQUYZ6DQW/3R0GYSNA8rCvzqBroOxYEcYFVRGAD6yIdEoF/GxNQx+ph9XbcOhKHTTyUX+gyXjoLCBU7IL7RakMp1WkupcJFaKJqdsd00H5mcoPHrYA5dNGR30D5UC9LlKJjoCyQQ490rExcHRenBv+yaNEVvXi6xpk1j4HlN0/HOkqVPJZ/Vd/872L/tdocVsCmS9aXJm2kU1ePKZuJ4jF4QyKL14MkIk3C3s5+/NDFdBzzqCWiini7wlNEfNaVpTzTvbQb0lFFKBMVd39/oBxwNI89GgGiI4SNmA80P9dQTecTDlIj1V7YeMAxgHIVOhI0DBnAJv0gSdmUduNGR0AZWy5YOqEpCNf3AcoIp8cPdTBo0/sEkA1mR7SBdxllM8VepSx+IMCjQdu1kA5b7Y8PcKsl+1OL1gzUdUdBur11Gr2F/oC8f25Wk2Ox3/Zh22F49gTmgp5AGVUJgHLwfoqWM+RvAp6A6G/O/4erw2hghzskgDK3P+IUQJCScdQscZDuVoqWigMUSzmd6xsPFc6AsowGrIh2fACUA4zIwiErT6WIPkzYplzpaxyPtPEffBJTeZYLNG6gcJ+RcNuS+N+xw7Kw9aZmmfH9nSvnR6bVkx1HQEvko2/9aMfua+2uram05OaWk0SvwVXQbH6AyBevX5VR08PNJ2MlU8ntb5OEnmo6SShx4+faG2jqo3NLWXyOSf4Pr33UP3hRFu7V3Tw9Lkm47mFu0jwxj7dgFaLDSaTBqfWCkmFCi379nQ0XCqchwRRqNTGLQRm40R2aFT6uV48jwd7mNf87EVSgvWD9YmEEv3xzHeSerzOug5p7L/Sfs7JyZETQGvRMdmrGRXw6Syozkc9y5VSycfNcVBJzqZkIE4iZnNjXb3hRM1Ww9Vq3h/NCJIrpvKng6Aje1bRe1hSv1P+DZ1n9n7JcO7yZZcjcDkClyPwJz8CAN55GWaolOz2v5LA1/jGnvrfvv0Z66cvqyZHG6Sm6xUtchklRhOlUbL+ApD5MiCLIFnu4NTgGpD9dR7Tzaq6v/b5BCZAPHEyGC+gWnphN30zqgjz80tsOb4osFzF1Nahds8XgQbUzCj41kL/y//093Xnjz/Q3va2q9hUlOnvPTl+biDcoS94kdBbb78dgFo6rU8+/UQHTw9NZ9re2XH1kA0n0AuDQjSZ4sEI6nU2CLaQ1YbWGvk5s5nu7+85gCCj3Ou0dXZ2apAJpZneVyreVIDxAkV4CZsRQPJoMHAPLQEydhMAFABM+AzESKjwTVSurrkiBFinhxpREdsWJWR1VgIQAjtAsFDkvnHL1hwnR8/V63RNA0OEJpGWTmvn2tq/os1depWh3ha1WKQIgd0Xi20Vgc/m3q6KeFNP5pr2hxrTozyF/pVSfzBQs9t2tnvYHzuQ4Saw5VGUoad3Fep1q4XtT6CU0aPMGK+vrTkBMAY0ZVBormqRzLuSW2sf6/npA9UbobdNgEKF4FCaaJ4YBLXnefqzQJn5tbRtCsJwDJAD1GzGVHaHk/TH5gqu4GPfwdiQwTd9FHGq8ch0TwITrpEBVhEAkHdlKKYnEiDF1eUvA8q8rxMJEVAmGKRyMRwNTL0+PznSw0/u6MnDT5RdDFWk6pdOqbi2rd1rb+rq9de0sbHt80VNV9MAXwnAqFyZwpnPupeaaitVlMGE8aeqPzTomEKbh/KczxsoM9diBePRPPhJU1HmnFB9Z/66//QF1WuLv0E55fxj6nVUUbY9VASUO8Oe2t22vURBv8kUHtgMwkSp6dQgGXEuwnsCTa49wSQgyxWaHtXBgYEyawi0aapvxUJGxWLOKsRMujHe6QD8Yd/BMRVlKjFntaZOm90IKIfkFgrDMVD2OSCAQ7IlesTnNlZWvVRFzfw1TdJ4TYfnxAkCA9UoQfPOjXX9re9F/snYrb0iUPbLzd6OaDZ8hqcgvtYB+sQ0WHMlIkr0at/pF/0s3mM2dzsHwkhoAsBMYZ7Ta0qFFKBs1Wtj49BzSzKDL+jYFnlzny1WfaGvlVaHxIz2Evyxg3oz/tSIHAIy7N+dykQAMqUxtGgqodGcsbYEiQiSOFgqRT3lDa/TT/Tk0V1b2hko0ypAjzLWPIuZSiUqyiVXlvkCKCNMSJ5jNJ1YRIvKIv3BASgPfY+h0xCSWyHBFR7BLopqsAvlwTx5eZwX4mTBe5kxgT7O0wJQDuPI87Bvi0UFY3C8KjIY922n09yXJKagUEd+xJqbjl0tl7RGy0Q2rWKWhA7Ua8B4SvQoz7ie7hEn4ff1gTL0HY/JPCHk9bjGgDgrNiPclZhr2Gu5JSQ5HSkxn2h3e8Nq3A/ufaKjZ4d67713fJ1OTs/07rvv6P6DB3r67MhJVyr87JcIWeG6cHD4RHt7O16jBp2OijBCcjnVa22dnNU0GPaVzGS0f/Wq0rmcDp+dKJnJ6fGTZ9rY3LGSOJTsLIlkyfsKyQoLYEWiXKu6EQBPFOiZk4w/z+XvsITYN6mA83+ex+/YP02rzuUii8PF0vEAxwp+T+Icpwr2LvYzknl8R5kfkUgSUNxMgNn+oGuLx06r7f2Fz4n79NE14bG7u+uYiOOJz2U2GSoDcwYq9WymIYrqETU7DxUf2iJMh0zWffF5quf2JA8J+3+y959rsqTmf53Q7vK1lyNwOQKXI/CnYwSwhYrp0al2333Df9IPVLVd+Ybx+OxM2adngeX3KhXcVzgYKsoIk0EJTw6Gyj1+HlTBPzo+WZj6RI9y1OcIwKWSCJXOthNREOWer2UwFQIr9wSuZs4jU2bEWxw0zufKQpOjT/j8TP/3P/yHOj56phkCV5Oxexjr5+fqdrr26kQY6o033/IGSAb60ZPHenJ44GrI62+84U0w+Bj2DYLZhNkkoUVRpaN6QXYcEQ/64AB5gMEQFM21vbVhtWH6KwHFdTbYDNW9rJIoMbuvDarowJvsxtqax4U+RJ5DJYk+plABLZiWiIjYaAw4DP6jpUolsryYaH1zwz18RWiIaZRkB9rY3kJ1RJub28plcqqd1dVuNA0wSuWCSpWibZgYi829qypXdzScQEPEo5aAeWJvUnqU8ZYu5IqmuVNRniCOgk1MIuUxQPyMPikC0+noAijHQSKBB9luqMyh8h5Ur/f3913RB2g0en11hguNFnklchVNFnN1uudqt55o0D3TbDxQck49M1JIN9QcGmGQ9HCpcllRDn2DQZ06zFy+OVCyp2uwZkEcheTGenXNwQq9yqVSsJsJWBllMlSkZdovQQtVH/rDoTvHCR3OcxUov1i9Wd47rnYD7KPeU+C+adHQNAdqN2sGylSUDx5+quRiqBLq57mM1javaO/GW9q7ckPra5uufk7GM3tnApoNFACSKdSuoR0WHEjxGFPpoGckAspWnKY/mGpxpex5D1DmuFeBMudloOy5nF5WlGNWSAwYHWgznxFt+xxQRnm6p1a3pcGwZ2p4MkntivLkRElXlNMq0N8a9XiSfJmMJ14fqNTgHe57RYtAK3cigF5RviOsFMSGxsO+gfJ0NLCH8mQaVZQt5nUBlC3e8xKgHCkoLIEw13eYLArF6052S5Nk4YLmGl1UA9iod+Svv3/N/ckx2IrpMl9WUXbCxYKGEXRzlT5YHcVdKqsJGGO8FV/x1f7TGDDHxwWLhOuYArgWik6+Fcol3wME9Hy5IE+ShXskAsqmH1s3z4uzWTMkyiLdMtO9SdJwnUg8sVYBwKnwcv8gvAZQDj3LKQ2ppEWJj4js7ioq9xe95INB6NuEwnvy/JkOnjy0OFGoKIcEI/OFIyqbeh2AMkwa9AVYr11RnkxMvSbRQ498vzc0wLA/OjZRkMyXvbihfSfeA2O7qBhAG0QnUhauiivMIYEQXkclmQQSY2jV/Fm4hvH7rLZjmMrt/tO0q404VzO/SWqaFUMPfjbt/aJaLJolQVU5pl4Hxf7PVpShrsf3YFjkIh9u30mfpWq9vKLMxwag7MsJrdsikRPfQzn38y7UOD3SoNvyPUMl/fqVPe9fP/3pT3T7tZtev1h70KhAS+Pg8Kl+9Ns/8p5smnkuq81tks/7vg43b13XH/3L/8+sI+7nq1evW6jw+ORUtVpd5bWq9TiOTk/VaPX0sw/uuKedVpP1jQ11odNHXsKMNesa48r4xgnaOBHCWMPgigEywxRXiWPQS+KMCjPvwXvxPqyNZkNNJv4ZejWgGpYZbVjsX7CiuC5mW80iK8TR0IwN9n7sIjke9hhAPHs97Qf04R8cHGo0mmprc8290cQisJegXyMeNhn3tb+3ZwutRqthBXgSzFSYuWegfHvuWPgUq7aQAGghKFZc049f/69fIWS7fMrlCFyOwOUIXI7An4YRSPzexx8ZKBMYGARHoMXiQPQXR8DY1eYYGEfKqjEtLgbP8feFLUZCZTBPBTWXU6/V0j/78Y918OC+NqpVffTzP9azw0NvTvQfsVlWq2uuym5ub/tY7t+/r59/eMcUws3tLb373nveIA+fHhpUAyDcP9wOvUOApVK5YkVhYW8CjYoqYRRMEuytr1dNyYJSBnXu2pWrmgwnpvQCuAiG2Oy67Uagk6aS2t/d83fogjwAoASl9CRjLULlGvoxVZYxUU0qqaoz1FMHswRwgDw2cipr/H1tY8MqmNtbO1YNR1V5Oh56wy0Ucz7f56fnylXWtbV/U6N52iJRiK4lFtMlUN7e2Q3+k2OA8tDK16kF/r4BKDfaLQPl3oCqTQCCMXDkXBAIckW50TRQBsARaFy5sh88qZXQ83pHD49qOqiPNc6UDPLH45bS05pyi67Si6HSccUt1LiUWAR/VSpVjpJjRGyxL0ApDa7BkizYjc1dDSKoh0VgX9M0YAvBlQ0HJVub6waaTuI4gLWMt0EaFR/T4rJ5q5gGq5dQUSWgiqtIy+rfyzJQFhEK3YF8B8RSUQNEIi4DUH5872M9fXRPi2lfxUxK1XJRWzvXtX/jLe3uX7NIjfshx1RmA2XWquX0OqJ2De26EKj8PrYFHsMBKFsYaTJdBoMxUIaaHgNlqNcIK5G4AVgRCFq92JAnSlp9BtS9SL2mIo3q9diUcqj+7V5T3X7bgHc+C0EjSSOSW9y/+XTG50J/JzR9wJG7KWdzzxl6+qHwAiBKRUSVsqZ9Apj5HdcWoIySPEE+LRiuKEO9NlDu2SqGpAqBMRW7Vep16GhfsUmL1qReek3dzI666XXNDEwuAEgAQiY9+7f/xV97RxuVfADKX6GiHIuJxWDGcypOCLnFI8yx+BHbEb5KRZnUkoEyFeV8KTBVShFQds9txkA5MHKg4iI65ZKxWRgG6wmoqVO3kNh6JgLftA2QHOFewk0AkT6zD1LBYxignHECNKlJOhdEqEwJR7066AiQ6CTJ2BsEN4HTs1OdnR7pKAbKKKePYHbAnoCiPDPlulopubJMj3IhhT1U1rc7YlpUkzu9nlkUTnYOg+K1K8kWrgo02Rhkhj2GdSJUeL2MmN4evOUBJPFzwjVaOIlgsMy+FilYw3aJ7bD4HicKVym+9uglYZcKzBXWo9A1PLftEi0TFZI/jGk2owJJOVguL6koL6AFvZR6fcGMiOdMkPeIgPSKhR2/N1PAPdTBMxvnCFS3i7m0jp480PNnj7XG3oJ10nyhtWpZqMofPTvQ67du+nWNJnoOIRna6Q10+Pixxr2ux4PxvnHzlrZ2d/3+UIjbrZYTDrC0WM/q7aGOTk5ddeaYYEwhYnb3/iPN5iSGy0plcjo9ObX4Z+gZz60wAwLrgusRi1wy1gBgkjeMMRR8ri4aH/zNug6evwg49tw6gpo+LDPmHMlqEqh7e3t+H9oCWIugSBsAR8wo5n2tVjNdnR5hgDHq2lSeaXXC6xvNBZJHx8+eBQvMKBlO1ZmfaVOwAvqCfbwoLaZ20AiJYLlljAQzFWviBBJH9MHn+Lx8wWJhzB0KEKepXf3h/t/+0xD7XR7D5QhcjsCfxREgWZ9OKUHL0y9TSf0TrMD+WRy+X+aYE7/z0Z3FRUY+6iGNaG6uEa4E3Z/Z+A0ogk1CHGws6Z5+PXl5uWJcSqfVODnV//V//h9aLxZ1+vxI/XbHIlQ72zt6fnysR48e6dr1axaRcW9PMql//gd/oLPzM21tb+vma7e82SLm1e52gq0DJtXQu9IZA1ziKGiIVHXZsNk4qW1a/RoAuLlpn9hWo7G0i3jtxg2tVzdURqGz33OvNFURAtRRv2ulTWx7ypWStje31e11ArChWj2eqlCsuGcZ+hpBIFQrgDAgz8HhaOgNGWADNZUqrauBZMr7Pe3s7GkLgbB221nuTBobq4L296+o1mprns65ilvevmLhlMlwqBy9eFSU19e1ubvnYwTsj1G27o8EKRag3O31VG+3LObFMU8s5hWqWHFWPwbK0M9MVUsmnaG/fv2qAxGux7NaRz/55EA/eXSi1jSnRSEvTXtaT/e1X5pqLTtVWitqc/gFz5HECjbcSwEbU1gBKlGwOAc8piLKJQAxVFIJrAlAkqlA/SPBgEcmQREg07RK+gfx8MXOyEA5rUIElBFQgbodB8QETqt0yxCXrjSWxndOLJSzApShXQ8HfTUbNZ2fHuvx/U/spTwb9VTIJp302d2/pf3rb2l394rtVux/Ch0gYpDCOuABZdL0V8A+vnFQKanUul+TSi3VOSrPKScIYqDMxOF4h7NA0QZoMJ+ojkC7N7V0EQkyxToDL6Fehx7lCCgzhycDU6673aY6nYYGw7ZG/Z4ryqb3o7hO8gIgMCPhgOp26FllbTCtG6r4ItBBCWQNkF1NDkAZwGuQP+zZRzkAZXpe6XcOQBnlXHqUZwuo1/TQopYdqoJE7F8ElNuA5Oy2+unKErwG1fUgeBQrUa8VMvovf+PdZTXR1ORXpF6DyWZxcmdJ66aHd7XtfkWwKypivwiUA8C7sD7i/0ugTF9jvmj6dR7ldoAs3uUovTt5CbOHmiXvgS8wL46p3yj9TjSbhDYUaBqAivEisGnw+DWNv1xSGWVtKqFZwB7vzToBCwb7sdDSIJg3oWnCIIr5Sc9prd3R8emJ6s+f6uTggT3q+dzRABGumanXS6BcLTthAggpWsU+ZybOYAJQ7qjb63sOLWnXAG3oxbQIRKrXgXYdvhjsYFsVmClxXsJ7TJTgDV7lAWAj9n1RgY7As+hhRsEYNezQ98rjRU9pADL9x4GKHUTbsNKz324Rb+hgeYXYYD6djYByWgBji3lZgIwK+hcA5ag9YHWz/sKKMn3J9JrPpgZw9qpeTLVVKapaQFxxpgd3P9bZyTPlS2VVN7dcxX/65Ik1JwDNVFpJrPHyp8fP9fzkLND5pxPvJYz5tWs3NAlKcE5CcG1Zc7P5bADYHdaMoe0NuadgBfD8Vgvnh64ytlWCUZJzmwr6AyRZWcsBsMw/AOzh4aG/s6YDXrkWxAz8P74/+B17OvsToJgH+xLXi5Yoay5Mp0vGE8fKdWe9ZA3l3uG9EUIELEPZ5rVm7ZNcLBTMtGDOYlvn+3Q60+bautqttl0VSMRSWSZuMLsnl3eSgcd0OvY6t7+/a+HPYpm+Y9gIId5hnswmk2BpGCaYz5NELud0vPUDfVD6/i8Tq12+5nIELkfgL/oI0BK1uWZVahb1dL3zykrPwau46tcmxhOlG1/cD/ziMPu1a2UD9FR/qGR38MpXIvQ+F2wRCSX7qyhTLxB3LOUdl6T4zK+QGLB6dz4jwdIc/fIiX8a9//s//b0FAYgVTyPqdRygYHOwrBbbYzJQrUOcFsRPVrPzbCxxFQ8FU/qPqTROej2dHz3TRz/7qbJKqHl+5sDv/fffN8h99PiJPr17T2uRb+Kn9+66mtzutA0GoVzzOdCq3EdboN+u5L43PhP6KceDqBBVXVcTUylXndP5kNnm9QBSgnCqz1SUCUAYRCooKCsDwhJsoPOJCq4YZFy5RJGanlKqNsF+Yub+utF47gC3UqnaHoKgodZqWpCK35v2vZi79xCqKZsowlMI17AR0wucyxeiXuyk6mcnBn7ra2Vtb+8qmc3q2VlLxY095da3NF6kHeASOEPPhHptoJzJaYgfaa+v+RDQGmxrqKg32h37OAKUx6NQMQ0BO5WKqYEZmXto7s1GwwAOgHz16lXtYM2Uzet5s6uf3DvWP71/ooO+NEyk7CO8lxvo9fWFtvMTVYspJyqoYvEhqfnEqtfYgoQ5E74sSmQaZEQ7JalAYO5EAhRq7F4QyckacEJ7jX2xd7CtWl8PqsAEzYSlDvCgzIekDJ6wuWJpaQ0WgpvPeiqHXsgL79tV4BwqjqHKPYqAKfMF2lyzdqpPP/65Ht77RNkk6tBzbW0gOPeOtndfc58e1iUG6VgXTemdHyxBOQEhCR2qYDHdEzxNlZZ5DfVxPsGfOPTtYQ3FubtRMyFNEyGIBWxQnTBVl3ssol5jg+Kbeh4SWHHwifc1wNoq1/2R6s1OsL2aYJHTU6t5rkb9RJ12Q7PpwMA3hScrICeqVhNY0ncNrZx/sSASAbyflyVZVbCPbqGAem3KwmUAaFgpqF2ToKJHmYoL1E6C8LNGS+etvvrjmYEGY8Q9SiIkrgbS0vCyinI9f13dzLaGydheIJxz3KMci2a9d31dv4l/cjQmcYvAi7Trl9GwrT0c0bc9T/wRzOOFlZwDzzokgwIzIupbjqqb/IHfM+d4dgzgDXwioTUqdah9Q78m6cY9wLqIbRrz2qyeBXM9JKMM3C9IGU5ioDzt4N+ElrkWeNlORk4Q0gpC7yTruX3YUSImuGd9NzaeL0W+YAJhDcXaM1ZanelUjcFEnelMz07PdfLkrhrPHqjf6wcVaZgq0RrCukSSr1pFuTvnXtkiFO9UypskNmQkeUJbDCJeI4MW61i4Mo6MnkcpEsELS4dbf1YUsIMGASPA/hTv12HswzUMTIKQoQv93clkoP+GuRGyGex7BsruOw/tRowX5GvmIIka053dNpHQmtlKOVeXGT/Ur1H0ZrzQeGau0KMstBoi6vUymojzchFQflmi7kXAPJqEHnQs+rj+g15HZbz6xgPlknNNh10NOw31Oi3lylUVKyg811Q/P7O9Hwk+zvfBg4dmPnF/wYD4+KOP9K1339bh4ye64n7ekLxlHtK/zPXptHumUGO/d1JvuaWJ6nahVPY1Onp+GhTE/TX2OLAm0U5VsQNEYdlfzHmZOeTrHKjyVIRZ70h4B5/krv/P2sfz2Sd5LnMCEAzlGR2P7a0tPwcQ7d5206oT3q+8NrZaviUByXN71qcj+6hioH6Px7Z9sisHrQnJpJMfZdbRCLgDtGGdAfJ58DnMQPZIHpVqMbrXYC9gDxliB9gXsA1gIdl+jSSV+68DswFNjQd7/5bu59955SDz8omXI3A5An++RwAQmoipaF9yqnPwzHrQgDAO+woiVp+zYmr3Xtl7mM/ks+PHV7FiQiRrETkQcZ7ps5B0/LIH4zLdCf3IPlcsCVuvJthlf+btC6unVKP9tcBy4r//B//zguCAfiEogFCdDIANRCKBL6iukdVGnKm3wjRUtVTY2OJAg+8EYhZxSaVUgj44n+npo/v6+b/8Qw1aTbXOz3Xr1i3bP9EzdV6v28+SCigB4/HxkT755BNnsPFR5nH49KkDM1R+scsh8wulmI2WB3YlCGvkqczgBUa1hJ6zfM5ghdfRT9nvI0JD1TX42UJHbNXqzhJTmUWxF+Xecj7nL/ej4ZfJRh9VYtnwDZRH9L9y7inlSyUlMml1e0N1+wMHs2zUBMm5Apn2kXuYsF0imAU0UF3m+Da2NkzTatbPNRsPtbOxpkqp4uCn1hmqr7QKm/ta5IresA0bMmlV1jbco2zqNUC4N9R8NHVFmeiePkBAFcrXeCqPEfOKlGVDhTWIegGWY8slwCpA+cqVKwbKuVxR5+2+fvroRD+6d6pHvYT6KHl2W9pJNPVaeaS93EjVEhVAqKEhQM04Fp1rkqTKQ2AfAKhFmSJfW8bTSRkgNT6sUWUYoAxQ4EHwyfWurm1qd3dPG1vbDkwIRHgdSQ4qBSQ06AHH6qNQAChnDZYJouIKetyXGAPl+AaMq3+RAU2w/0GpeTLxHBtBPW021Kif6+6nd/Tw7sdKzifKZ1Pa293RG6+/q53d13yMVnildxJwMIVSOPT7xFVigHLcn8yxoQTM3FitKHNfERxSXaQaA1Am8J8l5eQPqtfcZ0VXp/PBKodAPxazitSW49aICx/lgXo9KtLM3ZHG+Cj3sdo6Ub32XN12TbMpNifQJGWhHQJGgwvmCwdgGjkVc+b+xECLeQ0oxjuXKqivQxHe9ecAACAASURBVAomR+gT5ehHqGs3GhqP+lrQTx8B5fNm+/NAmd7cdBBoilWv3aXrZSYE2nw/K7ymTnbXQkfh8dnezxnq6gvpN3/llr6Nf7JpvBFrZuW5LwPIq4u4Z3DEgnAleQUcB2vnUDWP+5YtusXA+F4widngjEq2r6Mrt5xMSNjQ45nNFZRFyKxUtqcxc4Qe0QDkQOHBp9jezVTZIycqgw8o07AWZhPT7wuphdLdmsb9rqbzkFRjjtiqCrV7qr8oZE/Dzwb4UfLT1b/NbZXWNlTa3lOivKbz4VTHnb6OGy01jp+o/vSe5yuPGRZRWPVwQImFgSQJE+ZBnqorlG7YH6mke6nNahhCvZ/YEipme1gHIrJpClcytoZybTkkbD0dAmiOLmNI3sZam7FqtMc7civ03hQS0Sn7bEeAmvYUK6vTdhSU6Xl/fiYVSYIHZpM9sqno006DIjn7GftKEgeCtHUVDJQXrwqUoykYgfjVeea2j6UYXFC6Rj8CO0Ou7QBADOMon1ZqNtZ03FWnUbPtWiKT1ZUbt3R+dub7b3dny4B40B/q5PzcSTyUuO989JGB8zfeelP9Tsdzg0pq6GEv6f7DR9q7ck3n5w09e36id775rvqjiS9vUHRPeo+rN1tucen1B97fnORILJyQIZEQM4U4vxggx+4TcXI9AGNajQq2XDTt2UnThVtteF6tXvN39rixW0Nm1m0gUT6dTL0XWAV7IbcHwKbgYu9f2fNaTAKSNWh9fU2tZtPjQ2IY/QRew99QtSYZgRr85uaGKeTQz/u93pKGTfIq2EwF+zHud5Lma2sbqlTL6nU7gZ5fLhqAs4eRPLTX+GymcoE4pK+P3vhPVM9fW73slz9fjsDlCPyFGoGEEL4CPC5o70FUsdF+pRF4EQB+FfD4OSumVwDKHKfXcNwDLGgcHl/Fimmyv/WZc3tVf2aqydOtYLPrmABV7FccpxfPNUlLarv3SmP8siclfu3f/XcW3vhNTw7UNItvoOZbQcE5/C5WJQYYh94vVCqhCAYRC9ParEqcUiaJABDV2bmK/G4y1qNPP9LJ4aE0GWtve0ub9OjO5zo9rzlzTd8Tm+b52akODw68wd1+87b2rlxxP1Gz1bI1DYEzlVSOiSyzBcBmUxXz+SAMks2pUCx5A2cj7g0H3qh3AVjlojc0rKEA8WyWBI6uTU6CFyxVkFwqabEUBInW3Aead/9rTNjk/YYAZZSDB2N/L1fXlS+XHATSBzZG6Gg0dFCN3Qt0LCqJbMQI6gC8TDnLBhGUUqWgyWBgSxA+M5/JKleqaJjI6Lg1VKK6qUwFYTDLgxgoUyna2N52cgHv5OlghOqLkF4ioACwGyibLo6H6Mxeqw6MDXxQy8UHd6p+p2t6GaE8AJnebURMUOxs90f62eNT/T/3z/RxRxqkS1r02toYnehGpqW9bE/V0kKZHJV8FJhTyi3cXCkkelwXiarDAOVQOaFHOSLVJvBbxmJqGpTGc1knWJhjwU00qUy+qM2dXe3sX1F1fcMA0rRUAmVANlWLVAh8CvnSsk+OIGsVIMcgebWifAGUQxDucM2BUKA6D4d9tVtNNRvnunf3I93/+EPNZ0MHztevX9Mbr7+jne1bKpWqUX9dFAxPg2p2LBpDcBdXlOPP7JnKHLxkCfwYE7MkSiWLdREUAowIIKkox0D5ZRXlVaDMEcTnTqC2rCgPRmq1ob5iFwatHMr/qSvKvU5diQUiPkGlnaDXSuPuww0JISXo1QuiO1QyuXdYK+JEU8p0Riqfc1M80xmqlqGXGaCMP+uCntpZqCgDlM+aUK9DRZnrCo0e6jUAywyVFyrKBkaprE6Lt9VPb5pZEi2lyzUuANcAmOhP3l8vLSvKgSQZvSKqEP+iFTSkeUIV158djLii6xJUppkzMdU7JFpiDnZIGPG3GChb5HBGf3FQegZopbJ5szfwUkY0MKyprLVRhRX6Lb7JUVUw3DlAeKy8ArOCnvLEbKrsaKh07Znmw0HQaIgYCQBlt/abKg2TZOZ1abYIWgowElDq5V5LZHPauvm6SntXldu+osNWR3cPnqrdOlPr9DACx7A1Iq9oty1MnfDL5wOYJMmYJW1nxlLSIoCD8ciiXrBymO/hPkSUL/Txc3zeFCOgTJbA4n+r+hgRMI7BfbgmYbwv7l/+H9oDjJkZZ1geEVD2nR5VlM3IoL87sXCS0SwK25IFKy8nf62uT6WfKj/VePk7VViq8F8dKH++9WPZMhBRyFk7WAOh8ZZzGdtBaTbWuN8Szs3dVk2nR8+0v7OlR4dPdeuN275fG3WEGXt6+vSZRTIzmXygAGeL9kEuFMu6e++uKeQASNsX2SGhq3v3HypXKGs6l0Eg6cutnU2DPHQXEDjs90fuNyf5yvjQAmK7vtkkOBCQIDEdOzgOxJ7HrKdmSyDuFrEv4kIK6x37D+sgCWQnGmEmRX3NxAOddtMJRB68B7TqmNZNJZmf+R4EvtYtqsU6Z+9kqhOTYBXJnYNIpxPqvi8X1giBGUaC+PT5c8cWtPtQHX786JE/k9gGcS8+l3uPRDwCabQ5nZ4eO+kL6CYBT+KFuTKHCTAcqlopatDt6YPv/j1NUxeVmV86crt84eUIXI7An9kRAATOygXHRgZwX4FS7Kpytagkoqqtr/BaaNsbVHfTX2rFxJ7X+86bmlzdDuvtSUPZo3Mf51fxWOa1q5XsVcDK7/vv3/bfAd7YMH0GzMIo2llfejunuv1XpnzHIHteyNl+iso7Ktzp+qslJF6cWIndb3zDPcoEZqYsW/EawJNwXxmBikVQyLzHVWVn38PzVn9PwGGgnUgpm8i4X+rNmzd0bWdbvfqZIEhipwOlmU3x8cGBSmtVbe9fsVUM1eVHDx8ol0rrzbfecl8dANn0t9nMKtccCwCC/9fqdf8NIMomNR4OVa5UTUlFYIP+PHyCDeyVsKI1lOvRoGd6KnRfbIagcwEacCaiioYwTXIxdUV5s1K2z3OlXLSCqx/zue11+MIiCiBC8JHM5tQbjmzTAmCkZ5lAIc3E5PMNzqENU22cmB4+zyRVqBQtfoNAcBn1ZttmFTXE3zRf0flooW4io1R1Q/NFsFvCe5Ue1soGdPKc5oBgTMKhrybTpolDcwxAueugBqq4qaCuLAXqtb9QRKafuVYzHNjc2NTV/SvuCSZjD6D58GlN//j+uX7WWKifqUr9rirtJ7oyO9Vupq1KYapcKQT86XROeRHsJzVLhp7KwDQNNNY4SLI8E5RS18kAu1ODq3I+q61ywYrJQJTBaKaJkiqvb2n3ynWtbW2rWAwUVVfKoh4+8BTBK8IsFoVaodPFYDmuLsdAeZXu6P7p4Fq7FAHD0gOgDGOh0Ti37crdD+9oPOpZQf32G2/otZtva2vzusXdAnUwVAqnY/xax772CCpBy47FyGIbnAF9nhEN1aJI84VBPkwJWgzo7wQIOugEKLdaVg0G/LiinEMYzByCz1SU44qO6YbzQOEMnuIjNVu9YEU1GWk66qrfqanTOtOw31RCE9Oe7eNr+iAVzaBgT884/ZdOtAD06DE3cyP48bqdFAG32ciKvbGfLZtBD+X0RkNTgLLtjKZOKtWabZ02UL1mnlA5wlIKtecIKJPoWLGHMoABiKZzOi1/Q4MUQeuS1/oZoMw75lIp/be/+Z5/H1eUCWxfVfXa7A17zMeVywvA7LkSEHPklQz1N9KNjlTeDUwBZ1HvuOcWFWDubSrKtrhL2WaHdgO8bfHX9piybpl2CwjlGgK4w2eGgmRQ6RdiaiRYNNNk0Ne81dDGsOf2Bw4eccWLZBAEDBTZo/lJP+h04vWAtblSKJpGu+C+oqd5Y1vZrR1t3Lil41ZHH3x8RyfnzwOQTSQ1jWydwroycYUSdgHXHsGwrKu4AZRyBrQB0JLCefse9MIQ3J/ZN+LHsuXnglu9THSESxFI2hfc6wCMw3UNSQtX0Blrt6dG1ybysLZ4ZeTiECrKvsgGzKzPXuZ9adkDA1APbBHWmKT3E+Y+INmaGF+5ovx5oLzaw+7rFVmB0f+dSy18bRPzsQqZpPrthjrNmoXx2Ls6/YFu3Lppq6MPPvhAO9tbpkQ36y0dPDtSmnU5kzebhKT0rddfdysTSWP27fX1TYPo0/O6huOZGh1anEpOgKdSeKQjZlaxvzYVZcBypw8ADZZljJN76uMWLuwbo5YXxg4AHIPk2PeY7+xLIfGe8nNYC20RF1lGQcnmy+Daa0p4rpPfu7umYNOHzXoZWx6+9dZbOj46Ur8bKsJUdmG/MO/X1qpmo7FP+DhI5qKejbtA1N4FaLdtZDbrhP3R4VODd47PFHISS/OZ7RlHw4n7wXlPROygnZPYwKpyHSBfKOjk7FR7O5vKFtf0/17/u39mg/vLA78cgcsR+FczArNK0VRh9+NGjyRrda39tSqhX+doqXZ3//J7BrIGy8/rKv7xg2WPcQDsBQFKeaR6AyU7L/dfphLu7ZrWzAg8896uqK88Kr//x58Dy4DdxGSmRKQr8qrnNHp9X4N3X1/GBLwOO6n83UP3MzG+r/pIXP3GOytiXhc9fqGSEwKREBSFQCKOSd0FFgcisbAXwQ4+llQAkxm9ceOGfvD++9rfWFPt+KkS46HQzdxYX7N4V7FSVQVrh3pDp/WaPYrp8dmorpl2SgY6CHGE3mhEsQAO2Nw0mij1QtXOO+CiPwmfR5Sz19bWDWJj/8XXbt0yHcoiJ62GadcEH2y8oR+QQDLyTeb45wDOuRVO18slVbDqiZSK3W8V9SwC1qnakl3HjxL623gycwUsmcpYrChsrolgJ2UbLr4SynBKVOsKGWUQPTLlO6W1QlaZ6UzVUkVNTL+LaxrlyjobzjTNl5VM5dFPNl0ToFRa33DmejqaGigXU1nlMzmDNCjXCJ+1un31BiONoYk7LqUKREUw9CczfkPbv9T8N4KCq3v7Vr5GfGUyHOnj44b+0cO6/uB0qkFmXYlhX8XaQ+2ODrWTrKuYHylbTCkF7TmdVzGBjUpGiZyNZgIAdVWZzw+BrAnF2BDZmoPK0sSU3Wohq6vrZZVyVBWSavWH6o5mypbWtLl3TRs7e6qs4TkdepEN+qGmEsQS6AKWo2CL67uk3K70K68C5WUlJ1Lnjv9vD+XhwBWJbqelRv1MD+5/ok/u3NFo2NWNa1f19ttv69rVN7S5fkWFPJRwrFKC0jYBLMFbTLu2F6d7zCmCB0/U8YLe31BVjntMV4Ey1E7uQwPvLwHKUSdnqNRHPrh8vpNdqMCjNN0dWPV6EgHl+aSrYa9psDwatHBrVSZJVTvQfg1YgiivBeoSSRIBQfeJh/teAR0GJwAfANDY7AAoiqZPY08D5dtAeWAGAEApAOWOThudSMxrtUc5sgd6ASibtpnMapSuqF5+XeNEUM0NjwvqNckgqrq3dyv6975/I/w1Fh4E5rwMgL1k1eRepxd9+dYwIqKPQs3cYGqlNxnQFBSMI+9jK2PHQDusmQbKVHeTIVnHa6DF8gUjJlichb5GX1MLkwFGglVVqCMHv2uOJr2YKQ0jY9TXdNhTcjhQFfVyklD07UN/j3qElv35+NOilI86L/kZbOVmU1cuqQj6s7JZVfevqJ9Iqbi/r7X9qzqo1fTTTz41VdZewxHdP6ZQU9Ek0RGSJCRNY1GjID7GmjmJQb8FqsK1i33Ag357dDUjmv3LN7NA9Q7XNL4G4Zmrldn456A+f6FQHs9tf3ZEyY9p/bY+iz6U3upYtN90bGhnUX+3eQVOGif/RIFyDJjR3EB3YToZKgdCn2OnKIPkdu3U6tatZs1CkFevXVOn29LxsyOvQVfQriiVTaE+fHasyvqGTk5rtjQ8Oa85oYkNEiyr9WrVQlzsv8PxVOetrtKZgv2BYTtUK1kzrkiyIbiXzlARTarfHzqJgHo+CddcIWvAyjrGvseDeRGPO+sa67GTxwDvUklD6HS4UIzHQZ8iAqxmg/WwrLtQoRbzOZEwiOa9Xn/9dVeYEQmL3wMWFOffqNU0nwRrwFw+asEZkyjsW+did2fX84Rkwfn5mTa3NjwPSOAjZoktITHKo0dPVKmUnNwjccxrprOxj2Njc0utVtOUbxKiVLBhHfDaQPvuqmunjXVVSnk1c1f0sxs/fNXY7PJ5lyNwOQJ/QUYA0Amws+LvC49Uo2vP4H8djxfBcvkPPhSV3cnOhmYbF73Syz17PFX24NQV3F/0ACRPty56iOPnkhgo/4sPv/apctztv/bdF4B4ALCZs6Y9kr3394bKHpx8aY944uqbby2C9UbUCxeDYlRVqXA5WFn1qgzA2b129JQ5Yo4QNEElPaL5krY2tnT71i29/fprmnbbapwcqZhOamd9zUHUwcGBNrd3ddZq6eHTp4LvyaYHyOka9A7tWwgtGRqUH9ABUOVNp1RFETOZcMYXgMeGtLYRQDLWI9CisBVaq1ZVyheCYFWzqfr5qb/TFwDFM9DMmZ9QyZMq4DuaSqiQwdYqqyr01zR08sgeaxm4hmAYQD4A5JgOTYCZckUZ6hr9SYP+wM8LvamhVxBrEeE9Sk9cKad0AfXUhIrZtCq5tHLzhfKprMb4Z2ZKmhSrqs2S6iUySqaLSlBdRr0Wmle54iBz2B9pMZ6qkiu6Go3NULMdqsntTteAfoqQFkA5um70J7rCOp1a7Zhx5GfG7MrevgVSNvFSHg1177ytf/SorR8fD9VPVZWYjFQ+e6jt/mNtzU+VTXeULCSUzBeVSuZVTJZc7Uzn02YnIKYDIKAO5GOwBQ09krAE5gEoz8ZKp+ZOFlxbL6iSC7TrZmekZn+sRK6o6va+vaXXt3ZVKq+ZTQBwc2WOrBfAzf3noaJM8BWLzsVqt3FV+cUKTojZSZoEBV3ALoEVojjQ/s7PT/XwwSf69KOPbOX15u3X9c4739Du9g2tVfaUy+KPDFAO4Hc2wcN07s9nbhM8xdVMaMuu9iYCPdtKr9NwDrHSdw72AQrgvtcCqCYhREUZOmss5sWcCnJXEcjw9V1YfMY+ptms2RnU1hDzarS6EVAeaD7pa9JvadirazzsKJWYKJMMNHaTey8khj23415hPi0GSYE0G6p3vqZYdtEz7j5PVGX53KG6eJeuAGWqSbVWRycA5VEs5pVXARGwX0C9HqeKGuY21Shc1zwGYmGBWAKl0He70F95e0e/cmszVIRjn/go6XfB2I6TAUFr4eKd+O8i9Agvd4IL1sHyd3H/svtgg7VYGJFQbTagi5INAbgFKrZF7GJqb4r7I1gppRGeivqTvdZCuSa5Qh86oNg069CzLFo6qIySfOjDlJkqD7OCntEZtGuZzm11Xqy6on5d2l7wdx/1hpo2O5p3egY4xWzWCS6OP5XLaAb1t1RQEs2GzTWVrtzUyWCiBwdPdVpvaWTB6pRVkEO1dSGEJnP42NlaB6psAJScMz3TfHZcEY/Hxv7H7j9eHeovUiePPYkvbLk81BG6XYLjKIHh/4etbPmcpdZGfL1X3BuoF8fgOPQ3Bx1w63iYSRUqyk62UGHkvkDx2vMA4TISMellQiUIil1UkOMkzervOP5YmT/8HDzcfS1mE1yaNR/jQd5Vv910i858OrIS9+npmZq1M7315huhp7ZLpTdlRtPh02M9PToy0ymTLehXvvd93fnwYzO4EL6Eogw1u9Prq95s26+Zn9nLUNzmivAZJLyajZaGqE+XKo4X8IdnnNAbANQiWOl2j8BWd2uWWT5RNSEIeiGIOVW5THsM1RP6sGE7Bcs5r9cRs41EDusi2V1anUj6sr+zLuOEcevmTQtzEQPAkIDNEL8GFhgUaJT6rRQfsxfsMjC0kCbJc9ZOtAx4H9Zkrrerzbmsuu1gX3V2duax2VzHegpF6yDyxj1F+4At8mbToHFCj3bkue0q9mLu42DOnGz/QI/2f+NrB4GXb3A5Apcj8OdvBH4RWM4c15Wutf61nPQqWC799J5mlYLp21/4mM6Ve/z8F4Ll1t/41c9Vk+P3W//H//xrnycCYt1f++ZL3wd6d7oZhBn9eIXjTVy9/aaBMhtGqB5HcQ2BjStTAaA6hCEgWwqnBOGR0CcWxIYszpSil6tk+u67b72lX/3O+yokpH6jptNnhxp2OxYoQU1zY3dH9Gh2hkM9PDiI6Kpj9Tod20tcu3bNn03AD3AGJBMIFMqhkgjQADBQmYP6Va6SQa/7OW+++Zapf1abJgBFLIYKIf26vZ6mo6GPF7BIb629Y1ESTqe0Vi66mpzHzocebJ/jwhRnNn02WIA5gR/BAMdITzLgGDA4d9UpBOb9XrD9wZaFsSFJsF6pKq25eoiTZJJK5tLKZlOqohpMRSeR0KDX1/rGjgaJtLrJjCa5slqzhGbJnBKpojJ5gt+KssWgwInX5GI013qhapVuhHqanZb7zgDKnS4CYyGID1Yj80itNvQoo+xcP685CKlWytrf2/f4b29uKDEa6Umtq3940NJvH/bUTq0pSfXp/LG2e0+0MTtWSjUpM5UyOSUWOQNlxFHS+aRF4jKZ0IOOP3IQraH/jIrDMFgRJaZaTAbKJGZaL2S0X8mokqV6mFSrO1a9N9QiXVB5fUc7V25oa++qxcxyhaJ7RSdRFZWKMmE+AUsMlN1/737PyEqH6mxkGRUHqIGaHeZ6TNN2RXkA9bqrVquhs9PnevDgru5/+qnnzTff+4befec9bVT3VCps+BwDLTAIXVEtJyjm86mCWFwM2rypxJG/sSvKoRfa1maLC6Ccx6bM1jpBEAbrHHqUsXsh8VAskozgM5lrcwfvBOwEqqigHx0dq15v2Epsb2/HmgN8bq3WCqrvE6qIQ00HbY0GTc1GHWk+sOJ1wqa9gYLuDt04yRGVU119i6iynk/Q5y3ObaJrUDAHmLEuTGYadPtOUE3GA1eYCTQHI4ByVyf1tga2h6KiTI9j8A+Oe5ShXgcQHKqHg8yG+rkddXM7mkc2PGHFWwXKQRjo73z3mnZKubC2RV7woQh6oQzuV75QYV6CmahSHq+Ny+etAKzV1ThpsLRCvYmOOX5O8AC+AE7LNgQLJoY5GnsAm9YbAUDMDRbppHLToebthorzkYrMaVZm69lNNR+N0F220BS+TiTxABroTJBwLJZLsie375cg5Ie39eC8piT+3ehLpEJ/NOfL9Usmg/YAveeZbEppqNg7VzVL5fTktKGDs4Zaw6lsAUGCZDFRIZNQIUurCb3JVPMQhINZkDSTIvZNj+0FF4l55JG8ek1eHMOL/8frR2ASxNc8Bs2RqvVKYsJXm8V5lVUQC7utXPtQWQ7z2sfrlocLr0oSElR4rQweVbvnppRTqQ4K/U4kcb6mnMfrCb3l0V4ZAWy3EKwyESIGiBOIkbAZDKAg5DYJNPrJUONBW+V8WufPn5HxlL1+Ser1O5r0e26XQhiO69fq9PXRx5/oyeGhK8q//uv/hsGz2yD4DhsK64x03sJd542W9TZIdgMUvXal0ppP5qY49/sDa37ErBk+g6S00xaRqjVLAT32MaOF7zhGsBbT78vezznS50vcMZ2E8+0P+lG7R9b3AJ9Be0iv1zH7AjeFZrtrFwyev402Ry5rm0eSkCR6qWaTSAzq1fKey3HzO9ZX/k4swR7Hc1jb0EqBHk0ynt+xLrmvudvTWnXN9PxmvWEAjwo208K2d5mUBsORshmsJNPe49FIgVFTzGet+m4dhwX32cTr/9Gt39TRxve+dhB4+QaXI3A5An/6R2CRy2q6QX/sWKlVYPYLDt1g+Y19zbFgJWbBlYeCJTHt3UP3B/+iR2zFxHOSnd6XVkpX38uvLeX9mfQSf+ZvEQ0b+rUtl154OEbDooPkPJvAdK78vcMv/PwvqigDYqFfv+oDkVCzuiJKd/w66OKdf/P9l74NytnpF9SzGdfcg2dfeLyJa7ffWsSUxDgQjd+dgCqmPQd10YtgJd7oqQ4sbaMsTBN6f+g3+/Y77+qv/OW/pDRArN109QORIPwZb7z2mp6fnarWbKoHUH782BsR9kdUkuktJsuMIiZ0vZ430lxUOUzYjxZgEXqQ8AFd6Kx+5k2VTDPZf6pYiMsMO8Ef2TkQKIpT1GGDiAdBez6fCj5dVOlyWSub8oWqKTTC0GA7t6AXQeRn7IWiIbEFDIFSVDhwBRUhEii2TPaI4oc4E1YSAG8y4YjtpPFMRQQHb0xoj5EXKiBpnspons5onsmIM+gl8hqnSsoVNlRd21KhlFd/1FO72dZ8uNBmcVvr5Yqm05Gag6aanbYa9a6Go7nBvCcVRwNdmYrmBO/eqYOgRqPuCji9VlevXtHVq9e0h/L1Yq7Hp039kyd1/ehpV8/nJQfopdaJqp0n2pgeKbc4UTLRdT9kcpFWelow0EmXM+6JK2ZLyqapNgP0M1pQMUwnNZ2PlFqMlJkPlRh3lZuPVcWfuJBUOZd2AN4ZjNXoDjRPZFWubGpzc097V25oe/eKMpxrJqNJOqUp98x8rhyq6/auzC1peq4GpVIhqRLZQ5l6bhp6LPgDxKMqCitgYQ/s8XiobreleuPMYl6ffPyRPr7zoRM573/zfb1267Y217aUzxbd68c9QmDkJI5tUaCBIzBXdAAZsgQhUWAAPJ864BoNsToBkiZ93FSAoTI6f4VqcFLuFYcl0B+MlU7kVcpXPXfTSIwn8JMObz+ZJNWoDXT33mPdvXdfhWJO77z3pnb21lzl7XYG7uefAlonfc3Gbc1HHS0mXWnRc9IiHCRrNfViGiaompmOsGwLNZhYPg96N1XEUJWJOzXMOoHy3e6o227aksqjbI/xiU7OWzqrh4oyjAfuZVgC9iVNBh0HwxevP3ZvttJ1J7erYXY7aiCOFPpjwa1IVZ3K+A9/sB8EKFYASsC4QQ057j02iDKFPGo3iSnnEVC+WCMvKNwvA9grymLLRTp+7SowiquJq1VFgFpc6Yx/XgJsvJ9R5p0OVZgPVUnOXt4z5QAAIABJREFUlYLuyr1ETgMAOhlZHTusbSGBiJOA+z4RJGTdiej0rKkG5ImkZggcQQW3d3Ek7EivvZ+zUCrNZweLJNGzmi+pBGBe31J/kdLheVNPz87Vn8wMsADUzBXEEJnjJABs6QRQxsoq6hNeUuaTkVjaZwRNotqyq/ERHS2a4OEWuqjShzEKVWbW/4jfEHrHo7kQX/KQ771IuoTXhrG9SIJEySy3FwXBujBWAEdE1oKSt/3L6cV1DzRAOQBtPJTdohDeOmIEBIZD4H5cfNbq9Y97bANQnmmCWF5CSqF5MOwaKBdyBAUjV5PH7ImZ4Dt896MP/X8SZVCjSSyf1ep6enTsJFexsqZub+C9lGQNCuskBEYzbPCCQ0J3MLI4G1V/V0HZ66gqJ9NmuXCsVIMdhCVRv+55zKwVEe2LgYES+tfjGCFQ2uWqM3TrGKgiQtkfTpZ065jpE58/bBSo+bS/YEcGowV/ZEA3nweIJnkNtRnLOaq2TjiiGeKWrOnSy5nn89k84n7jGCwDtDu9rk6On9sai35j2FRcayrU7pFGc6TVNjtkMhuZddXtMv45rVWqbuOi+s935j8tZOPJyFTsQCnP6c6tH6pVDG0gl4/LEbgcgT//IxDbOQEAXwSfX3T2qESPr287VvdeMRy7zepVqsrYKRk88rqvYMXEBrgqnPUyleh5PqvRm59X7LfYbD67TFonRuMgUtbsuif4ZY+Liu8qh0wq/dGnelVV7Hkxv+yffpn6N0A57q9eHgN2ps9rSkxD8mH1Ae07c1x76fEmrr7x5gpQDht4vHnjExoHeauBYrzRx1Sx1UDQ9KrZzJTdH/6Hf0fvvXFbtaf0J0+Ut+rzujZ2NvU7v/tjffDhHQdRFfcVr2k8Gjugw0PxtHbu3iOAJBex2W75WNjU3nrjtr773e86Y4zCJ4AT+tdwMjSIZcMMdjuBfjjodFUuZEJmZjqxh3PB1lYARqiLC7cGkMVGiCMWKDJYzgQFaaol/D1WEg6jGQKpZTAWVRlC/1swcnIQa+GsUNFAHMVKwilpNBy6ukL/cjafc+UP+hiX0GEfFRmCMqhrgLxkSu1kUb00PVDbWgcoVwHKXQtxTbsLbRf3vIlP5gO1B3U120016gA+AqIAlN1DOVu47wwhE4Ihgi0sq+irghZHfzLBwu72jkrJpJ6ct/Rbj8/1o8O2jmZUcTPKt+sqdw60PnmmwuJIabVsLZQAKE/yPo95nkRGXsU0Ymj06BZcYaY/O1kAWCLTNVZm0ldq0FEOOmFqoUoewJjSHKXR8Uz90ZjuAuVzFZVLG9rdu6a967dU2NzUnAp6MacxwjL0pM1ln1Ou15KCbVGaSKSHa+ZrEgkKrVA0AchUwAgmsbKZTIbu/avVTwyUP/zw57r7yV3dvHpT3/72d3Xj6i2tV9Yt9EYSJQSTAShb8CcK0KgoWOjLwDxUFGeaajgZGSiPh/jgcr+F/mp6B3MFFHWZNIC6pNr9nlotgM9M2URR5cIaBXwlU2MlksGeZT5NaDhK6+hZW3fu3NdHH36qTD6t97/zDd16fVeFIhWiYNc0GfY0HXS1GLelWVfJeU8p9d2nnKQvN0jgIYFgsAxYQnRtKU38wpISKKrhETBNoIzjDT3uti16MxoPcNc2niRIPjljbNvqj3guhIS8MnlaCwAj8qd7TtkiKADzZuG6utkdjTJrUSLvBaAcAaa9Slq//lpQybVy8hIQRRAtkl1YpVt7/YueFwBVAF4vgqnVCnS8HobPuRCkiocnAPPVCunyL9EPF6MWP/di3Q1PgbI/H461nU/pnZv7ys9GatfOfB87Sefqf6BjB4G8C9BNoo77nMQYcw+mBNU61jUnGSPBQyz0sFYD1AaV80D75gvQYvskNAVQty6UlatuqrC5rdzGrtoz6dHRiR6fnGmeTCuLz71mymenkeAjCcCEgRr3WAC7Ubd1dB1CS0/YOFfqx+G6RWr0Yc2N1kdXW6OV2KppIUFgxXEvz3GfeDQno35x/hf6i0MLEWrkpmVHiZNw/ZlTobUoFvBibyDRa+q1gTL9yaxR7HmhquzMOiwHK8THqQCOKFTSzQBYYS/8IqBsdgY0e81s9ZVeTLWzUVa7fq6jpwc6QfH6yp77bJ88eKjNjXWDt0ajZWeALm1J9YZp1OlcwYmpwXCg6zdu6vFjqszr9n8+fHakQrGi6XwRknbYJ0biZZwjTKAYxLOPcfjMG/YMbKUYD1gxJAjRYLDvN5Rms0ZG0bUMVnns3yQnWQ8ZY6re7Nkkx/lOZTdWuk6hmp7J+nXs8bRT8bplPzzK/FRgRiMLhMbxCP/nmKg6EwfAwoEZRO/xtevXPLcB/kF/YuhrjLbK+dm51yyei/o1Og4wtXiPs7OaKuWSRUIzBZIgNi50jME6USoUNJ9MvGYVcpkoGY6fc9pCoFSc73z372mWvhDreWlEdvnLyxG4HIE/VyMQ+w9/Wd9ufNKT3Q0t8jlNdtdCYSsGnu2++2l/0eNfpRUToHN8c/dzHw81Oxbr8h9JrqItNZgo/+DpFx7uZG9Tg3duaU5r12Co7FFNuYdHryza9eK54s+86kcNJuj8+rcvbK0QPK21l/3Jnzuw6VyFT5689HgTV16/HRLfcfU4CnD5ncONFd/SF58T9y/GG3/sl0gQxmb5n/3wh/pP/6P/WB//0U/08c8+cGUeW4bT2qkeHwbFayyO6rWGK8BsvgBmqnX3Hz00xXRtY131Rl2NVssglecApBGb2t7cssAGmye07JPzEx0cHqrZaBjw4g2Mz+et69e1t7WuMRVcK4fO3HdMVVezkXuGCYDYPDkOIjE2a6smo/4d0XRDtScEtXEexP1PEVhm41/aaxnhhOA+gOUAyhykuXI1N6gjG4NgE1+pbNqgONAjI7ldgjJAJYIxqYw6mYq6mQ2lMpuqVjZV3sxrOO7p9Pi5+s2JdqrXtLW2oYUQwKqp2W6oWR9oNAyVAz4vauoN5zWZWqiEQARF5f6g6/Hc399zsLC7vaVKJqen9Z5++6Cm3zlo6XCKgFJGmU5dxfah1gDKs2fKquEgOr1IKzkpmCo8TpBgSCmfzpkCT5Igm0PkK6VMkfPCIWuuHNUraH3jiXj3Qo5eQPr+gr/qzIUMbFwQPitrfWdf+7det9hQZmNDQvwNO6nZRNkF4mABpLpC6d6xQJs3WI4UcV+mgB3bIMVBHhVlA+UaliEnBspPD57q7Te+oW9/61e0v3tdlQLBYmhBYC64P3kGnTzMBwTRYlEx98HF1iiaqo9F02hsoEzFjeoN418uF5QvBVr1IkVf58JAuW1rp6ly6aLKxYoyWarWgNeJA/bRYKFOe6779071kz+8o7v3HlGS0je/dVvvfeu2NjaLDipR0O11muo1a5qP2sokR8qn8f/kuEleWLrdY55YBKCsBQTgycXkX1lS4mrpauAfMy+YY6NOS91OW+PpMNgRAZRHU52eUa3vqD/kHKW0k0bZCFwxBxDTChXHuFp3Xnpd/cyGpilmSuh/DffkioXTfKG3t1O6tRbQSkxpvahyXRx8vH4tK8orAk+hGv1Z2m58D8fvsAp86F79/CMAsRcfq6+Lf46PM16T4++puVRIJPX2tT29trOu3tmRk3yAPPf9ui899PnPSf6lMp6DvC9rMe0irIVkel2oIzlG9W2Ojd3ADB5GMJ8ran19wwrtQUQOW7nQP8palxx2lZ0OlANUoxFQXVNhe0+VnStSZUN3j071wacP1CPpUcwaKKdN4cYqJ2GxQ1TYA/06oqBDvXYFP2gY+Jyj3m6nXiKZbyjaTjLZDj5ah6PqcpxqCCtr+F+ckApJm4sEcDymq3N19drYmohEkXMkC+8B9MxTpUTHAlVsA0go2CT9AIVTd3VHLTcBKL9qRTk+jtWKstuYIg0HElqTQVelTFIb1ZLqp8/1/OiZ/ZJhAT18+FDbW9uqFIsaDMbuSa41Gmr3+naBSGXy1rSg2IsOBT3I2XzF91qpUtXz05rvPejYBvOwOewlTWI43DvMDc7Z7AD/HHRL4kozz7HHcDJp8Oiq8Jze36GZGiSyqcwGanioAvOutUZbjUbTew0V35g6zZxDtJP3sdp4pKINaOazAMEcAwkgXrO/u+Nrxd8R5GK9JdF7fHxsdWz2N744J2IMvnM8gGco4VCsbUn5xm37Jz948MBuGM8OnzoOYNwA3612V1N0AmKlVyzVsAhDwNPTZeo9CNYYCtuIuuKm0Z8k9Piv/ndfGDRe/uFyBC5H4HIEjLtQk14v22d5slVxWxSP1CsA5dlaWahEO0YZjATN+JUer2DFNNld13R343NvZ1eNHDFieKBOHVdsC3eCtd4XPTjPOJHAc9Lnrc/RqL/otSQUvEFFD+yfVm226KMevn1DC+OppMH7lz1y949e2lud2L352mcqyvEbeXOMKnCrwieroPjFD40zulRFOfyrO7v64d/+9zXrdtU5q6ndrOnJkyfa3t3SG2+9qWQuY3slsrpshnghAyTYJDP5nMaTiZ4ePdPZ+bmG42AbwWbKBojiZQE7pk5XJ6enanfb6g16Ft7gePd2dw0AAWavXbumGT2ZVFHGQweYqE7jhUlYRU+R+88MqrIOLNkU2QytiI3ncPA3WlI2Q49aCL4symSOfPS6yFuTYNWUw9h3NhJGomJN1cfvyWdRYQYgm2+fUBr6dTIEfAiXAZ5NbUNJO7+hbm5LydSaSuUNVTaLGk8HOnhyoPpZX7trN7W3s6N0eqbhGCXxuur1jsYjaTiJaHG8M/6nAHWOG/VubDiwuej1bPNBAgL6NTYjxUzOXs6/e9jQbz9p6mCcl5I5ZXpt5dpPVB09U2F6pMy8rvSCfrqEktOsA8cJitYR2EnSi5yeK1tMK1tIKZHBYzp4hFIFTo9m4YufqShyDaAzjql+m/WLO6+SubLKu3vavvWaNq5eU357U+lSxWrjtqiBIRCBHYCqFbBzwWrJiRCvRqH/dhUs82tX/gHoUyrK2JUAlJuuKJ88f6YP7/xc9Vpd77/3Hb337re1tb5n8TT3EkZzgfnLe2dTgcZKb1zom0u4kh0/Zou5htOXAeW8SgBlRN5g/qeotgKUERXruxJLPykVDsbRLaVBXFrN5ljnp33d+fBAP/3Jxzo7rbt/effKusHyG29c01olr9l4qMb5qY4PH2ncr2utlNLORk7FHMB7HIX8nBQLIEr20K/x8kXR+kKY6GINCL+7sOUJ4+sk0mSifqetQa+tCUAuUpEGKJ+dNz0/+4PQ44/qsyvKqG6nsXQLVNkQhoYe/dPy2+qnq6Zi/iKg/IPrCZWoxkfKyl7EX4JYXwSpS+AMeLM7UATKVpKJy03hhd7mWA18dW0M1NPPq1nGAOllbJ0XX6/xVNc2NvSr33xbxcVQ7ZNntpiDreGKMjVk54AQLgrsAoCi2yuGYy3GE7dbIPhH1pWklenWHFs2o+F04mperd60L/vW1rayBazeIlsHa0FMNO+2lIUCXCioulYNAAz9gXLVnsuIfdXHC3308EAHz6lUJswOgIqMB+94QgsIwm0xEyesq06ExNoOkW81Y2B7prhAHNm2WTkcwBz3KEfCbR6z0DEQwF1cUY5/H4Fqz4NlnTMC4tGLl9ZbHlFLDyqTwhM3pbVq2fRaRCBhM5Fcxe3A/blL6jV2Zu6XWBHz+mxFeXUertLxXwTKqcVYs2HPLQuId62XC3ZGeP700P3fN65f02/91m9ZnfnK/lVXg9vtjhrNtteuQrEkoaSOhVw6Y/snknKDEUk19DtI1LLOcm8ndF4LtDPOmfsOWnOgQXPfswZN3RaCwJV93BHjcrtV0olIxgSK8miAcGTwGebzYBFQWa43GsrlCxaXs1jidK5klt7lsdtcSNDwOcQEJHDoJ2YtDf3MJMmhP7dclXY/cqupQiFvBs/e9pafa7FDgPP+vsE41lH8Pgb1cfKU77wH1WK+N5p1nys/A7YPHj8xGHcFexQUuPl9rdmwMrhn32yuYqHkBApJb1ZL5gZuB7DRNjbX3V8OcB5tvqmjX/lvvixOu/z75QhcjsDlCAT6NEW2dGqphp0+bShz2vzS0Yntmr6qnRKfuQBksy6/RLX6iyrK3l4ByzBpEXSNac2zuQofv7xCuzwJ9pdqKbRs9gdKjr4czC4xKl7UleLS6ulzfdWppIbv3vrS8Vp9Aordn/Fyjv5ooPzixu0TJ3iJgvs40HsZZSyu0MQbvqvKyeAZvLe5qf/gb/3bevvWTdWPjvXBT//Q2dryesWiILlSQVeuXAtiHZHABhvvrZu3NJpOTL0+OnnuDZbepO2dbW/uAE0AM32PbIqAbD4TsBzbTiByVC6WvLlOB0PNxyNl6KdKLiyklSKzjTgOyrxWxATEJb0xBn9e+tQCGHYsTNC5UhEmKI1VWm3dE1WdXcFxHxsgKWR2GBN6v0gC2PbF7x0CsRAMBp9RvvgN4jv8bg5IiN4LMD1LZdXPb2pQ2JOyG8oXq6puFC2Qcu/+Qx0ft7Sxdt1jms8B9prqts/VaHQ1mSw0HlFhSoZme1Ryrcw8dsBNcNPrtNXrd3zse3u7un79mqnX+XRGzztj/f7Tpn77UV1PhnnKRUpTXWofqDR8qsL4SLlpTenFSGl6bWcArKCSTJ8j9GolhspkZypVUipUMsoV0s68l6DbUhQdTLXoTSxKBp2D/q88ZMXBQpPuWJPRTItUVqlyVfm9PVVv3tD61Wuq7OwG9W+SCaadBgVerh/n4iRMsRgYApFnqudtDCQi9W+uha8x1YvJPALKA7U7gLkTHR0duqI87A/1/e/8Jb15+xtaK2/Yc5PkCgkV01pdgcMzHE/Z0Ccd076texMBLiouw9lwSb2mohyo1/goI9gWKJ4AZS5ZdzhSs9F1IEwgWVorqljOO7nDWM2mCZ2edHTwqK4/+qN7un/v0H7aSgL+J7r1+r6+9c03tL+3rsRsrJOjQz26+7HGvbr2dyq6eW1DpRzzcmyBtUBQRbgBsBRRr23jdQGUX/w5ZlesfqfdAfux4aCrKYEjlTIUuEdjnZl6DVCm0ghVMa4oA5RpiQj3oauNC2mcKeus9JbtoQI7gsj+8xVlZt5ffSMX1G5NyY0QlO+3ePVb6VCOWk6Whd+oRxnWCa8NqtkRxIpIGct+5ujtgjhVBCxXAfQKSydCIuEVK/kG1q/4/65oxogvasP4/9l7z2ZJsvNM7EmfWZVlb11/b/seAxAACbfkLiWARoa7JGNXIRP6A1JIoU/7QR8Vod8kReyKxK5AuBkMZoBx7X1f78pXZaVXPO/JrFvd0zPoxnKlEHlroqN77i2XJzPPOc/7PsZMU2w26ri5uYKqnsCiTjWaQTNsWVTptMz7TMAdv7NJrXwi8U9JECKk+/4smmetk3FBDEqAY1crkvtO+iw7Z/v7+9KV66yuosZcerpmi2kgEE6GcAtTKxoQSlfbMuE1m3DbK/CW11Db2MY41fDp/fvYP9kTSQnXEmG06Db6w6GwH3hClft30bEX2ro6A/NLjHICvq5wnlZmhAooq0JMOYjq/5Wi/bxbXcpilL5emU4qNL1Iqy9+XnxoeX0K40jYKYDn2WjUqqgz39xmsoMjzAzGJ5VAuZzvRNVcAGXlBq+ud/63mBVd3jv8m+dcOTyXjwyekeFw94nob+PpEBVSem0b40FX5DUP797D7du3VXHVdkXTTKOuyYQdf0+ujZPTM1y9dkP8DUaTCTrLq9jZP0BvPIUjdOxIADT9PyRKiaaTSvSukhqImFkiY4wZy2YsFLAQTCYQNblJojLiCZ5Fq01GilrZooQ661SMFpM0F/MwAnOuc2QW8Hcz6rBhSJGbxRm+rseYSBbBJxPRThPwcny63VP5N+d0AlwB9KYh862wxBwH/T7BM+OjXPHY4B6Cr+XrpOdvmFKsZ6F9e3sb7733Hi5f2ZZcd45jtVLB/t6ezOWdzjKC6RT9Xl+OkQw1xlIyC1xWtCSBXyRMCN1cXLuVpCsKA4nBJAOAcpPx9n+Ko6t/8UabtosnX4zAxQhcjEDphu08+Won6f/YI1V2aF/3c16nA/667/W7Pk86yl/l0L34xl8B7F8AyosLN/8t2ti5U+y50Y1sZAqXYQKOkkan8KTqsLKGvr22jn/+J3+Gb3/tXUy6PTy4extnp6cYzcao1nyhXtNwhpt5VnKps6W2lECVcSNndJk0dKxvbEiXbzgaSZYyHZlJG+SiKJVsh93nCOPpSMAo/58RU1y0udhnYYRG1RPHUtekK3IOnRnKhia0a25EUslr5oZIAWXRJ4oDKRvriopWAmXRIBedrpJGu0hDJxhlBZuL8hwoS0xFYXZGClvxegIejhnpaTp5WsIwVRnWPHbqeamfYnVeOsp2E5G/Bq2yAturwa9XRJv92Z2HePD0FLZHbfF2YfoyQBT0MaJjNGm9aS6ATnpzmXLJZQGBJkBhMMF0PMJ4PJTvtrq2hkuXLmGN1HbLwvE4xi92+vjRg2M8nlrIHR9GPIM52oE33YUX7sONTmGnU5gZs6YNtkLVRlg+MISmzWC7GZotB/WWi0bdg1+lftmGFqVIxyGS0QyzIEZm8rz6qOUW9FGCuDtFNEule6UxYmx5Cc76Kuobm2hyQ19vwRG3VW5zFVAuO3U8n+yCsFPGjlDpWivnpoxpYmdduiYElTpiAuUgQBgqoMyO8t7OM9y5c0v22d//9h/i8qXrqNJlnEBZJw0wmQNlfnaFDs5FRNU8t3UBKJPuGkTsKIeImIOdsjCzAJQddZ3lBVCesAN70sXz3X0MuLmtuKg3a3Lv+NU6kDvY3zvDw/sH+M2H98TETcyb9AzBrI9G08ZbNy9he2sJWhrjkED5wR1oSYArWx1c3W6jxg6gRnp1ojJ8C6Cc57yWCZ5V50QBuVJrWsoRqNN8kVYrQIUb5mCMMJgiA+cGPoddphinZ0N06Xo9VUCZoEpRr2n2Rpm+chhWfV0Dgd3CafUGYsNZEBp/ESg3XQ3f2VKOwMrISXVY5ZwvTI4vdI8X/BlKoy9lkK1yqcvHIn1baVnVQ9Gmz6nXr+pef9mE/8L7L4Dmck5mTnKnYuP65jLavC7CCTJ6DLAoRQ0qAa9kIHO+oLeBPqdXT4djRBNmLEfIQ9KiFP2a35R0WV1ifnQxwOOg0lTx+OQIu7t78LwKKhVfrjE6yUuEleQja8LcSKOpXPsrmxvw28uwGk1YjRZMmkclKT59cB8ngz4st4IJc5szIGBhSi4f1VXmg99HEXbUeL5cgFksxJbglywLFU+oHsoHotAlS/e5dBfPhVp8fp7kExZ+UNh/zWncisYuBl8Zu6s5Kp6DVsNHnZF8dDV2SCs/B8qcX0vqtfpbFT0XgTI/ULTyxbVUHlMJlMUAkBIbFnfSBOPuPiw9pXICYTASynUShrKWNRsNfPDe+yprOM/xbGdfuvvscDdbbTx9vouDox4sWxdw3FrqwGJ28u6OaKiDJFPdXgF9Ghxmd7MzzjxjFj7oWJ8mYuxIKjY76qITZ6whi8yGKUZVlDBxbuUfdpM5bpResfvK4othOZiGMwxGAQIybcTsjCaOKg6O8XBynlhcFwDOTGrI3MBxIGW/PFNMsOC1J07ujNzzHCmwy9qbKg8RAmgWdZrNtqylZEmQeq3y7E0pBPG73bhxXa7vshDOxAy+loyjQb8v9GxKZp4+fiL/5usp6RKWk+PgtNuTokSr3lJmnzSRdCzU6zUE45GwfFjAdG0aSIYYvftfobf+R192+1/8/GIELkbgYgS+dATYWX6VAdX/20MWry8hWar/9o8lDvv/GNjzS77292U76KvMvErq9eLmZE4HE02uog2+TA9Um0Jl9rXYaRUqMkXTtgnXNLHeWsKf/7N/iq3lVTEPolEGc4NJKb778AH6/QHa7SXp/rKSy1gG6dDmmeQEd1aWQbfW/mAgmuVmqynV4JpfEzOOcBbKxu7k9ARhNJPKuKGbmE3HYrDUbNTg6ATIBnTGaegaHLoxU2fEjFGTmivlAM2HZB0vZGpyT0P6NjuR5XGWNFoRyy3QMssxpB5ONkULlMsSSAuFjBsKutNSO1g4XEskBjsvBGmMemFHtPiZaMVMA6luYWrWkNY3YNTXYXg1VGqeZGT++vZDfHR7D2czFyur2/BIXU2H4mQc8nwwToi6a4OaKgM247CYwxpFyOOZdIqmE0W/ZmV8bX0NV69ewframkRkdScRfvGsj7+9s4cHYxOZVweyCPpoH85kF/5sD154DCeZwuImUxiVBE4sApAaGgpYdl0N7aUK2q0K6jUbDZ+RWDZ0FhLoujpVQDkR868aGqkNYxgh6ymgnFg20noNSbsBLLVQXVtFc3UNzUYbvuOJtlX22gV+4bjLpqoArdxEke1AACZFHun2F9R5AmWiNZ0xUql0QEqgfHp2iN3nT3Hv3l3YpoM//O4fYmvrKipuDb5XkW0x9XLcxLHDISZerjePhZpTbwugzPskSmIByqQlSreclHXdkNfUalXpKPP6I7OA40igvLd7hLv3H+Hxzp6YnDXaLTTrTbRay5JZe7DXxaOH+3j+9BCZuAyzU0JARdAcY3m5htVOXbT5xwf7ONx9hqqj48blVWytMVqM4JQdcRYbWCxi8Ya6fcIqAuXCam5RY1oAG0XP/GLHWRgbMbWuATSKbdnx1IAwSYR2fXZGsx3VeaJ5j+0RjOniil5G9rCjHGkuAqeFrn9NKPjq8WqN8vUlCzc6tgAu0eQWsgcFwJTeubxHy1n/ZWCr5rcvB8rl6+esGnmjF12Nv2pFWQTpi88r3+8c2OWwsght18C1tQ46FRPhqKcKXbzYRbbBSB9TCoN0OafnAd2lRR9OgyY6/wczxNOZdJmpUSYAI1D2qjXpjhGfs3NKIETTp97pGR48eIDpeArfr4m/hF2pw3A86bLSjZlzSLNRR7vThldvwqNfgOvAoMt7vYFnZz03foB8AAAgAElEQVR8dv8B6MkeEgDFGcgp4LxHzXKpAVcRVy+O1lezFbjulF1k9bqSxVC+rvx/+Z1EN30RgC+OsXod5yp2qnn95wooazkqFRftZk2iAwmQ2VEmzZYdZaYbsMi1CJSlo1yYh9FkbU4UX8TnC/FQJUDmuVdRcTGSyQm0LJbs8XAylvWLbCB2slv1Bj7//HPs7e2r4lySIUxTnPX64nq9d3BQxN2Z8BsNAcpHRyciJ0rSDGGWo8f87CxT1GZS9xlNx7nSteAaOvyqJ2tFmkYiT2JRmmCalHOX6yRyVFwlmWIBUgotLFRmCWazCFMya6hNh4YR89uHI4x4Dcap3PucanlNhHEs6y4p16Rp1+pNyYrn93S9CgZ0+p8G8KoVoV6TTcZxSuJQQKx0ks9UvFOpPfbrDVxmssbhoVC4KSWiBrnsOPP1/DcLQJxrbdsSgM2x5GtYFKJ+mUZpl7a2sbu7K3pn/mx1bR33Hj7AaDBCi0Uh0ajHYoondHyTMi5TutOMmTw+OcTZ9/8XRO0bv32DefGMixG4GIF/+CNAaWXFVcZXM8VAfN1HSZHWgvCN4p/4/kLp5t63aAy97mcWmyWhV0dby8j8rzYltHdPXzsS642+w+/w5PDK+m/9vr81HqqkXssgLizcas/3IkB+9UZSgY3FDQerxdyH2rqOhuPhX/zpn6LpeVhuN8Wt+rh7jA8++gjPdnewvr4hXYvDg0N0T09lA0eHyLfefUecMHvDAXb39nB0eizRDeys0uyLFXXSrkmLEsAcRdJ5ZX6zdIUtEw3fl8o/M3+5Ubc1oEpqFM1jskQWf991MWP+JCvlBMqFHlgo1EJnVGClVLUJyCrcjbmpUrTQYuxKyl8xHAKU2Y1e6BDxyVxYCbJp9pSSiFp05wmGxVDI0FWXnt+Hui/qpgUomwiMKlDfAJprMGtNyUYdjEN8ePsp/u6TZ7h/kqLSWIZFQ7KwBy2ZIJVOuomW66Du2qh5DqqkNjMBNInkDxJmRw5FD8eeG91Ur129ho31NTQqDnrTEL96NsCP7uzhdg+I3TpyPUM+PoQz3oMf7KAyO0Ylpjsr7exVCYGdQ9VB5PgyPsYQjWyTf+r8LqbEQDnIoFNbyS4Z9dN2HZaugLI9TpH2GWmUILJsRFUPs0YVSbMuRl6NTgft9jIabk303qSCqlgW1VESnTINvRxXNi/cTPE8K4d2pVMmWOZWl/En7AapaB1mKAdi5kWg/PTxQzx9+gTNegvf/Pq3sL62jXq1JRplKsqZTVzGk/AzCaCF7l1IGOQeY1ezAJQEyrNohhldsiPl7Myuh5h51TwZK9Eek34tGuUY+3tH+PTWfXx2+zEOT0eSp13z62g02nBMT2j2Zyfs0KpzEMV0mQ7guoBX5eaNoucI/bMTjPpdjLqnqFdMXN5cwlqniqrH65JFDWY6l7pRbvp5HxDknpuRlXOGMnoqHK6FDkuwrCKiZBphUY2xQDSZsiAdYxafuEHu98fo9saYTiO5D0gHtUk5N5URmoBGuft0zMwmpm4HA2/rnHZduBcXntbz7tMfXa6g7SmwMr8/Sz6vuByfd4K/TFKiPpsHco5uXp4DywJICc4kFmjBuGuxe/jyHP+q+VRmmle4IjtJhKaeYbtTl+NKRn3lMSCWTyy4sVOXwa+4qNYqcr54XYtJImnVwQxTZueOxgKYpaMsmfce3EpVaYZT5tJDQBALFWzDsrt2sLuHZ8+eC5hqLa2g1upI4Ym/T6IES602Nra3RE9VIZiu+zBcB3qliolp4Pajx9g7PuVkhiDXMCucr9k5VOiV3svn8+jiWrK4Ls0171LQUrr9xbWnNJNc7NTy32LuVXSqz6/Z87OxCLD5XM7J7IwqoMz7Aah4NtqNOuo1ZYbHtYP0YBYzGXX3eh3lc7314nGVBeeyo8xim5g9Bl3Es7EA0s8//g1adV8Mu1Y6HYyHI1kHf/6zX+D+/Qeo1GoYTQPR/Z6cdhEy9i8Dljor8OtNPHjyBPVGU+a8s15Xih0S1UUHaLJ0uAblGerVCto1HxXbRLPmS9yYZZJlAjjsNFNKQn02Nb4VT4qojFFSuma6gLM0T9p/ioAMgjQXbfp0luCQbLIpjbOUXp0ZzifDsTA8VMSjJn4l7ESTKcGIK+5BmAfOoiU9KNhBZueX4J6d/eFgoNgOdF4tivecg5vtJZFxcGwJlPngz+nFsby8LJ14dpe/+c1vShLH0ckRZtNgvhbw3hAduqUA9P7ungBrjjnXXBqoTScBbGrAJc2A1yT1yAnarboUndhdZn49Af0HN/8nZNaF4/XvsM+9eMnFCPyDHIHStOtVUUxfdsB0l07atbmJ1ZuYX1G7nLR8heviFGZ38CV+M1/89PK7yn6ObJ+qMhxbfNBEjJJJfTSDvXcMszuUX89fy7W0O3ptsy6+lhpkvif3j9QOZ56tMqalAzz48uuCTTBmQjN3Ok0Rba9+KVjmc6hN/ipX8jn1enFzUW7WWCn/bfTBlzd1spmR7NFMtL90TP6LH/4QG0tLuLy9iT/94Q9x79F93L53D8/3dhBGrMSquAZmu84mUyy127jxztsyCO998Es8fvpEzL0IGsscUGYd0riLixmrxew+8/c135eFjYs6e2DMlkzCGRxDB5didi9Z46Y7c7nQT8dDiYLgg9+DG3Tqj1k9V/Q+1T0XgFXQqZWjLB0ti7illwyOym5ySe1a1GzK76gro16Y4FiFeBY6NogeivtHyaimuyo106Re6wZmmgu9uQ601mA2OqhUfZyNQnxwZxc/+mQXn5/kyK066N6ljY6BsI+Y5lYa0NB1NKuu/PFtC1UTqJgaPINddiCZTTAZDQTQdJaXpHN/aWsDLd/FcBrg070J/v2dA/zmKEbo1ZHZOpLREezxHuqTXVSnh6jEQ1g5x1KBqkxXlHPJTqVqmVnV3HCZOuqeKWZLvgNUrByumcKmLpVjbDdgooZGZsMJNaQjsgdSxNxsew4mvou47ovbtd9ootNZRYsxTbYDjX8knkuB5dLAhZuxWqUq51jOs3T2zw29eAbCkP0udd7HEzqlTsTM6/T0EI8e3cfx0RHWVtZx48pbWF5eQ8NfElM5dpRns6lsxviZfH8C5dKxdb5BLwAlN3xkDkQpu0Ep0ljlxZJ+6LGQ4RMoM4+VMwKBe47+OMThwSk+/fw+fvPZU+wcjJDmhhyHYVgy5LwMKRRgwSklVdHO4fsmVtdbaLd9aHmMo6ND3LtzB5PBAHEwQtXWsNyqoOkbcO0YBmnykg6rAAa7lgReLHQQLC/SXRc3/BIFVYxnOYMJCOB5l3gmFkpMkQuwgEBgMJ6EEnk1mYSiG2WRgHFWhpHL/VZG7OS5gam9hKm3hom7ogCxgKwytFlFCJXf519+o13oWhXtWv1RVFgRHxTA6YX5rZCtqucw4obgs+wFvghgS5ZNGRtVHi+1wovHPv/5KwzQ1GefO2K/aq4tAbiXhGhqqdCvfS2BnYainRY5KXQEYSKyCSlG0GvBr8toSBxdkYfLOY6AmdcGZQpiXkhtKucidghJHEgjoVI7JpWjGRzTlucfHRzh6bNnGPXHqFZrArAduwpdY7xfC2vr20RSsLwKvGYdfrMO3a8gqdg47PZx5/EjzHINAQ29shwJv3dxTgjaeSyl39liJ1kW2sIU7oW/U65/rweU5RxI+sCCtr7QgM8p3ZyfZO3iNaLkRJRxsKDKmgGBcbNWQ0OAMgEjO6y2sjRmYZOFisICT6wEGecl1SJ+f8oNiqqA+DeeX6fldyq/B88J5xCC9LqToXd6KGD13ue3ZN3a2thAIHp/PkfHnTt34TgV6d6yC0tQeXTC7EoNgzFN1yqFpMcQsOl6HvqDoXR0+TspcCWM8bKkaFyveFhuNqU4SqYVTS8rji7sJ9exhSXDLrJTMJP4d6njl2IH63DIhB2im4w61NEbTeT67LFQEyrwTOOxgACY51BOjzKvYeeYZlmWw9inGEM6cXP+YLfatPD0mdIckxadJHR4LyRNpIPbjF60pIC+uX1JgDYBdekZQaDLbjR/9pvf/EYMv+i2zY4yp4TdnR3RNvPs8D3qtZrsRchYI8BmUZXGXXTw3ts/EHfvOIzl/uI6X+G6wgxlFmq5x+B95Fjwl1bw+Tf/9T/Izf7FQV2MwMUI/O4jQBBJgGn2FKj8bY/M95D6KvKSjzcB2Umrfh6VxDm1P/5KcLj4XRbzmflzRjFltaoCrqXjta5hdkMVzPlwnhzAu/MUizFOBKP83Nd5LIJzPj/uNF+IpyJwZu6yPl309lDvXI7TYiEhWWqAzt2iLS0e/C7MTi5jpWY3tzG7uTX/vftgF+6DHWjL25fnu4fF6rxscGXxWmiPLBzdvIPyUqyUvIe8lsArxHZnBX/9n/05VhpNHO7v4oc/+AE0W8ede/fw8Olj2eyQbinmXOMxbl6/Lk2r/mSEh48eymaKeubRdCJGXnS/5gI4HU+kUszXbW5soNlqSaYjgfNsOpUoGnay6GZNimCVIJsUMtuAzcxk0ulYDScFImV0SihU4TLeSeIehJqrgBsBctlJLivxrBoro2pFQedjcbjU8J1vil7ovJfGYJahoqEKAE7qGV3DaejFFVuZS/E5FjKNLtIOrKVN5J0NmE26clZxMojw/p09/M1nh/isZyExfLkBTALl6Smm8RSIZjCSDK5jyhh4OlCzNXRqVaw0qqiTDp/FiGdTMBKpVvNx+fIlXLt6CcsNV+jdt/cm+PGdI3x0GCLwmohdE/H4GOZoFzWC5fEBKlEPVhZIXBG7kplKyRLqo1At6Wida7DzDE6WoKqn8O0MNYJlj1pAHTY3K2YNel6FDxNWZMi1FMYZUsdF6DkIKh6SWgUZaX9eFa12B0vNJXF6pV6TlMiSDcBzSTBJ45d6rS6FFBpwzXONC8plKhpjdukMKVLQFGcyGWMw7OLk5ADPnz+RDtvG2iaubN1Aq8VIlqbQFdkVC8lsYDeIm0rXFVDOjS8f8w25dFZT6Yzwes50UrATpBRv5mVH2ZGOssUYLQI1cRwmUJ7hYP8Mn3z6AJ/d3sPecQQmB7AoQHBDQzrphEk2LE12TKwsN7B9aRmXLjN+xcZoNMTjx8/wi5//HGfHx9DoYGzlqNo5bD2CbYYwhCZPoKwicgQAsKOsSmDn+s6F3GSC53lnbq4NLYCp0M3JrGAhykC1qhy9CVgjuotPZlIEYRGMHX9VICATQIT8BRik4/sqAncVM5vRMurnMrYCNst7UBNq8n9yo1F4DBTzFyUA8/PA65EFqpInojA3C2MlXZZAWYggApSLR6F7lwWKngIFsit1yUIkKYpq0gWnfGIeLnWeqlWSv6nLJKVc2RKcz7NSiChzgQuNdR0JNpgtzvMSjOCx+JVBGBA0cuLRBdOJXINCHtZUjjidecnQEVot58DiO4thobBjWIAzxXWS13CWziQ7nmCQMhW+TvSdmo5gMsP+7i5Oj08wHk7hORU06kto8L7z6mjSVK9eAyvXfrMBq1GDvrKEYRzhzsNHOGVEWBhDd1wBUrJUKD50kWtctpiL81qc4JLOXzrUi4GXFG9epNSX86vyzHiR6VQO73mRR7EF1HWrPDeEqq6qeXKPijJeJDo5qp4j3dxzoGxJd5ULgFDhyoKSaHAJlJRBmDq8LxaXikulqOGoDjY/j+dlOGSxMoGjRTg7PYSWxOIp8Oj+XVze2sSQXf6DQ2ysb+OzW3eFFj+aTsXXo8/cZNOQTORub4BaoykUZgJO0phjUu5NE/3RRHTFctxxhHazIRKl9eU2qo4jLttLjbp4WJCKTRBNkKjkSpZ0cMXxmsaYui6AmsCQplh0rGehIIhjzOJU/gynM0JHhsthNJoIDTvKgMSwZEZhoYYGXzwXNPmia/ckiDCj4aR4tOnoDUaI0gSu4wkbJQzo7O0oeY+wDDh/hwJqv/UHvy/HzLmeQJd/E1zz/iadmsUIgmFJz/AcLK8uS4eZawD/Jrje2twUOQ2ds3nf0OVb5gdAGHASrcaoLUkHycXkjSDZtamjnsn5JA097ryF+E//19fZG14852IELkbgH9kIcL18XYfqzLGQts41wkZv+NpO0XSXFrp38XiTbjSljnNTLEo5T/qv7EbzM8b/5GvSBeaj9rNPX/jM3xUoM/Zqdn3zRW+RQlfs//LWF64Yicli4f6494Xf8TjYmX/ZJZsAmUD55Ufl04fQOluX5vvAReq1gIyvAMovmlepTeq8ayrmVMD26hr+yx/8Cd69dg1P7tzFbz76AH/9l3+FxlIDj549xSiYqk1wonSN1EAx2oimSAdHh2h1lmRrftrvSaZifzjAydmZaI24oeBGsFb1RafE/ycOI7Ww3+0iCCYCVFbaTdTYqk8T6WL6dEBLQ+hZCt9zUaHDdBrLgkjKLx+St0twKo7JrspC5oYzVgYjaqNMd0sCsEV6emHfQrqfbASVOcs5iD7f0HMB5Yor1GxWpIvuPZ2Qufki0OJGlhFZioJtIafeS/dQWb2MbHUTBjeobhXH3Rk+uHuIf3vrGB8LUK7BSzMsxQM40QBn067ou+MgEmWnwQinJETVyLDWqmG708RquwHW/5OIndupOC9vb2/hxrUrWF1yxaH4wcEMf3f7CL86nGHkNRC7DsLgDOb4AI3hLurDfVRmJ3CyCTI9Qk6gzM2iWIQrsCVAOcvgZhkqOVDNE3haAseI4dgZHFflSutGBVrmwCDSTiHXBO2lUKkA3IzXaog9Fym7jrwO6g102svw/YZ04MvM5BLQlIUO0aT5Pup+bQ5ieT652SMgiOgMzGzagnrN64jRIcfH+zg83BON/eb6FjZWLqFWa6Lq1mWjRM05QUrp3i4RJp6ieZcbfbm/eF0U1xIlCgRLki1LxJsrx3TXo+u16ihLR5XfLc3RHQQClD/+9AE+vbWPg5MYSaquQericuoZkwCGnmJtpYXNzQ62t9ewuqK6yXRj7Q2H+OjXn+NHf/vvcHp8BEfL4Zm5uJUbmMIxGaUyU93jPFHXfhkWJZr8BaD8kuZTqMovOWKfMynURlo1hsjOYOGJGc2GHFvO47Bs5bTrsEvFjkyBNumDAAuDyiUETgex6StDLpm5CoApnWvVoX13vYp3N6oqFmpRTjL/t7onVaM5L+QRhVlh8bYlbFXvquYFBciL+52FLb6HfO45aJZQoDKuqJhZ2ZlWVG9lLKa+toaU1PJcGQUaBV+b3gQEupIRO5vCYdFF17BRMdDRQ4n1IrBhcY/XtEQ8FdevQmXKX5lCAn4mNcqi0U5TKeJwriXNmmDJJj1a9M02LJPGZ4nMW6TakoZLAycCI3VfKN0su4VRGGHcHWB4egYrA5ZbK6hV67C9Khy/Bsuvo9JsIms04dx4S1ggn92+hb3jI7neZ/z+RWdfxrcoclCjrwDkQue3mEv5s5KxoOZW1U0XH6WFc8zik6qAFDr0ohhCOYD6cfkZ6owKNbtw0FagmVnzpTEbawfqOqy6Dpq1KnyXGl4WGy0xvNKoJWCcXMbMd+Y1EjHSgEpltpX3BIFwGVM2B/S8siQXmgBd6VtZuKVjchzRtyCUwmU8G8EzNXz661/C0DLpulJuMUt0PH2+h9E4RBBMEUZKszsYDqQoyLxkzoWNRhOnvb4U5liEZLycLU79gMPLkmwFz8H26gpW2g00KP3wXPk9B9hlYVlSCCyZJ1mUKyVHUpSTgrG6B1jY47rHAniS59I9pn56HMyEOUPnc7pzMxJqEiUYp5QvKZkAi8S8HgfjsXSjKScgk+nktAe3UhETsN5gIPNGmpNFEQq9Wgo+pGVHIUbDgQBWylkuX7msWCvjsXSROTdz78DvSaBcRk/xXmN3udc9k3uXv+M4smPMY+Z7MK2jNPQc0BiPJqSUPojpGynjU6Gy16scN10K+Y16VQD87NoPEP7+f/uPbPt/cbgXI3AxAv8xRoAAkAHtWpi8NsCW71HQkcUYLAhfG2DLSklGq++qPOLfEuO0CJbZjbV3TpDWK2Iiyi6w6KNf50EfCnbBWXi8uo6kVXvlq+o//vUXusosPrAoYAyU7OZ1Hv1//mqzRVK8tfbGluQov7xBWaQWvupDvtBRFuMftfHgRoxdjK/dvIn/+q/+Gk3bxicffIjpeIDvf//7mEUBtq9cRpBE+NWHH4kbMYEhadcEMTTqai618XxvF5PpBP3REKe9rhhcDYZD0V+tLq+ImyU7ylzwqFtih5kZt6zvsiPKKA0q+KiVpuaqYhEoW6KFJY2tJlpmXeKRuIjSrZOLHRdiUhIJcugGys0MfyedFf5X6JRNi/8+B8pqCLhRIPCnSVS8AJQVDU/csAkaRftY0kbV5lm6buwGsJvADYBpqq6jxGAowx6YVVTWLiNf34LeIO3XxWk3xK8fnODf3j7Bh2c6MqOGjm3hLS/HihXiLOjhuN/Hs70ewiBEFoxhZSGaro7t5RaurnXQ9h1oSYhoNhEDK1LGSEu7duUS1jq+bHIeH4X4ye1D/HJvir7bQFhhHu8A5vQY9cEuGv1dVGfHsDPGv4SlzZlQmTOhsapYLpLbqpmGhqGhQsMW0huV0hK6nok5DjQLaUbaL5DkzM/VkNsuzFoNTrMFvUbqt41IN5CQOu5W0O6sSGwKOx/lOSo34dSF82cEsLy+GrWa0HyFZk8nU9GdZ0KlYwcjjBJxNeUG6Kx7ioODPZydHQsoYUd5ubUKz/VRceqSs0qQSo0yN3xlHBVpinx/XlvzzX/hviwmYoVp3SxioSYRbzg+n9mgSqOsgHLGMPgkx1k/wP7eCT7+9D4++XwHp91MuonsBE6nY+RZKCZp62ttXLu+gUtbq1hfWxItnxQCogjHJ138+Be/wt/9+CcYsNPCDbAWw8gpTyDtNqAamKIFoc4r6jS7r6prMjfzmgPV847rYlGIvxZAw+xewZmKnaJ0zorCTeMyU7el+2SQOcAYL1KvbZqtUXagKND81EiroFe7idiqSZaylKteCZSBH7zTRse3BZiUXeRFwMxrqgS8fJuSRfIq6rNEQxXOyvJx0mamj4CqmM67wgQJEoimigWqiyj28mqNKhaq0u9AgLJ0omgsqEOnbprASbrYykgtiwNYWYqOX8ONZR92cIaQfgop5yspGyFn4a7QYZdO/QR37HbRPpggjHMEDZfKB6P5zrpnEhdEp/1WsyPznLyfSBXUYZJqS8otu3Q0+iNAZs2r6rmweU1SmtAbIhrP0KSrcrUOza2IFrO2vIzq5hb07StITAu379zB3vGhFKEY/ac67gpwqb4+6ctFQeIV8WMl7focLJeu1gSpRc49MV/R0VeXx0KRkkWKl3KwF+VGi8Usrl/nemcFlH36O1QrqLgGfDJyCqBMQEdwTAdnshQ4TzEiLNcYq6aOUe59Obbz7HYWRgmkCcr4WbxHJVaJxYgkQhzNxMti7/kTNHwHrpnj1icfYjToyXlQedQ6gihHu72Go+NDKQ7LXKPlODo+lrGmz8Lb77yDp4xJsmyZc3hAEl1IRo9tYrnhY7PTxqW1ZXHU5je3NB0WTS9ZMC4kRnMGhbjAq7VMcjMXzC/lumfBhUXRgg1CPTKp9gS2szCWtYTMnSmdpINYstNZyGGxmtc/M58dv4ppEIm7/2l3IMC+P55KjjELa3TT5opRqipY1OH6Ly737KyPhmL8SU0xgTL3CqRec69AsMy1nc/nMWxvb8paTUMynguRJDgOTo6O5fUc0/5ZV7TQNBM76w5lTSZIl+in8UgVYKS4pLT9IutyPUzGI6Tf/e8RXP3B6+zVLp5zMQIXI3AxAv+/H4ESLDtPD0D68n/oY/KdtxGvtl/5Nq8CyuqJ87bEa338VwLl1vrmF4CybGBUO+e3fsDi5qPceLAryld+95vfwp/+8R9Dm4V4cveexGsMuj2kWop/8Vd/KYvhg4eP8M4774o51/3796VDTEB6eHwEw7YwnkwwnI6FVnZ8eiIdZXbi6D5J4y5WfJn5yQVMqHlJKvRN6qbGvb50xZbqdbTrPrQsgmfoAphrRbQFq/aErXwtwTCryAKUHWXCpBMgFJEeYvBhqgq2AgK0fVEbhUVncFbV1aZIVZulq8altdjEiYmUbD4KQ6miA0VgTEMyLswyroVpGF8tANtykJs+vNXLyDc2oTWa8Awbg0GKTx938aN7Z/jgFIgzBxuuje91PNxo25ikfez0hvj13UMcHncxG3RRtXJstWu4sraEy8tNVC0NaTBCGNCBmBsJUzYXVy9vY3W1LhvB5ycxfvL5EX6xM0bXrWNWdZHHE+jBGer952j2d1ANjuDkA+Q6da4ED46CVzk3cDEM0hj1HHVmYccJqqkGL9dgKTNlueZojsPeGzdXMS9Dx0Hi2Mi5Qa/X4fgNtSGnsQEdzrlZo/642ZLsymbdFwdWjll5TZbbcRZkCJYbfq0whFHnmUCSVF9SoGUzT83nZCKbIG5Cd3aeYTTso1LxsL15Ca3aEmzLg2tVVYZyGiGOozntmp9BwyN+h0WgLHdU0cnkhpzdNW4eed2xlSVAuVJ2lAv6vUZzcgLlKfYIlD+5j1t3d3HWZ6SUAq/MtF3u1HH92jouba9ibb0ppmk1ny7fJgzNwKA/xINHz/C3P3kPH/7q1wK66ABvZDEshPCsBKbB8zaFRpKkpjrKBMm8DxSmOe8ov6wlVUBTaW5VwaigY0vWGUG/LiCQ9yTfRxWN6DpvQdcUQ8SmHMLWYEmGspp++F4zo4HT+teQGowykr5tQb1eyDcu5qv/5vsbCpwIyD2nvXMTLd9LzLzKOe4cKJdAYHHSk26Z+hbzTrBc18yuErTA91KAV57LY2SHUgADu5PnRodzQCEFMl1M9lhAMMksEWq7AsrMvebcQfqrleXo+D5urNWR9nYl11UgYBmLVLAUCGz5YNeYmehanCOPpa8sMoNaVckARJvPLN7pGHv7+9g7PJB4vmatIUCAhfp8GngAACAASURBVD/eO6RpE3zwWzGKj/cB6aRMD6DZE4GArRuIAgKPGcazCP5SB97yKhI6zLeaaG1dxtiqItF1STg4PDpCzELqQrSgKg8Ux74Q9bR4bZWshHPqtSpCqE5w4XZdXCcsKs0fC1FdoqMV47dz8KouEXWehHZdXB9ibFbM1XIedA1VxxLqdcVl0VVR0+kMfQ6UlZZf8qH5uSwAvQSUyzgsOTZhapA6r2IJxXUaKWLpJgeih45mAU4OdrDU9NE/OcL+7hOcHh/i+PhExrzeXEazs4ZgluLuvTtyTXOM1tbX8XxnR0Bmu92B5XmYCtslFcqyTxA6GolkZKVdx1tXtrG90kGDFXgaq1FuRDNOUzlZC7266I5LAaFgRsg6WKxxPFZZA4sufZGfKPdFmuVSHCEdnGNNajVd1UfM984tWa+FqswcY98nUobp2CLLYPd27+BI6NvHoxGGkxmGowksxxWg3O325V5k7rxQndMUk+FA/B84vjTu4oPmXbw3eP2Xztj8OTvNrVZDJDaddnvuii3JBZLhrsvewrWUCzbdr8OIvhaJGIjOwkCiKcnAkvi7NJO8azrES3Y7cvT+8H/GrHn1t+6lLp5wMQIXI3AxAv9QRkC6yBFdvb+oIX7TYyRIJlh++cEONendfx+P4Z/8wdwobPH97N1jaM21jTlQLn9ZbujKje+rvkS5kVjcDMxBiaaJM+f3/uAP8Pvvfg1unqF7cCS0LppoXH/7Br77ve9ilsR49nwHp2dd+YgS9PpVH+3lJTx49EgAs1OpSC6ozoovwUU4E0oyQQUXL1IQR4yeGI8UMKK+dDjEZDTCcquOrdVVyUwmICCNjDQ2bnwYfRHNplIBLqm34n4sxl3MUmZni5QzbuKVjljlfarucLF/LoV2RSaj2jCr/ZqiEKrNuaKXlxt0bhZIuxb6KbvSxU5XnmMwezERCiCPUQySuGGzPZiVFrz1a8jW1qWrWjUcTEYp7j4f4seP+/jlcYLROMGyruGPVqv4xrqPUBtjZzDBe3eO8Wz3GPFkiI12FTc2l7HZqmGpYon2MQ3GmE4GYhZDpmin08G1q5exsbEkmsfdkwQ/vXWAnz/t49SpIaj6yJIJ9Okp/P4OGv0d+MEh3GyI3KTZkA4zowMvkLLDzBxlI4Fv5Ghy8xlnqMYanNSAQUTMHCTNVvb1toGUWbCuhdx3Ebk2EmqP2QV2mWFkIae+EiZCLUPC/O1aFc16Tej2NJyh07V07gpan3QbcqUD5GaxWW9Id1nit+hyzvMgNFoTUZRKJ6LX74k2+fnOU6FWLy+v4Pq1G2hU2zA0C5buFPo40lpZZFFda/7h5qq8J8pNuNwvhbaS13IQM3OUIJsdZWUYV6m6qNUrYk5DeJYySolAuTfB7u4xPv7kHm7fe46T3kTGttms4/LlTVy7uokNmnY1PbSazDWlD1ipgzVxetLHrTsP8X/9+Gf4/PY9cRi3JVM8gqMnqNikGsbQNerrGFmQyXXJzq/E4Ahd9sXHHNAs0FqLi/782GVrTToqn6TcxUmtlnmGWtOM94ElY0fKKKm/zAJWaTOKDjuxl3FW/7p0w8RsSd1YokVVnWoF0lfqDn74zlIxD7CnWNx/RWxVCVIWXa8FsBsqv/3lRxEqNP/xHOxKR1l9Lqnx6ufq+im1sy9TiEsZgJK18HVqNA1q0+XaV+wBzchl883mlEfwoBvYatgwgjPEs5mMEcfHIu1XzKKYN6uAP6/ZUa8HK8mRUQ9M6rbtqD/UmJIl49io+L6YEnF+3Xn6TNIDeI1Sw1/3fZGdSBwQM2+pNSVbIkngmpoyA6T+3rKVpjTTMIlj1FbXsXTlCrKqj5SfsbSM7jQV6u2Dx5zLT0D4Qs2sTKGS6a5AskAsTq4L1Oty/BYp1+W/y05iCZTFOKvgO8wZUosd5eLzFlkDix3leVGHczUlIwWYJ7jlaaoyIcFzJZ++aqu4Qf7R5CJl9u+LHeUvA8p8XxqskbpLMCfMF8lgj8RALaLUo3uKTruF2aiHUe8MjqVj5/EDBNMhdneeS1fUNF2lDfebuHPvgYBnnn9qeFdW1hEmKQaFERYZK9VaTQAmgSjd7pebNTT9CjrNGm5evoR6RSUhWCxgFRF2LACaLJIJvXrBh0Pu3/OOMse9LBSXefHzQgOZVSxCF7Kl0hGfP2O8XWY4QnMmUOUpJOD06zUpQJwORqIzHoynyHUL/STF070D0S7z+E57A0zpxWHZYkzG65oeDJTHyH6CjKMiqk/lKKt1lXNzmcXM79locA0wherOLjPXPf6e7LbJeCLgWWRcKysCuE9OeipXud9HymIWnV4pc6BrPA3wxBsgFWZTo1HH3e/86wvH67+PnezFe1yMwD+SESDVWfaKr0tTXhgXemaU5lT/kIZr+s3riLZW5oekBzNUP7ovdO6/j8fL+mrZmw0n8H95G1pzlUC50AKWmjox4zp3kX3VlygXwvmmpKBdcyNA04vtzW3UKxVc3ljFd77xe1htNeC7Nn7x059K7NPm1pbQJ2lC8vmd20KnXl5ZEZCyt7eHs35fFqXuoC+bY1KS6XzNyAVu+FiZ5uaQgIcbeXaDJ0GA8WiEYBpITAPNVmhIQjpZFs1UJ0CCuyPYeiZOnxKLIQtc4TotXYWCBq0pYykCHnZ7qbuiDoqfLZ0Xm5t7XtCl+yo3VWoTXA5pufHjhkuBDrWpZmVfTJhEo0ywzMq70qoyNzqKYqGwi8Y1S1XUi+dDb66isnUNxvIq7EoNvmYjmAAPD6b46fM+3j+a4uB0hGqS4TvLNfzeRgupGWKv18cHn+/i5LgHW0/w9uV13NxeFZBcoTv1bIKU8UbTkRihpVmMdmcJ169dxfbWGnTDwsFZiPdv7+JXO2foGRUEXhVRPEM2PoXVO0BlsAd7eggXI5hmKNRXPSWQJAAIYWgRPCtFwwLqeo4aN0YxYCekvxvyJyN0M22YvofMs5BTm+a5CB0TETOS2eEoIrw41uwucvNNYxjLUx3U1U5TjFu8qg+Nrr25VjhLJ4hjUho1VDxHgLJfq6uYF9FRi1oUNruWUYrpaIDT0wM8eHIXT3afymdtb9/EjWvvoFFtwaJhErunKd+XcSyk7SugLO7NdNWW4oiKhVIFE0XDZFeNm6kooQFYjFlCWGrIdeb7rnSDmdNKNkFCx+cE6J6NsbtzKE63j57uYRJlaDZbWF9fw6XtTayvMDaNuaZkPuQClFkcYCcpjjUcC1B+hL/59z/BkyfPkSWxmNqZSODoMVyLOvEYptDm2R1ntm7R9TUtMdhSZl7qIcdW/HteXCucpZVpkqIj8hMEKMtEQ0sfAtjCWbpgpYrsoJAxlEBQZMAi5TAwclbRq79VULEVfFXfQZaTktuM39uq4+ubtXnBjNfgvLtdgGXxXlh4lECZ3aaXH+o+Vu8hnyRVsDI2Th293NdFV1lxaVS3s8yJKudIKbQVoFx+JiJQVTgxpetOpgkZFXxtJhTciq7BToFlJ4MbD5HFSs5B2YdXqcj1xntV2C6uK505Mmny8QTRNJDvKywFx5VkABYEeZ1yjuE8KkA/TfH82TM8efJEIqQIgAmYSR0V4CPSZ02uZ9YSqh6dfS2h1GcaKfNVOA3KIWqor69DbzaQuTa8xhLGsxzj6UxyZw+OjyQWSHS5PJOFPrukXzNurryuFq+xl4GyOp+F4zddkxc0yi9EMS90lAn4+ShZAy+D5PIakb8LoKzOYyp6ccYgUarjOZowkmxTn3eUOW8ojTJlL2JTL7rv8nqRa0fWFdW1JggU6YVoXAtH9iyGRp+DYCJJDYykshAhnY1hWTpuffaJ/C4YjbF3sA/Pq2F1fRO2W8HO7gF2dvfR6/VRb7dlDU01DQPqwQxqfTNVGGFEom1iPOjja1c20W7U0Kx6uH5lW5hWTCMwyJKiT4a4559fn+X9ze/Ly7aUHC2CaF4rMo8W8gPxvy6OUzT3NC3kcUoxKUfEc6cxk9pTbAVJe0glB5rF4t5wLHFX1IFz7Xt4dILnh8fYOzxBRLaKZsm1xT1Es9WWzxqO+nLNhrNImDTymWkq9wDBL6nU/H9KtcoO/PXrVwVgi4uAzJfqHuOcTUnO6ekpwmmAt956S+bts9M+RsOh+H5QBsF9CN+TawrZHDT0yhK6pRsS4Xj05//7F+aVix9cjMDFCFyMwJeNgJhReQ70IIQxeD2XaFmvSldsFmR74zfSMDOKST4zStRnLkigftuZKmOc9CiGPlaFytd6lLppFs0DRtV+tX45adeFgs0utb13OnfY5ji9yff90nGvV8X1mjpuvqd35xk0MvPaqxtz55RyQ1f+/fKm4uU3P6cgn+uUuMiwBba5uiWOydsbHVzeWsF6p4WtlSUkkxl6p13RxNH85dn+Hu48uo9pEsKrMeLJxWAwxniqjL6o0R0HgVSGuTFst5oCPAiMxWgjJl2a2jlTqF1Cn+aGwLTQqFUl1kOj4UaSoOZaAmwQh3PXaxqosNuchDSfIh2aGuFUTFyEfkhHOoJoydolYE2ky2zZiq4ruuOia8ndxTz7laBpwcyFH8vf8aEMwVSnjl1FiUmRdAxF05YoKG4wSm1kGXFUqyNursC7dAPVTgee7aGWeYhmFp73Enx4NMSvTga4/fQQ8STG5VoN15ZbyI1YaOsP7j4VE7PNTgNfu7GNzU4NrpbCyhLMhiOkdGKehRgO+wiiKRqtOq5eu4qrW1uoVHz0pyHuPT/Eo5MhptSJWhXRynVPDzE8fI6kt4/p2RNYSR9Vm7pbglJXAHMaBzDyCA3PQMcz0dBz+GYOl67nOivwzNXlZtOG7tWQ8oaveoBbQcxzy80HszJJoZQMagUEuVtncUEoyLoF17GwttpBZ30DlUYLcCqA6Qr9j3pAg/q5JJTKv2g3q1V4pKV6FeTS6QHcxIYVpZgNTnF0/Bi3H32CJ0d7qLbXcP3m97C5dgONShM+u3paqDSFCcGvOv8EyQRdJe2+ZBGUGzN25sR0iNnd0VgMb0aZDSrnDZrvVC00KjoqDpXbOoLcwjTR0O2NcLB3gO7JIcbM/JRongZarbbEmDQlT1SDpZM+yZgnBSiobw5i4Pn+ET7+5A7+5m//b4z6IzFoYteSQJnZyZ4dw3Xo8hvCMBT1mtmo7ICxa5OLrxozsRU1lWOvgGSZgauArQBo+Z3KVaWxUZLRGVz5GEiGL6t10qVS85uoFQq1hxjccaJi24rFKcPHyFvHqKocCaUbXFBsFUg6N8j6s6+tYLlmKXCckkFQ+CaILENNwqU+tgS/pZ69PGeL89wiM6QEPjwoAXeFUZQYG8lAkDyrOsrqg0oqemlYde5vwBfoHHyOTkZ36SIiTsCy6hBTr2rTrTrPsaQnqEYDJDR5oguyrksaADtwKn9Xk3xqvl8SRAjOzjAaDGSzT1AskXlEucKWoRGhYso4LnNx1XixQ/b00WPsPN+RYmOb0g7Xlc4cY6AItl3fAuWtPOPM/rZtD0sr63BqTSSMz6vT7boBq+7DbbQQ5abk5X526w52D/fFuI6ReMIEYGGoMEOT4WIu+wLoLc/PF/XJ52ZeEhG1CJQXnNiFAl08TF1lci8WduUzF64PpZFmYSqed5TLbj0ZSNJRtkm91qX7S+o1O8oE/ewoS0FItMfKY2F+vcg0pbTkyixMFS84H7FbT3ozzSbJ5knCqUiBeCUZyQTBeIC1lWXRiPd7Pdy/e1cyrfkZl69cg1+v4+jkFHv7xzg5ORPDx4BMAp4kKcAamIXsQLNIA3GK7jSrePcSY/88tOo1rHVa4nBui9cC1z71XZVBF6nXpe5e3UsEyiWDQcQDRQFY9gMiPSjYHoWruHTlSRhKExUDxqJwmgnTwG8wxg2iybY5v/PYWZzhcTA6siitRZmGw2mIz+4/lLgpunazOGo6FZz0emg02xhPxmJoJqabiaLUU07A9baUZvFapq8JH9zfEDCvr6/Kun58eCjFI94rwixj9jJznTUNzVpd3oPztmN52N3dk/uQbAAac7oO7xNTCiq8hkhtpwzMvPQNnHzvf3itPePFky5G4GIELkagHIESLDOK6XU6xJKOstyaDyBfw9e+zuNlN+03Aeg0zWI3tny8SewUs5gZAyVr5Rt8Xz5/MbJKi+J5bvPrHO+bPkdrray/QL1+gWK1YPK1SCNc3PiXlNJ5p5Q5WZqFd298DW/fvIrVjo9mzYLvmPj69at458p1PHv0FKNRgIPjE0ySCGfjAZ4d7cGQjZ6B4XCK/nCojLUIGqm9KxwolzodAUOkGAaToURKcYtCzRId2WiURQBdleq/jZhAOpiiUa0ISMrjUDrIdC2t+6pbTNdPAmEu9KVLMbNDCZrLSChZWIts5fJYSadWMkVujlU3hJ+vTIxSAcolFU1opYW2WenSVH4yQbl0F6WhpIAyu8t8FCawqgtBwFLxkTRXUL/2Luprq7BNG17uIAltnE0N3O+H+M3xEB/df46jox6qhoUlZpmmUwy7pxgcneDS6jLevraFG9uraFVMiQfKqWscTwQoz6YzDIZ9TIIx/HoVV69dxrXtS7JRCLMM+126aMeAU4Xu1BCnQK/XxdHOExzt3Mfeo48R9HZh64F0SEilLiNILCRoeSaWaw6aFrBcdUTBTHpfluoIYx0Jqdeuj7BaRexVoTFKhvRPjp1kVscSMmLmibh3E0ykNMNiEUPMsCx0lpexdukqGmsbsGotGI7KC02oRyeonbLbRtpyLjE2jaU2XJ+xNjqyKIM+zpGNAky6Bzg4eoTHu/cwSGO016/i8vXvYHX5Juq2L/nTVs6uR4iQjulkINi2AiUFUC5d0hc3zaKHjyJhOWjhWDorI7gIxdDKRrNqoenpcG32a0wEsDFJNPT6I4x7Xcm7Jl1fdzyJwmIn0bZdeAS00rtNYcr1SLo/ECY5JrMUD5/t4VcffYKf/uQ9BONAikzcmup5BJPdfodGZOwoE0CTqqicj3ksEtllGUjIPmBxh8UkMa0rOq0F4Ch1n7JbFjDErS+3/gQOumJwiCa3xMWFq7Q0YJUOWHCwUFLJvjARmi1MvFWJh5L3WKBrFMbWat7TgH/13TVYRdeU92DZUSZInnfwCsBUznUlUBYK/oJLvXrTF7vo8855MTcK2XqBKUKgfG4uVToBq3udbIUykkleY6qenT4HygTJOlKJ5oIcB+csJwc6iFGPhphNx6KdJ8uEm3oyaqRDnudIMprGkTqrIRqNJSaP48lriueQm3nDLL6DRKap+c5j95cO2KTuBjMc7h9if38fz588lXPA+KFqxRcqtl2zYVYUsNYyHc16C632Kir0DXA8GJTJVF2YzO+teMhsT+Kgnu3sYvfwAHtHx2LWpBJ/SOen/l11e8vM6sVuL39eGm2JBKXIzV3sKMv8WVyHMguX69YC9drQzoHyIhiXebbQ0qt7lb7evMZVb1oVRpmRW0QkvaKjLHcazato4iUZkizoFdS5l8y8eP3SY4Png6ZSjCNqteicr6F/doqY93YWA0mEg+f3hHrtV6tiLEVgTbfo4XAs93yz3RYvjbNeD/v79O8YSXeVzBemzVHXy5hBroesyUhShKFhueljo+4J22trY01YVjT2opmYeLtLRhbPj4oPW2RlCFAWny4Fnjk26j5Vjv1c18RErZAnqVORSeE643GVMgFmT5N4b7lC82fHnbnIyhqFrAcgYkSXbsKwWChMcTqNcNDrY48U/lzHNM4ldoydZdt1pWDg1ygpYDE0Q6VSFf+S0sCLf3Nupm6ZAJnnm9+Z8VBSlBNTNReHh4cCtldXVqW4dHJyglyK5MyBZ0SWiV5vgG6vK+CYaz4NGBl5J+4JvE65xvPQv/EX2N/6kzfdl108/2IELkbgYgTATq3BDu1rdHe/CJRTmIxxeo3Hy5nFbwSUX8p2NsbT1+4qL2Ysy57nqPtax8o1/mVzL+vw7DWO9Hd7igDlxU38y11l2cC84iQtar1K4MyFhPSmquvjO7//PalUm/kM6+0qGq6Fa+ur+JN/+sdIghj7B0f4+S8/QD8MoFUc7HWPMY1D1GotnJx0BShzwWTuYzALZeNM8wwaf6ysdGTTxoiUYDoWx0pV1WeMha02jTRWynPROzK+p8xR5gaEXVXXMiRHmTQpOn9yY1/SIrlIJpFa6MpNNDcZ/EM6VUnP4iaKu/45GC46yGrXxwxnRdEsx1dAd0HtKh1Zlf44E1MgVtI51knKbp6gbvl/jqtstG0P9vIlrH/926iuLRMGSbxOGJqYhS5OpgYenoV47/Zj3Hm6J+PGrmsYDpGOhmgYBr71znW8fX0bqy0frp4C0RTJdIZoMkE8i2UzxniR4bgPt+rhypVt3NjeQrveRE463DRAwBzkagO254vTK7MkT4/2sPvkNu58+h52Hn+GaHKq9KGaLd1eml1ZWoqmZ2Gl7qFdMbBe9+AUBkhpSno0gZiN3PUxq9QQVXzVDSZYkYYbjzeCkYUwshn0JECehKoTTqMaxoxpFmrNFaxfuYGl7cuodJZhEXDzKg8jaDzO8RDDszMEUYj6Sgft9XV4dR86s26YpXwWYHLcQ/94D4fHz3DUP4DbbGP98jvYvPz7aLevwjcr8t31dIQwmmFGzbmlusnsWJR613NN5bk+neec90k8C4AZjeqAUe4g1kwxsxKgXKEGkjtSEzPNxXAWi3EN9eWeAXhVAhAPGamORYQTSbIkrxP8suMuQJZq4xToj2a49eAx3nv/I3z4wcfKZZuu7Cz2pCFMPULFZRZoCEMPYRoJGOXNqBXPrcD1POi2AsoEaYuaTgUni3mioJer55TxTJRyOAKc6UgrtM6iDaz20QWgLZNni1goJWNwEDgrCN0VBE5LutTKQOvc8VbNTxpaVQt//o1lxWAgoCqYIXJPESiT7VJAIRVVpbLRS9fr8v9L8FQeF8njAhwW7Q3pqF0Ut0Q+IWBBudkr5gmBlqKtS8SWyDkUtd6ktIDgQFiq7Cjr0EWjrCFjt6243gmUTW7OaUqECPVwILRcFgl5j06nE1QrZER4sqEXeYfG+c5kppNy8ZfCmw63olgOMsexgEdgUzjB03G57Bwrd/RYCpC7z3dwsLcn+mV2oZfaS6i0atBcCwmjKTId6ysb8KtN2E4FDtkZ9Tp014HpOdA8B4nLgpotOey90Qi379/HlJ3Cwh1amcUVVHie04Uu72JHuZwHy+tOGXnxPBemcQsa5XK+VQp1xXggUF5c58r3FubBF4Ayu9SqWLEIlBkRVXGUGWRJvT7vKL8IlMluKR8l+0LM5eirMNc/58IQ4NrD9Wgy6kvxjP8+2n+OX/z438j8ZujMU2dkYAVHh0c4OjqROKPltVW53o5PTnF0MsRwFEo+tW470q2lcz9/36jXhF3SrFfQrFUkCmrNd/HWtWvCuuJcobLXWeYp2Q9CcVJXvNCxz+UH4nsguDITGUv5UBp86iWUCRyXPuXDoZgTBQFL7n/D1GCYZDgQCFMjwjVC+RewUMH5g4l5/D3nVWYyn40CjOMY4yDCcJbg3qOn2D/tYsoJzrREekUnaj6oxybQ53rG88+/+aD+mHNBSQkneF5dXZZ5YMI1stGQ3GVJRGBxNodQrylDYHeaRSrOsgTUu3v7QvXm8yjDEplJmog8go7xrWYL/Xf+Cqcr3/7ddmcXr7oYgYsRuBiBNxiBsrursQhI6vXrapwXophY6DO7o9d+LeWQSbsm0sU3fW3ZNZe1OUpgdgevfbTJssIkv8trX/tDiifOgfLiJmIRBMtmcQEol79TNDUFJNWmVS2kXCxty0WnuYTrlzbx7pVN1MwMK7UK/uCtt3BpdRXH+8fY3T/E3cdP0A0mGKQznIz6ElI9C7lNpO4uwyxSFFVlAqRjFoWKBtWsY2WpI5mrpMbRkZVmM6Vikj9jpZ5AmU7G1HtldLxkVV1XIMLRdelMEyz73NTJxlfRKfla2eiS9igA2VLmXmK6ovSoAjSKDMmyUFACY7VhUBtRUWWKeY3SVJebdhoAiQGIZGgqkM4/pBHSyIddIt1S7r5qY2HAtCuoLF/CpW99H85KG5MsFufnKDSQhRXMZi72uxl+cfcpfvngMQ5obBLPkI4H8LIY764v41tvX8WVrVX4jg4rj5DHBMlT6ShHQSyd++FoiN6wC8u1cGl7A+9euYrlVlOA+4AaulyDV2vAqzL43BA99WjQxf7zB/j8k/dx65P3cXbyTGnR4MhmlpEhBMo11xCg3PEtdHwHFWkUMyeYgM5ARkq36yOqNhFV6mLYJd0rml/rmbgzm9kMZjIBYnZkpirai93wiFnLLtz6Bpa2rqJ96RLqa2uizzPprE3d91kXQfcMx/v7GAYT1NdX0LlyGdV2DZ4DmHGM0dEQ3b1DnB3s4eR0H0E2w8qlq9i88i7Wtr6BRv0SPMOBzW8VjzGNJgioIXcVrY9dC8n1LoocZUeMp1K0b3kuQDmZBUinEwHKYziIdboNW2j5FlqiA9XFtCyEi8E0xOnJCZJxH76Vo0qZQqUqJjc0WmN3RhmRaVRISodI6J6aKe6xJ90xPr51Fz/9+fu4TSMvMZ5OhfKpZSEsAcoZbGsGQ49gWcx11cQghxpCRrgZNjWY51TXuUKZ1zXJ7NRgFnp9ZqUqAKIMt5R7PHWp3JCza8XRYNeZG+QSKKsOdUmNZg821TyE7ioCdxWJ5SvjroWub85rqwCwN9dr+OZ2TQDyIlCeg6uyG0la60sAmcC17CjLNyvmN35eEXFccMRVN5xjW5r2kZ4u+kwyH4ouO3Xx5xRUBThoXMVuKucSdvnSghlMoMyALOWEXXglsLpKkMG4sVzDEmaohz0pCgmIoCcDEwFGQ9XV4+cXBQGyYRxTmaPRvIkOwsJsF6M05WRsFuwb6eZRD8tOM39emktFkYDEYDLF8eERTk6PRUdKaUy92ZKILLIvltrLqNdaysvBr6FSr8EmU8evwqpXkbtVnPS4jAAAIABJREFUmaN6/J6uh/tPH2P/+AQsQyrncEFTxXJUdJbn7IRzcPZF+nWZf0wvxvN4qC/XKKuO8gvgtTR6e12g7Dhi5lWxNDGCZCHrdYCyfGahUSZQLsG5FE7TBGkcCu05S2bCCAknIzx6cBu/+tmPUPcruHLlukg7Dg6OcHbaE7DmuB6u3bwujuQPHtxHfxwjCDWRcdB5O+I6lSpGCN8DaYi15RY2VpdQtyzcXF/Baqcj4JiRRryGszRSEYVSfCud5QuH9blAi/N1GdqmZPaLaz9N+YQtJedXk+uJ153aR1BSwGuNaymnAzW/KR085wCuuWTmQHTVwYzXIAX8lOVwbaL5l4njbg+z1MDTg0McdgfoDieSz8wOdJQk6HZ7iIqsZmqS+aBJF71RWGQiaOb8QLCrspTVnE2Xca4l5c9Fz59m8loWn1hoIo3dMGzJVQ6452Cu9YQyMRbmEpnLLN0QvTI9Us6+/z8ial9/033ZxfMvRuBiBC5G4D94BNhlTps1ySKmb4g+i6Tba4yYnvGKR6mFe8NP5ueICS+B+Wt0vxffXqjXNGuezOav5fvlwjCG+vkrHnxORnkmUQiP5w0/900OUWsur30p9Xqx6s43Xew2zymXRfyRmE1ZllRkuVD2T/v43je/jv/uL/8L3OTirOeIe2e4//ktHO4dSjauxtgKLcPxdIBuMMYoYj5kDtNyoemGdIh1y0al6guNito2bhJYhWdnucqIEnG2ZHzJWAzBZBPCTTq7sOwoF3EnaRjA1gm2mBGZgxiE+mVGfuRpLPmnyoFURJXy4PFyIymLPcEctaVFJi6NbVgpLyM/FimZ5fNlvPh92OksdMalTpXupPy8kk6oQLqiXnOjQHdauuIKtZ2bZssSCnFj7Tre+s4/g7PcRDeeIrJ1hFMN+syDEdcxGNl478kB/t3dO7h7coTJZASMA2x4Jr59YwPvXFnDxkoLHuN3slgMvKbDIWbjANGM459iMh3jtH8qLbStjXV8/eYNrC+1pTPVHw8RM3+T7ri1pnQFqM0dD/vY232MW7d+jY8//Dl2dx4IOKLmOGHOU0bDNFLeNSzVHCzXHbQ9ExWHWbp0axUbF2iWi9SuIay2EHs1MRHjBornjprgqh7DQQgrnSKPxghnI0yCKZgNy85Ckldh+Vuorm6gubWJ5uYGas0GPOjwZhFm+4fo7e5g7+lT9IIJalvrWH37BlrrHTQrOtw0RffwDEfPd3G6v49u9xSOX8Glm+9i7dLbWF5/B351FY7mSqxPFk0wCSeY5QlszxWgXOYzv7y5L6+peYczmiGZBkhSYMJx0g0FlKum0OLJhqDmMNRcjIMZukdHCPsncPMA1ZoHr94SJ3QYtuiVSfeUoo1q9wh9kdRlusvuHp7iVx9/jp/+7H3s7uypa5wAlXrXnOZ2keiTbYt6xgiWwaioXLT4jESzyKZwuOlVjGqhy/K+YPeSG34BiZn8oaM749z4+exElQ/lblx0ZuUyV0BZbnTp7ClzI2X1pHSwkeZj4m0hsppITSZwL0SxCWA9f/8/equN1Tr17oqiS40gTXXknlowGyRFuQTGJWAuZReLvgzFJKBChcvYG37/Ike2ZIALUOYioavupLrvWQRTnW0aYanOKecS6r1NGbdcNMpKn2zlprhns6MsWcoClA0BynauoWNE8OMuZpOJHAuvE9emE78hpmzslrOAN5sGiIIQ/bO+RI6Z7BazcMNotcJzoQTKUtgjBdtRbBmJOZPUgFiykwmU2UmjqRzzxKldPtw/gpnTZdgX0zvXq8J1KqKVdWo+vHoFJu+Dlo9qqwG4VVheBQcnx3DrNTze3cXjvT3RzxL08IJSJm/KSE8BKgWQX9VRftn1+uWOMnOU5/fZQkeZpYgywuvlzzi/T4usY9Hhv6KjzKLRSx3lxXioRep1aeZVfpZ0G4WOfF4MkDVDHNESpFGIKBhDz2IM+yc4OzrA6f4joUy7ro/ROEAQxGi2OzjrdrG3v4eV1VVhVT17/hzcS8xi1XmlJwHXF5HrcM2jntoC3rl+GVc2VlGzTaw16mjVqnKf0adDAHuq7gulsaZRIucRzhMFjbi4kVWwlSqKq38Xxn5Cv6anhzqPynTOlAKMmGFSS8/iG+n4uibdbxYa1JzFm5leE5w3yAzi+VebL3p4jAlGWRTTNPTGM0yiFKMwFUr2450DhOz8MirKsiTCiVnLoWj3VTwf0zE4N5NWXVKuCZL5hznK1OczH7xklQyHQzB9g+agBNaM+uMaPA1UPBWPJ5jNpMYjhXmhW0eSjMDkBU+c5m0c/OB/Q2p+0STwTTZpF8+9GIGLEbgYgd9lBOKNJdAA6+WHMZzC2jt5Le3z7/K5b/IaNkhpmMUHtc7xWluA/eKD3XFSq19Hq/0mn/26zxWgXG4sXv573lVZeLcSEJY/Kjc0XHy4KBEoe15VaMfvXNnGf/5Pvovv37yG5OwEP/s3/yd2Hz2RTZldqYuIO7R0JK6FUTLDs4N9JJmB6SwRqmCnswrDcTGjnhO5GBeJOZEAYlZyx0XUj3J/lYEuukkCaOlE6TggZY7aPmqTTT2HLU6/mWwgWPXNpKJPR1e18SxW/jndTABzoVcutViiZU4SyVEUd+eyI1xslOV9ijgo6SZLYVydfAJu7iUU1brQJRebDf6OINmgeRV0MSfhCeJmlsYljfXr+MYf/hlqa22czoYY6xnGgxBO6MPXlhFEPt7fPcb/cetz/PpgF7P+AJUgx9eXG/jO2yvYXq2j0/ThGKTcxqJJnA5HmI6YM8luFTCeTnB0eigU8LW1FXz9xlvYXF2BZRsYTQaYRYHQ0Egt46aHsGY4GmB//zkePriFDz74BR4++FxRTjNLNi2iF0UsRlOkyHZqDlq+Dd8hcGAHQTmg6k4VmeMjqbbkb0Wb1OCbOlquhYbNHOYENmZIwzGm0wF6owF64zEmYYY486G5a9DrS/A3VtHeXke92RAA7IwDTJ48Qe/ZjnSUAw2oXdrE8js30NleR7tigfWps/0j7D17jpP9ffQHfSytruH6O9/A8sZ1tFeuoup1YMCETlAYTDBl9qmWw/Yc2YwtGnktdpPLe6XcmIsubzJFnGiY0FJL0wWUlB1l2zIEAIe5iek0RO9kH9PTPejTM3iOCb/ZEgq8UakhN10kklWsdJ8CoMTkysRgMsPjZ/v45Ycf4yc/fx/T8UQ6yrlo+SLRfNsmo3+YMxrDMmOYBqOFCPrO5QeMJKIRD4GjdDBpCkWHWppBaToiyUilSU8i3R12mMvoppLSSRDPbqYCwsr8S3rhBJU5u+AEteoW5M9nRh3D6jUkOh1xVadKwKWAjJLurd7rr769Kh2usqNM8EgascxNhS5Zzoc467J77xRGZYqCXUovXpg8WbwqgMG8OEi6ugAyRb8WF+BSpylgkywRlfGraLcE0QSl/BxqGlUXF2JOp8HITVBdLtFXZK0UdFbVUSaLgmZeIfysjyScSeGN35eyEYk1431Gs0HOeVkmbuzpTDFt2MmlOy8BpFetFN4NDhwCdoM6ZZVZ61aYt03ARP38DLNgIl1v0na9iicU28l0gv+HvTeJkfRM08OeWP419i23qqy9WAvJItnNbvbC1nC6NdOtkSxNz2iA8UAwDEPwyYBhCL74oIsB++CjffLNF58MwzB0kADbM9Z0T3dzZxXJqmLtWblGZOwR/74Yz/v9f1aSzW4WNfKMZWUQCVZVbhFf/Mv3vM823DnE/sM9OEsP7XoblWpd5MT0eFjNKirtBrRqBdV2A9VWE2W7hrJpYnfQl7A8hjf22XnPQYEAZQ5ZcqCs2FY+8uyL/Jqes7Dq+q4S1dW/KUb56Nx6FjYuapcsuJlc/jN/u3LGZN+jVA/KAsOBJt/tGLF4lNV1i8NyepQZ6MUgL2YHqDAvDo7Usc8wLwHKEtVeOkq9PjqW8tRr+Qc17JEQNl7bSwUU4gDekgPLKZzZSCqcHt79ULp5majdbq+g0epJJdSTJ08EHEf0r7MSaTHHZBZgGbBNIRZlDRlY8d/qJclz6DVtvP7Ki9hc78EuFVEra3JfVGJ33mmyc04UFLmNIOucDsk057dFFdTHdeJw6HP/LoBXWQ344D1M11VvMY9rXsuZaM/7nmosYMK7mgqpoZkK3BPgLGnuKdJMbUCAqhQTsbDQcz9CVNQwdQLcf7qNwWSOmeNhtligPxgIo7zI5NY85+hL5npzoE41WKVaEXtBv9/H2jqzDxhSRgWNsieQVV7M5uJl5rFlUAWi69jd3ZOaSj5HSb0WxVsq1gQOlwLXRavZQClNYdY6OPjhP3/evdjJ152swMkKnKzAv/UVCE73wNCsLz4Kbgjj8e7fGvjkc5p/72V1RwwjSbE+uhF92SpECYzH+8/dyywK5UunEXXUoKA8nMG8v30Eyr/OQj8XUD7OHudA+bjcSiTDSSLTWd4kyT4160388Dvfxj/6ne9Dm49x7+2/wpObt1A3LAmwmrgOpmEEs9uG2WkgZHeqbWOvP8Lc8bFYLKUWotHpwjAsjGZTmVaTXW4063KjfvL4kdz86Fmu1VQlDG+EvDG3mLxaIsBYIHAchL4D6va5wWFNldg/wU0oJPWVUrrjvlJhaAKG42RJxpTdWaouJfcoc5IsqagMcSK4zT4nm/wsYCeXpguTlkmtOe0P4yyJNPPO5eEoEvQkmxxNfHxk5ihdo4TSqNRRqK7h6rfexMrmBqb+HA5iLGcBqmkbNW0V06WJXxwM8b99fBPvbj+BN5nhVKDjG2dW8eoLbay0NFRtDUUiJQad+QECx8d8Oofvs76DdS5L7PV3xXvbW+nh5avXsLlxCpbFELUpHHeKWsVGs9GUBFButZaOg/3BHh49vo9f/uovcfPWe7IZJfsURSocR6R9iNAwy2g3dLRrFqpWCZrOjWaKuKihbCi5ZlppoqCrOptymqJpaOhWLLTMIqol+jYDJAwpW84wmIxxOJ+DGWNBXEGQNpHYdVgrbbRPr6Net1HyPGiTGab378HZ68OZTlGs1lA/t4nGxQtonV5HkzL8UhH9nT1sP36Ig/09zGZzbJw+j0vXbqC3fhatziZMs4Yi+3/5XjmOSPAomWXADo8RHke5ciAP88rtCfkgRwFBSAo8gbKTEhQDhlFG0y6jYZfF5xYXiliGBXiOj+lgG8vdR0hmu9BLCSr1BuxWF1a9h4JVQ1K2EJGBl80qQYcKAxtOFvjs4RZ+8fZ7+Nc/f1sBhDBGFAQAj8NiDIOe5FIA02SYV4CSRhZJSSEVD6wUssUifZbcyPK90lFgdRo3wmSMGCIVR5Jy7FOGKFdABQoIBrgR5QaYQFn8x+KLzEAmt6pMAT8mn+FXuHoXU+sSEnktRMF5eFgOmVXkNUPifnS9hTgki8tgIHoc6UtmiJcarJHxzQG6bhAoW4qVzc5dBsHlgzLBPQTmrCzKOp/zAYcwxpReZ+wyBwqUo0q3rIAwJQVmvRufi8jiZYhBoK+kqQQjsuEmUGXaeUI/Nll6xSpzYXT+TF6zCJTLEerpUrIXgkilMjPkiQFdgeMhdD3xRnJtKwzVkpTBoiTnD0dTbO+xPmgsQ0aqaLotDjSZ0aCjZKkQM6OsS7ghN/8ECGSiqdxhG4FRsYWh84aHmD7dxv6TPrRYR6veRKNTh1cIEBJEdtqodtfR7p0BdBuFug3NtqSvmazyzFnCCdgwUEbCgQGBcuZrFXY1H0tkQ4YcDOc2hmdDJqVCICuZs/3Ez0dAW40xFFBmDVXWc82/53YWld6ulBfq/SL7z15opQpgrgIZWwZt2SazLErQSmTzC7A0Sq/pNzclbZ8hbEy6JlCWc4+vKzv+1TFNu4GyK8khXOQQlGoOhq/FUs0UuzMMdp9gOemLJPrO7VtSlUg1VbXSQKXRRqvZlfyO7Z0dDPoML+HgOBIlh9QlhQkOp0v5/VqxAKuUQE88vHbtsii82vWaGiDrRQF3PCL52rk+skaicFBgXkwNojBQAzM+uL48Z+WvMqzK6q2y9ZbBi7DEHKoxLE4NnwuUqYusW10DyMgyc0LStTNWWe4RSgYjEmepL+MgIrOweJ4DyzalW3kyXSBlZeHgEPuDMRLNQFTQcP/JFkazOZbMDymVMRwOUbF4H6EEvY69vT3UqjU5h4aDAxlsRmks7QedFvNRBmg2m2JroCKFz+/g4ECqBJXPmZWUVTjcv8wXqFQY3Gji8HCAmNevOJLaSV7v3No5BD/8Z19nP3bytScrcLICJyvwW1eABGNiGyguXRR9lbvyVY8cLEvYJC/mkRr2k6nVdwZf9e3qvpVLofk7v6bMOdWY4ZD+mu+Zz8u5ceno9zPMq+gHn3s+MrjNwpIRJTDvPX0ucD9/88bn0rj5Q7X9ESrv332u13v8iwqN7uoRo3ycLT4uu5abY7bhPe7zym+c+Q/M5cNkk5hk/Hvf/y7+yd/7PaQHu/j4L/8c/mAAu1SS2oclN7K6Lmyym0aIyO7WG4BmY+/gEI12S2TAuwd92LWGdCiPJhNhB+k14u8iY8KNDj3EBKwBa5/YVZrVNREE8sbLWlLPncMql1GxyKYQHzDpNxUvEf3KlFgr6TWDSJ7JzMne5L2K9DHRfySMMCVrBmF2KgMCqZPIWKu8f5JfIzJYCcJUrIcwpOWCqNuEdRJpppKZHsm3GeDkeSocp1qBywFEsYh6p4fI7mKSavj+3/kBGo0alnGAcX+OlrGOQtLA/rKMv9g9wL+8dxd3nz5BOFviG/XT+MapNi5sGljpGCiXEhSTCKVCIhVB3tKDs3DhLH3ZzBMoE/SOJkPpnXz5+g1cOH+RBBiCYInAd0SW2213xLvKvQ0n/iNK6x/ewQcfvItP7t7EfDyGwc1j1q3LdGiy90YZqFfK6DYN1CsmqjVLupHJqIIbK8NGatjiydZZxVUAWqaB1UYV3aqOCjuCQQDkYu4ucTCboz+bY7IM4UYm0rSBSLdQqJqw2jVUqwYKzgLx4RDR3g6S6VLex/rKCiqnTsHa2EBtdQ2VsoWabmB8uI87dz6Wqhz6ey9dvo4Xrt1Aq7OGWr0toTp80MvOfk36jSlBt6vK68b3MQ+MySX3x5kygmWpMGGoEaut0jKCgi4hTpRbEyQz0IvsRlwowYtUKM384AmWe/eB8TaK0VKUB1ajDau9DqO1BlgNJBxcMEiIoWiFMpZuiNHEwQe37uD//vmv8OjxE7XxZFI4lRqsOAE7lBNULVaicZjhIoGTXZyeVb8J65MBGcrwaYVgcBB9twTKhNQ8971YMcrkiskqcfPMTbFsxMWbr451Iaez417ky3nNFDfmkn9QhqNvYGqeVV5n5ggcMdEZI52xj5c7Om6cqoinkXtkDmf4Hqhzk0A5FqDP05EAgtkD3IgzLZzrKCoOsVMoZvkIKAtIzhKQyTxmF2xVf0UIzPA0Ag3FLjM5WIE7gjgyk5lPW0SqlKVSVVKWvuRiyRDpKeEKgbL6AVlYmeQpFKTX1ioU0NUTVNOlSvHPrj/csNeqdTgzDgNdGX6kks0AGBrfG02CwyQQ0Q9BOenhsI/ZeIQkDGAYJdQrVWgVpppzWKiLDJzvBVOKNd2AXavBrNoi4aak3l/MAaY1z2Px8vsLB9WmBaNtwteBcrMJs7GG3upFNNfPYBJ7oJdoa3sLB/0+AqpYxFPD18mhAdnGzKusjPPqppzJ9o8D5dymIvdoXk+PVejl4V65EF++75gnOZcDK2P55+Xd6j3KktxTqlvUoIKSYwJl2nVspl0bBJ9kFwsw9RJMOWZMoERpLdUACiiLV4t/PtYaoW70yp8v1VhZUCWPS7YDJMySWE7hz4cInKnYg+5+dhuHwyF6vVUsHU883e3OqtRA3X/wCI7jyjqJeqqQwo8pRS5i4oYoU2bP1+lOsFoz8QdvvYkLmxvQxJtORQhtSUrZIPkcHAtJj7yMh55ZDbgMogZ6dk8UXUf22iQk8ViOCf3N6oOya/rx1fCJ6pP8Z8h9ThRYSiPCz+XZDbwn8l7AIQIHj2JRUEcEilpR+o75ehfTuVTkTZcugqSIhR9ibzzFYLrEaDHHwWgsoXKHhyNUraooR2aTmagveN5zEOQHrmKCoxCNZlPC7/g5yrBlcKQb2N/bk9ffqjfEh68CvWaYTecqTySKFGteLmM+HWe1kkXUqzVM17+N5Us//dqbspNvOFmBkxU4WYHftgJRq46UaszD6XOHbrEfmH7l7IotvcW8JxkP91B0vtwHnD8HyrdTBhZK6NbXqGLiXrjdQCpdrkBpPPs1cB+cWYXz0gX5PP3TWhboJYojAedZG4OnAppZP6Vv/3Zw/0UAfnwtaz+7idJs+bUOsEK9syIe5S9KqvOfkjPHx4FyDvjyG2T+9xwo02vHgKd6qYgff+MV/Oilazi4fQuTp4/RrFYwns3hc5tJSV+tgpCyPvrrohhF3YYbUfymKmJ004ZmWhhOZiIno7yVN1DlJcqm4jSsk8HiZJ43QceVAA7eFMmwkCHhIMXg5l5SKX3xGXLqy9twnV5n7VmYDyfqR68XBelplmqILPWar1u6SKXvWNXO5OBZJNjZZpkTaZm8HwtCkXWmt5kVMNwsZ15M7szzyhNO2GVrwE0CZZ2su6pV4KVF6GtnceHV7+KDD97HtStXcO78RSxmAdxJAUFal9Tr//PJU/xsewuD6QTwIrxhr+D1MyvYPFVCt63LZo81SwKU/QC+42M59+DS6FYoicRyb7CDw9EhavUaXrz2Kq5cvgbTLiMKHBk6EN132i3YFvvTCpJIPp6O8eDxPXxw8z18+ulHGB8OoGcyWx704vEOPKl1MsoJuu0KWnVL1aNYhiQ4K0kmgQtrQ1hnQqBcQMs2sNasSRBYhV3BTF9OI8xZZzOZYne8wNjx4YU6othGXGZ6dhl6VYemFxAtpghHA2Ayhh6EqNpVtNdOw+6todRqQ6+30K52UYwTzOYDbG09xIMH95EkZVy9+gouXn4RzWZX1oNyRx5rcRDDddmFSm+vkl2TUc6B8hfZ5Px8OQJwQUj6CgkD0QTYArpGoKyhUaXUj3LqkgTX+M4Si/1HcHfvojh5Cj12VJCObkFrrMBeOQO9vYHUqCEukl0pI0o59AixfzDGO+9/jF+++wEO+odyLNPnT7CcZtJr20hRrzDgjtPCJaJ4KYyaMMpMsZVrhJKlijw1k05SesqTiwwW5b1kxSmjFz6ZG2aG0EmHa1brJJtsudyqFPNcfi1Vas9k2cTkZMjc6hk4xiklz8zPy+zSKbU18hHju2dtrNd0xeDGlLUqhYsCyr6qTcqAMplAvofcFHPoQQUMzzlVh5OFE4rCnACfIFhdDYW1E8aLMk0+d75zsSSN02lBsKzGbApQyzoQLMf8v5LBSxl1WhIGslDUhfXKgbIwyhlQLhLIENCQ/SuW0NVTVLEUH2k+dGHIWr1SEdsEMwZCL0DoefIcm0yfzq4jAoOy0KTA96SG6HBwgMloANdxJM2cAx4ybQTIZP248a/X62KlYdeyDPWIUDVefxswkjKCqYvleIogcWH3bBRqOuxuF1q1hWK5gd7GOQw9V8Dxo0ePMBgOSO6KekQE9wSUZNqz8CgxxPIYyz3KmYVdscjPapyOPOdUDhzrmpevySbdvw0oq/g3BZZz5v8o8E189hljKmnsIfRiAs5EhYWVPxdF0iwqIvrmi/woS+hUyvdUpNeqAitXksh5dMS+KqAsHnaC5MATqXWwGKGc+Ei8ubQVjEdDOdbIru7uHqDXXRVZ9cHBENu7u8q/y3RrP4QfhZguHKmYo1+XQw4+g2Q5wasvnMU/+OHvyHWT5zHtSPy9+UBYwPGxxoYjr3qeJM7u62N7BAWnj/Zbn2MXFGusziOeVwTKKuE9F3dnvesyeFdyZyor8vNOWOpSSYY7ktORVSzy1GAwJRURHEwmIXMQEuztH0qQF1sB9sdTPN7ZxzKM4KUxxvMF5rMFGo0WlgsXnudLFziBsAD4ckGqDXurK6g3mxKUx4RrstCnOEA1Ldy/d0/lDqSQ86FebyCKA1QrNVGtjGczubaIRDuOEPmBXMPJ2iff/FO453/na23ITr74ZAVOVuBkBb5yBbKU6mKgwrme58GU6HClBSZjyw6MLTBMuO6PofV/S43UX6OKiUxyLn0WIMz64Mnic0+XvmT32llEnYZ8Xuur7mdKp0nA5A8GhYmXOUpg3XnyW18yhwLe5c0v/Rr75v2vBNpf/MbnBsryIn+tY1T9uM9Js8nGyIsrAYsZrrTr+NPf/QH8vadwBntoVCvoj0YoV6so2BXEmoaQN5rQh+tHUpFTqXcQJBEc10fJZD9yGZPFHIHU/0A2R9wQ0e+kkmq5V2fSpNr8SkI1WWUyKUtH0izJ1PFZMbyKQJlsgGmUJfnXLHF6rAkQzsN8+P0EaXxt3GwzIEiAciYTU7+3IABdscKKCZEDMNtUcCOf+7w5rX/WFwrERfoMGbbCvFuyUAXpfuRGX1H8lGayEVcNDCh/JFAOqh1840d/IOzXp7duYXPjDKp2D4Fv4smhj1t7M/zrrW3cnQzh+T40P8JLRh1vXNrE+U0dvbYhPm0G9nCzL9Jrl3UwZJQ94RMcz8HB4R4O+nvyml+48jKuX7uBZqsq37dcToRpabc6Uk9DIMWp/HQ2xtbTR7j1yQf46Nb7GOxtw8zqsbh5pJeQjFgcsGPZQ7Nmot2qYoVhb826MGBsSSajQx8nP6hMILBv2gY2Ok2sNCqo6ATKCozMHBe7oxl2R3OMmdodEyibiCUYSYhVGiAQuBNEsxFKviPPqVVvo7t6Clajh1SvIi3b6LXW4Hku/HCCnf0tPHz0CJbZwEsvvoGzZy6jVmuiVmO4EdNQI4R+BN+LZH9vGoaADR5/PGaOM8rHjwseD0dA2edxxfOHoVVlYVnof2xWyLQbKBkGImhw4wK85RzLvYcIdu+iPH0CO16ilEZS1ZVYLVi2gkNDAAAgAElEQVSrF1DduIhitY2oZCNMNWFa5ssAD5/s4ee/eA83P70rzFQYUHKvarUUUI7A8MBOgwnXPJ5nCIKZDDXy2jQ1AOIrYXCNCq8R3pfnu0gpNVF9SKVZHgTEwRQ3yBxWkUU8NjNSx7g6ZzjIUtcXsr2Ut3JARJ7bgmudRmj0BLnkncU5i0VDvQrLSvDTFxsCUhVQLkhd2DOgzMnpM6AsicXsFT7GKCv5Z1Gd31mPDYGyyKkzpCyvmW+Y+JIV01wuJOpDZOnq+fMhQFkAMiXg6s9UDqQJAwAVxGbgk5Jel1BKFXAk4s6ylASA88aQA2U7YeUNQblStfDawWAuhnd5iyWW84XIr9k6oJK1KSvnANCAZhgZY6iYWGc+w3QyxHQ8EdZtyjo+FFBv1gQQVGwTVbuCZqMGs6xJ57ZU3lG90NmEDQMGQQzlz6kH2BCgrDUb0KttjCcerFobnvThRnj8+CGGo0OR7fPaLcPVDCgTWHFkGPNql725osA5BpSJ2Y7C0eQvShKcA+WcUf5NQFkQuro4HzHKuconZ5SfgWUeqMozW2CuAi06xQSWXoBRIlAmm1yGrjHF3EZRPjSxIQhQZpuusOTKAaxYZPViZDaexajzf9Jd787hTEdIfQc6QkTeTIa6jx7cx87uU5GQU35dsWvY7x9iMl8iYHBhnMo9crF04ZFlpUKErQEcbPHewkGXN8Uf/fiHeOPGVfYESq2iWB6ydRaPO8/fDPrmQ+98WCEDrWztju7z8jqyUL08J+DYzkLY5LLK/JAhGQdpEmT2LN9ApcQr6TaBcn5flXOPQzeq0pgDkqRS+cRz0A1cZVfha10wn8ITxRlTsOlVLlocsifoj6eYOi5mvgvf42CpiOl0LoMvfh+fF8FytcbrtSFd0/y9HHx8/PEncl1YWenJsIiDZLEsEGRXKjJMoiWJ6fEMVWMmA38GJdtV25J1dJy51G65P/jPEbSfyQp/687u5JMnK3CyAicr8HVWIK/dOIY9ftu3E5ASJBO4JuyO9xSjzGAvfevgt/5mYYWzgK2vU+P0xW7nL+tYDleaiFZaiLkJJTmQJXL/GlBmNz3tMGzA+QoWnB3Ly29e+dLXVP3lJyiPuN95/ocA5ePg7ovS6uOS4S8DyvnN8+hnEDxy86eZMEIfXYT4h298E3V2tQYLLOYzLDwfNVZT2DY8sgLigSpKzc0yjGFWG9BNE6PpDIfjqSRk06/LaToXkso4Jk5y00UWTzay9JcJq5yg1aKXqyUb5fl0KvJS2eOLh4g+vlTqODTxTabSU/prQJlybCazkn2TyHOIxFvJSNUmIe+HJKuVsxyiMz4mwc7XL5d18/P0wkWFWDbEUtPC239eJ8OfxU0Iw3pMBfj8OJSNbmpYGERlVDcv4Ye///uyMf7wvVu4dP5l7Bx4+Gx/gU/6c3wynGJIMMQQlsUcp8oafvDSZbywWcFam/2Q3MkTkiYSdhR43HgoRpnvAyVplGju7m/Lel44fwUvvfgqeitt2WAtllORv7VbKsyHoJ0Dg/l8gu2dx7hz9ybef/+X2N56CJO/TAJ2VHAZmYw49ISZNrUU7WYVq+td6bekDzIulhESPMaK0RPvHBI0bR1r7TpWmpakXxOcsD97OnexN5yiP3EwD1OEBUsqhYJsnRMEiFPWfswQB0slMy6X0ag10W1vwK50USjaSFJdNqJ+7MKLJniy/QB7+32sr17EjZe+i43VC6hVKOPWRTpOViFwyZAr7zkl/Ap46UcdnV8Mw8vZpWeMciChWklSQCiePobLldGsGqhWTBSFUdbgRAV48ykWu/cR7d6GOdtCLZ5LvZdDEK3VUO6eQfX0FWitNURajfFc8KKidKt+evcR/vVfvYP7DxgABPge5fPe54ByvVLCapee1xChP4brjuH77AxVPeHPgnsUUOZGltiXFTCKOS5DNw3ZFEsFDv89ByWC/DKVBC/N4kZggq0Cz1E+bBKVB8EfN64GQr0BV19HqDXUxlzOq0yIQ6AkoDhCUwd+crmpgCk7jGm/J+MkSdChSK9zoMxrBc99VftGxovScQWOeezLBp5gVSpwVAo+v4fvndRfZV5nHpMErTwOeTxwNigKFbKJ2euTBHDxSrMbndiOPepqKBYTfBAo05efA2UOGDhYoAdcMhRikTlVSho6RgrDn2YMt1LJCMPOoQyZc4byLeirjIQ103RLwAfl+2TGNF3L3sOCpPN6zlLVh/HaGgPb2zvY2dsRNYlh6ei0m5LzwGqhqmEiDQkYgUJrHXr3LOpMuy6UYJkGjJqJyATSioFZmsCotzFbMjCpKTYbrsHjRw8wHPXlGFdRyjw8VGiUAGXpAv+8R1l6uKVuTIHkIyB7lJL+64yydNLnbPEx6fVvAspfZJSFZZY6P7KIsQxESojkg7VQzAaQIC+dYWo87pk6b6GkGXK+Uk7Oax0ZZaVr5rU9B8oZABfluJLqU60UeEsUIh+FyEPiL7GcHsJfLvD0ySMYpiYgjOqSWq2O0WiG6WwBj8d3nGIyW2A6XYicnQnQZbOCiMdqFEKLAwk//I//5B/ibK+FEkMnxZbE/mO1SZAOcQmVVOv7ZWox0BaQPWQInAFlFViZnY/HPGs8Z3hPkOAuXg+yDR3PKZFls4osD8/jKmW2J9lfyIGv8ggIlHkO0QOsgLIn4WY8d6fTKaaTqRxflF/z48lBHwmvM7qO/eFYFGqu50tiOAPRJtOZHG+qW5mvvajq7yo2HNeV94JssgRVtlqYz+YClmlZYJo8JdbMQuG133Wo3FDKNz43ZqqEvofQD9GomXJeTH783yLRFHtz8jhZgZMVOFmBv+0VEDaZgaHN6lHAF0OutD3mXfzmh1Qx1WxVVUvZ8tfwKIunWip4ky/9XjLJ4Xr7S355AQmlXLwnMJCVCszsoW/1v1I+vXjjurDUxx/6dh/2zQdf+20o1Nq955Ze5wDxq6TXcUlDjKIA5Vbk4kc3ruHqahtWIcLTp4+pW4bZaCA1TPjclCQQRoXTYydOpDO22e6gbJiYLh3phSSI5nyf7OrSczAajZAUUgHK9CeLpJfSx2Ix67FVHYmB70papnQihoEEszBsgzQ+u33l79w8Z9Lro/CtLMWaaddkpvP0YkrU8nTc3H+Vb8zIcB1n13OvtNoUZvJ2acMhcx5LuBBV0CzZyN1hijVTSbRk6ej3jHhT13XMgxCPxi7Wr72Gv//Hfyyy9E9u3YXrlhEXmvg/3r2Nj3bHmCYllA0LCDy44wFK0QJvvnIFNzbbON2tiRRZgLJsskNEfoTF3IPDcAAGiIU+RuNDbO8+AQNULp2/gldefk2CvfiEmbIaEqA026hW+fN0CTciUD442ML9+5/g3Xd+jgf3b2cbMsIKFWAkDZysAYpc6Q2tVXR0Ok10V1ZQY0ouPc8UtEb8Wno6ubkMUTHL6DVMdKo6ajrVAZEkjE5nSxxOHcycSNKhw3IFAT+4bvRzhg68YIogXiAp+CgZBQFI9XoTvcYpNO0edFRI8QtjERU8TJ19PNy6J/7kq5dfx/UXvoOV1hlUrQoqliYyTMp5fYeVKkqCz6Azbrp4/PAYIEATyV72vh8fKB15lNnXzW5Q+gz5vpeLqDDZu8qaKQsF3URY0CXMy52NsNz5DPHOp6gst9CMpjDTUKSWi6KNqL4Oa+MFGL1NYZjZJ70MgCH9yR/dwV/96gPs7h/KOeYdAWUy2qFU0jTrOjY3mlIP5bmHWM4H8LyFkhkLs89NrNrocyhCQEI2TwAm05llsGMokEnUKEBTdakSOEh2MzfwWeMM+0fFwyl/V1VOeeItB1QFvYrYWkGg9xCVlbz/SO6ZsYlSIxPHuFAv443NKsJQhXgRKAfsYBeQrMK8OOCRbAAGpjG4L2Ox6OHlc+Yn+L25TFyef0ENCBRYVh3nKtiLoJgDBA7cUqneoWJFrCBFDtLkoBWPsrDJVIrI9Y3HPsMAGZPGEQQBuiYdyhKrJBHahMd8rqLJQYHhW5qJtpGi7AxluCFVWrFKKiakYM6AnMcEpVS/pCkqVdb0qRTfml1RAXPMVWBCeRTDc5kzoECqrVdEvnswOMBn9+/iYDgQgNxptlCvWmhUbGgJ2dQyirUuUO+gZthoVqtod9rilQoZCNZuYeD50BstBElJEpoJ3imVffDwHobDPpicnsuQ1bmh/KwqKflZC3KeGH7co5xXQwm+z1hprrG6/maM828AyqqiSw1vZEhzrC7s8x5lNYBJpR5KhT2WChFKSQCTlo9SArNcgGUoNh9FAyiaKLGVgPkAJR7nHBRbcnzLACCvuhLptbpHqAAtyMCKtVCsv9MLMYoEYYsxhv0DPH5wD9s7W3j8+DGuXX0R6+sbIv399M5n6A/HkuEwns4xp083LWLhhbBqdVnFyHMkxOuVy+fw0x//DsyE6gfOidkfbIkiSILXs/MgV7oc30EcSeDpp8juYaoS6tjZKLOMZ94iqRvLGiKOQHKWgH10DzwGlDW5fmRJ2PzZDMSU64YKBeWQhQNjfm8QB3LvCDxf+qP5nAls564PJ6Q/O8FotsDc8zFZuNgdDGWgzgoyDtuH4ymqtYYEdfF7uWfgcNNxlpIFwm5kAnA+bty4gdlkKu8Vj9/D/kDZyRp1CRRjlWLErmayHAUOH5kUz2o2qteY62Yj+pP//mtvyE6+4WQFTlbgZAX+JlYgD/h6HtD5/+bzIXj3L6w//6+IE1i3f7v0WvYEWlkk3cHpFZWqvT2Adfvx8/+eY1/53ECZ35NXIB3f9B+BxBwMFosgUA5TBZQr3hxvvnAOP7hxFYk3w6C/j5JlItV0+JJuGSL0IiQ+N7UJFmGM0WIBu1rH2qnTMKs18T8KUGYnYhwLUHaYZJ1EyqssjHIkHkGmwPKmSu+oqoJgaBfDulQKKGs+LEqsuWFhXRQ3vWQM+DVZYicn4cL+AZICy00pQTc3atwy8PN576qSYHOjR2ZGbYJkA5vL1I9tyGTd+HdSQUxa4aabvFVKZpu8spJn56moRCYBnyeDrtIUT/YO4BRs/O4f/SnOv/oKwlIJ21sD/OXPbqK1+gLu7s3xweMDlM0Guo02tMjDcLCNrcEDvHxpHW9ePINzvaaSnCMSoMyNNYEyg7wovybDFEUeJtMhnj59hNlsghcuXMarL7+GTq8jsb4LjxP6BM1OF9VKXTbj3AAu52MMD7ex9eQu3nn7Z+JTJqgiw0jwy+RiSTzlIkYBktBFqRgLG9vudtDsdVFtNFHSCJbp9TUFqKUxA8BiNOwimmYBlXKCUuzBZyXU0oXjEpSUEBVZN1aFU7JlvdLIg+/MMV8MsIymiMohipWS9Ll2OytYa22iY6zACC0kbojBZAduMsHO4UP0R3vo9E7hxavfwYXN19G212FrrNcpw9Q5TAjgu1QamNAMDabF1HTlxRUPcNbfexwo5+fNUXAQ2UafG64UnJURtFRsHU2GkHHyp1viXXbCgkgzl09vI979FHVnC61ogkoayOenlChXVmCvX4G5dhap3UFYtCXcbHd/jLffvYUPbt7BZO4gDGL4gSMDJJ4bVFkU0xDthoELZ3uw7RSOM8B82ofjzITaZx+2gIwslVYBlqz+iRcAYUCVwoKbY6l/yc4RAZ4lE1EWYMVzikCQQy6aDPh/KkO4NiIFz+SpMCjFOYXY7CKRaihVGyWbd5HlKsk1Qc13102cb5kZKGVNEu0SCijnjDI95QTKfI4EytzMq5wDJbs8vt8XuaykWKv3Mw8fk/ePw60SARMHLrw+sKO2AE0rSN2SLkwiZcVkjckoqw+C5CjmNYJZBIRgHPxxvTRorI2SMC8GQnEoqOqs2K9bShJ0KzUByulsIN5y/gBu3mOmQ8oacCjEhOYcNPK5seiM/9fEk0ovaK1aySTLHCYkApIo6dWLzNWm2iMWOenjLZ73U9hUSGjsOtdhabok3Rt2E2lJl2DEKtnmeh2lRhNpowF9ZQMHToByowk/KQoLmkbsYw7x9OkT9Af7UjmWK3HyUCg5thIOirIe56Me5eM1ThwqK6m9Uu+oWDcOa+TYySqjVC1XFgiW90LLdVexonJdPxbmJS0DkaoQy89bZZlhBy/j12gbZyo11T9sTYAAZfqU2T9M+Xxa0FFgnoJho8QBJfMGhCXPasHyKqusLo1HG68fWlkNbxeTEfQSgXIiFosHn32K/Z1t9Pf35H2tVitY7fUkjXnj9Bm8/e57uPXpXdg1DsTIlC6x8CMUDVsCzHgeiRrBneKPf/JDvHbtIlJvmR2bvBdqynoj50AWviWDBrW2OXsvcnHxLz/zicn5mbHICjQfja/UYDBrd8iHycI653VytGJkVpz8/sljgUBZZQSoz/N+oVQd6pzg53iscpDJZOkl80eKRQG2T59uCwjm9TNIgSU93IeHWAa05fgCjh0/lKT1IFLZCgz22t8/EHuBeKTLDBj1BejKAINBXrRmcMhUrUmFFNeM/y7BacxCsSsClqfzuUrX50fgSe5DqZigsHoN4Uni9b/RpvTkm05W4GQF/mZWgJ7l3BP8N/Mbv/y3eJdOZcFdX/0snocB/+qf8vW+4jcA5XxC/GzjkgPlL0qzn4FmFfrDTbPIn4o6ymTMJn289fIV/OmPf4TBk7s42H0Co2Ii0XR4SRHjmYP5bIlSnMIybQznc4BMGkNsqlWpwGGap1WtoajpkqZLxoo31yl9dvOZbPbaTIGjf5ZJ2Ekq4RqcNtND1+QmrlRE1TJh6iocipscAkXKEFnPQVkAb4RKjql6EqV/NVuKIwl1xi5JNE9JVfiozYZiDiTD6BiLqBhUbpbp/RRooICB1HqmmfRa9UoKA0cpZFqAyyRlw4RRrcJLEhyMx3i8d4AXv/l9/M5/8McwVrtYRhF2tvr45a8+xq3b22icugSnaMO2WlhpdaElEbb3nuBXd97BqW4FP7z6As6vtmXjS18qN2wRBxV+BM8LMZ85wu4HoYfpbIgnTx5iPD7EudOncePai2h1OrKpYHAM5bad7qowHKZlys9yFhNMxnvY2X6Id95mRdQHWDgLaAy/AuuDFDPHVN1CEsoHp/pk++hR7q6uotXrQbdqKBSrKJZspAVu6j2UCyGq7FDWYpjcFgUOwuVC2IU44aZKR1oy4ZUrWGgV5fFO6P+bYTztYx5MEJZDpFYRjV4X62uncap7Bs1yC1gC7nSG4XgLE3cfD5/ehZ+EeOHKq7hy6ds4tfISGkYPZtESZtsyuGGiZJKskwmd3niLwXLqOMjD3Y4zyvnxo6ps8gqhFJ6EgTH8iiwlj1FdgrwIlFONQNnEMgKW0zEWW58g2b2NhrONTjRCJfXhpWVMUhNeZRW1zWvQ184htToIShUMJh4eb/WFTb5z9xE8gmSPLLsH33NEnsnArgKBcsvCxQtraLcMeO4Qk8kBFkumuCr/sJKk8uvJosfS5Ut2JwcfMhDIql8ow6bUl4yQYTFV2hS/NDlQqUzieUcemVJmghbuh+WXKCBEoBIZXYSVTcBsiO9T0qbJJPM/Sq6z1GMCxT+81IClc90ptyZo/HWgnEuvJdeAG3cB9ny/nnlJ825deVEZUM5slUdspPiTBShxMMJQJwJl/pmqlNIRUCbNRJhBRowDQNoJCJTl5TGZO2V1Ey0WZWhklQUoEy8SKFMiyxkRHerASr2BnlVGPCVQdoU5pu3CXS4k5I1J23namWWZsK2qhExRYko5KM9NXm5qtqUyGGQSV5Beeib7GgR4WdI+u2HZB8v1ZSAiB4R8H+l3ZlBitVoX6WsxJrgMoFUqaKyfht7bkO7zGVUgdg2Hk6kcA0xZICDc39/BfDGRa2VmzM+830p5ILoaDsXySqKjnmMFcgUME8TxvZdhiap/yoGykmkr//NvAso5o6xqodTX8Vz1w0Cl0GcDLnWoRXKcUKJslFLYZkmALD3KOvMuCGzLfP90uddRcq2ZFZQotWWaOVUR7Fon4MuAsvxOiTEjsKeaiRVzTHAeYjrsY63bxtajB/jk5ocIXEeOz16nJYFqzmIhz3l1bQ1vv/8BRpMFQpRlIE2wvvRC9EcTuT9yMBI6M6zUTfxn/8l/CEOul8wiUN5pqh7SxBfAa9IyohtqXcX/lfm/s4FUdmYe7SpEVXY8nPLYnxXIZH4Ef09mlchsCzyGcusJ10CAqJmFyuSNExk4lrUTkEwQq7rH5bqa8h4aqbWIY8ynrMnalkEUh8nMq2Brwtx1cDhxECQFYd7pYebdzosSeFnlI4Ey7921SgXVRh2mbUmwHZVqPOaZN1GtVKVrmQN31qhxn8EBFReA7ymHTQwU4/dwIEU7A4GyaZZRuv4TLK//o6+3Gzv56pMVOFmBkxX4a66AVDGxvlKGx/9uPCjP9s+vfS708cueecELYDza+xt/bYVar3fsVpfZqrJU2QLlahI888x3Kzyr2IgoIaRPUfUMcwLPdE5NL8PQKqxnRRhQUxrj777xTfz+t19CvHsXs52H0MspilYFhx6wfThDGBdQsUyZFjMcw6rU0B8eyo2y1qxmKdFFkWLb9YYk67LK63AyEdDMKomSpOuSsSFTmggQWM5msLUyuq06WqxSYcq26N2Zgq28Y5wiMxSHNzhulrg5sW2G4WhHjFQuOZf/c6PMRE+CAQnjUnLOvLJEGOIsqEQBJVV7k+3/ZJ0ELmsMt2KCcKxYK/Epq6AXHt+6VcGSrE+9gafDEW49eIDXvvd9/OQP/wSVzhoWviNBok8fPsTTh9solxj+VEGq2UiKFkyrgSgt4pN7D/D2JzeR+h7eeu1lXDmzgZploExQwvRQsl1RjIUTYO4wITiRyguyP/QV7u9tY73bxPUrL6BWq4rcrN5oCZPU6XTRW1mRDQ8TiwNvgdFwH3u7W3j3vV/ivfffxmw5EUmxdMcKc648vRIow1RWViXRQ14qoNZoYG1jA+3eGsoM2CpqmcyP72kMrcD+ZEqFfYTOXHy79E5yo8eNDTetfsmCU+YayFYGXjDHaDbAZDmBF4XQKyZOb57F6c0z6DQ7MIo6goWL6XiA0Yis11NsHxzAMJu4dv07uH7121jrXIKJGuOLYJsEDARunto0ibyVgJCya2XLFVYm29Crxp+SCmnLPK78XBRTQZHCo39VfMqphMpJNVSVoXQaEt2EX7QwCwqYjYZYbt1BoX8fjcVTdJIRqgUXblLALLUQVFZhblyGsXYBaXUVbqGCnf4Ct+9t4Re/eB9Pn+4LC0cvK1kqesQpTY9i1s5E6K00cOnyabR7NpbOELP5EH5Aib2LkPVKDM0KfESei9Bl6mwktWs8n4qxyhGWACECL9uGUbFQJpNJnbpsfDU5z/lec2gUEmhloXwq20gly/JEIvfnGOvwrVNyPBNsyEUqq11SAV6KWbbKBfzR1XY2nFBMfuAzNI7VUM+k13k9FIEaVSS5nFqOSwnfUqzkka/8S4Cy+JYJsulRZZ2SVpR+XXbqGhzA6RmjrBKchL1imBffZ/pJ2ZcdRxw4MJCQII9rRuBORpkHD4EyB40q/ZlQS0OK9VYHG3ULMRll35Xh0GI8xWI2RcSBGhlurQyTQ5ZGQ+Slpl2VdWSQ4XQ0xHAwkDBDDvF4zvF1E6y0WPFmV4Qxo/XCWRKgqRoIHpd8jj71HdWa2EE4VBPQwHBnBhJqJZSqLRidUyg1VjFnVU+USLc4zwkjSwjvH+7Dl2sWmfVIBYtJSFqeoSxw8qiWKB9aKPkvh41KLq0GTqohgNiY6oQjiTC/LqsLkyPqGKN8VA9FRUM2kMktEHyuuUxfhkCKclYBkMUUllZAzWbHNEFzItcwhgmKQoFSe44hqEbSySjbKJRoQeACKZAnw6QsyI42BTK+UehJYBfTrQNnga1H95GGHt59+1eoVS2s9XoKqC2XMtTlOctzh8Oge4+eYMpMCV672Z3sRtg9GGTHWyIgm73ob37zFfzjP/ghyhENGimCMIWm06pE5teXwQTfd4P94ZmkWhZVPpSC4+jJH9u1CIucdRsfBetlwzTe63hNoOyc14NcUSMqk6NgRyX55vEntocjdYe6gEqSfqboYno3v4b7DElE5xAt8CTdfTadYjwaqTDJJMGYCqMgwHS5xGTmg4IfJl9ToUZZOtlmBsjxXKfvmOcB5fOGZaHWVAOgBw8eiEeZ97TFbC7Xk16vh4O9AxnWiae7XBRPMhsfZsulDOV5D6CdIXRdCRXF638G99wP/t3YpZ48y5MVOFmB/3+sQJaGzeCtL6ti+o0v8liNEwF2+XDy3D5kDinjRlUqoBgQVprMn3stCerjGtVvtJnFCE53fyNYZogYZeJMxpb7u6EhtUzxL5dEDft5KPvcT+I5vrBQWzkOlNVGhQ/ZvkgTSuYrlX/MbvfirVZSNXapivyYNzNuMmLKYouIPLJFJr75+nfxxo3rOGWlMA7v4+DOO7AZgmNVcRjpeNyfYRknaNQrwsg4bgBNM7FYzNBo1aQWSQKgJASoIJK2ZRCjaFjiQ6IfLExSVGsV1Ou2hH3Q38W6jbptYqPXRoPdtkks3cEVqZYqiWyLC8uNpfTZkkkNPLkx5jJSbpylBkr6VRUbykcuWWNicBJFqtqCN3D6nrnByiTcIsMWoKyqcY6YxEIRbhigUq+K75M3WvozKXGlPJlBZgsvgtFo49ajx3jv7j28/tZb+Mf/5D9CpdUWFqpm2xgNDvAX/+pf4eyZM7h84RLu3n2A1Y1N8XcWzCpmAXDz9gP86v1bmE3GeO3qJVy7cAYt25QNbOKz0iJBEHLSnopUzWGwl+thd3cHDx7cw97uU9TMEi6cWZeJOuWom5ub4pfrra5jdXUFls0eSW7mXPE27+/v4v333xWwPBjvCssgoVxZT+7xzmiuEaWP3LxUqlWsra+h3evBrNRRLJKF4GFHLjJFmUMZbo1DpvzO4S9nMvRgv2nVsuV9DYoGvJKNmMqGYgg3XGA8HWLGr49iNFttnDlzDlVB5W4AACAASURBVOvr6+Jvp3+V6b+Hg6cYHj7CdDrCbBbBrq7hypXXce3qt3Bq5SLqehNmyYLFBOEyA8/IvDkC8AlQuOkjM/5sM686s1X4jUpBllqlY0wWWcYlA8ginmupSDrbVhmtqgaLQFkz4RUNTKICZoeHWGx9hlL/HhrODprxGHbiSBXMsmAjqq3DPPUC9JULSKqrGPsatg5m+Ojj+3jv/Y9xeDAWFoRAlwMSerfZax3FrgDl7moTl66cQWelhoUzwmh+ID3VaSFAnPD8CFEMfaSej8DxELkeilGCYpSiyLBibpBZuaLpKJNFtk0UDR0FakrJ2tLgwG7hjJGWMLAM5BDoqSufSgbmZnhpnIJjn5FNdB6mldsbRLqeVUOdb5r43mZDlAlSPxYyYI1WifAIKJP5zOuhxDZBVi9L++WVLq8+4vfmQJlYSUnO6UXmsatkoAoos4eZQLkE29Rg60z4ZQoyE7tVwJEoB8iCSUI42WReHwiUee1UHmW+fgInMnBlBn0RKlK6T0Gt9D0XRXp9qtPGJnsMFyOEjiuJ5cvpFO5ikXlNU3k+TKzm9Uy3LBimLVVlpTSRa+HhwZ4A78V8gUcPH8KyKrArNUkUtnjtJSAhvR+RKaWVooQgLqBo25gHAYxWC2m5hAGrHYqa9G5bOhlE2gbKcGHh7NUbMOtdLDx1Xkj5ge9jMZ9iMhvJdZzvNAesci3NAtNk8ipgMgu9ysBuft9T6oHjMmyC5CwU7Qgo5z9BDarkcDoGlOlRzlU/PAZzYEz20GHSvZwTZJWp+FGKImGOC4pNbtUsVNijTG96gSFfVAMpKb+c3wTF7OQ2KtKPXZTaqEzanw9KpTaMxx6/gQcCsxp88ShPDg+w/eQR3vnlL/Dyyy9ifW0VxaImQNAydAGHZPqHozEODkds/UNcYg0cY8Y07O0PMJ5Mpe6IP9soFfCHP/47+PEP3oCWhnKseF4CPy7CcR1srFFNwHBKVaFo66YktvN+piYQkqCmXlsxD19TCrN8oCXrnA0wZPWzusMj65F4jxVYlu/L+pOV5UEBZ6qN8jAvkWlzTanoyrrc+GcO5SWkTX4On1MkveELhmx5HoIwgOsHCJHicDbDZDaHFxYxGM+FZZ86HkbLJfxsCM02CFVVGMA2TJhiKTAxnUzk2OE5RBZZPMd+gE6ng8PBoQwVKtUKPN+VMK9up4vBaCjDcJHwu0v4ridBjOFb/wWi7uXn2IKdfMnJCpyswMkK/FtcgQwsS0vF+PnSnZOqhbhqHz2JL0un/k3PMG5WQUY4f7D+KQezX/WqKP2WsK5s/8cE7nCtjaT6+RBEyq1ZY5Wz5F9M0/6y2qmv+t1f5/OFhjDKzwDy5745zQJ5jqWH5jA6r3PgRoMbDAJmbswk/GLhi0z12kvfwKuvfQt1biy9EU6X5nj03l+gxj5HTmNTVhpNMF46sCsWKjZ9qYbID+lrW99Yha6XMJ1NhQWg0NMLI+lJrDU7WPqRSBgLZU38cmFAZnAMdzFHxWJKcltYSN5UGU5TYpRy7kESKRhrfrjNUywwq1/4emRyzE1qVvWi/Mb5du5Zx7KaHagqDB6U/F5uHAgYyDjz5q4CjZ51yCrprfIDCmiSTtGsYkvCTJSfl7Uqj3b7+OjefXz7rR/hz/7pP4XdbCLlprVYlEqXe/cf4vHTfVRqbZy/dB0lvYr+ZIlqoyPpp1yfO/cf4r0PPsJ4uI+XL5/BS5fPolevokJ1BquyyMCxDziIJRBrtvQwnEzxZOsJHj58gP7+Ljp1E2dPrcjEnTLIc+fO4dz5C1jbWEev183C08qIYl88zcPBAT788H28894v8HT3gTAB4gWjHDoTWuYsPddQZOlpCrtio7vSQ7PdRaXeQqmswCe/lzCCrAhTaBP6yZw5Ys8ViQnD2SxDsSJhQYNXshCxAqsQwQ3JLowxd2YClFdW13D69BmsrKwIWJrPJugP9jDo72Ax3RElghMAhtXF5uZVXL70Cs6fuoJOrYe6UUfDrkMvF+H47BoOoJtlYR/y0J7cfywDFckO+rzvUl0PlOST7PwypCyXm+2iMMotMsoVyvw0xOLj1zHxE0wO+/CefobS4CGazg7qyRQGpddJAU7RQtLcgL1xBeXeOYRmD/1FgofbI7z97se4ffsB3KUvAJRMcMgwLzLKsWKUWZ9FoPzCtbPordQxXxxiONlDnHgolVWtEqWoJQZ/kQ1zQwQMEFq6SNjFF6uBEHuveR0o6GUUyBYxNE9XVU/c8BKsEByKR1nqpait+Jx2U4XmxQUs7PNwrQ15//OKJjJHosagVzXzUn7vdAMX2pYkBwtIJpPs8zx+BoZU93Asr0MCtyS1Pu+O589U5x/B9RE7mQNldr3Sl8y0fel+VoDLkHqgktgYVAIyfZRkhxVjJQ9+TyYZVmCZ17XMp0zGVmwYfD65R5n+WZoiCCQBnQO4KMR6q4XzvTZSZwx/vhA5NeugCJgJ5Ax6jSsWqvWKbOQ5aKNlhdJSDgjn4yHGh31Y9Hk6Hv7qZz8X5QjPA8reE00NCyqajZrBOigLWtmSqr5YN+AUiwg0DQ5Zu6gox2QhWTJXXdKgOaicLCPc+MZ38eKN1yScjZkRlPTT0vDowQOpnJNBknQl54BROG4RI8tDPLHHGWJlU1DAN1PciOxGya7lOqq+MRsmK6/5lwFlsvj5ucjBXF4dRqC1cJYCingdEq8zlSxMoKdKoFyQgWunYaNe0WW96VnmOIODDL5PVDaQ/2fydcmg7J3Sa1YaUXqtyaBUznse+3JPIMDkeUh1xlxyApjX8ODeXdy7+6n001++eAl2pYm59PRGOOzvHUmVH27tCjvKfvV7T7ZwOJljbe2UeG8/+uhDkUZTNfTTn/wA1y+cgp7EONjfx3C0wNyNsbK2gjOn26jXaqKyoiLHKGlSA8Z3hCqjlB/Ml+A9qiBn7FE+QG7oz/MClJRf+fr5Wnm9PhoSCrushsuyTygWZZ/AeybPdSblfxEok1Eua1w72iKUBFuaJGRDxaFpAn/pwF1wbVL4QYCF48Lh0NNZYjSZYb6MMV2GGIyn6E+nmLk+fDAQLMF4PFHhYL6PCodKloWiVsJoOESbewZKF/mbYobeeWLH6h/05ZpNlt+qmAKgHcfN8tuz64fnSo9ys1HB5Pf/G+m4P3mcrMDJCpyswN/4CtA6WrFAwPs8DwZqsT4qfzDZuuh4z/Otkp79bwyU1zqf+x3aweiIGeZzkq7nL5GQP08/83M9+ef8okIzk16r4I788WzzKoEk2T+rFkglD1bsKYOtNLmxUK5HVtRj6mlRx+uvvI7rL31DZFHRfIJq4uBKq4D+vfcRLUYiq3VLFg4WHobs/+TGqgDU6m2Udab+2ji1uS4T5OFkpAJXJIiFW7OCBJmMZkv4QSQbLQ6jR8M+PHeJeqWCjdUeKoYO310gcl1UyaJqKp2ZXqxyiZshVc9BViSvgRH/I9NOS2VVUyM7AFVlQp9f7smWXB8JHSF8oxRQyTZlmi51OsqPme3jMquXkmlzI1OmZG65kM0TQYRs/AuQEDM3jPDuRx/j1r0tXH7pRfyz/+qf4/y16xhQjh4sMNjZwtb2AR487aO2eh7V3jk83BlJf27JbKDeXhEJLCftuzs7uHvnDqbDHVw/08OrV89jvV1Hwyghpd+Rm26fsmsfCy/BeO5g52CA+48eif9rMZ1gc7WJ8xsrAv5Zu7O+tobzFy5i4/QpdLsdqczQDXZOM/l6Kn2ptz6+iXff/RkePPhUvONH3uTsGBLpZbb5oRST68qeyk6XncotVBttlAi8CJJFvkxOUm2r6euLAx8pJdsJ5XOqWolrz7GHBw2xAOUQbpQDZcroEnRXVrF55hxazbaknfb7ezg87GM+O0QSzkQSufTIAmqo1Fexeeoizp66hFO9Tay317DWW0PVtOBTTSChLpakyKqwK3Uc8L0kKBVolQHlZ1U3lPjSS8twGVa8MPRJHddGsYyGraFVNSTUK9E0eGkJEz/CdECgfBfa4AGa7h5qoIw1gpsU4RZtFAiU16+g3DkLT2tgdxzi9oNd/OJXH2HryZ4kLUchGSz6wtkt7iCMGVDnIikEWF1t4tqLF9BdqWE6G+BwuIsgnEM3KetVicRFdpvyOA0i+AsHzmyB0PFQTDjAUMnFUgtFgEcmSICyprqCGfhGmbNaJvkQ0Jux7IqpUkwhLQNz64IkXkuXrTRQqXPqmUyaFVUJfnptFRbrugg6GN4VcPCjwDLXWJhr1k/xGCwR8HIAptQh8mfeUDKWX+TyMsBSMnIJ+ZYUegWy5NDNQLZKzaY/WQFmehTJJouQW3To+bWSfuScoFPgTq6fSYxAEsVL0NMyNIYWcBDAAD/EKBslFOIQZqGASqmEF8+fQuJO4M3py/cQsg2AlhPaUyq2pKRzaFOr11BrNlDvtAWEEPDMJ1NJ8C0mCfRiET/7iz/H7tMnuHB2E41mE1GZie8EsKzKacGUwC4LIa/RhMIE2AlThfmcNfji/6fnlcFioVg3/CDB9Rdfwevf/o4CSioeTJQstz+5CddbSO+0yL7FtpN5kwUIqbowAco8d/ifMJXZCFf+8Cw0SkAMzzVR6Sj5tvpalcecp1rnAxC5ZgsjrUA4PcmUr5NZJLu6oHzWceV6Kfc1VpRpGuj3ZqYFh6zddlXAZ558zfEKWWWBbqwJot+8bAijLECZahhWIdF/ng1c1SsQpz6mo0MYxRRJ4DDmTrIy7t75BDu7u5jO5nj55VdQaa7KERg4MxzsPILF7ktNx2QRSDaBVmnBT0q4e/8htnZ25H62++QxoqWL8+td/OAbN1AMXTjzKQLWe9m2pGNTsUMlzfrKihwDK60m6qaJIiXxQnYzmEqlq6tJhRjrn+UEZKF+HDQyVE8E71T9CKPM1HcV/pfnmRDgEvhyOMFTg1539nwrAK2u3eJDlsR8FeLFeyIHzjJEzuw6vEbyXOT9wHd4DXPld7AmcLZwJFiLbQeOF2BnMIGXFuXf9w7HWEYxJktXDYTnc8k4oQqIoX4SjJdyT5B1oCep1ENx7zHoD2SPQ9UX8x38wBflEoejfJ8qdhWOuxQwzXspI/qq9Rb2f/RfP+cW7OTLTlbgZAVOVuBvfwUi5jwZGgp+iDLl088pZZaw4XZNmOGi66M0XTz3i6Fkm9VRfBCYS/XUb3ikugb/7Bqidl2+jr+HSkw+2IvMKs2/7oNJ2eFKW2TkWn+EoqNk3oVWr5vZ/9QvVEBQCjrV78zqO2QDkt03yQyp5EzVVyqSYe5x4li6Hi+fu4jXX/2WeLQITlLfgRXMcXXFgNd/iNlgW8K6It0STsIhwPY52Xcwm7swLBvrG+s4f/4si2OEUaY8jn45s1YTDxO9WZSbOT67EikhjlQ6slaWVFuyjFXbQI0doqWiSLK5EecNjRtkl4xYFMrXo8D0YhVE8rn6J060s4NFbarzGhMyA5SSqYAqVkRI8Fe2CZesUMoe5Eafsx1ZRRQDYlCExvAehnxxo0mmgd3QYYi56+Hx9jasehuvfuu7qLZ7OH/1JVy5/rKwRu50Hzc//BX+6t2bKNXXsfnid/GrT7fx9u0tFOwOOhvnYdh1lcIdBphSCr39BNH8EN8418O3rp3HmZW2MJcMxCLAYEL4eOFi4cU4GE3xYGsH9x89xmA0Qhz6ONOr49xaD7alAoLq9TouXryIs2fPin+LUjXDJIxNsXDmIv/75JNPBCh/9tmHEsYl0lxuhDIfKn27cnKI1FSF+NiVivQp11stWNUGSuyZFSZaATHxN2dhOBJWQIUApYziX1PeuhAlBEzYJmtFoBwsMF2MMV8uJFhpdX1DmLRKpYbxaIj9vR3MZmORIqche2g9LH1+H9k+E7VqB73mKja6Gzi9chqn1zfRrDXkFGG3daPVRK3WgKERLKvjIw/uyjfm+d/zYYoECPm+bF4VnCC8ogpBQ83U0aoZqFR0kbr6SQFT18dkcADv6R3ow4doeX1YhUBAqcdAH60GrbMJe/UiUN/AEhU82p/j5u3HeO+DT3DYn5Dflo5PDhmCcCldylHCpGQPcephdbWFl25cwspqE7NZHwf9p3CWI5S0VIBykrLsPUSJeCpOELoe3AXrUHzVz5oFFkmgHze79K6yu5fsDH19TKPPUrG5SVVdygogiaUiA6uUoQcFAwvjHMJyLQt+Ul2leRKuABP6k0vAT6+tyUZZ/NZMtg3IJocZUM4CmuJAADA5XDmeJJG7LN7xQiEbbPD3Z+m1/BqytFJcRUCXD3XyHmeRmfNnUIlC1lGpSpgZUCZgOgYSFHOuVOVyOZXjviAS9Ih1VSjBSMoClmlriMm88ecYBKMRSqGP080Wzm60EXojGVDQZ07AnPjMEi/IeUm5J20qnW4TjVYDdouSJh5XfN8jeI56n7RCgo/fexuffviOgL611Q5q3dNIjIoMZVKzDtgtTANgSS81q3UkX4DeXiWNZoCWekGs2GPGQSjA9rXXXsNLL70sKfqmQS9shOl8gjuffgDHmYhkmWvM6ybTvwlyKdHmeyBMM2vjsqC73Jss0DJnlI/dBYWXzeqXKBPn65SfJ33M2RAmU+3It8XPwrsIiAl6CH6EUZb0/KVUCfGcLBtlkaRT4cJO6lrNRq9dQ50DCbMIXurYn01mk+8lB968H6BEcGdLoBdfo0ivySoL7ayeFUExP+bjQ1GODA92xEpC8PWI19zxGKPxFN3VU9i8fAOWYeBg5wH6T++LHUOvVOHBxGvfeQv/w//4P4n65cWXXkFSTnE4HmDv4UPMD/bQrVRwttuGOxkL4O+t9qBVDUzmc7EsBXERjVoN650Gbly9jNOrHUTOAgaVFrwX8hyTSX4Kje9VpIZIvM6q5HHmfPA95PuprDFSPpHyPqASouV4P7I4qDfveBq2DKt4Dgn6zWrm5H6sznXKslWnshpUByFbLpgFobrABaRTsRHFGE04oB3LdYFDi4PpHC6AydTB7mAAJ0olg2O6cLDbH8BijoJlHUnup5OxPDfKrAVAl8vKEsV9irxeJR2XNgMOU2QgTtUY/51DvgT9/T56dRPGmRex88p/+tfds518/8kKnKzAv8cr8Gffv4TNTvVLV+DpcIH/+ef3/z+1OgTMrN39ug8JHxOP8lcDXefGRal7Ul8fSSdyeTR/ru/9qucVrrbBn0+wnD/sm/elVuoIKPMT+cb+SIotVI7a/EvPpeyPOEVWY16mt5aKmoAOBls06g2cO3MeG6trKDK4J4zF+7YY9VHyp7h+qoESO1qFrfIQsrOXmzApDS3C8Xxs7/bFb8TO3hdeuCzSQCYne6w/SQuoNJviIfPjFPsHh4iSgmx06BdmVQt9Zb5HHgToddqSdB0xpIsJz5TWSVeqJtUllNotl3PpLCU7qCSVqgtXArsEKCsiSTbqwhAUkDKYh7IsL4LrRfCFXWftiQJ/UiWVJJIGnTP1BAPSW8pJNqWoYdZrmSbC/JhVG4PpFDfv3EG928VbP/57ePOt30MQA3a9g5WVDezv7+HD93+Gn/38/xLW9M3f/2Pc7bv43//8fZRaZxFqdfjQEacleW0MwAq9hVQLGeESr5xq4nsvXsK59S66VQOliIyyA8d1hUkeTl083D3AvUdb2Nrdx9xxZQNwYa2F86sd2EwGXS4kzfbypUu4cOGCSK+bTSZfK1Dreo4MNj69/Snee+/n+PSTdxD4S9XZSYk66bWs11pYRNbhyA4K4lEmUG602iqMiBLIjM07eg/UlwqLoaytefCMknNSFElGUrp5EYhHeTp/BpRPnzmHXm8Npm5iMh5hNDyUXuGUVUvORJivJX24DN8qEAQZsI0K7HIF7VoTK61V2GYFhm6ht7KKM+fOo9ddV0nD4kkko5L1jvLcIZygnDgLouKmn8wngTI/1PaZwN6S72dPc6PKWhJDzgkSfVPHxXSwB3f7LozhIzT9IbRChIgbtbKNQqUNs3sORmdT2OSRW8KdR328f/Mz3HtIwEvZdRFxQGlpCD+cS0dylBA4e4gTVxjlG69cwfpGWzqUd/eeYDQmE+2J4oL+0jQMFCjmkouEOxB/P72tmXhWsUkEolpZVb5oTKgvo2xb8m/c/IoHkbHBWactN5t873h+ekkJTlrDUltFVKB0kZ7EXNqZ1ctkoO1Cy8R3TzcybzI9phxA0ArCdG8VzidZCuKxVsF5snHPFCS5VzKfAPLrOYDhOS52ikw9I9eAjFHm59SGX8m3Zbgm5zWHbCoRWKqdOKjKWNA87ZgXM6WiyNKaeT0pkFFmj7Ji3tkZzyFDlPiomxpKnocfvfEGfHeM+awv/nCfoVvTmSTW6wVVU1SvV7G62kN3pS2tAka9LkMYplprRSprfKS8sRg65rMx/sX/+r8g9JcynKqtnIZebyMuG+Lxd2Bg5ifikY8JtqWyTqkkZMAh7xcpWrWmZOzJQP7u7/4uLl68BGe+RMWuCajiEOrWrffgLBVQVj3QTHvmpUB1c7NPXgYxWZDbkXRa4bRseJsfYeoWxnWiwkhSy3m1F7D87GtE2ZFJ/FU2gMrVkGPM8xRD6CuwzHRv8aSyjzqKwKR2giXWMpmmIWvbazXQrFVgG/Tzsi+bv00dT1HmQUeJXcqZ7Fp8zhx+qMGIMllHMvyIAxeLySGKsY/lbIyKock9a3dvH7PFEtt7+1jbOIMb33pTLECj/Sfo7zyQoEq+H0yC3zh/Fdv9GT57uIXPPnsgTCeP8VaDz7WJTqOGilHGYG8XFdNS1V6ajsV8jv2DPma+J9L8YhLjzNoKXrlOe0lFhgA6/fFyVVLNDsWEaqFnkna+57xfqug0PlRtohzbWdXh0TUwA8rKvpSdK7knTXqc1fUi96yLb50DZw7XdE2GWiK7LpTgej5KlGVnYJ5NFZKfnyRYLF0MmfodRtIrPfUD+MwzcQLsHg5xOFnIADRMChJ8Vm81wYT3fGhJoMzjg0A5V5vkeyJev6vVGg4HA7mvrnS6GE+naDQb8nt5DRgPhxIeutqpovrNn+LpqR9+1b7s5PMnK3CyAicr8BtX4F/8lz/B96+sfennf353H//gv/uX/16u3nGwTKl25b27f+11IDievfXa50By/kNrP7uJQntlJc1Z5Gf1KJlzUDpKMkYFKrBK8nZiTsgLsMwKep0eOp0V1KsN8e80Gy0BmM50rmoxmPpK2Z0/Q8dIcX61hmDB9NYllu4SMzK9mib9uUSs07mD+w8fyQ3y2vWrsrGWvmR6ijmxNy2peKAvbjiaiW9wMV+imEawNQKTRDx8fKJSB0X/qASJUBpGj2Aqkk0CVnaNMsF2OBmKZ1jkwWS7yA4UGGqjyUZT1ZfwocJEKGHlhnyx8CR8jCBYJbhyMxYJ8GRSMIF1PnRg8jMZQ978LbIMvg9b09DutKVDOCkVsD8cYeuwj9MXL+J7b/1dvPzNb6PZXoHjhPj41h1haR8+/BSz+Qivv/kWKt2z+MsP7+PJYQC31ECx0sUyLmK29IUdkWRShsC4c9hpgEsNHd+7cQUXNrpYbdrQEl8+zw3IcDLH1sEQtx9u4f6TbfG9sXeSrO25XgNnek1Je3YWcwHK169ewQuXL6LTbaPVbErNCAGDF3iy8fz0zh28/97PcevmL+C5PBYgxwWl7WShuM6qTkQBZQ5EcqDMwC3LrikGMQedGUsnIDmT4pFZEGlzltKqGEqydQomx6kPN5hjSo+yu5TE2I1TZ+UY1cu6YpRcV7y6SezDX04wmQwwns0QcvCha9A11qeY0FGGVTKgF0xEAcOTLJw7f1HYnNOnzsG26jI0yju2n1kSCHrURj3fbOabdRmo0J9IqXiBjCu91uxRJlCm35dAmV47F9P+Ltyde9BHT9AIxzIkiFhFYzWgN1ZgdTZRqK5g7JexPw3xyb0dvPvBbfQHYwmQEkJVAucYfDOD680FnBAIx7GH1ZUGXn31GtY3WnAWQ+zuPsb+wRY8jz5Apu2GKi3+KOhPMbAIs0q07PxQLJEK6xGgLHLKIoqUW3I9bUqEDQWWScEWIEOJvCPXiXUsiy04pbaoRp75IfkClD9YgdAUb55p4lxDF6UAWUKRXEuIF6XXTAnmYCxUjFAcCnATzzNZPZ7rkmBL1o+beHqf1UBDFAxkm3lOczCYn/1HTDF/zv/D3pvGypKe52FPV3V19b6c/Zy7b3P3ZTbODDkSOaRkm+IiypLgyDEMQ3ACR3Is+0ciIX8MI4AcIYD/Jc4PwwkCRUICw4ZlSLZjIYpIDilRnIW8M3P3e849+9p719LVS/A8X9W5Z4ZzZ+HMUFR0Gzgz9yzdXf3VV/V9z/s+i9Fkmrlorn8jq0iueTMXecyaozHo5uurM0tYRxBCbTdoGEh3cIqoLVikulP/Poxw6cRxXDp2HO32DurNbfjdHrwOi18d8bmpiWb3m2aIM9NT6ijTnMgqGifrvJuTlnakIoDR+1MS8u1v/ym+/a1vKY6tPH8MdqGCse3AZ5HNYqBQGkMrLSo4c99V8BMdmp/FMhnW7CiPOcYEnx5+7mtfw/HjJ9FutOC6xjSx2djD917/M/S6dCdmxjXlEiyymrx46U4t81p65QOxUFqXBHDVU9y/BwvAMFopAaKMI+RxCiw/NE2UCaSO05wLFkk5TwiIqS/1fU+UawImRgPxd5yHbtY4MtP9mN3YSrmE6YmDQJkxYOzO8ywa93Jqzxm9RDM7xkWRDUMAn3gXqPs5GiCTBjrNPaw9uA9r2EetXNDatbK8ZNhZ6Qz2Gk2cPX8JheqMGD1htw6vtY1mc09u1xeeeh7r9S7Wdzu4fW8JN2/ewSCIMFmtYeHIAoIowFA0975cnVlMoaNoLVfEdHlC99q13XXs7u0iy3V1NMRkuYTzp0/izNEFFF0bCHoo59LISFpkvCke2mAbJoiKJwfOijTKZNocYFQkoDPR/WoVjXX+As8yDE/ioAzNmnNCUgtenyy04jjWXQAAIABJREFUxXnKNAPUc3UPMoWaxO+B85IdZRp5sdjgw0InIs3alwcKjb06PteDIZqdrpz5642Grvfd3V0VMmjuyAfvz9RR8/zzd/lCUT4cm5ubWreo7eYan8vl0e5Q/hXIWIyylmopi9Ln/gtsTDz5kTdvj1/g8Qg8HoG/vCPwGCg/+twfBMvVP/j2R54kpHN3n7/4rq+TvbOC1MTs3JgAglVidsO4cHChYO4hOz3UD8nJ2uKmdYyoP8TM9BxOnzytxbNRb2EYDTE5MYOFhcOiqpHWNqQpVhRJC0mKnz0IMPQauPLEUZScAUZhB63GlqjHDjWeBCOFAnp+iDffvIF6s4nDRw8JRFK7WigxniQLx82h3mqJnuaHEeyMq/fvez2khsyGpCOpqeBzY0KgnM/m0I9CAVdStwhcCA5Jg8zlC4CbxtbWtvTV3MwTzO1rsON8US6ifB/qWrl/4waLzDRubszCmlWHgpo3AgHqlpJNAseUsVmKUUqnkSfNLPBxaGYKc3PzovgNUmNstxoYph3UjhzCk89/BqcuXMLS0jrefPM26ttNdFtd5RrTGfpzP/VF3HmwgZuLG5g7ehad0Iadr6IdDrUp2Gu0FF1B0NpstZAKu1goOXj6/ClcPHMMC1NluJbRxjGLms+5vbiKt+4u4cH6tjTL6vQOIkyXXMyWjQ6y126ikM/iqSev4uL5JzA7M4VKuQyXkVOkCkeRujO37tzGa69+G6+++g302nVNQGnAZPwUlx5iEMzOD+cZu1sTk5OoVmvI0/VaHfqH2kTTDYz1yIlBmjbucTxR/LcshAzHfXXlfM6zdgNdAuXhCJOTc6iWa0ZXHMsM6IocBl10GjvY3d3AXrsh/SPzkblhLuTyyNkZ0WMxSMHrsAjh4NTps7hy9SkszB9FzuXxxjErNGhKZ5BxmclNUx/TCTUGRKajTF04NbQj6vZSGUSpHEbsLjqOgHK1TGBpK9Kq3u6gub0Bf2MRmeYaKsO2Ci6p4gSc8iTs/ATswjQGTgWbrT6W1lt47c17uHlrSR0VXtejyMxpnu8g6iLo9zAa0f01UKbq3FwV166dw8LCBHyvidWVu1heuYtej50WXlcsbpgMbKNFNE7do4hdQmqfzaZZZGKLemJudA0zQ7pD11FWaT42m2J3WWG0toWgb9ym2dHpjovw0pMI7Ip6WgJn6mASKBvzJIEiAD97dgIlxxJQVhYutdNJR1n/N/FQRqPMe5xxaaYhEzE6gaRc7ZV/TXqp+Rt1xuKucQJ0TQ6AiX1KNvsE1w//HWsyCaxjgz55G/Az7BfSLDFRTGwcY3Rs2GSXJABL40EN5gjOeIiqY+NzTz+NFPWz/Z4izgiSmR/L/9M9gkBZebDFHKqMbJuqIl8uwcoXtLnP8hqilj/OyE2A3G7bwx9969tIu3kMs0VEtqPc2YBRX5YL8D65j0+NY7vpirKQaIwP+f0IxvmfXftf+IVfwOHDh9Haa2lcCDZazTpefeVP0G7vwub9JiRllk81IgrdqgmUdd8261RSsN2XLggoa6RjLgmfQxDKYgZBstHFcvB4TxaI03wybvomhowZ1tStRyqQeZ6nL/6b9yveuxOJRNqxzHVfKOgz8P42PVEWqC1kbeQZB8ZILtWLWXiwzPuKTUEtvolDM3MnlmIIKEdwrKHcrdv1HZQLWRmFbW+ta72s1mrKQaY3w9TMHPxojNbeLsJeHeOgA3Y9d+hs3RsiVajh+zfuag2cnJyGSwlGEGKHfh7jAWqzkxjbKQG4DGxFuLkjG0UnbzT15SwanbbMqjhGHL1DUzVcPntKhdSiNUQ1Z3Tyts38bVO0VCFJBpUmJ1z3NN3Hzfyn2EifPL63JwkSLJwk59OwMFhEE0lt3xk7vuhiYGxo2nLS53XBh+UYdkFczGLxQV9i7YxRbzSxsbmlMSQ7Yr3RwuZWHT7np22YVisbW6i32iiUyqg3G5oDWr+zpjCSsBmMg35krlMng729Pa1fXKPIojEFnhR6HosuJqqRsVylnAP89G+gXTj8kTdvj1/g4xuBy0cmUOa5eZfHyl4Py3sfXFf58R3V41d6PAKPHoGPHSingGG5qCIz3aU/DE2atOpRIYsUJaaMYvoQDz53zGzFaACLub4f4qHnstHC571DM02wTAMydnw/6uO9gLJym3O1iTE7ZnJhZsXWMhsKbRVTpCJnEfUNhZFdKXZALl26giuXrqDX8XHr5i10Ox7OnTuP+flDCBjb0PFEJQO7OMO+ckap6eo0trEwWcSFE3MY+Q1YUVcOkTxx3XAosMxlb3l1DSurKzqW2vQUZufnlffpFgrSIm1v7yJbLDI+C0EYGQDbbWlRF1AmdZKNJ9GhSZ99SIe1SKlM2QIq/OJCHVm26L7NZlPultQxE0S3W23ROblQczOVYreIHWVuZmJ3W2pnuTHLuq4WWelMKyU0mnW9b0+bMU8AvFgooFqrYm6qhitPnBLFjR1ELsjNdhsPNteRLpVQPXwI1174NErT81h6sIaleyto7LTRqndUqPjPfuk/V5Hi29/+Do6fPotKdRLjlItcoYJ2EGG31cN2vY3tRhPbey1s7e7C67aRHno4c+IQLp45iUMzNRSyjvJ8OabrO3W8cfM+btxdwla9KZM0Pfokcw9QdNPajPudNqYmSvjMp5/DU1cvYWFuGiWCH9Hk0gIt7Gbfv38fr3/vT/HKK1/H3s6mOlACTTE11WAMk4XK7Tafy4JBrTYhgyFG1xga80Otm6HkER6YTZoBIsnmOQYt4jLHQHkYoBu0Rf+kxp2b5VKxhnKximKxjHzWVf4tZQCt5i42VhfRbO2gF3iwMtTVUqvoKIqr4OQUe0bAGXQJHDM4feYcLl66hqnJObjpfOzQGptEcd65GaQJsKnVpTEZO3ssRJF6TVpwpKwgmSiFyEmrzM5LrZhBrezCcW2Egwh77S7q25vwNh8g5+1h0o6Ua2tXZ2DlKoisLIbpMvxhBovrDdy8t4HvvXkXW9tNMd2Z0ysKcjTAYEBDmh7CgYfRgGDSw3gcYn5hEk9ePYtDh6fRD5tYWryFB8t3pC2lwRnnPWmS3CxKliDDHl7ijEUJ9do0yeP54EZamvI4H5XsEIcRYq6LTD4r/SeB8khdQUNRTmiyXXsavfS08qOlOVVclJkrpsFoNM0ZO4W/fWVKVEsWq+iGn0RCJZ3lh0CZ9y/OZ97fxsgQJLMjaBugzC8TYWamPOeqoVsbE7FEoxz/1vxNYuEQO5snwCBOuNo3/ROQix+ycYq71hxHjqFNUMXOO1uN1CxTrskCH4Z45uwTOFyqYNhuoRf00BsYqnC31UG31dI4EyhnnLTMCicnqpiankCuVISVL2nzzxg4usOTNq9oIicLK1+FN05jeaeO2w820BtZ6Os+JjIxIn04pgmYeCyN29jEBhEkY0igzJNCCi7Hll37CF/72tewsLAg8zB2gRmf06jv4JU/+5YByqmhnLpZhRrRoyGmXo9pvMfZH4Orhxr/eMT3zbxigzQpf4z5Gcc3oV8T7pnxN+A40dJybtErg/dtsjhMR9nT/xONcgKUeTshU2W/o+w+7ChPVEsouuzS23Dj6ChWbh4CZUqICBW5+CTgPZY0cW0d9YGBh9Wl+8pPNl8p7Gxu6BwePnIE7U5X95Fcnpn1YzRoUNneQ9htyPuBSQa9gY3Lz35ayQb3l5YNJT4cyIU+V8rD6we4t3gPO3t7+nx0sc6ms6DV3LBvzPHSebpNu+hxDRzT1DJCIeNgquTiwskjOHtkGlXXQsGxUCQ7QOZ3ZFgYNgULvkYAEzMnOHFZ+KEpVlJsijvLvA+YZICHrvFGymAyww0bI/5dTMMWqI4lECaRgrFsGQNkCew5FUj9J2OAEq4BYw4jLD5YRpMmg7aDXeqRN3bRYBRkOotonMLq5o48TlodxgaaOCgais3OzOgYkkIK359sExab9up1XXeUkbFwYu6bQ0klOt2e7uek6HudNkq5DLpf+i0M02+PN/moG7nHz/9oI/BeoOO3fu91/A+/9/pHe4PHz348Ah/zCHzsQJm3zMR4iwzP7cYHO2LeF6er+zFO72e6dfBF9X5Tlf0fMebpg2iR+QQ6adNRW1t9SlXrrR8AywS4NPL6OB7tl57EiLnM73iIel2anR9zw0iqMCNq2AWThpJd4WiMWrmmjS07ZHSqJIg8efyUKNcB3SXX1tDterh88ZIWlY31Dfh+H50uYy/6yDspRffQHZYL/Sho44VrZzHhDlGyQ9TKeVEku6yee8Z9kgveXqOOVrejbvLcwiGUalVVz/1+H4ViCdlcHvfvL2kDRG10j86efg9jailHBLKMV+FmxVSguehJE6uf0ekyQo+mOIMIjV4Ax81jZnpGBYOV1VU0mk1Vi/lg5iiPqZAvaKPFzRkBL02Ncuy8s2MxGKgzxS6E6zqo1+voh6S1DjSm1D5ViiWUq2Ucmp/BTzz/DDZoshUEqlCzo/3W3dto9kPMnj6FF37qp9HwI3S9EHVS7G7cRafZw+c+/9dQm5jDn377T3Dp/Hm88Owz2NnawmRtUvq4YDBCqxei3vWx3ephs97Gxg6zgVvoNfcwPz2BY4fnMDs9gWI+h2g0UtbkveV1vPL9t3B3cUVdfaMNHAGksYckso2Ry2WkeT4yP4UvvPQTePapKzg0N4Uso5li51LjKjvE6uoqrr/xCr7z3a9jZXlR3VNS2U2UCLvKpEmqDSNqJ7VnuUJOXZVytaoxN0Y4ppOhLiY3UTEdm4ZQihDR64xV0OBGWPFf6jLw+wCdHul4DZ0/dnxzuRJybgHFQgnVSkXdcc/rYHtjBUuLNxGGXeIApLMZ0fLTmTRKuZyAcoqZx14Iv8fPksfZ8xdw7sJVTFSmYKe4iTPXMY9J+aEC9Uavy86yIpJEzycLwRSm6KvOjnI4zoLEZm6YCZQnyhk4riUK+F7Xlz7O39mUe/xszka+XMG4MIEBMvAHFnqDNHabfbx1ZwVv3VrG4soGgpAsEUeAivpGIk5plMOeOspDbvgGHsajAAuHpvDk1XM4dnwOIYHy/ZvqKPt+S11nUq8FfPe/jEmRwHcYSaMq/akAgXq/6piS+plKp+DQ2VCRyixAZOTKTrMydu7ZsWF+MDfezcwR+OlJDEAnxH3ysgaWTBABTQAnahn81PGycbqmX0Dsdi2TNFGvTUcoAcvGVZ9AmXh0AMY7syjB4+P/yYZ4yF0wKFg/YYayQELCbjBtVuPSnGiXH4oz6NtgXJwTba2hYpusZgMsTIyOjfTQMgU2mhPxfdjZHveRGY9xZKKKZ8+dQ7i3p5HoeNRYBno+s1p53+WYky3De1CtWlRHmddoJuciU66hkM8jw2g2fna5+acQjm0MMkXsBWN8786SqNahzVJYLA1g0SJmWojxqo/DDnisFR+lYY0ddeiHI+ZTD5XHze+//OUvYXZ2DnvNhtYLmt61m3v47ndehu/VkbbHcuxOsZuszrTpRo6tgaHFq9XMkefvHwaHmcNJusqxu7oc1MnUIFhmp4jjbIk1kgBtOouLUSBTNgIpzon+vj/Awc6yAcrmPTgnXJcRbXkBPEO9rqJayqNEg0g3LYNIdv75/gTtih1OpdXpHqkAkBRIElo/Hb8CGSjubG0in3NU7FldWZZ7M++1589fwPLyKhYOLQhEkurLnGW/XZchJqnSrV4fIyePL/zMV7G50wQTA9bXV+Vm7ndaOHPyFCqloq7Bvu/j/v0H+N4bbyrJoNnlvc1GJlvQPWdIOUmpgtrkjIDgg8X7yIwZR1bAtSeO48zRWUwWMqhmUsg5ac0zlYVHAxVouB/gNclhs2i8yC6xco5jVkZMsebaq0zvODt53wuF0hmT+mWusRgkJ+fPFGoS6QLd97MGGFMmlUB0UT9SKvZyT7Cyvq7iQbpQQd0LsMtCcaOJjk+/ihGcbEHeG5TXsIjN807GAI+C55vvvby8rJgoHjeve8ZPcd1n8YRf3XYTDmPT/GB/j0BzM0YL5nIVDH7+n30c+7bHr/ExjsBjoPwxDubjl/qRjMAnAZR54AlYdnaaH8jZ+p1RTOwqp/ncD/B4Zz7zhwHZiQt38jYfJp/5AxzaD/wJu9O9p594G1jeN/Mqzh4a0xWVei5XnWVSNCNpjj/11HNYmD6kzhj1pawis2NMemNiRlSvN9Bud5StW6tUsbWzid29BtrdLsvUqBVcFLIZAUiClbXlJZw7OoO/8vwl2L1tjAOaQ2UwzuSxsdNE12sjW8jJFbbjeaKYlqhf5nv3IxTLVWSzeTQaDbSabczMzAm8b6yvIooI8EzXgos5N6Gs2Cd0Km2D5KjJzudIC2XP76Pe8QRyeHx0RWZXc3N7W3mLdOKmNopmHu1eF+VyBRMTU2i1mjIVmSgTbOUFhCdqFS2onteVbo8LOiNj2FGk1pkLKd2XFWXV3EYp6+LY3DwOTc+gXCqDpIRdZnq6Gfi2jUY0wBPnLmPlwTq+9fXv4MqlJ/Hks5/G//Wvfw/Pf+pZ/OTzz+HBnVs4efQQXFbt3Sz8/gBef4BOMETDD7HT8rDVbKuYEdFkJ+vqOCuVMrK5HLx+Hyubu7h+8x5ee/M21jZ2DDWaG85BXyZpErkOImQyFkb9Ho4fmcNfeelFPH3tIuZnJhTPxA1MkjdNQLC9vY2bd9/Ed1/7Nm7fviGqupyEuatSR8BQ10y5iN0CW8dDkFzihj+bl84vodqySSMztHRaf1coFPep7ARDiSEPKYzqdVjMJw7Q6u6h1a6rs5p1ufEtIm27yLl5lEtFuaO3Ww1srC9he2sZo3EIyzVGMmx6EUBVCkW4dgajgPnBIbyOj6xbxPnzF3Hx8lXUKlNIjdLSRhtarcnglrE5GaqkJGbcOEqMQ2C0do6dQVYdqAyCsctkVrgZdpRtVIsOsjlbQHm7ww1fA2GvhwkHmCtmYWey8FMZ9Ec22r0IW3s+Fle28eatJSw92EIvID3QuO4KJI+MBpRaUupK2VWmU3Q/Ys5eiMOHpvHkkxdw/MQcwqCF+4tvYXn5LvohDW8IPkMDZmLqddIt5rmkuR2NwgbsFg7GomHTidymuzsNqxyjc5WAURpcBza7VDQT4r/pA0BTJALlwnlE7sRDA0E5LceUdUbEscCAMT53oopLU66YD+oUKg/cfLE71g8j/cy41EYqwJk8bwJlGvoZwy6CeenK07a6ZgLnSQyUUC036vzc7GAmDIYEBMc5Vwdz5mNdrYjoJpXIFJ0ScK3CCKPObKTHlonJIf3FoWY6BWsYwR0NcPX0acwUChh5PTgpKNKGRS0j9YjQbrd1TdFUjQWnrDKdGSvmIlcqoDa7YApBLhXQNGMboueF8BQn5mKtGWCj7SlmiKaKJLabSCZ2+GNSrTTXRtet4pbcHMkKIVAm+OwLRIdRiEwmjS9/+SsxUG7KwZtMjMbuhjrKvt8Uqyiid4I0zsal2rifs7ISV5nicoWh2CYRWwfXtDiTXqHYNMziOTPdZdK55QcQZ+ASNLPTLQO98RADZg/3OZf7Mjdj0gLznQMmINAvQCCPrPO07tmMKMy6pLSXMDVRU1GXEVHsKjNZgRFRLNixU5lQr0H2huaNYcNwagj4UR/OGR71sLWxZtIWWATb2REDanHxnrrx+byhe3NOB2TBcE2LfPRadTQaLSyubuDUuSt48fM/jVde/z46Hc6DLqwxExwsXHriHMoZF369idQQSjQIR2N0h0Msbm/hweYW1nbqaDUjpBwXmRzXtRCnz5zGpYsXxVxZuvMmCukUFqYqODxVwXzJQS3nKG6RmeEFyhXk6DeSlEmpF7F23bAwWNg0TCujR7Y1FxOgzPufsqd5XXHux0UR3VsOdJfpYaDOc3wdScZgnE9UCDcWKimlVxAo225Ghl5LK6uiWiNbxO5eG0vr6+gEkXw42EWnv8luoyGdMedZtVpVMYQsA2qSOReY5MDfdahnpmQqLtDy2qOJGNkre82m9hF00OYsVFzV9GlYf/W//WH2aY+f8wmOwGOg/AkO7uOX/kRG4JMCytqS8N76LvnE7/pBuDdjdBRZbx8gxunga7yzo2w32h+Yfn0wOoqvmd5tfSi6+A9zUmjqxS71iAzIrQPxUCcuPzNWpjDBznBsNLYZV13jq2evImfnBSg77bY2HXTX7LQ76opwQdnb21H3lJvOU6dPyZ363uIDgVoHEWYqdNs0ztipdA6L926iiD7+0d/5RTidDfR21wQ+U7kKehG7kR76g0AgmTmzXPyyrPRygaSGOmVjZWVdnSXGE3GjabRmJlhbYMDrwve72gTnswRbdKpmro2hUibZxwFBrU/qYAobm9smZoamHqUynjh3HnMLC/jOd/5MmcIEZ0S4XDgJfi5fvYIXPvWcFmu/1zNxP6EvLVO7SRBtCZRkbBuDfqiFllRIUYftFLaau7h47iyOTs1i7AXSR07NziE3OYn0ZAXfuX0H9Ip28mUsLa4iCoZ48TM/iXsP1nDm0iVcuXQRQaejmBFu2g7NzYlmx8U9IBW9P0Q3iND0TPRT6PWRCiIB6lwhj0yugGHKxm6ri9sP2E2+jXsPVuH3Ao0RM5bH7CaTPs9NK93CXV5cAU4fm8MXfvIFXLt0FvPTVRnbaAOx3/SxtZFfWXuAW/ffwu07NxW/wvPBDVJCv2ZRxuAItiQsuFlXWvRCqQg3Y4Ay6b6kVnLMkoggasm4kaHelcdKWvzOzg72uMnxfNjc8BIoDwK0ew10e20ZRxULZeTpxjumc6rJyebJ7HSaaOxtIAyaSFmRbiLDFHvSQMbJoFwowuG2OOhj4EXwOh7SaRdPnDurOJwaKdDs1A1IReWe3VZHjV1SE1djijP8HYsx/Nws7rAYUMyY7k4wzmKccpTbWsvbqBaok7TgDYdYb3nYafYEHKYKeUxmHZksdQdApxdiY6uJ2/fWcef+GjY2G+hSl5xm98VcD+wiW4pwGcrlnWZVYcjcYQLlnj7zkcPTeOqpSzh6bFZA+d79N7C4eAf9qCszL+mpZd5juqPSIsc0bBU9YrAMapap4RuMYY8NNZjU2hEGAszsErGLTOM+GntlCwUBZbrpB1YGvcIpRO6UwCvPu/BS3Ekm84SGWzznf/vaFCazdHdnYc9EuLBg0ieQZJeb3UP9PI5zofGPYsaI1Y08I+mQm5gnykNMC9WY/VtmPpuWagx6jGGX8V2PwTIdnONupxgrRsgs13V1TNlJTu5MMaVZ7wFLBnHKonUsFWeoebUHfdTSGVw9cxpRp002tskn7xpvBBYABP7ps+BT3mL0vYzqcW0L2WxGbs2T8wsm35zu4zSbYjlkBASjNJZ2GljaaaFPV2s7Yxze97OLY8W/zrG5Oo19F78zGmUeu4k6Yyd4pI4b6etf/OIX5ShP6islB4Wci73tFbz2Cg392rBTdEoPxbIgqCXAZZ9bRRSiuoM9/XfSrfep7rEWXMZnxu1ar0eAL7BvanEstNKYi+Z1+j8LqIoOC0yRN+jLhMk4YAeaO8bJm7F+LJQZ2i3N0AiipiaqmKiWUWTRlwwp28h72BKNRKk3Ttw0GEtAI+eU8fxgCXSs5wz8NtaXHwiEs4sceD0BNebdLy0ual0lYGYEH8fX77bhWkCrvodOp4fX37iBL/31X0RtegEPVldRLOXgtVtYvHMDh2Ynce7kKWTHFrzdBlKDkYytvEGE4uwshlkX3YEpou7seLi7uIyNrV00mh1k3Jw6uiwuXzh3Wh3k1eVF1ApZHJ8o4OhsTfrb9HigjnrOttQRZzyZKSaZ7qvAMedx/NnNNZHSZ9x3mY93MCwg8p6QZKnryjqQcZ50k/lzdvvpWUAArms3vk75fr3Al/s079fdbg/L6xvw6DNoZ5RKsbFXx+rmrhIE2PUnUF7b3DTa7LjLzXPMubCysqICLGMPVYDf3FSRnIVY7jlIsWZHRV4cHoG2YTrJ04Rfpz8L+1O/9MPs0R4/5xMcgcdA+RMc3Mcv/YmMwCcJlD/0AVMmQ1YgfasCky2s+3LWVeYwqdEHf/42sOw4GDEVJ+x/YJBstkwpDEt5jHmP9vwP99wP/QHf+wmpX/61Xx8bbc4g1hSabkGaS6BPIxgbUb8fLxSRNhDc6PW8LrrdjhZzVmFv37uDyckJTE3PoN5uK+opYw0ElOmsaadd2LkKVpcWMWrv4r/6xS/iZAUYtHbhZjLoDmzp6tjp8jxj1GWxE1soqovI7hB/RhCytb2rzdr8/IJAKjsHBFnc7hmg7KHXo8mYqbIrO1mmIYa6S7BKGq7Myahv9I0JEJ1QaQrUaLW1oX/qmWcxOT2D77zyKpZWqJm2pVd69rlP4dqTT2tjs7K0jF63Y8y9hpHMzLhd4AaVIJr0Zna02A0t0o2WFXDqnLNpdeCz0RgWnbPDPg4dPYZzTz6JyrHD+O7d2/jOzTu4v7KOiYk5PPfM85iqTaFQLuHU6dMIfE/mLrVKRRVunsNiPq8OG4sUjNjqMvrEC9ChTq0/hDNmRJUj87RhKo2WP8DKdgNv3lvF6zfvYnu3zR2msMHY77BErk6kCYIdwiJd0Ipw5tgcXvrMs7h68QzmpirKZqUhFi8i6SCpAQ8C7DR2sLq9ipX1ZXi9njFLijuu0p7GX+zkcB9MxgINn0i7JmuAmzcWKGhwxUc0iPTFjayMdvLUBQOtFk1btlDf3UXIC4odVOohmYnst+GHHhxqjenMXqyqKya0xjzgfojAZ65wG8Nhm2IIgWTmWpPayQ2/m86o+8esrmEQwet6Aq1Hjx7FsVMnUCpUkbYysWMy8z+pZSvIWZUdF4J06q1lIueHogqTvUH6dznLGJ0s+hZdr7PIu2lUcymUc8wvTqE3GGK1FWCz4WE0tlHO5ZCXJm+AZi/AxlYdi0vruHt/FRsbjEdJwSZNnJ2twUDAcDwyQJmuw8xPZtGIbt8EyoOBB8saCCA//cwlHDk6iyBs4e6d67gSY7R+AAAgAElEQVR1+zqCkMDaxMFI9yn6dqzhpfaY0U+8pngiorEiiMZ9ftG8iB3J2KGWecwuCx7swDHjOoUMqa3FgmjYg1QanlWAlz2GoVsx1yk33orHNpmuKqyMxyhmHfzXn5oRIFJxgiCdVGACY+X68svQ2433Ao/fRMmYZrEBlmbjznNs3O4TR10jn4wdtsWvjqNvEjffuNNpwPLbu54mU5Wb+qQTbijESY6yQLQyv6mzZq+XE59FQEbyjJEbj3GsVsN0oSQ/ACfnSDPfZ5GGcVwRO7gmfo73aYI+Xv+UjBZdF7UqDb1qKNUmVPBUSYOFpjTH2MFWq4u7q1tocYxohKhMYxbDEmd2UmlNN/zhI6GWm+KBwL3ylE03myCBhaDPfvYllEtVNNpducLz3tdtbCj3nZIGOxVhwMWSFGV1lGP5hT0UWGa0UPK+pvjw0J/ASEEengfS1alNlQ2VihUmtlBgWfOFLAMWSgxQljsy9fQsDokRRXd06vUDgWZeTyw48D0ouaCnBAETx5AeDIxcqlbK8mqgllcadxk6sU9szLxoxsdCLoEyj+NtQHk8Rjadglffxfrqsgp9/D0LiJxr1JfvbG/jzh36AvTkZzG3MCtDypKbgUcPi+VVfP+t2/jlv/f3EQzGaLR5vQcIu220dzbx9MULKDPCr9PTONcZWUQWyswsCtUJNHnNj1MISRAaOZIw0SWa6+n65jY2d3awtrkj1hMLhIcOHZZuvJqzMFcr4ujcNE4szGAi7wBBV5IAMrZyGRo5OhpfZUXTvDOOSjT7nZS65InLfPJ/3guY/7xfYI3P3Tu1zGadIIh2tLawm5xEVHH/4YWBCmZeP0Kv52NlYxNbjQ66gzG8YCAzxN12T7RrMm24JlLaVZuclOyChXau19zHcC7z3CSgfXtnV9+zGEsQT8Af+YxUDCQDM8WelJoIvJpHV38OozMvfczbtMcv91FH4P/41c/jZ548+q4v81ij/FFH9/HzP4kR+LECyu/4gDT2Co/MwlSL48dghMz6Lux275MYjo/8mtQ7k149ymbU2LE9H+m9FlKJH9N7vEPqn/2L3x4TLHIlyueLqqyvLK9gd2sP6BEcPIw9UnaiBYR9ArA2wjDQBq/n9XD37m3RwCq1GpxcHsFwACsKUKGeMpeDZbvIlqdENetuLONnnruIz186hpRXV9eJGks6VXa9JhWnBqS41Nvl9e9eEIjaSsDRanf0kco0uokG0tQZd1MuqEOMWfENewh9XwCBNDpufmm0legNSfdWVioX4JElGje7fUEY7r8XackLh4+gVK2qI3Pr9h14QR9f+epXtMi+/M2X8cb1NwQ6quWqnK3ZPWcHOes4ilOiYRQ7VSwGpNW1HyKiE2rBNbTYVhczuRLyaRcT01M4eekSKkcP4/vLy/j9b76MfHUKV68+g2NHTqCcK8oIrO93BTxZZQ/8voxfqpUJs3FmV63PCCA6u/qijtPIiqZL3MwQlNA0rR0MFTFyd3UH1+8uY2W7iU7H4w5KBl6MB7EGoTrKyoNlJSnrwEn1ceLwNH7i+Wu4dv4EFmaqMrYhPZszhQCFBQUCg2aP+rAt1Jt7il8J2fHmOaSDHg3RZNJiNrXUE/IkseBBgEwGQqFYNl2xTEadIAJidqpJtaMbKvVi3ES1Ok1tcsh6GDJrU3FMA1Gv/X5PGkrq10qlisy8TKSpMdUiXY5MgCHdn9EBUn3jqEsDLhZTWPbos0U10gXFDSipmuxgTjLzeaIGS5t1uj2TsunqvSqVKioTVZ0bzrWMm1X3iTpJnjcWAkoFdqgIlHMY2HmknRgoZ1MoZtk5HaM7GGGl6WN5q4WWRxWzDWsQqTCztVvHyuoWNrf2sFf34AekJBpneIEFutdzV4lI8Vck2JKGTW0r9YsEytHQh20Pcfz4PJ5+9nKsUW7jxq3v4c03X5XrtW2zQ286o8m1prsC3b1j92HSrNm5ZDFhJKA8UEeLCILXoE2JMtkBacfokakNZhEkz06Wg37KhZ8uo5c9iqFNQ4VYmxhnJpsutuk4nZ/O46tnytqg0pHfAGjm+RrDQX5LMylj5mRoxNQoc04YarUx8NEXDeJioCw3332QbHTxRm9MA6REL8lbZQzg9jugDxcL0pPjpnJsPmairAzd3rj3auNP4z87Y9jFBH1UZRMwOS4OlctwmHlNloZro87iBmnlrZ6cvaORMczjZ+M1wHM6pjvxeIRKkTKQGgrlimJtLMc4WI/tDFrBAKvbdbT6A9j5IkiCpqyEY0ewzQMWLVYglWBYMGff1dj0lRUOJYCssWW812Ag870XX/ws8rkCGq2e9KR510FrbwVvXv8zRH0ySsg2GBjzrTibV9FT0vqSnix4sr9cJbJkow+PgXI8LwiUVXCQyJVAmV+abgLxBMccJxYvZU45pju66caLmk+X9FjDzkKwSX7QpxK7imsD7ztcbwr5HCarFcUN5jJp5Fh8JVteGva06SiLKU4KuDFEGzJbPJaWGAOqoYyuvMYu9ra3VejjXCaQ5e8JwAZkbQwHYiVxnRylhjiyMK/7K9ksr7zyOvqw8XN/42/hrVt30GXSgzUUXd/2PDx55ow+M1MOonGE9a1Nsb2OHD2uIiHz1DnnWEQNZNzJfnBKjAA3X0BbIHMbLcYR3rqDXtBHqVyRmR+7yFOlHOarBVw8cVhfOUoIqH83joxxcYtFqPHbOsNJJ9k4YFOKZLxOGL83YqZ5kqMsf65EvmIKVYlJntgxAsk0E+TcZCGMBSMa+fWlFfbpcj8cYWVtEw82d9C3Mmi1fWwzBsrJIuiTgp+SPIkyKkp8+B4s6rZbTYFmzYGY8cO5srW9o3PFTjLnF+cMKehkeHBPkjivi8kV9GB//h9iNH3mI2/qHr/AxzsCv/HVa/j1r157DJQ/3mF9/Gqf4Aj8OANlsi7DE/MYE3S+45FZ3YXdNBjtx+HBY+0fnZVr9w88PiC4T/3Ov/3DMau03OAw3/LOnbsCf9RhpocORn3TaZAzLBfsMbVuHXhBD0HoK7OR3Zp2u4mVtVWB6Gy+IDrSKAq0oWA1OePmUahMaYNeX72Pc3NV/PWXPoXswEOO9t9WBkF/iGDYh0MHSep9SGF1XdFyPYIsMd2obxsK9LJjrK6xm9WGz/MCLZzKRB0x2zNAnyZlomkxssd0tLg5JtAigKYjMGkD/JDULHl08CVUHw61oWAXm1TlUqWiY3jqmWdEMSNYj6IR3rj+FlrNJvJZ5oamkHWo506pe8wNFjc/BIkcw2TDkKI+LefK9CQzGGEqX1InbpiyUJyZxZFLl5BfOIQ3V1ZRmZrH/KEjsFPUGhoNY5r9qhHgdQNtOrM5ZqYaszXmGLPjRMAvs5EuddhBDEwtjNOMInKx2enjztoubj7YxJ3VTUWR0L0Y1Jn2PSD0YLPTpM1IrBek6REGmJso4qkrp/DUxaM4fmgSFfL5abxFFR7xLgGwlULX76De2UO314Hv9zQOBNLa6FCzx/k05OaWoJbzjF1UanPzKJWrKJaopa5o3LrdNjY2NrG9vQWfc8OivtORWRoLNYp4of6RRm7aVVO7ajpGnLPc6LCDQsdrusASRGqjLM1iqM3geNxDyh7CYlRZLo9M2lV3Mux4GJJmR4f1IITvBaJZ5mgCk07D6/akH+amK5NlBFIJpWoZ01OMuqqqO0TDOdLJ6fbLzkixWEOpPIFsJieNsuUYPWQu66BI85wM4dkAvWiItWYP91Z3sbLZQrvlq6PN7PC9vabi2SgfGLFDxxmiLGcCfJML7KS5qSR1OpAjPEFrFEQIPXao+6JeZxzgxMkjePrZKzh+fEE5yzdvfQ/Xr38X7fa2gLTtqJUoQKDCSZKFKvorQbLJUGWhhaCOG/sx41WYMZQaMFpWekQWahjzxjx0ftnKR0/Dt0vKAvecGUkCCHZk3GPkscbUh5RLy8ZLx4t4ei6vmg6LDqJ3xpmq+l6uygYoJ6wFQ6Q3ecBGRxlv5mPgJXnGvnaehVKzSZc+V3HPJk+eQGi/AxY7sqtQwtcUqmZJLTH5Mt1X0102VCIiY1PQI+3TMZ+JE3YQIZ+2sFAuo0ATtMiAtr41QrcfYeT30W92VPwi24UAS47GsZs8taPMcZUpkesILNempuGWKhjAQW9gybOgywuUVHc7jZDsDoI5FrkUn5WwPGKAHHdGzYdTjtM+FZt/wXstf0VDRcZMESjzmqUcgOeZOfH1rft4641XMRh0xTxRgYyUehl6xaDYNmZe6s5L6/qws2ze2jg+qTse0+BVYKAHAM+JNOzGDG5Ijbw02ca4LpkD/PNBxKIKrwWCZRMZpnsPixIsqihGakyZsXF2Z9Z3io7NNEsrS0ZDaQQp7tSNS0+roqCFAcdOHWVZn5muvJkJ5rTTZJLa6HZTHhZkqpBpwqIVjS+LhaI0yVzb2N1sNupYWlrEtSsXEdDXAsBrr1/HtWdfwMLR0/h/X35ZHePZmSrmJyeQDQMcm5iCF/Wx1W5ip9XE2s42CsUKbt+9iwtnzuPwwhE0WChptQzDplRWsZvrBDPsU44x+CK74xt/8ipWNjZA26xB2pH0gvnK1M/nMcCR6Qlce+I0Lpw4qgxmmlJyrUun+kg7xq+CkgyyyYwplrmeOCo07yNTyI0NE+nfwP2FSlI8R+SxW4aZJMd5I15RkUNeAjb/ltIasgUG6A8JaHe1brvZPJZXV9VR9oaAFw7Q8voyCu36fWzsNuHmCgiZkBHrp7k2rK+va61J3M9ZgKJHCfcE/DcLtlwvTPqFEVOQTcCyERlcZClw3R9+5Z9inMn9OOwPHx/DgRF4DJQfT4e/aCPwowbKBJS8pyk2an/9evSoHQTL+xGB8b0xs7z9Y9FZ1jGeOrSvr37Up3Hvb4BGY496pP7tf/yTcbVU1eb5zq07uPnWTTT2GspNTtOQhEtUTDmUzovxMlGguBICFuYgs7LLrt72zo4AM0GqQ91dnHdqpekganI9ucR1djfhRD6+/NkXcGyqjMywj1I2jX4YYsAtgZPF5vaWYoLcXFYbRtKjuJBSs8qNRJqLbnxCDRUwhYgVY3YnhwReA3UefdGySNnmJtdQwsyibcndlPFMBVKz1TSkSQfBA58XokdwhBSoZeai2u15+OKXviQd0/Xrb8B1C3CdvDZMpLjSQblKx1GBFGY4u9p88djZSXTcrIlQYuRS1lEm8XSlglqppM/OKr9vOTh84RLOP/dpjPIlpNw8QuXU0k14pO40N33U20UBu7gW8lmObVafi5sHUtH8fiTQ3+4Q/EcCCCxahOM0mpGFxV0P1x9s4976rhyyuQkAjWMCA5LR95GKaOYVGf0g9wapjCh5RXeMhekcrp2fw/kT05iplVEt1JC2qSfIwnZdDKyBurndXksgl8UVbgT52Qlc2cXjI3E4TeiRBHlkNtC0jXpl6pG5gWeXZXV1BZubGzpH3MQaaiPZA6G++HdsbhOIc05QG8jCDd/PdTLKumbRhiBZX9IxJu7ILKqwOJOCk80LrKctRwZVYbuDAXX5pGv6vuaFRXp4pYqAhi/M42w2RL+zMhk4ORpVOSiX8jICqhVLmK5NopgvI5MuoliaxszsEVRrs6LBU59Lo7EijXyyGWToEp1mb3KIXtTHZqOLeyvbuHGXjq5b2NxuIvCYX0vDNdNVUzRODChJhxa2GFOf2xcolFbf5immGVkP3XYLKYtOrR3kCxk88cQJXHvyMo4cXUC318Dde2/hrRuvotlYg2VHYGOS1xDZHQSoAjWMVKJZV4odQtYmhrB4ENTR+j6GpAUTOKeGGNp9pJg/my0imy/BZfyXQ7p5WjfnnlVBx6oiTFdMV5N0aRa9ZGqbdJeEWPE3z1Uxk09chZNMJ6N1T4yTDGXbFF9UN0k2twZOGeC7b3MdG3btR5HFwNzgHI2boWzTzVjP3H/dxODLdL54zzMyAblEk3sulG8KdXoRdj4FGIwBFHFejkVFv4fDMxPIWSkUWbkY8rNQbjDStcwiDXzGQwXmvst7AjXLMiyLMFb8lTG8o6N3zkkhwwzguUPIVCfRHqQElCP5PJhjMWOSmGjFnWTRlx9mYj8EezHFnMwSVQ4M+CdQ5P2JLKJnn/s0KlOzaFLD7+ZEA26tP8D3X/02+v0urFSkIqXkyBKoEPUyBkhWYjEQT7r15p3js2dCx7QOmRxvUvdVtIiLEsYwOz7/ZFPE1HRpqWUsx98l+cpGv2wYB+w6x27qyXyRGzN9BUjJJ3OFeeomU51UZGNkZwqumgvSz8aFkDhfWKc6yRyW0VMowEt/AAK+JFeddGUWnHPZLLxuB26GpnIpbKytytOiVMihVWdqQQdhNMK1Zz+DjhfhT7/zXexubuDcqWPSER+eKMIZMxVioKjFlc0dbDe6iv2jD0UvGCBfLuPo8RO6R9LrgNRyzh36btA/ggU9Us6pg+dnWltfx73lFdyjkVzKhuuwcDhEkYXE8RiFtIWzh+ZxbGYSC7WycmptJ0TKDpFzXH1lUrao2fQ/UR1E7u4OXPoTZDIo2o7WFM4DxgOSws8CDL1QTI5yZj/ajfdXO5NWDF2ifeZaz/Wa5p4dgtgU0GwyTi2Uidlex5PEKBxaqHt9dANjdrnviB4z0uhtkMmazHvOC9Ppfyjp0LWlwiwLPWQj8TXGuj7JUCAjwckVMfjZf/oXbT/+l+J4HwPlvxSn+Uf+IZnPfWSyiMtHJ/TeLMpdX6mjHf//oxzQjxwox9FRqeH4XaOY3u2zEIgGZ45gVMqbX9NDps8G2wjZ+2vvS2ved8Umtql3PpRZ14iY5z3ALQ+HXW+ac9FXIsUmwSMeZIu699YeaXCW+k9//L1x0A2wtLiEe7fvI+gFyDjsdnKlNxs6bqjkHCozrwBB34MXkupJTW+gjhy/p+FFs7mH0O+pW6gtKV/DoslMThRs17LR77UQNHZx7YkTeOb8GUzmHGmZh1FfOqO9Rgc79T0sHDqEbD4rmp+Ma1IEyjRhMsY7pDFTDyiTJxnEcPM5VvYs3U1JyZKpy3ikDaVxJGZXylAuSZMlgMhx4ebmFJY+E9+LGctcgNUkY/RThlRpG5cvX1FGMF2xbcvVxjifz2GiSlovu/LUgXrqZvBYuVl/mNlsGZ00AW3fB9+xVi4iT9dvdrEtG43+ECeuPY2rP/ES+nZGBmfUQtF4yjjQkgbNeOoYKKdsFHMEWFzkuXHmuQjgUXMdsALO70lJpZkT0BsA660Qb67VcXOtge22D19GTP39TrLAMvXJBM4Cytw9cyOeFSh3rT5KbojjCy5OHarg0PQEZibmUCpMwylUkMkXMMqwK0+jnC46HQOW/aCnucJCCoHyPpBh50odIEOtFy25WjG0ZccRCN7a2lIkDs3jOH6kw9FpVxeDIoGoF6N5MLWnBG/MA6cLMnW4UUyl5Gu7MUXXuOFyo0UKNv+mP+QcI1M1AyeTVYTPKOwj6nQx6PbUbQ97nmh+KW70qhM6Z8zP9FsNFWTgpEXbJthgfAw7ULm0g3KugEK2jFp1DseOncXJUxcwMbUgoMzrjN1kaszZvdL8TpPOOVTO6UajjcXVbbx5exW37m1gfaOBQURjKttkMau9ZoAMN/d0WrdIleZnG4SoVAo4dvQI8vmMKIbrK+vYXF9XN5nxUPz9E2dP4erVizh0eAGe38T9xVu4cfN11BurSFmhgLKhSDqxDtNoh0XHJfDi+WOgPJkB/QgR3eL9xJU5wsCiy24aLos6hTJyxQrS7LywsxkN0bEm4adr6LPYEgNlAQ3h8Yefj5/xV67W9gGSjIT0yQVNHsYKHYgXOoC44r9MQKy5a+7TO2NQLUBmEPB+kdB0n8xxJH+fPDf5nnchjo95GE14Yg5m7NsNUKaWNXkuXeV59VP2eWRmWl1lUqip9eC9LIqMvILzkD4GpAknlHLdn+izMDAuzgJgKZpMjTDJuKipKRRoFpgr4cbyOlK5Agas6MXvr2OM7+06tAOmZO9cT/Y/c2zkZryHTZGGAM7JFfCpF15EoTqJVo9pBXkB5d72Ol79s6/LPd0is4AFBLIqeG1x7qghHMdD0TvgAPX64DEcNHbi9a9CzcFxfMexG7OxmB4uTzbTBTT3GUPTTzroyd8l37Pus6+TZeHBYd62Y+7dMVCmfIRriPC9wLipevB5tD/gMbKSYNbRMSLfmD2ymMqCoVmPSIAx+c58LVLt6Qfg9zrodTo4ND+LKAzQpKyk20OhVMWJMxexvL6DV777miQ4c7UKLpw+hplKDqmBj55PDW6EXjjCdtPDxl4TyOTwxq3bcGiKSbbPYIgzRw4rO5ifvbFHz4+RTAtZmGQxkIXFbM5EIC1ubODG7XtY394G0jnUJqbN52YB0horO7hacDFRKaJazIimzagy+imw+05gXS4UtI4rno2u4sxUp/mcZeRKZKCVyyU5TKsDr3lpJBOizrMAEfWNXEf3bcMCY0HEmLMxqqmn8Wy1W+hzvwIL240W9noh/KGFbpSSwWU4HGt/4fXIcKLp30BdZr4WiwcsbPM9KJkhgyMxCmWhRHNoQKq3p+tT0WSG6gZr5gz6L/69R2zFHv/4z3ME3gso/+q//CZ+51t3P9DhvdfrfKAXeJ8/Wt7t4pu3NvX1B68vC3j9MI/Gv/g7j3zae2myXzw7h3/33/y1H+YtP9bnfOV//A8ag3c+3ktrzr+t/d3/7ZHH8T//8ov4pU+ffuTv+X583/d7HJ0q4te/cg1/8zOPfi2+Bs/l77+2jN/91l2B5w/7eC+g/GFf68P+feXv/+4jzbkOvtZ7zbMP+54H/55jxzHj+L18e1NjefDByKqxm4bV9R/5NqNiHp3nL2AsbAf9rcMs5kc8nI26NMvv9kj977/zH8b3bt/DztYuHIvZjo7Mcbgl5AY22ZRxE0YQxg5d0Kf2tWuAMr9nXjCJooMBWq0Guh3mc3Fx42bfUNFYjaXRFWMxqGvyG7so2cCV0ydw7dwpFNMpFHJZVZIXF5fQ6rRx+onTqnBz5RQIYd+MQCAGQtRGiRkpmpdxxGSVVx1hUpBJiRoZgGz0aqRlcyPJTgGzMl0Bk1EUCdDwOBl/xe4qOyU85qRzmcsXjDt3ysabb7wh06CsW5CWlpStUrEoPW+v29aGSDo5vTcXe5pGs0o+UDeJlXlSXxmfUmbmaRyZM7Id7PUjnHryWVz89IvopZiRS1fZgYmuoaEWN+sjMqKHGIQD0RgToEyaKOnGdAFNgLLn0QSN5850p3Z7Ie5uNvDG0jaWGx56QwsjGj8RFBMcBwSEPaRIwWZHmfTrYQDboR61ACdlo1ywMFVOoeg0UbADTFdKWJg5gqkp6rlnkKfDacHBMMXMXl8sA+Y4EzSLCi2gzOxRdsUMrU76wqEpZDBzOF/ipslkb3LjwrgpfhF085yQCscuD+cEKagyNVLkkg2HmxZ1mxmnQy1i33T90xZyOTosG6dgo402EULcpDIqaUR3aM6ndEbdo3E4wIgxPH6AcRjC7/bQ6fpI5VwBZV6wXrcLr9lUQYYu7emcG2drh7D4PkEoarpr5zE3cxQXLz6FC5eewdQ0gXJWoMGlLpuZuNRoU8srs6KxdIOMc1la28WNe+u4dX8DOzuMHzNUXzpMG5MjE+/DOUC2BYsb7EmXKwWcPHkUJ08eR5Gxa2GIN77/Bq5fv47t7XUB5bn5aZy/cBYXLpzD/Pws/LCDlZV7uHH7dezsrgCWj0yGnXp2jEzMFd+d7A3pL9ll5Rwn84JjyvPR7cr0hsUvdraHFqN0mNNOanoFuUJZQJkuwZQ3tNOzCNI1DKys6XTuRxQZdoBJFRtjPmfhKycLhj6t+B0DXBO97D5sTtrF+11j3v7izrFAVexFHQuK5el8wLXavG5MuY7fw7yf6RyaeZu8ZgK2CQAVThZHKpnYI1PH4BiZjjzPDBksvO77XgfZtIUTC7Oo5BgXZsEiEOgzwitSQYRMmRF1tOzS0/uBGbbU+bOMOeb9zrg2JwWkfM5FtVpGvlKRHnl5p47VelsMCMrt5cYeu2PJeCwGke8FlPVJDYIxsTwqoBpWAdcJN1/BZz77EpxcCR6737aLarmA1voS/vTlP0IU9eDYZk5yjFRQ4HjI7c2YQKXoYJ3Qsd+xWiXjnhQwDKA+oGHl38fFEX2Og3rrOPbJZF+brrIxLDNGawboJm5hpvOZnHu+rOi+Mn4za0wiARAzifd3dqR5LtSJNgm/hqpuzOyou+W1EfUDlHLUyoZyZDfadTOP2dkG2Vlka3U6KBfzKk5S0sHn0mF5YmoO2UIN61t7uH3rjrTLzijCs5fOYaqSwyDkuhyi4w/Q6oXYaXroBAMUJyaxsdPAbruJequFnu8L/M/OTCu2iYU5Zs+z0EV37yx9LCjbcNKYn51BBiOlCtxZXMb12/cNM4GFDtLaOC9HfYFqmreV3bzMxwrZrLkPk6rtOjhx+JDiwXLZNMrFgoqCbiaNcp7636z+TXfpQsE16zMd8nWdscg7lJcENeHmOjVFueQ8Kis9GqDdaes64HrhDQYIBkPstnqo90K0+2N0I6Ad9LHXaqPTM4YzPId8Hc/va00x08jwGChfYgE2oO8F9x3SMI9UvCC7jHcArhOchyx0RMc/jeHVr32U/eHj535CI/BeAPdRoOzdDuWTBsoH35Mg+Z//4Vv4X/7wrQ8NmN8LwLx8axNffgQg/HEHyu83/u8FlNn9/fo//up7zrCrv/GvfgCUJU+o5DP4zb/xqfcFyO/2BgR8/93/+Z1Hvva7PefPEyhXf+W337cbzGP+pIDyO8fjd16+i9/6d6/vjx/dthlvlSIT9hGPwWQF/UNTiGZqHwgs220PmeWtdwfKv/aPfnNMt1HqiVjpH0bUCTGGxbirCmAKRPSVlymX0D51TYxv6stVVJRaOutSS+z10Ou0EIae0fRRj2aEZXIA5qJMTfLI7yLqtlDOWHjq3BnMT9aQ5TzKRPsAACAASURBVOI46GNzfVXV3QsXz2vDoYWR9DkBGLNZEZiJt6r8uX4GAmoTFUOATMDM7qo6wm7GRDhIh2g2MQLNBIDULbMDKcdcVvdNpq+odratxZIA+fTJU6oyr62umqiqkQF1fFArTaoldUqKqQk8HQc7fOyQsttAalir01Ehgrm8eYdfJhKI4KPP7qTt4OynXsDRS1exRwMpx5VBiehmpJ6xI0SgHA0xCk0HtsTNhpsRpZQaPHWUfXaVB/ACbgIi+BFEQXuw3cLNlW3c22pij5JkK2NojKJeezFQ9pEi9bpvgPKYm9yMDTddRN7JSpd8ZDaLUbAGr76MnD3G7OQhzMwcQ236MIqTk8iWswyLleM0QTIBrud1NHcUV8QiygGgzHNBraPRcpts3cRwjePfbDbRbDZU3effGkOYtDY5BMoqbhAoE0TQVEsZq0b/rCxVbtAtwM0ZcM3uhmjXQxr5EChz3hg9s+keWgzvQSoaIEUwGoRyHWY0Grs7AzIbuLFyMugHAYJOT69quS7SNH6hvpS6YBZ4SE1N2UxJxuzsUVy+/AwuX3kOU9Pzmpeid2ayKiQRKKdpty967gg7zQbur2wIKN9a3MS9Bztod/oCGXIJFj1Z20d1RwhE2Mmmq/P0ZBUnTxzF2SdOYX5+GhmXGz3g1q17+MY3v4GbN98UNf7Y8cO4cuUizpw5jdpEDf1+D6trD3Dz1mvY3FnCGD4yLimnnKcZ0SFZSBJQJnCSKZYBBCy49L0evE5LnSlD3R/FEVG8XtipKsHNFfVaBFt+EKGVP4XQLsMozA3gF76MpZ6Jm/GVqoUrEwYcH/xKqJjJ5ncf2MW3vYMdSQPCzXlOHvtd4fhnD/9efeKH7xVTr9W/ToD0ga60LaAcg2kyMWLDKYHThKGj0hCQjkhNDzE3NYFTRw/DirvL1MIGfoDAC2O3b2AcjTDQvYx9Mo6jof/y/9zE02+BDBnpamkayPOTGmN9r4XFrW2MMlmEZN2wyJF87rgYcZCWnoCEg4DhbePE+bWvV1brFGF/iHyphpd+6q8i5eTRJ2085aBSKmJv5Q6++cf/EaNRANdh0YMSktipmufaIjA1HWXrgJu46dLFQ5mUJJLc9bHRBicGa8k5TDrCybEf/Cwq3Maf+93+Lvlb/Y2YR+ZVxWp4R2RRMrc0R5KOstEIqDO6/1qmZKJ7t1lTI5mBGUqvAcksrrFoy49GA9Fup6Ukh1I+q84lY6HIDKFL99z8EeQrU7h9dwkry6vIpoGyY+FTVy8i76TgddtytA4HY2zV29ht+bCcLPwho8HGuHHnDnosgPIemc+hWq3oXLIwY9YhenYwbCuFUo6SojGOzM+imhkjIGBP2djrBri/sYU7D9ZQ93zsNloy5KNTNqUEJcpLrJw655ybw2GINIYqBtH1u5R1UCsUUCsV5evBwmWtWsHU1ARmpicxMzEh5gvHiXKC0bCvdT/0PTgyDTMFLmPMxnNquvIslJJ+LZO2/gBNz0fLC9AKIviUHQQDNPwIO60uVje3lEjAiC7qw+kozyIgAbvc0sngytCwq2v00gLU/CxGpsNzxTWHrALmZXPtYCElvPAljM987j034o9/+eczAn8RgXIyUgTMf+t/+n/etcP6qNH8xj/+Ki4dMXTgdz7+/wyU36/o8X7gk2D2n/+nt35gzAiS2Wkn2P5hHzyPfH2Cvg/yeL9j/SCv8cP+zXsVHA6+5o8KKCfv+av/6zfN+MVF+/f6fNFMFQOCZBYxD4Bld/kHmQrJ6+TeWHzXl0z92q/95tgGdbNcYEbqdnLDS/oSq+TqxhIg8yskSDb/5oKUgBB2DX1qQdkJYec5pMOxyTWWwE+mF0bPRkZ2luYeo750eaPQw0yliJdeeF7ZvX59G6M+NW6ONu4y0mXFeGQWo8QUREBmv6NkgLK6WgQ9ip8xhlw0BeMxk06bLHoExVxcEyo2N2/cbPI1udEs5Av64r+5YAY95jSHylbkJqjb7sRaqjEK+aLoYlzU+VGZQ8nqNx3ARfHjpovaznFKxiDs9nJHUc5XkaHBGAnNrqMx8rkPKJRx7XNfQO34Say3u9I9EYyoW0cNLjN+2bWjGU1kAHepYKrz3PwTFLLDT42WHw7hhYzyCtHyR1it+7i1uoO7a7vY9obwUjT2Smu8aNpFXbK6yXS85r9J7aTGFSHGgxC5TBnHDx/G+VOHMVEcYRSsoLvzAEO/i1p5GtPTxzA1dxQlmghVshjbjOfgWJB63YHn04DI0NJNh8jMLwMbSJU2dDsWDWyHgMx09BPNGI1U+PyEZm0MmIyuXEYvysJNIT3ieTQdIOPOy2gjQ4OlIR3PE912R6NIOnZuuhKtNE2hCNTYF0qr2UX39iFGQYQ+x7HdVaRKyA0mu9PsjMeRSKJekkbIzbDyU/sYUWs3GiJnZ5C1spibPYYrV5/DpcvPYWJqRjREGrG5GXaSXWkVCYB43F2/h9WNDW1KV7eauL+6h5W1uvzWaH6ni4MUUhYDeD0O6GrLmDAHC3NTOHf2NI4fJcVyAhOTFelX2QnZq3fwjZdfxmuvv4rNrVUcO3YYV6/SyOs4KpWyAP7a+hLeuvEa1jfvYjT2kHHpBEydszHfkhsy22UqgKV1zNw30vHd73Xhd5qKohqRDhyDSoIDbjhp7Ednbm7J6bjf7QNe9TIiK2fiw2K558N7oaFBs3PzfNnHpPMQ9OyDOOmAE1r0Q/fqBEAfBMqi4R6gWSd3xrf9zYHX4ptLjSozLwN+RAcXaDbfJxRwMT/ih9HRcq4ZQGlAf9wJHY9g9ZqYm6jg0rlzKGTSAhKca6QLmAgjEwelQhmrp2bUdb7J0+E1T4o+ATL197zHScJBQJErwosivPbWDewwriGXF3Mkik+GMKcRcst1mo+DgJjfJ/fHg+PDewyLMDqSOLKn3x+iXJvGF7/8sxjbjJ4j28BS53Dt3hv4oz/8A4yHAVw3ZeQjKjwYqYuKVpYpXJjBeodGOTZJM4Uj80jm0zuP+W3A+B3LHcHf24olB35/8Hnyu1DX3uRjJ/Mn6TwmfysGg7CxKYBwrSSLxej4zQRmwVVeGjp/dBYfolrKxZT6AQLqXEkNYSQVi3hOGp1WQ93edGqM3a0NFVwpCyIbqFCsYWLmEL73/RtoNepIDwc4d+IQLp0+hqEKkAPlBrd7IeptD5t7LeRKNYxpxoUUVtbXsLK+ISkP2QWMf6IrfkQTxEFfHVueM5YSZQ2YtnDm1AlUCim0W3W0eqZjncmVMLYykki1GZWXSmNldQ1LS8tohWN4IxuZbBr5UkGmYTS5tDGUAZo9HCA9GCgVgt31XIba6BwmahXMTE5gfnYKh2ancHRhDvksEyR8s+aFIUZM2RgYxg/v94oli88TgSuLqQboRthudbDZaKHp9VUg2uvR5KwnzXaWSQq5nBzB270OKsUiJmvTOp8E25ReUdpTbzT3DSY5d8y6Y3wPDJhmEdvolamz9p7/u0jNPvHD7k0fP+8THIG/yED5B0DCBxin9wJZBGzH/8HvvOur/Lh3lL/05FH89q9+/pEj8H5A+f2eT4ovu8oHHx8HSD74evtg733O42Og/O4DRKDMMXy/x7BaQv/wlP7sIFh2NvZgvUsn2uoGcJc23vVlU//wH/zmmDReGZr02Z0LtSljh4KdSWqQWUWV3pdxMlFfnWRTXe3LZZlAliZfXDzY/ZUNEcF0nw7SlJKZLouyJUV9TiHLbgg7uGEPI9/DSz/xIo4vTKG3s4aKa6tCPDE5YTp/pF/F+sNkq8QNCqvAAs7aepmNKI1AkqgogmsBodjRNdHwyexIB2SMdvywJ1DFL2qzqNOisQkXP776fsZqKqUoKL4XNdc06CL4p0kZ6cSMLmJVv9lpi/7FcUs2VtxEsUPN12YsEGN+cowfoot12hQTemTfFUu49tIXMHPqHDbaXSBDjbYsZk33kF1SAeUhxhG1jVm5a7sO0Z/pkNJ8jEDZ6zNGZiyq8G53jLfWG7h+fwMre20EVg5ROotIdFAKsQNj4iWg7KmjDInyuc3w5XY9WZ7G5XMXlKOcs3vodxfR3VtB2G6gmK9ievo4Zo+cRGlyBnaR7qlDRZh0e105vbIbTKYBWQjaZMbGKck5FU2dtH8WEGh8Fuu5TbEm0vPJXuDc4PfGiMdo2PbHmcWEEWT4JqBMQEzqr2YiabBjWA5za+Ms2CEjRTjwJreV2I8USHag6DBuyaBqiIEfIejRtK6HRqcDn8fqMApmLKMauj5Lx046eJqJmvx5hCGjtkjttzJw7RwOLZzEU099GpcuPYtiqaZsYXXH6ZaezqjQwpxoFqG2dnewuLKK5fUt7LYDrG51sL7JGDND8SUI5aaeAHkUhTICmpkoY35uEmdPH8eJ40cwOVFC1k0jR+OD1Aidrod2b4AbN2/h+hvfw+07tzA1M4nLVy7j8OHD2iD2+wHWN5bxxpvfxfLaHQxHHtycMRxj/FSSe80xFCWV3U2HdGDOTRqEefB77Ix1dR+QCzELB8pZtZBx2G3K6lyH/RF85BBWL2GYGGElQFmFkATgGG3/S4X6fpt5XydrboUxgJI3sqEG6yKPgZkmHJ9qtMyxO13cjTcUXLkr8yFEa17DGBk+pPiaTqMBifvs7n1QzeKKaUWq2S/QbMBykk1s3PqHyHJu+y288ORlnD5xXMwDl/M1GqgjT7d1mgSxkKAIPLpbsyChbi61yCxqcsxN3I5byAuA5QoFUU59J4vvfv8N3Lx3H06xhLHjgnF3jOKKidMxcI/hp8G+b3sYenlSpEho6ATsxhdC6VCptO6DcwtH8eWv/jysTEEdZQIp+j/cv/Ea/v3v/xvFQ2VdSmR4AyNGp+GcybTnPYsOX2q+03sipkHL8Tjp8GvYE2J9/O93fG/OzIHHPmXenMeENi3AfOBzJQjcvJehsyew/O3mnwY4G6d1A5hMVzs+ZhZO4qgjZcK7Lty0QqR0DknZtceRGCT00WABRHnDOrYUhsxE9jxks46AL9fIdsNo21igy7hFTEwv4HvX35IDd3oQ4Lkr5zBZoFxqoHU2CIaSa/SCIfZaHTQ6PnKlCrPZ4Ed9bGxvKV+aMVO857DmoTnF+2kUYbJaRq1cgkN2TtrGwvwsCkXLJBd4XOt5vx0jClmssUETrEBmkaQq97HR9nB7Ywfr21sYMIYt7yoFgd1amnfR4Gvoh8hYNkpMImCNODVGLuMo2qxScDE3VcXZk8dx/omTcDme3APwvt/raP6IfaTjMAUzfslXhM7bAxYLAqxQrrK1i65vOsmRncF6o6XueiqTkXSqTXbXeKjipGszCzot92ueE5o+0jjPpGxoouv9uP7ws3Bvw/NOU011lsdjhD/z3wNubGrzfru4x7//kY7AewHA9wNXBw/0/ai/n+SHIsDlsX4Qvev7gaxHdQx/3IHy+x3fB8nE/v5v/YIMuB71+Ml/8nv7Y/xxg+TkPT8IWH6/c/hJzrUf147yhxk/0rPD0wv7w0SwTDq2s9N416F7T43yr/yX/2Qs107myg6oo40QBtRQRdrAkMJsqreRNu8EoolbMBcNdgxNrMZQXWaCGlLIRjSVotszFzM5HBtjMP03BZRyOYwJpGm2FHiKmPjyT38B07kxposuVpaXjc5PUZWWNuPcmHADqQ0RN1n60korv6k4iFOLIA066NJNYxUupAnYEpVOfC0CGaOJpQM1VWYydSJNNp2W8VjWzWrzRrMRbaKUCZtS549Va3YDGBnFBZdFAn5M0l/bzLdMMSKKbtQFLcAEF9wwKZYqnVYmMvVZ1B5q455Oo0eXWzePs889j5PXnkGdmbRyqDWaQo4VgQMp36SXYTBGwclJ6+w6NMeKYnp8XyZQXjiC1x+j0fKx2Y7w6uIuri9uYavtYZQtK7daewCObdiNNcp0dybtOsA46sv5GlEbtaKL44dO4OzJUzi2UEMx48Or30V97Tb8Tgv5bBmzsycxd/QMKjOzGLkWglFfIJkmK+wmk3nAOWOAsukMmE6u2eISOHETKmCibrB5mM1pbNoSGg25+TLFmYRSz7/hs3JypTUMAQOUTUeZnTNqrUm3Z1ZqAqL5nkQ2im4acnxDWMwdZrQYiyHDkZxgfY86OB/NHjVwfQxTYwyNaA4svmRyBQFlRmOJxi8ztL4M7Bx2WSwXRw6fwVNPvYiz566iQJpi1hElmlFU3EAboMwOUoSt+g4erK5jbXsPzc4Ayxt1LK/WEYQEKo429Nyws1uTy1iYn53AudPHcPzoPKYnSigWWPQx+j8Cf2kxUxYa3RCbWzsCyW/deFPRMGfPUZ88r7maAOXrb7yCB6s3MRj14OYsFHJF2HY21leSKWHGWUCZ4818KGr4Bj68Xkcuv0Fo6ItsnJms2pQ+K4sC3HCHkYV+ZgKDyhMCV8n9wWyAzX2D1zo70ZMOcDX3bvl8sbu0mS0xXEoAsSmAmJ+b35nG8DtQ4SNWHdHw3/dvk/ckUDYIWs7WcXdZv+Xnie851KBT837p2AJeeOqy7imcI2IHsCPW89SBFBhgXA7vZbFhFBkDrKuR1pqlcRw7kfmcyc6m/IT3qlwBd3fq+L//+OsICbh5D83kJLEwsUWGMmxAoVq2DznuSSEhGT4BSnMlmk4wY7uMPIXXG+PpGKN34uRZfPVrPw8nV1aRLu0WJCm58f3v4l//q9/FaEQmTSQWkCmIsUM3FLDk3OG9i/dd48Ngzruc+NXZ5P03jqYyVJRYA25O2sFOcdJhTH5O0KNzqA4vpQPmviCozHUjZiqYz2c+p1TGB/Kk9W9JAYxkJzEhNKc67q4n0UdkiLguCjTvK+QlpSAdn0C2H/TgtZpGziPXZKnMDejWGhuiWipp/RyPIpm87W5t6e83NrfhZItwsiUsLi1julZDNWvjqbMnkB0Hum5p6hmEI3S9QFFIvTDCXquLAWUaNJak1wdlKCkbnQ5NFceSRrBQy3sc/QS41s3PTGOiWtZpn5megmOzg8qCeag1kBRyFnG6Xcby9fRZIubGpSz4ZIk4GfjDIW7eu4v76/8fe28aJEl6noc9mVlVWffR1fc1972zN/YEsLgJkCAIQBQvUKJB8wBtU7ZpWwxGWHaEw5blsMM/RNGhP7ZDNimLdsgSZVGUaZMGD2CBBRd7z+7OPX0fdR95VmY6nvfL7O4dzkzN7AGAiqmNju6drq6qzPzy+77nfZ9jXeRDIU083REq5QkwZYNrqx4EKKep1QeyaQNFFpLzaWSNSNgVn/zwMzh6eBE+4wDJlOp3lD9J3FFOgDLHIdcB2R8EgazH17aa2B26ou2kgaWnpyQyqjN04SEUjTL3K/SCYHGUMX2JFwbHQLlcVs70lE8xCjCXk+8eEyWol06nhWXGQla5VELP9qH9+H/3Qe5d77/2ezgD/yYAZR7+rTqetzot4wD9QTB48O/HAdH3cAnu6U9vV7wY9/nuBijThOu3vvrh234emm/9O/+T6liOO4/3dFA3Pfl21yB52n2gfPuzy3n9o//Fvxir+U7o1/uvtLexeceLa44H89rm7V2vf+nn/7OIoEs5ByvdT2Lg5YaeOKrSOZobN+nUEgCEqrunHIyVoQ+7t6qzN5LNDjtdXIjYbRZqbwxYpVugRSjm8vDsIUzGQRAsex4eOXsSH3vkDI7P1fHmm2/Ka3m+Kws5Nbjs/KncUW7S1NaGdFCp6HPTEXcWJfohzsUkehWX6dj1WjoLEulB8xiVl0nwRIMVdsISvTN1RwQtBLWqA82KP/VJKo9ZHDcFFIykU8xjFx10EODixctiDEIAQqOvbI5dYS7iqgpOAyZW7YvZHPRI0dXZDRilTfRCDUcffRwPPPMR7FqOxGWJ8ZVHWi03mfwcGlzHk+JAMZNHUcxQSC4MxMTMEsfvULRZnb6L9e0WbjRsfOviFq43huj7EbR8GQEdjNmpJh+e+mTPgeENAdLDabrFzQfducMBpip5nD56GmeOncBMPYu8PsCg+TaaG5dh9zow9Bzm5o5h7vApVKfn4KUitIcdMY7hWBHjN1d1hDl+1GY4zqNkz0AcapUhlVxbcQxKrrWiyXO8KXMujlNuLL09oJyMWZpnSdcm1m+ySCM06JCFHh/ZvCnANMXdmejSlSs6KZ96lBX3dLrHYmTBGLkClCM/gMVoEbrJ0lXW5SbUgROQA60YB+zOMB844rWS2CSlH2YxiPAvFRkwwgxOHH8AjzzyDA4tn0KtNgUtRbChIUNKs5aSwkqxVJSuCDvK69s7orVrdhx897WLWN/sImTuMgtENAkaubLRnJ+ZwPkzx3DmxCFMTVZQyNI0jp11Mi8IkJJ7OIWBFwqtcG1jHTu7aiNem6ijWlP6GxroNFrb4nq9svY2vFEfqSwLRlmkdFPYHWoeiAGq3JOK0k5KsORX2yyQkEnAvHFeq1A6yjzVPFZ2VtmJd6McwsIcRuWj0MkQEQMfVcBS2lCl36c++mg+wNEsu6kxMN3TsSrNuXokv5MKhnJm3gO66mfpSt3lCneLRutf+ss96i71pvI54ggozkuxMRQPPMPCkMesWQ05Q8fnnnsa09WSGMRxnmHHMWR0DWmmRD2M/6IjPee1mOqd1unVQHN1ygt0pOmSns0JtbZQrmJgu0iXKvjnX38el9fWxV14RE2l54k5nhSFYqCsgGEMhBMxuBJeHziP+yBauvtC/VbeC4lsgp3E4yfO4Etf/glk8mUM6JqcLQrT5tvf+Dr+t9/5n5E1NZHk0L1fxZoRjirjq1FE2QTpxzQu82IfCs7xCqQkkpmE9i4XIM4xTi7GO0zc4osrPhaxARfjj1hskVinA6Zc6qnJaEhKc6royrGjdOXqvz2gLDn2EuwcO7+rTjj1yYwzpL9FrVqTeT8rTBFqkHVhfXR2lSHh0HaFOULnbon3Cpl5rqOQNaWgQN1uv7mDQbcr77u2vona5BwcFj78CIVMGstTVSxUc6ikRrIOspNPPwqaqbke0x9Ud5nmVaR5p8X/gNndjGJUx8p1kOwxrntcP1nEqVWqShfsulieX0CWWmBGLJIKoPH+VrF7jW4HncEAHbpEk8ItY5Xrogad7JpsFrudLla3drCy2ZCijWh6Qw0TE3VJiqhm05golTAxUREZVuQ5yFHC4Qxx9vgRPPHoQ5iZnBAK+rCzI3OqFJ5j53KyKQiSZY2PGVytVhvXd9pihrmx3UKqUMaNnQaaPaVb9qNQvEK4DuSzprhf80aVYsNI7YUka5tdf38k11Fo1vQ6SRmynimjSMoQSFQHuuY0sj/863c5q9x/2vf6DNwJYI0DLAc/6zjgRJB1txrU5HX52eikTFpwWTxU7vygXpnmUHd6jPuctwOi7KC+Fx3uzZ+Jx/brX3j4th+VwPZW7tbsmt/O8ftOuth/9dIKvvJbf3zHc8NjZFf5duc6oabzea/8vR8Hvx989GxPrjE/d+LOnJw3Hi+B+J061slrjXPZ5nW4+b3HjY27+T2jrGhKdqfHzR1lxkAFExXZDxvdwZ50bZxGmeMsomFyJi0u2oxhut2Dn2u5XpTzdzf3wd0URfhe3uIUgurtGQTjoqFkh/DTf/3XIqHyxgA5yZSULGLEObMCYhQgTjp5YspE8BnHi6hOM4Gyihyhjo4LjeiLg1G80VCUOW7EuTEk8GQFmxRSGpjM1sr4yo98Csdm62g0drC7sylgiFVf6uLEiIsASLpRgSzM3EgTqMimhV3vGNAL0OImTDRFEHqidEAIvmKNMjuB0hDgBo1mZZ4rpmZ8PW6E8lwgCZJjkyhuHmi8IuBa3E0joXaz40GHzBGjoBwPl69cQbFSxmR9UjaLpGpxEWZTRCjrjit0s1Ls9imUcehwoKNLoPzI4zj31LPockOpqffisXGjPRpFcN1IDEj0SEeR+bsxUCZYcCVH2cXA9TH0NXSHI1xf3cLb6x08//YWdu0QLt1l82VEBsFKnGHKjo9rC1COXEcAHmN+qFvOoI/5agGnjp/F6SNHMVM1kdX7sNqX0Ny8jGGnBSPKYmb+OGYPnUJ5agZeKkR7yPxkS3JCRdvO7y6de2lKlnT51EZV5JKxdFQ1veIs01iDJtc7drBOgLLIAAQ8x9c9do6NRo7o2rgRFfdoof4ql9R8MSvggUCZ54tjk5RVbuAyqRIyBKCehcBqw/DptMpuDzAYqtgVgkzbD9Czh+g5faGMUlNIM65UlgZmKdVllqMKmNelNH+BDiNM4+Tx83js0Wdx+PBpVGuT4oosGIg5yCHE+I354Swube3uYGV9Q/SGO60BXnn9MrYazArNCeWTucVKlxxiaX4Kjz18BudOHcbkRBG5DB3ASe1Ury8u7OLyrcFhVAq1yu0Wut2OgBWCqIyZjUFDiGZnB5euvI71zSvw/B6MTCidYDI4xIQo5P2nzPHU5Upoqb64vtt2X0CybQ9l0ynsdppAs2jAjHZqOYMIXmYKKMwhLC7tgWMVqaTMw9hlN4yM3HOPV0NMmkTjCaDZrw5KgU5OumIHqMdNz5OnH9AV3zRjswh38yMOyLvt5B4zsfco3NS0x1d+r4ctNZORC5PAn9T0fh/PPvUETixMI83zRgqupsGiYZLD7HJl3qcMoFh4ZAwNHXYN0aATzJik7JspaKk00vmC6FCNbAFDb4QLV1fw9ZcuIFMsiU9DOpOCTQlApIBjTNS56XQlhYaD5y6mkYvp1z7dPOmyCd1Xg5ixHTt+Aj/25R+HmStJRzObL6JQKOKP/p9/jd/7P38XuSylMUqvbg9c5LIlFEsVkVcwRaHdbshx0aAvub85ZyZUZ3U/7T9E/i00ooPMAZnM1XVnF52MI5FvKMMzSnXYkSRVlk7zaqyoYoFqsMfHyWKHdHtj5gEZLZKJoDrKqrCmgHJiysXjMBh/ls9J97HEQmi+gHw2J4VWPp+u1Favg93dbTSabeUCn+E9R6+LvEgjHGsIz7ZEt0vASCPARqOJRqOFrxux0AAAIABJREFUE2fOo90ZSkGJ8/PJxRlUUyPMltMyfwzJBnNZvGUcYgSH/x/QOd+SQgnXJ44HKeSIoRo/P83E1Dnh4THLmLF8PG/sms7W68gMLNEVC5sAdGNnPKSNrmOh2etjlznLZBb4ATyLMh1dzLIoA6AfgZkvYqvZwdrmNlY2NrDT7AjbgqdwarKOpfk5lAs5VEtFTFYKSDGKcOTA6rWwNDuDDz/9FIq5NCKbBoF9uRdU0z+SdZ37DF5rkX6FIRrNFtbbFm60+thp9ujgiLXdtuRLa6kMuoMhbMeSNVkYML5aw/l6XKv5nUZe9MRgYUmtVZyPlDQjoXnTmDCfK4gcyz38LDJP/fTd7FPvP+f7cAbuBJTvlmbKjz0OgN7t5v1Wp4Bg+X/46ofx7KnZO56hcQCLf/wzzxzHb/387bum9xKJ9V4uFw2weO5v96BW+l4jsN6to/fBzzDuOiYa2Js7zyyE/MY/eWHsZ/6VT5+VsTIO8N0NBfu9nP9b/e24mKyDHfWDf08qMwGnbrsKLN+F6zVjpg6C1FSzd0enar4miwP/9U89cccoLz7vTlr7m487KBfEAVu6DAce1CVnVrdv20lOnqp9+Qu/EiURRirSKNlQB/Aj1ZlNQDABDhcjVlxZVU7ylRXlKY5riLtMQhWOdcykbPFnLnDsnqkKunKfNjMZAa+kPbGL+fkPP4kvf+ZTuHr1IhqNLaFwkorGRVpoz3TmJLgOI6mSk4YsnQPpKitauGi+YuMvdpeFDi6LIs+TinJQHWjVEVOsR2buelL558aBp1OAskRCROKmzA0QN/jJ67BTObRpZqLJRoQvR+r6ytoqzFweMzOzMLPKoIndaVLICczokszKuMlNLwE0jUJCwI40OEYWD3/sEzhy/hG0HFeq8GJaFtEMRRPzEM+L4Du+dCkZDSVRHCl2DQO4pIN7vlDBaJLUGvh469IKXr6yjpeut0SbHLAKnslDwnEll4maXAea70AnUHYIlD1EpD56NrIYYHGiiDMnHsCpI0dQL2rI6X043atob11Br7kLhCZmZo9j5vBpFCanMUpH6NoDMTAjhV+cwOPMbYIajoOD5kESNRP7CymJYkyDfAdQZidZUa35lVCvE/o1WQ+kLGpRTKkjMBHjIbXR5Xhld4BOq2LuRmd0iR0jvqUhUh3ZVBaB3YHV3ACcrhjQUAtu2RGskQYnNGCPAuy0G2h2m9CMEIzjUeA7g4hdicQEiPRy6cYEMAJIR/nMyYfwocc/KkC5Uq0LXVnAQMA0LnYsTFSqNRm/7Civbmyh0eljY6eDVy9cRatN3Ryzl1WkTEhn7cjF3EwNTzxyDg89cAKzU9Qlc5zHubUEFeIeT4M75nKT8jyKO/3U9SlXeY4tRV0N0B00cX3lbWzsXIXr9aAbvnR2qUvkg51OySiXe0hhExl/dFxnDuyQQHkomeoShSMkATqSK+Ci3IIjBMVDApSj/FQ8JuRm3zPWo6s8wTKByBeWWCA4SJ3Zp1RzA7/3QWLbq6Qr+M6OofIyuFVHme/xlx4E4GIEd4slJ6Yv8zeJAzKdiqW/La7GSjLAKkEmpYnDtT/oY356Es898zSKaRo9edJhZeFr5PnC3Ik8dt99KSSSmaOMs3Vxnhf2QorzICm+KehkMuSL0Mw8nMhAz3bwh3/2TXQjk4G10FKcb5XpkerEhUI1TQ5HOqZKt/KXDz2+B5NiSAIqWaxTOeWcN+jx4OL4iZP4/Be+iJSZh+24Ao5MM4v/+w/+Ff7sT/4IZobzrZr7JqpTePrpj+LcuQcxMzsj4+1/+Z1/hBe/8y3JOVe52eohyQEH/n/feIvFFAVYD1yGmKmi/lYi4faAMnOPqaVX3xMKdgK09+ecJIs7BspJhJQgMzVBSa9Z5ZUhoFRDPCsN6SiTVZR4UZBNVC6WRKfM68n7gkkPjDFqttsSrUSgzfWIZmxkEnC6EsA8HKJeyomx25UrV4VW/dDDH8JIo+HXEEbg4dj8JHKjAYoaCw956eS6TK3gWuLSH8KW1AleH4fzL00LEUpSg8+cMBZeSaOnbMTMIdRpiWFKTnK1VkMqk5YO92hnGykaE4ZMQKCkaiCmlI4fYKfTR6NnYeAFUqTh2s4CCr0+yqWKMG1Y1CtXKvCiCI1OB29cuoidRhMtmjMGGnJmBufOnMLs1ITQzacqRZTyGQw6TaFcL8zO4NknHseEGcDqtkSLTIAsTKvYlZpzhsRIeZ4A5V0nxGtXN4RqPfQC9BxGRRqI9JQUDmQNoSacax33AvE6wzWeXwTKQ3aaOQblmFSuMudc/n++UMSQEVNkeHF+e/hLMM5+6haTxP1/+kE4A38VgHJynu6GcjsO3L8fFOX3et3GxTExJ/or/+DO3d9bfYY7aYzvFjyxKMFu8e0e/GwPLE5Ipz953CuoHXf8fF12zslo+F4+rv/9n7ljp/pOmn2C5ZD753ZPPvK4jnL51/4PhHkWg9XDGFh3zD4+eB7+9k8+id/49Jk7npp78RdgVzws5BBmVa6yMXCgW85dnXrtiz/6tUhRp9kF5oaZeuOYSs36cRyJoDrO1IUqQMmfE0MTRZtVXyoDVRnd8Gehx7pKlyrdGZ3RRspAiZV2ccxl1FIEccpdrhTxd37tP8SN65exubEKxx7IZpKRN4yyEOpcnGkZRaTlxTmgire751IqXQNmjcadLrU5VjTZhDqdaJSFBSxOluy6xHEgYHWZTsTKdTmd6JRiUw/1WdKiUeZGhBRsblq5WVnf2BQgQs0nHbG5CaJzKc8LzwM78eyesGvBvqbkP0c6XD0N3yziqR/6LOaPn8VgFEoxgHRWGkrp1JGRguyrjjINwUq5Igo55g3HWc3UcrGL4IzQdUJstWy8/PolfPetG7jachGY7CQT0KWBlEl3NQWUqcv1beiehcgl5dpFyI6y7yAb9oVKcvbUAzh1+Agm8hFy+kDMvNrbV4VOGPopTM8ew8zhMyhOUaPMDoclHW7lTh0IjV+KJHFUS0KhTXR+HLEJYE4cd8XtNtaeiU4+pq8roKwykhOgzH9j+1enMZByBpKbQI1TlZXKIgv152mTQJkdFmZRs7OTQ640iSxjuvq7aK9fhdvZEpObEXNs9Sy0TBlBOif0vRsbq0JPzmR1FIpZAaLcbFGf7Mf3ApkVBq8ZczgDDWlk8cCZx/DkE89hefkkSqUa2GzixpJdINuiQZmGbD4vRE+awu22umgPLGxstfHahavo9mh8RG25Us6GgYuRO0ClkMJD547jQ4+exeHlaRSLGZCmSzAhBSoKW6VBFWHo8P3oKUDdIe/nkYxX/ptS8oboWW2srV/COhkDThPQ+L6SHBp3F6npVuZrispL4DSSrmjics7OiyuadNlPSjGH9/yeRwC76OUj0EoLgFkV8CJaVHYDeZ+KyVlW5oepQgafOlxX1zM27lK85phCKm7l6rcJDBTCrBTuDoJrlaO+/5z4zwS579OMk9mT0gjlyLz/6vxJ9aVjICxyATpUhfAZiRXPnzRroqGbRnori3H2ANWciY8+85R4MpicC0V2Qv27LeeQsVAa5zTRdY/EKZlXWmX5EigT8HK8KqBM2rXG6CcjDV8zcXFlHW9cW0GYr0o3kYVF3nf5XF429gIc48MUnS4LHJpY0h04quRg45zhRK8raJLFPpWlzLmd9yYNII8fP4nPfO6HRSPt+j7S2byAx2/8yZ/im9/4M5hpxTIql8r4+HOfxML8IaEA1yaqKFfKuHL1Mv7l7/1TrK2tKFNF0xRAxO9Kqxyf/70iFD+vKtIk4Fn8Jw64VR+MdSLzSICymDaqcZZEDSaFAJknxHIgOR9J/SA5DzFQPnA+FJVduV0TeLIwx89PwDlRrQmNmccQ+iMxerQHHbkOBGGKRRMKG4nnhqZaBI0sAFJmk08ZaDd3centi0KtXlw+ioXFw/BdH0Y4wmzJRC6yEfYaIvWJNIMEFvk8vC0tgkN/JJpxGnBKYUto82TaqKQF8RAhK4HRdMWi+A4sHzqE+fklbGxuSHEjy/gun54VDkJ2xWlmaNlw3ACtro2+HaBnsXuti3eDHTjiv1EpFFVhjHM450SEyBZyiAyg1evgzSvX8dbqBrrdgdDOmelMEy+6XvN+KZpp0Sr3Oy08eOYkPvH4WVjtBtqdtnTgKcfq9/vC2hJWEADSrje2ttDwdFzZ7KA9sKWT3LNdhHoaQ0e5VbMLzFxrrsGMwaS+v1Qux0wWQ6QpifeFJGmI/CyUgijvPe47qIVm8c+xbGQ++x9Dmz11V5uu+0/63p+Bv0pA+W4A1jiA8IMAlNkV/Nqnzt72Yt8r8ExeaFwhYVwRIXmdcZ3Vgx/8dl3WcSOZneVxNOd7of6Pe79xvx+nz15tDvDgr7/T9fvm1yTgpKcFH+OAcvVrv43RREnWRs61qWZ3bPc2eb/ibA1v/Kc/jHIMbG91bLeL8xp3Hu7199qXvvArERfQUWzUJRmPB8AyAeBexy7pNscLBzu4idFSAmaUY+n+NjQI2Slh14p6Zmaqqs1lAoQkN5f0ynQGvmUh7Vr4t3/qp3DsyCF859vfhKEHcKwut9SigyTI4sKbNXNxhrHqlDHrmZtO2Thxy0eqHbu1sflH0kXhppvgV7SHUlQX5xQBS6JxEidNBRcIblm5VlsPSPdbGYMp92nmyXKT2BsyQ1cTjaqeymBzZ1eodTTzomaNpi7yt3JiVGecAEU65ALcM1L5Z+LkUM/AqE3h6PmHceTMOeQLJTl/8D0YstlQnXTXdpAKDZQLJQF+xLt+OJKOshtp6Hkhdnserq438eIrF/H6lTU03BSCTBEhaWZ6SpxQ2a4XivDIge67qqPsMtbIk82dUK+DLpZreQWUjxxFvQAUUhZGQwWUm9vb8BwNU7PHMHv4DEpTs0A+Az8aSYSQaZI+S60wWQeKnq+ukgIxiWmT2vTub4iTjnMythITOY4dpVFTWuWDQFmND2WcprpE6rmqw6euMzWENGQTfWTMNiD1OFesSqao3dnA7o230du6Ad8aiBFVrjSFQm0WWq6C3V4fV1evodNtIpvTxeiKmy062XrsOIQsMDHmRxU3InaKRjoyWhYPPvAhPP3Ux7G0dErMvKCpLhuBMjeeLIKwmiQ52J6Loe3B8kbY2G7jtTeuoN/nOTURBrEjcOhj5PSQhoujh2bw5OPncPbMUdTrRWSpW0+MnMmooF5jRAo79d4Ex46cO7rWUiIRRgrkRwjQd9pYXbuIG6tvoTfYRqS5B0ydaKxH6nTCcmXRB/Jaw8EAvR67yQP4Lh3yGYGjGLH8CAR6YqXEMaDnEdZOQi/NQMswV5maZDrAcw/P+zQj9zj/4pGFCTy+NBVrQhMabAyUZdAo74MYOb2jP7rfhVQAV6KCOPqEqRsXU2ReiqUYCYObwIt5ywkNl3R3fiWAjNITgjjKTGh2JEUBX8Z7u9mCYUSwB33JqA0pVXEsfOSZJ/DAmVPKSJBdYzpb8zyx+CjmXaRaq4zvJCqLwJ7zH+UaeoZFHlPAF7NmS8UsCCNdPYVmmMG3L1xBP6DgN63KCQdis5JII54jVUeSWXBvXpZZOzarknzs+FjlThW2hjJN5GenrjjUA6HzuraPM6cewCc+/ikxRWRaQqbIz5jGy8//BV741jelMEWg//TTz2BqehqW7WHQtwRQEiiXS0WsXL2IF77x58IuOgiQOXewUKu8KdQCzcKgfKa95rO6fuyQJuZeyg8jNvISUy8et5qPhHoN0mrpUM9SpGJec0yIqOaA3fUeEJcGthpjyeeg3pYgLXlPGb40C9Mhx1TM55XsJmLNTUUrdlodWWuYWcx1gXR6FpSofeVnkkJIHE046PRw4Y3XMOj1sDi3gMlKBfP1OvKGDjMaYbKYR7/ZRI46OoPrCoE+DfbSkm/N7j7nOPEL8Tx4UuAO4NCokMUV3mxMTqjUUCxWUK9P4OOf/Rx+67/6L5EKAzz91FN44Mmn8dZbb8IddKQj3t3dljmWJm7dgYueC+z0bGy3BugOB+jbQ+RMelbMS6GAoJ9GYUY0Qt5MwTRoHuqhUp/AeqeH57/zXbx95Tpsj2u8jlw+h4W5WTx47jTOnTyGFPcAvSZ+9CNPoGCE2NxchylFhTQc5ivz/pJJI4MLFy+h27ew5QS43rKw3Whhq9FGqToBy+VcpKjmvU4T9XIFpUIOaxubiNLZvbWAaz5NyugTsa+ZV/sDdpvl90NKYHRYlqvipL7ym8LquP/4wTwD1D6+8t/cuoN4t8CKRzaOsvteqNcHz9w4MDjufX4QgPK4YxgH9m83ksa97t1ez7spSPAzvL7awkfeQ9d3nMv2P/x/Lwid+3vxGEeFv1fgOQ4o81oQWEfEXL5/1yBZzoWm4e9+5Sn8ysduX4B8t6yEez3X2hc+/4sRNzuSiUyX6Li7LFEIstFV3V/JgSRLV/TMMUUw3lDIpiHu+iVAWfl3sZPHDR8BDRcdRzaSpCDLZkM6pCpigxtjRqtoto2jc7P4xV/8Kl558dsY9jqIAhu66Nuo21OZt9xEU9/Frq4YlDA/1HOEFs5OITfd/HedOlXqXWPwTqCszFVURIiiWRMUZ5RhGTdaMWJLZ9LIZmmcxI3q/kM1KpWZh2XZUpVPZ9id5ftlxKiFi2+r05Zj48aMr88uNBsPQoEEI7IyYvZCiqKRzsIKdOxYHt5e34FequLoufN46OGHcfb0KSxOTaqIjBHp2B7soQ0j0lVHOZ8XGjuvn8Ps6BDSTV7d7eG1t2/gu69fxvXNNuxUEb6RRUhgLuCcuzrSXCNoAWnXNPGiVtmTDXwClFN+G4u1LM6dOIczx45juqyjlHbgEyhvXUVjaxPWMER96ihmDp1GcWYORjELyuB4/krlPEyTRQZluqQo+yquSd0PBB/ykwK33LAmKCzuGCXgmDFc+z8rqn1CxVb6dFWIUJEtyqwmMX6RsSbmNYwCScdu4nEOMDsF+QJ8x8KgsYLG9TfRXL8Md9ATA6uJmUOYmDsCvTiBHTGoWYHtDJFKUQXvom/10WVWNLWA3LCzmETXcAIizxc6bQZZPPLgk3j26U9i+dAZFAtleNT7DYbSAdK0DC3IhR7b6vbEFMkVUGJgdX0XL71yEb2+D+jM7WaFjqjGQxRYiPw+JiomHn7wBB558BQOHZpFqZQXozrpesXZx4oZwk079Yy2UOP7fUskA7wHFXiMMHQ7uLHyNi5dewXN9jo03YWRUopdkXCy6zlSEUHMYadrPgGONbAwHFiyMWfRibBb3HWl4aakF+ycyQyQLiKYegRatqIoxHGkF1EGu5Hs3qRFRx/hM2eWcHy6dvv5TcaTetwK5CS/E+2zCrpVjvg8jZJ1rMB2HCyl5gA5v/RciCcPjlMVXS0yj5Au/9TyBx5GriPMGc+34UlXOVBGfTT+oSlcMML0RAWf/aFPS+QNzaUibyT3GTOTmYMtdGuyIlgQE78H1U1Wc1QgEhTdzCOVyStJhzhfs1VvwNYzuMyc9N0BXCMrDtsHj/lWJ26Pxi7Hvq9Dlg4rv0LF5kiKoZJxTvoqmRgsgGIkwIsd0dMnz+Ijz35UildO6CBTYDa4gde+9TLevvA2crFm9alnnhWmQIt5tY4netiJeh2TEzW0t9fx7W/8KTpt5QzN7qeY+4nnhQKjHCPq/qex4j5hXF1z1fkVkzn+fwyO1TEo9TLnX45iMW2MXclVoKEa2zxtPKXqtWKWwZ6HAucuxSRIqNospSgWtnKg5xzH9YSu5JyXCapYIBDJURig1yOldygdZBZv0zoETBNMMh2A3h/yGrpaIziX7Wxt4s3XXoY3HGJxuo7D09M4ubyIerGIwLJk3XTpp2CSmUWNN1kk1GCnZA6RNZ3rNuPqwpFQ7emCPeRaqaURGmlUanUcPnQEjzzxBP7gd38X7a1NTBQKaDab+PzP/RJmjh7FN//g/0LJ1NDYWJHiLanjQy9C1wmw2uzj9bevYLfVEZ02z0LazAuriudhul5DIW3ACBzkjUg64mnTgM6Cdy6PSzfW8K3vvoorN9aFlcV5nfPX2dMn8PQTj8MIPUykmRu9BNoUGCHlDJGSLkFDuzuQWLTrqxsiVVnpDNEeabh6YxV6iiaLaTjeCJ1OV8ZSpVSUeDUyQFg8tMnyymSEck0mg3TdxTCODuVk0IXStaeMSmIOPeqiU2gxu9nIovSzv3mve6/7z/8en4HbbervFljx436vgPJ7fZ8fBKA8juLLvGKaYd3r4/0Cynzfca/F59wreLz5eMZ1ce/Wyfxez9PNzx9HN+fz71UzfjdA+b187nG51994ewuf/2//9Xt5i7v6W+1Tn/rZmGimIjDENIm01tFITKGoX1RU2TiiSDpS7D4pQClxI0K5VnRB2Z4JFTGp03MLotx5XWcoMRMSKSMbIUV1k00rDbeMNEKa2fgu/tbXvgY99PDyd57HVK0o1OBg5EglmlVetaGl+YsppjGs9PJz9vs96e6xysyuRCTRUXGnSDqKNMRhT4nvqisqKON1coW9TTYBLTdDfA1+TqGGI4BHihw7LexsBIzSUhEbBMkZUhtdbkKog0uj0WrLZxkM+gLe1WaTRQYamwGFck0BfS2FVNoUqiLNt9bbfYwyOXS9AJ5GiqWJY4cP4xMfeRaPnD+HQt4UN+EBN1sR3cNVPBSddIktqZ/t+SEadoCL6w18+/VLeOXCdez0HOi5Knz209ImNDMrcSGqq0L6NTXKSpPMDig7ZYmZV8rrYL6Sw/kTp3Dm+BHMVrMoZVx41jqaBMqba7B6Dibqi5g+dBKFqTmkymXZcZbKOYkaoUmMOEELUFZAcn+bK0gl9sdRQIxjUWHneGzFm2PFRthnJSTndL/bzB2xJOCqMDLpKHP8qSIQgYnSLVIbzjxiUllpxJOGkctJYWa4dQWt1UtorF0WjW02X8b04gnUF48hXZhAo9NDs9NAGLlwgwEsp4vesIPdZkNMsqj3Fc27ywzlQMyZApt0yRQeOf8knvvwZ3D0yFmUihUMra6YxtDFulCsIF+sSLe20W7LGHJHkWRdX7uxiW9/5zWhOuo6M4j12PSJukYWNgjoRzh9YgGPPnQGZ8+ewMREVQoVog+WTFpd7jlXtIR0lHfQHwyFZkhmBDtMpH0bKQLlHq7feBNvXXoRjeYqNMNHxiRQpBaQGb8BAleBbi0yEJDS3RtK4YjxcmKCE+fgco7QqMXmWJP8c553DWFuEsHs47Kh579REylRQCxMST6wAsojb4Rf/vjDyKWVtuSWj7sEyvxblr04OhRQ5vfE15gux6rAp3ixSWcxpiXHMXMqtomdYAeBa4tMwfdscXWmaZdtDQSU2YMeSvkcOo0dFLIZfPnHfhT1WlVinUi39m1HnMDZUWbxkUBZmXepCCY+OFOJeaBG+rYOw8wLAJGuMqPOWLxIp9EdaXhlZRd9QxXD6GlwUFZ90A9AbqsDul8lU1Bu3Uo+E3dNJe841lvHLCBxqiN7IKLVI5kI7JLaOHXqFB577FFhKQRaALOQRlpL4c0X30JjqwkaHxXLJTzw4MNSACG4ZqY3KcDFUgmlYgF2p4U3Xn0J3V4vzrhXeec0xaJLMk0Bt7e2FQU2w+4ye+n78opYLLw3zyoJBMeoiqKj+R0nSSl+ypqjXLXJpJBxLRFPmnhBJGD4oIZZ5SeraUvR+mNH7FiOw/VH1gdSjFnIEMkNC61Kc0/mVrvbg8/EAmndU1Kj1keajHEeEsaNcOM1eKNQ1g8aWXYbu7j4xmtoba9jrlrBuaNHcP7kcems1gpFbKyvKi8NsyDrooqdMkSbnGjlJQ5PCuKAw/HBdUxjBzePw0uHUKtV8drLL6OYMUUakDPSGFgWLqw38Mkf/hyCYQ/bq1fg9tkRd+U+ZRe47wE9L8Ibl67h4tXr2Gl1ZA2s1qeUs3kUoV6rYGl+BjMTVczVq0hr1GP4UhTI5vLIlytodod48dXX8ebFK7h05Zp0Isi8oo799IljmK2YmK0WUS5kUSJTK5tGrVwU/w8eb99ycPX6CrYaLVze3EVvFInHQ60+DdsdiWGmRADqBobsCIfMIs8IE80wlZs1i32JvwDXDs5Byn3dQK1Wk/WEdG/KD3gPdfs9RJMnYH7mP7qrDdf9J33/zsC/SUB5XCftBwEof1Agahy4vZfCxzggxtH6bgH9wZH+QZ2Le7mbxhVf3g29/IM+rnHj+P0Gyt7yDLy5STmtmfUdZNZ2FUL9+Ce+EonJj2QPxzom0YEqwMFEB2rR5P8FUsecVm4uY00zqXh7FGxutLghIe1UrfcCMsUIzCcFW9FvBZxJU0x1/GQDq9OVNIdBq4PHHjyPX/2lX8A/+ye/jcDpYna6BF2jJo6AmR0cD51WD87Ax1RtClOz0zCLOXGzbLSoqdQEKFPjp2IfWAFmBZ/xTkqrpkzAGKOTFRq15C/TATOmfXJDRm79wZxOnockx5fpHsyoJcCIUia8SIdHYERgQH03gT031Yyc8Dz0rSF6fQuWF6A0OYvp+UU02z20egPomTy8UBdH6oDdP4PgOSdgq9XYFQ3XuZMn8NwTT+LJxx4GsgZ2+02UKjkUGEviBcjqWQytAA03wErfwwvXNvGnr1zElfUWAs0UQMI4EmGpMfeWtGs5PjqG2nHMFsM4bWg+I5I8RI4FfdjDQqWIs0fmce7oIg7NTkj80GDQRGtnDa3N67C7uygXC5g/fAKV2cPwi3XZfEzXC6jVyigWi3v6QVVIUfRFanIVf1Ll6EhONIE09dykd0bc6NFdWZ1XdhfFH2kUxa7Aiv/L6CehYscyggQYqu6TiuBKorkSMMB35dhgJ4HaShYmeq1tOBsr8HfX0d1Zg+07yNTqqC0eR2X6ELL5OmxmlFodhJENezQQ46vd1hZa7RZ8x4Fns8Ck9Ju+w41pBM/ywFN69vg5fObjn8ND5x6RcWdRJyxmSynpWJQrNWhGRjZ2nf4QzXYzouluAAAgAElEQVQf2012d7fwyhsXsd3oSLyKFqbkPmNXExG19R4K+RQOL87ixPFlPPrweczOTEoRRcxq4vxwAmWH54mUWU9lgK9v8rN3xKW2Wq1KLrLv9SQa6sLb38H2znVA92KdfZJ3reK8BDB7NPHyMegzK5vacZWXzPtI4p1kg06jPCWJEOKzbiIqLSCaeUhYBqTAkmkiJQ5qxsUELyeFrVrWxM8+c15NWAcA3jsWiTFAWe5JYRqwhEJ+iIpukulMTzSo7C3GTshMshGpg9JsSyGHWeukkjsq/91nprfdFxMm37UkD94edqWYJ4kAdCTXDQw6DXzuM5/Ghx57DJ492JN9WH1LjIAYjSdMHekoK4MsdrGloxVHpKW0SOaATLaIFJ2UaR5HrwY6WkfAjjXC5Z0uwsIkrIBNZpqWxWXIm87ZO0GyAozJU1QnOZEt7HdO91gZxDe8B3kuCJZDslwczMxN4uz507CdgVCyzSydzTNoXxvAGdBczxBAdOjIMWWKFEUYkBVjGHGEXh6DTgvXr14WIMJxwCzbUqmIen0Sx44dlTn71ddex1tvviVjKhWDe7UkqWslGbssUkmckS5Ra6ViGTNzM+Ik/taFN9BpNZGRzrRadyR6SxNyu/y/0rAnHXk1H/EhMvQ9o0GeG+FMKTlAPD+xisCljQyaIiU3pgLKokX2fPSHlvhL8NpQfqAxVjCVEtYR5y+a4cmcrGtwZRllwYMSDk9yhK32Ll5+4Xk8+8iDOLa4IA7ReS5E4HzMTjU12BnVUY6MPb8EwfdSCGfHP4Ij1HOuX4a4Tk9WK+g0doUZQX0x57ESCxSTs/ju1RWks1kcXV7A1o3L0g0e9rvwg1A+o8dsgFQOq5sNXFvfwNrWLtq9vqyLhpkV4yseB03oynlT5qWpWgUL03UEzkC0xqVSGZFuoNnuoNHt4aVXL+D6xjY2dlqSwcxxMlUrYW6qhoWZKdSrRaS1UKjTI8cRhoKYavojMQrbaPXQsVUnmJ9jxC57Ko1MuhDHSaVkPuP8wiJRv9tEt9dVmcnUPPPv6DsRF8vEyFPM8Dgv91GpVkRnvrPTQP5Dfw3Gg5+/lz3r/ed+H87ArTb190qrHQc2xlGi7/aw3ytAGPf379fnvN3x0LmYHeU7Pe4F0B58nfcTKI/7nPc6Pm53vL/z730CP/zw8m1Px7ulod/teOLzaF520Jzs5r99N5/h/QDKLPRzcU10zwc/17jrw+e+23F0q3NHd+zBk2cRyZoKZC+tIntpDdrHPvGViNRhyQwkyIiziMXOhBSoA9RVtSHZ3xQIOJYNgqLQ7mmP6RAZd2RkEyEdZW6gqeEjUKYDNjeqfC0FnOVBulmoIa1nkRr5+OWf+zmcOryE3/3t/xFZM8TMdBmFnI58NiM0626DeqkePNsTI5LZwwsCArvdriyGspHkBk2cq6WeLJtUbkBVXrLKv6RjKLvOrK7v62KVSy9BpHSW06S0jaTzRqAs2bcZ6ot5HIbkHfvcbAXK1ZtFhXyW2kRlEGak0ugOLaxtbKPVt7F06gG4WhqNThe2zyzjLDy6nBgmjIwp+iieVnYl+FrUYjEqpGSkcWh+Dueffhjnn3wI80vT0JjVO/SRGjEPWsONnoOXVnfxpxeu47vXN9Eb0HKZr6M0e9wXEouLIzTFfpoBSmPl+vKz871GfD8HsIfQLQtL1RLOH53HmUMzWJqpIpelkZmFdmMDzY2rGDZXUcwamF8+ivLcIYzKczDMDCaqJuoT1CCWhaqmDJC4N2FxRvJJhGqnNqAJ21VdC1LJg5Dd+Bgwk+46UiCZYIwATemPmYXMggT1eEoqkDz29cwqnyjZ8ItGXsaCcgPWUim4WgSr24be2EHU3sagtY0hOyfVGiqLJwQo5wsT0kl17D6CyMbAa6Pda2CnuYVepx13GVnMoeQgEooeiyeDPgF0JED5Ux/5NB499zBKhbK8J7XlHKelYgnlck26bLbLOCoPrXYfG7tNXLq2gpdefRuNVkc2fqZhSgZ51kyjWCSoTCNnGpidrGFudhLLS/OYnKhKTqgumlqly2WhZ0ATtJB6aE/yRG+srmKn0RBWRn1qSmKHSOde27iMN998ARtbVxCEthSYNGqT42vFc0mtMzXOBMrsEtK5m+/Brhavt8QRUYtP1+dYLyvzRqqAsLiI0cTJmNWgTJb4kDi2mBFCivLDS7P45Pnje7+71QQnmuf4cSvq9UGgrEWKrsnOXcz4j19biOWxEzzHi3I4ljkwzu1m9ykgzdoZwreHcCx2CB34zJV3hgi9ocQAEfCQ5dHc3cEDZ0/jq3/jZ+HaNrJmCt1WWyic1sCWDbwwdOKsekW9VpTrfao6DZEUqCFzJW3mxA+BG/8onUF/FGKja6MdGPAzJXHQZzS6gLHbFRYOFB1YANg/dzHdOu6eJgVQdd/Q/I7nhCBc5WV7wRBeOMTUYhUnzxxB3+5KcYtzY84oY7hBdQAdu8kWyGB6dl5lOwcBbFtRXKvVmlDJ7X4PN65fl64eDZrq9bqMA87lpO8yconMkLXVVfTabdFtK0K1KrjKNdYNoRgT5DB+iprbYrGEQ4eWJYrwtddfw6vffVE0wdJNlslITC1UR530buksJ4Np32BQdZn36ejyvgKUky58rJ9mlzSbQT6fU8UlWRvJQPLRHZCi7wlTIK74CWjn2O/1epI3ny/yGmekI8wxwHktdAboNraxs34DNy6+IUD5yNw0ipmU0PvpucAcZbpZRxI1R4aYAtAyH0rcHj0ZRrD8ALampEBLs5NYnKkjdIawOk1M12rodjqoUFucysDMl/Dm6qbEPU3WKujsbsXjfiAUb5YjRnRICDU0OgOsN9oIU6Z0zm+sbcoYJXdoZnZWCmEsLvHsklUxPVHGTKUs63mlnBeHbTIpmPt89foasuU6Gn0bX//zb8Eis81IiVyklDNxeHFOHLED30KpUBCZCwtfLEbkcnlYo0iKitL1bbVFblXK5bG9uSXzHK8Hi7dmxhTTRFKvWcCRe47yrHR6ryDO18uYGaHMc20v16pyrTqdjtC5Cx/7RehHn7nVtHT/336AzsCtNvX32pG6D5Tv7oKOA+p3Yxp1u3d6P4HyuM/5brqst/rc48bNe6V3j7sq4zrn7/Z6vCegTLnoRAVRbGycag9uGR31nt5j3Im5xe9vBsulP38V2oc/+pMClFmB97nwHOhCUNPJzVHSgUv0anvdvRgoJ9V3Rb9m/EiE9AF9KMG00jaTkklQTmMgxpIoOrIC2tywcHdH4xMDoePi/KlT+Pd/5Wt469WX8OorLyBrApP1krj5knZYyxexvbaJ1as3EJCCNjuNSq0qVGcuaqJlzjDrUGVVqs63apdIXAqpjNyUG4Z0dfhv1AtLxyQ2eeLGS8XG6HvRWHweN0GS7cytkpaSbjIBDDeDPD7XYnREgGIuq3KQAey2Sc/tIFWsojyzjBvbDbT7Q0QG9c0ZjGjklcmKAyer9QSTCuAoR3LpjrOT6nkwSibmjizg7AMn8Oxjj+PI9ALcoYudtoXLjT5euLqO5y+tYaUxhOeraKw9wyOd+JhOuhoiZkZrKUS6isGiiRfp19rIjoHyAGlrgMMTZZw/MoeTS1OYmyqJkYps/NpbaKxfQW/7BkwjxMziMqqzhxFW54XKXC1lhQJMYxvJRd0rqJDCTzBJMKyyrsWUTcAss0p1BaRDD2GkvgQUj1SUEjfMI49dOFV4EdO4wFb/ntBE97SWaiOrumWxo7Bs/JXxj2gVDR0egeSwj0y/g7TVgd1rwaIev1RGfnoJ+doCCrmadLUDsiNCC127hWZ3B63WLoaDnlC7qd+TTHEag7muAOVuZ4hwZODBUw/iuWeew0OnH8REpQ6XrHca2nEjRwpqqSxuwDTKaXf7aDS72G52sbqxjas31uD4IYrFsugac9TQmxmUiznk8nRo11DMMZYlj0qpgGI+hwz1kXGXlgxbuuByU+uORnBcB51eF1euX8PO7i5K5Qomp6aRzRFIeljfuII333pBDL0ctycbbQLg/W495QiMmaJRkC8gWdFTeU7pMkxXe9KGKSFQBRoBqNDhGyV4+TmMiouqi8zPmTiPxZ1B5SWg4yeffhCnF++cLSmd4FsAZYV736nX1cD7QTFa9lqpipegbhEySahj4Pwn+s6RFEA811HGhM4Q7rAP1+rBHvbhMfuWRl7sKls90fzTQV+M4WwL/+7XflmKFrVyRUAIjZpc24JjkwKvgDLdhZVHAhk51N8m0UYsHCojKoIumgMyr5vFtIjuvTBghWmsdQYIchXYYQoaK7R8jQOLQOIenxQMkl8pIB2DRTG02geCnPv5/P3iElkefLYyQAw8RgT14aGP+mIex84soWO1BdhljAyK6QmE7ZIAZWH3aAaqE5PSseM5ZdGRoKRWmxDA0uu2sb62Jh9tigWbTAa7u7sCnHl/ELwsLS3J51m/fkMYFYokHVOhRYiszB0JtJlHznNLUMP7qlatoVDI4urli7h6+TJCyXNXunPltp6SeZprwsHCwf5pTGje8VwSFx7VOqYkSpxfONtTakKwTD1+XH0RV/l2j0U0lfvLiY7MKHbHeR0s25LxVigVlB5bZ3wfzdL62F1fxebKFXSaG0j5Fj75zBOYyJniK1HMm2i3GbUUolioynH0+wPJUiZTilpvDqA0i72BD4uO96kCZifrOL48D6/fgNdvoUAR/MhDLltQetxCWSKg1jpDMaw8vLSA9u4WsikdKzduyJrojHh/aAK+vUBDgx4FBND0yegPJa6s2x9gYXkZE5OT6PY64owf0tE9CulugHzawPRECfOTNek081K0O120hy6KtRlcurGO3/0Xv49RpqScuclI08koCJBNG2jsbqNaLmNychKWY0txgIaW3Z4rMi46dR+amcbxQ0t4/ut/gql6GQ+ef0CK9zQpaw0duFkeb1FFNY4Y06fyvFUhluaHSs41UZ8QHfPm9rZqDERA7nN/G/rs6XexJbv/J9/LM3AfKO+f7Q+6ozwOgN5rgeLgOHk/gfI4APt+nadxQPWDNvQa5/D9boH6ewGxSS7z3l7E9fdipw5e7/fyHu92fjkIlvOvXob2+NNfjoI4L5lmI/u64bjDt6fT2zcsUeA2Nnk5YLokm1IBdBEMockq91a1oBBwK1DjM2qC29I4tmcPKJMXnjVh9YbImwWp7P/EF7+Mj334w3jxO9/G5UsXMPIGqE+UUC2ayEYRyqaJnY0NXLlxHXoui5m5OdlgMcOVGzH+zG4FNyZJx1toqHGuKDcyGh1ACZrEbEvlvHKDLo6orHpIN1zRLqVDHUc+iQEPNYWsdEsqFrvPdCT2RdsaeA5y3CAKvdPAwHbg+BEqMwvYdTSs7jbheORJKrMRiWvSU2IGxQ404Tnjj7hpZzePxiVGqLogVuhh4JNqF+DMkWP4sR/6PM6eexA3djt44fIKnr90A29ttNFnAoZPagMrFx6gk05OoExgb4gVMR2wQxoVSRIOI2k8iYqKXAu6PUDeG+LYZAnnDs3g2MIEJisFAWgEuv3OLnbXr6CzeRUZbYSp+UWU5w5Dqy5Cy+ZRyKdRpattuSS6U4EjLMzE2cqSBRxnXcuYkJ/ZPGcnhIfOXFo6taqxwz2fZPgSJMe5ndygEij7I1sVZCQyLI4GSgo/sTGOOOfGOvwEzMrNxOtMhoNtIWv1kHGHcAddWGRZFPLITMwhW5pG1ixDD5nD7cMLLLSHDXR6DQwGHQE/ol2lRjc2zxk4NL3x0e0OkdKyePT8Y/jIkx/B6WOnUS1PYERTJ477jCmbU3Y5eIEsx0W7TZDcRrc3RM9yMLR9iQMqVqrIm2kpGKmxoYt5EGUA2UxKihjsUpFCKiCZ5kBkO0gE2kho+DZpoIM+dho7uHztmuhCp6dnMTk9KbRZegJsbF3FG298C9dX3sTQIrUxNt4TQKtAA4EeQbJQ28XPQIEOuYeko8yfScMmgGBXi4DEgGvOwM0yb5u6P7Ib4mioPejDz83PD/ydv/5ZOaY7dUcToHyrbvLNkyULcTHqj0GSMutiB1bmL5m7qMH2lRzFdwUku8OeFMBGjD0b9DHst+AM+8rYyLGFcq2PXFWAI3XWsfDhZ57FD33mM9IxJkWbIIl0a2Gn2DTwUhtx0UPHGa2kGPP9ibH4s4BEw0Aun5XNup42kMrlMUplYGkZbPV9DEIDfioLPzRUnje7qrfoKN/pHCZFBVXsUF+SsR2zjMQUSrS9zIYK4TtDFIoppMsB0hMjFCbT6NpNoZDXSxOYqxyGPqxj0GOBlLrdvIwxFmtY0KKenYXFyfqk6hw7Lq5cuSJzM02gxFDSUUUnzuOUBbAbSJfhrfU1MU1Tt64ai1JujQucLJjyZz6XwIY+ErVKBVOTEzC0CC+9+BdoNnbjqKjY1Y2U55iWn7ymKjC8M4JK7MBiB2zlpZCYFCpTNNG+ZjPIZU0VRRj7LAizxKYWnUBPV94Z4jmmqNnCRJJsNDX2OdezGNDc3cTKtUvotbZg+AMcX5jBiaVZAcwaPT/YSaWe2aO3CAsqOaQzWZk/Offw09HVnuNGZE9mDtWZRZw4egT95hbCYQdZLYSpB6LPZsc/KdgNHB8bnZ5Qxk8eO4qdzU3pALcaTWGRMHqKjv0jMRQLhe7cHFiyJjJyqju0Zd0jY4lrKe9zx7GVFjjS5bNmUsBEPoNyJkIlm8LURFlAKl9TSzP+LI9/+gd/hFdXdpApklWWhedYyKR08T3h/L+8tIjJqSmZh7Z2djBgNOJOS46rbqbxIx/7MCbzKVQy7GSXUK+qNenVV17GP//6N/F600MqV5DzxC/ec7wmLPAk0rBCoSBMr7X1DWWSGERynfWf/ofvdj92/+++h2fgxm/+DMo5lWKSPO4VsH2vgNV7BZrj/v79AoC3u3zj3v9ez/sHBZS/V5TocQ7b7+V8jLuF7oa+/G512O8FxJJyPaqX9z6+zhjVzl82d3sv7zHu3Nzp9wlYLrz4NrSHnviCpEeKVjju6KnqOHcCyojjnZtPZZCy16E7QNtLgLK0yNiJFpB8gJoda00J/lQXcD8qaB8sM+cxjZHNXMk0zpw4g6/+zZ8Xrdfa6nW8QfdPu42lmQnZKJTNlHQ+r63cwG63h/rkpJhu8LW5EeO+I51Kg/E/iQkUj1MWbdJuGccRjmBysyIxU6qaTOCSbJC4aBNgcANHkCxGZLGmkHs0Ovb6kdJzC0gQoxZfOeJKIYHRUTnRnjIvOcyV8PpqA0Mxg9EFJPNLM0yeNom0Iliia67EUBmKNsvNOl+OG5BAZMxpoWM3tnZx+tgZfOzTn0WmPoP/74238OL1Nex06VzN7hIznHk9HUAPlNM19aAsBPC92U0m+JHWTKQKB+4AkTtA2rMxlRrhxFQRpxcmsThdRq2YlfPDosqg0xSg3F6/jHTkYWpuEaXZQ9CqS9CyOWRMag0VAKRjLQ+Ezqs0XCMIEWo0nVhjVoF0lOka7dP5lOBBxZkAquAixReCM2phPZWrzOeQ7jkKqIGPgXJs+CVFkbijKtpX5mLHhnSJbpnHLJ0zOqt7DvKujTTBz7CHwciFQ1Op6jQyxQmkjQL0QMWUESh37TYGQ4LkgYBkdgbF5EloqtQkDsVddjh0YabzeOT8o3jm8adxklruUl2os+wgc1wRKLMTxnHHWBeC191mC/2hKwWUVMZErlhShR+CXx4zCymi8dXFxTWdSUkXWQo+MorU5lSifpIM7jCNoWULSF7bWMfK+ppsqBnnMjUzLTRDLXKwuXUNb771HdxYfRvDYVthS025aCcsE4nkEf33vjOxmnwU8CVIFrCcAGUC4lQOXn4JbqoqnWVec2G/xrrJRDzMsT9fq+DXvvCJdwCig/NRMtEl1Oubf3er54pGOaHXyhurjrOKUw+gERzGBQ86WbsWu8dDWATKw64ARGfYg9XvCVAOmI1OAEJKKcdYyhBWy9LSIr76b/2cADnJ+6Z2nXMiX1vyq2mKxrmFDuEE6AruCYiiVtZQudMEW4y6ozGUmaPLvwGd7rtaGr0ojYYdwdZMjAyl/RWJAwt48eMg6Bu3cChvxoSBoZgbCVAWfwZJSGDNLYARjHDk6AIOnZ1GK1iDZXSx291ANm1isb6I+coxjLpFbKztyjmYmJjE/Pwiet2eFIEIlmjyNT0zI3nzrJC98cYFWTMWFhYVAyWK0Ot1pWhJs6lCXoGVjZUVeLYjc3FyLfkeXMs4r7Pzx99RDkDDJXZJa9UyquUSwpGP1199WWKGWJxQ3WSlX5cgwJjZoP5f9eXj5nHszK/csJNOttIo7/W1pePJYhOZTMrQTnW82VHuDalfZxFEacgVUKaeWLEXJBpc7lcdvuWikM6gsbOJbz//Jxi0d3B0vo7lqRrma0UYvg3DdyV2iV1iph04DtlhoRQgzCwLmjk4nivzEM3Q+IZLy4dx4vRZNHe2kYp8VLIZaPI6AYr5rBQjsmZW3KD7toOe7aPV72JpYRGt3QZKxSKGA94PQ2UO6PrKIDAIMRhFaNuuGJexIEbNMO9udpiHlPRIfnVarn2XWcw+xJTr9JFFzNUL0Kw+NHouyELImCsTKbOAnZ6F19cbuLyyjnarhW6nLdIRkdDoXGOKMneRst5sttAZjtBsdnBiYQbHpup46OgCfuSjT6GcBvIS3ZUTpsHW9hb+5fMv47efv4BspSavx7lQ1imuEyNfvBJI++fzu52u+I0wn5yFfqM0DeOLf3fcbXX/9z8AZ+BWnch7BSj3gfLdXci/KkD5T//zL4Ag9naPe3WBvtPZuRPgu9dxeHdXQT1rXJbzOGO4d3tM/Ltx+uGwmEPI1CKm1fStW+qUv19AWXZjhRz0oQ3t/JM/qiBKbMylvu8b2ghVNc6u3O9GHKRji5pZNhmK2kqnpUgq4fxZgHLsdKy6gtK2FLMj6cbGmbpC+wWdZIcoVipw+gQWRfpS40tf/Al89KMfF6BqDbq48NpfYPXy65gpm5gumdD8IdrdNm6sbYjL9ezMjGQxDoek4qoqPQEIOyGC4ROaL0FUECCnhzCZ9cVPGoTS+aQRkcTqSAeUIEB1LvhFYMBOB422JHKIpkXpjKIwRxEyBnVukXSa2F2iiQ2jo9L5EoxMHrvWCN++uIpUqRKLhVWmsRhb0biEzr8E8rHuUnKBxdiHjSdNMqetETvNQK1YRr89gD30MHXoKGZOn8Vb7R5Whw4sP4XIS0GzNHGyRsoFDAWUqcmVHGUjI9ovlRStaJjcNEV2TwoRRX2EI5UMTtQLWK7nMFnOopTPCrCjotPqd9BYu4rGyiW5DvWZOVRnD0GvLUGjnjJLQ5286Mao8+aDzAXS23wCjFhjnBRnCJoFiPk878oEilEqBLESN0TacwKUY/MjRcsmaCZQpild7IotxRpVqBDtWbwBpqmPYgkoap0yu+J3XzoQNQ3I0nzHGqDFL75vtgTDLMGAScyujMMiHxY1mh6phK7EvYhxFds6apSjOxjCEYdpOqdmcPLISTz+8GM4e+w0pupzSGUL0A2lZ2QXh9+5+aR+s9XpotEk62CEbL4oxQZSD8XBN6AhEDu5qljAB9kRQqlntBKdzUnf5Xiiw3echcs94NAOhRa5trGK9a0N0ejxtqQucXJmBvmCiZQeotFcw5Wrr2Bt/TKGdjt2LWdtZv/cScRbQhmOGc6KIRBH8sSRUHE6lcgYdLMCr3AUXqqMQMsqJ/h4yuFxqK6eomo/d+YYvvT0w+PXhcSY6QDN+lYgWb1+TK2NY6ESpi3pznQpJyPEt+lebcEjSO63xbzI7nfgWKRaDwQ8U5OcmLZxgmAXPSMgN5L54Rd+4RewuLgo487lfOG5IhWQscf4NRolOr4YEBKQkgHAzjHBFa8j9dksMmRSaeg0IspmYKZZ+AA004Stm2iPUmgHaXiMDJOc4QApRqPdJh5qfEd5Hyjz/lPmi7HTfBDBA9lBAXROJaMQ8wuTKM3p8Io92NkeusMmCpkCZktzmC0eRmszQK9ti7N1sUANfgXW0FbRgy59JNJCmSWTiEyMixcvSnd5eXl5j/ZNcy8OLT6PII0g69rlK6L55rzOMUUgzYIQCxacr1ks5RzleB463Y6AtpnpSVRLRVjDPi5eeB0bG6vxnKCMBGVssBAUJyool/6DBHY1elSRWOBzHCmlBn6yznHeZidSqNeiu1cZ3wTK/SEZCiMFoOPUMY4Pgi7ROkvXVen6NVKnNR3DQRtvvvIieo0tLM9UMV3KomoaApTTgUdHPVicYyIdrke5B4swZEMoZhJfr1QpI5ujAZyBhYV5DLtd5LNZiSob2aRv55A3TZEKsRDH08GCBK8TQTgLduzyMx+8GJtzMTOd3XFqoAkqWUy2gxBWEIqUi8U+FuR4Pqm6Z7GH14lAnueQRl9uRLf8Hsq5NCqFjERHcS1mIVBi4siwijSUanUMQ4j8hGkTjL2ibIRrOWUkfXauLUuKDMygH9ojpPU05qpFPLA8h/PL8zizOIPJXFqynHe2N3F9dQWTM7P4o1cv4n99/gLytQl1/Vmg1g3V1R6NhD3F+3Z7Z0fN6/RgyaiOsz53GqlP/yfj56f7z/i+n4H7QHn/EtzvKKtzcScQ1rM9HPrVf/y+jdvvF1AeZ+L1s7/1x/j9l1be1XG+3yCWSQej6RoCRgzm0tBsH/ZvfOqOn20cGH9XB3bTH2kPPfPFiBtznx1SbnBjcCZaQgLeAxplBRTVlkDQtlCqleuw/GsClMWkSYHmRLul3K19qeBzE8gNJqu1bJEK1TEGypGmcpY9JxSqKsI0Thw/jx//yb+BuflF6daQPXPp9Rfwna//AcpmIJsHRrOsrK6h2WpibnZOTFy4WSXNi4Y5rDSrHaZyN+UCy2NmBzAVekhRLxUbCAno5yK4t3lSVDtSubl55gKabDgdoWcGYq7DTrhoE6MAGV1TxiUaUKZZTb6MidkFZIHr5LEAACAASURBVIoVvHZ1A6+tN2BW6sKITmWySpfquMjmC3smM+xQ8VxJZmsYCL2WLtySMyldayCjp2HS7XrooRcAqdl5WJUqOloKjkPudhqGTc23jUiAMoNvYzcvZikbPC/s9NJ0RuyeoPsOdKeHvDbCTD6FE/UclstpTOZ1lDJAsZBFvkgqdQbOoIfd1avYunoBgd3FxOQ0anOHYNSXYVDHndWQK5hCSecmkADK5aaK2ZQxDVvR89UxSoeYXawYBCsAzI4dqb3ckKn8as/lxowbGf7OleeMaBYnv1dgmoUY/k1S6Ek6y0KLpjkTN0JJRjgjWowQtWwa84UiSukMbGuIjU4L6/0+BqRB6ib0MEWbV/V+WgjfYCGGlEVu8AwxDOJ4JmWWOdLd4RAuwX/ErmKA6YlpPHj2PB459xCWl46gVJpEKpNDvpBDuVSRzb2wIWwbzVYHzVZLNNeFYlHcY7O5nOp2+B50KEd1AlfePypihpFm1AcrIzqJwuJGNT7nBMrcrDN3dHVtBa1uU1Vg4m5auVZDsZhDPpdCf9DAyupb0lm27Y7kr/I+TjaQKpJLdRyTL0XX3QfSSTQOm8ViA8WOcnYKfukYRqkSgiildON7BTkFTlQcHfALn3wa5w8vHDDZ29cbv2MuuwVQTuakmydKVS+J56z40JPGciT51z7coYUhdZ79Nuz2DrrthgBlzxmImRGpnwTUMkdwXBMoG4yeS0vn6bOf/Syee+45kK7Z2FV0ZHaOZQyThk3pAM8fNeM0A/PJoCHjgddOhynXURkOyjVNZZBiHnuaU0AEZDOwkEErMDHQcxjRRZwgS4zACOD26fEHwfGdgPJeNrBEQnG+3tcnU7vMa+xrLFqFMGwN6REwM1OFnW4hsxDCLwzRsdvIaTlM5+exPHEc26ssJEGAq4CODJk9LPxRAsFuKs28qjJOSaW+fPmy3AMsMPDBrjLPJ997enpagDH//+qVKzLmK5WK0vPSkI+O14w1tCxxzM6XivL/rVZLzs2hpWXJz+11Grjy9ttYXb0u51o9kuIJu9Jc52KwStuthNotRV7FstobW3GklKx9cY+ZlGqCZLKgVNQgj1flKPctVSxJgLIweEQWREYLfxanyfg9dIku4tzi2V1YnQbSoYPpggk4ffg0HvSZUOBLfjtVPK7PPHMXrst5kTrdvqx9C4uLmJ6dFs18xohweGZS4hgHfUvMzsgQIgDm+RUqOFMqXEsAr+X42N7dxaHlw2g0mnu+Dp7jC11eirqMv/I8OKSQpygdCIXRpQzK6NOgimG65B4bSuaUycBhMgS7+hLdqGGqPoHJibrcK+JhIYyYFGrVKlZXLiuNP93waWaXMaFRfsB7K9DwrRf/Atu7DTkeM5uHa9mYMNN48sxxLJYLmCmYKKYNvPHGG7h2/YbIXh554kn8sz97AX94cR1muST3GgsF9CoR2RMgLuxkQHATwPWaGF5YXrqG9CNfAs7fd7x+PzajH/Rr3Aoo36tZ0/2O8t1dpb8KHeUP8jPe6ix9P4DyOMr3uzXxSo7v/QbKQbUIb3HqHafP+Q+e+/4D5Qee/WKk9JTqK06vlcVANX/3u8eyndgvvisQTLhzYOMgZjHihaM0d6TUSnRHDIIIfCQ3Mp3GYNCTjaCY20gsBndO1O4NYKTz0KI0tCADwyjiC3/tK3jssaeERs1oiFpewysv/DH+8Pf+MZamSlian8b25jouXXxLNl6nTpyQBb/dbkuuK+lS1G3RTZnOrXSq5nZH8m6tAQqsrpumLPjc/PLzZdIZ0cbRibTf6cnizc9KDRdBicqqZNYnqZFpRQGkmZlAcdI3PdWhNk1kChXkKpPYaHbx6pV19FM5hJm8AALVQSYAZgdAdV3lPCZuxXudZcUK5GWRCJFIhx5qKKQLcH2gYXtwmF88O4dBOgfbBUIrgj5QTq5eygEM7lZi2jU/sx4DZRociZlRgJTvwPSHmCykcHy2hmP1HOqGh5zmI2+EQs/LFkrImHmhoe6uXcfmpVfRb25KUWBm+QSKc8dgFKgv8+CFnlDzXJ8ASkWRiWFXHMfFDRGvAzda3Jxw0xRQB2r3JFKMY46/Z3dD/i7QBChTp0z6NjvJgXSVVe73yOPgVbq/5EvG7gHNpnSR5SvRY45QSAML9TKO1GdQoLnQYIC1VgM3Wi20HXaQDRgBv9h1oNY3wiilGBKk8GdT1Aeb0oHg+NEYsxQG4pyt1AgRtCDC8twiHn/oMTz4wEOYnFpErUbjojTK5Spo1sQCAN+71SFQbssmfmKCxRYVUSIbd27MGTvmcqOpupkqjkmZz4m+VyJiCNB5TyldoOOOROtM3fP27hZsd4gcXXap67cdZMwcypWSGITZbhsbG1ews3sDrteXSCBFjY/PqwB1lasu4E8KEyoKTYE/UuJjWnVKFdbofE2366B6Vo09UMbAzn/MRtkDycJXxd/7mz+GPItcsRY1KXq8c+ZUsPBmffLtOspKax2zYPhd7mRVkIrY8fV9OIMhBr0+3PYuetsraO1uiytz6FOHLsJ/BY4J6GkgRZ05nYd9dlkX8at/61eFnkqg3Gox0ovjle7WqrjIsRvF+mQp2IiBF5TDPnGwmZWMZJYL+G808KLjdZbjLfIlB7ftAu0oCytVgM/4N4INUrdVYvUehTg5dwe//+WVR3VKVWFTUY1VMemdGmUPNHwMkXEMpEca5ubqsDMtGHM+3FwfPbeLvFbATG5BgPLq9SZo5E1zLnYcmR0vtGXKsklu0VU8FI+RncXr164IWJuZmZFxTtCzs7Mtn4XgmQCYc/qlS5dlzpyYULQ5cVePgTI7yPliUV6Xx8Tnc249cviwdE5bu1tYuXpVgHKGNHbewbH9uaiMacxI1o0AQHW/KWZ1rIWOGVbigC0lFwJbrnWxdCXOUeY9fTNQTjS9NLgjoJZrQoYIqddJJnRsSKYKiyPprppagMgdYkSztF4bmcCG5liAO4RP40jpJgdodZQbNRkK/QE9G0IcOnIEM3OzSIvOH5irV1CIXNhDC7l8BQPbw8zMPHL5khSLyWAiu8b3hhIhxy719s4uzpw5i/XtbfS7fSXlEFPDkRq3UnAIpbPtcB2JiyzCoGAxyHVl/pH8Ye4AOIyNEJVKTtY86oLpy1AsTwg9n/cRC9t8fqlcFlOuq6/+ObJpHZPTszByeTHs2m51EKUyeO2ty7i2toaJqWmk01n0u11UCjnMlYqYzmdwfH4G04U83P4Qf/7N57HTGeDEAw8hW53Af/+PfgdbjLEzyZJShSmOR85pXa77LEpSPhFESBMgc5026AuRhvHMzyM49MTdoYf7z/q+noFbAeV77azeB8p3dwk/SBD6fpl5jaMkv98GW+83qLybKzHOxOtex//N7/lBHFNQLcFbVFnGfPxAAOUTj39Okcj2urqx3ip2r1UmM0n8xT5QPqhRfkeFXV6MMUMHgbIC09I5jOOhaDw0GPRlx0TtnXQOqUfVCYhsVdEl4An4uzQefeJj+Mxnfwz1+rRQfwvpECXTwx/9/v+Ol771x5iuFTFdK6G5s4PN9TUcXl7E8eNH0e/10KeW0PVkw8MN0YjdEQKIgAs4wS9jdmj4RYMOdryVYRf/jeCDnWmawtB9VuivuZxQbBM9rESLsANB2ivprhp1gqROakKh7Q4deIyC6rmS7zgIUwjy1GemVc5snOnMjR83R0LoE1MkFVcjG3l28/dMepn/ohCzNoJQHbkZbVou7EKJWRywsgU4QQojK4TRp5mSDtvwYgkeY6iUPllyouJ8ZYLwdDBC2h+glg5waKqCUwtTmCtoyAVDoWKntQA5M4NcoQQzV0Lou2isX8f6xZfR2V5BqVTB/NFTqC2eglHIwA66aPda2Gm00Or04LALISAZGAzpDK6o7Sp3VgFm0ooxGkputkRwZTKyUe73LQzFAOn/Z+/Ng+zKz+uwc7f37rtvX3pHo9FYBgNgMBs5M1yGFBetdCTHIq1osaPIiRzJslUqVyWV+I9EdlJxFFXKVUkU/ZHEdjmx5FTFqURSZEaLY5kURZrk7IO1AfSG3l53v325e+p8v3sbDQwwjdGAo6EKr6o5BPD6Lff+7u9+5zvnOycx+/JjiTsR6TXXDjjrSX06pad31nSik1RFqZhbJWs0dcJmQyIOUS+YWJhqYHFiRhi9/W4Xa3u7WGm10B5zfWowQwNmmvVMpS5RDUIYdFjXDTk2lE+TUSJQjrQYo4BsD5tQGvyxh7JdwPknzuITH/skjh8/janpY8Ji8NhlOHs69iTfmIxyq92W9UjHWDrpqtxP0eDL8ZL5Von7VkZEfK7BGf8gEOnkkLmtHmf5aOQ1Rr83wsAN0em0sdfaE/BbqVdQKJakUUaDN3HfztsYjlOgvAbP7yHUDilOpGOmALNimDl3q6T0fD9eM/yzODrTRIy5tlzPZMsKCwhqF9R3SBsVPF+SrpPkLENHLe/gl3/ihw42zHS84503iOR6OWjzqWfIvnRIin3we2RkRQ6run6aACBl4EUHJGYkj/t99LptDPa2JSec85zjXguhP4IeMd5HFctsQnAOlMeOTQbOhv70X/tZMbWTbPUEaHLf4xpXKQJqrIA54QLMEgPElJmjOzGbdJxNplRW9qGMLdeBoStlTpcZrnQV9gFXt7gC1fpOmDn1nVLH5buPmOwk6TUgME+x+DJ6cjB/zkOhlBeSWc7NRqTXvN4iWJ4BM4gwM1NDT2siMxsjsAfw4jGyWg4z+TnUc3PYXqU8l8zzFIbuWO2TyUgAX5frWWKgDAPt9h5Wl5fFfZ1eEzx1OSePTqstTRhKhgtsPOzu4tq16/LvU9MKUAvA05lj72Nvb0+k3sy65d9RlcFr7+TiCTG7a9HA7upV7Da3YMo+qiTUSTiYND/TmWUCeeWKrfLeEyycNGWoJEiXWDqnLAHxipXMEHSqG6JilGMMxtyr7sR2JYFoMludLlW+Pf8cMIKQIJQpEbx/RSHGgw7smNn2TeijNvzRCFFM9YeLfn+Efn8ojtcEpmwUsLlANp+u+LzPSEMul0XQa8s9xjKzsHNUquTFJFDLsOHGPZJu20MM+wPZr/dbXTz30ou4ef06tra2xaWcAFgZklEiru53nB4iu+27bFoq1QSbQ+m8OY8hZ7rJolsWPUICUbQw1sljdnatIQ2hoedL44mKAwJXum1rvSYMLUKuWIDBLPF8HrebTfiRjn/11T/GcORicnpG4upG7S7MKMITp+bx/FNnUbZ0lHUTt2+t4JVX38J2d4SP/9AP44/eeAv/9Pf/CGbJkfEGqnN4fpRyRqUqiIeCNB953wolcYPXjE0Tzs/+EqJJFV33+PHhPgKPgfKd8/N+AdJRZ/q7ASj//R9/ET/3vecf+FV+4R99Fb/xx0tHfdWH/vfvBKh8tzeniRdl1/zvgx5/WhOv9PUe5jtFjg0aYxn9IfS+MuA86kGw7M5PgIZf3t/4+Ls+/QORXi9c+GwsRYC40x7KpJRut9yxjwDKrG7vuKSqgkJZkKbMk1AHceJuLMWXJ/G9NCKiQZWwtBlLZNIh55QDX+alKN3StAyi0IKTn8AX/u2fwJPnnkatVkcxo6Gc16CHXfzz3/xfcO2Nb+HU/JRkK66vLovE7tzZJ2BnKAlzheGiBExlShri1MmZpsFojFw+r7rDiUswWWSbBk4W5dAjudGzaJUsz4JzcNN3x54AYUb58KZKDEOgwqKBgb+Uabe6PUR6Fo1jJ3Hz9i42WgN4RhZRLo9It4RNUA7BieuvqqwO5mpTpXtqFkMQLvxVYj7GKJucYUu+cHs4xijrAJNTGNlFBEYegWcgHrAw0TEmqmY9zYMvIPkQUE5nXIMhivEIJxtFnF+YxomJMkpmAN3tiztqHIzlWDmFMpxiRb5na3MVa5dfwd76EvL5AhZOn0ftxJPQnSy6w22s3l7GpSvXsbq+KUCXhQjn5yhF1BlmS7WB78t/pSkTjpE1PNTrecxMTyFXyAvLurvXxfZOG90OWQ4CDVV0EexJaan7omYwKCO/E6srhXB6VOU4C0a6w6DxaJtahOlyBovTDcxPzHCiDlv7+1jZ28NGt4u+z2YP5aaauNHy2vB1BZRZVBkcKSATaFlSzDuODT1LN/FYpNfjQAHGiNpnP8RUrYHPf+bzOH/uGcwvLCKfLyJfLItj8WhMIDTAXquNbrevHH+rtcT1OKNYcp/HiXnSyUy3sONq/dEgaTAYotncRbvdknVdKhZFM0ip5WZzH9vb29hv78HKGpiYnkStXhdZN43i7FwGuUwG/cEebt9ewvbOKsZ+FxzCjnW1lhQgV+BMyeMVQFbuvWSV1UwuC3aC5cFwqACDkUFYnEdQPH0QDUZ2TRgmVtlUaCTA7aXTx/FTn33hqD1VYd4kI/3wk9Nm3t0voAZD6VZMeYa8V/qedHynCZsYeA3Q77TR3d9Gu7mOFhnl7h78UV9GNWiWxX2LayvwY9iOI+z/j37xi/jkZ38AvpmDbzrwdbqRZxBy7p9jACFHAlQ2r895XzVEkbCXSsJK1QxZNu45kidts2GnVCey3rVYzu/ufkvWCZsQ5O0VG6oc/WWFPkClnkqJ0wanAsqKNU33bP4blR9KLUDYRsY9JkyW69ZyNRhxhLm5Bjr+BnJzGoLsEH5M528DxxsnUDansLtMVlPD5PS0yoZP5m/5GWUkxjAw0ZiQ+fdBt4WbN2+gUCqjWpsU5QvVO512T0ZkjhEoF/Jo7ymgzLU/OzurjhnPhTQufOzs7AhIJFjmGuWcP1/rzKlToE9iZ38Pb73+KoaDvjQQ5XpK9ly1VhI59oHBF9nlxNgyOU7vaA4niyz1O6A6ife0dDsXoMwMc9dTQDx5iN/AfZo5vBQMJw+33USNDdgwxnDARlcPdtyD427D9Bi1NIKn57G6voudnd3k3mkjX8glLt9VuW9R5cJGWalQVN8wIgg3pN/Ke12eecaFPKIMFU4EhZqA8H5niKHro90b4uIzz+DWrSW5b1KhwuuWDpYS8yQmdqYcOdUkYxOI+7zyT1BjW+p7U80lxoqULmux3E8HbKiZJkqNSWiMsRKTNY4ymBgPB9hrbiPLuoD7qmXCcjLoubz3jrHb6uKVV1/HqZNnoGkmRoMRdpbXoXk+5hdn8eLzF1CwdOTCCLcuXce3XnkL51/8FMpnz+Fv/zf/AE13IDnNbLbQ1JIAnwZovAapdBFzr2RYg0oDXVM+ABnNgv5XHjteH71Bfzie8Rgo3zkPj4EycBQz/cO/+mV89erWI1u8H7T0+ic/eRq/9jMvP/Dzvx8Tr/RFHwYoS41YLiCiR8ZuB1pyTzjqwLoLswgmy/D+w5fe9akfCFA+fv4zbG8rg6d0Jvfgpn8386b+OmFjDj669MKVVDh1xWH5yTnahJEQ1CKtdzJSobgCU45NVpbGKizkyWKJNEtcJ8dwbEMALhlXIIvxMMJzZJW/8EWYGQenFxcQjDso5gG3t4Pf/53/E8tXXkfezkie6d72JhbmZ3DxySek8OV8L81HWPTxBjzyPPT6Q7iUhyYzbqq4oQFLYn6UzBOyiMtanDnLirPw4e/J7NjeoI8eO+8cxiNgYu0t8uIApWoDk/Mn0QtMfOWbr6MbcEazKBmosYBkBTqU1E+5XaeFBRmrdHYulUXyk7GDH5kEhpzZDWCTlfZj9AceXDOLuD4F1ynDz5bgR1n4I6IQE77MJ0tI7SGgTMk4WQRdTLzsaIRjRQvPnJjA2dk6JguWsMjBaIBg0JYMWRaldqEsOZsE7r3dDaxd/ja2bl0Rp9fFM0+hfuJJcKCy3d/BpStv41uvvIpbK2twCTiFuVdVvO9RxqqkywIkoljiQhaOFXHm9JzIJTM5G/3eGBtbu7i1soXN7S6GQ87Uq1lzYm3oZCYYzSJEp6y/Q+P0B/8/LdgOmkJJlnLWAGbKFhama5ipTsH3IqztUHa9i20WhslrWpwDJ2PNnGcdcFlpUl5MkBWEyBi6AOVCMQ+DkmEDcMX4S5k4kUoPx57ItD/x0sfx0Y+8hDOnz6FcrgpLzwxcNyDz5KPXG0gjR9zWszRDs0TaLWwHM4sDmkYp5kZMyajioJO7ZkiOeHN3RyShU5MTmJioyzojOFlaXsOtWzex1dwQB+Vqo45qrYZSuYR8kfJLxhEB/X4La+vXsbF5C6Nxl19cAeUk41ckwSyO2etIALKsU4Isz5eCeTjqw3M5C+6Li64fG/CcYwhyc8nmIoMEiRw3Ye0kag34qU+/gI89ceKo/VRdL3d1RpKd6h7H/oP968Dpmm7HPH8KnJOxo7bfp7kWP3u/i0FnF929DbR3dyRXm67XkEieSDJw+f2hk8EPMT07i3/vZ38WVrGKKFuAa+RgOio/XKM0lwaHh4Cy6ieq7y9bsDTMlBmbYtKSaCgrI/9fRjuSXGOqMfZbbXR6PcmOZeMv3YfldR5w1A72+OS17t7StSTHXCmACJRTR3PFnLI5lQBlT4cZ8TtX0A22kZ/TMTa7GAdD6KGFk1OnUc3OYPfWEFFkoDE5KUCZ6zu9Bik/J7iaTIByr7OPGzdvCKNMoEwW70FA+cqVq9I8I1BOFUAEylxzzF7m+A2BMq8dziizOXjm5Ek+Be39Jt5+4w2MhureI8f0rqYCm5apuVcSHZXKou8DlNN7n2rMKGkE7yP3B8rKXDL9nQfNjHNVBBwBClzkGX3HJqgbYL+9D0cbYELvIeczx3uEzlDDtRtrsAtFYY+98Rg5O4NqpSzfN2fbyDu2NKLnj82h1+2L8sY2MpL1TT8Fmn3lq2XEDEhg40E3hFHu7XcwGNE1e4Rj88ckamt3d1caEmzocD8TFQM/a2JEx3sSr4d0aluUXMk+KyA9iWbM8Pk0qjQMjNg9ymRQqk3IHsbTwecxTo2qsH67jVohJ/4JI3p/WCa2dnfElPL1N97CoDfE+fMXsbZ6W5jevS0qQLqYmazi7MnjOD4zJXnNX/vqN9BzI3zyB38E//cffwO//s9/C3a5QNsJUZ2x4cRrUPwvuCiS60TGgyKVLqDrbAxo0LMTsP7yrzzU/vT4SX/2R+B+DOJ7BYyPpdcPdx6/GxjlhwV5D/eNj37WBw2Uf/s/+kHwPDzo8X5MvN4rUE7BsjZ2oXNO9KgHG7VTNXGdHn4YzLxOPv298YGMOs2cTbq/wvIcNi55F6Ccfm9141cFrxj8SPcgkW7LzDLZQzLJroBXdvU5G1iplKXo53wY2Sc7yxuwmmcGLDAys1Sdw1/9938RWbuMqekZTDTK8MZtTDeK6O3exr/+/d/Ba9/8urjR6pGLQtbCyfkZVEsFkdwFZHUSppsgmXEVBOYEygSpklfKeWExJFJS0oMszERzJ7E8CbhVM82GzECT4aFRCk2nWDDQyKVSqaJQacCpT+NPXruKf/PWEoxiXSTXkofKm62YgqiZUsmYZYmbSEKF/WQhlxRWbDaYwsACQYZgmez8GNkYyAbAmEAZFrTqJMZOBZ5TwVhj7qjKeFZsslTkSnJNRjmZwSMTSoOYajbGswtTePbEBObLGZRMskqeMAjBsIPQHYjDN83JMvkCLLqjtnawfvUVbNx4W6THJ5+8iMbCWfDsbW/fxqtvvI5XXnsVG1s7UmhLlrHk1oYYD4fIZQ1UixlhF2hTVixkcObULM4szksh7EcxtpstLK9sYenmJja3OuiPyEjTERWIDDVzGpMxj+hkztlO9UjK3QNGOf07xeAnBRwAJ6NjYcLB8YkK6oU6ekMPK9tNrLZb2HXHkh8r86K+AsqcQqc0cszjyTOUyHZZMDLnM593YDu2SOR9BMJgMmuXc8U6P2MQ4tTCCXzq5c/i4lPPoNqYQDZXEHM1ymj9EGKiMxx7MtvJwo1XQjFfUHnIVDG4gSgaJIs3yS3nF+Va4vniyEG9VsaZ0yclWkdFD5nY3FEznusbq+QH4ZQK0qgSw7BCQTHGWoThqI21VSoBliRHOTZ5rSj5NY+dZJRzXl/ADwHHnd0vdYbv0S165MIi2xdRJpyDl52BJ/nJymhNHJqTGVCFMygBBn75x7+AepG50kc/HgSU3/mbiQsDuylyrR0CyvxeVDcwu5drftDDsLuPQWsLndYext19jLsthOO+NIhoPsXjYGUdkfz+9Z/7eZSnpxBYNqxyA0GmAKfakHPFBopybeeMt7qmGWmuiaGDcluWbHOybCZ9Geh+r9QmwiaLxF/NEJOlozSf85MELmyKMKJHBEAJo/wgAHYXs5eesEQ9dJhRlsYHwfIhRlkMvoQljJARZUWAyakS+tE2ivMm+lobQ0bKxVmcnjmLqj2D5k1mvRuo1OsYu2MxYUqvPXfsC1CempwS5rXT3sPNm0soliqo1adkn2Js1P0YZQJl3i+mp6dl3+ZcM1Fhv9+XmWTOLjt5ZYxIoEzjqNMnT8qeQ+n1pbfexHg0uMMoJ0tQ9oc0piyVXCe54UqFksqv76io0jWWSv25rh8ElMnOqql9tTc96Dypy4Gbax/drdtimlWdmsFYjBb3UPZ2UcYY0cjDxnYft/famJydE2drNqILYgqpfBl4bBmNxTV15swp7Gw2Mei5yNFEkg0+aCiUishX2ajjfUEB5fGgjxbzkiX6iXF4vgDxS5cuo1ypyH3bhJnknSsJNr07JD4x8TEQYJzUE6p1qTYJpZig8oHNNwMuQWjWRr5cS5IfTNG0k03mPSJmRrmwz/QE0dDt9+S/PNdXrlzHiYWTmKhOoLXXRj6Xx/rqCtaWb6JRzGN+ahIXzp5BEIf43T/8V3jqEy/j7dUt/Po/+20YeQfl+gQ29nfRoYs277EmPz+buPQhiCWtgdcGrwU+VP9Tgzn1FPB9f/vozenxMz4UR+B+IPcxUP7OnJoPO1D+Tptc3e+ofpBA+XijILLrBz3er4lX+rrfyWZDykL3/8sfftdF+oEwyqef/f44NTwS2VgKMBIDE5UfqTrgfKj/qkJZ9Uc3ngAAIABJREFUPRSToQqMO7JhFhSc95VOchoPJVEj/HMosmQC5fFoKMxxsViArpkIQlMYZS0ewNSZS0vwDHgxIxoy+PwP/GV8+vP/lrBuMzNTmJwoY3trBcPWDrz+PpaXruDym6+ht7+NaNRDOZ/FudOLcGxL5cvSzItd6l5fZmSZ56tbWZnBYxwL5ZRpjqnEg4hsXPKkVKRFApQV0FV5l0qqRsYniYhhni1fx8xAyzro+Tr+4GuvojmIYFWnMXAJpjmfp2Y270ivWUrQ2VrCNAUwizQvzflk5mZIh1TAz8SIMxG8cCBRRk4Qw+95GPsajNoU3HwVo3wNA93ByGPFpDKMBUGSZhCQTCY7MX5CgKIe4+RkES+cnsX5mQLqpo9s7GHoBgLYwlFXjIzoXGraBVi5ggIMnSY2l17D7etvImuZOHn2Asqzixh4EVaWORP2Gq5cv4beYCjOx8xyFlOnmHNoEeamq1g8NoVyIYOMBRSdDKpFBxONqhRw/b6L1fUtXL9xG9dvbGJnl3JAAx5nsGWeUIFlOqZz/JQzxHdW4p3/nxanPI9kUZQckgoADQXbxKmZouSTFjIl7HdHWN7Zxe1uBy1GmSmvVmQCwAy56skom/CSWDFhI1nssZCiqVfORi5Pd1aLZL40UMiehzSV4xXhuig6eXzPy5/Biy+8hKm5eTXzzVxrjhtoJlw/Etljr0v2sCMAqVyqyOcWcMRc3sQgioUdqzvJ26XbrsHc7REmGjWcOb0oWdY0gdI1C52Bh1s3V7C+uQY/HMPO55DLOzITaDH2i8dHZzxMF+trS1heuYZOr4nYDBBpBHqUuivjKQICWesyZ6+M6NIGBEE8XW+pFBGrHzOP2JlAaE8gMBxhmckYSa6s7C3K5Id/rjg5/L2f/IsPfRd/z0BZ2g5Jcyqd502ykGPOWge+yK8JjIftHfTaexIT5fbaiMYD+O4wif4BWt0uXn75e/CZ7/s+jHlu7TyMQg0oVFCZmBUZpylbiZpPphqB31UXY6MkjCiNBTJ0WZuiaiFw5rpjE4KydzFOjES5wuPa7fQFGPKHCgNl8Jf2Ke8/n3z3Pp3Ocaf4RV0PytDrQYyyijnKhgTKIep1B0NtB8V5C320MHAHMqN8evYsKplp7NxQQLlQLkmmsV0oKAWNpomUmEqdmelpEY6T6b15i4yyAsopo8zvea/0mkCZozmcfebr5Zg/rkGuC7oU0zyMQJnfgwyonc/j1OIi4tAXGe/VS2/DHQ/FS+JhGWW5D97DKKfHKr1HSjxiYlZ5P0Z55PqKMU0UWA8CygIwYw1bKzdga6E0sZDLI9QBJx7AW7+EajiA4UVo7rnYardhFXJyJ84z97eYV2J88Rhh8zEvvgmzMzPYa7YQehGyJhlldbvJF/JwykVoWZXZzf0zGI4x6PXECI3f+9LlSzi+sIBWV2UJ8zlMXZDMdoLhkGaUuuw//F4yey9N8zhpDKtMafluSZQdHdzJYAexDoOGmk5JGiQ0uOQ4DrPKvRGvNc4/83ME0lDiOeV8+c3rN8St+8zJJ+ANPWQtG3bGxpVrl7Byawm5GDg9ewzPPPc03ri+hLZBAzwD/8V//0+gOTk8/dRFrG5sYb25LU1z1YxKJOPJKIK4dUtGN2+dNMbkyICOzPNfgnfujofCQ29Wj5/4Z3IE7geU/84/+zf49T+49NCf57uRUWbM0Zur+yIjXt3t4821ffn5Tj4+KKD8VvJd+P3ke63uozNSbvXv9vgLzx3H//YLn3vgUx6FLPnwix8FzB91jvJR89fvtUH0oAP1nQTKfE/OKLd//afe9Vx+IEB58anPyYxyCoTTG7+wzOJAe2i26EDKeDdQPkzXqddSZk2ps7CAaRZfkvkayk1vMOhJoanYyoEY1uSdAlxPyZADtwUDzDdSrr4hbLiugfLkSfyVn/mbKFUm5eY+GPXxx1/5Qww6e1iYm8DpE8fR29/B8tVLWFm6jP7+DmrlHGYlQzMvkjQyO3T4ZbHZ6XVlLpNFJmcz87mccg8W52tD5JIS0SLmI5aKhUhisrQkQoomO5msreKbhKVUhiAsiHS7iGur2/jX33obfqaEIFOCZmWR1QnQFDutwDKPNQvIhOUSsMz/r9xcWTxwbpbzf2LMlNUQZSN4UR/ZMESRQLk7xGgQItuYgVeoY5ivo2sWMApNZlDJXGWi8VRRWQJu2Dwgw+ni1EwNzyxO4/xsBfMFDWVtDCMYYeDFGHgB/GEPoTcSl2/LzssPf9ft7WLrxutYvfKazC3OnzqDXG0W7b6HG7fW8drrb+D25qZis2MavIxgGJGYth2fL+PC2QU8cXIW040ScvxegSusHp1/GQXSG4yxvLqNK9fXcOPWDvbbPsa+CY+maDQh4suy4NU58xzBOgSU0yssnddU61PNRrIhQuaTzY6iY+HMXBGTxRwszcFuZ4DlnX1s9fvoENBJ4UqzsztAmfEivszpqgKL70G2mMCbAJJzghknCyPD5g9NDDhb7An7HBMw6wY+8vzzePmTn8LxxTMy9x1pFkKNmdwWXMa9eCHanR42N5syJlCvNmStdDtdmbtXDrIqtzf0fDGaq5RKIlH0febMZnFsbkrk15mMLm7hY1fH7Y0tbO1swI9cOAUHWcZOCb+j5lS5lH1/iLX1Jdy8eQWtzjZiIxCnWtkrOENJeTAB3cHMsnIIliI5jERqy89JIEdAz2shLh0HnEnAtFU+NsczJIZFya/5XSjbfOHkCfzVz727icPh3fN+QPn+u+sh0yXCc15bCVDm5xF/ATGUCyRHe9xrw+3uo9/eg9/rwBu0AXcInUZcdLIOAlg5G3/pR7+IXLEEXzPgGllkq1PQizVkixWZO+fSZ+OQtThVMwTLXAep8iFVqaT/VY2H1OqJJu78XcbrRXKuuXf1uwNRDjDGim7vBNhyc+FKU6Ke+z5ScHYwG5vk+RK8i6s51+e7AGVG/eToAB8FqNayGGm7cOYMDNDCyB/B1h2cnD6Loj6J/VU1o0wfCIKrQqWi5OpAApQtifPjdre/uy0zynTOF6DMOVbblobAvUD56tVrApRpBCZAOZcTtptNGf6QaSZ45nehFDtfKglQDgMXeztbuHrpEnxvpAwc+Z0PqSEexCjzfDDm7XDTOFVjyXFP748xo/yU78a9M8qUTwtTnDwO31/vWs8x0KXj/biPetlBpBsY6iZCQ0MBQ4yX38Ck5iHqjbBPoNztoNlvybX3xKnTohDhdUUTOYkbSxRMnFUO6T6uZZDl3g81W0z1S5bu9zQh5DoS3wVl9MZVSsi729pHc29Pjmur0xaGlc1D7p9UPfAeSdZXzOdk3EDJp7nfindHYk7Ha4GfU0Y2NB4PQ/w69IwtUXlUMnBvoVkhWW1/NFTPZcMRIZpbW3DsjKx7mo09efoJAezD7gi2lYVjO3jlzVewunIDJxpTeObseZi5HG619mDOTuM/+Qe/hn3fw6nT5zA7MY+lGzfx2qU3RXXA0SwZoUpUXNLYPxh5oCJHB8d0ivkc/Bd+GuNjD+GhcFTV/vjfP5AjQPB2rxSVZk2re/2Hfv/vFqB8vF7AxeM1AY7v5fs99IE44onfSaDM1+4MvfcF9j+o85gepqOOx6MCrun7HZWd/H5NvNL3+U4DZb7PB/EeR617bf7sJ2PelA7zbgcSPHGnvGPylc7JSiDGQf5kOomk3irxZlbZv6nrbDK7RYBKEEkQOqI8WmferSfya0Y5VSo1jEeUb1EmPUAUDoHYTaaiTXihgSCw8CM/+lN44WOfFqOj3/3yl3F7bQVTU5Oo1yqYmZrA4vwsijkLG8tLePPVb2Lr9i2YsYfpelWiZggCCNq73Q7G3likxLql5NK2pWSPvOmTHaURD2XbIqWTWUEWBso5mY6kehiK/FRAsWlKwTVgfjML12wOe90RXr96Cze39pEtTcJDRqTEZLjTeURhgtIfKSDUrDLBnxgOiSxb5eEKoxwCXiZGYIHWZ8jEIQqUSnYHGHSGcGpTCAt19J0aunYFA2QBywZ8V/KahaFmkUSgI07XLho5HU+fmsWzJ6cxV86imokkDir2xxh4zOn04Q3JpDGuiccqh2zOkd93e3vYuHEJy1feEMZ5cnoKpp3HdmeEq8ubuLp0C4xssTJsQISIgjFMUxl4PffMcTx1dh5PnJzG8bk6TD1At72H3Z02XDeCbmbF1fT2dgtXl9Zx49YuWl0V1RTElgrDSWbsFVilyDwR+R24WitGIDU5IuDg+WXBxvVHgFEvOTg9U0TVyTDoCVv7PSw3W9gdjDBIzH7E3ZUMjCgvdIkaC5JYFIkc4gUgLrB0kzWV/DqXQ8bmDCulg3w/FxGNawIyI8CJ0yfwsU98AhfOXUS5NAHDyElsUkD5dRQLm9/q9LDTbIkLfK06AVMz0e50MBqOpCjlddnpdIT9se0spmUmuSZAgMVyo17B4onjKBQcjMc0ntPECXivtYuArD5NFixLXHk5Q06gahix5FNzPvnmjcvY2llHCA8617/MGBpKWUBXYH53gmVZt4lZFl/L40jCQGJoRr0+fL2EsLQA3a5JUawkmYwhYp660qawUA3CCD/x8kfx8SdOvWP/OuyFcBfgEyn13Y8DIHgIlKgwH+V0lWYNp97ybOKoK49NvUDlyA76GHf34PV78LotBMMe4nEXGYNZ1j4G4xE+9vIncfbcOckHp8mcr2dhVidgV6dhFcswMhzRUI0WKcQTkYraL9Ujndvkd0pBcsq8qmXFERbOfvoSW9VutTAeuuh3uyJV52CAkv6KtSJimWl+8PZ/mMlMm0gEymSUCS5T6bXymWAsmEKSbBjRyTtDx+rYR6ORw1BrIj9noBPuYczmjFnE4tRZFLQGOrdppBgiS2m0pgmjzP2SIMtzmaucxdTkpAAzZlXfuLEkGe3TM/PStCEr3NrvSFOFbCjnblu7Tbz11tsydkCJNRMK5BhaplwH/G5klHnt8X0ovS6Uyzh54oRED+5ubwpQ5vnmNSn3NZXspO5hh6TXcp9LpNfJ5X3HnfrQrMEdkKwUV6qpymZH+poaPJ+NlUTyf8+peQezHAPt5g6yiFCvOHAjDWNK8nmtei2Em5eRaW3DiTRsbfax0+tis92UdIZCzsHnP/857O/tyfFl7J4opWhcFrAZBAHBGehwzIzc52iYmDb1eN/hdZBn81dikxxR1MSGjldffxP7rX1pRGzv7koTjONKTpaGYVnoidRbUiNk3etyz89llepE3Vt5P2Mjh/s7vQ2prLIFLEccgZKs7RB2xkJzewveqA9JyfDHCLUIOxubOHF8His3lnDhibMwwSQCHSPGYXmxKArWNlZk/5qrT+PCmXNY2tjAzIXz+JV//I/xx9eXcOLCBZxafALTlSm88q1X8I1Xvo3heJw4vfuyl3EumQy5rHs2zKn2SIAyIxJ7n/xF+I0zR9VYj//9z9ER+KAA1lHA6lEzkI/6FH3YP/9RRl6PYn738DE9at08yvf7INnyDwLEfhDvcdT612YWPxrTJVeYzKRgI1Bjscr4pMNA+bDMLAXK9xajqgYlg6zceNX8XeJ2mQBm3gR9Rl6w9PZHGPV7Ismt1qqIAuFNJT/SdUcIOaecSN74cv7Qw8XnXsKP/8RP46tf+Tp+//f+EFMzc8LGkRWrVMuoFguYnmpgbrqOYNTH1u1lvP7tr2F3Yx2WFqBasJneqvrkNOVhkZTMrAoYFQdPS7rwjPgQAE2AneRiqn/X4fB3PFfANGd+CY5j00JAV23oGAbAW1dvYHljB15sQsvkoZkZYQekOZGY9aRsskSScG45ccAmoD1gHAjE6c5Mx2WZ9YzhMY7DMlSGbxwgolPvbht2oQK92BCgPCxOoq3lADMLBC40OkIbGQHeBJSU9RW0MZ5ZaODpE5M4PVtBJQtkKA3X2F13MfBGMiNLkxjOyrECz7Fzn7NhkcXptnF7ZQnL1y9j2G/DyVJC72Oj1cPVrT002zR08iQORGepHbhy/As54GMfOYvF+SoW5+tYnJ9AFPSlsL25vI2dvYGAxqxTQavn4ubqDm7eagpTzYIq4jePE0AgDsaqUXPH1VoxlCKdk+KMBSDdosmyMBKKec0e7KyFmUYZi408SrkMxqGBtd0uVppdtEcu4WEyWqdipNJKmYydyj5V+cAygcdFmrhPO7mcsOJ0LaZkj6wn5+QJmimLZJFYmMjjwtMX8ZGnP4q5yQWU8lVYGUdel3N7vbGLDmNfemNxfy/mazBgodVqS/NBHLZzNtrtNrY2NxCFvoDihePHZKSh1+0IYD954rhk0Ap7FkXoMyd41JN4LY69k8VhIS9AmcPENO6KA2xtr2Bp6RJWV5fgekMpHDlqIJLrbEbWPhs+qtHDqz+NXlLxQlw/ZJMH+110Agcj+xhii/OTZKCUzDj1HKbEU7K1oxD/2Zd+CBPMBL/ncT+grNDN/YFyuj/dASKKJeN1LxLoZG9RjLZieGWNSEb1EAF9DAZdeL0O/H5Hxjk0dyjr1/ddVCdqeOFjH5Oc48FwhJg54VoWVmUS2fo0suUqrGxOvAj42jQI4vw54+mUTlqhM2niJO73ClCkKhMRpat57tgT0EOWvrXfEum9SwMCFXp2YFgnQJkjAUcwygoUqqgxOXMJo0yVRcoovxMoK8CXpbIi9lFvZDHUm3BmdAy0Nkb+GLZWEKBc1CfQWhuLiiFXKAiAz+YLsnbI2nGdcY+dnJgUdVFrb0dM5mwnL5FpPKNkL/d2W3LNzs0RKFew39yROVlG+xEoE3jLdzENAco8lilQ5vtwPylVqzi5sIDhsIfm1iauX7mUBEKp7y6X7YFHRxK1lc7WirlUcg87JL0+fO+7wyyrkGgCZTbLuC+kx5kgmcfuwFX70Nq+H1Du7DWRiX0ZQ2FSomc50G0bhrsPrXkd8c4qcpGGZnOE7U4H49jDYNDH1sYWXnrxBRybm8N4OJa9h/csgj8qEgJvBCvykYEhefH0p7AL9FTIwcplk+iwCA6VT0YGEQ0iWRMgxttXrmJrZ0dmx3WL3iFk5elObcmIAKMWmanMNSz3UPEwYIi6conPZpUBoDqaDNKOEPLeZjnwIwMuo6SYtc1zEvjY296Q39GNWEwRm/u7ovqyDQOx52NmchLDbg+dXcZd0VAsKznPI6+PbNbAqcUz6PbGCLM53Oy08d/+k/8VM+fPoT57DNVSFdE4xPrqbdxYWcHWzrZ4jfAa4/mT+Kvk9sL7iGq0xsjRIC1rofWlx47XRxWYf97+/SjA86iYwQ870DzqvH7YP//yf/eT7xqb9Om/+1vvi7G+9/j807/5OXzh2eMPPGwnfvE3hCV/FI+j3utRgvL3DWIFw5hihMvEkfs93vd7PIKDqtXnno5ZuEieb3KDE4mZmLkkZe8981T3BccHLqGsNwMEHgt7FqNsyPNGre44LOkIigO6TceeSFLpLks3bLqU2hlHZrPInHiUjrGXzVlSOiIzA3nkws6V8Nd//m9h6foa/r9/+UeYPbaAMDbEHZmOvbwhk7GtV8uYm5nEVL0MMx7jW1//ClaXrkAPR8IwF+wMxnRxdmxpDPB7ycwxZ3dZQIdktxnPkkHOziGTpSM2/03NdeV0HXnTUrmiGRv7vR5M20FgmMIA3N7Zw5UbK+i7Iew8Hajp0qzBoUQz9GUWTLkGK8m1AhspUNZEkpYWWQKYCZQp2WTRRNmwriGUSI5ImAeMhuju7sGycjDKDYyLk/Aq02hqjpT/ShMfQ8+ovNfYHaNoxThRz+Pj547hzHQRx6o2MjTForQ0jmS+kgYyPBf+2IU3VuwfXZuFJUCMUb+L7bVlrNy4itbuJkLJ623jdquL9Z6HgReqOBBKLgnovTH5UhyfreK5p05idrKAiaqNqUYBOkYinbx8dQ23t7uI9QycfAVDF9hodrB2exedniuMMnON06gVJVtXzFqy6JRjqaA3tZ7VbDLRLWXvkYBeKgu4VmYnqlhsFJCzDPS8WIAyDQ+6zE/mt5Qimq9PbiWRWYrEVQHltJQWUo9AmcyDRIypYpEFJEfDg5BZw74AJzOji3z+2MIxPHP+WTxx4hzmJueRz5fFzZVOsEMvgBuSqeR1ReamhEgY4RY2tzelGCXL5rpjrK2uIPBcMexZXJgXVqbf6wgImZyYkDllJXsl2PEw9kbwo0BMekZ0qXbVDzN+2U9hIbvTXMP1pUu4dfMKBnR8VnpKeR1eF2kMDq87AmilNqFJnXKuZcNLJMdDHztuGS2tITnminlP8sHlPCWMchyhnLfxyz/2BTWvf8/jgbOd74FRviNQpiogzc+9A5SZIUvW3xP36yF8ssm9DoJ+BxrlusEIVhxC0yOcvXAOJ06fRn88FlM/rzcCp9DNUh12Yw52tSFsKo+HzH1ybILj7JzHTkBU+p0UWL4TvXVYfs3ZTM7XUm7PpgjBHxllarm5d9AjgQy9AF4ed1GjvPsd4gCc3WPmlTLKdL0WQ0b+JMaOVFEQ7JFRZtOxXs9ipO8gNxtjqPUxDlxYkY3FqSdRNqfRvDWQ+Kx8qaiyph1H1oxEiYWcxtDRYDRZNoOdrdtYv70GJ1/E5NScNDHICt8ByrMHjPLbb1+SewLdrZWZnIo4JFDmcZucnBQwlwJlmoktHj8u2dg7Wxu4ce2q8ohIruWUUVbn4p1AmV2gdBzpsPRaNRhSOb/6/2yIKWNIBZTT4/zegHKMARsz4x5KdkY8JsJsEaFuwNGGMFq3MF6/jkwEtDo+2oMR3MgTNnVnaxtTE5P49Kc+JfdZ+oGwoULZP7c/Nnl1tv/8AJZmImuYyOYyMO0MIoPrT4OTzaGcL8CxbASMJQNVYGPcWltHs9VCbzgUF34eX+Ycc2yKz6fqio0mfmfeK9lIyxAci1KCRnXKJ0R10Klc0eBzS7FyCLWseDOwSTgYDmQEotfbR9624NGI09All5nybnAMpVSGPxpj6dp1RF6ACxeewonjJ6UxN6ajuaFhtzvAMNaRqU3iV/+n/xlmrQ6rVEZsmMjZjsxVZ7OORPG9/tZbWFpaUjGRGk1FBypnOzEk437O45eNYmRrk9j+vl9+BCXY45f4bjoCj4Hyw52tDzNQZq4wgfK7PR713Ou7gb1HZazF73PUd3uU78X3e98gltiuWkKcMWG0uvd1xH7f7/FwS/Zdn6WVp87HvNGpH/NA9sffikQ2pYolPg5LAe8Hlg+KhtCTIpPzUaoTq+aTyKIqJpqGGZT3MW91hMGgK8BaN0yUSmVYuiVyLZpuhQlgU1meKlYoHAX4+Pd8Dt/z6e/Hb/7G/w5Nt1CtsQCPMZLXoTRYRTnlbAvVYh7nnziBesnG0qXXcPPKGzJrWC8xn3coXWPOzxGc01DMYBedYJRuwmJ2ooABwcCdY6Rca0vMQ45jyVK28w6yTgHXl1cwDEN0BmOMPDYcOOdlCkAg+GWBQcDBm/Cd46JmkVVMlPq5Fyiz1GYvntnDNJEiUA4o7xOgHEN3R2jv7MjxsMoTcAsTCGqzaFkKpAuFSVktTZsIZgIXM2Ubz5ycwfMnp3GsnEHNUX/P484jTvmZAGWPINmVbjtrHM7XZkwNZhzDHfaxt7mG9eXraG6tY9DeR6u9i+3uEM0xBaOJ5I5NBokSiWBbGo7P1vHk6WOYrOaQt2MU85TlqdnPlbUmNrbb8PwYZjaPsadhrz3AVpOROAR4yhCJ2bt00uaJEjfmxCiGhT3xGBtAPB6UxBMsk8UkuyG+1Zw/i0OZN5ubrGGhnocZR9gfeljb7WCzPcLAF/uYhEW+D1BO4rpYHCsZp5q1VTN4CaCkIsGmbN+UOVPKaCldzuRMuIYnjO/p42dw8cln8cTJ86jVJmQ2k+wKfyIeN3L3oYmMkUfox9jbb2N1dQX9QV9em5LKTqctgPzJJ89iYX5OPs9w2JdjzhxlOuJyljA176MLrBt4cs1wXID5zTQbIoDRLYLdCPutLdy4eQW3blxGu7sn1ywBjBTCiWmdsESUmlq8vlW8ihjcycwsr1pGVpnYcmtoxVUp3umGT+myGP4lQINGYQR5L5xZwL/76Zfk9x4ElNMGUrrn8HePeijAoqT5aq5cAeV0RpmstIB3rnyfoHQg4wZur4ug10M06kInGxeOAY4YTDVw7qnzsPKONDPGozG8bg9uZMIoT4hXgFObRMYho6y+C1NwFKPMqzk16DrMKt8By6qJlo6+sAMTSBOJTr/8oXT5oLmXZNMq9Q1bHMng8X0Oyl2y63sY5aOl14pRtik6QIDGhC1AOTsVoh93MKTCBg5OzZyXHOWdGz0EQSzSZ2bemnQ2zucTt3N2RyJUuOdbJjZvr0qkGc28CJQ5K0vp9c72riiU5mYVUCajfPnyFbm3MC85bSjweidQZuOXQJneEZzn5rGqT05iYX5e3Mu3N9exfGNJ+U3cA5TV4boT0SfHKhl/kXvifWaU7wbLdxjl9yK9fudp4tx0gHFnF+RXDd0G7BLcMEbFDmC2lzHaWJI5dwLloeuh209mLaMI62trePmTL+PY7Bx2m7sYDQbo94di8JfP52DnLNm7M7ohM8tUeLlscGsxysUC5ihzL5SUQ3+SDjB0x2hzhCKK0Br0MRrTVK4n6pRsxkajPoFynj4gtjRR6QPBfU6Mr6RpoBrMcu9hNrQkPtB/xICRySMgSI4t0Ft6c3tLrsMwdGHyRhsH0szjPsYc7VqpiEa1KkB5Z3tTQO+T5y5IQ3t7awftrW2ZEV9pdfDUy5/G//F7/xJLW004paq4eNs5B3Tkn5yZluzl5bVN/Mk3voHtrS3RZvDKZONLjf2ruWuahokKhr4Wx57E2nM/e9SW8/jf/5wdgcdA+eFO6IcZKH/Qn+0oKfRvfm0Jf+MffvXhDuwRz/r57zuP/+rfefGBz3pUiof0DR4JiE3AMgkus9V9x2d/JO/xPo+uAGUpetkBP8hFVTLAWKeEljNqqiBLC5K0g3644EoZvaV3AAAgAElEQVT/TgBwwOiagYBdFjNk+QjED5yiRVoscFnki5SLMYqFckdmQTo2GU9DWC8v8ITZVHPTsUgXYzcSI6lf+qX/GN/65qt4+/IVnFhYFMDKwpesrcQQkcXMZiSX19IinFmYwWy9iJ31JVx76xVUCznkMjSwcSXaiYUnjXYUsCKLzTpOze3xfSntY0HA+SsWYYzlCUm7a7q4Z7/08Y+h0+/jt7/8ZZEPckbZC2N0WaBQZpjLC0glKDcpbWaH/ZBjsIDkRAJ+P6DMoo6OyXwOiwoBylLEkd2OoLGQ2d4WgG1XpzDIlhFWZzBy6hhBzfOyCOQcmYUAVdvEE8caePbkLJ6YKmAip8OxyLKqY85j6VM+67ry4/K/NKOS4imGqXFOMYI/GmB3aw0bKzewt7WKfmcf3e4+uuMIQ9gI9YxyDU1c3iyTjIWBRrUkc8m1MoG7j4wRwjKUjLndHWFnt4vBkKA9cYAesSgcok9XQ7JoNICh+oGzrb4vLD2BF+XErh/AY64wyx6D5ljkOdScKIGjmD+JeVMs8WHHJuuYq9jCMDe7Q6w2O9jpsXjUENIxPGGUWbARTCXeU1I4SwRL4l6cmLwm2bg8N7GsFxrFiQSR70vXVM695yzEWa7pEJO1aVw8+wwunnsGM1NzwqrFhgGPeeOyRrKIQwMZPSeMcrvbx9rtdQEWwwGdhVn82aiWy1g8uYCpBuedITPKLO44uyyMOF3fPYoomYlLqbWLoat+WECSUZa1TqmwEaLTbWJl5Tpu3qChV1MkwPw3ZTqXztZSjq0Y5YMZW/l9xY5KTnGcQducRV+rqIgkni9PSYmlSUXWmQ0PXcOXPv4sPn/xyXcFyvdKVd8bUFbF771Ama7SyUSiYpRHA7hDMsp9hMOeRPXo3hCZgC7WIZ66eA7VRg0+GxI+2bwuNNcXkzmj1BCgnKs1YOUc2TsIyziP6YWKxVauxMrJOk0XSI+fMj5KG5fKE4HrjEB5v90SQEjpsjgLi2fCHSM1+XYPClI+dMO4m1G+I71+d0aZQDkSoExI05hUQNmejrHnNtEfDVGwKjg7f1HMvLZToFwqSZQVTFNYYK4LNrm4l9B4ijIMek10um2UyhVMTM7KmmJcWXNnT2S4szPTEiNIoEwzL65BAuW0icvmANl2AmW6YbN5Q2kw/64xNYWFY8ewv9fE1sYaVm/dQsbiOVFs8EFCmVzndwPlA4PFpO1zPwOvOywz9xY2Qd8bo/yOhhAbb5Yu2fUG991xBN2uiATaxgBa6ya07pawrrsd1eDiHC2vc/oGfP3rX0ejVhNXZxl4oTplOBBfAz/wEBqAzdnkTBbB2EWfedyBi95wIOtxutHAsZlZzDUmYOtMaNBE5cLRDC1jyXpvt3vYa7Wwvb2jmhalqrwmfT7YfMw7DvJODgWHIyg0NlPrWCwDhbkH7Cy9JjTEpi3jSX6sDBq3mtsw2azTaP6p9mvGzKkZaw1T9RqqpaIkWXBOOpvJiSKt0+9h4/Ym/HZXHNXrT56TmeRvXL6GXHUKt9e2MOwM4GSYdBFgduEY1rd3cPXaMm6trIhCR2U+q6F1Kt0I7HM5R5IMKK1oOHk0T3wKzcXPv8/y6/Gvf7cdgcdA+eHO2AcNRh/uU6lnHXUOHyVw5fsdlWf8KGXeH5SJF7/XUef4PbHXxAd2FvqIBs53Pz40QJkfi4DjMFCWOSKDLCiVqsrc5V4m4vCfZfaRbqmSi8ps15GKfhHdOaXXdyJklAMmjU5UhATdj/v9Hvz+AHTaKpP9srMSQ8NCXsnhGOsUQrI3Mzbc7hDnn30Bzz//UXzlq18TJpoFF0HF2AslVofgiMYkZA1LThZaMMSZ45M4PlnB2tLbMlNbK+aQz+sIPRcjgiuP+bwUFHPyl/mlWXh8XxYIuplkzeZhZ3Mi9yYIphyM89Wf/fzn8LWvfx3/z7/4HUxMz8i8JecgvTCUQobMCg1nWJyEwViAcsooP4z0WuanEyM1gk+fZlIsPOIYOYPO1Z4AZTLrTnUK/UwRYWUKcXkG/TgDLyJoNKBRbmyEODVVxTMnZ3HuWA3ztSyKBKoMyhImXzUdKBckmCGjTHaGTROhHNkAici1BvCGXWyt3xLTNLqMu4OOMkKCCV/Pi9SbjRey077SEIuhTLnooFzOilxEh0tBMEyDwjuaOuno9Jh1zbWExADJhB+oWVrdtFQTJKOiSGjKxSxbSvSYMcvf6w1dDD0ylsxtNoVRj0jp8RgS8EYhsoYmEv35qTomC1n44yE29gdY322jNQrg8XcT6TV1AQpkH/hcC9y6A5R5JR2S8qo/yqwcPyvBMVUEhqnBsi1YjGJxDIyGLop2GU+eOo9nLzyH4/OLyBdLsOysMDyMGaOPQBjosMgvhbqYSNGFtt1uCRDgdTQ12RB5da1WRZFyX1Gh0xQnowzyJJ6NzanE1TgOpPEx8giUCVgp8aZhFM89AX2IXn8Xq6s3cP36W2i1qFaIRBFBEKxm6VNmSAHnVHWizNsVqw4tAzew4DkLcE0Vb8U1JCDZ9YQVZ2YpGTTOzv+dH/0BHG9UFZA8YJUVtFQPtR+obluSL/xAmXGSlyTzuIrpF/W4tFcexCgrozkCZW84RNgfIBr1xYGYQJn7yPx0HU8/fRHdQR+hYaBH92nKUf0AbmTAKteRqU/CLtdg5gswLJrEieofPi8hNnBECaGakAK05ANyC1QRPSJnFxWOiiZTYGGEVpuqiq406dS+nBj+HXJTPsjhSdZgctjU4UuO1WGgLI25e8y87kivOdeemHlpbEpFsEIdlhai0bAxNraRP6Zhs7+G3qCHSm4a5+afQ1GbxNatNgIvQqFckFghHvlqowHLtKVXQfBEljDwx7i9toxBf5C4Xk9KRBBjncTMKwwwMzONcqko8U7Xrl6TtZYvl5UHAYE3VTz7e9KYIlCmSWNfjlcHc1NTOHZsDns729jcXJOMXfpPqCUUi+JEVlL6P3KMEudxyq5TlQ/PQvIcWVkyQqDGOtTvKg8DUWhZd6dGcC9l5Ntdrtepgdg7ygO2bQJkohDBsI/2XgdmriwN2Gi4j7C9hlzQgxG6aHfYlOY+YwtgJbv65ltv4cb1Gzh75gwWjs0r13mqWLIZtBktRmmz7H8WMhqdIzgbbIo/AJVcvPZ4n6qXy5irVkQaz5QJmjoGids7m5Htfh8bm2q2N2NRGZSR8RXWAUyFyGZNAcq1SkUSJ4o0OOR8M9csPSLCEbrDsTQkkS0gU6igPxyj1++hUslJIzNr0qywhayVE3PARrWGEh26DRV5SFd5JXmnXyXNQQeiwJmcW8Bqr4f/6ytfxR6VMnoGK0urYKA7J0uu3byG9qgLI2Oj3WOdofYHJZnXMB6PZH2KH4mtfAYoYZ8sFdF86kvozT2YuXkvhfvj534wR6Ccy+ALz83j4nw9cU3ew+++tvae3vwokPWoGLujQMhjM6/3dNruevJRM7yP6hw+DJhkvNWn/u5v/em/zKHfPCqC6lFHXn1Qa/RDAZSr0+djFtByg0jYTTHiyGShmbRqUrNZaZF9eEbwHazOQbQIO7+MBSE4ZOEgUFwVqYkMNwXlKoZBFYC9bhfReAS7QPDKuT5DbsrS8RdpLQEUhNUdDj3EYw8/8CNfxMbGFgb9PqrVqkj7NJqPEFholoBcbzyCoQXCgJjhEOcW5zBbK+Drf/QHCL0+illGq4gYF14AeAGjk7JiMNIbeBiOfWGGCViYZ0nZFmXilE8y/5Hs9RNPnJJC4vf+33+BvfaekhdyJo9OoKYpTB0lavwujpMTBpCGPYdnlNluT6WWPFZSTB8YyiiYIBO3jNwwM/D53hJHBNgE3ZGPdnMbo7GLfG0So2wJem0WcamBtm/CZ46tsMkeZooZPHViGk8vzmBxIo8JW0dWoyRZNTcUK68LoyyggUBqPBYXWZo8SUPEpxR7gO7+NjZXb6K1cxvBqAMEY3DOk+snNPNiTkUJNKN0+DpxqFgX26Ysj8YoBixGO2kBshnOh6lp4PGYLDGbNAqwUxIv4IZZyYkCwqL9MI+VAGX+BOgPR+j2R9hr97Hb7qM79OFHnAlltJZi8jSCsjBEztQxWa9gfmYCZVuXeb7NZhfr+130XCW7lk/LQixhonlmRIIpJj8KGpuyxslAKHAn75IU4Yysltl5OyPMctZWc+9GhueRc+ABSnYFZxfP4rkLH8HiiVNw8iWYWQsh2RwBTVlEHl+ZxjiGANqRMPxUQ4xknVSrZTkuBUe5zYrJljjwKglv4HmJm6u6njyOSASM2nIxGLsYjnxpCIlKgodVjzAY7mNl9QauXH4dzd0NcV42LCOZR77TYBOZNYvWRC6cMu7C+Os2AqOEsT2HUC8kDKjKFZYZytFQZuHZaHNyGfzXP/4XDkyu3iETFiOuh7uvHGb+BB8m11IauiS4Rl4s+aHrtexRISI2zcYDRMMRzNEY414LCAaSqVzOW3j24gUxUaMzeXfIho6aueV4gkdH4WIF+Ykp5Kp1mPki9AzdyTk6QpdvtSeKgRT3tcP59cxppWcBJauH9mMqOPhDoMD5ZDLLbGKm30l2hjSLSJl6HzzSY5iynumf71YEKZCYSq/5XDb4VANUAWXZh7VA2EnDM+AYHHnJoot1VBeB5b3r6A36mCyfwPn5l1AxZrF2fUv2d9uxMPRGsm6np+fFzZ7GZ2Qqa7WSOLQv31yC5/oivW40pgW8cr/db7UEFNPIi4zy9vYmVm/dVHtAoYBQZOcaYtdFf38X9UIBExNT0OwCdnsD7HfaODk7hdnJCew0t7Cxvord3aYonti44vfyuScxkoizNoKYlFJIGjIHztdU5CTxh6KwjmBQTcKGR7I/8LvyQTZbqTKSuDQxqgPGHMi9Z6TgrnOVrHz+HdU6MgIw6qvMbsNEfzhA2ckhq3kYbq8ibG/DCkYYj13EminH1cg6WF5exrUr12HrGfzYj34Rl99+G7HB/SxCqVwGnS0InnlDZYPBoyyexzNrqBEi7lM5W75/znLE8IvjumxIspHKVs9g5Aqo3ev2sb7VlPNVKeYwWS3Ka/J36ANB+TabkoxPpISZUV45JwdHnLApk8qg74XI1xrIlatYXl0X08OMFiHDoSUaeiJCr09fD5q/TQl7TQPO1rAPSwzDdBhUu7i+5NijOoOVgY+baxsYsYmhW+iPxhJVSAA86HXw+htvyDU1pmydTVG6uVNlIHP4asSIRp4ZNgW5xxsq+pEeCs0XfwFu/bHj9cPtxH/2zyKIYG7u8Ubhrg/DbOFf+IdffegIpcdA+eHO5QcFoh7u09z9rKNY1x/+1S9L5vT7fXDNkU0mEfSgxy/8o6+CEWWP4vE//rWX8ROfOP3Al3qUJl58k6Pe71E1HD40QDnNzUyl1bxhEiizI08WVUAbu8g+GSk1ryy2XMLQKDCnilKVl4yIRe9ImFaRbSfOw6pYTedVVQwTGRNDQJSPQb+HYacFjdJcFgPsPJuMhArEgZLgiTdKstMEPP39Np567gVxu6YLbKMxgaztSJyFG+sY86OKyZMGb9yX7GIzHKOUiXHq2CRuXn0Lt66+hZlqVlg/um1yRsoNdGiWg1yhhs7AR7s7lELKNLPi9EtGm2zxiLN6eQLBDJ66cA5Xrl3Gt7/9DUxNTcgNlUUgWU5KltnpZ+asFGW+r6KSkhnW1MxLzM4SMx8eKwLllLVLi1qRYPJ4c46afC7nSSnvNTgzGKK735S5sXy1jqhQg1WfQZirY59AOVuS2dCSFeH0TAXPnZzF2bkq5soZOHqAjBR5ak6UkJlmWQQCBFg+QZkwy54yaGIesjtCr93E5totbK4sYdBpwopdZIxIAC8NwzTLhmHl5DxQIaAMfNTakSI1CpC1dGRNmsxosG1lgMNzzfWmzLFiuJwL41pkkUnWjYDMTEATGzlsyvieFKNuAHE63dnv4vZOCzvtAUZeLAU1WTNpOEQEygEKWQtTjQrmphooZA0xw9nkfPJ+D4MAIrsWUQRBsrgiq0JYmTGxfFJSdjL9fI46egooc2ZSDSxH4haddSw4+RycQg62bck698As4RjVfB1nF5/E80+9gMUTp5HPF0BDb76inqGDbhYRi2y+aMAGCYEuzwPBOZsIuhSgBIGczVOmWgmIN5UZGYtXMtPumDnfdLVnA8jH2POkiKTMnaCdy0Dj/LylYTjqYG1tCZfefg2bW4xcYUSUmqWX9tchJQrzwFO5cOq4LADdKMPPNuBZDUSactWVaCgx+4qUcR/dscMQF+an8dOfePZdgPJ7u6Uc9lK4A5QTl+eEKTyYUU6AsjJ5U/FQ0WAAYziSWKjA7SL2epibqePE/DEZHWHc1mDsiYIlIsMbhCSsYBVKcOoTyNUbsIolGJYt16t4LPCijRSLeTi3Xm2riZlf4oh/IL8Wozq6lfdl5pbGSiL7P8i5Pxoo33vk/nRAmeA5hOEayOmUUWcx0DdRPalhZe8a2v0epkuLeGrx4ygbs1i9elv2iqxjYjhmQ4TM8DwMM4eYEVNs8NSK8L0hlq5dFalGoVhBuVKTBiP3+15/IPtWpVpBo17D7vY21pdvCeiy8gUZQyGejQQo72CyXhUg5Rs29gjkWvs4fXxWrvFOex8ry7ew29xRIFbdyhLH70S1II3jtAkhHSMBZUrPrpoqgqd5X5O5eqVSUWmI3CciAcpKdaHOqWr2kvFMDAcPnQzB5Oldla+RGKK7bKYKOKX5H8chmMfuIW9nYbNpsr2C4fYKMm4PoeuK4RfHfbJOEevrG7i1dAvZ2MJf+os/gjAOcXvrNla3N2Reea42iWK+IDPiAmTpNeGNxe8g66hIOwHKyT2KnhQcOwncseTc8/u6ni9jMDSuXGEue3MPhXwO9WoetpmVeWVeS3SolnxyHic2FgwC0CyypiWjV5JfzG4im8pWFpyFFhMwNn/5O5IUEMCPDdh2ThjlQr4EI5tBZ0g5P/0Q6Jq+i0axjEaliuu9GK9t7IvCrN6YQqc3EIXUjRs3xNvh7bffRLu1L4Zjw0EPzf1OwspnxdiT929+Bl7j3Au477NZIbPXZoyNL/wP720jevzsP7MjQCb59V/50gMBC7OGP/33Ho7VewyUH+40fpiB8lHA61E4ULMhw8YMwfKDHo+STSYYZwPgQaD8PcmgH+IUH2Uaxpd4VA2Ho87XozZeu9/X12oz52RGOZVO80lqPi4DM5sVFjUt1gioCfII/MREJjGaSX9fGcuw6uD8YU/NizKDk11rKQbUbKNEI0lByLnojABlPvi8TqspBSorh0qthlzekbxMKS75O5RbxQS/Btyxh7m5eeTyeXTaXUw0puAwt9R2EJF9lNlUxRLQIEoLxzBjF3AHmK7kRTr45re/BjNsi/OxPBcZeLGFYnkSEzMLsPNVrG80xWWYhQqBL9lisqOUMbOYmJhsYGqqgT/4w98Tt+d83lbxWPz+crzGUlSJ8zHl7EReMs+ZSlfV3wv4OMQgUzqujpN6nvpvOh9LkTSPGytEAjVfck3dYVfm/CyniNL0AuJ8Fa7uwMuU0NfzchymihaeOzOH507NYLpooWSGcAw1c6yYQLLk7J7LSJZIZMkqk90ne+l5zFKO0Wcs1NpN3Lp+CRu3rsPSfFQLGRSzOmwywwT9lEaL47kqOGW2OGGARFLKHGdxQ1VurOzaM19bilGWKTSzilSOq0QvybpThlEqMkfNePI5EosTG/BDCz26LO93sbq1h829Hvou2TBTvpcl4b2+yMw5pz7dqMq8NN9/d7+FjeY+2kMf41ApBlT5TCkhC2IlvWYTQZhmkRCSVTpE4aXFd8IoS/FsAnbORKGYR6HoCKssp84kSzjCRGkKH7n4UTx/8QXMzszDyRdEDhnRmZdOsZzHljwqurGTYScgU00rMclJClrVfOJxVU0EJYVOVcoKxIcewU4MP1JA2fV99MkoD71k1jGGkWHxGQtQ3t5ew9tvv4K1tRsIaGSVuFofvv7VtZmY3kkTQ8lWTSMDzyxhZE3Ct2rQDE7Zq4eEGlE2L+eXYxsxfvCpk/jY4ux3Hign61wYZTl1SmkgObBJcUyWUxsMoQ0HCMZ9BOMOcmaMU4tzKBfyGI2Hcu48L5TRAF7XehjD5eVdKCRAeUJAM3OjeQ0QKNPbgA1F6SkmapkDQJ/mKBNciJN4MqfM5lEUoNvtitSe+5DM3x8CygKwUro9kUofZo/vbRocviGkkff3ZZSTz6oYZe7nAUzPgK0poDzSt1E5oeF25xa6gx4mCZRPfAyONoG1awooZ3LGXUDZshxpLHDLq9XKCL0Brl+5Kqci5ygVCvd17h1UiXAPLZdKmJyoo7m9g62VZRRsB5lCEZ74SjDX2kW31cTURB25QhHDyMD+0MVep4WzJ44JgO6292U+maZeHElg80jWI+OPOFbC/UlpqxO/CDa9VONLuWGTgVbO9jx3vh4h0O8BysmMMtc2G1iyxHgPot+Be2cUQFbdoW1Dtr3kwXPZj3wZzxDGWnZDTRpkdKl2TA3u7gY669dhjrqyn5H3tDI5FMsV7GztYn15TeKPPvuZ78Gps2dw4/YKLt24Jklq7fVN1IplVEolMd3izC7NN2nExdEQNhGoaKBcyaDpNhVCVBd4rhwzgt6x58MNYmlI73cGWLm9KTPOlXIZ1VIJTiYD22ATVMUpWiTF5R6mmo2yP/DPVLDlHWlGyPWYeBvIyBeb88neOopomOfh+OwMphsTwkrT3T2ydPks7U5P3Le9kY9X19tomUXZR+1cXpRJzd1dUSdsrK3gm9/4E+WOPRqKqZe4+GdtaeSM3bGcbzY3ef+WOMHEzZ+z13ZtCssf/08fopx8/JQPwxH4+z/+In7ue8+/60chq/wbXzua2XsMlB/ujH5YgfJRn6s78rDwt37j4b7kfZ5FAMm1xnVy1ONRzib/5CdP49d+5uUHvuWjYnfTN+B78T0f9HiUwPxDAZQnjj0Vy4xWRPZXFXBS8BoZAaW6wfnIxNE2ichgUUvATBCjXJqTYiCdtYs9xJErN16ygixAxDlbagQ1l8viIwXKdOLla5AZo8xsNOqLzJeOp04hL9I/yWQWAydDGDjJeg5CFIsVlMolKVYdp4RiuSoddZ1yX/5QPi7JL4FIx/TQhT/swDF15DIGhu1tvPnNP8TsRB1epGHkxyjXZtCYmke+1ECh3BDnasaR8PPSsEi+exQq86R6RcyT3nj9VVy7fkkcPvMFW6RdLCiZPcwCXOSvCfgjSx+xOXAAlAkqOBN+90wbgfJhkExwyCqHh1EyhAmUmc8sjGYAIw7gjjrYb+/DtHMoNGYBuwzNLkEvTmI/sODksjgzV8Mzp6ZxarKAek6DY0TIJISUknyT/VXmaYoB43mkDDqQOWXOlFNW39zZwLXLb+H65TfQ29tGxTExUXFQtE3kLJ5nTaJBlEGZlBoCLNPvlEZtGZzDFaDO/oECwQKeqFAQ0JLMABJZCHOrjoD8m8wHKudkVp1xRNbeRm8UYnu/j7WdFrb3B+gx1UqjkC9xDg98ZLQQ9ZKDmUYV1UpRXqu5t4+N3TY6I5oyqYaBxkJcHJFVwSriXBbKLJ9YofP4y7+RYTq0daRAmb9D85yciWIpj3zBkeMiGaI65+49zDbm8cKzL+H5iy9iamJG4sb4/QmUWWHeDZTVuWHxpxhrxdAqUKUk1wTKKmooXVPp59IR0LRO8orvAGVhRUepKRCNhHjtxxiNO9jZuY3Ll1/Dyso1eP5AimcFku+sTwFsApRp2kegTKWIusbdTAPD7BQCkV2rDNV0plABPfXZ2Oj4Dz5xEdOl/AOB8mGwd9SN6N5/v4tRPgyUkyfK7HIqpY18AQUaZe39HkJ/gMgbola0cWy2IeoCFtnD4Vjm5jmGwTWhhxHGYQgzX0JuogGnPiWgmfE3BH1cJpzHVl4OiplMx0vSz0s2UnwckuMokV4xJc++AGUaeQmIuAco/2ml1+l87b3Sa84o3yu9DjXeI0KYno5MpKNSZSNkH5UTJrZ6azKzPVE8jgsnXkQ2qGB1aV2uTzq8D13FKLMRZBo5FVeka2jUKwj8IW5dvSZNWJsscQjZyymr5dbPTHB6V9SrFWxtbWB7bR1Fp4AMnyvXJ1MKxtjb3ZQRhEKlgshw0Bl56I0GWJibRKXo4PbqivwuI+xylClzPxDFhcpc56hOwEtaJgk0iTLiuJAK91LSaz74XP5wNCLQFassa1Mk2EotkwJBKn6EfQ7fKb0+zCQf3jq4m7hUokj2fJoSod6TdxICZfRbaK0uQRvsSS4y39eysqiW6+i2O2hu7GB3ew8nTpzAZ77/87i5uQ6zXJDnLb/2NlZv3FKxTZqGSqGAMn9KBRSLBWHr6f/A7+VjqMAtm5Jcd2KaqDKhqbHpM0JPM7G718H11VVxxZ6o1ZEzTZTzOfGBIFhm2oGpM+tYQyajgKkkTHBW2ub9LEpI+7QJyZlpTbn/BzG2WvvY293FxTNP4MKpkygUcrAY8YgYg5CJFxH6QxdbO/vY8iz4BRoaKtUaz1uv05Gc7u2NNbz6rW/KdxEV26AvzUtGW/UHQ7UGxMBUAXoF8unhYkgTvHz6I3jj+I+91+3n8fP/jI7AV/7zH8FT78Ls8WP97qur+Klf+//Ze88gy870POy55554c+ocJmIiMIOMBbBYLrkEA4gN5DKIS1GWbFlVluVylarskv/Y/unwy0FVpqxSWRZNUbK4DMsll1xyA3YXGZjBDGYGGGCmZzr37XDzPTee63re95zuBhbAzIrYFcrVvdU12JkO934nfc/7pG/d8RXeCSjf8Qd8TF9w4FH+91vIO6VCf9S6EhiyC/ny0s57pNlULNw3XxD2mAnXd/PxcQPX5/67L3wke33+n/w7LG6FrQh38wI/5GvIlDNV+07v8+N8f58YoMwtKoFyFNrFNSKw0VRhrY3aXx3FDadIocSvqj2REfhR4EJPEVBV6WwAACAASURBVL2uIcAiGxkmZ/PrleXSzX9UTaXyY+5ABvD9lmwGCaSSmYwmcEt9q1bO9PtBWDOlfrGx8Qm4bkq6ZjMM+sgWkMzkYbtJYQo4kRZWjQ8+9jCO+kDQl4RjhmBdefWv0ahsii+5UJrC1NxRAcumk4KbzErYx0svvYx2s41cLiPhQ2RCp6bGMTM7iWptB3/1V3+JRII1PT2R2w0HXfhtTf5mrzODYyjL5KaYrBo9UxFo5PtSRnlP0iry6n2MsqwvWVRuVIXZsWQ3Z8AOw6Torxyg59exub0hTG4yP4GYnYbp5eDmp1GFhbFiHvefmMPZQyVMJGNI2yNQxC3dlCKn5YaFvcMKkrkp5qaIx7o3YJ1XF36XlV4N3Fp4F5cvviqM8ogsfT6F8VwSKcdAwo4LS+wmNGyLLDLZAiXvuGlSZK5BOISvLAlROyBBHxOZVZZKmSo3aZq0I/5iUT8q6yNrIZ5hQTl7QLkdoFxpYmmzjvWqj7aknjnivTboLRzqsZ/IpTBRzCGbSYjnt1ypYmO7gXpnQI5e5LFEv8orK1gWRpnSa/Eva92ZpGjLx17klAw1QkuCYZEps5HOJMRWQFkz2bnACBAMAhyaPopPPfgkHrj3ERRyYzDilqzBkAZ05pBFjDKl12SmZKMerk+4w46sEwqQw5qmfaFbel0rUJZrM9BPSq9bnb4AZQIZepQjoNztNrC1tYK33rqEW7ffRqfXUDssfy49kfvUDvHd8Cm9TqP7QsuZFkY5MCjBj1Cxhu9EH5KAa5n4r59+JPwrpdfe71H+OIAyz509cE5UFLLbMmshq8yh3gBDptP3fIwaOwjomTQCTI7lkU05aDfqYkNgGBkBA6vfeJrGZFM/VEZ5bALJ0pj4lWMOw4AsuaYIlKk24XmlQ0BmAuzVW0k7QAiUI883X29fkrVZx9MU6TyB+cfBKN8NUFYxhwZMCVjrA3YwQiHjYmDXUTqWxGp9GdvVCorpGZw7/hgSQRbvXrsl7CNtB+2uj05/gKnJWak7IsNKEFIq5TEYtPHutatoNtooFkto94dIZrJIptKi3uG1z55ehkGtrS5jfW0ViVQabiKFgCGFBkTpsr21Dts1UZqYhOVmUW2xA76P2ZkxuSddvXhRKvRSvD9aDuIjoF6pS3USMy7iiQTq5ggDU2vNeDXriNNgusbu+cr7De/l/KD8WvMJwmEwa5fCEDapQpKS8AC9EdAg2JThWnS32J0J7V0P0b9xsrs7hKMcmNe8etgdYwSr10KNKo/aBuLDnoRz8XwpFcYxaHdQ366h02hLK8RX/t5/hFgmheREEQu3bsHtjXDx1dfQ8VuSHO3XGpJ1QcY0n85K+NZYqYhkOoEg1lV5OYPFaJNgDdqgL6GAzDTgs4zDit4gQLlaw1s3bgjoLmWzApCTlgXPInvMJgpmUpiSIE1rVTxmi1KCFexsguB/M12b/HgfJtrDGGqdIVq9Iex0BmtLy8i5Dk5MT2F6oiQ5D0PHQXsUw8KaqodGcQcDL4eWQXsX7ytsqOAQuY03LryKZq2K61evYWNtTVQIer1RfcPckZFK/TnskrwFjlJEZ49kwkXSczE69yXcKn3qb7DdPPjWn+QK3GmjzddytzLYA6B8d0fuTsztfyigfydf7f/xV1fx3/z+yx/4Ju8UAnZ3K6Pn2rP/8zckUO7j+CB4pez6wz7+JiFe/Nn0PXMY8OlTkx8JxqPfTzaZAWUf1/u70/X7E5FeF6dPiWtTFYjqM1bAzM0wQU7UjRp1IeukXJp+QsY4Ar9aBaMOV8qv+e+ULhFk8b9FXhmmU4pXmQCR6aBxyrvV00XAxA0PPcecwjPVlJNnbijVv2vKhkF90WQRepiZm0exOI2dSguOm5R6kXxxDKl0RuSO/J30RPE18JsYwkOWlAFgGc/EwtUX8OL3vo2ZuaN44OHHkR+bEsk1WSDpO42buHbtGhZu3MDUREk2uUzzPHbsEAYDHy+//BLW19dg2wTxvrAk7IYWb55tC+BX6R0hnUqbYbJLWddyDyh/sPQ6AhyUw3FTFpChGBEom4iP7DDki5sNJgk3sb6xLHK2TH4Chp2BYaVgpYuwShOYm5nCueOzODaZRtYewjUIUFmHEZPqEZa+iLNVGBBlENRXzbolSu36aHdaqFZ3cO3Km7h08RWsLN6ENephupBGKZNAyjaQtLVnmeBQk49D/a8asSX1lGyJAnEOLtT/K+eisQd+FSjLioXuwL0dpmzwuUGNaYiWsLlMLA9s1NsDrAtQbmCj1oE/MDEy7JD1GyIe9JB14pjMpzGRTyORcFDvdLBRqWOr0kCzH2iQF32JgsG1oiQCymSahVEWllwZ7nDXvA/9hcFADNRy4kinXCSSZGqoJlCuJu5wLWI4OncSjz/4JO478yDymTFJ6BagzDdOT3BUs8Q+bMqvhe1TBUj0IaA1ZJCV0SJY5hBmT6kgzFlfr0UyymSlO/2+hFFFYV6sHSJQ5q/s9puo7Gzg+juXcevWW/C7NQHKvBYjRplDEGFuLFoqwgAkOY76++vuEfhmSc4vtW3rgEOuiVBWyfPvzGQRf+vR0/vu93qd7/+4W6D8/u/bD7p5foXyFmEJ9TeQN6RgY7j7yWGX3esgaGxh2O8hn0lirJiVLXyrXtd7Gzto2bU9CMQeQnkqGTAjkURyYhLp8Un1KLsJqSkTT3ZPGX0CxcjyQuCrd2CygsooR5VbkXyeQJmMMoO8hM2MLgVZo/d6lCWVft/a6f3yh4cPejj07/kSBICH13wU5iVDs9BPPaAhgH3kvQCJUQyFvId+vI6pk0UsV5axsb2NYmYK548/Am+UwfUrNxGMekikXfgdH91BgJmZeUkl7veGkqZcKmalBeDtS5fQrDcwOTMr+Q9eOoVUJideWB6bTDIpCcqLt25hZWsdXjYD10nAjPE5BWH4a/UtSZsuFEtIpkqo1XwJvDtyeAaxfhcv/+D7gN/FWDoDydpv+bjw2gXUKjVMTU7h8MkT6JdS6FN+TAk9h7mSl0CAqMnIfJaQ9deASeYPxHTwET5DRZoeY1BhHC7tOr4vGQ8j20GLuQph4B3Bm1pJ9B6gw2AOwsLzU9hs9s7HxCfLZzG/hlkXNsPdunXUVm6iXytLgCJDFnmtl3JFGIGBfrOLVq2BxeUVrG1v4ee+9CUcPX8Wm9UdWEFMupbpd+bwcWN1FSu3b6NRqyKdSMKzbOmsJsM8OVmUXAJ2IfMcpRWK5yCTrhkCKM0Y3EVYHACbuHb9HdDENDk2jlHPR8bjQGIo9qa4ESDpeZIJQrVX3HCUYY6TuSUe7UuFWLMXoB93sNXqoxd34GXH0O4bWF9aRq+yjYlkAvPT43ATHlqjAEuVOqr9EcxEDrATCBwbhstk9YFUPtFbvVVex/Lt23jlxRdQ2dqU4D0qrKje4TOt2fSRTKfkXGeVGXNaxNbDvQtr9lhtlk2h9cBvoTL24Mexxz34GT+BFbj0P/4q5orvDfF6/6+9W+B2AJTv7oB9UoHyn/5Xv4AnT05+6Jv4qHCtO33v3azMxw2S+TvvZC34m4R43ek4vv89U7r+7P/0DWHdP66PTwRQLkyeEI9ylJIr7DKTjrk54vZEZG367xGrLNLp0Nccyar3/wyyMqOhhj5xAq1fo5/qJ9VKE91oE4DbsDndJ6AU0DbCzk5Fqh4Smax0GBIoC8gOZbxRWix/9uT0DGYPnUDLhyQl88GYLxRQyBck/INyaZkMi1fWgON6wlLQ11TKJfHOhedw8ZXn8ehjT+Le+x8B4i7iLuV/MfFs8mN7exOvvfoKxoo5ZKQXkjLaBN555xoWF2/phjfoYTjUPlWmgzquI+ndEkbV0QAUvgbplqYcbJeNey+jHG1wf0h6HQJlwW4jetcsILDVH8tU7zhBZxsb5RWZjKfZ5eplEcQSGFkejp67HydPHsWxqQLG03GkzD5iw56CUNMGGJImnluCMRqUmWal9TWRJ5br1uw0sbVVxuU3LuLi669gY/W2AO7pQgbFlIukYyDD0JN4TPszCdSEDdcgHBl4UMrG3RE3mzLAYD+xsrU8/jIMCKXLEjYjSdVR8I6CLBVCk40LN/pypAwEgzhq/kAk1wKU6110BnHp6qQvEsM+7NEA+YSNmWIGY5mEyOq2/DbK1Sa26y1Jp6WnWTaAwjgyvTWSXkMYlF2gLJTk+zzKCj10LBIfaZ9okpsyrjY32ANl2tKW9H2eOHovHr3/cZw+fg6ZVIGdJxgSTHMduHmWIZIGCsXIKkeDjH1gUwYS7wHK0SDmvZJ+8f3tSq/ZOd3fZZSZSkzFhviiTSpH2qjWNnHj3StYuHUNfqeilWu71VDqn5ZzVhQJuuGPbBKm7aDm3YOumdc5QihPJcjfvXfwqMViePb8PXj82IzC1n2S7I8DKO+BRj1W4vUXplCZb35Icrmc95SxDrSztdfEqLktOgte+8mEg27Yr8x725AhcfQdM4uhx9AfoMfzxEsgOTGBzMQ0zFQahpeQLmwCUfE9UgnB8C/+Ot5vCU5DqEzJq0pGdfgQAWX6dAmUaX/QELe9IYJYG8L/K+/nfR7l/Wu4e3+JrDLhoECGn+8DyjI0la9TUN8n005w6A+QisUxXkqhiyomj4+h3NpGhbU+iRLumTsLd5TA22++i2DYQzqXFOk12wNmZw9jOIhJ1V8qmUCxkMFo0MXlV19Bs9HE7OFD8AeBdIlTQk3GnutP6XXa83D96hXc2FxFfnoK2WQOQVf9s7yP7FTW4SQcpDNZZNPjaDW6AlKPH5tDr93En//hH6HgejgxfxiB38XNa2/jued+ANd2JVn/5L1nceqJRzFixRHZUqmcqmJ1aQmrK6uSqZHNZTE2MYHpmRkkMik0/YakTHNoO85jnk3LPZmAdnu9jKtvXITfaqM0PY35M6eRL5akl15mYKYpzweG2bGPmFkQlD0XSiUBntI9zPtFry/PSYYrEqTWtjcxaG4j1qkiYw6kMWDI4XQwRDFfQsJ2MfL7sII4lpZXce3dm0gWC3jkqU/jxPl7Ud7eRGVnR1LEySjzfvryiy/I/d5zHKwuLqHVagqDymtifu4QxifG9TVbcSQSCbT9rgSl3by1KN5kKgG8VBI3b94Un/fs1AQw6MGjugUDZFKeDEUpX+aAhAoL03RhMbxT7CXcN1DGHafYG82BibWGj/TEDNzMGKqNITYWV9FYX4NFa5ZlwHZdkV7XqH5KZ+FkiojZLqyEhUIxJVJvMsgMcattb+ONi69j4d13cWhuTgblXAPLY3bHSPrJ+Vzm06bZaO1LkR9JrzqFAATWlcf+c/THTn1c+8CDn/NjXoG7ATgfxSTuf3kHQPnuDtadANbdDibu7rfd/VfdCXR9VADVnb73Tq+C75ny/o+LaY1+363/9Ss/thCvO7HV+98zQfJv/e/f+lgSw/f/3Dut+0+EUS5NnxpFEs4onCc0EaIv7Nxesuru5i3cxEVg+b2SbXqeiAXUyzagJ1ik12SV+8KycpNM2SY3d/wZcXY5Wq6k9RIo0+NYrdZEYugl05IALECZcGXIuhumZepmk59eMoUjx88inZ1BrdoULx8f8LlMGlnpb2TiLCR5ljIxsnUSIIwYsgkHjbXraGyXce/5+8WX3A9YaWNpLVRfJ9Ltdl2AsmPFUMimYcVHWFq6hc2tDQn9qNZqSCRtkSavri4hn83KJpcbHWGRhD3Q8CLZEIu3e8/ruV96vR8o732NIQErrPggiBRv8pBVQbZsEgm6TIPJ4L703bJux01kkUoXYcQS0ml88sEH8eknH8NMMYGUwQ1MX5KrNbTFBruZxUzL1zkcSN9yjGnSIyYkKzBlknnDb6BcLuPSpQu48NrLKK8swosHmMylUUy7SNlxpB3WiYzgkB0ToBedR3wf0ZBEwST9nvxUCbNKckVhHOoTpatUvk4BlYAMkVzrnxKxFf5JFSQ34az72KgqUN5qDNAJ2NHkCDhhLRSrsMZSLmZLGRQSjvzutVYdG/U2qo229Hqyd1NSskcUWDMdVjue+fFDQHl/Eo8gwvC9UVLsWUgmPXiuKaCBzCA7ik07BjdlIptK48yJB/DwucdxfP4UXI8qAEeCatijHISadAkVEk96yDqJJD30RobhOHK+xMnWqH9495pWmKpQLAzYE0aZATn7pNfsUiZQlhAfkxJvH/X6NhZuvoWbC29KXRSPjTLKYWAbrykJ5dIsAa07iiFuOdL92k4dl3qoSG5K3jSyZQjAlLoZ4B9+7hEcG9eUyPcRye95Bn0QW/xRbGn09fqnppDr71CgLP8tElteRjoc4nlPFsno1GD1akh5nrBrPA/b9Cx3ewKOKZsP+srCEvjT89kluHQcJMcnkZ6cgpPNw/CSkprPNeqxlicEypQ46NBi7zgyRT9KExeQTL0qPatMdW42wxR9rXCLrC93A5SjNZKByj4mWf9bP+8MlHlsRzD8DpIxA2P5JPqxNiaPjqMTH4rs3DaTmC7MIN6zcO3SWwhGfeRLWTT9plgVJiZmpau71w2QTiUwVspjNPDx4re/IwDy8LHj6AYBvEwWqSyBck/Y3Xw2g7Tr4dJrr+Lm2gomjxxCiUqZkQU7HsdOZRtbjTLcTAKZbB6pRAGtqi9g9/DcBJqVHfzlH/8pp6mYL5aQslxcf/MqXvj+SyjkS1KrVxwbx9kH7ofBCrRRDOYohnq1ipXbi9jc3IJpW3JfT6RTmDtyGG42hdevXMIbly/BTXqYPzyPBx56EGdOnkSn1cIrL76EF577PoJeDxMTU5g7dgxnTp9FOp0OZfdDNBsN3F64jdu3b8HikDeXw+yheUwdO4Jqo4bq1rZYUihD57W9tr6BanUTnVoZxaSBM8emEYtRBt1Bu+OjUCiIfzvWG8EZmdhc20Sr2RFZ9CBmYP7EMQzMGI6fuEfyEnhjJZO9tHQbhVxWuqEXbt6QdPFDhw5ha3UL7ZaPncqOdHiTbe322nKutNotuddMzUxjdm4OCdfF8uKCDDVmJyclwKvXbkiCNa8fDgipvGKwpe0QJDsiv3dsU/YNg9EIHV5Tjoe1mo+Bm8LkkeOoNHuo1wJsr5TRXN9A0GhKLgSPRycWoMuhQjoLM5WF5XnIFxLotCtYvLWAt66+iX7Hh2OZuL1wE/Pzc2jUGmi3W7J3oGqM50i1VpVris983+/Kfc6yLfQ7bHvoyFCHEuytL/7TO+2JD/79E7QCd+qX5Qb/qf/+T+6qIuoAKN/dgf0kAuU7nQd8Zx8Guu4m5fnDVobnF+XcH1cN1P7fQ68w07U/7OPj8ArfCajyd1Pe/Q//xfc/9iEAf/adfv/dAuUg6SJwHQSuDaPTQ7zRQox9wHfxEZuYOzvixp1AVkGrMhnceKkvTaXL+9OYI3Y5YpZVmsuAK92IS7AQAaLUQ/Fns3+Xf/bkQcmvp/Q2bAUWOTUrlxxbq2M815NkV9agOIkkUqm0VtYY7DfsC7Dj6402u2Q75w6fxuGj94p8iinNJvsfXRfZXAapVEr6OMmSMdlawbKl4K/bRiltSCdwcWwCgyGTrNPit6Lkj++LfqpGo4qrVy6h12kjKw/MAV57/SVQoCtVT3GIb1ekwmK17ksYClOiubXkBodeX5XOWTIw+DCgrBt3rSTZD5QlFZuATEhJMhGMTSb7Kzt8YRUQ66LRrKLN/lfLQTY3BtNKij/u0D0n8YVnfxGTxSSskQ83Tt9WCwnXkzCWUUyTv6kIEPDNNR4yeEgTlonPuGbNdlP6SC9fekMY5fXlW0iYI0zmMsgnHalZYlgafb3cnAgwlp5dMssK4PT/EqaE/nGFu5rwSiY1BMKa3cW/36tQkY19yL6xR5rryzTYKI2W0uG630e55mN5u4WtRh89StRNR2K8OQRwYgEmMh5mi1lkPT0eS/Um1gUo+8LcyHlCCEUbAjeToVdNErlFeq31UCKY3fVNy9EPlb1UTgCZTAqphCs+PHZ4drttUTl47CpNjsQPeO7Mo3jo/KcwP30cjp0WRpnHX2TlnF0IK6MpQzH55DHi4rwXKO+CY5FB72UHRCvGU4dDG0mw5yCLmQB9yq57aLFHucs+0aFUbzFvLgj6qDeqWFh4CzduXEKjtalBalSE8F5hqEyYAxZJTN4NwqHP2YORLKGfOoKBlQ5l9Up78phGA7SO7wuj87/8nWffJ7X+IJb+g+9qEWCM/nW/1FjvExHdyvNNwZ6w3qH/lD5S8aEzwyAYiNS1z/Rbv4Ik2igW8nBtSzbMbXqEpQ+cQXcMm9PKJwn/YRr5KMDAsuGVxpGdnoadK0jfr2nSyqFAmTYMcaiEDK4MGUIrwW6YV5gNwWPKf+MQjj3Keq8NRPL67wOUla2PjoOu8Y8ElDn38jtIjEYYy6cRGF3MnpxF4Ma103hkIe8VELQDXLpwWaw4EzPjqDdqks8wNj6NYcD0dfV9lko59LstfPvrfybPjeMnT0n3LW039Cnreg2QT2WQ9ly8/tLLWFtdxal7TiGfzGF7bRv1WhU9I4CRisPOJ5EtFuE4GVQ26vIcOnvyCMrLi/juX3wTy9dvoLWxhZnSOILOABdfuygg1PNSMC0bE2MT4mslOLdimszc9TuoNxpiPeEAr0uJMIGdHcfNlUUsLN4SuwLDpU6cOomf+sxTwmRfuXQJN966LuMYx7SRSeekBzjHsLEgkGcEF58s7FZ5E6ViEQkvoRVNTAMPhmi3WhICyGdyu9eVUMUe/ck7Szh1ZAIPnzuJYNiVc6Tut+R7U4kEPMNB0Oxh0GSA5VBkzpS+7zSqaAd9TM1NI5PLYv7wIVTrVel5n52dwuLt23j72lWcOX0a9Wod77y9gLffuo7rN96VfQCT+znkY+gX6+56gx4KpQIymbRInP0WK9QmUchmZejUqleRcGyk00kZhPPewvtfykvIYIA2ETL1fIj2hyN0RkCtO4Bv2Bg7fBRGIo3yTgPN6gC1jQpqa2V0d2osJIfJwDHPwoChkZ4Dw/PkWZ/JuPijP/g3KG+sYX52Sp5nt24tSI0gLV9URnn0t/MOEDPQ4fCLg1BaRRjo1dVWC8l06PelX5lKgqGTx63H/vFdbK0OvuSTtAJfeeI4/ul//MOpwAQx3OB//cLiXb3cA6B8V8uETyJQvlMy9EclNd/p/XzQqvDcIjj+H/7k4o8FQPJ33sk3/XGEeN3+376CjPfBXdD/+nl9fx9HUNiHnVl/c6A8Qn+qhEEx80O/wlrbgbldu+NJHZs+en60148bhWQpEqH3ULaPgpNVWhl5avlAIcCNwDI33ZQgEtEaI9nSywa6P+ig4zcwCOjvYmUS2ZSwH1epVZZaqC/PtOE4DOBSXzRlhtzQc1NBtoaMCv3KmkYZSlgpW+v2kMqO41Of/ll0ukNUdmoim+bPdD3K2AoKShxu6vmzTQGrHAIM+l24HlAqlkQKZsUTMAw77IxWoE/2r9NpC+tJf1yn0xVm8a3rl7BTXQ8DqHTzH/R76PN7wmCVEM2rx48STQmvGkmH5B4LFlZmkTkK/YbSwxkGkfHdSrCIeHtF3CpDCS6DqpG12kYp10Ck3/V6Del0RmTrtsvEXQtOMolf/fKXcO+ZExL6xTop8YSNtF+XoIebFbKoEjI0UE8uI6ti3NUDwj7WmgwM28K1q1dw6YJ6lM3RADPFHAopVzo+HW6GiG7jOiTYUxDERZKowxh5J8LwsRKKQFLJrtB/G3lZBUDQ/7nnp1SOmXJLsnkahsSNJ4EwGYFqe4ByvYuNRh/1zgi9gLVEcQH/NgZImTEJH5sqZuGaJlrdLpbqPWw26cH2MaL8nF588WcqHFZNsX7IqUtGb7dvNayrEhm5DkscV8Ew5fdk1bnh8tttATo8nl7CAfPmioUsnnj8c7j39IOYKB2SDT4BBYdHMVEQ6PBAjrKwiPQoR2rvvde0v66JYV57QFlfsYDDEeXUZEJH0sMsXcp8Xd0efHYC+21JrWVqtQ4sAgFnC7fewa1bl1Cvr2EwYLgPlRIxOI6nCg2p1uFwTCWwHIx14cJIjWOUPQLDTcumU9hIrhlV93KsusLczuez+EdPPxHmH0Re2h++f0Uqkvf/ywcB5fcA5F2wzOuEftIIKHPooEMIUzp/hjJIodSy1+0g3q2i4A6EaeOi+34bnTY9pz0Z3oh8uq/noai5+d45uLFsOIUSMlNTsMkoJyjvT8hQh/fbYX9It4QGZEkmhJ7D/BESnmiF90QOIcKjxw5d3gMl84EsNJHyrkz9ztLraO2iALbdc1mus7tjlHsczPA1drrwggCThQxgDTBz4hC6Bq8z1hd5KGbGMGwN8OpLr8p6zx2eQbVWka76YmkSMcPGoKse5WIxi06rim/+8dfEM3vPmbPwhwESuQwS6Yywe1SB5Ci9dh1cfOkVrF1fQCbmotfsYnt9B5V6BZPH5nDkwZMYZR0kirTd5LC9UZWhx7kzx1FeXcLX/91X0SrvYHtxWVK7e00fS4srGCtNojscwDJtTBTHkfFSqjUYBnKv5jndavuoEVBxXmVCBkw8Zk7SxfLaKm4vL2NkxmA5Fg4fPYKxYlG87Ldv3JTBimtREp5HNpuTQL9isSjXNJOcV1dXUatWUSqVpH6Q9/6J2Tm5P5bX1wRM7tRq2GnUkcwmsbm1inQC+PwvPIUzx2akJYLHpeo3EbPiYudImg561Q4GVR/wR/DiHhx22sepmBqh3eugFwyQyKSxVl5DvlSQ176+sSpe5fvvvx/Xrr0FVjR3eL6bceTyWTiejSBGoOnIwLraqEhqNEcvrN9KJ5i8XYDn2DJY5vVNOTdzPTiQNB29/1O+bYdVUHHTEba7MwDaAbDT7iA3cwiFmVlU/C7qzTbq2z7qGxXsrGygsbEjyhjH82Blkwj4MxM27KQrg8l6rYb/61/8c5w/dy8+8+STaDZqWFlZxosvviCDrInpGTz48GPwuwO8+cZF1NdXJK+Be4adSl1sWXxmai1xUQAAIABJREFU8zqzTFOGAhyY1LwpbH/qH91xY3XwBZ+8FSDYoZ8zSsBm0jU3+T+Kn5JS1Pk7+J1/Eu+c8t0f5XX/JF7T/t9BBvajOoT/Q7z+Ox27j3pNfD8E2nxP/PygFHX6j6OfQYD8kzg+PKc/7OPjWuP91gXKx6PU77sdLv1Nz72Peo/82d9/e/2Ov2IUN9A9MoWR+8OAP15pwl4hAfThH7HDJx8ZCQjtUV7U1b5i3X0hLuyA8Hx7zGbEDorXVMEyN17SYitgkBtG3XgyWIRAmcm5Q068AzIhDG7aD5T5tWFvs2nDIlCO8UEaE1aUG25Kr2XPQraHvZq9rnqOGQjMoA7xVFt49FOfRWl8Bmvrm1KdRHbMsAwBy9yMEbRwMszeZgaIxelBDQJkcgmRNaeSWSTcdNjTHJNwmE6nIcEjnV5TGLxEIin+pR/84Ae48tYbMCxO6pXxpCeb/k/2r0rAWRRixY2uSLDDUBz618JaIXFKCsOqSbfq8zRko0xAz7AYfq+sM9dcUnkVlMvGN5SRRlpV/ixK42r1GlKpBDwGp3ieDi2GAT7/+WfwmaeekKk/e5NHQU+8xPRs8nizaEocuaEvkcfUEqZXfa1+rysSta2tTVy7dhWX33gVq4u3YMUGmA6BMtlaSwDkUDZUujHn8eJ7YCIy5diUMJIRHwpLTqAct/RPSZBlSjqDviT0SVlj8eWGSdcCHsJAKB5DMnSSHDwi0RCg5g+x2eih3BwoUGbwGc9KboZHA6RtA1OFDCYKOVhxoNbu4taOj+1WAL/LoYiGUQm2FEWA9j8zuItLTqaXLKSIjMNqGQ3E45UwgGUZ8DxHPNq0EvB4kRnrSCd4IMyV68bheiOMjRfw6Sc/h7OnHsL4+CF4bg6W5QpgkuRsAjth3hUgE6DKoETw5B5QjoYPUep1xByKeCNaNw5BRO7MeqmBAFyGtDHxm2C5yaR2ricHGazpGrFLuY1bt27g5k2GHi2hP+hqJ/CI9V8JuQ9Q1SHCeQlnGwob2xwlEXjjGGWmYTJ0icMe8atH0I/HTUHiZ47N4ufPnQpD+qIk/fcGefG7ZBgSSfJlUBEyotHfhfcu+SPsbf9h6bV2bkvyPj3KUQ6DnGMDOUfA+6HfhhM0MZk1hclkvyr9oQwB4nCOicnUZ0ov9YDJ8fz2HoZkoWwHVi6P1MQ07GwWhpuA6Xi7flQByhwsBiO5fylQ1tIzDYvivcoScMLhRsDot7DDXj3NgdTY/E2AcrQuar25S6AsfeWA2e3AGw0wUaDFJIbJo3OodFpod1njlMfs+CwGfh8vfu9FxIwAR48fEj+r7SaQK4wpUO4FIrllmJffqOAv/+CPkEmncOLes2jRq5vNwktlpKuawVjFTAYp28LrL76IxdeuoLWwgValJeF29U4LZx47jxNP3o+WM0I8l0EyXUKt0hIJ9dnTh7G6cAPf+IM/RHuzgsrSKlzDQm2nhtu3llEqjoH+fAY45XMFUSPx+mYtEEOs6B0mkKq3W+gO++hLIr0yzp5tY7Oyg+X1VTR474jHkEynMT01Jd+/uriIVqOp6cqOK/2/c7NzMgBeX18XkMxOXx5TAjJ+HSvx0omMPEPW11bk77v9LjrDHizPQqtdwcMPncLTn30MZuCLz5iD6kqzDoO2Fw4jAyAJF61yFUZ7BAcOYoEhNUiWGZfrnnJxf9CD6Vnwex0dlA268tygMoz3CCeRCdVYPFf1mWra7Lf20em1EZMsgy5qtaqc//MzswJiOQThsEntNyLgkGckaxV5XnNYYLEnngNaJlWPTDQHI1S6PQSuh6mj96AjegQDjUYL2+Uq6jx2q1uolyvy/KbiwEp5iHkmnJQDx+MA0kW71cY//2f/J06fOIEHH7hfbCS8fl566SX5nvsfeRTjk1NYXi1j4fpbePviq6hWdqRzudPpwee9mgNxIybXYTqVlvvOyvin0D37+TtuzA6+4GAFDlbgYAX+/7ACHAywZvHHyRr/JNbpo8CyvbyFeLXxoS8jdujEoxLmxc2XdOR2OvLfwka9LzWVkiUBqJGMNpTwyd9xQ0eWiWE4gdYB8fsJkHu9tsivmX5Kn7IC5Sj5ll+rDC/DSkwCZXLMlikPNr4ebrDFRxt+8PVRsqZhQOx9jqPV6uPMvQ/jwUeexMbGjoRwNZptYQVZxZPNpiVxmA9vi0y4waRthuYYcJMEcQzrmUQuW5QkXE6P+VqZas3UX8MI5MFOGdzrr1/E88+/iO7Ah5e0YbBjlxBpoEzUoN+Rja8A5WjjLonS3PPq3xFQ72d4FERowJcAZfn/Wm3F7xEQJBtz+nnfy27KzxXPM1l8Q+qr6JnmZoefnNxTotbyfTz6yMP4wuefgS0gVT3KlJQyCViBhYihBQSJP5c/U8yLymLR+0xJ/PrmGq5du4Krly6K9NqRMK+QUSY7LL2iPWF9pWtbALhK+qWPmn+yC1TkCoH0KHMzw+ArWcshpa3simXAC3+KINZdoCyp3CF4lq17lChOxnRICWKArWYfm60hGt0Y+qO4VFLFg6EEeWXcuAD7sVxGzsdKs42lWhdVn12qHdmECVCOEuFDwC4HIQJogaaQSx+uDI4UAMYM+jQJghXsCHxmYniX1wJZfCYb27AdMrJDTE6N47Of+QWcOf0AJsYOIZUsCAAlqKSUn/L+SDugtV3a4/p+oLyfUSYDtQuUNY0sHCyQVCeYVaDMjS9rvwhwyBoxlEeCpULGn2tLgHh7cQHvvvMadrZuyfrwGJJnt2zWHhEoqy+Z1z9tB+y9bcbz6FpFDL2iqEV4zXKDrulxKrkPrxD85kMncWJqIqx9UwVLBPxFyi4V4uE9IxwSKcnP8yyMRN9lVyNpsaZu74HJMB+Aa2HQf8oRnZ7vQx7HeAy9bhMuB3DtFuD7yDkjlDIcBkLUAAzlo1Sc4Fi9KWGwmpDRrNYaIOY4YFRTZmYe6alZWKksRnFLhhKsk+LXMZzJYhWOnLeGDLF4lA2upwSpWXBdR3qEbcrwMRSQTiuHMNBDiAz4PUA5vD/yXha+0x+68X+Qv1tGD2H9k0i6WUMUMt20NCiQDqvYOJCieqDfQdYxkHJt2J4tto5eMETd92UYOTk2hoHfw/f+6vvwbAv3nDiOzZ0tJLI5mG4aI8ORY+DEDUwWM2jvbOOPf/f3cc/Ro5g6PI8ubRmJFEqTs9ipNIStHMul4JrAqy8+h6VXrmLzjQUEPZ6hATqjPk49+gDu/fRjWGpWkZycRGFiFhsb2+KHPX/mCBavXcG3/vCPUb+9gu3VMlw7gUq1iaXVdZEq0yNL32s6U9A+cOm91sR93lc50OA9tEvVEALYji3MLVucGn4bK+V11H3mG/SkD5jsMIdlZIqpQlD1lbZHSMZCeD/lc8xzXB0oUonCZxuTvqXizYLBUudgJPfpZMpBt1tFLmvj008+gMPzk7B5v2WLAmLKeDMwK5FAjc0RTIKmfapvyOCCTvxE3EFyEBMwLV54x0Iyk5RgLA4vaXHiYEbOsxhl5j00uy25l7PbmxOh4WgoA9m4zWqovqhOqLagEiyTSstrp7KGbDyDEnn/kw5lkx3KqpYQybXDZ62HwdCWZoItAlTPgjNehJVOw2DX9chAo9rG9nYdW1s72CyXUavWZd+QpBw/nRcW3ktasEw2DMQw8Jv4xp9+TbI0PvPUT2F6ehaVShWXL7+J+SNHMTk1JQPkd2/dxuuvvIJWZVP2E7wvyl2cj5SBDuZ5Tyvk8nK/env2aXTmH/9J7OsOfsfBChyswMEKHKzAx7gCHwqWBwHcd5ZkP/ZBH7HSzNkRk6H54OKDURiTHtlfZfZkV6/bMXkIRh5T2YCGoE98zTYTOk2ZGFN5qiwNn+/cPNKj3JFgLzLKTLaUQCaRDxMoGwKU42R5HVc2E/Qu8QdQUsYHmOuyIkqZF34kU0lhr/l6CTo63QCF4gye/sUvImY4WF3dRL3ZEjaWQJkb3UTSlY0LN56s/WDSNh/ambwjE2+Gy5BpJtu2s70lr5X9ui88/x2Za9Njtb25gbW1srA5uUKeZSmaoEtGiB7sPiux9oCygBXpQCZDJwW0u0A5Su7eBQUEyjJ8UKDM7xF5ttSHEDTpJpV+q6jSRn/+ngSYA4ZmqyWsL5kpAmVuIrh+rK3JZdPCKp+79zR6fgvtdkM2YCY3ZWG4mrhxBShH1luV0/L1tlmzsbmJ5ZUlXL16GW9duYSd8qp0Es+UFCgn2ElJoDwk80jgyLccJjbLAEX7KYUnZtI1pdfSY6nLI6JqUR9EXcq6SY86igUiR0B5H3jWxGUDxDD1ToCd1hBb7SGavRgGgQJl+k+d2BC5hI3pYh65dAKDbhc7tQaW6z5qXYJ0+tiU/YyAiFQa6RZKBgiaaM33RCaQigpSJprYzaEDN4GsgbIoc6RMlh79fk/DxLg5pTfPImDuYnZ2Gj/z08/gzOkHMTl2WDbqtuPp9cM1gA5VhOkXafMeUNa/VwZ2vyf5/UA5YuJ5vfEckqRmBlANhyGj3BNWudWhiqMvQJkvgG+VapOl5Vt45+1XsVleQK/fEeArHl8yV5atndsMnOL12usJgPXdKXTMAvrx1K6kmOcnByRRWxhHKFznf/zZ85JNECXh856iwCIK9lL2lesR0Z+qqlC/saxOuAb6p0r7FRjuq8fimoZ/b3F4oqJ6DMTuH8hgzBkNYLaacLp95JMGskll4ZmSK9Jnvj9JrOaQRK0mUc0TD86Qg6B0FmNH74FXnAiBsilguFVvoMvcgm4X8Z4vslTpS7dcGDbDz5IydDFsS65fDhdMUyusuh1f7nesaqN8nmnle/YNXk/hnfojgPIHPQR2YXUI3nhusPWAns1BGDYWnT8irSeT3feRcmJIuZYAjvljx5mWKB5azpdYozXs9PHNr31TJNPHjh9DhYxj3ERxeh6dsB6dwfez4wUByn/2e/9WgqzGD0/Dy+ZhZ/LIjE1he4ugKIaJYgauFeDl57+LlVeuYvXCDbRpz2HasxnDYz/7Uzjx6MNYqGyjdOgwsqVJLK9sIJ1O4PQ9s1h88xKe/7M/x+bbN7F5ewOW42Gr1sB6eRuZVEp6splsb9uUyTNoisVQYTa6YaDTpz2howMmVmQ5ljDPjm2h6bexvlVGo8sKrK5YbNLZDGzHEhBJFQLvP2TGWftF9Us0eOS5Iwyu+jnkmPO8YE8zn1EJN4MYe+CDAZJJA0k3wNRECj/1U59CkpYiSmJ4X43H0Wk35f7Fa4chYR32SHeY4M7uesbVGTD7I2QCTduXnIE4B3aueJTZS6wKhlDWz/tygsabgXyteKZ5jUvdI+E0vfM9Gabx9dJiwgGPyXvniMGbvAdyyMvBcUzUS/w7ViZKDoIwygl0hy5qXaDOEzSXhjueh5VKyEA7NjTQqLRQbXSxvrmJ8uaGPON4/3GdtAy308mUNFHYFq04bRj9Fm68dQWvvXoBpdI4HnroEbTbPSws3BavcTqTkYwGDkkobd/Z2hAFGe/LBMYcIiQ8TzrPGTDHoQdf88XDX4afP/Yxbt0OftTBChyswMEKHKzAT2oFPgws24tlxOutDwbKTubwiEBKWEfT3PUCS0o15a9h+JZswsQfqz2p3MhKn3IoC5YNsIBAMoAKipT/U18yWWVKusSnPOBGOgLKysooULYQtx3ZhHNzKHJh+if9DhwywRZ9m474b/lKUinKpNgfyQm3iUFg43NPP4OTJ89haWkN1VoTjXZbwBc37kwf3gXK9CObyjB73AgPe1i4sSiSYG7Yb968If7ds2fvwR/9we+jUS1LWEts0ENubAIePYeUUhLcclMhXtn+e4CygNkIwHB6HyJBAcZ0/QpgUfmksAl8oftqd7jZD5GabPjl67mx5uacbJzIzxUMRCna3GS1fV+AMv+bn0xY5fFlj22zWcdjjz6ELzz7DCwrJvJSsiWc9pMBp8RbGeW9GYn+bjLlAzT9lkgFby3cxJtvvoGb77yFdn0HKQuYLma1Hsri+yOz6CvQEUY5DG+jJz1UJkTycZo1CTAFJAv7STaDzOueV1mXUruBI2Y5xK2h91Y5Vzqq+4GJRneEij/ETjtAs8ewL0KimDDKTOjOp1xM5nNIOBY67RZ26k1s+gM0BxpgFa29VJmFl44yuAqQxVsdMsvBiPy59ilLd7FYAgxhyLk5VAYw6jympUGvH1FWx9o4dGgWP/szz+LsmQcwOXFYGBJ69kSCTuA1UuZQrA27jHKEF/ekyJH3lMdrP1DmsGJXqk/2W0K3uCa0LBAoD3al1xyEiAc2CnsyYugP+lhZWcT1t19DeWMB3V5HpMG89qXqi/8tr2uEdqspYJnrN8geQ9fOoz9i56ye50yIJyslG+kwhHo66+FXzh0RsCD+3Lhe66qqoKWSad9qN4i60HVQshdk9n6gTMZ797oKryMBzVS5yK8mt8ZkYwXKQ3Z3x6jW6MEcdhFvNkHDRzFtwTUHAnQIUnm/kXqnDwDKqiKJoROMkJ+axcTxExg6KUm8Nmx2uhoSOuU3Glo302nJ9cd7iJvOwvaSiAmzaMF0bMRDnzKPJa8F/l6mXvM10OfcZX0RQ93CwcB+oKwDzj1ZfnT3/yBGWVMPNDleAb8OojR3QgFdBJTVgj8EBj6SFpB04vASScwdPQ7DtsHuZYLNXDaJbrOJv/rTvxav7j33HBe2sxMMUZieRy8w0On2JQ35yMwkWjtb+Nq/+n9kiDB1dB5HTp2Bly/CzRaxtVWTa2Z2sgTHHOCF730LK69ew62Xr2G7vCHD2XjCwdNf/gKOP3AeV9dWMM/vzxaxvLKOifESjs6XsHDpIl7/62/j5msXsX5zFZaTwE6zLZ5USr4dItUB5dcJeQbxd0pPOe+3wrLq0Ij95gTKkn5N1Y7ryIBpc2cb7UEX3UFPhk82w6VMQ4Yrwz4rnGIi4yZQpoyb1x/v6TwmHGTK0GPIYa3W5pG1zaSzKObH0W/34bfqSCbjmBpP4cTxKZw5e0w88QTKTJDm0KrfpeJAaxl7nR667a4kVvN6J+jkn8NOF/YwJsy1ZoPEw4EMLVBUiXCIrM8O04nD9uLoDvkzBiJLJqNOqxLvG/TysraMwDm6P7PHWq5ZPudkKEjWWBVqZKxtedZrHRQ/erDQgIN1Vnm5DtJjJXi5jDxjqfqigKFe81Fv9rG8vobNnU2xPkgwpkk/9BhSyTQcO46EG0fHryDWbaLXquLC65ewtLSC+fkjOHf+ftSqDdTqdXkmWZ6Lze0dlFdXsXjrJjqttrx3OR60P3A/RNBsxGWAw1T0S0/8tz+p/dzB7zlYgYMVOFiBgxX4MazAB4Fls1yBVa5+MFA2k/MjglxOlPmw5oNT5HcCjDSlmptpAS27YUbKAiu448PQFJ+SsHAERez35QZUNnFkfTSlk8E94uMVoBxWyZDqFqBMX7KFmGnBcRMCmCgn49e1WgRzcUnVPHbsOLa3t3D9+rvIUTZL2SLrdgwXfjvAyTPn8dOf+0X0BzFsbVaxVa2gI55hTrcNuJQKcgMQ02AvSmNdlwAHWFstI+GmBCi//dY1eYQ/9PB9+H//7e+ivHwTaVZnYCgp3OxbNGz1HQrbuI9RZgWQyFdlgxkyXQSH+4AyJWncJPFTUsDJGsfJoO3V7hCIRBvhKFl80Ovqxo31PVz3cEMigJx+KofsOv1iNZUPWhZSBMpJer8NAcrFQg7P/OLP48zpexTI9fthmBY3SvRGizY2DLLS1y+sQaeLaqOOpaUlLCzclNqNlds30ffrSFjAVD6NQspGih42ENT7GnQW/ry93loFigr+uEaMP1Jmnp8casjQQc45ldbKYIDnSFRtE4GAkFGOwHMASgFt1HsQn/JOayBAmawvgbIZDOT15TMeSpm0+LTbzRYqrTbKfh/tobLFkR9ZPPfvkQHzFxIUcwPNU5fAXivH1PfK97vHmHJ7HR1DBfmEaKG02OC/NXH40Bx+9nO/hHvPPITpqcNIJrMI+DvEo80N8x5QlvAnCYFS5YECUN1w7mdUozAvBYd7QFm/nD/j/UC5J0FtlNYz3IsyYLneGUI2GGB1bQnXr7+O9bWb6PZ8WLYjwEHWhowy7xk9AsqOSJSl/mfiHEZ2XhPCed0zKIsbVAJASrDDuqZzE2k8emhc7kH8NzKp8jUcjMl9QUcVcj7wugqTviX1W+Aypdl7Q6PIE78XWrWvR1oOgUrqyScLGBKrsWSnwzSGMLotmJRd2ybylEcMmaTflwEApc99CfMzwiA5hszpdapp/kA/ZqA0O4/xYyfQidkYOR7shOYsNGt1+FS69HuI97vo+b7c8+jFjdkOhvE4XJcyWAbwGYjbOpBUWTclrr4wlARfUdK72gMIdiMFhKah/2gfqiARplPWmNL8vaAxGdKIhUBVDhh0JOk+YdMTmsCR4/eohHwwFNaQkuztjTK+99fP4czJUxIUtVXZRipfgJcroTeKo9mmt9bAicNzaG6V8ae/+3sor69j7sRR3PfwI7BSOWGVd3YacpwOzU7ANYf4wXe/iaXXruGd5y+jvL4q54CVcPCl3/5NzJ45hTcXb+P4+fsRt1MolyuYm5/BzFQaNy++jje++xwuf/d5AcqOl0SzN0Ct3kI6mYTF65GNCcwHiNNSw3XXtZChsPTJD6Q2qE/ZvMEcAleAMtUYlXoN3dFApNe8hlgxxUMi4W3DobwHPm/IVBMoS0aAAEwyuo6eixw0RKGNHLjFLbpeRDbN4cPcbAmW0cFnP/MQcjlPPN7ddhu5fEHk+gycjMI5Kd8edJmZQVa0L57wXk/7wdn5zXspFVV8D7QV8bnIwEs+/ziY5vORt+lRrI9OX/NC5Ps5JDANGWBzqKZVjepzp3qIIFhzEvSajCwhMgQz42J9kn8XdXaARiyO8gBYaXVgZDIYK40hlfCEJbZsF70AqLe6qFQ7WNvYQKW6jT6fsZTFGyaymTEk3QSSHhVUXI8qvNgA22tLePGFl9HpDpBIpDE2PolCoRQG6PH4xXB7aRk3bryDVrUi68L3wvsOrWT873w+j1w2J99T9oHbT/yTH+2yOvjqgxU4WIGDFThYgU/cCrwfLH+UTznmZo+OIlaTrCPZZT7QtBeUlRPKekafkdQv2jwos6whR/xTmOCYIxU2IqsVYpkP77ZMnqVHWYCy/kwyFwQPIt82LPDFJ5ManBGx1gTKEo4VN/DZz/60bNT+4i/+Uh7mBPcc+sdND81mH14yj2ee/WXMzB7D5mYFO/WGpK0ydIQYizI5bsgJhMgxigzMHCKfz8GxEvDcJKqVKq5cfkM8tg8/fC/+7OtfxfUrFyTd1HNtncQzrMdj4qsyfxImNSDTRAZdN0bi5YvcpaH0WgA2p+xGfJdR3ltLBanRBp8bsghkiXyX1SCMIKWMLarxYjhSKC0l8LBdRzZKTAzXVHILyXRKjiuDmQhU/HYT95+/D59/9hkJ/PJbTQEj3MCRsaf8TBOW+au0qonePKa+0vu8tLwsYPnmO29jbeUWumQ6zADjuSQKCVMYZXKsgz59eapAeG8dmLLK3ESpvJpAWeuhFHAQHGqYlyach4FnZGPCgLRIchz5dEMFMtukpQqq2WMC7ACVVh/tLtPGFaYzyCvlmihmksinklI7Q4liw++iMozBJ88ovnYG0IQpzdzUKd296xVWCXZ4dFl7JaA1lALvpnVrlzgvgWiTKLbq0PcZj3FY1MTheQLlZ3Dv2YcwO31Uakt60s3LTelA/IL6QTY4kl0rUI5AYwSUdSjBzWoozg9fMwcR8vrYiy7hzO8FymSGuNmn75UbRKYX7wLl4QBrayu4fv0C1lbflcETN/bqbR1JQrYwkL2egHCG8LW6QK9wL2JuViXk3JzvA8oiJw5ZpqdmkpgrpOXc0806lR763+ww59fKeu9K8RkYGMrvpUYsBMr7rh1uoPcY9v0ybB0r8HyMrhvKyzn4iDOEjaxytwmr30WOQyYHGHRb4k0moyvsYK8voXTRNc6ApOh84Pk8YuJwcQwTR+9BLJUF6DfnYCEYCUhmLgA9yiZDoaiIMUw4Xoo6fJEmszueFT8SmiXrZEgoEoeXZLW5vvS6S3t66KnRRPFQwcJXE3xwP+AHM8p6dgkYFqCsx56y613pddhdTtW1JK4PWC8XwLXiYoM5evyEDHc4UGOmgWsa2FhdxqvfexknT54QuWwyk8bkocNIj0+h3R+h0fbhmnGcOnYY9fIa/uz3/g1WlhZx6NRx3PfQI4glUiK9Lm9U5Jw9Oj8l0uvvf+ebWL5wDdeev4j1lVW5r5uejb/1n/xdZGdncH19HWcffpRHE9s7dUxNjWNmMoXbb17CxW9/B2985wfYXipLAncniKHeaCOZ8IRRZt8xAb9l0Y6jzK7oYXgMBkxCVi8+A70oO2ZvMOXXDDmkHHjATt8hWdc+TFvDGP2u5n5wGMy+Z8d1d0P0CJR5DclQSICuCi147+GwkKny/W4AxzAxVsyBzYRJL8DPPf0EEp4J1zZl2GI5LlKpjIBPniP8mQTK/Y7K83WIpde2+tD5XA/ZbF5vroOksOMKkvWa0/vbcNSVWqWow5691qJsYRWaJLCrHULaAeT+o88ZAvfo3i2AOZSdqxebtXtUocRQjZtY7PVQHg6RyOcxmS8i67goJFKwXA+tIcMZu6jutLG5VUa1voP+wJfnUtywkU5k4dke0rRjDbpo1LYR6/uobW3g9QuXYJmeWFmo1Dh5+rQc60a9jtW1VSwuL6NRrSDN8LaYoe+FgxAqCxwHExMT0uO9srKKLWcSlcf/y0/chu/gBR2swMEKHKzAwQr86CuwHyy7125/uEe5OH3fSEOGevJbCDwJmDllJgM8CPhQVG8sfXrRJj/amO/6IsNNqniPGJRFbxGBkABtyrg5je5IddJINhz8Wcq66kZEvat84azFIRCUlFCDjDHl1+qdfPrpp3HmzBn8zu/8joAPbqrp2eMZJpr+AAAgAElEQVSmp9/XUK/Hn/gsPvf057G900CtxYcr/coVZSyZhx1W73AzQsaQYSxMIJ2dmZP6jHqtjstvvC5p3Y88ch+++Zdfw6VXfwAn7Ul9CV+b6yYQZ7eP5aj0V4YJBMoEyGTOI/ZLNxDq59QgNL5Xm17oUCK3f+gQMcrRxjvKU5MgIG6qGeYVVhKJzFfWXQNW+N8EF+x/pryMv4fHk4OBTCYjbBEHA0wnpS/2t37rb2F8rCi9sPx9PHYRULGYwi0VQPQld9Fst1GrN7G9s4Ol5VWUyxtoNqrothuobpfR3FpDwhxiKp9E0o4hJjJ7MtUKkiPPKF+TMg4akCTnlrCNylQoTUtgyw2kykcJFPjaIoZCk7CV6VVbn7J5PI8GMNHuxdDojVCjlLozRI/+ZAbCxQ04RgxJSvTsOJzQ+ynqhpiJjp1An0wSgbFIgBVg7f/gxlcrqejf5FAkfI0SQKZhTv1+NFiifHwvDIjHVqu9oiERg+18zM5M4Zee+WXcf+4RjI/NwvVS6hENzykODSKgzO5sLlMk7oh6u6PrUddIN7h7r51nqA4hyIbzn5kMLh5ldmSHEkpllNVvSKAs9gjxSQfY2i5Lj/Li4luoNWt6PCz1EZOhpSyfYJh/0iPeHtpoJ48DJtm5uLxn8XtK4BzVFYakA/PvvnQsu+vH5TVPCbbLdOBdZjn06stx1+GJxgKE74nvNhxE7Q2alInd71fevWeFMn6pQgvXisw/QbId9GH0WvInk9Hd+Ahdv4lWs61p3mQKZejCgCKqJkix7p0jBJkjdrs6HsYOHUVifBJw2FPONQiESTY4HCTi7LJmypdUXwKCuJOEyW5Z14PraedyFGLYoqSdHbW+L0wePcqR4kTPDaoc9vVFh1L36NyNBm7RGigw3lMiRP9fr0cFynwv0jW/G6JG8CzYUYCysw8ok1E2YpYEwgUdH3YM2F5fw+XX3pBh2YULF/ALv/Qs0uNjKM0cQjsEqEyFP338MKrrq/iTf/m7WLq9gCNnTghQNtNZTB46hlu3VsSffuzwDLwIKF96C1d/cBGrS4tynM2Eg9/+B38fyCSxUm3ggSc+jc4wJgFQhUIGs1NZLF27jIvf+jbe/N6LqK9XpDO+GwCNVkfAk8twQQJJHl9KrzkoE8UTlQKiDZH/0ZZA8ERpOgc6DOIiUKblRTz9wx78flfUPRJ6xYC8USDqCLKpPL/lmpMqQQWuUhfHAa6m7oX3O6qGLLQaPnKpDMaKGfjtbdx/7igeeuAUHIeJ+0MknATafgfZfF4GsJTnc00IlDljUy99mKPBbAL+zthQWGa1uGjXAcFywnVExs2kaiqwOGztBT10+l25lug3jsA2F4r7BrGnhPdJPpPkWpdhoypNdi0z4TMwul8rJvWwY5m40Wmj4VjI5ouYzGRQtBzkmZ3iJlDt91H1O6hs7aC6s41aYxvdfkvOXzL/HG4n7JSwypWtMna210F9T6New/JKGZOT0xiNTKTSGdx37hx2trexsnwbC7dvo9lsIM1rrdeTrBPd91A90hUFGfdC7968gXdv3EL/vi+id/YLP/pu7OA7DlbgYAUOVuBgBT6RK0DMOcynYW59eJ9ybHzu/pGGDdFHrN5hgis+MOgnks2yBHLRI6dMabRB3Q8iIqmV/GlQtqWAQ0CIyGgjVrkrLJ4AI2ENFShrGjKpAQZLRamY2rfI38kNIl/f/Pw8Pve5z+Hdd9/Fiy++KK+VrKnKO020/CHm5o7hN77y9xCPu9jcqaLV7mC7uoVez5fNJiVu7Bfm93EzGKNv1fUwP3cUiURKUm3fvnYFnXYNDz14Gt/4xh/j4svfg5tOIMHAEwGgHuKeJ+yRcFShR/mjgLLIpMMO4Q8CytEmP5L5RZtaYQSYAN4lUKZkTIOdVP4erpsAZR0cRECZa8dNGdmRbDYL07bQbrfQ6fgolYr44hc/j3vPnkatXtHNmWEIWy6sguWEqeVDAcoNypNrdZQ3t7G4siLSbklhdS3UK5tYfOcq/NomMg6BqAEbTFglMyz8XYTzdiV5wtZIn04orw6DvfQ9711P9F7HJXqbUj0FPrvqBg1PFumtxB2JtJ2M8ns/mTjMY+1wkCB0ahdBryPpzBwcsPLLSWVhZAoYxFmGpexzlHod2QR4rkqQD2W4lCh3daPLwQ+DdniMItmjgmVuVJXJjfx6OgAJ5a1Mxw18TE1O4Yuf/zIeeugJjI/NwHXI/vP7VK6sLJaGiJER1i7laECwJ7HdkzsqUN49f5T7DYGyerwjRjlKvSajTJDMDb8MziJfangwKrVtvHvjMm7fuortypb8bDMEykSOBMgEjiL3HNnwY2m0Eoc1QV70m2E4YAjgKd3kuVtKxPHp6eTuYIznLzenzA4gW6cybHPXMM+wPK6HDAL2TLkClGUYtcsq63WhDNf+UDaE5xF9yXrOcHgRH2ltWIJDiU4DSZP+WwOjfkcYO7K4BMWiKSCAjPzBAkD2Tlh5SfRsuwkY6SzMbAGGl4Ah4W0WXF7/PBb0pkq420D6q2NUplgOkrmcVCgxpZ6jH/q52eXeYDATg6Qoiw/tGgwB0+GSfkSJ+iFs1r8LwfB+UBzdt6Pv1cx2lfOrnFvPFQYAR6of+Tc5J2Pod/swR31YxgA2GwVyeRw7cZKzQmEZa1tbyLg2ysvLuHrxTVy78qZUG33hV7+M7MQU0mNTGNkJLK9uIJ9L4Z5Dc6htbuAbv/ev8dbVKzh27ymcf/RTiCfTEvy1urolwO3QzLgwyi9+/1u4/tJF3Hj1qgBlvsZUPotf/7u/jXbcQHU0wgNPPIV2D9jZqePIkTlkvAA3LryKy899D5efex7Ncl0yJppd+myHcq7Z8RH6bdY70RuvihL1xofVbFwTHTnJfY0MczSc5FrS8sJ/IwhlxzLVPfQr15lETXm4aSJh2sIok3HmmlCCzcGE3KsdKrG0u5mp1fw7SagfAGkvAc+JodHYwK99+edx5NAYRkEbCc9R1phWAtMS0MzXy3sTvzcKCOM1/56zdESJN+8ngZzXonxhEjzzKkx6lCPFT4Ah7f6hhFpsG+EeQO69oTQ9Omd0irt3/5YAy/C+Leclh9NiG5GRNXojD+v9AW5127DGSkhl0phIJpExDGGVTcdFbTBA1fcxYO1hZRM71XX0+k21ucTisM0EUl4GjUoNq0vLGgbJOr7+EJlsCUePHcely28jly/i9KnTWF1ZwrUrl7BdqcC24/ociHHwpXWEHOJxvyFj22CIWqOuAZnn/jZ6h578RG72Dl7UwQocrMDBChyswI9nBWLTRx4aycOLHbnCVvjym8hkMLVT5c/KQHUZFCL9thr6Ig/HUBYagRhhcdhTLNVLkXxL02G7XYK0jgDlKJiHD2iVaoWso0gtKf3iz1CgzA8CkEhS9sQTT2BmZgZf/epXJaiKE2u+Ps7F+8M4BoGJ3/rb/ylOnT6PldV1BDFDfE0EhJQk83UTHJG1IkgXFmgQYH72iPiROE1eun0TfruG+8+fwDf+/I/w8vPfgidA2ZHXyu81XFc3xdxoCgP4w4yysJ8hoxwBZX4/watsOKQmimExyggroHovi8nvl0EGN2IEX9Kry70Lk0OViY+kbY7r7UqvOXDgIIGJ5FwnfvDncAPH43f8nqP4pV96BrlMRqo94rGRJKESKJMpUcZ9iFqziUq9ju1KFevrm7i5uChsxNzcDGYmxqUDdeHtK1i9/TYG7YokYMdBtoKMZSQV1vOFmxCV2Stry80as5Y0SEyVBQSomngchpTpXGA3xEt6gLl2BJAcUHATyoEB5dKWg5iVgEGpncMQJYIUKhQMqaIxgj6atR3UtrfQaTaF9SmNjSM/MQUjXUA/xn5QDRKTEKMw4EiC1Mjqc4Pr+8Kw049LqSkIlIc9kcYzQEcANCWJ4SZSgYv696KEdGF5mGfdb2FibBy/8su/jiee+KwwypZF2S2vsT3ptSRtC0D+YUY5AkGRVUGB0B7Lo+7SDwbKUZhXJL1mmJf4XyOROZnfWAy1RhU3F97EjZuXUd5c105zMzpOZKl0UMDPvpFGN15Cx5nUlF3eQyhrlOOm7DiPNUHgiZKHswWqNLhBj4dJ7bRAOOJTlPMwYvZl6BYGeJFVju6JlB0LUN4Dx3sKBr2v7H6phHgJzMaAyloCdt7vRgN4oyG8Ib3DLaRsBi+NMOB6+B25J9DLL1YEYZHVlqCSBmXGtX88EK8xvBRiqTTMVI5UnUivaWlwafWQ83aIeHhONdsdBOxMN0wkslmkmfjMe0vIvvNcqtWrkrgs2RG8qIRF18FJ9KHsuPqvxTSwmynxXvb4w4GyBixSzSC+bUp0d9nkkMEPyFT2YIz6iMd6cCwDuUIB95w6I8Ck6/ewvrSIsWwa9fImLr74Gi5fvCB9vc986UuwcwUUpuYwspNYXl+Xe8+JowqUv/5//67kHhy99yTOP/IpmGRRZw+jXK5KV/Hc9Bgsoy+p19dfuoDrL1/CytKynFOFiRJ+9e/8NmpkcA0D5x79FJpdNnwNcOL4EaTsHq69/ALe+PZ38OZzL6C11YBpe2jK0CuQUC4qCoYMomNWBO+rHLTsa4uQaMowW0MMETwXybKyvisgMOO9madGIIyy5dpo9zsCsiKg7FlqK+iwLo73i3DowXOcwwABtCPKqz25boZ95iWYImVH0IFl9/FrX/4FYciDoCMe736nJ6BTrDdsjmAgo1SCD8UmIIFkApSV3TWNkdQ2MWBLLTbhvVk72JRhjtoUeK06tETp10a1Ybz38jySSiWxdIRKhPDcEfWUjufknIpS7Hku8/VJjoOdQbkZQy0WR4eAn1Yqz8VYOoEMe+iZl2FbaAUB6m0fIOtcKaNSW4ffrUkAJ9+aY3iIjUwsLyxJqjyDt7KFIkw3gVS6gLGxKVx56x2UxqbE/7xVXsPlN17DjYWbyGfSGPa7sucQ9QnvWHED9WYTGxsbouzga6eCYO2B/wyt7JEfz07s4KcerMDBChyswMEKfCJXIDZ3/JFR1DUa9RZHciqXvi3blYoLfvChKMEdIgkNg6hCJlAYuKiOJezKldRa8SMpm0SgzQoGepZVfqqT7P1AmQmwmnqrIFnDpZRFrNdq8pAdGx9DOp3B8vIy0ukUms2WBn8xYCew0Kx18fhTT+OLv/KbKG/vSIprvd1ArVaRDSffn0g8KXW0NDCs3xtgfvYwSoWShBFx6txuVnH/+ZP48z//Kl547pvw0p5s2AjqyApw80ugLLsQ8Z0OdqXXwshwExECLZmqh4yyshCuTrBlo6RAOVq/CCcrmadTfwlkYW3XiBJ5DY2Sr5eQMF1nMsr0efb6AxkIyMacoUD0fadSeuwwkv+W9N5BH1/65S/iqac+jUajLu/BjhuyaUyyqkcktX0ByZuVbZTLW7i1uIqbC7ck6OfM6dM4dmRe2LjGzgY2lm+iWl7GoNOQT5Xw0u+lnjjuAAUQCWOjMnGV2Kvkm+eZpLBy0GLZWqclvkldS0qFo4A0kYiKjz4Ml6FsnEnJtgsnkZKaHdNNipyVYVMcPohtt99BdXMDm+urqFXJKDgojk+iNDGFWCKN7pC9wWpFkOT30J+vlTzKGHPtKH+lFF6C5JiSTXuBSPYikByGO8l1oVVpPK7RtaCDpiG6nQYmxqfw67/2FXzmqc9hYnxWQu2knjesyFLpNdUZBGcKlAU0CxjaSz7eUyREXuronqNAWcAVGWmxBSBMvVaW3BfJdU/Se+W9S5hXIFYBDi4arToWFq4Iq7y+sSznOhN9NaVcE5kJIPnZcybRt8fRs4qy6WZqLN8TPcw8j3k8xRNvx/GZIwXMZjh8Yk6BnhOOq2n0qZBR5jUvxthQch/J83VYxEWNfyhQVlCoYD+CkXGRDBAox6RWiAMiKxgiPQrg0Hsb9JB0+LMHMhQhEOHrjuwnEVCOQI0m/CtEJW6N8ZrzkkAihRgBM68l6UNmgnYcVPgyytcI76cEykNW68Xi8LJZkZ86nivnP48pFSBMsfc7YYcyAbqmxu219/HM2pscqD76Qz6itYhYQM1z1g+VXlNFpOBaQHMYmCd2kgEFGT3YcTKS7JkdikSVQJleX7/tY315GUdnplBfL+PV517Cu9evSwL0zz/7LOxsDtnJWRiJLJbW1pHPZnCS0uvyGr7+L/8Vrl25rNLrhx+Fk82L9HpjYweu7UjqtWX08MoL38W7r7yBK89fwPrKivhnpw7P4Uu/+ZtYaVSBbB73PfY46u0h/M4AR+ZnUfCGuPyD53DhW9/B2y+8An+nJR29jQ5rmGIivTYIvCgxllBJzSqQwDhZbr3eemEtEleM6dfi1w5rEtVCox3D/LqYHUer05bqKJ4XIq8WRtmRgRvVG3L/Gqn0mrJs/j7+Xsqww5Q5eQab7Ir2q5iby+HnfvZxTJSYJRJIijaHvHyZHFRwbs0hrPT/ClBW1Rb/QfugY6IccmOmdL3LECoc0PK1U7HE+6xcNaHqg+nrvHmqDz5MRg99zhJuFqpmpE5MgLIqyVQpRtm6ZpDw/JFnp+PI7xiaKXz/2hq2W13MHj+OfKmEQjGPhMOhAcM82W8OdEcxtP0uYj0fzfo2durraLe24PsNDRfrx9Bt9tCstmHGDFHoJLNZJHMFdHtDFMdmkUzn0O9zD9JBeWMVa8uLuHDxVRihfJ5qDAJsKmOoaNna2cb169elbzmfy8Nvt/Di+YMgr0/kLvbgRR2swMEKHKzAj3EFYjNHHxztArSQWeZGmcCAXcFk6CjDlvonac9QYBLVRyno3fMK6muVTqDdMC529PJ3KFD2JTk68l9GQFn3fSwVMqXDMmKTBTjF1aPItFf+yQctP/g1EYAnM6jBMya6PQO53BT+/j/4L2B7KdTrTfj9jsiO642qeLgYhsMpssM6Kouy7RFmpuYxPTUjDNLa6iJazQrO33cSX//aH+AH3/4GnKQt8jhu/NkdapBNlsAS7VIi2yVeZfHnMqhEZXWyPiJd06LgiFEWdizyuAqQCiVp4bReqihDoE2QQTBCuXqU+BKFZAkLK6wd184S6XWDbKnFsDNP1ogPf7IaPLaSsGrGsb2zjc/+zE/jN379N2Q6L+nXMSBJn7rIAEeySaf0bLPy/7H35sF1nfeV4Hn7fTseHh52AiQIEtw3SZRELY5lObEdO4vj7ljekk66arJMZbpqqqeT6Zqamv5j0pn+Y6Y6k3ZP93THSxbHcZKxEy9xvGkzqZWkuIMgiX0H3r7ct06d3++7D08QJVFOu1rpAlwwKBK4uPe73/3ud37n/M7ZxNLyKm7fmcWtO7Oo1ZrYPTaG/eNj6EnExOW6kF7BxvI0yrkNVEs56cGjuy3nEUG6hDdJr7ECF0ZxSH8hN4l0Q/UTIBvpvZ9sv26unLaATodwR4LtMLf8bzHgImMXCMi98fiDcHk1NoVSX0aENqtllLJppDfWpJjAuRqOxhHt6hYzpXKtbnpBFQRrhJeeA+c8nwt1f+W/MfaJFtR1uEycGv+ObQrSC0yWXLaLaka15ertuFA3USoWsWvXMD7x8U/jsUefQCo1qDmrUghQRnk7UCZYVjWHHseRWW8xygKJ9UmUDf7rpdc8P0Y5iYTUyMnLtuYolypljcARo6iGsJY8brGcx52Zq7g5dRFLy3Pyu0VRLSZh6kPAjTkBeC04grq/BzVvl+nRpvzaKyoEsmjCMHlZY/LiqeODIuHXsVGGOmD5BBhxHhI4U7IqZkHqZKbXbL5fgTL7c5m7/kZGWcdgG6NsgHLD40KdUWY0+Ws2EK7bCDdtBFFDwEvAyAxa5iY30Ko5c4A58VSgOGwyYYEeX2LQOCgEOVYILcY9hcLy31xHyRgGaJjHe8J5I9nadeRLauhFRlmAcrwb/qBl1gw3ypUi0um0MMqvk7g6Oetyq7VH2fnQdWWrZ1nmwbaeZEd67TaGeQ4IUlk/CynqZCzm4qZX3U3jMkZbtapoNkrweFtIpFIY3r0bqxsZ1OwqVhcXcHh8HOuz8zj/9IuYn52lAh8/+ZEPwxuOI9I7CCuREqAci4RxYP8YsivL+PoXviBA2THzshI9GN67H/PzKwIiySjT9fqlc89g6sXzuPL8q1hdXJIi3MjEXnzoY7+A6fQGrL5+TJx4AOvZEmoNF3bvGkKXr4ILT38frz3zLO68chHVDJljv5hE8Q5GQmG0amWAHhr0Z3A8EeTi9UNaYCSuTSXY8mdh97eKnNIqxAKXiRzLV4ooVEpoGRfoEOcBgbJpc6B8m8eVODQWlBh5RNMvr1cy11k09HNNA6Q/+fCR3Xjo9EH0JCyEgsoKExw3KI0XYMw1lmaMbplbfGdrXz9dt9ku4YKfppsNj6gbuF62r9VDoMzr0zgsKj7YIiOA1yRcyPtW8rVZhKhIQUAKKCYXut7geqNFLwJzx7fB7WpJITMSDslaykLYarmF//XffxmZXBVjo3sxMb4PR48dxNj+UcSTYTQ9TRRposfrYz90oYRSeRO50jqK5XUU8mnYZRulfA259QJ8bp/kTfemUgjFIvBYFqxgFKm+EZQqNczNLyMSDaNIZVlmEyvLC8ilN5DLZaTdgYaXXNf7+/qRyWRw5epVpHp6MDQwiGwjgB+O/fKPcSu2c+idEdgZgZ0R2BmBd+MIuLoHDghQJsOnoJQOtup2WhJJl5pqMUaCjp38kBejvCA1H9b5qhsxCcmRT4fhkkxZuoZWycSV6C4iP8Peu06gLBLqFn8f+2oVIKsrtUrJhFXOZQX8RSKRNnhmH67j6ttokokOo1Bs4WP/+DO47/RD2NzMiMFKxWa0SkH6a9nzxz5Nslo+SzOguxM92LtnXCRvC3Mz4p55+PBefP2rf45nvvsN+JjDbClQtth3SCMvjwJlcfAUuoXGZ3cByu3NhlbwHem19mib+CNh33V8TVuu9pMyRoS9n8xQpuza9CjLfROzLAJlflXJO4Ey5X40J6FEnPeFEmzJ/qQEWWSdLiyvLOPMo2fw3/3ar0mfFqXEvIaQP4Cg3ydsd7FQENfwzVwWa+sbWFxaw9IqXUebiMa70N+XQqo7Lv19jXIepdwympWCsKxkvGpuL8rChjNqzGHOFeRxE+YwndouqvEh3OhxDpAtJ6ii5JwsL++/gCmT4S1g0jDNYrhjjKwk6kcMzhR8ECizWONnNJG7Kf3JtUpJGLpqld/rEQa7WmeBqKobQLLKZEmNzFuBsaooHNAsz0FTUqfFVEdNvjgPSLKavnspGHmdpNo2sHUygItFGwf2j+NTn/xlnD79CLoTvXIuavJjnjHJC1ZJbavJMXFAzxajzOfyXqXXaspncnMlBqgufejMCe0EylKYEPdaL8qVAmbmrmLy5kXML87oxttrYp+MQzkLKw34UA3uQcOXRNOjzyjpNAqeOZ7SPmDiZfq6QvjosSED6AxJSpxJVrkDKDs9zqLYEMm66lOdwpJENbnfHCg7cmQB1S3KrJUFrHtdqPsVKFvNJkJ2EXFKsD11uAiS60XtvbY1I5rFKo6dgKa6MZAzxl4K2CHZx2rmFULTCgHBkDDKBMoEP0GaJPF7CZSluNJAvlgWt2uVXncJUPZaNAlUoFuxS22g3H6JSGXRGIQ5QM7xApDz02fFAcudQLkN/MRJnCu8KbZIHr3jji4NJTK/9YOy2yZRElCx4fPw+2y0PHV09fRgeM8YNrN5eQbmp+/gyL5xrN6ZwYVnXsbktesIx8L4wEc+grrXQnxgF6J9g5hZXEY0HMLBiXFklufxN5//PK5dvoSRA3tx+NT9CHf3YnT/IczMLkptkPFQsZAHLzz/A9x84VVcfu5lrK8sS5/v+MEDeO/Pfhg3lhbQvWcv9p96AIvrOWGLd/X3IdLK4+KzP8C1589i/tI11PNVYY4zxQrg8ko8VKNaEmUImX2uJbK2vkmPMtdS8SugqZrxixC3fIl+qqpcFw1RMhXoLSFA2Y0wFS+M8OM6wzXGmHk5Du+EpSwMyRLfdEmxk+8IH/O5y5s4eXI/jh/dje64X+KixOtc67Oi1NBUMF03padeWgTUAI/qbZ9fExcslz5jAoYZNchilBRmhSKXlh5ZT/hnqQVoigUBMuXiLE5w3Hn+2met4JltVyxASFG3URP/D54UGXv2XRMg2+WSrOFf+Pr38fnvX0bQG4Sb7xN3AKMjQzj9+P04dN9BDI7tkoIn39M1uy5rU7XO4kcWdi2LUpGfJWys5FDMlGAX+aw2RF7d29eDfLmArkQvQpFuvPjKBSwsreLA/gkMD/aKQd/i/Aymb0/KWsuINrpcs/UsZNFp3Jb0Cz5Bg4ODqKUm8EzXB96Ne7idc9oZgZ0R2BmBnRH4MY6Ay+raJT3KTk+wMrkq42U1nnmo4srJHir/FrsrMkjDoio7rDEXwvjIfnSryu4jUBa3TFtNMursLbo7UObv9PlDwiQRvCpQVuk3z4NsML/SxZngj/2U3ATW6rZsbppNvtxDyGRsnHrwMfziU59CPl9ClRVwuywvW4I/AmX2HdIYKxAikHEh4A/h8IFDcuy5mWlkNpcFKH/t//szPPN334A3qM6kZDcEKHutLaAsjJcBymLSpNJgBVMaKaJVeQXKBE/iJktXZPGqojmXjpkT29FmlA2LycICQeAWm2aipCgtNW7a7EumHI3mW3zxsx+OGyhuirRX2oVQJCyuq9l8Ho+/53F85pc+g0q5iEqxhHrNhmWYL/bc5rNZAcqFclE29Pk887BboJGQyMnZHUdJNerwtKrwuijLbCLo98Dj96PScgkrILE60p9KWacqCsS0zLARCvrVRZnX4BX5oI4RQSp/nuevjLQazTjsmtMLbMhFKSRQPMjsZBJ/0ifLTaLHhYAH8DHbmf3BdRqk0X1WTVwou2S/GiXuVBxIP6iRXvP3S2YogbIoLrZ6kGVcRUGgTsEEy6oU1p43AXrCSMmu1WRH69dSqYkTxw/j05/+FZw8fnonKIoAACAASURBVD/iXUkpothVsocKYCjlVDKQ4+VIr5XNdfoLt4Ayx7Gzx90pXjnSa+IzPZ5cM1OsaShlVwUsF8slYbu43xYQYHKPy3YR8ws3cGPyVUzP3jLSa855jfaSFF+63LtCqIT2ClBuuQLt+DfGwIhKRaJluJ64cXKkB2f20pSIfZic+yrNJPNEgMBeecrxWTwRh3xj/qfrIXlA6T+QTTwpan3G1OTO6VF21k5h9YktyXY1CGj9aHg9aLhaEnMUalRhVbLookEVqiLntelyzXlQMS7l5r9lrjo54yxqid208IqiXHBZFhpsrbAicIVjwihzw2/JpxcBXqsUGdWYi67LTYJetxeReALRri6JnxPJvpt9tiVk0mmR/DtOd5QGE+GLTNrppzfjwaKdm2MqyXsGLIvuX13spegoMFiZPw/BjDDQ+kwRBImJVaMJv9snIKZZrWNjbQ0LUzOAXYUv5MHQ3kEEuyMIxWMYGB5FPldEPlfA6tISTp08ivk7d3D+h+dw5dwlxBIpfPCpj6GYy6J37x5Ed41gYWETsVAERw/tx9rSHQHKVy9ewPjBgzhw8iR8NGI6dALT84sCwPeODiEecOGFZ7+D6y+9isvnzmNzfh0s5+47cRDv/cATuHBrCkNH78PEfY9ifS0r6353dwihRg4Xv/s9zL16ATNXroo5W4uMcoF50EExy6qWi+q5YdRQTmHFaXPhWsAxFM8I4xZPkMgxFpBsFA3av++B3awjR8d0znm2GrjdiDICzedToExlCls6mg1531FFwZlF5pdMsrvFPnm/mFBaATcqpTROnjyAg/uH0R230NMVkVYZ3lqqNVQYwIKGAc7SmqJtLyxoS2tDwI8gDQxdLlheAmVdc1kob+e/SyFXW57UXsMn+dgElCyg8xkWgCzvuCaqjDmrK2iWc2jyaWvB73UhFPCBzuYsLkubk7QT+HBz6hb+r8/9JebrXliBEOoVti0BzFpIJhPYvWcEJx84iSPHDiPV2yvxhOVWBZVWGfVWFfVWBdVaWQpv68vryG5kUM4UUM4WEY9GMTTQL4WdUDSByalpzC4uo6s7KUXYWDQk6o6lhXnMTt9BIh6Xa3LWlUg4jHKxhFw+L+PAwvza6PtxI3bix7gV2zn0zgjsjMDOCOyMwLtxBFyB+LChDBzpI/tFyeix99YrUkoyd7Lh9/LvtXeYYM/pE5UeJWMIIrmeplfLuWACPgWAxhW4UmrLSmWjL5FHBEGUnDJGiRJi7V/1eNmvTKMNzQllb2ixUEQkEka8K97uU+XvlCxbOV9mFLvFyfjXfuN/QDiSQKFIR99amzXLF/ISDcFNSDgalP5BnzeAQxOH0BWPY2F+GrnMGiYmRvDtb34V3/7rr8AXDiAUUHOPgD8ojpxiImQMu5weZd3Ub+VEC8hxaa+fsBRiYkWJnhmrjh5KzarUCCgy8fwQQyHJoFaQbES1auAlvc1bDIjEedD4rFiWcaTkWhNH2POlTrrMaK3YNQGyZx45gyfe+15h6gv5HKp2GT4X5LNetUUqXyoXtRBibqj0Anu8AhiLeVb188JIB3weREIWrFBAmHeya6UawZcaROm4UNKqvca8FjFSY3KpXIvDKHNTZcl1ifRaDIy0l50stBi8OUC5XYjQs5NeV78XdemvVMkeB156lAUos/+NbBH7r8kekzlWgzo/c40Na8xzFJDODaHJFiag1LYEzSOVQogUQ7TgISCZQNrIr6UIoA3FHS7VKiF2nh0C5UcfPYOP/+JTOHr0JGKxhMwPjq0DgtXl2WyCyQRzzKQmpcWqtrJACjH6HKtJj2FeBTgrSJK2iZoy4Y4dFjfSJQJl9l7bFQHMdTLj/HEv14OAFKKWl6Zw/cYrmLx5BRU7J+35DbKKLJJInyNZ2iQq0aNoeEJtMCnAjLnNIsHnpp2RXy588MgwxpIRvT+mh5v3xcnzZuwL1yLWyRz3b6HPFCcbyassLjJmAvVMsYlb9dczqmKnpoBc+jiDaEpONhB2NxGs5xCuphHzVIVV5PVXWm5UK3XUGXlEgEkJvkkGkOggx+iq3XrSFJks3fCbgTCqgTBckYSYebm8fjEnYu6wxWdWCisEHGQdy5JBzLUklkgiQod6r9+sE8ylLknBiiZatl2F3ajDx/7+AAGXFpyoKCFAcdYUOjYECLJMUgGLiFrAVOM8tj3w/OnH4DfxQPQ04LEk77rlgrcF2JkCIr4Alu7M4uzTz2J9bln+O1Mv4IEnH8a+k4cQSXSh1fLg8qVruDV1G/FYDP/oH38Us/N3cO6Z7+P2C1PwR5J43yc/hsLiHYwc3YfI2G4szGbRFezCfSePYHXpNv76c5/D5VdfxZ79+7H/+EmEevoxfvR+3Jyek/m+f88wugLAi09/B1deegnXXrqEzekNlN0uHD59DI8/+RBeun4No/c/hrETjyK7mEPT20CiNwRXbg2v/e23sXblKm5fvYKcXUHN40W+YKPbF0XEx6JrURyrCXjVrXmLkee4UBGhrs26Loi6hPdRlCoecU7WgphG2nHty9klFGnyyLXH60HcS1M3jwDlCh3maw0B3UwkCFKBYNypJVO56ZY4JgLCUNCNYimN40f2Y2LfLiQiASRjFqJBSwy9WPR1+spNEpQW1zxuBbliGknQ64bldiPidWkKgCl+q5mYXws9Avz5XtPouIaHahsmGGjxl2umGMvRAJSRZWynYHqESw3J2Icf8LoR9HsRoOGfFNu0Habp8aFQqgrD++KVSWzCj0hXD8LxBK5cmcTiwjJSwW4M9/YjEghgcKAPP/G+92Bw9yAK/gpqrhpypSLcPrd8snBezOewMj+HFovmdh21UlmAOf0YfIx7MkII5pMXSvz+AmamZ2FXyogGI9ICUi4W5ZkkEz68a0i+Tt26hUR3t7yXJnd9EOvdR9+Ne7idc9oZgZ0R2BmBnRH4MY6AK5zc3XL6hUXy66aEU6NbLL8l2ZiqWFRApsyzTyrmAuJk0843svZN8mVKHZhCPAdaKSDUXsYGKqW8YaCVEZM+TzKTXtahzYua7p1e9pwqgBVDH5dHmAD2KlNuHYtFDFtLrxGPyVYlI9IS59JcsYpPffpXcejwfVjfKKDp8qFYVsMigj9GRpWKBQT8XkSCYYSCIUzsOyAGM8tL8yjk17F37xB+8N1v4utf+SP4xPXa0r4xutgKUDb9os71kYUTZ14HEHLk1O1YJdVkzAPCLFPWqUUFbkoU2Kj5mX4f+8k4LtVKSXqFFSuprF1BgAJl6VE2MmxueMg8CdPupjFXSI7JOJtAKKT9ml6f3DduyMfH92PXrhGsb6yhUi5I3jUjlMgS07mHv02k9z5W/r3CiFl+Rtw0UK3QXIVAuSAbJeY1R8j0B+k2rSxFqapyd4keMz21AjDaY0JpnjqNcpMm7IaLBRJKabUYI33xRL1OBq8xn5EecIJTAd6GMeV4eL3C0iiAJQhXWTI/yW4QiIkKoWarqRl7+ZqQHmYX2TNCLm6UCaabDTHeUTZFzcOcHFEHPPEcCP7UDd4xujNGYFRO0ETNSDgFoMo1KRtTLFVx5uFH8OEPfwTHjp1AortHniUF4upASwZeN+BbLtxqIKVzRja29AGQKKSO3mTTCqERSdq64ByTzwjjf+TvZcNrC0AWQ69ySd3KycT7yaiE5Bw212dx4/qruPDaC9hML8Hrr4vhFftUOUdY5Kr5elGJnwDcLLSRQNdzbpC1bxIs05hNCwe//PAYwn46/XK9cNh3bqrZ6kE1REj6lXlt4iUswatOTzZ1osakSyk/MUxy2j2EUTZe1NzobrUpUEqqjDMNfKQVoVmF384g7i4h1KrAVa+AvkjlBmX/NAtS/wExRzIuxcbhyoB2lWFzfaPqxhtif3IE9UAUzVAMLfbMe5VRDvo8oMMCVzp+PxnPPJUcBiizVz4S7xL5vSgRXC0BAwUDlMWJnemzIfNcc72RdDqeG+eJSrLrMG7EjaaoSuRxrtUEQJBxloxw3o9qDbVsXoB4Lp9DsVSS+UCgFgtHkIon0CzbePn5s5i5eRte3uNyBZl6Hg994DGcOHM/XLxmr4UXzr2MO7dnMLp7BB//xC/ixuRlvPDcs1i5tAAr1o0HPvIE8gtT2H//QUTGRrEwm0N3pAenjh/D/NxNfO0LX8Tk5SsYGB3FxNHj6BoYxq79hzG7uC73b2xkCDE/cPaZ7+DGuXOYPX8DG7fXkG/WcfLxUzj14DGcvX4N+97zU9h16EFklrPwBFsYHulBfnYWF7/5baQnJ3H76lXk6zZKrRZKxRqSVhxRT0Ak7g13HT6XY47oVnM2R+ljDNKcNcmmdJ4zgC1CLOCJwsZIoFst5Ktl5Ll2sxDs84DKqjhzxb1uBcq2DZtzyuRlWwG6N0uJSw0Poe7QtXoFQYumblns3TOIo4fHEfG7EQv70JOICmsrvgPyfHUomBiXxmg1URLo80/A7Go0wGYlAlhKr0X2LSaKWkhSE00tAHPNs1sQMy2+d3nOYtJIpYVZc+l3wbWfvdeSv+xmZBMZa7pwK+Mt6zqVMk3g1p15TN66jYY3hLlMEZmyjbrbh8mpGYlzjPtiSIa7MJRMwU9X9UQMx+4/gd1Hx+GPBoXB5qfLx8JQXQq1ufSmOJazf35jZRWLCwtSzA7HY4h3d2N9YxOhaAypVEpajF5++VVxFkgmEnJdS8vL8p5iAb4/1SNjtbS0KO8gvivvHP7VHcfrH+NGdOfQOyOwMwI7I/BuHQFXV9/+FjfBDogVN2txo+YGixEVyuyKcZQxopKeTzphCqtnLo1gT2S17JNypHxvBMrc7FZKBZG1ysZXeuJMDxVfzsYdWvptfcpK8hwcV2uyUpRNc2NKiRaZEp6vR/6nmY1ioMVIm1wFjzz2BD74oZ9HueJCudrC0soG7FqVe0nJgy0U88KchoMRxCIRHNh/QMxAVlcWkM+uYe/4MJ7+3rfw11/+PLwRBcqaM+kXwEsWyDHB0Z5SGv2oEzFf4gQ6yktssX90vObYEaCJnFjGTgG34xIuzKiY/TZRNbFaSjfoNToGMlvAYCteigwUX/Ta460sEY8fCIUFINQozfT6ROIZicSFnZJoKzoZ0wGY7D5ZbTThMz3NzOsM8zPAa3fDxZ7vYgElsvLswePm3QojEo8iEIig5VWH1BL7wktk7jWju1MqzNNyDIUIWFjZV8k9gY0yOtJrZyTsvI52VJABfmq2tWUoJ1JTzgnD2nKHyM2fGIaR7RAprwOU6WBdFrBA0ECGxSNMK82mvKBeW6TJ3CySSTb9hI55nQOUheFl67jULhScc06KwZUB8upSrZFC0h/caIos3K7WMb53Hx588GEcOXIMqVS/XL/IPKVpcKvgJAC+bWgtIs0tBtWAxHYGtQkZdnwDFKArWOU4klXmPNB52kSFLrwEy1RscExYbGJhzO8Xl3QWejLpJVy79ipefPEHWFyehsttw+tvwQoqsK23ArAJlKNHDcNMGagx7hO5t9mw11vosnz42IkR2Zxrj7c6G4j0mn4IfksYNgXKnL9UrWi0lBTuhHkzJlosqBgqTtYoFlpkrVJmsL1uOf38Uh2Q6oyChXoR3koGCV8N3mpBo77qLWFraVrH75U5xufaUQnwuW6z11uZ1uLHQAO9YBT1YBQNK4omn0GaIhIoe90yz2ig5TgM54ol1GTt8iKS6EY4Gmv7RfB+cwNfyNNJXgs7BGTxWFxaT5RGNC7oEvFXQd4uo84eAwIUSrorVfhcbtBIytPgsw1k1zdw8/okbl67gfTSkoBfkRMTcJtcX07UnnhCPrujcZTzlFWvCrDIVHM4/f4zOPHoA9jIZjHQP4xz517G1M3bGB0dwVOf/jgmb17FC889h8zkqjgQH3vyAWQXr+HwQ4dhjfRjbiaLVHwID5x6AHOzt/EXn/sCbl69gd7hAUwcOorU8CiGxyYwO78uhYOx0SFEpEf5e7h29gUsXLyBjakVFBtVPPDEgzh4dB/OXruG4x/4eaTGTyC/nIMVdWPPvmEs35jCS3/zDeRu3catK5dQYuwdwWqlgd5IN8IutqyUhbEUubkpxpkqp8wj51lx1CDiYcD5yLWFQNl8jxOhxPuQt0tijAd6YXjciPMeMKeXKqFqFVXjGK3FSEtjmYQI5tz2ylJP5YHfcqNq55BKRvDQ6RMI+d0I+proSyYQDvo0oYBFKHM8FVx4RIXE+Cq+s/iMyHrJyCi7op6QbEmhwRyL0tKXbFpaxMDQFi+KdKGgBn80cWOhl2BY3isa58Z5SMDNMzfR5PB7lE32S+SfFg84v9ezecwvrgog9lgRbBbrWM3mcGN2AfOrmyiWaqICSgW6MdI7AK8U2arimr7/+GH81Ed+GqFoCMVqCVY0hGwhg3KJ51eSvv9yIY/VlRVsrK/LepPs6cHc4pKYjj32np9APB7D7akpXHrtkrjPp7oSUgxZ20wjnUmLuVyrXpNCOmXdpXIJpVIFt574P9+te7id89oZgZ0R2BmBnRH4MY6Aq3fXUdlpcRPqRD5tyUrZd2hyb4WR0x5lcRemNEwAmPYEUuLluKpS86p5p45k1ES7mE1zzS6ZntVaGyiLrJZuyM7m1kWnYn8bKIvJGKEBmeJcTtyCkz3dknPIlz8r8V4aOBnTGQLYQsFGsncQv/wrv4FEYhBzC2u4PjkFXyCARDKOjfSGbPoKdL30WYiFoxgfH8fI8DAy6TXksmsY2zOAp7//TXz1y1+EN2QJUKZEkXJwL4GyicxwGKVOoKwFCIIA3kGt9Gs0lF9+rl7Vjb/DKOuftQKvY6FSXruijKzw+iIJ5CZKWWVnQ+cAZp4Hr4kfaoKmG3oCDw9ZcL+FWqMpPZr+YEiKEfF4HH4/Nzpi3yPSU7q/OkCZQFpAciiIiOWTXt9W3Ua5kEOlVJSiB0EV+7YjsSj8VkRQI8FFwS6iVDKMcgdQ5jmJVN3I1sWVWgASmTR1nVUDGWVgnbHZDpSd+CbnOCyQcGcmjrTicKNAWVgTYU6MdFsypbeAMucsJYMEEgq6XKDBL9keAmWHUXbmuGyaTbwX2WQ+A6YNtF0MIFBWwknvl36oEkD/5AHj0ILBCIaHhzE6Moaenl4EWKDyBTTbs82K6jMmPaWcG2RTyTmZrHEnh9gZH4Jik1rTllw7AJ8bSDJQlKfzg6CcOcrMUKZio8RIJJF00+guIBncZJg21hdx9erLOHvuB5ibnxKg7PO7BCjzeai5wrB9g6jF9sv3a7sFWfiaADqBwsSd9SYmkhE8srevAygrWOb5cy7qBjwkX7UFQTPbnfssJ97SHn0pKIiyQtciZ53iWiFGah3PiYB/6fXWfmhyryhn4asVEfPU0ChnxcGcz0iF0TME1ALwm1pQMV4JlGE7z57KzjUKh8C/5fOJ9LoRjKEWCKPl80uUHKOBhFEmgDUtJzR+yuZKsFkQcnkQjnchluhuM8oi4S0Vkc9kRAKutmjscW6hlCuiSFPCGh2NPQiHI0gmu2HFIsjUKwJ4yWL7eL/LtjDDdq6I+dvTuHHpMlYWl0RmHPb5BCiX2GphpLTO89sisKY8PWBhZHgXepIprK6vYymzjAOnj+DUY6exsLqCgweP4bvf/j6uXbuB/Qf345Of+QTOX3wZF198CetXFxFPduPw+44hN/8aDj+yH0jFMHljFf2JPfiJx9+P9dVV/Pnn/hRXLr6GVH8fDhw+guFdY9g3cQRz8+vyTAztGoQVdOP5H34X58++gJkL15CZWkHN3cRD730Qe/eN4sXJKTz4s59EbOgAqqsFBAmUJ4Ywe/UGnvurr6E4fUeAsu1xYbNYgl1rYSCeQsjFlpUSaq06fOwPNtFcTmVGgLLp53fmoJj6yZxV52iuM6zg0BWb/1aoVlCisSN/llFLrha6/EGZp2qaZ1ocmONNZtej2fXaOMF1wy/rT6tVk+esVisj4Gvg8UdPIx4JSKZ0X7ILwYCqv8TJ3hQIxQvMrB1ikkjTSXrImYJPne0VYlRIYErtCE9d1T1i2iUeDTRgbKFlCq4ExHz/0WxP9gFmnFhs0ueQru98BligcQkQ5TtEjLmZoFCtYWFlFWW7gUqlhkqVEnYXCo0W5tM5vHbzDhaXN+Bu+cVsrC+aRDIWg4tFxXodlXoDjz/5BB577+NweVtIF7LSK18mc5/PwOXh91UFJKfTGWRzBUwcOICZ+XkpPp2875Sox167cB4XXj0vTHwqkRDzS7ffElDMViJXqylxUOJVQYNDbwzXTv5PP8Zt2M6hd0ZgZwR2RmBnBN6tI+Aa2H2yJfJnYXaVEXUYOvanCiNqeq/aUT6MbOHmj6yN2RCLMZP6Bulm1sS4CFA0ub/O8evVsjAjrFjLBliylM3G0zG7cisYd9PYiYDZSK/5eylFJFiORsOIxqIaX9KgqZTp++XGmBv3agtFu4lPfOqf4NCh+zEzuyKSL0Y7xbtiyOTSsrkt5NiD24DlCwhg2bd3DOVSFvncOnbv7sPT3/tb/OWffR5eyyeOmATV4kxKR1JhPpUZ5UZDQJ2RowubRjmkDIxKUBUIcAOkUVuq8nVyXrnRJzNheo/dZJPpwFwSsOH0vrEy7/RfOhs65yt/fydQdkyzgoyq4TiSWXCRvVWQ7w8EMbp7t/RAtxhrYkAyyxIExHSL5sYoxCJB0EKIzAivt2HDLhdhC3tdE2qC8rtwNAorFBPgws1itpRDmdX5DkbZeRic+SAgWDJ0lfUVIxthfXXztcU6q/R/Cwy+PpZMiTXmyap7r0i2WUQhoUMnZWbZSn+ySpEJlHnddDhlFikl58zYpZstnweCRXG25TPRLvro2Tv9vnSWFdDE32vmvGw4eeamX1iuz8g5nUxfMjwetw9eZu66POLinkymEI0kRLrO+0WAJptZYVFNjJYx2SEg9HmUyZVoGcYq0TiHhRyTDa41g60MYcGW7K8UB3IasmmElfQdmgxl9h6KHF2uVyO3aG7HrOvNzRVcufqqAOU7M5NooQxGiVtBxo1ZsD0J2P5BtMLDbYMgcQqnUY4hPtXwrIH3jvVhrCdu5J5CsctzIvMtEOgAymTDCLrF1kyLH3IdUqIzGcmcz/QxcGSjnCNa1NMihY6fkxfvaVF7wsxwwF0ro1lKI9Cy4W9VUS1kpeWAv4dsv7iat0wLADfUxhCL7LLDKHMt0Mx4VRXUyeIGgqhbMdStiDDK7Lm3vD6E2KPM9YmKDebtVqvYyOZRrlKG3UIwFkdPb58CZZ8PLg8zZMsoCaNcQT6dw/ryKhbvzGBm6jaW5xakN5YGgwSTAwMD6B0awPjhg+gfHMDa0jJW5pdQyRdQTGcFEDNmx9tiz6wfXpcLYRPBRfUOTfvmlxeRzmZFzs3CiYgYTL4vlTfdPUlEe2NI7u7F4PgIsqUiTp54AH/3t9/Fa69dxp59Y3jqM0/h0uULeO2VV7Dwyi0kkt048sQhZOZfwonH98E72IWbU+sYSB7A42d+CosLq/iz//THuHbxEkZ2j2JiYgJdsR6Mj01gfSWLUCiGoT27EIgF8NzLz+KlV17B5MUbSN9YEPO++8+cxMjoMC7Pr+Lhj/4SQr370dwoIRRpYfd4H6avXsIzX/4LVObmcPvaFTQtH9byeSp1MdTVi6DLo0CZ/fYgCOTk6HANZ28ygbLE3CmJL+ws5wdBNeearAEteXbINhdrNmxKhGlGx2O1GohbITksVRsOUObxOH/8bDHqAMpuAmWZ7014/VwLuNaWhVHu7+0S48RUd0yME6PhiBqwGUWMSPTFl0IjFDv79fns0EWaawuBpeTTi98CWyk0VUCKSOJPQDdoA4ylLYZtOVqQEjduj1tTCIy6jNFYTGYgI06nbhGD8Jmo15HO5rG6viGu4tWqRsk1ai7kaw3M5Qp47fYM5hY3UC43EHJb6Iuk0B2KwmJsJN+V/D0+L8b2jSGRSiBdTKPhqmNo97As3JvZDXj8GpNm23x+Gzh06JB4EVihIKygX1aMW5OTmJq8gVIugzDfaaGIPHuMhGIrUSjgl4ID/QhESRPeg9f2fPLduofbOa+dEdgZgX/gI/A3//wD7UbV//lLL+LS3OY/8Cv6b+v0XYN77lNxpzjrEjAra8OPKk1spK9RJVvtfki+1Bkt4ci1zMtYXsgOY2ZyTzuBsgMkGzWNiWLF1nEBlvo3WRlW54VVJaPMXmiVXkvVnjmJ0m9bE7DMn+nq6hJ5aLPeFOm1OEazL8rrE4OZTN7GmUffhw996OeRzpRxY+oONjbTcNOFNOBFsieJcrEsMRPcaKRSPTh0YEKq94XcOkZGevD097+Fr/zZF2TjQKDM3knp0ybLLcBsS3p5r0CZ/V0OUN5iSRUoa08XGQxW3ksgAy8ydUVfb2CUO1llByg7myTnK4EX+yTZb+WiBJQybMkX9qMrkWgzyuLcXbNp4yaghe2h7HEMhyzJtQ343cKGUZ5qS+90CY06TW688AcsBKNhhEJxGRNKeXOFDIqGUdYLULmvgEeTE80/a3+ycWA1yoDXSfsNM+u4s3PMto5j3L+NOVODQJ79dewnJgimy7LMWTops8Dj9OxqJjLZkxYBdb0ON+e6YaOrLY084cZXzL3MeTubTmG7hVU2TKdIwPmcGIMt8RxToK9z2lECaLGERR/mdwasEGKxuBh5UW7sFTdaS2S/lbKNsiky8GfkumlOQ6DWaikDb4oKjJ1hQYN5oCLLlQ04CxgKprWn2elhJA7XDT6vg33YamymWcfavkDZpldUAjR/ymU3cP36a3j2+e9i6uYVVJsFYbMCQfbghlEJ9KHmH0DL6jEZrG4tNAgwVyAsQLnZxMeO7kbMCgjLRgdsF7Ooyax5HWlnAKEQzbwc88COoogU45SZ57rQNv4zzBcLEJ09+44DtvOcVCtVJLtisPNpBF01ZFfm0B32o1rMoV6roMVoGxMLpnFfW1FQwhhSYWBrBJAUKQwgF2M9wimfD3Vfbq/JZgAAIABJREFUUMy8YMUg1QS2a3i9iPG+iyN1Q2KZaMJEGWq6UESlXke8pxc9fQOysZd1zM3e1ArS6U1UiyXk1zextrCEjYVlzE9NY2l2AX4jNXfaEHjfE4kk+vv70R3vEhDdlDnekKJXlexxvqgtMq0Wgmx3YDEpaCHSFUepWsH8wgLyxYL00kpxhQwks+fdKrv1xfx48H1n0DXQjVK1iqNHTuDVVy7ilfMXsWvPKJ76zMfx2qXzeOmHZ7F0/rb0hh58zzjyCy/g2GN7kDw0iGtXl5BKHMCjD/00ZmaW8JX/9GVcfuUC9o7vwdFDh1Er2ggggOx6Cam+ARx/8H50j/bjuy89jZdfu4xbl25h48qstMPf98h9iCYTuJ62cernPo3g4CHYazn0DYTR1+PDwqsv4Oq3v4u1q1dw6+pleCJBLKfT8PuDGE70w1sni5iDy0ujNS0uOWuNxNCJ4aRL8pOdIpkWR9Uw0JkLUhhCSxRTZJOpcKFzPNcQj6uFCB3QDVCWZ4PeBuY55u+VyDwqAfhO40LGdwvd4CWKjeaDORyaGMOBid3wuKuIhHyIhPyIhcIiyed8cYrdnAdO6428h815si+ea4t4O5h1UpQ3prWFZoed6yyfQXGZ5+nIMRRMs0AjpQRRTWmVXBz6eb4sfJq1hS1IdOWenpuTAi1BKVlc5h43Ky1Q/7RUrOD8rWncnl6VvvGwN4zeaBJxX0gd2dm6QZaa6hJ3C32DvciWsyjVitg9sRvJviQ28ml4La/M4+7uXgwN78Xq6io8AT8205tI9nRJRNX66grWlpexNDeLerUi11Iq1ZVFtmkE5pYYK76POCY34g9iuu+x/7Z2fjtXszMCOyPwrhmB9P+7ldH+kX/zLTx3Y/ldc247JwK4ugcOSzyUflI+qMMimwDTj6fySTUxEnBipIwO+HB6Ph2GhaBJNhAmY9l0Z7ZZVQJlygkJlJ3IHKFWCZ6M86oAZUpwCZTpACvRQQGViUkmcxWZzCYSiYSwmI0q+2u59eRLWntUKc20Gx4ke4bxyU/9KsKRJBYWV3Dr1m2p3nR1dyESiwgYyWaysjkme3b08EE0mxUUcmvYNZLCM9//Fv78S18U1nM7UJaNkKkFOb3WwijLhmqLUXZYRnEXDQTE7Vaq5C3ND+5kiJ1IIQJlsrFk4Nsy9g6gLADTRCU54E8kapKHrOOk8RaWyFhpHEM5M926yVhRek0Wis6mZCNDrLi7XWjaZZFea0wJEA6GEIuGpfpOYMRom1atokC5TBBPF16ygEGEYhFY7M9sNoUJK5TyKJUd6fgWUNbrNcUR6XtjT7qJfhK+T2bDlpx/G1DuZEicDZ7KtXVjSqkfx8Iul6W3zhkLAmUHROk8V9aZjHKzaksUjrDRjTqqvH8ElmJ4pb2bndJf2TA75m3iYK7mdG3naZfK3rUooG0Bajqm8nvpww2HEY3GEY8nECZ7EgzD4wkI28I+WfbH5YpF+e9A0NK5TTBbrmhxyGxGea38czgSEqDM43NycVwpnab7OcdAQB6VA3ItRrovUnWyYArya8w3J+Ps1gJDJBoRwJrP5zB18xpeeOlZ3Ll9A9VmUUx73NzEuyxUIqNoBPrhCnRpvyPbC5pklGmEpvErXBfIqn7syJhGSrkdoMz5SjBBszv2axIoq/RazLzENd4pskg3pImPo4sw2VePGCCRhRXpvmHS1ejOkUbrV7r7FrNpJIJurM1MIhX2o8GCT40qF1VVEFTSyV3N4tR8THo6nd74mjp9i8LBAAw1HWsJUGaOcj0YgysY11xl0ODIg4gByoxk8rTqIvdcXd/ERi6Pcq2JRG8v+gaHEAiH21m+7KPf3NhApVhEKZ3DxtwSlqdnsXhzGtmVdSkQ8tpFWGMUQUF3QByTQ8EgelO96OqKi0KBhaFSoahxa+xNFzM7gn6NmGOhK0q5q9eDpZVlcdyWYqB4JdhoMi6QCgTYOPPkI+gfGxL58bGjp/Dyy+dx6fJV7J3Yh48+9Qt4+dUX8OoLZzH9wxtS0Dzx5CE0Ny/i5Ht2Iz6RwtXrS0jFJ/Dg6Q9hZnoZX/4PX8aNi5cxtmcUJw4fgp0pwlsGChsl9PYP48SjDyO5fxe+ce57ePGF81i8uoDynRXADxx6+CT8/b04n7EReeAnUYgOo5Itom84grF+H7wXX8HGK+eRuTGJ6cmrcIf8WNlMSyQgGeVAA9Li0nRTxm4KLWZtpbpElDmMH2SxRwpnjrEeG4JUmSGTw+0WDwwWnCqUNWuHgGbIA4gGgzLvhVGm54Ex5OOxOY/Z1iPF3pZLTMWk0Mb2Gamx1VGxC+hJxnDk8F7EI3TK9iDRFUaQfdLSasCik2Ppp+uPqL3oZC7mj1wD6Emgxn4S6W1aVBQYaiqAtnjQVJHnxTluWhs4k00cFsGx5D1TMWai73hAF2XmbEEQh301NaRcn5GFLH5xrSHbK89U3Y1SC5jLUHo9i5nFDdRtF0LeCFLhBALMR6dih+9Jt+bGU10VT8ZRqZVRrBYQ7Y7h8InDqHuaqLkbSPX3IhbtgccbRK5QgN8KYOr2LSR7Ekh0xQQ8Uxq+ODuNxblZKU7UKnWJrpSCEZ3rBZTrM3U+9STWU6d29os7I7AzAjsj8GMZgR2g/GMZ1v9iB3X5o6MtdblU+SArtp2gzYk+kkq5+RTZpgPEGCVlmGXp05SIGgKcrTgacTpS+K3gu1EVoCxy345sWQHqHYwyGdtORpnsJ1/uPF9u9NdXlxGJx5BIdEs2rOanapaq5iK60XD50Wr68XMffQoHD54U1+uNzYwAKr/llZiPcslGLpuFXbbFTfvk8aNwgX+3iqHhJJ575u/wZ3/0h/AwwsNvKaMsIF4ZZelpNaBLCglGes1Kuhg9SY+tQj9Hes2+V5VlO2BXWU4Zv5bjIkyn0YLkTre3PiJH7jRx0l5lBzA58UUOcCLY4DURqBUrVWF9fTQbcnuEVQ5FohI5UyzmEY9FEI2G4KYJFXui2a/ndSMcCCIaDiESCcJiCDGvq1oWoMyIDd5DYZNDYQQJqgJhYSgJAsqVIspkxUWyaJypTd80QaoDcoVNbsuiNWqI7LnDGjsbPkdK6DwBTnFGCgZOpAsBM1kcxjlR4i8SOt34sEfNKQw5BmvU7pMpadiVdo+yuL0yJkjAshaHpEtWeu+3WCUCbDJz6kWusUftZBkC5bbs0XyHyTrlppggMByLIRZNCJgNBMLCLtNBmIwPzXkEKBc4xi1hGXkNco+NARkho1yn9LADoXBQCiN6nk1YlvagEzxzDPi9hXJB3Gv5zPC6tP9fWXgOO02mhGmixRRzt8NBcXOm8d3c3DSu37iM5eU51JtFYYQFDLtDqET3oenrAvxRLeDIMcnK10V1oPSTC3u7o3h4pE9j0NCQuByybQTNnN00dZOxCRGga2SNM3e0lYDSUC2gUdlCUO0AZYddVqDsfCr7rFJ+uj834GlWEWyVUUsvoVXKiDlSoViWKB1RevB8CXQYrUNlOHuajaux3H+eh1nvCJT5+7h28jxaXj+afgvVQBSwonAFAmJkRIaNQJmKDC/N9prMO89jYXkF65kcKo0muvv7MbhrFMFwRGSmBN/cwJMRq/J52iwgvbiCHE21ltexPr+Ccr5o5PIEVKp19dQgubyOt0E0GkMsHkMymYQVsLC5uYH1jQ15NqosionHBBOmWghYloALPk+Sf25UIAQ9dKBjkaLYLOHg6cPoHx1EMBLBoQNH8cKLr+Dq9UmMH9yHj/7iL+Di5Vdx7rkfYPr5G4hFYzj15FHU18/j2KND6DrQg5u3VpHqPojT938Qc3Ob+NJnv4Sbl65haCCFh06eQD1dgLcI2JsV9PQO4Njjj6DnyBj+6offwfnnz2Pz2hJKd1bQ9Dex5/Qx1HpTuNIKYXnoCGZcCRQyeYS6XRhPAsdXpmHNz2Pz2nXMTV6HJxTAWiYr/gCD4QSsBp+NMqpNG143M6w1r8xhaIWRNT4cApTNGiCxcl51eOeaTpd49h/zzzSQos8BCwn8Gd6aaMCSNaJSo1LEFnd5FvY41iwMc17Jeg4XQh5Lpj2LdPxhPh+1elFc5g8fGkN/bxx+XwvJ7ojIk9mPrqkBmm8vRmDSiy+9Qe33hGQfs+AhhVN2PeiaxrVeCtIEybx2Giyy+ESDOu4RKH2WDHoqjUh1E8ByPqgHiTzdbDfp6O+27ZoUW2YX5kUZxhYTvnNZfKrynQ0f8tUGbq2s4cqtOays5eFuBhDxRRELRCTKja0t8mx5+OrhPqQmMmr6qtj1CjxBH4bHhtHVn0QwHsHYPjLJGwLG491JuVfXbt7AyK5hMQCdvHkTNANfW1pEbnNTWOb0RlrWQ12LtKDEFi2+N5/u+TDysd3/xTZdOwfaGYGdEdgZgc4R2AHK7+754Ap2jUk8lDCQ4vbrgZ+9nEbmKUCkoyfTkZ05rtUO0OGLVAEIv9LcRI2klJnm8TVbmH/nRkP6aG27rH9vXK8dMy81RiGg8Qpw5oaYUmeW1bmpd3pWNzfXZWOQ6u0VSacCZd2ca4iKBzbbgFt+PHzmCZw58wTK5brEOhEU2LWK3J1CqYJyqYx8LifX+sD9J2H5gc3NRfT1x/HS2afxxf/47+CPhsVwhUCZfbQ0xOImZ4tRNuZUZKOEhdD4J81bNRsgI9MkABN20UhIHQZMNmiUQ1qMKylKtrHGRRlGTa6RY6NguS2HN8wiN9WOTJ5gw2ES6V7qsPMEyvJJ+TxdWL1ezM3NiCy5vy8lhkOSJVutyMaBMTEClMMWAh6XAPdGrSwyNek/JXNJs6JIFKFIGC63X+TCZcZw0fG6xgxlJ09Yr0OLHcqCyhwyjqs63zRrWkyazIcDiDtlz52PlvPv8ltMrqxKo1msUAdwKQQJ66dSeTW+UQkzc2NbVRs+bgM96pxOoEx5pLDTLGw4RjlmUyggnveQ0kCnF9/Eq8lcNoyybraVSVZXZoIqAmXGaUURjcQRicREBsp7RLfbRsMlfXzlSlUk7MJCU6pMNQU3mox5kfqLMueykXfRWEtl1k5hIhi0RCXB51kMqQiUK0WJAioVdf47HgTybHpYuKEJVxW5Qlak9fxFLGTQpb1QyCGT3UCxlEG9yXaFhgDlirsLpdgE6q4gWmTkDMGmTDyfCwXl/HxoqBcjMcsAchZjNHeVv5tznX2RBHPsHdR1iAfTZ4gFOHEw91rCyAf8+tWR7WuvsMY/6bUJzff6VZi9wF6gmV9GZuY6kmE/ahKJ1UJFYrsaaLE4RcaPRkImWkcYOSdbV2onxlCv3Rutzu0OUK4FomhZUZFe83w6pdd0lfc0ashks5iem8fqZkaAcnJgEKN79iIYC0tLCddCAg0CZbr7VjMF5Jc3kF9YQ2l1E65KXRjibC6HQqkkhlxVgglKZOlB4PMLq8w1pVwoynMw0NeP3btHRbI+feeOmBoybkci28xIcS60iyvSfmP67sVJuYV8LY9jZ05gZHy3sPj79h/CubMvybUcOnkUH/jIB3Hu5edw8eVzuPXMdYSDUTzw/pNoblzA0Yf7ET/YjTvTG+jpnsCJE+/D/GIWX/vi13H94hVEQz48et8puDIl+PNNVNYr6Er24dBjDyN1cgJfe/kHeO3cBWSuziM7OQtv2I8Dj51GqTuF880IpnsPYcbbg3LehjdaxUgoj0fyC4guLmH+5VewMTeLhqcpQLk7lkR/KA5/jWkNtgBltvhIB7xk3us8kveYabFp+xNICwoQoN+DccdnMbVYLqsJIHvd2Z9rWH56PjBL2xfwiVqlUC6JyofsPd3G+dDwfg0ODkquby1dErZaJNKSgsCoIpq0VTCyqxejo70IhzzoToQR8vkQFgNAExUoTLJKpYXdJaiVeepW06+W28SJqWEkr0lbCLbmtIJTPmts0eHaybWL79ktdtmUnpRVFoXIVmwbAXOuUJSCTC6Xh2UF5X3EQgI/qKqqtbxYyxYwObuE23PLKOQbsDxhRHwRBNwBzacn2BcAq5IUFZioBLzCgm3DxsDuIQyMDiEQC6J3cACZTFruSSyRQDqXQzqXRW9fH0IRC6trG7DLeayvLEvPvowJ+8rLdvuZ5nshFk9Q4oYvJz/17t7F7ZzdzgjsjMA/6BHYAcrv7tvnGtxzqkXWgMZdNI5yzJ/4UmRFlS9IMVgyDJHkA4vxhwN+t2KPHNDskp5ilX6KXHIbUGY/IhllSgppIKKyYpUKc7cs4OkuQFl6DdnDZYAWgTLZ2mQqJQyvuIVKFZ3ghsf0oMENQdOP3XsO4gM/9bMIBKKoUmZr+rE9Pq8AZQJ3biQJbk8cO4KuriA21ueR6o3ixbNP4wv/z/8NfzQCn9vfZpQ7gbLKQjvNvLQH7M2AshhGSU6QYzTksF+6GbAsv4AUAhMRIot1Nj+JJhQod4JIh/lg7zbvjzByYcp4PUYy7xKpNc272BfLTbiw91QDeLxYXV0WhphAuSsSkngoMsfs14qEQohHwgiTWWS8Jpk2blBoMlYjW0ssYCHEDGVmyLq8KFUqGq1RzIuUV4GcAlR+qMnSFsvBDR43gg7IERl1h0O0A3qcnt9OptkBLLKhNUCZbJBKo7VYodm8dNTW4oIDGiXCicwKwW69BnZrcnMsG18jsSSjRoUCJeqd0mv5s2GUnX5Pzj9eCyXPyixrzrVev7q2k03WTWNY8nDDoRhC4bC0FkA26W7wtGkmVbZrwv7yZ+nWTpZHI14asgnmOXCj67QkUEJPsKjFkiYIlMniSM6xaaHIlvIo5AsolwnAlWmV8SR4I3vk1YzpdHoVmcwGKpWigF3munIO1tl7iYpIQVUKWUXB349C9DCazFox5n28H6KqIFB24qoA/NTYIAIuriMqcyaTxWxu1kZE+si8bisk/dr+gBMPpXdXnLh9fslIpdSfXwUwU40gJkQqte6AfGhJ5rTKp2XuuT2oZNexePMChqMehN2cJzXYDQJlXl9DXd/Zr8wiiTFVU8itUFLY5Q6grPFjGpEHFiX8IXG9drFf38e1kD2bXkSpwKHJEqWwjaowuzfvTGNlLY1Ks4XeoWHs3jsuLQx0HOdzQgBMoCxRdpkCCsvrWJ2axeqtWVTzJen15DrN4ps6LdewWiioDBdAxApKTjzlqwQGlVIZYSuIkZER9KV6sby2jLXNdWGPGXPkPB/CJnL9MP4IEjVFBQMA22XjPR/8CRw+dURUNQMDI7h+/SaWVteRGurDw+85g8vXL2DuziSu/d1rYHr0qZ84jsbqq9h3XxfC+2KYmdtAomsfDh1+DAsLWVx4/iquXriEul3Aw8ePob6ahjddRW2zikRyEPsefgA99x3AVy88i5fPvYTVK7dRmpxDMBbE0fc8gmpyAOdrMcz3HcftZjfsQg1dPW6MRgt4ny+DsUYNz//FX+LSubNwB9zIFctIRBMYCCXgLtlAs4oGr06eQfPsSjuH40GhjvjatmDc+Fm4YVGGYJQyZhpJca0w3gb8Oym2NchWumFxTP1eWVuyLHzwGWariKuF8X0TeOSxx7BvfB++8Id/iLVbCwi42EZEx0eqrQjomCFchGW5sHdPP3p744hHLSSiYQRp7ifvauOOT1aYKWiyFlIBoYolx6BO3vUsLLN9xESzSR+yyVNWgzFdN6VoYJzdJbpQfB7054VR1nZqaX9ioVPk3XYV6UwW6WxGnlueF9c8vhdYyKs2gXytidnlNUxNL2Jts4hW3SdssuWx4Gn6dEyl95kgnI71LmkpaFRsWJZPVWkeYHTvbsDyYCW9gSZ7qL0N2HYBgXBE4p8SvT3o6k5K1jPvTyGbwdrqMjzcS8i7xyN7AK7bfOaK5QqisThsfxJfj3743b2L6zi7Ryf68cj+/rc939mNPGbXC3h+cuWu3/vHv/kEYiFVSvzp81P4kx9Otb/v3/3Ko9iVjLzh3/i7/8XPnGh/H3stOz8+cWa8/XPPTy6/rg+T//bUI+Nv+Nl40I9ff/+h9tq9/ec6jz+SjOCpM1vH+NMfTmF2g142+rH9399skN5qbO7lGM/dWMLluTSyZVV53evHvRzbOdaluQ3MbRTf1PTpzcyhOu/B3c6Lx+W5d46b8328F3/83z9xV9Op3/6ZE1tRsR0H5hhcmtVjvtl4vN058X7w59/K4OrtjnGv43a3MXmn9+XNxu/orm787x8/3f4VnaZdnUD50uzmPc2dzufyzcZ/+/W83dx87fc+JveR9/+568v4xoXZu4779uf1N//zc6+bM86/85p533hNnFt/+sNbd30c7nXdert5f6/P2jv9Pteu8VMinuLo8OXFnrVyiQZSdlta6LUske/yJcyXpDpVU3Kq2aYOw+swyi43X3AO0BErThOZo4wygTLNvPgpkkwNAlXCSfqsFChLVJRs1sgoa76usB4my5E9ynalgnh3N0LBkFTf+f5uMOpKWGruDMikBRAMduFnfvYXMTS0B/kC+2q5g4DETxGI5IslMbmp2CUcmtiHoaEebGzMo6vLwgtnf4DPf/b34YuE4TOMso/nxA2xuPHezczrzYGyyGdNJq/Ifo0jb1vyzixjnw/lckEKCh6hDk2DJDgGW87NnUwr7x8ZZW5sHCaZ0kvpywzQHMiHQDAkjDrHlf3V6iruE1C+urKEVCqJVFcMHuZvcv+Hlmyq49EIIgTK7Eclo9wBlLkB4nFDlA9bFupNN/IV5k8WJWfZ6XltF05MoUPqIqbPsxMoy2ZLgLLyFZ3X2AmUHTm2M278XidH2Ym3aZq+egco0/VawKUp9IgyQoAR+66r4gYs8lVucKVXWc28nM2ucz78KkC8Vhd2t8HfI/dSDbSYK0rGw1EKcOMoYIkgj8CFLH00JtnTNFrT/uOA3CM2NbI/mU7UFUpja6pG8Ir7LJmgOpqiB1a1QlsR4mYMlha1HJd0Sq87+5MJoLlBLzIap+K8yLWHkfeH5+zzE4xXkM2sI5NZR7lSECliy0x2l4twgT9LOTVNv9wo+IeRC47JIttmJtUuuW3wwzELerx470hSTdRYQGEGugeiZuDc4vLiD3hkvWGOO9UtWlRRdacUIbwmOsrPHma6fPsRokmScR92fr9IyaWAZbJhjeFQbyKOP/zsv8XewS4cGE7C06iI4VgLPjCxTYoMDRuQT0rQOR4sHKmhET8YjaPzkn+nhRGem0xZ9pn6gqgxT9yKwi3Pm0+k11EWa0A2uQl3zcbG+poYDC6vrsNuAf3DQxgdH0c4HoPPsiSjt0QPhVxOHOYLG5vIr6xi7c4c1m4vYH12GSGa8wUsjWRzNVB1t5BtVLGWzohpUjLRjWggABfXggbNwWjY1pCxtbxupPqSyBdyqJm+azVwpKxW2UXebVn7Xcyir8Hlp6u3C0cfOIZde0flXo3vncD3vvcDLCwu4P6HHsSTH3wSz559GjPXr+PWuUlY/ggeeM9JFJcuYt+pbvQeTmJ2cQXdiT04dPQRzC/m8M2//AFuXJ6UAsKTZx6GN1uCN2OjtmGju3cQu0/fh/jRcfzVy8/gxZdewvqtWRRvzYqT/eEHTqOe2IWXWl3YGLwP07Uo6jawd/8AjvS2sGfhLFLZTbzwN9/A4u0pkT5n8lkM9wyiN5xAo1RGq1FVMOmjasmU6VhEcgp8Zq1vt1+I9JhIUyP+3H4vKo26rBVkjAVUG6ds/ozG01Ea7UKlWUfBLsPl92NkbAwPnnkIJ06eRCQalzn1Hz/7HzD50qsIetg6JKuOAFg6StdaNsp2DqMjvRge6kE46MVgT7ewyjQBo6pBculZCJX1kwyyFm1ZX5Xe5IZb2WbKyY1RmaxXpvjDAimBvRSlOHccJYVhjUV1wuKZtNGozFuz4rmb0EznbDaHbCZvUgT0uYlEoyiWSihSwQEP1go27sws4s7cCsrlFvzuIILeMDwNr/RpS0+1C6J4YNoE620E6ZVSCeFwSNYQK2zBioTAAuBmjk7YLXh8DeTza4gnEtJOEY3HkUglpQjFohLfSUvzcxIzKdGNsqYBfX29Mp+XV9bg8QawHhjE2fhPvtN91X+17+eGuROsvt2J0DRo+yaXP0Og9ciEAu7f+9oF/OuvXWgfqvPf/v13ruJ3vvSi/Bs3u3/9zz/Q/r7j/+Irr9s8v9Uxt5934p9+rn2cmd//BGJBBe3fOD+LT/7B9950s935+7ebIm0/v3sZG157p7HSvR4jW6rKmHF87vXjXo/debw/eX4KBFzbQWgn8OL9dQodnffgrc7rX39Vz/2tjvupP/gevn5+Vg7T+fve7Lg85u/99dY8cr7vXs/pza51+3y9l/F+q2Nt//kf5b589u+uynPzVuPXOT/vZfy2n1fnc/lOfp5z83e+9MIbQCsLIdO//4k3DB9BLs+181pYPLj4ex9rfy/n4GfNXGchrbNgdS/z9Z2uW5x3/J13K+jcy/1/p9/jemLwaItSM9ncMxvZCV8F5CVSqyro5AeZGJWwmixX/iUBs6kxtZk95t+SfRIJpAN3nBxUkqOs9toivZYMXjm6AcuOIYn04WrfqbhfU+rs9orsT5gjj0eMpChLtEIWIuGoypHVRks350Iq++Bq0e3ZjfsfeBR79x4A+6YoP6NZllissGfMppyYZiklDPanMDiUQqmYlsr9lddexdf/6s/hDVrwurnZCW71KPPUHUme4xjeEQ+1xSg7Tsja78W+TZVe6y2TooCRuRNAcqwJUOg8LiYmbZaOY2vYLCnjO2JJxzyNLKJmdfJn+XPKwFlgtrS4dbOH0ow4GWWV5TaEVe6KxxCPhOAlWGfBAuqKm44H4YpaEqlDRrlZI6NclkIHAYLFfmfm7fr9kk2aEzBGoJxDnbJOYQQUsPBDAaRK9UQSLUBDx4b33XxX24ymExR3sslbpk0KqgUoU34offJb0mt+nzoUK9OszLAWcIRRESlzA1622xnX7FqL+cmM7dG4qO2u1wqUGwKWhVnuaCFwgLJK6YnDGb1CoKwcmk6NAAAgAElEQVRuzpRDx2JdCFhhZUatoBQtpMjUYo99A5VaXUyBuPEWtQYj2UQWTWlwC27xD6OLtT47nDeOy61Kr9k7Tvbaks0rr4U/m+V9KZVQtTX+SE3GFCh7PXqfGEVDoJzNsddPDdtcTSlFoSWFKPZXsneaTcUhFAJDyFm7jBt1W2WtRTUDGThXB0MBHEz45ZoIllnI4aY+6PciHCTjDwToLh+iAZ2CYJmzbjJrBMoqWWf7AxUv/MriA70D2kHWW4+EXC/XGzJr/HM0FMTMlfP4t//Hv8L/+M9+HVHLJQUSvYcUFaiRG/u0G62qGKa16iYn1swXWQvb+fKqBGFfp8xFgnqfHw3GQ/nCaAYiaHJdZZHK50HECsAvGVI2XJUKNlbWceXaTaysbvLikBrsx9jEXoQScVjxGNzs96e6oFBCo1zG6tIC5qfvYOn2NHIL61i6Po2YJwB3o4F4PIwaz9mj/fWZShOb5Qp8lh8D8SAiZJ1rbtStbqQrTdh1G0PJKLoTEZTKRTFG5DWQpeOza/lp9FcTYKPrv7ZEUF6cr5axe/8Y/MGAFCv7Et3YWF3DysoyDhw6gA995Kdx7uxZzF2fQmaV/Z817No9iFptA+NHUpg4MYK55WlE4j148JH34frlGXzjr57HwsyyxAqd3H8AYbbm5myUN/NI9g9h9ORxJA9P4KvnnsXlS1exfmcW6bkZ+FrAoYOnUA4N4ll/DMXR41iuBFCutpAaHcREyMaJpecRmp/F+WefRy6bQb6Yh9uuYVeyF8FICCXOgXoN4aZH22nE2FI/dfXVgh2/krl3isNs1Wgyaon1ESOpLtEMT/r+tWWjUq5qvy971SWRwYOBkV04fPwYxg/sR7grJk7NBKQc61g0ij//ky/h+W9+HTGvBS9VUVVjDMioKW8TlXoJgaALw0Mp7BroRZKscjgoBROu2zTfk1YqFtakFYle3OpIR7DpbjIEa+s55fcSJHMNpqpAZdiaRMBncOvDFLSdcelIyZAiupueBTVUKzWUc1RElUDKVztPPLI2MzarUKnArrswO7+Jmyx45Jm17offE0LAE1TPEbLHnLPy/lBjQVorSqICDUGZmkGXfL8flWpF7ks8FpNzb3oqaLTK0rfNLHAuwwFK04NBdKdSUtCl6qxil5Er5OALeNREUAqNarzINfiS7yimYiff6b7qv9r3v9MNJ0+UzPLj/9vXXrcR7gQvz99Yxoc72OE3+7ftG+3tQLXz5zrBG8/hrYBy58abm/zdv/Undx3f7YDm7wuU+Uv4+wj4HZDwTkFTJ5h8u0nxTo/tHI+ggb+n86OzuNAJqO4VlPJY2wsk/LtOQPajALW7ga53ck4sWmxXKvC83skxnHF6s2Ntv08/6n2houE3/vNzrztc5/h1gst3AnSdA/4o4995MtufD7K/v/vx0xjpibSVH281Vp3PJe/r4//qa/Lzv/bkobec6s73dn7Tj7Ju3ev9e7vn7l7+3bVw7NOCSaQTWXDXVnakcwAlYnS74ICUzoa2rX2pOYb8oNFimcCo9rEcZGgcbNvHU6La/FjHTrddyXaOZ47NL2KSYgyT2nmxBnm+7uoJ0Agi1PxHftT8vyPH3LpWBQrCDmlYq7i9MjpCHD0NOHXGa/sgy2bkdadg/qOjAZA/6xQXtn7+daOoZ8eN+dvcRe0gVzjSvo+d/23O2dnotXt8zXGd65HfRXmwI7EzmyiV5gK/PwjMd/vhE3aihlbNRq1Kd+26sGkEyjT14Ua6bNeRLRIoF1As5OV7VJa/ZRRHQEzprTirSsyOul6rxM/IDUUhsPXZ3rh2xDQ5AFpAinHRIlNOSb2wYUZ67QByksXOJpejJn3KdCAnU0Z2kwUUwxzVoUwyez75tVN2zeFzXK8JWKWkYAy0CGb1vHWQlQVX5pEgLxgMicEWgTJl8JQO+3zsP6YSg5FKjJehyVJDJJzc0Mn4+bWYQpm1q9EC84C1/11ZHacPW4okklGu+dH85PcQPPNnM/k8ymW6ltP92pEks4eRm0ntU7QrOWymV5DLb0hkkrDIdVYQ+BySnaqj1mSrRgtVTxjF4DDK1oBhb3VGSl+92ZzLQ+F24Uh3CD0BlygqaEjG8+T8Yv8mFQshv1dk2DTrCQZp1MX+Yy3gsaglMmuOoRWG36L82pLig+Wls7RoP9uqa5FN1+sac8ZiRbWGeCiIf/nPfg2pqBf/9Fc/jVx6GdKRSiBtN1Gv1o0CooGmqy49qCD7ZsyLHPd5ypC1v96Y6fH+sOhDcwNfAC1/CFVfCA1/GC1G1bm9shEPB3zavsD7U7axtryKq1ensLKaZkYaUoO92HNgDLFkAqGuBLzMeK27UMqXYOezApSXZmexfGcG+cV1bNxahL+hl03pd6VVRjgaQneiG5GeAXSN7IYVC6M77EIqmYDHH0Ez3o/pzTwu37yC3YMpBEJRrG1uYrCvD/39vZifnRElyOjwMCrlIqZu3jCGT03Eu5LoHx7BcnodNZHpArWqjT2DwwgGfNhcWxPzPpr6razOIRyoifKoUqxK4aNSzmNwVwKjY0PYTK8jX2ygJ7Ubm8sl1FfSaNKF29NEOBJG3a6AHtG9kSR6E73YLBTRCkUwtbqCQp4SchuFIgsMLVieEMpVC4u9A6jEhzC3lMdsNgNfKo6Ur4LT+TlE19N4+hvfwvrmhhRvIi0PhruSCISDKDa0WBKqAi6fC62Otcp57sXMy7ie85mUtYcFKOZtU07v9xkTr5rcby1ftZDLFoRJJYPc1d+Ln/vYL+DkA/eJtL5QKRsIq8oQHpPj9J1vfgt/88dfRNwXhGgQKk3N1fa6UXPV0XBzXSpJkWNsdAiprhC6IxZiNFNk8ZNrqciuzdvBzStWjltY2ZZXgLLz72LQZWKf/MbMq9Pkc+s1pNftrGtUlDjjw2Iio6H4WwqZLMqFkhidyXNeb8JrsSBBRUsFdqOJfKmK69fmsDC/glbLjwD7kn1hWWcadSqa9H1QpZcI+5RF4uSSVoBMsYB8mS7lKm1nC0g0FpV+cd4ldrG4PFV0d3VLXjgd5zku67mCZHoHQpo4wPdVLp+By0OHbi2IstDM+0XV1d9WJjDt3/M2b+F3zz+T6eFG960+4iG/ANMju7rb37YdFHVueLcD5c5N7fZ/69zwbweJnWBm+yb9rYAyZZx/8CuPts+VoP5uMtx3CpTvllfLsfn1Jw+12XT+0s6xYTHg6MjWuG0f558+OfI6oMAixPHf/so9TZDt5/9mebq8x7/71Ok2y86Dv1VRovP8CYZ4jXf72H5cFgk41p2s3ZupAnjud/vg33/ikS3J/fbx5H+/k3O627W+3TGc8+L1/fbPnngdCLyXQsbf575sV1VQ2uy0LdytEPFWE2X7eXQWm95s/DuPx/vQyfS+1dzkWBEIO6qSu4379vPhWP7Rbz6BXLmK3/nTF9sqBn4f15PO9WZ7oexe1q273b/tx7mnB+1H+CbXogHKgrc6MJ3zIlSWs4O57ADM2tfY8Vvbe9RtINm43RrRtv7A3xsoG6grx3EYyo6LeN1gECirMzQ31tKn5SBkuR65WtPHqEBZmU050dcDZflLZ0zeOOJvBMp6jK0Phbb3ApT50t4qSHQg7Tcc7fVAuX0OpvDhAPO2WqCDhXYAf6d83oHsIoU3QPm39rYkQkpq+k06AlfRkBihRhsoM9KGYLVYriFbzCtrydidDndr51cLO8Oe2A6gLP2xDqMsl6sAxWGNnctu9weav3COIRJdcbw2fcZitqWOrI6rOzeQzrU695ey6Tozw6tViYcSIziyqmLQUxcHb0d6/YYeZSNR9bsomdZNo9ObLOyNmfv8exZqglZQpNZklBkL5WWvrZhRMZfbJ7J6AmRGa1X4e2kMx15AFgIkQ9QlBlMEcMIoG7aE4NwxtHLk6fzKAgRZZgJiMriNFpDN51As26hVNP5IehaN7Jq/wuWi4iOHzc1V5PObYh5EF1xX3SVMtgBlFzeVddRbXhS8MZQDg9LPJ3Uime4mT8mRfhpjs0cHY5IhTKa8Wq3JObFYQYOeSMQSxjdk0QeAYNknY6PxaWRryfioq3coGBGHcCfP3ZFCi7rDPG/SF85TYY9orY6+JDPRv4vf/V/+JX7nt34JJ44dEGd7LxmqYgk+l09iYnhu4N2XgoALbu7G2YkpvgLmXhi3emkZkGgf7edV2+6A9ChXAyE0/VG0CJwFvPgQ4jPEc6T0vFRCejWNG5N3sLmZEza6uy+J0fERibwJxbvgDgRRqQHFfB61chHplTWszS9g+fY0NmcWsX5nHq1a6/9n702gJDnLK9EbkZERGbnWvnV1VXerW629tbYkJKEFCbwAtufNeePxeniDbWzGz8vz7nO8jcfGxmMfY4MXwAYDMgybQQLJgDFjBBgJrSCp1Yt6r33JPTIzIiPeud8fkRWVXVtKyMA5Sk6h6srMyIg//oj873fvd6/MjUbgom9iBFffeB2m9+yF0T8KLVfAyPgI+u0A9XJRUgDKWhonFmng1UQhbyI7OAmn5ePYc8+i3WpIf7YReOjPpWEmAhSXFmgVLvL4PXsvQ//IJI6dOYW5lSVoVDi4LezZtQsZ00KluIrVYlEksIXBHKb2DQmQPHX8FBKUcvt19A2YmJ4eQqWyirnZFfjtFFKJPmRQENOvlaV5tJ06spoOq9XGvtHdcp5PLiyimNBQNDSk0nkMD47BZQ52rYpmtYmglYS3dwoDew9icbaEZ8+dQztvw6ZDd2kWiZl5zJ44hdnFeTzzzNNozi1hz8Ao7EwaDZ/mbT7slo/ACJ2oQ/O5zv1CHMWVMkHiB+V5tklEMX8qA5nXZ8v35XqnYZcrLUoBMoN9eMN//2nccscrJYqN8u+ZxQUphJEJLVcqwuryej178hTe9SdvRaLVhq0zvky5rsPQ4ScCtBMeoLEI0cL46ACmdw9joI9eEgSbBixmXYfFG7WbvMJ5b1PfKeSTqdtR99fQyVq+99hLr1yv4/fVNXC89r3Le5KossSoMSwIBureVauUBYjz+mi1eA/1kLDSWKnS7buNSsPFufNLOHrkLGpVB5aZhU3juyAJn/M5LLC3fba0MIotAZ/3Pg1oNBsoViuS8c3cazL00v7DNg2qidha4zvieTDQ1y/FDLZmMFlgZnlZ4s/I7DP2joCYyiinVYedYmyiUgJQAWClM/gn/zosJIZfwNLq2/stBHxf/J3Xr/UMd7HGW4Hh+HPdDO8Xf/v1nQVxNxCIg+husLsVUO6WeW62OCZI5UI9enR/xnZAOn7G4oCmuxiw3ZntPpbNgH33dnrZP4LLf/vt13c2sZU8vpf93wj8RPJqflgcKG8lg48fG+fa/b/yXeuAUjeA3GpMtzvW7c5H/PnuuRRvHdhsO72cl41AdSRJ7h6/XoFynMElGJ3+2Y2VFVuNRzfju9Xc7FaIbLS/3Uw+9+u1f/zgBYWs7jnQSwGp+/zxvrWTVoxe5sV2r9VmDv2YIM0Iyql1fYzRVV+BnQV/B+hETGYIDhSAiCO4kOsMwVbHTnUN7axn6HpllEO2V7B6yLgpILieg+2AYHGp1UVyRSdP9eWujlMyLtmLFjLmCigr8xL+bR2jHBUOOox51xDHxnL9M2sj/FIC5bXPDM9ZxNKHAL/zfJypD9lRFW0U0qmRLA8aVowAvzMN2BaXHNSnMv9ayVPJaDKT2U5nJb6oremoNxvSU0mzNrLGkhcdgk9KfIURZTxXGNWkzFRUb3oElBmVomJG1JJJ2BmRGauFmcoxVb3hCqgwRshQkTo0KhPmVWVukkFhb2AkSxYdoKZixuR1ZG0p42t5wtRK3z2DiwjoPLKeLrzQqC2SbXfGkcjT16SfTvyqRE4eXS8h2yJEJ9lQJbsW6XVOOV2zD47Saz6njplA2RPnXHGGD1kO2aaYRTHOhewuJd9UASgwziJDVAyI2HPVL83jNuQ9XNBz/8t1+gPQwK+lZNxyPpTU3iRrzfxuMsrLcyhXVqRfWWScAfsZaR7WQpvAgow72WRzGLXkENxEOuYwHUo0JfpG5fuSLb51PIcGDcqk95pAmaw2TYECZNlCkWYsVBpp21BgWQytCJQTSCTpxq9k13TEZua0yOk5d0KX6wgoC8vOPfQo4fRFTjrUP4A3/OiP4OTXv4Z3/Nnvoz+fQqtZhs8CAnPYAx2tph+a33nwNcq2OVWUIoXKCOnzJACJSa9lvCU+Rx0rTFtylOl67fOH/6bbsWHAtixpa2jz+Gt1lFeqOHt2FpUqWXsg35/DyOQwcv1Z2IU8TCuNVhtSdOIcLS8uY+XcLGaPPY/546exePqcyHX7x8cwcmAvDlx/NS6+9hDKbgtnKw4qgYYUz0p1Cc3yKpyGj7JroOx42Lt3EpdfsQ/JzBBOnZ3Fs9/4OnzPQS5lgl9s7XoJmtdAJpVE4DnYvWscl11xGMV6gK899SQWSytI2hasRALNShX92SxS7KluOqg36rjyuuvQNzKCE8dP4snHHkc2ZWCwX0dfwcfkpIV2u4JyqQyn3oZlDiI5cB08L4Pjjz4GY6WMfakc0qUGqD1vBAFqBRuloRye92pyvJddfCnm5pbx3JHjsPU0xoYmUd87ijOlMsqLVSyXHTSDBEbTBq7AMvZl0jgwOY2RyQk8cP+n8A9/+nYMGylk0hnpa6V83WrSqdqHL5HsawViKQqHDeqRJ4D41klLgC/9vpwDbMHgvYDSbRa8VC9yQ/79xp/9Gdx8z10C+BgLRrBNdQfvQ5S9sw1BTDIJxBtN/P3b3oZzzx2TmKhkO6Gioyi91n209TbSmSRqlVVRYOzbP4bR8X4M5HPSp5w2LaTMZNhDHCrGaEgdtb6oJoqOyoe/031eCmti1qUKlNw3pVgJ2w9YRowpeiKPkkjtw17+arki3w+2ZaDp1sWIi73/rp/AcrmBWlPHwnIZR46cxNJ8CbpuiqEhW5rY20xGmUNPo0jXa0rtk2adLZrRtX3UGG/HfnuCYkraw/siWwbke5v3nMBDivOtb0C+7zkWvKdXGjQh1OCw7avNtAYFjNnqQck727jYrsL0BnpC/I3xmu3WUN+xz28FTncKlHnw8X7izfqXuwFK/D3cxlb7wufjwHUjSetOttEL4Nluf7Y66b18Tnw7vb5vqzHZSjq/3YTdTF7dDfReDADvFSTGCzA7BeibHWevY9Prednp+PUyBvw+Zk9wpAbYCcDf6Ph7PZa4hH+j665b7bHZtcl96X5ttwpiu3kZPd/r+dvpdrd6nQLKPT1C2ZXCzxuwzaFkOIaaO7LuSN7dMb+KSbk3A8qd94TgPWTo1C4rRlvk16Gj55rbbfgKAdQK/PHLnPI1ghL1Za/+HpUJOguA0NVTYmkYI9WkwVkovY4BzqjKvjZ8awz7hYOqPi/a/Y7kfIOxjxjgrV4TDn80Cmv1gU6NI/qsSCYXvWNtHOOfIzx52JMX3yUuOh5P+XjPuAY7xcWVg8Bn35mKRArajMRJI50tiPyaELNSL6NYKUoPuWRISzyK0J/KGVUyOjVZwAgYJsCl8YxkIav+Yi00S5K4EgHJlCayx1b12arpFTqFS5+zJQBZeoNpesV+Nr8toIfvjxZQfKPsQ2fhx92j7taDRwM79qSSJQmUWY3qpVUZwPxIcXAOF47cAwJAnws7gmUpoigQLsWnUJYYzRPKAskiFwp9yGSyYkqVMMiQqqxrgj4eU7PVEvBDZoaLZ36G5B3LOHFOcijbImmVsYn1fQtoDNUQHbl5GK+kctB91BpNAcpR5jYZdZFdW5RpUxLPXO0ilpfnUa+XpSBC6bUeAoKoWEGmu6GnUU5NopEswNPWS7pYeOlkFwc+RjMmruhLKZMySsuFMVeqBMqWhUk2k8hlM8jlLKRTCXEHV1Fo7PFUUVCUXUdAWR2vAUqh1R0hlHuLkZcaJ57bfDqLT37s4/hfb/0j7BnJ4k/f8lswNBcNxlwRyLDnG3SI58tdMQQkCBBg7Kt+d2V6pBzbNwPKcu5NG0hl4aXyCOyCZCr7oWkeQQz3lKCXue3VioPFhSJajitFHTtrYmi0H1lG/uTJmmdp/SW9lG7TwcrMAlbOzGDu6EksnDiF08eOQTOTOHTrK7D3psOwJsbEyIsxR81sH/RMAWaziUythGyStaAAq6U2GvUWRoYK2Lt3FKVqHU8+9iQatSpymRSG+/MYG+rD4sxZrC7OYiCfRb28iqndExjbdQAnzy7hyPNHoVvKwTlrp+mAJkZtPH81pyYeCAevvByupuEbXz+C4nJJjMNyaQ0jw0mMjJho+zW0muxnJYNbgF+4AtWGgfLCAkYtG2NJE7mmj8ZyEcvlMlqZFIKJETyzMgc3bUifb6nYxNnTs8joWYwNjeP5jIdnzp5Bc6WGwb5xjI1Ng/3Zk1jEgYEB5NIZpDJpPPrwo/jz3/g9DAQGCnZauVW0AxiNhvzui8VGCBRj15hIr1ns47wKgTQBF1lMQzNUYUbUH0nUvBa4taVqBTe+8ha84ad/ErXAExaTqggaL9LUig+5ZgOIdwfnmqlp+ML9n8bnPnk/kr6OrGHDb7lyn2gwIkrzkDQTwiiT0S8MpbBrahDjoyPIp21kLEu1UURlxk6cWegbwmOTCCx1L6aiQ/KTQ0Y5uj/Kd2DkAB76SkTFQrnfUdIdxl8RJHtNVVxKJCjDbsFrqxxuX0ugVG1jbtnBSrGF0+cWceLYGRga9zOt+qADOnKH93VdFzBL9RL7pjkmLV/1DTNeSsh1k34OCsQrB33lKcE5SGWMAOXCgNw/WQRknvXs8pK8jvOWfgfy/cMkBBbTDNWuQ5A8MjoMY3Q37jVv62l19J304pcCKG8m2Y4vkjdaTMcXv984u4LbfveT64Yyvt3N2KjtwG0vIGG7bW11nruZuHgv6lbv62X/uJ0X0ke+k/m5U6DXC1Dm574YsPvNBEdxZnYnzOZLdV56AcrdILMXRr77nG91frtfu924d8/1raTsvbx2q3n6Yq7Nncz/jV6jzR768VAouRFe7maWL9zEGm6NA7O4LDrsoYyB5DAnKMYoh47OqpE25Hljnx3/2wa7JKZYUtyPx8KofY3wcLiKFvaJbq/sLlvD8iFUDtlgqZ6H8jOuhWhWQ6AcMQzRHl7IvG8ElLu06Wsi703P2VZAOaonyOIl3EKkdF1j7dcAebxwsAbsQ2l8rEiwJrFf26haB2q4vwD86wiNqAh0uap1JAtb3F6RhGWRTc7DsFJwfRfVehnlelEc1Bm7JH2wlCqGWcNcmHC7HTdVLlAEIIdGXrIAi/qVlZo1it5SudxibaYAdRgZxjxo/uhcHBKMkHnhAo6MMgskYb8bwY+whOHiV73GU+Co0YQWGX1xQUwDr5CVlrhrAcoE6fG+PFZqdGhBaLAW9gRycKLXqXFXzuN0umZvMlksJbemI3smNK5SjtcEyhKtVXcEpLNPmdtQPbEKKEsmqvweaiY6Wb4KKLOg0OnvlkgslaFMs6oae+7JKDcacIXFcpEIz4eRVBnK9Rp7lBfQqFelcKBr7IvmOVSMvvwEAepGASV7Uphlj2A1UjBEvfxKvy8k/sFCEmOmhnq9Ccel83JLFTI0xcZZZJDNJPJZOqwn5YfAgECYYJn93CmLY6WitSi95hjymo4aGgSYszda+riVMz/Ns1YWlvD//sybUSmv4rI9w/jdX/95eG4Nba8ujHKYhga3xb5mBZQpMReVgExdFiVUQU4W5+J5kOzEyVicc8KcewCNxewCXCsD3y5At3PwxaRQFQIoeSW4cepN1OstlFaqaDAvu1aDZScwNjGETD6NdCEnrDnj4ErVEpqNGpbPzWPp+bNYOHoKS6fO4PTJ4yiMjeB7f+S/Yvfhm3Cu7eFrjz+Giwf6kRwdg2dlMJHO4tKBDAK/gVKzidWSJ32voyP9SGY8NMplnDx6HMXVVbTdJjJ2CoV8BjWC00Yd/X156o0xNDiAdKYPR48r2bWZsVBrUm3go5DOCJCj3LflNUUWOzIxKj3oK8tlJPUsWg0PaZtjxhgyGsJ50BkDpOdQ6JtAMjMK0KW9P4tcnqZOASwa7RXrSLDVgKqRTBYnZuZwemkGgZ1EdngEbT2JZDuJQsLEbMKBkdRhVVvI2ln0j4xI68LKzCm0meVr2mgbOo49exR/+Ru/j+F2EnnLgkeFjNeGTeUFC0MGwR7RclRYpMEd95d54q5ImRVA89FuqYxizkWR7ZOFNRJw9AAzxWWM7JvCD/74j2J8ahK5vgL6+/rk2mPaAvtmuR2JfKMcu6EiydKWhYVTp/DOP387GsWqmHq5daoOqCyh5oMqkDbMpJguwNOqKAxnsX/PFEYGB4TNZTa5JfdRmvWpuMQoU1lUOAISlZcCCz88VPGik/57dc+MfCU2YpSlQEf23VcqDP6QDaahWBDwvlWXpC3ev2CkMDtfxmKxhaPH53D69CKcuodcKicFUxbw6HcATcW8cWxYaCRbTGdr7lyVrSJSd1VRg1K85LbpVULwG7ZBZLMZpC0TbsOR2xEz2Xmci8VVFfnnqXYh3iuiGD3euPgaUYYkDemxT+6/Gv86siblfaGLrP/o93FhHxVPN4t/4j69FEB5Iya6mw3biEmKg6iNAFi3rHojoLDdAroXwLPdtrY7p72AkWhbvezfdyJQ3g50bTWm272Xc+yK3f2yibLjbhkl1eu5fanOSy9Aebvrg/L0vK1iDbeLJutlbm437t1jsx2A38xk7qU8f9tdqzt5Xpu9WgHlOLO6/o0dWBi9bMPtXgiYY0A1ZH5V72zo3hljlcNXqv+8EKAc9jurXtbQQSkOIqPfKdPVoz5lSsrWDqW7ZziSX68Hyh13po4Uff1gdAPljYsPG0uv17a0E6Acrxd0A+U1IC8DGttwpAZQ4KXDoIeMQceALdztqL/2HcMBTg6QrSVgc6C3HcnOFAMYnY7aZGmyIo1tMlPXKcsP2RG6QqtedqOaUZcAACAASURBVEoSFQOqFplKFizni8Y5BFn8CTNwldO5WrypvVYsrUQice5IMYMLP4JNQ5zR+fk08RJGmZmjZH7I8Mgilk6mynGdi77o2AUIt1yJd2rWmeO5Ju0mUBZZNtmKjrGaWhiqBVY0lwmUI6li1FMduuSGc5OAnkA5ny+EsVBkSpl/S1fqtABlMa0SRrkpjDIZJ/bxUoodScwlP5v99lHvtnB3azFbkhUt4xplOHNslcpDAeU2qiGjTDkvWX9xLidQFUZeAeVatYRiaVGAEt9LRpnMbCCO0GGObBCgYg6jnJ6Cq5tiRNaZcdF1HAPK1+QA028Lm1yn9JgMVHhsZI3IgEnus03DswSy6aREwHBcaOrFOUZ3e44jDdGYCa4y3tW5jcZBugdo0EbZuuthqJDH2/70z/DPn3pACgCHr9iLX/2Fn4LbrKDtUSHBY2IbrgbPDWTMCZR5zATxoBw0NEzjXFLFGl+Mg6LcVY4d5ykdenVG1eX64Vt5tJJZIJWRyCjOU/aPJkLpteMQLHsolypo1jxUqyVYqSSGRvJI52xk+sg8Mpc8iZXiIhqNKornl7B0YhZLJ05h6cwZLM6fQ9/EKP7Lf38z9t52Ox6dXcQnPvIxXJ9PITs5BT+TQ6rawDQLFM0y5hk519AxmM5javcI7CEDeqsNp1wVMyOCHV63LDQxWorXINUPZopqiJyY1h09dhRN9pWnk5hfXkC5WMRQX5+4lROwqNpCGyulFTEt03xmh+clfSCd5fG40E2yjICdGYSZGkRCzwjY7h8ZQHZiAHWtBS3RRpqgpRkg2fSR9AhibJSrNelLDgwdmfEh+OkUgoYLsxGgZLaRMy1kKg4MvQ2rkEILPh7/xrN46uHHccnlV2Jkegqnj5/CW3/hNzHYAAZCRpmTwKBXAe9thip8qaNRj5Rty3953fAnSYmumYYn7vG+9Ji3pFBiouI1sdKo4apbbsRrfuB1yA0NitqGUmD2qovKhQg1jHcTOTfN+6R3vyXXotZy8f53vhtPP/w4BlNZuHVHIp8c11EtHrxmTAMmixOoQzfbmBgbwdSucfQXMsiTgffbIqXm/gmHLPdFX9oEGAEVMceMglLO7Zq8XgzwwtYU3kvX1E3qfsOHeEXQAV8UPqr1KqmbKmOc2eSBi6ZPwEt5uobnTy/izPlVPHvkPEoVFykjIxJxXnvixUDhDNuiACkYJKlYMHTU6jVpqWFfswB7gnqfBa2Wus75Xs/DONsPRoZRYdtPvS7fHZHzOI+ZDD/vpXKPCq9j8XvguoDmZ5ouoFrGIWlg9uLbcWr3jWvfn98Bv3UvXLslzvFDeCmAcvfnswfy7W+4tWOAtZk0M75430ha281GbdSnHD+ejVjpXgBPr2Cqe2r0Akai9/ayf3zPdxqj/GLGdDvARgO2KKN4O6a71/14qc7LToFyd4/2RnM/LsPfTtLcy9zcbtx7HcvNzODijPk3+/x9M27b64By5wuwq893PfC6oA143X50OnHjEmAV09wxy4p904ZfwCENJd9gETDqgVGOgLJ8Qa8HyvGdU4tdXRhl9jxdwCjHXiyStPCHPcr1WjV0+4y5g3d2O+R5w4NfW1rF/hA/nLjrdWfA1j5cgHJ4TOpb/cJTvY5NVkPbed1WQLn7farAES+GRAyK+kz+6+cGWwj6Ukin2YdJ1oCAsiXginnSKTMNO5MXJrfhNoT9qtRLKp6KLIHwv5S2riX4cNtivCKa+TA3OWSVRaIexmVJ4kg4J4TRk55yJafnoioCylzYCKNMkGgo5kT1+0WxXEo7bYRMUORWLL27lDeTESGbI/Lk8Ieya8+VuCAVkaZOViS9VOBVuXRH0v6oP7nT3xj2xrP/2E6lhU0mqyy51uy7JVC2lEGVAvNaKL1WEU50v2af8ro+wdAnS6kAlAKUi1qCZCWfNgXARYyyGPmETAqzciNGuVKpoFatSs8xzyUX8ATKnkdJcBHF0pIAZWX9THaWLtBrjLr0O2emUcpMx6bfevf8SHVBufFVqbq4StMcrem20aJU0lXjygWwaXKhagmjyX74dEqXMePilWAtW+hDjhJ/yZ4mUFZjtr6PMuSWyUS2fWTMFL7+2KP4g9/9PTSqdTRqZdx2/SX4qf/nBxEENKSri+yUhlNam/3hND1jNJTqUdZZJCCbKXFjkselpLXseyeLHMZCcexkTjNqLWnB5VzMDCJIF+AlTAWUee+hfJ5hPa2WsMjVahPFlTKatZZkGadCoJwtZJAuZGAm0+KgvEp236mgslDG8vNzWDl9HsunT2Jh8TysgTy++8d+FBff+V14Yq6ID33gXlxlNDB17SFhlJ968AtoHz8ikV4OGUMthwEthf68BS/H1gQThq6UDaQXOd/0hAmXQEh849iywiKKKcC3XFxBuj+PoclR6b9l3NJIf7+MY6lUxNTeaVx17SF89jP/jMrKMpwKnc0tDA4NQTM8jO4uYHQqi5XqEpJ2GgPDu7C60sDyWSp32jBsQxhtCz5yMGA1fdi6hVQuT8c3LAmLraO0uoqyU4KVS8PQU6hWgdr0bmQHx5GstpBPBBgfoGS5hG888RUM9/Xj8C23op2ysDC3hN9/0y/BWqxgwLLhguBRULCKIDQYpacKMKImiVhfFkgsSxUBKek1LBU1yIhBv40m/5azMX3JQVx23SFccfg6+MkEirWaFHUGGPnFghLBKu9xrMPEim7sW265LTk+ZhQ/9tCX8aG/fx8yQQIG2wPYp+sTzPOaZ3xSAqZuAEYbntZCNpPC5PiwyOoLjPMz2LKhgK5kJOvso26LeoNO8EqpQrUQixkEi6HzfWikSDVJBJTVd5KKipRxEQWWAskdXwT2Z3ttcejn+NGhWk9aWFyu4ImnTuCZI2cwv1CFaeZhGSlYjH8S8Bo6iks/sytjznu5mClKxjnQEFk7SzWUqHgI2PjcbiNj29i1a0LGtVouK2dvxjvRWZ9O/7xuyUi3ld9EaG6hZC6h10kyRZM9OmPTIZsA3cCzl96DhYkrvxnrrP+wbfSycP2PAMrxA9+st3SnUuX4InsjwB2X1G602O4F8PQyjhud3F7ASPT+XvaP73kZKK+N/HbnPn6Oej23L9V52SlQjrcdbGTi1d3//x8JlD/w5rvwPddMyfBuB3C752z8fvBSnr9vxs13DSjHt9bBd2sobo0xjuBThM42Bs4bAubOF2wYexQHg9Hnd3DaJkA5/vGd7UkTqyxmRJq6AbKMs67sh1I9UdHGNvCgFvChKu505mXMUSShVarSsGn1Amo3bifWhZxjxYPOq7YEyqHhWBzdrgPc4VaiPmwZj7jsev1gdfZfTMvCokTMuG1t99Y+hN2GP5Iroz9no7+Qhm1xIVSD32ogaWjiSmxbGaQzOSSSSdSbdayUiihVVtFqNYUhFUZX+uAUk9xRM4Ygg0CZbJtk0EqvqdLV8X/iyErmIwTbkskr65sQYLOXmRJBymDpkMzVbsiECFAmkyI9z4oVNMhGxEzC+BouelkMgccGVcW8RkwyQTKlg60Wo5DIL9FRVbHKAvDC+Cpl5KWOL5IpyueKxJ+u2zQNyqJQGBCgTOMaAmWy4pQSrwFluroqRlnMvJpNNMhwhoBfzTvFrKv1u5rzXNhxAc9IJf6Xi/JoEayuCbUgZx8h80cJ0srlMiqVssiApeghPdAEig2RKJdKS3BbzErmsXoiu5a+dJ8AKoBHsJLdi3p6fO3uEfZtrvMlAJBPeNgdVEQSTnBMkEywHMnK1TFwPiXF8CptGdITT2aNoLiv0IfCwCDyuQH5N6XXSTFAU7Jsn+ZsYjqo9Bg0V0oZSRQXl/FLP/dzWJ6bh21aKK7M484br8B//v570N+XQatZUW7lNLoODLgEymSpyJTxCBnrFbrqR67XwrRRSi+Zq6rYw7HjGWkzrzvLvuQMvGQaTSOFNu83qYzMf2GrRMXQRIvnoFTH4uIqauWauB4TKE/uGUO+L4dMXxammRF5fnF1Hm6jjOpiHUsn57B6ZhZzp4+jXFoEsiauvec12Hvrq3GmaeDT992PS1JV7HvF9dDsPjz03v+N4iMPI0mb9JSFLAooOIAZNFE2K9CMjGSfsy+f1xLxA/lH9t6yvEWjcykKEOzzptluQrOS2H1gH8xcWmLg9kztxsryImZnZ3D45hvxqte8Gu+79z0IGkXMnptDs+lhanoKTa+EK6/fgyuv3YszC8fF+XlwZBzF1RZmnm3jqUeOC7N+1cEDyAY6Mm6AyuyyKAny4xMoJ3Q8M38eueERnD17Fkce/yr2TU9h955LMdMu4ImhSTjDe9EqtTCqA1eP96G/NYcx7Sxuv+l67D5wEEuui7nZBfyPn/pF9JU99FtpNMXZPeDFJ33wvC4Fj4XqCfm2k9hAQxhfgjeOiW6mRKGxUikj1ZfDTa+8Dbe86k5MH7gI5WZdJOg0oOL1y++TTJZzN42m05BCIt2pRTocMtIE6ZFxIO8pteVVfPjv34dn/v1rGMoVxHROjK64XzTjkuhiLXR/piGehaHBHPoZF1WwkclZcl0pVQjbEnRRWjCmLCntRYo5F3ZZiXvEDEyBZilLCvDsfD3LjU49IqDM3yMjQenf1zl3KK9n4dJEseTg2edO4WuPPoPFpRq5eXG5FnVMWCRgFjKLBE7TVbJykfDTTJHZAxB1g2YYyq+h3Vb95AT1CfYh98m8tFIsgBvCRtNMjnOL40nmn+dusV7pqGF4XfMaluNnIZGGYVoSSRp+ClhO4vHr/i+UBtUi8Dvl0QsIeCmAMsepOxOWi/u/+uwzeMsnn9hwGHfqEh1/3UZZrJuxVdGH9gJ4ehnHjQ7qZaB84ai8mDHdjtnc7vn43vS6H73MG37OTgsYOwXKcbnyRiZeve5fL3Nzu3HdiclefOw3u0a3+5wXc/6+GffujYFy55uwyyMqzhJHX5ZrX5vdhtMxvBpJfsMv2EiKHfZ6rjuQFwCUoy9t6d0Ms3S7B0dBYQVuo5ioaAe7BdLSAUugHErTuLivViqK7Q6BZc9AeR0rHDLQm5xBxSivuYt2eqFjrDHf2tlKxLDK9jbImw4/J9r3ddg8BpTVu+PvB56Ei1+zisikDAzkMyjkU7Q8EudrQw9gWyYymZwAFy4uq/UaVktFlKtlKTCo8dZl4SUgQcCk2gORYAsSJgOsWOUgBMrqdcpcRvXPKWaaUkIufrjMUV2jBMY0FLMEKIsU10yqRS5ldXwFe9dCqV3ECHKb3CLZZBolNR0HQbMlQFDFcilALFEwbRdOoyFMT8QuxyNRVNRZFA1FhkY5bLMYk9ANYYVNMy1saH8/wV6fLMal+zrMTSVQjiTElF5XazUBylz0cfGoWJeoQKOActTGwDnPz2M/L91buS0u4uNAmYtaYVfoGsvCQMsFGeVKuSSxR8q1mUUKMjiOAOVyWWUoq35r9narDFbKjj3KJRMmiul9aKYGY9Uy5RSsegjXJv1IUMdAWy1UXcpN/QBNFiDoEixGfKooQmaLkmab7HKSmbIWstkchgaHUOgfRKEwKECD7CcZ5cjoS4AyNxS6gJssQgD427/8K9z/8Y/B4FRgFqvv4ZU3XYabr78Ue/ftAvyWmLixx5zRNF5bE0MgAcqU6Qe+MG/ykHMc5sj6wTpGWYAyz2VhAKv1Bpy2gRZjvzL9MPN5YdUk+oenXIzj2H/eRrlUw/zckvy3wh5a28T0ngnkBwiU1TxJJNMoF+cRtGqoLjtYOjmP4tk5nD/1HJaXziE3NoQbvut7cekdr8OCn8MDn/4UsqXnMHz1ZQLWH/vgffCfeQ4WzbxMA7Zro69KlraNVt4FdAstVx0kTY4ImDlXCJQ5R6WvVU0+ASYcV1cPsPvifUj3ZbFUXMFF09OYX5zD3Pwcbrvjdhy64Tq87/1/h1zKwOz5Bcnsnt4ziUptDlddO43DtxzA3PLzqDTK0AwTTj2Bymw/vvHI86gXi7j2wCWwnRaGEyksn10QVj23exeWDR1Pzp3F2N5LcPL4STzyxU/j0OUHse+Sa3CknsdTew9hLjuF5kIdeTRxw0QWe/V5HLIXcMnUOPZccRWWfA/HTpzEO37tD5BerGHAzkCnD53eht5SxaQEWzqEYl57kB2NlB28b/GeUAt8mP392HvwAG656w4cuvF6aCkLJRZWQ9f16mpFpME08fKY+Uz1iDCjyryLPc+8d8oUZWnCSIhTNB9pPYmn//0R/N3b3gGj1UYule648AuTK6U45crO80QlRiZLd/E0JncNgvVgOjszJ5iFOd5rqZqxqSBhT26o6pEiphT+NHHRlhYBaW0JUyFCF2xpgYm1TbEAGRXqlLpDE2DK1mFoJlxPF5D8pS99DWfOLMKyCkjbfaIEomSapnYi905Z4mRNoz+aFhIes0DI+wzvww0WXXVdZU23fViJJHI0LDMMZNnSks2I0oeya5GvUwKfVDGBYo7oNuHwb9F3ITRQAC+FLgJ73j/oM+EDNjPPdQNffN2vbPIN/e37515AwFavpRSSfcEPPTcnP/Hc4q2e48jEF/ZkmX74Lz+PksOUhAsf3f3LZ5eruOpXN84d7gYEe3723s52u1npjWJvegEUvYzjRsfVCxiJ3t/L/vE9W4ELMnR8PHREnb94FvJ2s3erfSe7SeflF7LdOPu4kTR+q/3aDkht93x8272e22/meel1/HZi4tXr/vUyN7ca150qQeJjv1mO9Et5/rab7zt5fmugHG0hjiRDankDNXCXYPvCj48TqspFNgYG4y+P3LQ732odqx7FFcsCfD28VX2wzL8N5bzhe7uwpVro6AmRu0qvahxwdt6j2DpVbef6uC1xHmr7kbS7i7mN7U6s5r6Tc3DBa+To1kmvw5HrPpjO+QmlyF0gVz29EQUdAf5OVSL2qrW/8d0fTTTw14kKTJ1shYmh/jyydL8W4OTBTiaQydCFWLkT150GytUKag1Hesi4EBR5YCjt64wp40hC1pOrMQJkAmPpcw0BFlkOgkf1HjVfxHWaHAeJLZFhM4rFECdzU+TLZmeBq841TZeUK7IAPE/1Xcq/Q/DoNOpo1uvwHEflLocPBZQ9AcpkPglWCWK5DYHt4TkSg6/QCTcC0CqWyRKgLLFkFiOh+jA4MIxcbkCYeD4oC1RMME2rVN981KNcrVZl/OqNVgcoy5tEer3GKEeya24jk1HsdGSUpvr2w+xXj2yuJwwYF5PcPgtA7NGNcoDpUtts1gUoV6qr8L2m9EMiIH+sPlfAbpCAk0ihau9Gw6SJBs+J6tmOlAsRTuYxTTTnYbYbUt4gW0nTHo6imCGJg7BSGnCuCCNuQOZc2rbR1zeAkdEx9PcPoVDoVxFbjIaiKZ9IRFlsUQwR943whr2Px545gt/6tV+XvOJ2i723DmzTwN23XoNdYxlcdskBMQxr0kWXhmxIygKfbJjn0/VaAWX+SB+jmByxxzOQfl7VD07mjbE6jJ/R8dzpc5hdKSI7NIKByT3IDo8h09evMsERgLZjlI3SwZo51uVSVYBypVxDrVpDKm1heu8u9A30wS5QpWELM1ctLUB3G6gXm1g6PY/SuTmcP3kMywvnYA3mcNkr78CBO78Pqyjgnz/xSezVFjB47ZWowsQTH/4U8Mxz0JI+mjTLYmJxk+ProZaqiURdor867unq3sYCCv9kmknpZedxpwj49QTapo6Ji/bA7stipbiCibEx6SWdmZnB7XfdjosuO4iPfPzjGMiP4+ypc2hU6ti9ewyeW8Rl1+zC1TdOYWmFjHJF4qQM5FFeHcPjXz2O5vIKbrzkclglB7uSOZx97nlUXBe5vXuwnDLw2OJ5HLzkMGZPzOArD92Py67cj4n9l+G5Wgbn9t+IeX1IXK/HTAfXTVu4NFfHFYkihvM5FCZ2oWGnoekmHvrYgygdOYPS3BxqLELUynCdhhi7KS8ANRckazyc32QtOU6MvxubmMAVN9+Ey2+9GVMX7YWeMuExk9t1JeuXkmjNDeDVHGieL/4Jel6NH+cpCWyOPQEeGU+2JPB+YHL/xKleg9Z0kfKBf3rvvfjSv3xeCj5kX9nPzIKexNLJvUhpbhJ0w05QjqxjYCCDickRpFJU3LBYSU8ERsW5YKMAGVlpbaH0miBXPjIAs+b5o4CvylRei4pSjt80YlNxfir3mQZY4hot92wWGSw4ToAjR07j37/6BE6emoWZzCJtF0S5wfsix4jFVtlvM4l6owGPBopsP6ExmE6FR1taUFS7jdrfFEGynUYhnUXGNGEmklJs4Pxj0ZOKl0TKgKcFcJpNaZ8hSG7xxIYuYLxHSAFWCuuqp156uJmlTTl9ZhCP3P1TL+j7+1v5pl5AQC+v7eWYtmN249uKSy75980ykqP3xEF43GE3Dig2y5jtBVC82LHpBYxEx9bL/vE9vYCLXs7fC9n3nWz/xezvdu/d7vn4/vV6br+V52Unx9Xr/vVyfrf6/F4/l+cg/tlxifhOjjM6h72ev53Mze1e03G97sZU271xXSfxBvLjDobbSAgdykfFIEkcq0OGcS3CNxIQh1gvYqTXg7j4PkaghX1K/LJeM1pavydKckzZJCVpKl6iGyyr96oKPUEaF9JOw1FStFByLYA5/PKOwEv8k9TvXeh5o+pC/GWxw5OFQSfaKtJJy4qo01MsW48arddJqNWGupnj0Cu6w4p3xm8LV/G3JKr4vNWCTtZR1zBYyGJksICMRWbJFTBj2+yz5dIrgCN9l3VhALigYs+ysLgawt4v1T/MPaRBkJJFS1CmYjwELKse7Si+hAs1dTRKPq0YZZoBEboloLF/kjm1YSwUF6QqlkqxHQLexNklEOMuAc5i3qLBbTIKSYEUZgMpcKDeR1BOGTSBKwGzOGSHn62GnpJJBdy5eSXXVj/Sf8wFo5YQ9jaVymJocAyjIxMSEaUzSkbMayKFA+ej6olsNJoSDUXX63q9hqrDmBQWCdRnyEKQkmuy5G0lLU9nUigUaBSmome4iBUQF44dpwkZfm6bvX5cfAoQbzhyfjjPySgzM7lcKaJcWkGrVRMQrWKS2soRPHSYbyVsOGY/6tYI3GRGrvIIaHVmXqS+QICpykkBn2SgpAFRCiJrpjrRXIwW5HQu5iWWsdMYGx/H4OAoBgdH0FcYkMJMVFiI3ieRNEZSwBxdpadGxvCnv/c/8emPfAwJLoO1NsqtGqyMhbtuuhqTQ3kMDfZjemqXsOgivSdg1LkN9q1zLnBfXSQSbSQ0Q+SufJ5zLvAJHpLSm0/W9dlnjuCRxx7H/HJF+lN3X3IAI3v2oDAyIvM8yYxsaZXkOLWlJ9p3A6yulDA3M4NauYIa5bu2if3796F/aBBmJoNEKiWtBG6jCp/nrOxi6fRJVM6dwdnj51CeXYA9ksfgDYeQvulu+FY/nvzMZ3B52kXm8GEsOMCxD34Sia8/JYDJtdOwdBOm14SdCGjYLiCQElfOGZ4Tt63YHynchMVMwnwNnB+cDz5aho8DV14O3TakTWDX2KgUXRbm5vGK227FRfv3496PfRS79h7AzLFjaFZL2DM1CWd5FVfedhn2Hh5BuXgUtcYCjHYA08miVtmLrz70LJrlIg4evAiZegsH0wN4/utHUW61UZiaQilp4OGlWVxy5Q1YnVnB5+77OA5edTkmDl2LJxwdtfFL0E6k0a/7uHIwwGWjHsYTKxh3y2g3WjDSOeRHp5DvG4XmJ+E6Kqqs6tRQd3g9NOC1eH58kUZTXVAqlTE7P4/njh7H8mpRgOF1h2/Aa1//Ouw6eAArVKW0mvJ3zhFxbyYApnS47sBrhq0NlgnDMuQ6dWoqOk+pvVuoN5uw7BSstI2KQxUH57Mh7/XrDlBz8Bd/8r+wfHYGaUr5QydrkWdXaXaVUkkAooaiLNlHEgEKBd538hgd7BdzPLLLuh6g6TnS5cIEAm7LtAikea/0oSdUvzaPR/wO6CoeGuaJgRa3n9SkgCLKK5qDJ3UBrH6QQcocQNBO4OFHnsK/fPYhNFtsTaCnQEauAyk0sc1FTAiBlqhcHGisjhmJUK7uwXEaaDZaysE+8DGYzQsLnkqa0p5BPwMyv7z+lldWUK6Uxa2a48jiC6XXEu0HoBX4aIbgXu7tLl3tlZSekm/eV1k8FWUNC77De/HMTT+0/TLo2+wVvSwie3ltL4cZZw63ylXt/vyt2OTo8+PbjmSoO82Y7WVh/2LHphcwEh1bL/vH9/QCLno5fy9k37fbfncf7U5lx9F2tzvW7Z6P71+v5/ZbdV66x2yzIlKv+9fL+d1qXLvHMa7w2Gg+dLPjcdXHS3n+tpubO3lecpTX+VpvBuYu2FrsXSHLHIG29QCNb+zeaJh/HErZ1m16E+m12koXOxp7YzdQ7oDMzmsU2FTgkosAZXrUMfSKnJCj+JeQURawxMUT5XHiKhWC9niPcrd2uwNStwDKcXZ43YCp0doUKIfHo1gE5eq5xrLHR3I9463wdSiL3eBcRkPbbdz2C0YZX0+y2k5zJPa2WZgcHcJIfx6G1kJSayOfSyFpKrOjutNEreagQSdYcYomA+mqRWE4fDwLPF9coAigI9BlD2SSbHAYFRX24JKxUH3Aa7J36Rvmgl3YRAO6lYRl2sIwMidb2JgwwkfmTahAECBHIEWWxGDfM12OXXGXbvCnQhfkyGFaHY9EGHl0oiWTTN/aUMHfYZMp51OFlbXPkiUgdDJKLCcI+8g+2yEMD40hnc4JO8k+ay1kZMiicj4SpHGBWKs7AmQpj6aMU1hX4XTV/CAbEk4AGcN0ho7aOQGR0bYi6WR0uiNH42bbF6DMbRMYiIN5GDfFzuNyuYhK+UKg3HEd5z4msqiZw6ib/cqsSozauoz0uKOaBrtVwVD9vAAylbe0di43+l0VNpQ0n+ZnuyZ2Y3h4TNj4iFEmUI779okElYDS82DqSYyks/jFn3gTjj35FNKmARctLDfKsPoyeNWN12KkkIGdsjA6Nm+IawAAIABJREFU1A/TookPz5Vi6AiQfRonCePEYggjtFR0DXvL3XaAVrONWrWBc+cYdXMWS0vLYoKVzOSxa/8+TBzYi+E9kxgYHRXzQGnjaCupJx80GvKcAKvLq5idOYdauYQ6F/opC3su2oOB4RFYmQwMKg2SBtxmFQEl+WUfy6eeQ+X8GZw/MYvyuSVYwzlM3HEY+Xu+D047iYc+9EFcUdCRvvFWLDcSOP6BD8N+5utIGRpalg2DwCdoIJUIkAgM+HoCTQIXqV1o0iPL+cx2BkqGWRzhaWOhRloMDA1O4GHvZRcjlcsIQJmcGEe9UsXiwjxuPHwT9l60Dx+57z5MHrwEZ5/9BhrFRUzv3o36UglX3nkIe2+eQKN2HHVnDl6tjqw7iFJ1Gl/+t6fhlFex/7KLkHVcHEz3Y+nEecyulpEeHUfNMPFYZQlXXHcY8yfP4UsP3I9D11yN1ORunE6kkdlzBYb6hzFtG9iTWMVwYgFZfxmJWlEArMHM98IwMrkhGDQgTFoI2HvNuCDea5gLpbEYoopQLHixTaBWZwGpJi7Y6VwWhf5+uVc1EwYqbcZ9edLiIeCYkmGXPcnM5XZRrdRkLtkZtoYQjImuQNo+CKhZKOR9hq0IUoBlEczkNaUJKHTrdRheG09+9WG88+3vQMFMIUVVFM2uWvxu8qiZh8sClGSra5IbbHHOBYFI7tnGYKcSKOSzyGZtpLKWOKwn2QvANgPfRUL3YSTpp0Bgq8NMhW0Q/K5kG0mYJCDXOv0ErJT0BbOQaKfT8nzDSWJupoLHHn0Kx4+dgesZ0DW+PyPKCN4C6IHAX1jIa7Jwx3g2kZMk0KR5l0sDw5Y8x3sOvQXSbMEwLMniFrd59iu32lLM4NxlsUFiAZnj3XAkokwKqlIETKARtIWtlvuNrsl5Ur+r+zz/S5ae54wAfOHgHTiz/xU7WUN9W72mFxDQy2t7Ocj4djcy+CEAeP+b7+o4YXPbZIFf+8cPbhnrw9fF3Y3Zp/zmv39onas2wfZtv/PJDaXe3RFTL9QRfCdj0QsYibbXK+DpBVzsZJ+j17yQfd9u+/ECB1+7neFU9/a2O9btno9vr9d5/606L/H97KUlYbux7eX8bjWu8XO6mYojPu477d3ezhSs1/O33dzcyfPazFU/tobmuvDsOmC6gWeXAgcR2xv9GrJ/G4DH7h1SmbQbvHAD6bX6pM2BsrQ9R4ZeMflu9JkRm8p/8yMp6SWg6ID4OFAO+xz5xU+miaybkvEqg6kQmV4A/+PHp45qI2G3elWcjO68L3Z4HaY9Mm/qDHX8RWsmZBeC5bBPdK2Ted2+Xzg51rP10XHebq2KrNgkOyk+Pg0MFHLYu2sUY8N0LmUl3pNFFmOU6rUGarUGmi0lDSRjQUZSWIEIUIYLGAFE7Ftm3yNpCTHzUhJCfh4XeyKTll5lxQpzOFxKqGnUJe7YSRgpEymbTIItQFl6VUMw1gHJzNSVQVegUJxTuViVOJyGAGGnVIJHWbKvIqQITmncQ/YjiodSxlbi9dox+okMf1SkGJlkyq25fV085ii1TCQs6VHuKwzCtrMC8AU3sr86mez0FXMfFUiuidlWqVTCcrEkEuxIJcGFtuopZHuAcrsmk0ymKpO1ZV6TVVZsuipK8EGgz+NxXE+AMpl0lz2CYT8+wZxLRpn9yWSU3brIhFksEjOvCOcyFirRh6o1jEYyjzZp8Vh/ezTro8JMvzOPfGtZAAAjgQQ/h8QyX0uJfUdXItJuji8X7QaGhoYxuWtagPJA/7DEa9HMi8cX9bpHl5py96a8OYHhTA4//99+EmePHCUiQaC3UfUbkv176/VXY7S/T6ZbLpNCmpFUjC2SnOhALaIjBb7cF1TfOeWiBCXsJz57dgYz52exWixLGweVA6VKBWYug/H9ezG+f48AZeb4qtx2tsCGQJkOypxbNQ+rSyuYIVAuliS6ivuya3oXBkdGYWezwirrZhJ+qw7Nc1Ep+Vg69Ryq505j5uQCnPlVaAUTY7fdgP7X/ACcdgL/9uEP4kC/jvzNd6DcNPDce+5F9tizIPRqJpJSSDD0lsQnJTXGWhnwaGInEocwOo7XiW6INFhM9eSHbLOHIKHDgYs9lx5Apr8PxXIRo4ODwmyWVldw3Q3XY/f0ND7x4IPYf/khnHjyUdRLi5icnERjuYxr7rke+2/ZjaB1GhVnFuXFZfRpo1itTOChLzyJWnEVF1+xH7lGG5fYfVg4dh6rjRby47uw7LXxtdU5XPmKmzFz8nl85b5P4IZrrkD/7l3wBsaw/5pb0W/TwKsBc+kEEpXnYaAoRRQx/UuYSNoZ2HRPT+egmRbpUMk9JsUqKpVQDcL5EPi8P9HgTIOVsmFYlrRhNFxmLSckI7uVYIGLzu2GFMVqThNtX5PiH6dRrdaUgiEZWNMkECfjm5AihDjuy71M2Q4Q3LFPnP3h/HeKrSQc93pdfu7/yEfxhX/+LAqpFPrsjNyP/ZaHesuDLgUZxYrSzE7aBQhI2ZZAB3etLRFs3Af2/qdsA7lMGrlcFnbGJE6FrtOEKwTKZJStBApZzhyVGCFtJOy9t1LSqsDYNtXLreH4iefx+BNP4/jxs+KLmMsOAAHNBbNw3UDULJxLZootDgTCDbRdekC0hUnnfZcglz4XvFeR7U0RJNu2GIylGRMX+lzwe7lWrUtRQnKPMzmZl0t0WRd2X0XkRd8DNZ/38PBbWdqpVA581AIWtfhIG4th4NSh12Fx8jvL8ZrH2ssispfX7mQxGb0mDmbPLFVB5ogZt7ceHBdwTODBPtfosVOQzNd3R+V079dWICG+UN9uYf9ix6YXMBIdw7cKkHWP4QvZ983mB4/pTXdfJv3u0WMz9/Ot5th2QHi75+Pb7vXcfqvOy2b9vN3j1Ov+9XJ+txrX7bKdo/2k4oPRXT90y/7Orndfpy/l+evl3rXZa3fWoxy9e4M+3DWsvAFrzPfFcXAXzpUvqlhPaGcnXwhQFq8dJclVBj+b7E/H+IR9o1xsc5G+vvlXgSGqwCibDYGyLBRibPJ62L7h+K4depwyDr+spcf0gspEZztxSXp8XMKvflkErSei14BuB8x3XhD1eG+wmxvmVsvyAsfg4Q3JosiRCb7oBsosT63tYnJkAJcfnMboUAa61kTg0zmaJlA1VCs0oAolzMJYMGAmjIgKwS4/YU0WnZBFJ/uUQ35cFocEg5Rdc/EnMsHIoZRsD1s9OYJkpFPM3c3BTKeE+ZDYldANmsUOHn3kgE1TKjk6Ych8BZAdR0mQCYoljqml5LcCLEP5XiTfFmMrxYazh3mtT1nND2VKpeTeEVAWWXjSFqBcyPfDstJKZi4SZMa3qKKN9Ln6QcgoKyBL2edysahUDQRwoSxcgD4X1QlD+sP7+vowMDCAfCEnjAjZrUh2HQH5iFGmtJPHTLBMBl0yVVmU0DS0XGcdUGYfOgtaKiQoJIQlP3kQFWsMLSMb5ierhb0a3BAMhwqGKXcGmaARSuY3mIOhnF3AMq9hjisJJtvG6Mg4JiYmMTw8ikJ+ANlsPmZWtlYE4FZ5P7GSpjBNuwYH8c4/+wt85uOfgFur0kELxUYJmXwWhw9dhV2jowKUk8IiMr2Juc0ZVQyQPmL2T3MRz/+qvuR6rY6V5WWZ4+ViiTbIKt7HDQTwuL4LLW1i6uBFmLh4Hwb37EZhaEAAk/SSepEDu3KUblVbWFlawez5s6iVy3DqFWTSNkYmRjA0MqZkpNms5IL7LFp4NBUMsPj8EVTOn8bC6SVUzi3C6E9hFxnlu1+Plp/EVz/1T5jItTH8ijtRa5h48m/fg9ypYzAJzjUDpsZe1RY03YUJC0bALFtNnMhVzwmvVt4DVYyRGPLxOgw01bttaGjqAaYvOQCrkEWlVsXEyAhWVpZQXi3ihpsOY2zXOD7xwIO46tqb8NyjD6NWXsKuqSk0liu45tXX4+Jbp6G3z6FUO4+luXn0B8NwK7vxpc8/iurKCg5eeVAxylY/Vk/NohEEyI5N4Hy5iodXZnH53Xfg7Lkz+LeP/CNuufpSXHvTNchOTmNg1z4k3ATMcgXa4hkE1bOAVkeQSgt7HMmJ2eduSb51AkHCREAzNpGek230xFNBAVlGzLWFISYQJpAmWLbsNJBIAlYagZVR9y321PqBeAA0ealqBtp0mQ40iC8aaORFF3dbtk1ViMOiWKWi2i40lQZBlpb3HkrdGb8nXhrMcmcfbrGEv/urv8axp76OYTLiLR8mzxaLutJtotj/SCHCjHQzye86Q+a6FByhWlD4DcIcZs45O20inyNo5u8W8tm0+B2kbfZkV+VaYaSixPHpFjQpohgSbzY7t4DnnjuOmZk5uXdm83kkdAteiz4UdJb3lbSfPdIJXfqbG82aFKEZryVdMZqGSrUq9yX1Ha4jZaaQTqUkHo6F00yKjDQVN46oYdg7zsIo2Wxei47bwnJpVcYwiroiU8zxK5NhDu9NnRaayICRzD09LpKqFYvjd/QVP4LSwHeW4zUPrxcQ0Mtre1lsdi/ct3ov2aOf+buHNjWbIjAmyL5y92AHZG+0PTJu3A6Nq+IPste3HBzFD91yQAB69Ij3N2+0vc3Gppdj697udkzZS7ntXs5fL0Aq2m630/lmn8cCBRn/uLlYHCT1sp98baQKeCmB1rfivHSrHw796kc2vUa+WUB5u3PYPX83mycslN1ycAwskkWFsfh53ahQ8lKev17n1EavXweULwBuW3zC1oRxGD8k798IKUcgMazodrPKLxQob5invH5P1XpFGQ4RKIuxyrp4pZCZlh49XaS5DenjVGYi8l0bSky7oXj3cG0PlMNv7uiN6xjlNVOpzU7DGg5ee+OG5zAEwxuesy2A8qfh4H8kquHCRUMqYYEBMX6jgaylYc/uIezZPYB8hr2MZAeacOotNBxG/9CkhoCypRaAoh5QObQKPyl2TXpSuYCiZJrxRJGpF1ndMF1TZKuhBJsMrHLKZhqtZHghYaUkbzeZtgUoM9ojYncjmSPPsfT3tt1OwUPMuZoKMDZqBCLMUg4l1jT6kigjOkWr/uRIEkx2OepFDieELIQVIFWMsyxuifYCAmcaVKUFJNOYivJd9rkqRKkMZWhCxsUy91MMvBwHjtOUBWGxUpa/tT3FYousPLy0ODZkV/v68hgcHBTATLaIUzTKF1a91CwKNARwl2oKhItJjjhehzExwjpTYloS6bXrOdACcuc8F/xRAJLL+aI1gWpqDJ5ORjJyRe6aqaGx1zXaaXnCZ3VDdZrLbSEq9ahjCmW9ITPNuZDJ92FkZBwjI6MdNpkAh8ZtBDwq01UVuWSo2VLBiko7QDZpYfb5U7j3XX+H409/Q1i1SrUoRQVKgCfGx2R8CB6Ua3kbvucLIyjxYC7nRgONZht1J+w9Dxl5ylkpByWQYa+jyz5KFjCSOlwT2H1wH8Yv3oehqV3IDw91vBA05iyFBRcC5UbZweriCubIKIsMvoZsJo3B0SEMjYwinc/DymYEKLd5LtjLWfWxcPwIyudPY/nsMlZOzcAezGLfq29B392vhePq+OoDn8Rovo1dr3gVmrUkvvL2v0Xu/AkkW7QsSiJFNYPpwguaMDRLMpMpvyarLKdIfm+rMabbujCTqnFFZwsFGc4EMH3pJdBtypaT2DM9heePH8fiwgJuu/1WTEzuwn0PPIgrrzqMpx/5d9TqqxibmkR9sYJrX3UdLrt9nwDlpdJZrC4vw272A+4efOlfvoba6goOXHEQmWoD+40C6jNLKLdc5EfHMVut4dHSPK6+57tx9twc/s+H/gGvvukQ7n7NLchOjKJt5RA0fehVB+7KHJzKDHzNhZEqyPVFwJW2kgIOyRBT1t4WNUsSvjTbAsnAg6G1BZi6dJxvsfWCfdu8V5lyzzFMC1Ymi4BSfL6XDDGLrokkHC9Aw9fgIYEWiws02uJzjJdKANl0Vn3n0PldrnNHrgv2//JBSTRlyWwV571RlBgSB8Vc7wCnnj2K97zjr1FfXMGgnQWaLpJUHVDSL731SkIs5l3Sy0xJt8qQJ9PKwqO0GPBcEgAbTBbgx/jSQkOZM4GzbROksqea21EFaLcVoF5voVZvYWmxhOJqBZ7P+wf3ma0z3C7ZYBNoJ+A0KOlOolqrI5VJS6WtUiuj5TbU/U5X7S+8F3lNdW/OpGyJhUuR0WY/dgSwQ3NIVTRUwJtqDcMyUS7XpE+cqFvi+1ggEEPFJFwtQK2tDBilvz5MEIjWJvy+yKbsMEmA45HAQ6/55W/G+uo/fBu9gN9eXtvLgXT3Vm70Xi667/3Scdz75eObbrpbrrvRCwmQuR3GT23krB1nt6P3bxSx073tl4GyGpGd9hJvB7K4rc2KIi8D5Qtndnzub8fAfyuAcvdnxvuntzqfm82nb3ug3JFeb4r6unuR14O7ztvWqGW1GBbw2wWYY0hNmU+GMUgdKiqcMC8QKHNBFznvimtpuCzvnoYCMwLl1sle5a2AMtkFAmWyaiqjdWfS6+gzu8sEkSRbKtfyIv5/+KoYC74h077RN0U30I1tLpKIXzgOcWo/Or/rY6G4X+9GFe/U6yKt48KZktaMmYJJabrnIG21MdSXRF+OkkZPTGEox2PMDiXRDC+h5DUCylEOrepVVgsa6T+m9JqMijA6ZKDZm6ccV8n3q9eEwJpMaSjRFhmvbghQtuh4nSJQTgpQFiAeyRC50KSbKs+hAN7IiEsxylx4tZyG9IjS9ZaLMMUak1FmTI7qQ5YoEa4oBfStxUHxOCnHJMhSgFrts6yFFZWkXK/zfcjn+gXoUe5KVpn9iUqabXSAMg3EuHim/LpSqaJSryl5Zjs08yJwCXvkyRwp6XVGQDIl2GSkLOakRq7i4f4K8Gs4WK1U14Cy31Z5qmHrAZkeSq/peu21G0jQgYpLcE1JcMm2sACylLkINWu4o2xQl3+XZAQacnoTBxOL4T1BzfdICh79VxmVhf2DYQGF7F9+YFhAcn/fkMRqkU0mG6fcpmmGps6L3G9C5sh327ASJprlKvbumsRn7/sU3vfudyOd1JE2E6IYcJw6MtmsOs9hTymNzggwWBgRABHupx/ocMkc6xpymaySfqqzJwt4zW+j5bAfsi3slp41MXrRNEb2TQlQLoyOhPcYHwGBstTp1Nx3VmsKKJ8/i3qNDFsduWwGg6ODIr0mUDZzWQECvqt6yWuVAPPHnxUzr+XzK6ienYeRNzB9143I3/U9aLQ0Acp7R03sufFuuDUTX/jzdyC1cApJZtEGJiwtiSDpoQEHhqbMwsQwjEUQQUwJ1W/Na5LtE/Bhsv2B559FI8akGQnsveJSGGkbA0ODmJiYwFOPPy45yq/+rrux7+J9+PSDn8O+PQfx1MNfQbVexOjUFMpzRRy+50YcuusgdO8cFounUSlXodXT8FpTilFeXcHFV16MVLmBfXoWq6dmUHIaGN+3D0W3jUeWz+PQXd+L0yfm8cUPvx//6VU34s67DsMcysBNGPAaAVBvolZcQNMtw7STMJCWmC8rqSOTMpFmfy6ZfvoZ0J2eEmyJc9Nhak3o7RZajoN2qyWAmTJhyq91qkNsWxjlhJkSkE1Gmvxvm54EVgpNX0fV9eHpSTg+d4VydUPuUSoBgNemJeCbhTk+CBapdlH3OvbHazD1lETD0ZxqYWVZABzj+NBs4fmnj+D9f/NuVGbnUWBUGu8lUfExbLNgsUeYat4vEsrAUq6dBGOblAM+71UEx6bEJCmvBRpnsV1Gri/Oaz0y9GOJhHdk5a+Q0E1Ydg4eM5wEeCundMq7Ww1G2kE8ExrMRqYvQqsBN3CloMQ+Hjdoo9pqiFKjUakhn06jkMlJljF7s3PprIwVv4NbPActR4zjeN+w07b00Hs+t8MCV1vSFsQVg6Z7AWCL74UhjtcVtyHPscjKa1x9/6p4QjEHS7Dw5ssYBYVhfPHGH9vo2/bb/m80zIlLHF/71gc33edeXtvrgXcDJwJaiZk6s4JPPX5mR3FFG4FcMpLcBrfF7cRjqzbax/iCnoDjrz73zAWs80bv22xsyHAz4ueFPLivv/7Bhzd960u57V72l6AlemxXzIheF39P/LNK9ZacI/7wfG304Hjy2F/II5rf8W1sN869zvtvxXmJjyfzx7uVEvGx6t4/zrGtrovNzu9m5zD6rPi4kvHm9Rk94p/ZXeDitc9rlkWxncyBb/b5eyHzqvs963uUt9riBUB67Q/Jg1PI//KaQ+TqT/6RbCn3Sz8E4+Ld8rtz35fgfPKLsF93q/wojaOGlTf+IVKvuwXp19/W+fSlN/4B0q9/JdKvV1lwaw/1me2ZRdT+8bPwnlu78Abe9WthX+GFoNP55ENo3P+lcDNrhl5Rn3LkhJ287UqY//cdnY9zfvNd8MtVMXoSierkMPp+941qsV9zUPyFt3Vem33T98txtGeW5Kf5hcfR/NfHOny67F+cOY8h6Ma/Por6vZ/pAA379bfCfu0tsm336BmU//gD8vvgu3+js43SWz8gx5//lR8Bx58P/rv8J/euDZci7jqP9Wr0Dj0uz68VANZ6wX9WL+JRnTEdSp6u+4TBOsxAg6lxAeXATnrIpFiFbysQQWmeJFQmhZ2hg6oQNSGgF5Mg6RVUcmsVJyTOTcIucAEmzGDEchJ0St6nApIiKSYgMRSDQ4CdoBSSJkUWF6KUGMqSXvVWhvFIERhT5teqiCOFFfY7MzOW7HK1IgwP2VsCJwJLLsykPxhkaXQFhlS4qGKtjTDqyKOTK9nX0CyMETpccMoikuZxKWQyeWQzefmd/Z8sEDDWRUAyF88EfwGl14rlrtfZ711TPXtxoByyyoqd12Xxm5Few5ywQGSXyCpHgFKx24qpZlFglcZRdcoclamOxXgXUl2Bj3J5BcXSKqrlVfg++5eVi678cB74CbR1HauZ/eJ6vdaHv8YIhxNK/jORqGKXUVXlIBnytdaDuD+BMLIxt3rLzqJ/eAxjo7ukL7lQ6FOyaysdSvDVPkWfxbGW3G2CmYAmRhD2M2uaeOhzn8d7/+ZvYfptiYqSqJ9QGUKZPk2buHiOMlUVW6/mhnDWoZN+ki65YVFBgS4ylKqPtx1G+/hWEpMHL8LkJfsxMDWJ3PAAUilbCiYeWUkp2gRouW00izUszy9ifvY8KqWSsHY8j8PjIygMDiI70A+bMlayhR5ji9pw6hrmjj+DlZMnsDpTRPn0LHLDGVx0zytg3nQ76g0fj3/mU9gzmMS+a+6A5mbxwNvejnRtDlqjBb+hI6OlUNNq8JI+DEJIIyku36Q7GanTDnQBN2Qf6WbvNhykWMwSc4cAru7DSyaw++IDSPf1webcy2Rx6vhxrK4s4a577sThmw/jf3/kI9g9vg9f+/IX0fQbGJmewuLJebzmP383Lrp+EqlgDnV3VZQ9K2cbqJYH8H8++zDmzp3F1TdeA7vawu4ghcbMMmZXljFx0X5U2m18Zf4Ubv+B/4oTx87g8x/8B3z/nTfh6qsvRm6sT1zC3aoDr1RHvbSCZrsGK23CDNjrqwlApllVnrJ2i1JgVaCjokUnI6oz6osRSi11vlhAcZvwJdOX94Akdb0CklPprERCEQQLIw8dnk6GOilA2WkD1ZaHpg+5NxFcsw2DbQ5UVxBgsljGAh4LWJ7bVJnzpspYTsBAzWlIv75LRQxBa8KAbSSRgo5T3ziCj77/H3H86SMYzORg+L4Ux3g98y7ObUgLD/9OlY045fN+kVLRej4NtXhNK7WPSkpS15VqIWHclGqdke+IyFggTCYgOGbBh/fuKOc9SbVCOwShNELjvG8zkq4ugDZhs7AAlGplrFTLsPozGB8ZR9BwsTK3gJFcH/JUB4XXMr93VTwU89dduU55r8wWclLQqbeaqLGoWHOUqkQ6BzTYzLKXVh0ddd9F1W2hxSIPlSPS3hHI94RSIKkx5RjxHrzaN4lHrv6BrrXHy//sZQS4eKf0crP85J1sKwIAUY4zF9u95AHzM9gfOTWU3RZQ72R/Xn7NyyPw8gjsfARYpOI1+2LuATv/tJf2leJ6/WI/QsulMfbFv+psZuUn/gjuo0cw8M5fQ/K6g/L36t/8E6p//U/IvukHkP2p7+u8du7qH4dx3UEMEQSGj5lDP4r8T/8nee1Wj9VffJuAUT7GHn/Plq9tfe0IVn/yj+U1EV7lwrzTp0zczh6t9/4KtDFV3XIf+Coa//P9wkARTGV/9DXI//IPy3ME/qXfeleny7jwe28UoBx/1P7mE3LMBE/b7t8jz4Ljxg2mf/jVyP+SKjy0zy9i4Xv+P/l9/Ml/6Gx++b/9AXhMBM/m9ZfI3/nvlZ94i3pNF0jmn+Lma+rf3dUPxSpH7ODrzWVUZOEsMFnFNRHQEPiJKVYLVgKwLQ1mkuts1Q+sVixkKV1x1yUAIHtBVoA7wcUcQYmVTkvfGwGdLdm/zEFWQFSSSwm0NV3koIpp0QVcc6FE9C0cJCWGFg2Z0jAJEhMmDDphh5JmAYlhv7EUOyhpDPuLO2ykLJw8+C1H+qwJVFsh+1pnJrTkGTcENApjbRpixqNI3VCYrJSU8uDijJ8vy0XB5GR9mXGcRyadl4Uq3XWV1Q6ZSUuYDzLgBHFkr6q1moBa9jASrIvjdmhipiJ7KGdXsU6UXqczGdW7y15E6YkmY6YUE1zwkkGKDLwkDquuMprZn0wDKYIDLogrlRJKpWVUy0Vxwo2AssjJubjW6PRro5TdBzeZU7FbYb+09GuHGddKMKLhgLmKrNZS5l2RvDrs11xv5BcWwWjsY1nIFfoxODwhvcmM08rlOHY5eU65z0cAXtXHVDozATLHXBV2ODbV1VVMj0/gw3//Xnz0vf+A0Vxe8lojMzYhsgmuVQe2KhlFADwUh/v8N0GG9H4y0icQZUIhm0M2k4ErCoAqPC9AIpPG1MGLMXnpAQzuHkdmeEgYfhqEeXSC53zxfenldJaZeGNiAAAgAElEQVQqWCFQnpsRNQNFMNlsBgMjgxgYGUFheAjZ/n4k7RQCv4W220K14mP26DNYfP4oiudLqJyeRf9YHnvvvAG521+NSq2BL3/iY9jTn8C1N38vvLqFD//l2+BWziEhzlI68noaDctD0/BgBQZMz1XmcAZ7dXltJdHWNDSchig78ukUEr4HXgt6KgFH99CChskDF8FIpyUSrs6IojYZ0QC333ELDl13CJ/61KexZ/wifOlfP4em0Ubf+Diayw284p7bcMXNF6GQKKLSWoFp2Vg914BfH8QnPvQgZs6cxnW33Ai75mKfkcXyibNYLBUxsmcaJdfFM40V3P3D/wVPPf00PvuPH8A9N12P3RPDGJgYkvORbuvQSzW0SsvwtSa0ZACT6hIW5qToZio2mWDQSIjEl89JlrhpIzBzYvCl0QCq2UC7QUUHzc/kRiTsM4+byhDdMqEz/ovvo5lXoMGlwoT9x20NVRanqCoRMG7JfYuFMsMgG0pymKoV+h24YqwnsuWkLvFHNB5j1B6Bsjg6h4VFhn0n6Mruqv9+9EMfwr/c9wA0pyXGV7m0LRdbxk7RfU3mLWc4Y54IfCW+ThIf6HFAFY+6Vlic5N/o8k/wTNk278eaH6qzwh5q1XwR3eyo4iLIViCcr23V3ZDFNuBQrcMsej2AR1ftdAqzKwuwC1ncfOetOHznrRgbHILZ1vCR992LJ778VeweHhM5OYuWa7J31X/N+ySZebqU1+gCz/ujUxdAzr+JaRvbqng8osEIUHQbcDxXeqMFJPM7jCofw5QWCiqQyD6nU7bcZ49NHcaJfS+MNdxyEfLyky+PwMsj8PIIvDwC33EjoHKU43hpx7A5EhGrYx5/4r2dg19541vQevQIBt/16x2gXPrtd6H+iYeQe9P3g+xr9Jg99GPQJwYx+sCfdf5GoCyM8vetscx8Us+lYYTsqYDImSUsfq/qJRp4169e0A5tXqcAZPRY/sHfhnf0bMy6i33KXJCEmbZkjG67Eum3kDVWj/ob/gi1p45KJXvgz38eqTuvlb+v/uJfCEiPho7gls9FhQG+JqjUsfDKN8uiQhjl6BGOMZlggvPoQeDt3PeQAF8WGeJjJGMcA8ocNz66gfLyG/9w3TF3+OEuaXw3aF73Jg2owcdr9VnFgHUAhJJps29VgJPviRELF1iMEyFQJrBipZ4L0bTuIelVJcdWgEGzIXBLwHCYyylZlpQlmhZsiz1xNKIyYNhKNkcQTOkpe9FEXk0HYZ1hVWrRSjMvLo7kh4tYZtsmbcUnk5XoGIApNlMkzGR6w4WesIbMPnYJRBzps5YoqPC/DfbyVqtoNdivy3xROnKTteZSi+/1QUUt0zrjF1LkEMs+VgI4guO0nROgzCgrSq7pqBvoXDibAmy52OTUIIClg3DdqYsssVavhb3SqldWTWAynm1lekOgnFZO0MySjlyvFVsfbpPMS9iXXCmXpBjgusodNiMmaCGz5dCMbRW1alkW7SqCSRmxSVwWknCMPMqZKfgGew5DnCxVi6jVIlxGa8D1tpJD0oVX8phDJp//keV2aOjH/YzM/ciM9w0MY2BwDENDIwKSc2LilQ7l5GEMs6pCqLpMqIogUBami4ZFkr8aoFkuo6Al8Ie/+puozS/CIwAKWxRcsnrk7sgExowF2a8pYxcWQ3h0AjgI0IMAKctEKuwBZawMzZl4PIadxu6DBzB12QH0TY4jwzzklCVu2ex35WfQ3ZfFEGe5itW5BczNMUe59P+z9ybgsp1llfDaQ+29a64683DnIXNyEwiDEEAREFE0oI8MzggNtop//3+j2Iq2gqBEbdCWQSPav4oRu0VUBgUhDCGSOSRkvvfmjmc+p+ba8+5nvd/edeoM994kgI8Pnspzcs+pYQ/fHupb71rvWqKALqZAeWxqCrWJcQHKdrHA0CYBUq1GiPmjD2Hp6KNonllD5+Q8apMlzD7nKtS/86VoNnu47eMfw8EpB1de82IYcQ1f+tQ/ou2eRt7Ko54bhe0baMGFVs7BDMked1GsFKHzWssX5Vxm2YFFobydg8MN8100V5eRBL4UiGiNVBwZFbky5a9j1Toit49WYwWlioNKrYwTJ07g0K5DeOzh+xHZBpJiCUZXw0VXXYJdF4+jqjXQ6C6j0/ehuXmYxjRu/cJtWF5YkOipXKuHK2vT6J5exJmVJVQmxrHYbeNx3cN3vfp63P/Vu3DzR/8Bzz5yBOVKmRQ/xkdGUU902J0uTK8LXadktwXbYN45kJg2rFIFfbpEixFeQWT0OlsQdDLOBfhmBTk7jwJ7d5MAWujS7l+uB9576NDslMsCfCXD3VHRdBpzvBmkx+KebsKlAiAI4RII897D4hn9CbQcTMtBQmm2G0qknk9ndha+hOBW91EnXxQliZyXqaM+7ysS6Uam1vPlnAw8F4/cdT9u+ZebcfTRR6QoYJkazDhBkUDQyMGI6TGhYp7kmpPcd+WnoPA/VT6qYCSeA1osSgtW/+jQP2jQkfYa9XmlptFEEp35K1Byzfsae/fpPi0bSLWKbWKFLHKvgyuecQ1e/gOvwCXXXIkol8DWDUxW6mieWcA7fvGX4a42AS9ESMWLKDtS9Q69Hgqqr5zAt8V7JDPu2XccRLJN3A5mPlNKTnjPAuGq30cgUnI62vOepsmYFG1H9UOz1zll+tn28sDlL8GZqUs3fY/u/LkzAjsjsDMCOyPwH3EEtLmrf0Jg23ZYOXtuIyQeGqYhUD32178xALGNX/1j9P/+Foze+NYB27n2ht+Gd/uDKL7pegHL2YOgmDOYma/++cbn5K/06zlzmwaE0SUozR7LBL8iwd4o6RSDpJlxjH38hsF7heH94Mfk74xVJpvJfjHFbilQUXjX65F7voqGiO56FCtv+C1E+Rymv/QB9dl2DwvP/5l0CzeeNpRNV379pwZPzl/zk+s9yNmzKdurmPj3Dd5LiTgLCsbMGMY//juD5wmK5b3p+vnCOYHyT6VAOVNWD/VUbz7Bh9uZN76W4Ha/gzf0jgkiIajIZLNKQps5IKfGVWQUUiaa/5INKVcrqOUNFODC1GjsRRdpMsrKTVzky6z4pxFhPNIS0ZG+xoklURonoOK4nad0kUDQQbFcFmdVsqiFUlkAIqWTBNzCQKceTzIhlF7j9SgQFjyUKZeSZcsxTs1fXFfFJUnvoK+ylfu9rhh9sfdO3JHJsnC7KPkWk1zlaJvZSslZmwJUYexJi0dUa5IxzyPv0IyKGcCUXWuI2RMp5yANc8gwM0bFlQzlbreHjjDaXTWRTg3DMjM0MSdL6CybGwBliy6xZJZTxkyMz9IYLDLKBMhLS0uyj5z45x1LgDILAFHoK0l2twnPd9eNycShXB33DgroWiPoWKOIdRXxoa4lBY6Hfy8bCa4oKzm6AOPEH8g4Mz8BGf9Usi6O3oaBWrWK+sg4arVxjIyMoVSqClDmPok8WlVrBszvQHI5xOAHCeCLEVkM3Q+Q92PMP/Aw/vj33gvf68rnOf4EeUlCrURqrjZgylSvudofdTGpM1bJSsnA8m8WTYTl1iASUzJ/uw4fwOwlBwUol8bHBCjzvJO+TfZBMyuW+bErKaM8dwadVlPAUaFUQG28jomZGVTHx1GoVeEUixK/RkDUakVYfvwolh57BI2za+iemkd9oihAedf3Xo8g0HD63tsxVg5hF/cAcR3t5iK6VgOOU8J0cRbRmof5/iq0koWwF8Ko2NCLDpYbTcSGLQCP7GiBJnl2DmG/C409u70uqrGGSaeE5U4L3TBGpBso5Is4sHuvgGi33RBFQqvXxEithvFSHV6/jXbioxklcPw8KmM15Moxamii2VvB0mobxdw49OK4GNg1VldhlAvIdV08bXwXJu0KVnttnFycx6rv4qTuYmrXBNDpYPX0MsZHJoF8Eb6ZE+d3u9uH1WygEPfh5GMY6CNsLGBpeRkeLJQnZuHGBiYmZzHJGC4ytV5P3NEj14UXqpxdIw7gaCHyOYJMsq+MbjJgFQuScc2sY03Pw7DyAtA0xsKlfguxpiFII7d4jvnshY+ByMzDj+jWbyPRbXhRgiDW4Hk0jeyJ7Jpydz5YzmPBURnx+SKdkHuWrimnft8fxMBZkYnuSgt3fOVW3HLzZ3Hy2DHU2McbQ2TFFbuAvOlI2Y73MKpixOSP7HLa/iKmiWksHos/qo9XqWjEhE5c/dNECd5n0/uK74dyiUj7CoGrROdF0FlosHJo9boCkrVyHi9/1Q/gRS//Xhh5G6GZoFgvQfNDVE0bNc3CH7zz3fjcP3xKttuUFhwVtSdZ8ewLpyKILSL9Hlo0YWT/cuiLGkJURyyMUlbN36nOCQKs+X3ZJiV8SWCbJgo5ByUWGHNUIfF7Q7mdU/l017N+CKu12c1flzt/74zAzgjsjMDOCPwHHAEBygOQ/CSY5c3E88gf/+IAFFNu3P7A32H6nnU5tDCr7R6Kb/p+lN64kVHml9dWoKw2ZrNJkH3tpRvYWcqVKTneDJSzeCACTn16VJa1HVDmBIcARoBgegKU/uwXYBxe/6Ls/O5N8E/OC6PMhwK0f7Lt6aLY4F8cvDZ/zU9seV8GyvnC+FCBYSCdToCpobGjzJoP6VFOJdbDzw1LrzczysO9x1s3ZP2Z9eOpBuJ/rB3HexsnZFLGSZ8YVg/CZVPPZgG9lDLSRZU9bwouMtKjVq9jpJRHLumD3i3kpSM6YJOlTPOUGT+STb7Y+0e2RFX9I3h0b836RBnPkrF9ugYnn0epUkalVkW1VpP8YP5bqY2I+zUnVWStxfU5ncCJk3EKLGWCmC47A9MCqJNYJnvsFyRIJnPDCBOCZ/7OHlHKETlxpCRVJsdpBBIlnVmsWCZpz4oBNHGi1Jpgmcyy6lHmtpERV2ZcmRydk2ICZbpdM0eZPyoKRbHHck2keaYyVpnDrRgEkalSy+I2KBbelu3kRJvL4c/a2prsJ5mVQrGAUpHAPRE2vd1uiPsy2WZWHNS5ynWriXJLr6KdG0HfrArIZxWF54WwwUNaDZ4He0sG9hTTcWHdg4yyppapfrg3ijGis7j0T9q2mJLVaqOoVvkzgmKhiCLZSImnSVsIpI8yLY6l8TLC+KY97vQPDhDD4yTa81BnXM3iCm783fdidXkOQcDs7FDybgHVKz5sfh/LdkayPIN9l6m8XJkdSfOnkr3T/ZjOu6yaUHthGpg5uAfTh/ejtmsG5YlRlREbRPDpqB5xYk+g7KO31BBGeXF+Dp12SzHK5SIK1SImZmaFUc5Xq8iXi2yLlXOx3Y6wevI45h95GI1Tq+ifmUdtvIB9z38aDv3ga1DMl5HrrqLVOIYzCyGaLRN2QcfZeB6uH6KMGnJ9A3HRQGTryEUG9u3dy/wnPHL8BCKNbF0sQJnbm9MTGFGAnEZ20sS+qSmUHRsPHj2G5VYHes4WNn68PoKJkRFUCzaazVU8evRBVEolXHvFEXheBw+cOIaFrotCUER9fBSjM0XU0EbXbaLdDxB0TYSwMDY6hpMnH8eq20HejXCwUMN4rgQfMU4uL6BvAI8FTeSLDo4cvARwdZxcaCAo1tHN51GoVpAPAlSCPky/CU3voGonMBdPY25uAa5eQGF8FolVwsWXXY0pxo7ZFoo8ebwu4l4bSb8Hv9mE21lD1G/C76zB7zZRKORQLDrIV0oClMkkm2YRulkUB2bKuKXQJ8ZYaUklPWFZJHSDBH3dQRDRCZtRUzn4CWPxcghipNFINFFTgI+mV1wmTbn4w/ONvbVhmsBAH2cvCmR9ZmTCig04loF+u4V7bvsKPvWxj8GMQqzNLcHRcqjmS6CtGYsftrhgK0m1qFm43VIMUvnxBNDybxxJhBTN/AZO/QKfqUAB3L5Yc8s1LCZZuQS9sCf3XV7bjX5HDOJq0xN49U/+OC5/xtMRFRxoTk5YXrprhz0XU6UajK6H//Frv4nbP/sFODFZX1OKnxxL3hfIlIvXQhig2euiw0JmSPf2GLbDyD0FqHkPNcTHIUbP89GOPLl86WfBZYrMmgqfnFomy2TynZAaNH7qO9/8H3AquLPLOyOwMwI7I7AzAtuNwEZGeZM8d+sHNsHjoT/Lb3ktCq99sXyEQJkMaDFlfjOmlKBt+H0EzvPXvUm+pIaBcsaWblh/agZlbQuUHxy8NZuE8wkydJQ8Z3Lo7YAy38OYEMUVJdCnRlH+P7+2YdXczuChE7CeoeRYa//l98Wsa7uHde3FG2TT5wfKicjTt/QYJwnGP/G7wizL+v6f96D8plfAvGSv/L368++Be/Od8jsl69n7Oh/4KNof+OgmfcDwVm7UCJzvknjT4n34p+6ymmBwQiWRWFlWMA2omLurOjv5UBJfZfpCCTVBbMmxJGpFp3wRIRD7iEMPWkzJYAzHUXJjAbUEnTonXDSIYQ8ZwYliKTgBY3SKOJoz/iPNeyXDTJBpUQbr5IVVLRRLqNTrKBRKql+xWJAcTkqSxRBMjG6gQDFZPkbAcPmRig0JabLkumk8U1/ycTlZFLMaMhymCYfrtBSDoSKvEmFpUps4BZgGrDIBMUfJGESosPdQTIQkCob9krm0BUCxNQS1ZJRXVlYE1PL3daDMCR3rF5RDmmIgJsA87S9UUVOmkq2n4JnPUc7dSoGyGk9OsDWUCgXpizUMFigY70WTr67Iz5FmKEsPoqBDDQ1rHF2zCtespkyxum4G193QPeTayTzqti7HTdhiEfGn2cdDcVB8jUyOmTOFNWLho1Kto1ypi5EXnyPgV9J6ScVOI8akjiOFAxVepTTY0mdJ8K3RpMtHjkWcTh9FmHjPb74La2dPQ2emME3aKNOOaGpEl3ZVDJJJPhl2RYNDI5hJ853JVlF6zedZLMmz8MHzStoAdARmjOkDezB7aD9Gds+iPDEm+d7izuvRWVsZh9Flvb20htX5JSwuzKPXa8s1kC/lJT95fHpSgHK5VkOhWkbO1BD5AVqNPhZOn8TZRx/D6rHTiOeWUZkoY/d1T8fsi18M0y7B8V105o6h2fKRL46J6/NXj9+P0A1gxTYCnm9FW5ysx4t11EaqwnIvLK2IRJjGUby+2XsdBvQh0BF6ruTY7t2/H67n48SpU1K8kn7RGJgcG0e1VBAmz/O7mJ+fQ87OYf/FF2FleQlHTzwOP9aRN0qojY9ibHYEeT2S3u4gjNBYakEzHFRrI3j02FH0mBvc6WHKKiNp9VQxJqejmwRYTFxMjdVx5cGLsbjSw92PnEbHLmMFJmIqNwwDeRZl3CZ09DGWC7EnWEXkeShURzA+uw/1iRnMzO5FPl9QzDkVHTz2gQ+TRSlxRPcAt4f28hzW5k9h7vFHoYcuxmol1KsllHlvKdVh5KsSFyURdyz48VxiawYd7dM4KfYjM6da5XKHch4wNqoXGfB0B6FVhBvw3PDgmLrcJ+muzXOb5zBPShYkebuhx4KYW7Hwpy4ARF4oBRxx1abhYZzA7XawcOo0Hrr3fjx039fQXmkg8gIYUYQK/QtYmGLbBxlV3tt5HYDFn5ycz8p0IQXAYoKlri3RVLCPnaZ0ZN5N5kVr6Ll9+HqEVtCTApUbhyjUKnj286/Dt7/0JRjfNY2YhnFsXSgV5F7O61nuqwTAqy286y2/gvn7H8VsuYa4H8Ap5KW/Oc4ZSAJ2ayfwIyW7JlPN+zhbc3JGTu5pBNQcBy9wETC1gNcagTP7lnOMnLIkL50A2Wa/OOXyZNWVSAXdfAX/8qwfOd9X485rOyOwMwI7I7AzAv+BRiDNUR5mbwX2POkhoEFXccikK1sAZdHLr38XknZfljryJ78EKzX4Yh/zyuveuQUoU469JQ84Bcq5ay8RcJk9aF6lGOX0kbKF/IsT6+E+aQJlMt3KBXgd4BFkEQxyQp//+R+A9UMvOOf+i+z6ef85o7o3vS/Z0l+8BSgP5cfyw9sCZfY0//E6gOY6s17m3se+iMbb/ijdeGDm3nXJOkFy+/0EyluZ+Cd7QK9fuBMPBt1UpqynUUbMEVVRRpxI0xgmY08zBp89w4ztyNPgRhyBQ2iRBz2hoZMnsVJ6RDl2JMwJXUhl6kXgRxdoAYBGaspEJjvrK2Z/oCbMR8b8mTmCTwJR1UtHctDQTVj5gkgWJYvTcSQKqFQqSaQImWebPc/s580crJWWFz1mpjLfllnDzSZWV1cloonMmrDUkuuZE9MXmzFF3D+el2kvrLpqlMRPEc3cL06/OcEUwa5IroU9FyMvSjkpvSbzSyaY0S26yHMprWw0Gmg2muh2Owoc6ywcqAgjJIoFFaDM1UrPdJZPzbFUMkqOF3sehan2PHieLzJulQsbiUs2s3vpfhtHAbrdNlzKzd3uIB6GJjiSMxwnWHN2wbVGEJhFNbMkg5v2JmfmXASa3KbrL5scYo/Zp6y2NWNvZLTSC5GFAB4PxsmwR7lcrqNQrKJULso2WhZZchWLJa68YpqmOC517apYo6zvOWPFxNE3iuB2upgYGcOH3v9B3H3zl2D0PQW4Uzk77xWUozKyRpZhCFkuhZuEP9TXp0Z2LPIQMAsg43mWY5a0UqT4uQQzB/Ziz+GDGN07K/Jpo+jIhD4KYtkWGhQFXRed1SaWpUd5Hn2vp4yKyPCXGRE1gerEKKosONVUZA5Zxc5aG2fOzuH0sWNoPHwMmF9GZWoUu553LWrPuAbdEOgsriFqrmJ0YgxXX31E4rJuv+tOoNUT86LWqAW/20c1MnBwehZRTsP80oKc9zwPyOKVGZ/FHnZTx9jIiMj/KQ/XnAJalJAHARyCMoOMJ629YlSKJSmwkD0Nk1Dyn2PbQq/dU5E/dgFOvoRu4EHP26lxXR8JHcc1A2ZpHP1Yx1JjTVQsOc2AFQJOosHttKHlNDT9Hnqxj5KRoGToaLgJ5to+mnEOfcNma6sUQGKvh1wcomrpGDPpnt1ELokwOjqGfQcOYmbXbhRLZZhkFW32vVpSjCLwEwsGItsohMU2i8hH1G5i/tjDePyBexE2l1GxdEyPVlEZnYBdH0W1XodTKEsWc6hpcMp11atM52eNjtjq3qAzSCpSTtrsj2+HBppw0DfL6IV0YI9QpENiSAl4Iq0mqt1AtYpIdJmuXKblPpB+z1H1wqJexmqzWEYlhslcYtuB33Mxf/I07rnzLjxw771onF1Ar9VSwJjxSLyvR4mKVSLzSjPEdB7AXulhNQ6LKtwelznzSSTndtdzwS79tV4HHYSYmp3B05/7bDzrBc/D6MwkQg2irGDhktcL2XEyuZKhzLYS7ogb4D1veztO3noPDpTHUNRzaHt9keF3k1Bcx0XeHfhodtrSA62iAlUrBL+PsjHqiYFXWlzlunUTRTuPspNHMV+QfeP9UXqrQ6WEojP9XGkCtz/jB5/s1+XO+3dGYGcEdkZgZwS+RUcgBcrDe5f1BQ/gVvpiOvsdjjga+hjBb31IcsyXaEzVuuHDiFs9NYkvFzD5id9ZB30f/jRaN/yFgKFho6qtQHk945fs69cDlMl2S36zmqULQCJQJvjjn2STM9dr70OfhP26795w6IUd/9Ubz1lL2GzE9VSBcvXXX4/8UGQWwXL3L/8Jrff97WB7aHZWe/t/Gvy9LE7YZNeHCh/ZqxnTl8pd1dObs5PXd+uS058XgCVMb5b3S8dpguRUYkgGOMsAFsCTATOTz6v+XAFFvgsj8WBqAUxKsROyVJS1EoAxXkSBnEQildi3nDmoUmpIeaxibVVMlJILkmEiG5GZdZHlk4gg6XW2Bu6nnNCJvF6yhR2RbItEOWVbhY0Wxpl90DSLYr+uIUxEh3nDPdULSPDKfREgTsAsUVTMi9YVwzi4LhQLo/qgldsszZtkfJjHS0fuzMiLR4ARtuKkraTTmXSQoEWioToErT05BgQxBMYq5ikU2WPGKGf9u2RUsuUM2GVmqWoQcMyfVpescU9ADTNPCwUWDYgMQ3S7LemL7nfbqXmR6mPkT5hoaFYOwLVHkGjsz1TnkDCwmYw6ZXRreQvfc/nMQM4o9YNUmj8sdx+Aa7JMjiM5yQTLhWIF+WJZ+tBZ2OC5yHFWEnAFlEWemvabSy94qgoR4yQeL+k9jyTahw66nCAfffgR/Nl7/gBxpyOut+3mGqrlioAMAmWR6IvZG2sAjIdSYEfiwNLIHZY4RGotTBX7lFOVAplIx8TsfgLlAxjfuwvViQkBylxeJOArlnURqHYbbSycncfCwoIcU8vOIV8qolhmNNYISiNVlKsEyhVhaul23FltYW5uHmePP47GI0fhnTyN0V3T2PX8Z6DytCuwsNLGI48chzlaxujeXTi0bx+85QZOHD+OvJ+gViqjWTOwtrSEEd3GRbv2yDU4Nzcn48qx57HmmJP1rlUr2LdvrzCdx48dw2qnh9hUcv5auSTyagLlZqMhxZ5OtyMKCRZqOu02CoaF6dEJVEtVeH0fFoF2vwcvidGnyRKN8zxPCiPG1EU4udZDmz36vT6KThGGH8HhcWUrhhZBL+TQS3xE3QYqTDTTcspZOjVL87st5Pwe8nEfIxYwYhsomRpydHJOIlSqVUxPz6JSq8s1LCww/QJY5KCihEWMfg9JGMi5w2JYwaIZVgItcNFeWUJzcR5etyH3Nd6PipWKtJoQLOfLVZhOAXrOEfl6wmuPihxpA0m9EdJ8Yp4OrQBoxQ5Wgxy8ROXJ08+fGgm2ZuhGTq6hDCBnxaUsd1xUFixWsDhB4Cwu9CrnXXwKCHwZgaQbKOeLcg2weLk8P49HH3wQxx55DGdOncLa0iL8Th+JF0CLApFl2zQB03RhZFkk432fj0zR44dkaxVQJkAfmRjHnoP7MbN3N+oTY7DLRRRH66hPjsN0WJy05b4rxam0B5rnmunYYlw4WqzgfW9/N+775y9gQnNQNixl1mWb8ExlzNVjdF6/J3FTZKapFMpAPAujIlNnESGJhFEmBCbDTql1ycmjwkgvanHSKDqldNFUIgOABzbwZtMAACAASURBVHc/Hccves636HRvZ7d2RmBnBHZGYGcEnuwIKKA8rKjeLL9OmdwLLXgzUF7+nrcgPLucfkz1I9Z+g+BvPRuZBl9kgzfHJ5296kdTDJc5Uq0z3BcGyqk8LJXpMnZqg/Q6BcqZQy+3S9yCGd1xcAbsT84ejef8HAqvfxmsIbC89l/eC+9zqex6G+KdedKF166bjS19z38Vd+7BQ6Rr64/tGWVIhFYWjyWs/E+9E0m7O+jr5BImP/WegeyaQHruujduZeIvdOCGwHK2O7f7Tbyh+aBMAjkhlomeVOtTE660X5VTDI4fpdIir01ZD75fASBDJqOMWclpIXLwBShb8OGYZNd8FT8ky2PPni7GWMTFrO5nclfVO6bkzJJlTGlhKnWWrE8xcaFrMqN72DdNSbfa1kEPdI6f4wSf7yNhpHrwCKwFpNIkrFgSFobybfaeksKVQgBZh8zQiYy3MNDrUnSxvInVJJjbwAl5NoHlez3Ktsm5UXYpdQFOzQi3AE1MwZjdqoCysEWM0vJ9iYVqt1vifM3VE5hTdun7gcRGtdu9NAtVFQKURFlFPUmsC/NE83kBLmSTCbzJVK821wQoUwJqWzkU8uyx5T7F6PfbAnD6Xbpex5KDzYPMSXhg5tGqXozArqoyS8rED/e3K0OvBJdOVfFt+xWjzDFRRLta1magLKZB6bZye3k92oUSnEJRYsMymbtqexR77QFApqJAjrMMJgWkypyN48TlEuzxc25PRc0ULAv/+ul/wUf/6q+kCFN2CiLpNNLImCw/WeTzXBYZfokCU8UbAeYSEUXJtnIFJ1CWdRFsOznM7tuD3YcPYnLvLGqTU8iV8goopyc3FQo0iOs2Olg8O4/FhQUB6E7eQZ4tK6USqmM1FGsVMa4rVssiE6VcnIzy/Nw85o8fx9qjx9E+dhyT+2aw6/nPRO2aK3Dy1CK+8pV7cPjaZ8Maq8Fba+Khf/kiAjLqVhGVvI1lO0K/08GYU0CNvZ0iyCBLSKMnXUzdXNeTVoZiIY+JiTFh/6iwWGG+OHOG2S4zPY2x0VG4/R5cxqn5nrB8lXpVZOvddhuXHTqEqO8j9hNEfoS+72Nsehq1iTEBWGT8CZSZGV7Ycwm+cPd9WF5rSCxYv9eT+KPp+pgYiUWIEOoRPISoVcsIusy39zFSKcFKAniNZWjdBqbyOqYcA3UzREmnRD4HT+P1rPKSeU+iy77KThZNghRHKGWOqLTw2tBYHJKrlpFSyvNgpF5HKV9A4NO7gNFtHXQbKwjZh8simmWhxFaBcgWlal1Ar56z5D4iucW8T+g55AxG5JEJNdFPTLRjG4t9wE1MkW0zk5t4l6oVAlRes7xXZZ4IAlTT6y/Ll5eiUBQqT4nU/IsKhYLNBAAWqWhilZO8axaE+Fqe7Si5HNx2B/OnTuHEY8cwf/oMlubOYnlhEc1V1fbRcRVzy+KQeCLoOvLS5lLE7r17MLt7F/YfPiRFSF4DDSoPTANjM9OwK0U6ckmBQjltk7GnwZq6XuV+yfu5pqFs5/H5v/1H/M3/vBFTuRK8laYoKla7HaJ9tNyeREEx3o3nmbjMWzkpiHH7MpduqjaogiGwp9c5r08et5JI7BnVFio1EO9rId9nyv2Ry/nald+FszOXX/Bbc+cNOyOwMwI7I7AzAv8xRmDQo6x2N5vybi+9zmS25xqaybs+NHiJQDmaWx4QbQTI1SE36PXMX048gcm7/nTw2S1AWc0K5PWtQHmjmZcy2FUgi8BlC1D+4N8NdjUjV032LlFK+7OvGMiugy98Fd23/pFMCop/82sDQzBf8o6ZVbyVjVX7uB4txRVlUVnZ8G6EydtJr+larcF+wdWov0eZh4UPncDSq96mnIUl7zmP6i/8CArf//zBmDXf/RfCOMtQbZLOK95882MoMzl7KS2KfNxfwdvdk4N4HAJL/mTO15ygCMnLyZ+ob1UUk7CrdEUVZ1SCFgJp9oaxoq8hb8Yw4UOPekDUh2Mq0CFyWslOVtnDXI/EogzMt4iPVI6wmL4SHAkoVw7ajCnhMjhZZcatRTCbuloLkBKDHeXYysmTAveU8XFCpXp8+T4xwEr7mGlQxAkUzbcIPimPJlvLnkYBoQTKwlbnZDKsMwuZYIY91InadvYWkgURGxxhfQA/ICDhxFv1KesCaA0FDm1bPkc2WZmKuQJOlunW63lpywAnd1w+nXADmRwSSLJfm729XE7GQNE4ipNZAnBOtmXS2+mg0W6IbJPjVy4VUCnxPTxWkUz+e5Re99rSFy41Eo4tM1+NApq1w4goux6cUZnbddbLoE6ml16xDwfGqxul15TZbwLK66eeAvXcfilcUW5t5wXQiKFPlvktqoE0qzrL1mZftmQnZ+dkLP2zkl3MIkUYod1py7L63Q72TUzis5/4BD71yU/g7IlTqBXLKmM4ZEGHklOac5NLhshnfV4qadFFkecKqKiLTcWhceU8Z62cjtm9e7Dn0EFM7tuFkelp5EoFBRJEzRsKeO+1u+istbAwN4+VJVVIKxTz0pNJRrk6WkO+WpbfS+WSFD9oUNRb6WLh7FnMHT+G1ceOwT19FhP7ZjD57COoHbkMjz8+j89/5su49oXfi8qeWbROnMatH/prGN0uSlECBhh188zuNlA0c/C7PTmHyQbznCD4Z88q5bUEx6KOSAtjUsSxcohsRgwB+/fvlwLN8sqygHuaLPUCD6MTE5iYmUJlpIbqSAVf+OwXhD1nIafR6uHIM56Oy685omLfcib8Xg8Lc3OYPnRQTMIWFhclMsnr9bF/1x6RAS/Mz6FWK+Ohxx5CZACv/MFX4djxk1g8cwqHdk8jpuHW6jzqOWC27GAsn4Ml/caB9A9HuaIY3cl9Ju3B5vUt2exp2wKLZ3EYwA5dJJRGs7BFMzengEK1Jg77+RIzllWRjCAWblsMwMRR3nPl+mZuMMGyGlelVqHZF4FxbLAgZigHd8tGqNvoJjZW/QSdQBVlPEr0pW8/kPdlD+WJwH56ejkolnn4uuBBUaaCSlFBEMlCkxSrwkhYYrY15EsF6fPlPZHHmmwrk554D2Q+fNBtC0heXV5Bs9VEo92ReygBJ88I3k+qlYo4jHMsKIXmuU9X8aXFRXmehm0ao+eqZSSUr0vrRNqcEkRSDeUlx+xjnjeS+R5rCJab+P1feTu6pxZg+bFsH8eTsJjO5x2vD5eKDDL+tBRT0QPyPS1SdH7vpz4CbIvwWSixbImBIrNuEpyHbPtRHhGKHVf94/SmuOfbXoPGyO4t35Y7T+yMwDd7BKq5Pi6vn9mwmi8vHvpmr3Zn+TsjsDMCFxgBbT6Nh9pk03Xujwm+2h5IDwNlYYvvfFj6kWnyZaf5w1xw0ulj5fW/NYh14vIm736qQHmoRzlFhDIZl/xHDWMf2sQoZ0B5EGVDEGPCYcX5b9Zl1733/B/4H/mc9IxGl+9B9QP/dTAmrRv+Er2//PQAK9BMi/tY/OHv2jJulHp3BuB8K3k/stnMK81BJgueuVxzoXPs2y4XYD/9EpR/+pUDYy++Fjx8Eks/9Mtq3j70//XJ/HbPbgOU0w/8TvsE/rx/NmUDOVkkK5gd87QBNysUUJaagQgBygSpioklACTw5bTSsTSUHIPEALTYQ+R3xCyHxAqlcZzoyLkhk7xYGB7+CEstQC0SkKEY4vX2AL4m/cME5noMI2KsiJpMiqkVJ8MpiObyaRiVSXQzJ2w+T6aaLs+cmGXMDSfC0lucTlAJ/qk8EOY3zd2UXuh8BQVKR5k7KwBPgY7VtVUx0HIKqmfayrHf0BL2XLKiCZZNsjr2IObF93wBtQS5BMGNZkOkuWSDRf7MHwHbKsKG7uAE/wTZ9XpNMod5linDLlUIkAmkpsky11ZXEZHJTxlkMsr8HFll3+tJj7Lqd6QrNCOiWEhIEOk2fKuKVvnAeiyUHK80kTp1sSao4uONL7wGtqkm7dlPBmU3g+WsBzMDyQKUJfLLkgmtmMaljrSUgkrRjBN7ieNRagKCOrH5GnI0Zw8oCxXsWWWhgRPhHMc89FAvl7C0sIivfPEW3Pmvt2HpzByKPH40lmPxh+caz0OOM4su6SRfLT9UZmwcF+nfJpik0RgLMRp2ESgfPICpfbsxQlaNQJkgk9m3QSCO6r12B83lJhbmFtBYWxNGnwwuWcRStYTqSA35ShmFchHlSknOW5ow9ZfJQs9h7tgxrDz2GHpnU6D8rKswfu3VWDy7ips//a/Y94znoXhgN/zT87j/j/8aZQKlHgtUPvomQZQJRzeQY383WXMpGK33j0uvJwtP3H8CMlE/cOxThlUzcPDQYblGm+02StUaOm4fjV4bl155BS678goERgwjn8OnPvlPklsbhzEWV5q44mlHcO23PQs63ePtHBorq+i3m7j0kgM4efo4Go0mjh17HNMTU5ienES/05VCGWPMbv3XW6R3/FWv+mG4ffZsLyP22ug3FuGuLaJWcFDKscdWgx4R/Kk86BwLWWJ0pwprqa2ctA/Q64D/0tAvDn2YLErx2qFjPtGcbQtDXKqPqPPSZn81X0uEyc5FnvSwS56vHwq73nf7KlKJ56b4JZDBtqFbypSOhQ86hke6BU/LoRsbaHkaerEhTthi1BXHA1DMaypzvc/aMzKwzPNPlA5pvjGfF6aU42ApE0N5NVFxUw5dpy1THNZ535R7ZxRKcYiKAjEmlHufAqLcZl4/ytguAe9RZL1X6Z7PgmYSYXl1Ff2+K73tY/URVEfq0C2qhNR3krDzkp4Qy6CqlhkdsamLJFvaO/wQNd3CzX/7cbz3v78TF8/uQUwDOisnEuw1r4dmv5sC81AKtMNFAxZNqRyR4rbJZAILSY7mZA5KLIQbOVECqCQI5eLP9RKoU8bN8bn5pevf8zuzx50R+LccgedOPoa/e/F6XCjXPf4Xv/dvuQk769oZgZ0R2GYEtPlrfnKrlXXadPhEwPMwy8xYpEzmTLmwefGeLavMQHIk2cfp4+tilBVQnrp7PYrqQkdagfiHlEOufIHrKF51GKU/e+vgo81X/iqS+VUBypwkOD//ygEQpsxZgP4jJ1F60/Ub4q7IogvwmlaO1ZnjdwYCh3ZZfj0XUEYpvyE3maxy5no9vH/rsmwlz90wqJuZ5AErJ1szeOvm4/xjC3fjK15DvZ7mZQoySaXVCggr9lT6lNMYJjkX5Pk03kQnC0FgqGS3NLJh3Ixj67BzNOhpwdDIMlOKx8lemlWrQVxTKbUUMypOqOgSyxxmAm9Gr6QTGx476VUW1jERt1c61pIxk17klDmQ+KIUQKvoFsUmZDJGAdOhL+wgJ2ZqeZxSUb49BOIpM2efqfxL91nOYC2YTkkYKw5TsVgQ0yAyOr1uH0Eci1FXqVxDqVQRabh0xgldqyaz7JPntnIfKXtV7F4kcU5klT3PlQICXyeTTHduyq+F+RNpqCmGZYxWEoOatE+RoLvZbg0mho3GGgKvh3KZ4Ev1/bJH2bYp+WR+MyXXqp+TUs4oUiyjR6Bsj6Fd2ouExRF5pCA4M+VKC1XjlTx+9LkqhzzrQebvXFZ2v8h6LGWMadwkfdqWAH7JxabzrrjZmmrSHjA+Sr1XTku5yNjDqczKRDmQ+o5z2QR3ZPcIlMMgFlkw5ZUsHDj8HPsbDQO7p2bQWFrG5z79GXz6Hz8Jv9MFgkBkqjn2J7MPmfFn0KS3mMeU5xmBSCjKAWXTxDGXbG3HlD7NvYcOYnx2WmUhV8oyYQ/E1TgQVr9FN/O1LpYWlyQCjNvuOIzGqiJfLKAyUhW3a8pZySrrJmCEEfqLTSxRev34CawcPY7GyRMYP7ALM8+5Gpe9+DvRW+vjbz/ySTiXXQntwCRyqy0c+8BHkGdPNvt0Iw8+Q2p5raTgiuemFLTS63Zdvq5iv7JjpJQkdJVjkcfApZddoYAyl11wcHZxEbP79uH5L/oOMfLyAw/Fcl6o9GOPHsMdX7lTAOfzXvjtqIyNwrRzcs273S4C18Xs7BSWVhaxsrCM1ZU17NuzXyUREBBJy4WGRx9+UNoFrjp8EUxeB14XXndNsqI130U+nzKwLK6YjjIJhIY6C1LisM/7GB0OeFOKBSCrbGLWyTg+zDyi5ET8z0EBNhnhcr2KQqUihlSJmBCqZeQYkcexk/uAUtYQcMk5mN6jsmtAKUsUkymqGLLMlFrrBtw4hzb7lQMdLgjwbLRbzUHbQRZdpEC26lvmOZiBWa6T52Lmjp8BSJFfFwoCvPkZyfymYZvN4rCDAlszaEDm09yOzTIK1qriJFUZIe3H1BiJ34QqPNHBnd+LPJez+8vY+DjqIyNwGJcmkVMsSLCYRIm9OvflOqHpHosvLELz+IrKJ4Hf68OOdTGdu+FXfgNzDx9FmccwLZKt+j20vL7KgB/6rssAr7hXJ5r08+d1RmVZMBwLpXxR2HDeO8mYS1uG7GWi/B5SE7S2mcddL/qZ4S/Rnd93RuDfbAR2gPK/2VDvrGhnBJ7UCGgLQ0D5/MA4yz3dfvmcv9Z+782wv/2ac26A+w+3oHnDhyVPOXtkLdHbS68HU+JzS69fnwLlodzhC43AACirub6whvVf+lHYr/oO+Wg8v4rmK35VJoicoJFhc3PAxEfeMegJDh86ieXX/Kr0XA/LrSnLLr72JQMGfV1ivhE0ZN/z5wLKnDgMG5xt3qfM3Kv9fpp7bc/wrw/yOV7f0puuPnHo8c+pX7KDI7NJ9oIa0nsmjqWSFUqAonpslZFXCpBTcKt6HhUQNAzFaNDlmm2BFnuF6ZYb8YcGMvyXUVLsG44RazESZrgKEFITK7JxCospoMwJD5+QiClOQMn8kV1JzWiEPUp7WKX2oygzxRBLL+s6UBbpdkT3XTUhN3TVL6z2SS1HGBFpk+WkVPXBigQ60uBFqldb4ogsCxOTk9i1ZxeKxQra3b5IVS0rLwZVdAUnByodkJQDMnIqzTzmuhRYJmilVJpmXqrPltvP5TODt9vto9lsyzhwfLN/y5WKTKT5GU7myRQKQy25ySz6uOi0VgUYSzFB5JkEqCYMLZEcZbodR3GgJqg8FlGIllZC35lA3xlPx1HJchU7z/elxQskuGbvFL790vUiWQYUOJEf1GpS87OslzsDyqpo4IhsU8zbpDc3FoaPoF5+0kPJDGpOstX7VA43CxsZUCZIDljUCCO4foCe5yplAh2bWdQgWNYNjDKr2LIxf+IU7rn9Ttx92+04e/oU4iAUKTZ/BD6QcZQ8bwUgJJVLJP3sXdZFXk0GdWbPLuw9fEhMvUYmJ0VGHpGxpPSafcaUv6+uobXcElk9TeMIGLnv5UoZpWoZtZEaitWKAOVCidngiuX2FptYPjOP+ZMnsPjYMTTOnEZ13xT2veCZeOb3vRyNuTb+/E9uQvXqI9AunYW52sDjv/9h2M02zNhHooXwE5+h1uraYG+46QjYU0y9+pcKEp47/JtAh2PIbff0BH5OR61ew5VXXonVRgOtTgf5UgkHLj6MAxcdxtj0JPqps/p4tYyo7+H+e+/H40dP4PIjR3Dg4osRaIkUQsik+/0eQjdEbWwcjbUGWnR6b3YxOTUpRnoEVPmCI/cLmk45hoHpchU530fgddBvr6DXWYapsec+lR7zfmTaKudZM1HWc4rxN5QZnGh75PitM7VkRskMB72EyWgCk/k+J2+hUisjX8zDyjuKKU29Jnj/01k4yoy6yJTyPynmZX4Z6ryRnPm0x17j/SX1WyDg9tOoqFaYQ1ezEBoO2p3OQBkj95406ze7ZrK+eMkvZkwS5TlsARBPhHWDPadYkJ7iLN+Z+81iAwuCeTr42yxmqv4aFXenfAAyBQuvONlfFuroj0Cvg14fPcbWsZBEiXW5jAoLCRyf9HuA1yN7kMUzIM2xJ2BlQUnGKAXK2b4RAJtRgrpVwO2f+yLe/9u/i7pVRH+1Kdf9WtBHx3flnFBFifR+LHFtqheIOckE/uzMJui3qMgoFOWezXEhY04WnAaL3CfZttS5e606i6992w9faPqw8/rOCHxTRmAHKH9ThnVnoTsj8HWPgDDK6zBqO0Cl0NQWEL3BlEq9SvMpmlBlj3huRWTBBIve5+5CNLeavpRmqaZ/ca31G986cA5e/qnfXMdpwyCQwPXiPai+Zf3LjK7aZFWZl3yux+be6uwzg+1MgJHffCPM2THZ0eCuR+He+Il0IqxyLN1+V/qjKXvONq77l/8s+zX+id+Rp+iGzX3Nv/y6DaZl0tO8ycQrw6Hlt/wwcinzzv2grFvGm1nKH3nHBlaeY8k8ZzpbMybq/I/1HuoMZG09iFsx9pnQxQvnbx+wSAJLDTIfyjQp+xGgDAWY5XeyeunvmYkW30GwGpD5ocsp5b4i6Yxk0k+GJ6fFcPQEFmKYdIONfCDyoBmJAA9KhBVQVrLV1Kh8AFrkb2GFVCYzA4JMYcvUBFikg2nGLc8DTpayPkWJEBLgo3qIabKTHRcpApCtTj+vwJ4yExswGMJ0MEbIQD+I0O33lcwxjXEZn5zAwYOHJTaGstvA5z6R6bal91mYVJvstco+Xu9TjqVPmExjZuSjnKxNORfJKHc6LtZWmwLUCbAyV1xOiLlcfpa9g5wcC8ChdJKPmH20mrhb87lC3hJjJIJlBQADBD7BOcE1TYVUxFXHGUPHGEEvp4y8BkxxVkxR/LJsx/defRiHpuob2GQ1yVeS8Ux6nY079z1jk7mfZL0IlHnpm4kGnb3pIoWOFGimkJPHmJPlnOpBJ/DIes1VDzpzapU8lv3KPd9HnznGKTvFCT/PC2Zts/BD6SnjjeiMG/Rd3Hf3PfjSF7+Ih+69D53VVZGUEmixF9WxTIV6JT+bc3YVpUPj7Xy9JD3Ku/bvwzTdf8fGhdWiYREBB7eFQHltdQ1rSw2sLa/KMqmK4L6zh7RYKaA2MjIAyvkiwQedggP4Sy2snFnA3PETOPvYY2gtzKGyT7leH3nJi7Hy+Bpu+tBNuPQ7vwPBZdPwz87hxA3/CzZdzBMPEcjqA4alWiY4DmXdgS0tFIYwqNJqEcfwolj1jUtklepJtcdrKMxOYGJKmW3dfPPNwnh/53e9GBNTUwJA2D1K2TLBy1ipjMTzcd/d96HT7uHaZz0LuWJRCgcGz31dQ+i6iPxQ2OZWq4Neq4vEDcTxuy2xWTk4jiWKj6jXhx6EsPwEJgshbhvt5jK83iqKNuDkCOqUm75umMq4i2DZcCSCSoorWe91dg6JWEa1d8SRhn6XbR7Ei1SwRMjbOZSrJRSZcV3Ii9pBKGQZM/6emb0pWToVCHLPSb+7BIxJK0Uozu9S6kl9HUxDydopI+5HBpqRhWZsS7ayxEul96esP5n3LzLEygOB99UUFDM6jcoHfn8xbiuN78uMvQhgcw4NzTQBxgWL8X26+C4oszw1Bur6VD34vE7lfqkZwiJTch3yOmISQN9Vru80BSMQL5Wk6JbFNQ2Avahu1o0Zs+8GkXHzvsexFIxOc0cW5WKUcjYML8Qv/PTPoXN2CUY/lEJZg0DZc+W+Jo+0zYNtVnItMoKM9w/2JOumFDIL5ZLE+fW6XQHIaWVVPi69z1TupNF3pw5fh7OXrPt+XOALduflnRH4ho7ADlD+hg7nzsJ2RuAbNgIDM68BmDrPojMOaf0tGcusNMz6zBjidk8xxinmziYL62A1A+PqM8Ndu6z6qrig9TVs6IfO6KhtDKuGtynrQZUvUMnWzaSi2+8c3yY9pJajsEQKgPg9TAaCgKHf66oPi1xxo5EXe4cHLPmGikJmcKSYzOylreOYLnpo80QmfPFuKQJkIE29vL0119Y9G+pBHhq3cx7edLGf6S/jza1HBbipyZ4OLY1Qkf7gDHimOZSqZ1iBx2HWg72bNFEKA9Vz2/MDAYlmGsnCiVkxbws7VDCBkqHBYrZyEkKPOXnxkNCJV/pD9ZStpYepAsA8TcRpm8dCwAoljQR1ZAkViNoClMmOEWhxUky+iEZbqbQ0i1jJ3OdETUApbRpBJBNP6b+mRFsZbckkVsB8TqKTyHSINFfXpFeRvXdjYxOY2bUX5UpNso9dBr2yN9SiyQ4l2fxdSaczVpXHm8vPfgiOCZIzGTn3naB7ZbmNZrOl9pMO5alzNifR7GleazREGpsdH5k0u11UynnEEZ2Ne7INVca4FPMCkkWOGjNr2ZPYHwU6dLSLM+iYo3D1/IApG5xLQ9cr1/GGFxyBncV4DcXJZZnZ2TWWFVaGgXLWU0mTHzHQYkElSqAHATQC9zCAlnkIi9BBXIiIuqQNQAobiZJ0UkXL3kNi2n4YyKSYf5MBDImipaeTzCONxFQsGNlmylEZpePRZOr0adz9la/gtq/chpXFJUR+gMhzpf/R5nHk53kfE2AewyzauPjyS7F7/z5MzE5jZHIKZt5WwJH9wIAAYx6b5fkVrCytyN/i1s4Ym0IBlWoFtdG6yH0JQln8oNsYXeKDpTaWzyzg1NFjOP3Io1hbXMT4Jfsw8ewjmLziCFqnm7j1U7fgsu+4DuHVu+HNncWJ3/pTmL02AiOAD19k7NweFqKEPAwYg2QJu0jAU6nXZL279u7FxPQMxicmxKxLlAs8zxyePxHuuecufPWr9+J5z7tO1BNsA6B1HQ3JXN+VfSXLSPOyYw8fhanncPCiiwWAc5x4jKnk8N0eYt9HqVSAS1OsRgdaBDFYFFDEIo6RgDqMoNNB0OzA9EIkrg/fI7vZROR1UXTY6kH5MPOxVWY3GUwa8UG8AdjukBY2xKBNFciy60MVcxIEHsFmKI7cSAJRwND9mz29+UJRrmuV68YfWcggcpCKEClq5RgZxntiFqmkGGVuG+PvpCeWRT0EMHifQwxfs9BOHDSTAjyjiI7H/l9VyMvaSLJt5TU+LL3mdcBWgIAFMRbP6MTOApOmSaQSPREYpURgS0DLu6XNAkQhL4Zjoj4X00MWQxVopqcBi3IB5dZ9unz3pDL1hAAAIABJREFUJH5J5OmJihIj+OZ3J5VG4v+QFsLkmyotuBD88l5L9Uf2PTEAzKIQoWohlUMnsbQ92ImBm278U/zNjf8Lk3ZZMp57oS+MMtsoslu/fE+y9SeKRXLt5GwxMKtYDgJEsm9s3eA1Jl4CJjPXE5Gi0xCMmd8cY4Lok9dej7W951bEfcNmXTsL+nc3AtsZaZ1vI89lsrWnuIpdxYwQ2riEdpDHfWuz51zsdkD53fdu9b3ZvIDT3Tr+6tgzz7ncJ7Nv59tGLueNl35eFJjZ48uLB3HLgjIc4/afIz0WX1ubRTPIf9O3kSv4has+tWEb+dwN920cx9ccuA27imuoWn2c7I7g/tUZ/Hs2TqvmLTT7aYHw393V862/QdqZq36Mc8V16LkBjA4zjueS9w5LsjPwuy1sG8inNzO82bvFGEjknhsB4WDNm7dtW8lxBiRTV9InAJR5cdOVlEwWJzeU0CrQRQaRpknnB8qDvd1Ku5/7pW3OreERHmbdNrqRXwAobxvntdWhe7sjxPW/r3cGH/Tm07xaStuUPFgmfLIYNdmUcsHQumRSRBlySDmkLxPcOFCMrSXmTHkBlIxMofSYY82xNZIYBllO9i8TKJMZEdfyQCaqmk6mgKAnEOBG1pO9paKiluOk+qhVqC9/CAzJ9KVAV9jGVFIqvXeq15qfJWiWyVMKigd5x5xoa5xApzJv9j2nfdBcFCd9ns8JKeNJmNlML2F19Oh8y60qktmluYzrYXR8Cnv3HkC5OgLPp4SVm2oijAIx9bEd1Z+rgKMyHyMrxHXQnIaAls/JZFmYbzqi5bDW6GJhfkkACie/7HPmZJeTfMZKLS4ty6SSDBKjr2TS3G3DczsYHakqKbbbhWOzv5lfYjFctyvZwIZBp9xQALMfa1hzdsG1agi0vGKIJAYrvfazopimoV6w8apnXLyFTebYMJVYruy0Xzzrt5Sc67Q3OcuAlkguHmP2D9KIii7dlOrzR3SxZNIoo2c8tY6EMltDjSGBML/MRSSt6QgSwOPEmLmqslBlrCWuuQQ1tmII+X5G50giswBXEwXKOK0cQs/H0YcewV133IGjDzyAuZNnELl0Rw6kl7lAZ3TbRmLruOjSSzC9a1YkyGNT0zDzDoR6pkM6j0/I49PB8vwyFheW0Go2RebNBwE7M3nrY3VxjS6WimLwlRiUBfsIlttYOjWPEw8fxfGHH0J7dRWTVxzG6DOuQu3wReie6eCBL96Lpz//efCvmcXa8eN49Dc+CL3bQt/0ENtAwbRgMa+6Qml3FZWxEYyMj2F6Zha1+gjsYkHOaxZzCAQTkV+nAvtYnYcsIjBXmf9ecunFIvsVaT3NkwoO+m5PAKVt59Fr9zB/eh6OncfYxCTiHMF2CpTZ2pKOo2Eb0h/utrowY0rZNQQ8XJa657AfOGp3ELc6KHg9iYLq09yJbtOuC4NycvYNE+zxepQYItWXrMsyVNGNCg5lNshrn4eGzDbXx/sObyWq/YEdtqqSEIlM2Xby4nydY6RWei+jSiZr2adqhhsqRVf5LqGjNr0OsgRuVcLl+SiO2byXJT6M2IeeBAi0HNpaEW29As8soxvSGXqjAiNjlqXdZehaIrvK7Sfjy2IO10hQy/YJ3ocIUqVvWPqBY1H0cJ94fhXIBvOYSLuDSgggjJe4r14ffpdGXqrHOHPPpkEai4Lqhw7eqkBIg0GCVlVkVUVnFlV4M5W4JvY8p/FWAnI5XqZytpaiJQsPvF7bHZz82qN432++G9FqGyXTEqDcFWdxFvSy+z5kGRmjTAfvIg3xbAee3CcSuGS/xdJAncsqXspVsmth87mdEY6/4HXoju//1p/17ezhlhHYDqReaJhOdup4862vGQDFDKS95ap/Pu9H71udwU3Hnok/emijeuGpbANX9OX5A/j+z/zsOdf5VJZ7y8JBvO2O67cA+6Uf+X83rOemY9fi5778Wnlu82ubN4jjRVDN5W4GzU9lGzmOP3/ra7Zs4///gj/Bd+/+2obVv/Dj/5+8j2D/oy/+Q1w5cnbLeHH7fuLzrztvMWO7QX7Xq5+JK3aPXOh02fb1v7rlMXz4y4/hyt0jeOer14sd/+2m23DfqfWCy9qNPyGfP7nckee/9PA8PvCZB57SOvmh1z7nEF7zXFXguP/UKn7pptsGyzrfa090X7/00DxOrrTxV18+umUbh5e/3Q7cd3IVJ1c6592/zct4+Q2fespj8UQ+KEA5e+OQinIIOPPVdUnq8ELXP5g6bp4LKA49P4B5w4BuyKAn410zieRg2zaxohvk4kMk9fr2ZW67inUScH4OSldYSs1Q1WfKD1kxHwBlXUyI2JclC9jMKG/Z580jpPjj875tmy7jdaC8/smswLBt1W642LHhyJ+jwLGJ8c9qDm9oPYY7oo4yb0mHjJMykRjTiVUActqbmsoCua3KVdiTCj0XLcyFnUe1TlMrZvsSbKueMnmk7uli8kU1AmWQMuZqMklW0JQecbJDPpKoBy12YWoBKBCVXmaCasm45TFSbWoKNGvibCs9yilDouy40gzebAMIiaQmonoWA0YPiUEZF8GJqJJWD45goiaQnERnLrAE/pR16hoZJPYHUq6ZiDETJ8yUFHb7Hqand2P3nv0olGsk8BCElEoSYHMSrgAFJ66MlGGBwHMJkF24zI8NfOkhlmgT9l/TmTlH510T3V4fcwuL6DD+p1SVc5gT9p7bF7dsSrizogbduCulMhrNZRm7vGOjSFkvWWQWKiQiiowRo7hU3yPBNTNoz1q74WqO2K6pvv51sMz9zo7rlbNj+LYD0zIWA3l26o6t3qUMoqQAk5qQESRnP6oYkDL3dOL1XRg04RGg7IlhE3vQVU9ipMA0ARXIJnP8CJRVzJgwfTlLwLIXJ/DZI0z4Q9fxnAW6YrssVjhkxGhwRJMkFkU4+TZVNnPMuCT2PlooF4uolcsI+57kzZ44fhx33X4bHvzaA+LcTGBSKhex/+AB7NqzG7v27cHUzIyAiJiS35wlRaNE08UheGVlTVyvVxaXZTLP486iRr1Ww+j4KCr1CgoEyo4D6AGi0IO33MbCqXkce/hRnHjgIfjtNsYuO4jRZ16Nscsux9qJNdz76Vvx3Oc+C/ZVe9BZWcHSRz+LqUoZuYoFp+hgojoiktRcMY98uYjIovM1TY54XtJCj9cvz2dlfMXKiZIm0xU6kbHw3b5EAVWrFYyPjqDb7Ujhi4C5UCATrPrBq5UqfC/A2nJDrhEzX4BTKInZF523ebxi35PrJmZGF6XyPQ86uzCoSCHvSvCdt+V9sdeH4YeoBF2YNPFqNOUaYWYzwTILrWQkTShQRqAofdaaui65Pt6LRKYsPcvpD93SpHdZ9YqL4zSLUwTTCAVs83OMW7PzxTQSjq7ribSUcJj8QLGiLATyWItaITXtEtNDrk81Dsi1wbOUBUJTY+56LG7XbZp6IS/KjU5ocWNEWUFQJ3nk/GzIszjrJaefgwJ7kntPhl5cqZWLNYuWvA+RHeZy+LtER5EIT93yeY5RycAxJlgWwBuFynSu3UK/04fNMUu3g4VKW5RBqlebzD8/R2DNY8a+fyX95nLovE9jPWXkJe0u6XfroF3EcaQ9h/tHlQEf/XYXSbuPv/6jP8Utn/wMbBa++D3DKCo6eqdKAPW9pRRbtm5K6wQzkxkpFmr8XnLR7nbkuuOy2R7jMvqLbTyspaRRWmTX733lrz+ROdPOe74FR+CpALVsGH7lju/HBx96gfxJNvNCQDn7HMHoj9/8ugFofKrb8M0Aytk2Xv/p/7yhELAZDA+v+0JAOVvmdoD0qe47l7l5G7db1h899Dy8+96XnhMkZ9vW9B0B8udj6Def/v/4lpfiuRdPPaWr4rf//h781t/fI0D5C7/2fYNl/MgffhYfv3vd8DgDysMrIWj+b39924b3PdGNeOv3XY1f/L6r5e3Nno99b/7w4KPDr/HJ+uvXjZKf7L4S0G8G/ZuXf65t5v5xHIYLBtl7CZT/8HXXDT46vI1PdAyezPu0s0fWgfLWD26AowNGePP7tjDEMmteB3gbfhuA1W3At0JJCphsyltdB/GbPzfElm5Ao0OxNGkUxWa0uoGbZX8TGTmyCWnFWzHKBCchet2OgKQBi7rBQfpcQ77Obl8IKAswl8Wo/8ukKBvHFFSqadx24VznYvvXlzfYwgFATl/b9NGXNb6GszT9yaTiKYPK9XIipkBpKGCME2FOcCg5lpimbOJVKMjES7fzSARAckq43peugDYZBpbyFQxVBjiZLJIrVbFShs48V4JjD3riyg+lwU6O2cOWMHGUBlJ6zaWItHqQ+8qJasYGq+UpvyJlviSAKmV3xDWWgl2Zf647AMuZnE6m1O/KLIdyaOUwyzFhf6wCyiwmkHV2mBHrqH132RsLA+OTM9i99wDyxaoAewImgjmRTNOVl0Y0ZDjZtykqhk4KAHrgUDkWJ5+p/N+0YVrKzXZhaQlzC0vColaqdQGdBMp0zJZ8V04O+66A97HREYSRj7W1NQHI9XoFls3peyjMMoE4j6uWEFioy7itlzBnzsCjG684FGUgeOtZ/byDUzg8WduWUVaAXDG3PNgsMqhIrYLsNyfjlABLqwTZIAJjAcd9mPwJPcDvSUySxjgeSjrFVI1ghcdAHV+lxlaxR7FuIMk5CPUcQs1EKM/nFTCUwg37nLkdZLDJRGbSU/U7c751g8ZXCtSR/coxeoYqCdOUGKC1lVU8+OCDuPfOu3HqsWMo5h3s3r0L+w7sw/TUpIBStVE56fdlvBB7p9vdLuYXFnH6xGn0W13J8LZyFkZrVVRrZHvJ7BowcjTNY3yOi9ZKG/Pzizj+8GM4ed+DWDt9BruuuASXfs+LcfG3vwBnH5nDVz/3ZVx8aAz1XRNwykXU8yWwSmCzQEDZNftNQw8uQoRCTKqbgDDI7O1kK4pJebG6ctN0c6UJiDhmlgBjqkcmJyekvYKZ25Q7FxxbxsmXfn1Kr0tiSNftBdDNPIJIQ75Qlp5n9scTXHtkhd0uipWS9NbzIoyDWMAencYJxGwCMbcDjxLrfB4VHu9eH2sL8+g3m3Cbawj7XflhYUkc1sku08GeOeJhiL7riox9cmoKlUpN7qZ0pOf9nq0SVGZQaaJUHYDF84lu0GEfNjOHTaDAok5B5ZbTNZptKXyB50fMgeN9kmZ9uomE/fMEhzwHJYbJgBErw0Ey1Tp/RAGjQ6cDuO0g0HNw4wT90EBfq6MdanKc4JCx1VnJgBVr0HgcKSGmuRrBfGpMx/M+618WJneQEqDuWwTMfLBIpgqg3F9dIuLomM97BEEvWzeWlhaVAZbck1R7iJJMq/ugKAh0XfLbuU7eZ4SxT70s5H6Y5j3zdbUuJb/OADOv0SKLR5LDxXt16kodxXAbLTxw2114/+++F2G7J2aPwlbTtCtNM2AhhSwxl13OOSjmbJQMS8z52m4f/dCXIpWfxGh7fZWmkB5zfg1xOZI24FRx30ve/GTmTjvv/RYaga8HqBFcPf2jbxPA+2SAMoePYPn6Tyun9ae6Dd9MoExQ+/S/e9vgSH/uZTfgipG5wd9PBSjzw8Nj9vXsOz+7eRv53F3X/wZ2l9LklvQ9v/PV78LvP+emC561m7ftQh94suBxeHkZUOZzw2B4+HnKrv/yZ1+ozpFtAPnzf/3vtwWT59vu8wHN77lmD/7iZ9T6+Ph6gDI/T7A8zPg+UaAsx3a5gyNv/d9bduW6i6fwD2956eD5fT/34W+qNF2bO/Ljg9nu8LRXwZf1x3byZ/Uq2YYLnUp8Pc1iyt46QL4bn5ephixQrZ2VfZFkqVVtz26fA7RmrJeKM0rZw3T9w+Sy4jAhQJmTpA1AmT2pcYRerzOQ6W4Yiwsj4HMyyhuI8JS6zPqfKWPOck1lrwe9X5vzj5/Q4KeHahhkb5Vjt+MQz1q8U01i0v5b6RMdAo5i8sOJNiV+ZCZSEyoCBxr/KEm1kgWSyWNfssg2KQEkmE6ZaulpZ86uqBuVcDnrKxYX2YRAlsweMzfJIFNS2IHvtqEnofQ323Sf5YQ4oStuQSZvgadkdgoCpW2EYjSm1s3eaZp0CdMjQFnJsFW/s3Ll5iNjO/k7J4vZ9st+pQ6qMvmTlWVAmecK+w0TyYamWy4n0JzIdXs+DNPG5PQuTE7vRj5fgh/GMtHO0XDIzgsAU46wNC6jaU5HonNcnntRgIJtSF8hQT3ZUeiORMz0PQ/Law20O/QGoLRdMWbZdnZabQHGPJ/IABaKDubnz4qbe71eRqFIsyM64ZoieVdAWRkihbGOpl7BojWDKEmTkNMiljDx6fmftW/8wNV7UaKUObvOBvIH9gbzzTT3UdnUJo2EbEcYcseyZXLL/Zdjz+Ma9JEEfWiU2XodGL4LLSCjzD5qSjoVWJZM25Au6ao/NetNJxAOWYyw8khyeWhWCbAdxFYRMaXdci6yB98USSphi3KwVoZPPK80ndLVNE82vY/wnOf5T+Mtvp/jLOd+zkJ7aRVHH30Ec3Nz0u9dLRUFHIuslf2TxZK4YBM4+VEsvcoLZxfQayqgnLcZ2UMXcjKu3J5EjLdyRoSg30VjqYXTc4t49JGjOPvQMdhegEue9TRc9rIXYuLKy+GtuLBafTx+9A4Ylobdhw9LlJlHVjAxEfdcxOw7pdRXV2yoA13k48z1JssqXgISGaVit/iQGDWN7cwGwsRCt99BnASYnJlA323C97vw/B5G61U59+fOnkWtWsXoSB2eS4UDHestcYgvFMvi7l1wLHQ7LawszqNczGO8VBMGk1eQm8RivsbKEKXvedNE0G4h7nQwUakhRwltr4vmyjI6y0tw2w04GilxspoBQhoCappkmtMXQaK5/ED5BkyMY3R0QsAujwNVBD7ZawFzKsKJfepUM5x5/DHMHT+GwO2A/mcWC3QFW9zIKxLlRcafx5cjyHNHFb4S9svT2yHH+CdVapDvIfbbi4pFAWWukFJnnf3Ddh4aFSEJ0PUi9JIatNIImqGLPvUjjo2oHyiDO947+J1Atbqu3KgJNrMeYHF+Z0EpzZmXnmMC5fReRqDM70eex3yUy0XpJx8dHRX2nGoUFi2kLSLP/HcFlLN7e/adlK1v8P0k6qChAvuQW3emEhMJNxl7m73nClgzdkquO7aD0OvBMNBcXkFJy+G973o37vzirXCYic2Cw8COTTHpVAJxGWWngDIzk9MWjFa3AzemKiFG0+2hy1x4YZE5u6AeR4fNFgMzh0Z1Fo8890efyERm5z3fgiOwHUilrPimoxt7f/m+Vx+4bQMI43Dc8NWX4N1ffSnYo7y7tLVHmc9/9+77tkiC+dnNjOj5hpfLufMV79jwlqcClMmC37+pX/plu+/Dqw/cjoql5lDZY3j7Pvai/4nnTB3b8HqW9cyx2fxgDzCf/0+XbDWfzcaMn3mi43+ubXzzl1+9gQVmD/JmUEwAXLVckF3+4IMvkN5krvcdT//oBvDP7RlWCXwjT/fNAI9s6/tTCfW5gPLm9f/0iy7bINMmmCRYfjI9zOcDmptfO/KL/1uk0E/0QXb8fa+7boMc/Wc+9CWRmF/osWe0BMq7X3bNemrK8Bhln9+8jQTiBOTfrIc2d/U6UM6YhfWVbQuV5WWFWZ8ESNu0BxuA+CZH6GyxmdyPQGrzurLPD7ZjG8AqLGYK0MSNc+g9G4By2rPKHjRO2lWvmQKnZPcIGMig8N/hvtz1rJsLHZ4LS68zVjXV+abAbJO78GD7N4Pl4fWf+5icszc8/fi/9tfwQ2fvFCZG5L2SnUKzIyWZo1EM+99iShLF/MwSF1gygsIikDVLe+rEQVahyAETn2UTS6wSpYFkJtLIHSXGTZnctM+Uy+TE1Kbhlbj+egjdLsKAjqs06+FEULk+k93h5IpwZ5DJLOwiWQrFEqr8ZYLyVAIuxM56jAujamS76eaaSjI5mWTPL49PxoZwrzKmJHO9Zl6rFGbECC6S8ybvkCG25NyNYprq+BJZMzO7B7O79iDnFOGKaRGlj8WUTVYKBkpb3X4PgduHT6bM78PiMi32TosYVDGkEQ2rAC8IReLt+QS4mhjUkKGWvkDfl0kvnWvJ9pHpbjXXpPeZku5SOY+8Q8kzN1VN3ik5lvxkykGNGpasXXKWZMqAgeIj7efnawTIr7x6r3pfpoYY+l1ZqMUiSeVYUg7J4hR7rgmUC5Rzirw8Fom15nUFGCc+gTJ/78OUCDEVZaNysLPIJrV1WcuEMmwjUDYQmwQgReQKFVjFMuJ8BVFqQMQ88IStGezFFRk/+1hToCzSYwJlNflXRTwFpDiOSmkQpxE+hshcKf3kznc6bawtL6HX76hiH7OWWQygGVSePa7mgM30eh66rS7cbk+OFd2I2btu5qjSUGZjOSor2KfvG1ht+1ghAx0bGM3lkavlsVbUUNw9hZpRgD+/gFMP30HLcOw5dFiY7NiPEfZ9GGEihmVk1gKJYEvBgkSgKadmuV5Mqge4z2TaGb2WkwIH99cLPLS7TfhRF5URB+PTFXT7DfiBYoalJULXceTypyHu5XH61CIKxQq8IMbp0/Oo10fEIIwAmD3zK8sLmJkYx0Shivmz8+iEAZxqFZ3ARc4yEbkeSoYJxw+hdbooUFYd+3BjH91GA6tLc4i6HZTzORQsFpqUu7EoS9J+ZD1RcmBRcUiUky7nnxh9SRyWnFJKccIebqoRAg/Lc2ewMn8WIGMurRhkciMZN6UEMZXLcqGIUqEk90IWfxyHBmzsieX6lOkXv4NiaRchq5xdZ9IvIq+ZLLaUSqKC6Hoh2qENrViDa5poUTlBRYBpiSydsJw+AtwWMvsC8lPPhWHDL94bM4DMK4R/84f3FslbH6hlYjHnGh8fh+eptg0uh8UgAuVhQKyub6UQ4vME21SE8Ec5/WWGmOoLayDbT8E7gTKXzeUKw00HbHoCpA79XVeZj7VXGxgtlnHrv3weN/7+H8L0AhSpvOF1nUq1qchh9DL3pWg5yOsmioYt5zYBtxeF4pzOrG9e57wDsSimVCvr84PVy1+E0xetS/ku9I2+8/q31ghsB9SGgdzw3m4Hwgi+fvmOV1xwUP7gOR/Gqw/cseF9nzx1OX7s8z91wc/yDW+85PN4x7Uf2/DeC4G67fbtXOB8O0Z8eBzOB5TPtwPnAq6HPvJO+diTGf/txmDzsWIv8l2vePsW0L/dWG/33u1Y6id0gC7wpvMBvGFm+paH5/G95+m73czKPlmgeL7t+EaAULLgj/+B6l3nY5ghv9A48rNf/O/fh92jJXnrJ+4+iR/+w89u+dhwYeHJ7v+FtmHz6wPXa/lC2+bTG5nX9A1PCSBvXvo6ah3uZRwGc1zNoFd5I3WV4cnBF/GWJmCl3x4wgcIop3u4dZ+UdIuTJhqTRJSBDSS4yhqW7IUwbdv0Vg+GbbvByooASpWnHsO/D435+supTPlcFoJqr9Unz1OrUC8NvWHzcUvBTLbZN66dwNvXHpVxoBRY+D/Kq1O2hePJyRDZW/ZN8veNjrGqh07WOogBIqBVO0yQRSMsN2WkQ4JlvjntdVZjriaU7N/N5H50MaU8z2EPr8izuZwA/X5H5Ji9fg9JzP7QAqoFGzm6SVMqmaOUldFDKrKFBl+cJHFiRgaZqyUrmU36RNacSgUzFp3nXzaxG3b3VputjOdoECXKwYHInPJrDUXJJ7YVQ0+2OyTIiGHZBezatQe79x9EABuWo3oEB313LCT4PjqdFvxeF4HbReJ70GMflvRem9AtyocdeCEN1GKVEyyTR4H06LuegB72anPk3X4fnjh1SwCQPOd5PZGoklEuFugpHCNnKoUIGWwWjLqag45ZR9OaUDCUMudMRj90fnIM940U8ex9Y+uXw6bXlTRa9YxyIsxziEqEglWQXGObIIBgjA7Xbg/otwCvL0AZZJZDD7bIgVNGWZQK2Y/k+QxMxtRlRpBMp+YCdKcIp1SDVa4ClREkjiO9wwRFnGhLtnYKlOXYy4lJJpBGROllm+6PupcoJ2I+sogeYd0MRun0EbKoFPpoN5tod1pyFVLazP5WFuQMy1aSUX7eD9Ft99Bea4oXgvL9IoOngLJkHsND3gQssvudCGdWOijmy5itjqDpNdC0AowfmEYh0mCsreL4fV8WiT0zi9n+4LuhjG/ksW2A17QvPZwRjZso+Sa7b+jC1JIRVsUkHWFMIMJ7gS3O7nHsoddfQbOzjGZvAV7cwszeEezdPwkrb+C222/FqVOncGD/Abzq+p9AuFLHww8ch2HYWKPqod3D4UOHUSoWpE2h12ujtbaCCt29dQe9dh8ufQ7MnLg179+3B1HPhe55cNib63qw6UydRIj0BK3mCtaW5hH3eyg6prC+PDyUE3PQlfEcYBu2FGTY6ZGpQzSqN6SfnQb9/5e9NwGX5SyrhVdXdVX13L2ns8+Qc8hAJkgQkjCYgIhXvSjI8DwqgrOQMHi9zugVgd8gV0EFr8gMIiri9MugF1QEBAEhJGEICZlzck7OuKeeu2vorv9Z66uvd++dfYYdQn6G03l29tnd1dVVXw39rXetdy3jIq3zidc0jQMJ4pitjlQAnMeD7+X2yQ2a7RqUQA+Hpm82x3aQokByvd7Q+c1CYk5Fh1RO426B7RPkns33E021dKapcFRCUClr3+kMPkw99AmJq3V0HQ/dJIdCuY5hP4THYqYwP48le27NtnN/rEP29LlpC3uWYc7bzHue95mahsvzeqR6iv3JZJj5o3vmJA3CfKfa72xeC7y/Wbd6FrlUGJpaxoJsy2ZTkWTZfq6H3gu61/PaSWIQKFOrM+h0EXf6cKMx3vyHr8eRW+9AmcZrvEdQ0SQXa0ctFjLeo9eDk0c1H6A7NtFZXbZGdNsYxpEY+Ylhb+a2LcbczePey5+JozsfMbl3nfnHt9cIbAeoEVjd+ZyXbRigU7G6duGtQBmZTgu0FugpAAAgAElEQVQYTzXqmyXFXP7hf/vqkzpKbwcon6i/1xYBHihQ5nZu9V4L2Lcz/pfOHMLHnvZHG4ZqKwD86ivedz8m25p6bR7nrQoYl7/vt8U6P5iPzbLmaYC3HaD8tQBR7s/XGyjzM778mh+egN33fuZOvOTPPnXaQ/men/+eCat8oqLB/y9AeSsYuyUGe0Ag+cTjY0DaOsK833ZkTtgnYpT57vsBwsnHmS91vte6cFqZ9f33lz1onoxYZOZlgXLW90hGmRM7sRQWpm81FptB8DaAsh0H48xs3JX1sE1hJxzGaTC8vtDGfZwy0tpiPdyn32jehn+KVk00CPtwk0SyaQ4H2RPKSxUJIvkvmVYjobMAb5rJMPLtRKCGJkU0+SLzQKMZ8z66b2WDxQ0VQM4k8mS3lEdsev/IblPWWiBT4xu3bI/MqCS+Mbq9FtZWl9HurMJJQtQDDz7jpijZLJDFC4yzNHuAA9/00cn0iRNAwyjLxElxMOvno2GIuf/rksbp/AMDHBkLxLgR02NnophpgpUK3JNhIostVpoOzEmKwTBCqVTBrrPOwcyufSiV6xpXyXPl4ErTpASDXhf9ThNRv6O+XC/H6KyR9h/5AkZkSn2aejnoDxN0BgN0+3SFHRs37kxGzPxd5ohGdOQmo+4a4x+aQ9HVmiZeZJTZQyxTNQLZXCrJbhs1tN06+p7p6TQ9ypuc7jPg/IRzF3DOfHVDf7JGMwOYVpEh9ixzuqb0sVIqa7JKkyCebMzUzQ27cmqOBl2MBiwU9JFPR8hTMZCxckzNntSLyPKRBacplCbqlGVyR33AKyFfrKFYnUXA3tT6HFApmXNBQDknAEUDNzup12VHtYEY8MxEacqt2xaCpqWt/Hd30BcjzKLEoNvRT6/bE5igvL5QKhnWsViSuZDpJx2BrHK72dKPVBA8xBmjzAIPxj3k0wS+28Bq6ONgOxRDvlipYRi1EfohZs+qI4gi+J01HLn5OqSjEF6xLNVBuzNApVRDjiCDBSL2tRIAqf85a5vgNcPPIL03opkbWdcyyyeSTOfyRaSFMXppC83uMax2j6AdHsda/xguffQFusY++9nPYG2tjZ2Lu/G9T3oGdvuXIuwC3X4Py0vL2L1nDy6+6GI5fffIuq+uYG1lRQW5QnkOrutLnoxhhN7qGh7ziEciYJGJ8Xz0RohCeC4Nn0zkUKe1hn6nBc8Zw5d6hKdEplyw9zn6T7jBRBXA81H3Khac5Eqd071drvccG7VWRDy7pLLwXXeSM05pOhU16mdXljwLHSHCwQCD/hAhs4aV98684kASbkqzVVSk8zaLdpRa857OIl2milDmc6FoZM40yZLSwUOXRbiggqRQQz9HpjRAP6TMmsA8RSGfQ0CwyEOWJRFYUMzdJyi1Rnn2vs7Xef/kNajcd93vTcY4l4/jUEwyf2goyG2y69wMgK1zPb8DeF+nmZf93plmoS2rzbG367L3ADLE9JqQFHw8ksEeATOLe52VNVTyAT76wQ/hP/7hAyjCpVDCxFgbeQccqgioEOAYwkE1KKI5ClX8WG010en3BPYZ3ybVU8Z6q+ibtUx84VHPRmtuXe532jO6Mwt+S4zAdoAad/hkplanGpAHCja3AojTrtMn+tyvFShPFwEe6LZz27Ziqx8IUD7d8d8K/FqZ+Oax2s4Yner4nuz1zUzwdH/x9Gsn6s2dXve9b3geakVfT52IdT3RtjwUQHk7wH/zdp7MUMwu+xADZUqvTwA1pxnQCSJ9AHLrUwK9bNe3WM58MRugMv24/1ZszYcLKEvaZuIqtgLKBq4ZlotAWaYsm4AyzbzU8zUByidncyfbuiVQzjR+FpRNeqyNdJSMLveXjp1W3jbNup/4QjwFy5xJoTeQzNmY8LkfXvsy7kgjAVoas5CNYY8fpcGS/GXsA8eU/7a5vran2U6i7ASJMmjKpBmDpL5mMpoE/5J2rk9S7bqs3JlyyXhE6WQegceMT4W+CMhQ9iqmmGygywkvXVf5fIqlpWNYO3of0l7bRAhxoksWjvJtMUJ5MTw02iJYYVyNJopkDsVssCUyA+tT8mqdNdkxmp4o2kkfgbLEnjLnIf6n2+5IeZ50YGVRQC3olBWnuYyhp1utj/MuvhT1uR2YacxpQsux4KSSZkiUP/dbTQw6LRQcsmJqwtY+p/kCxl5Zrs6ctJP36ocJllZWsbrWkcy3UqmoUMBe5G6nJWMkSsJzmcScwJJ9pmSlJPdVfMtQk3gy1ww+aubqaDtVDJ2yZKwTpYCo64yNz9zEf+LJj0KNGbOZy7u9IsXqZV4Dpi3YZNfKpZdsJqXMMjtylPFLWaUbDpDvtzHodRCTXY4HQMLMWYL5MfKMm8mKK9wnTwCJaMGYMxFE8TIeMz/XN7Lrcn0excYcRtU60jLBKvujfYw4d5Yc1xRO7K2OPcoSTau32hQH7PVo7gOTm6IpBhDPqs4xxnDQxaDbQ7u5ik6rraIQmUZK7Nmjy3gmZXITijPnuTdEk4xrs6kCk2ohXk7nLo+N60bweJZFJSwN8jjQG2NUKGOGDKafIOcP0dhRxGDpCI7fehPKwxUU8g663YEKBuyRH4Q0X6JsOZXJVa3RMMcz52O2MQN3FKkfvORBLQ5E2MyWz/sEcDWUq3U4pSLWwg4OHb8XnXAFOT9Cq7/CGGuhl2PHllEp1bFz527sWjgHtfxOFLySiVSjK3WayuCLbtg0xLvvvvskU2ehaaXHPmKiuxj5YaQoqLNm53Dunr2oUPGQjhS/pl7fzPArYrZvMkSQ51jxHk+kK4unzMHexMO58hFgwdQ4eOveoLxjIz/WNccCnjJ/jeKCMVO81xQKpuCm+1LCvn0Wmzz1cSsHnQWuzAODTDNbHLod833B/WZBR3FKQd4wypnE3bQPZJGIqfn+4f2WknD2N9MMLKQ6JOdjXGwgzJfRjOi0Fkgx4jJ6j94CiqgyveV230xbgvFbmLC9mbeC9t11JjJs/k1wzHs+389Mdes1IR+GjIU336XmYe993G+5hGf9zhw73j/sfcK2q3B8p78n+LrNqZeLd8aGx+OESd9oddvGvb/VlnnZ3Tffive+4c0IEggMc3mOKY9FUCoalQpYEGHBLS+gPIhCtNpkk0ONj1zQs+8tvpdFOran8DvpM0996Ym/Vs+88i0/Ag8lUN6K6TydPuWtgN/pvG87IHCrZR8soHyyMf56jP9mUP+V1V14yod+fctzeavP/+lP/Cw+dPDSU577ZIlf9L1GjbI5amnzm08GAE8HHE6v72sBog8UKLP/+AcfbQqKB1e6J+07/lq273TG4iEGyj+zroHedFQn0FP/2D5ArrzwWZMJpGXq0k4f/fd+dBKYFFx+Edw98xj806fh7pxD4YeumvQZWkmsZVq5zPjwMiovevaEpZrext57PgKu3z4Kz7gKY/b+feyGTCLsIFctofS870P4H19AfJuxX/evuAj+5RcKyNgoJDG6n7oJ6Z2HBYAovS5fY+zbpz9zzP15z0e2vJjc3fPan8E/fQqjw8sT4jx/0T4EV1yE3ntM3l71Rc9G/4OfxOjQMorPeJLpDf7I9YiiEOmjzkN+9xwGH/yU9rn0zCfpPf0P/Ce8C/eh/BNPRXzrveh/8D+zfd90nDb8uakgkk0Y7SL77v439SGT3ShXqigzX9P3NIkl4zrNBkxPmuzOT7Nxit8YRWKUyWRa0xhNjjwDuvkgk8q+TQvCOZHnBJQTH2PxpSRUAWXlkk7lJbN/VDLL/Jh4UWlAadjD8n37kQz7mogbCXGkXlM653K72Iss6a/H/GJGExXkNsws3AL7E7M+Ppvpayd9nGjZggXXw79l5kQZMyOMaAglZ9lIETUl9t/6nuTNcTQSe0HnXTLLBMxRQgmpg/MvfiT27T0bs7Pzkj62Wi30yUISFDCmicWGfhfjaCDATOA0cjykPh2US4o8SjNX5+OrTRxfWkOPnwOgVqloUmwBRKvVVPapMkVl2MUMZoIxsmpmbHi+j5MIUc5Hy9+NnltBmHpZj64pOhm23UzyqXiolwq4+qlP0GdaZYHpDTdmV5wkS3qZsc90dVeuLWEEJ82CEyb6hlLkPGOghjQz6yKNIzhki+OhgLIxQjJmbeYsShHkU3gEz/xMgc+xii0cX7pe5wtVlBvzKDfmkJuZZdC1gLJifDIJNPuGs9VNFdWM1FyfctJWCHN5K85onKi3nGxye62JdntNygQC5Uq5pkxrP+Dknqc3+35TSa+bTUqTO+qNtYxyQOWE5yJHoOyM4Q4rONZ1cGd/hKEfwE9TzJUczM04qM16OHLnLbj3i5/HYoku1xRPe5ibXZSh1ZHlVSw3W8qRnZmZwdlnny2wEY3Mtrk0UIsGqJXzqBcDOHQy7g8kJ6bJE4tlrWaIdjtEPA6ReiNEaQ9r7RX06FzNayJK0ajPYqaxQ47slXpV/gHsvR4Me2g21ySLXliY1/lw8OAhGbHlvQLWBiwOspd6gGFzDWGrBTdJUPML2DFTx97de+R4zfiydOTos5IkFID288aMTrcVOrfzHHGYZECgT+MqA8zMcaRbfeapkIE622Kh+5QaltlmQylyIKMrXruUAw9DKhaYvx3IhM/xjCu5ySA2kWKSWdNJm5F5gyGSyABW3at4n1JGu8lWVh94tjx/U+XAbabagPnexMXDkYPIqyD2K2jTTI3O2Al9EByQT6AMm+w4GXHel/jgvvL+NX3PsiBahYHY9BXzs/h9IxNCFshobsXzLctyF9jOXKX13bfJqIt/cz0WmFtG2YJibgfHluu17918H+V17zOOjd9rjHMKB1jrtFSojftD1EsVxO0u3vkHr0fr4FEUXQ8p+5VLJd17WOTim2nOVWVhMk2xNhqiPeyj3elMDMzsvUmJDI6DSrks6fzB1hAHfuS3t/wOP/Pkt8cIfD2A2olG7mTM6slG+64f/a0NPbcHuw1c9v5XnPIAfbsC5c2s/6l6wTcvf6Ie9c0DTuOq515pMolP1VtMoyoLqrn8tKP0Zln2qZycvxZp8wMFytMA9lT7+m0KlPU1mZ0jJ2iynZxBZrnFG9+J+IbbEF1/mwG/1RKKz3iigN3aNX+g1VVe+EyB1NWrXwNn15wBgoZ+02/vigvh7poXUCQYJODc9cV3I7r+Vv3YB9frVEs4/oO/NgHLwVMeg8a1V+P4j7wM6VEjKQ6ecjkar/sFLD/t15EcXtYeVV70LJRf+Ez03vZBMZb8eO+y85G/7Hx0f+Y1GN9xcAKUpycKTi3bn68ewOrVv7/FDSvF7Dv+l/Zj5QXrrzdedbWWbb7i7frN/Vn75T/G8GM3gq/l9+xA73+8TttWeNlPSfrbevnbtOzcO39Lv5d/7tUCyoXvuUI//Izl5796Q6FgWq6+VajU9AbfEnXwzKUbs4kSJzUG4CRjM6kkjGFvKzWqiRhTE2FlxsOYYMnYXP5HOcQEeARGSTjp7TZsMPtCzYSVINnXhJNxKsalWdmjjGdxJGAWUJbhFk2FuPLUZDorE5nyUYIHlz9ZbC5GcOMhWqvLmZESZZCUVDJ7lyyzCVyW/E9sjgFB/CT2yZKNoGxZoJnsM/u1tc3scXZlYlYMAkl1ZSjD8zozg+IAUII5JNvjMPYk0P5xGUoYFR2V56QyRblSRrfbV28ze5wvueRSzO/Yqf5Vst2USg/abUWiUHKcG0VASJbPsMKcceeKZEqrYIDWMEkRjoB+NEKnN8SBQ4fAHnDKdikfrRS53gD9bkexSOx9teZENF9iTzfdbskyK6YFYwxQwFJ+NyK3pF5fE8VkJOZSadiuAACXPmw3/vsVj8gcp1lwMgy+Ac10TTZSfUrww4h522Szec6YAoyklGyzYOwYZeo082KGdMSoMjrUphoLMvXsGTU/5o7E97lpIsmyiiBkl1TA4LnKHkYfbqGMYm0G5fos8jNzyJWL8AqBMa3ieMrFyfRi2gcZZYJkbuepQLLek+Wy0oyNOdiUzpMh7rTbOt+oYLAFqMAvitknW5eMaBY4EFBmb+goCsUos3jh08hLEmlmx+bg90o43BrhtvYQHQIdJ4ezaj52zvqYm/ewdPBuHL7jFrijnsBE4PrYvWsvvKCEo6urOLq2Ilnr/Nw8ztq1S9nQOY9MaSxjKppMsW1hbrYuZ/HW6or6/AlK2H4yWB6iOC6gRgBcLshUqz/oIVK0Uk7XfjiM0W33FM0zd+5OVBu8znn9mmxeKiJ4zSejFC0uN4hU1PCdqopi49wIrfaqFCKDXhtrhw9j1O3h/D17cfaO3XI2zntFOb/TeIoFlDRlknbmrC7DPuNcTzM9soYyJeTxVTycAYRSkyhKzBS7ojiSIdvY5hCnIwTFQFFd5XJJCgUyylwJi32eF4CNwuyTJQNMdtoYGprHKGbsVIxxmOja573HzVsHdfo7mGxliTN4P+K9jx4EjJViGwql+WkOYUxJch6xV0TIn7yPkGPt5JEjjk1SFb+4LbzGqN7h+SrDPN+ftMhYqbXunryWbEuS4pqoLDEme8rDzq5dLsvzxT5s8Yu/LVts+5RVPFWNwbDZdv0WGFtPC1sYUDGBKhHaFmRuakk6wpDqgzSRI3xCg7yATtYBPvqP78eH//79mKvU4MQjFL1Ax45FT6mc+F3u87xIsDoaYm3QM8w+W4CyIri9nxMk0z+Ar6cPeyTueNJPb7j2z/zx7TUC3+hAeSszrFOZeNkj+PUEyidjaTefQQ8lo7yVTP1UwPeBAuXtAMKTLbtdE62tXLJPFVVlgfkDBcqn0ztsj/t2xmXzufJNwyifHn98/4ihaTC9eOOfoffWD6D71nWXPoLimbf/Bpaf9lKMj66IcS3+0FUCymayOfXJaaplk9vuRes175lM0Hd96d3ovuX96L7lfeuT2moJOz70R+i85f3oZ0wtv7Ubr/9FOJUiVq7+fU2Q6tdejfyF+7DynPVKnAXKxy57gUxtLHHUeP+rML7jPvR/823GzGsivc5mxTkI+Nd/5wVYfs4rkGQMtdmoDIDtnsfC374Krde+B4MPGov8nZ96i0Dy8OM36m9uNwsBnTf/I6ovfjaCxz4CvZ//IyODe+OvIrr+q2i98R80+Zn/M1P5Xv659YgAFiB2ffptaL78rWKas4Hc8Gv9RJyCzFNj/f7+Mby8T9Od9VghxXIpJ9gULdSvObLAwTCP5pAZk5vpzyBDQRdWk69K41dOWsngMvaG/bAuShUyyZzEEqBkWctmjRNGT1yMAIumwWaSKiAt/hE5RkflCOY1F5YENyDIHlHqPUCv10a/x2zWWKyTYqPIpJIlp6xQfYkGMEdkfnTwTQ+jpPhZH59haPICsZxkKYIpc9T1AkY8+drmcBiKSZKUn5Jg11OEzOrqqpgovo9mZpRO1ht1AUH2qFZqNezZ+zA88pJLEQQlTeCaKysI+12mF6NI9+NkiNGwLxDl0K2XLGCB5j8FRKmDbpigH40RxSk6gz6OHDkqRpZ9xwU/rz5LjhGZJzJglFdzGE3m7FjMJYEyDzelze1cBUe9fUgplXbz6ldnvrPActbnadygU/zAYy/BpWfvzfq/HYETKgPIZrOgwnYGGuqwYNDr9zEMh0jIEvM8kSOa6WlHnElGqcENGf1FEE0nc06mTaSOn0nDC3JqNscd8VD7QHaRf+t8UP9iAOqCc+wPrtZRqjbg1oyE2GUkD9kp+wbFmWWXjYC7PSc3Sk7teb65HYTP85rheIZ9upb30GGPZKej841FkFK5IqVG3ieTZ7wIaJbHogllogSSZPNZ4CBIlsEWCxj+WD3FxU4B9y2HuHmljabvoObnsRgACyVgbj5Aa+Uwjh66V/dRz8mj6PqolxvgEe7SAMlzxIyyWBTkXCzO1FHLpzIfY086ZdY5RUNR8RDreLGIwUJTEoeKJqJU3oRWmz5dud/TsZyyVsdBp9lGe21V5kmluRm1O9AIK80lAra8jnhOEQQOhiOstXvodoeo+2WdN47Hbe2h1VlFHPWQ9PvoHFtCPkywo1zHXLmGvCMhOmJeE1SMEITyHFZOr3GW5rVHA7NJS0fWXmNAspEH6zrX8c/uYYxE6w7FuMajCL6fR7lKs72iDAaV/87zyvW0/pRFjMxdnjFjPCF57TOTOWvqR45KlEx9IQNxMsrZOhjnpl7n7BxUjrtjZOMy/+IbWHyIRhimLiI/QD/vY6jceB9xOMZ4SEbeRV4u+94kFo7n4zqLbgpSdiy4z9PxUQTHVvmhwmLmaK1CV+YdYc/36UQAe9+3fhXcT/pQ8Hnb/8zPscZ39vtC6+I2sMDKNptkhDQegUB5EMeIMMLS0pKKk4HjohqUMFxawWtfcS28EVBmVjLN2Vh8dB3J5fO5nJbrRAMcG3axFtKFnaZ6ie7j1VJZPhc8/qsrKxj0+5ipN7By6fdj/7mP3zxXO/P3t9EIPJRAeTsmU/YQ/MWT33m/aKlTmXjZ9369gDIl2R+671K89dYnn9aZ8lACZcZIvfvJ79qwXSeTUm8FrE9H1s4P2A4g/M9XPmMSm7TZ4GqzQdfJnJwZo/Sl1/zwZP9shNLXGyhvZ1+3s+zmE+gbHiifHkC2WGyrpddZ562AMt/J59eueS2iG26Df9mFqLzomVi95rXWImvdFZqywr/5HYQfvxHtN//jhGkmA7sZKHO9ZG/JMvM180hRu/YFKD3jSWj/wXvQ/+uPTMD0kFLmjJFaB8rPV4+yRZilq58G/7sehc5P/x4Gcr02clGjRM/63C7ch/m/uRZrv/InCD9mgO+6ORlL3CUsftg49B37gV+R5Lrxqmtw9Ekvnpwbc9l2EyhTek1WufmEFwqINj76J+hd+y4MPvp5ScjIKIfcR47H1Kctfvj1Ytw7b1p/frLAlFZ8/Z8bAfOfdu7FG/sHBRhtP5mk6Jz8yVCNo8XfBAOm59YAZTPhnMiu+QGahxOAGjMsxe2QTfaN1Jlgkb2hRDPCXOobZGZt5rab9XtKxmiBun6TETIZyIr3UJ2G20A2wUSMkK0iq0igQYflOBpg2O8gGnQwivsTCTI5JAJItv1Kasz9lkTYyIQZjUQW1KgbTDHATqxpLsaJH7Nu2SstqTbZySxaiJN9uoZrwszsVr+ASx/1KNz4xS9irdXGnrP2oNtjb2WMRskXOD22tIz5HbvwiEu+A3v27BVf226uodNcQzocouLTnXWsbFfj5cUe5QBpPoBfqqoPtzOMsdLqydiLUkwaJq0sHUen3VTEVjFg7vRIgIsZvey75D6oqDGODcC0xlVjoOnOYCnYa8zwMmCkckkWobVufJbiJT/0/ZipVnRc6LRtoqlYEMmpRz2hYVVM47UeWu2WJJaJnGkNy0x2n9JvnhA6jsyzZV4sx50nCSOjRokE+B6VIa7pR7ROzczaNv3L7O/l+0wMDMcplzdAmcZWef4w/zigw72nXlOdf4qOWb+fqbijeCh7Ra/nvdsosy27UWhWFMcYDPsIB310BX47kvNSqsuiSYFRYHTYz9hHZvh2ewNJ7jk+PBY8f2nSVMi7oPw6CWi+5aHSK+LgsR6+vLSKpg/Ml4vYV/Ywm0/gBzGOH70Xh48dhTMzh9naAubKDZSComLDVvpdJHkTHcb7WT0IcN6uXWjk+nCSGK1hgjSowKvOoxWOcXRl1fgJMAIo7Ou6KlYKGCZDOVKPRyZ7OS8vAU/u7C5G8Kg9GYU6fr4bqHmC1+J4HGE0jlGuVeEFRfSofuhHCGOTeu7zfiLQG2dKFEZlpRjR1T5OEPfpfD42xk/DCLmsEEdTOipXcsowN6oEyrMJpss0yCKQ9406pFAgE2yi70wLBpUimXTatgIwQktZzJF6mr3A9A6zb5f7awt1NBrk+UOgrPjBrFeYp43+5kN08Qg527qifnfTD8/3UtFAhY0c2HUOjhX5xIuAhYR8Lq+CBpnVXhxj6OYRFkoY5gMkKFB4gTRkAhip8fUuKtv+YP0keO/ifc36QVClYHuYzX3NbK5piTFO/xbs8jvA5idP+1NYeTZBtVpteO5Lck4VSDoB6VyvpOvKqV7PJFcGMo8T/QnYcx7G6JIFDocqqrW7HZSLJUVhlf0AO6o1vONP3oTPfvyTqLsBaoxZo1Ili5gqej7qpTKW+10c6TaxMuwgGkY6fwP25JeqqFWrOH7smArfC3ML+vvmC74HR3c9cvNc7czf30Yj8FAC5e0aYm2VnXw6Jl728D2YQJnrakdF3LQpg/l0TpWH0sxrq886keM1t307Y7R5X08XEJ6OU/UDzVK2WcfPu/Lh2DdvYpW2evz+B7+op9lrTKn3TQdX8albj27IYD7Za6e7r/yM7Sy7eVu/4YDy0Udv0aNskOA64Nuqi/k03K+3Bso5SbInQPnyCyW/5t9ThsPZx6eYfftvCPwaoGw262RAmVu+Kpmz6SzkssOP34DgiosFZmff/ps49l0/v0GiXM2k10cf83MmV9MgI5SufjoKz/8BtK58Cfr9vgA9mV/2SU8z3zu/8OfovvX96L55HaBzO/j5xR96Iuov/XFJxpNDS0i7A50TVnbNf0+A8lv+Ef7lFwkMN59wDUov/xm4F+xF+yeu1XsIYBdueFfGHH8q2wRznObe+TIxzwTbGx9Tk/9Nx2z6sD736PX4XNQU22GZAzKBcnxWHA8/JZPWqU8069kUuMocqzO5tpiJzMDKdQw4Zi8cJ5sET8Y0yRGDJRzKCaomm5YpNlJosolCbxn7MMlAzcC5tWczy5q4FRs9ZAyRUgQ+Wa4xhj3K7FbgUBJOBpXAUAwkwbzJ402yrFzunM3nNaBwPUJKcvSEknNKOzPwzIleFqlDlolusTONWVRKVUTsgTt4Hx77+MdrQr20soJzz3s4uv0+bv/qTaj5Y8xUSmh1+8jR8dcLcMmlj8E5Z5+nrNPV5SV0V1bgY4yyn5MMm0UB9taC/YU0JCtUFBXVi8ZoD2K0e0OZenESSLBGR3BKWMm2kn6KjVUAACAASURBVFlxfU7SjaRXeb2UjnIQ6Sothpn9vUDTW0Az2K3TSQyT5Kvsq7TFBdOjzCzmX3jmUycFDLHVnmHyeBVS0hoOI/T7A7Q7bTRbTUXAkFHmJJdZs1biTIOuPE3beE5RCsprMYmRsneUES9siyCoIlCWG7onJpzuv3yOhk5kz9lnSRBEls9hjBPZwHygWKZckfFMvuSyZAYnQHmSHTPtyGByd09Hep01Ici1ezjsYdjvSepOlpinJ8Gx4qEElFksMlmuUUy5PAsIbbHtKfvdczkU/BwKNJOiBJfEOLOm+z4OHuviK8eW0fYIlAs4f64ioByPO1hdWUZ7EKKTL6BaaaBRrMFN82j3+lhqtxHSzXwUScmwUK9hltJidFEMXIS5AEMEGLgldBIHR1Yp02fvL5MAIsPUMoM7GmLQD1FQrFkVuREB3RieM0I+pVt0DM9loFQOsy7BDDls0w/P66k2Q2a/hnYvwvGVFkapaXcYj/pIGAPGuCG25QQBGpUiWs2mlCE8R1l0oSLDDSM4A8Mmj6Kh+veVuc1+dl4fvGZjmgmaIgx7YNX767pihxd370K9XlerSJ5gV+0BlP3HKFDFkCkcyO6S+VcuerGAgHJfssEs4mRgl9ctFTPMu1aUUpbXq0xqgWKjhZFwgkXGjIlnpjqBco7nIc9Tehww9kpmZCwS5nXfLfJmEycYhCGGbk6McuiXkDhlRJGL3Jj3VK7bSKQt42uB6TRAtSwvi3MqOGbFGhaseI6zGMBrh73avNfxb14WxrvD9F5bIy5+lu2JnoButjvERpXCQWXB0YLsadNGpSoQ4Do5yd3zJmhCn9sLh2j3uspYLlBmzzadQgllz8e9X70df/x7r0EQk1X2jLFX9oVHKTYjoo71WjjSa+F4r6X2GLYNkE0u+gGWlo/DGQHzM7My1iOw/+LlP4zmzN7TmeufWeZbdAQeKqDMeKgbnv0q1H3jIcJHOyrgvCxPeKvh3So3+HTZTq5vOyDwVGZeX8vhf7DiobgNp3Id324xYiuW/0QO2ZvH4HQBIUHsG39uPav9J974MfzfLxifJPuYZpxPlD1MwE02uV4yjtc0EHvS73zwazk0p/3e091XrnA7y27egG9+oDwB0ace2/sD5fXe5c1AmdJry/CSXbCYbvZtL10HytlHni5QDp5ymXqUj1z1Qsz/2ctk2kUTr7Vf/pPJxk/3KBMos6eNsw4+X7qGQPkH0fzOl2Aw6Al0rzz/9xDdcOsETHK5xZMA5ZnX/6JAefc9/yoJNv89LbvmhkwDZfZj7/jw6zA+sqKf7q//qQHXZNbKBTHMqy/4PQyvu8XsQ6Z+XwfK63L0jYzXZvbfwmTz/GPu+wSaI8MEcHonQJQZ3zDChLFEitChU2vG3qoUkcV0SDqo3GXlq5he4xyZmJJcs+kAbRxmyWhlGcYC2Qw+tXFQRpKoAC4xiyanmCiY60v5WxNBC0w5SXLldip5KFkJTs5k1MO1JHBSM2nPc3aUhui3VmWOlSYRHPZaZ0CZvdjio7ITb9q4zE40Zeql/j4zWbQTwTHzd7LiARcoFctYWFjErsXd6mP86m23IyiW8KhHP0ZRUp1eF0/+7qfgjlu/jJv+66PYvTAjMy7m3Q4pw67O4JGXPEpOxL1OG+3lZQGBosM+Tk66zXi4Reau1hQVRXdc9jEOxw66/Qj3HT6kAkaFslc3hwP778Ly8aOYm5vRccgzUkXGWnQ2pgNsXsw2l1XmMzys+Qvo5BeMcZek98xpXXcNFnhMU+xdaOD7L3uEpKhkF9UPSJdf3zOxNeMUvUEfy0tLWFlZlsx4QFk8zdBKRTjlInKFQH2fYnJTHs9U7HkuZm5urB9vFCsqiPCbEJrAkdmzjHUjm8SJcKVcRKXCCCayf4yHMueLnJLJlgkwkwk0LBkBjt0nu4+2b93IQzf2Let0PEmRUOwae7AZhTYko9yRmzCLK2Qi/WJZMUCU9RPI85qi0Vu708Py8ira7bYKOczgrlULqBGcyWyN+CuH1C3gcHOAm+86Ajge9syXsVgboVKIBDbDpIhSZRbHjx5AfzhApTKLMMlhEI8xCMfo9PoYDoaSuqvAlMSo+sYVnm7LzExmNvcwHpOmNHqNDCDx2o7TWMetF8bijmn0VSkEKAc5zFU81IqUJI+Ngzmj42S+x8d6tq4Ak++rN1s9vJNzpKfiWTdOMcgF8MoN5QYfPnQQvdUluHEXZUTIxQNdYwLqLPKEA5RHEcrjCFWyxDHZbLN/lHoPh2xvIHuZIua9o1zC2RddiN3nnouUMnMW77Lt6ayuotBew7i9JkM93SfIVCcJCoyJonM+DdZcV5F1dGhGwZeDtmLzZAxnPDbs/UI9+LonsW+ZvcBqjJbJmF+uwGNcGA2mvLz6i+nWbM4xol/GwkGO/GS4u1Gsaz10fAzcIiKwT5xya9PbLzVH5gFh+7Apn1cfbwZEBY7HFOPzmjAgeAKgs2t9OjqKr1tHbMOqG+8BPmdZatsb7bkBioWijBR5bMngm3EwbLIB1MZojQUDOrCPmQUfUhUw0v5TbcLf/Fwab3F9NHFjEkC9WMa73/RWfPLD/46dpSqKCeCGI3P+BgFiL4djww7uOnIf+uNY94V6ta7jtXT8GJCkWJhfwEy1JhDNIuknnrq1E+6pZzhnlvhWGYGHCihvBchOZTK1OTt5O33BPD7fCEB5K2nzdIHgwR7/zcZnJxuzrYoXp5uLvR1AOA2C6Rj9qN/4h/tdPtPgcqvIJ4Lk//1jj8PzrjLmYXycTKL9YF+f2wG/21n2mxMoZwBssvHT1ONpMMn2fVsC5RyweMM7sXY1pde3ysir/KJnYfUFpkfZTi4y3IUZC5QpKc5A4c6TSK+5DsMoA/VrXyADsdVffD3cPQvY8fe/K4dq9jHbx2agzL5KiZLZHzwNlPs9sDd6u0B553++eQKM6W5NmTdl1xvcuZ9ymRy4R4eXBDx3fekvMHzHP2Hw9o1VouLVz4D/tCvRfN4rEa11Jn3BPCRbAuXpneS/NysDsqLHoWSAJx/+jJngZQrTCTgicKYDrF4wUmtOnM1yWU61/RxKrmmyJCkjwVcR5WpDrJ2kf1kmsYG/prmUPaICK1k0jyTY/KFkW4ZdBCuGKc7ipU3cC/vmxDwSKBuGRyCcky9F/TgCHEgjBB77Fbm+CM4oQhL1BTyZy8qeV04yyXxEZKeyfZi4OmeZwRYkap8pAxaGYg6uiTMiYOR2Ky95DNSrM9iz5yzUG7NYbbZx+OhxPObyK9CYncMdd9+Nh19wAX72J38Uf/euN+OWL14nZo4FhXHOQa8/xOzsAi688GK5Eg87lI534dFciBNbylg5gkERQbkq+fXYpQy7iGYvUs9nbzBAc21N7r3zsw0M+l0cvPduSW5n5mdRq9fEJEeUcouJdRFHNEWiO5CH2K+h482h55r8ZJ0+GVjmzlPebHvXL923gIv3zMOjaVbWc0nTMr4vpiqBxYFuH83WKo4ePYJmswVHrt0e0lIRXqMGh1FNfoE5TWJ8yOixJzvH/ORoCD8eCBA5MQsfefX7BqUq8uzTdn2U/IL6D2m6VK6UBJY1qWcWsWKtbFstHcM5STdsmlhB7Uu2f5MIKHMTtAWRjTdyUzCY5p0nr5MhY9855aOZ9JpMOs3LuJ0EykGRPbuM9TI9mmEUy9SqudZCu91BTOBX8tGollAvF1BiBrgisFzEBR9HWyFu378Ed+xicTbAWTtc1KsG2LZ7BRSDOsadA5KyF2uzaHYjNDtD9AYJ+oMQ0SAyQJn7THM09rdSBSDzObLs7EFmscPXdU6pNkGt+k9HQC8eoT1IMKCJlOejHLiYKXqYr+ZRK1AOb0A9lRh8r67drGqncksGHDlmlomkimEQxVgdxDjWjXCkP8bxwQjt4ciYoQ3aKI0GKCV95MMeduxcwMKOBcyVSpjNu9hV9LEQeKjS72/QQ9zvqmBhM82ppmCObuKQOXdQXphHY+cuFOsNFGgO5QWStlPiP2y1MBoOdQxprBZzfYO+2OaIec5kX0exzP8Kbg4VmXhRym17j13DlmZuzLbf1+Qnm0KkVAzMcvcCFJgwUK/DDQIpUCg7NpViF7kRWyIYXcd7bYwh49NyHvpjB4PUR+QWkOZpNGbMF7kN9r7MY6k7rWNMvsx1bGIHWUQsZHF0fHaa7bX3/unneb4TuFp3a7HqWVwg2WHFCTLiKWXbBe/35rucxQNGT1nTNN676VtB5pjXRM6hSeB6lFWv11NPP99LubZlx5WOwLQEtoQcW8Lv/9YrEPQiBMMRSozfot+C72HoOzjYXsb+o4elhtgxN69izerqslQFc40ZBNw+jlI8wrg6j888+QUP9nzyzPq+yUZgK6D23rsei7+567Fb7skHvv9NG563wIoy6bPKq/d7T90f4MfO+zx+cO9X7vfaydjhrQDm//zMj+G9dz/utEd4q3172fXPwldWjVps+nHJ7GG8+or1+TFfO13QyM/ZKhiC+/zCiz95v8+aNtd6MIEyge+dz3nZhs+bLkbw9VZcBH9fuXgnfveK92NfZW3D8ieTaW/ekdMBhNPO2Hz/icDtyRy0acD1xp994gZp9Vv+/Rb8r7+57rTPha91wdPZV/sZ21l283Z9wzHKRx7NHGX7mJLpTj+3VSvyiUY8W5u7ew7z//cP0PyVN4jFnX6oR/nq1yC8/jb4V7BHmUD5983kUzPWdWUzgXL4+UxSzAktzbA2AOV1ibgcpqeA8uJ/vkkmWoxe4gSh8pNPRfWFz8Lxp/36BqDauPYFMvhafs4rwf5Tux3la37IMMpPeDEGg/4EKMc33DrZwA2MsgXgmYbcMtrT/chklSnBpgx8Stye/dsMHvuNCZLDf/70ZNgowa69+dfRe9W7EH/yi+r95USDRiV80OTr/tLrUx04U3m4brCG5x69IUPSGXuo3NuRcbbm1I7Mr1ihnIkEklzagAxDppr+NO4BewIrtbrYJhIIUrRmE+7M/ivr0zMsn3J11X9s0UwOYrG5lNxVTX6vmWtnzKbMsszEVHErxv8Y45yLkZVwS/49kiTX5QyL5jxye2bPYKIYGfaDEiywt3U0aMFJIrl6kwGkfJt9yoYhMr3Upj+VIJ+bQqDDZUSiTyTZlN7y75m5OezetU8M4p33HMCevefgyU/5b5iZW8Rf/tVf49pX/jYuOmc3futX/ycO3HsXzt67G3mH/X4RomSMYrWOh519LmZn57C2vIKo00GjFKgXl/3UToFMVBXFcg0jJ48Ws3IpNx3nJPGmIViv21bfdrVcQtjv4+DBA5KC7tgxL+diHlPKWcnFKwqWjCg8dIIGBk4DQ7c8AYRmAm00ksYJ3bj1Punhi2iUA3gOY6coAyUQcMSekzFiKFSz1cLxlSWsra2qmFAqVeAWChgFHvK1KvKlEjwyramjPlSXbrg06CJAjgbIh33kBn3kaA4nU7QiCpW6xqhUrsF1fASFgmS1lXIJ1VpV/6YZkzLUqUZgr6hDMysCZSMjn2aT7cVmZdZ6bQLx1u9g00Bv+r5mjJiMbJWRaINeT4oATv7Zh8ziABlwbqfj+kjSWKxbyN7M/hDdTg+9Xh9JNJTx2kytiHq5iCKBMkEHe1ULgYDyHfcuI41zWKh7OG9vETt3UCKbx7FVgqoCct170KiVUazM4L5jK1ha6aLXjzGIIiTMU1bxK/MZKLjIUa7OfntK5tUewesyr6KYfAsyM6p4lEcvctAdJjrXCJTrJQ9VGoqVfdSLjgz1qOggcBMfr+KX7fHOHPJ1Dhk5Ly9tyc/DGMuDCMd7MfY3Q+xfbuN4eyBlgDsKURgP4YddBKMI+3bMYOdsHYv1CnZWKthbr2EPz6M4xKjfQ6+5hl6vI9a+UnDh5Xoq9I0IlOlDQLM5svXVGiqVGRUH8h4LKwEiv6J+YB5HGckR4OrOw+iySKZmjNFrt9YQHjmMmfFIoNNGLdnvD94veP+cOOu7MPciZveqpcRB6jqS4lcaDWVr86gYSTIH0VOvdS6NTWGK92OaDuYc9GOgP2ZUVBHjfEHgmfc+sr02moltFRbgWudpTmR5brKFmtFXtr+Yh0mZ5r6J7rPXAP+2smuuS1nE7PklqOdYMA6PDvY81lzpmMZabE+J9Tc/g8VEs0625CQCzmYbIek5GW8bH7e2tmYc4hnrlTcZ1/w348wIunvNNmZKFbz7T9+KGz/6H5j3SiiMgBK3289jLY3w1UP7sdxew/zCDn03HD9+RMXUPTt2muKAZBJsJ0rRntuHLzzuOV/r/PHM+7/JR2AroLadXbJgcqve2JOt51QgdHN2MlnYy973cgG90308WPt2qs/bLIc+2fKb9+PBBMonW9dWIHrzdm6n/5vvPREgZK/vJXtn8JvPeMwGcHuyWKVpgHhguYs3//stIEDmujb3Hm82AzvV8XkwXt8O+D3RsjQi2zvHeeWJH8+76vwNrPnTX/thLfyVg2uTfuqHNkf5O34qcyvavNEGZBnS8VSAK3vvFOQuPuMq1H7n+Vj5sVciuf3ghpWvA+Vb4V1+EaovfpYY5snHWA02gIaA8i3ovPl92baw7/gvtjDzymH2Hb+pzyHoZjQUZc9Hn/gijDs97Ql7Hmf++JfE/q39yhsmQHX+b69VD3Hzl98giZqkcWKUDVBee8KLxQ6JUX7B7yFmLFXGxm4JlLkRaSqHbUZWrf3y/9F2cbcIyAmW+RxNysyQSWw+yWudf+fLMPrC7QLLuZ2zCJ52JYrXPBPhP38G3WvfaY5LVlBgHxd7wigtt73cU0fuFNeGWfINzbvwf9bu0UTGgCEDMPW3ZX8zx2krR7Ugg+Mk5kiO4Ca3lJMRZq5OnzcC1KYGkuUhG9bXMnMmH5nY034iURvnM2ab9C4bSTLFUNmxMLEllLK6YgtpJqX3cgKn16QLR55RUlTgah0mskXxSIjhRk34yVAAzxh8cTLHMTA915rMqXhgGUVz7BhUNE4dsUEqCLAnNxxKbj03t4iZ+R0YhCMcObaK737Kf8d3XvlkHDh4BJ/97Ofwd+99Cz73qc/hD3/3laiVaFLF7WEQV4rhKIfa7AL2nX0uapU6Bs0mwvYayj7NuEpyunbF2tfh+AV0BiG6w4izT4H2226/HUO6ZBO0JJHGgvPzY0cPww9czM3NSopNoEyJKkElx3qAAC23gX6+hsQ1WaXWs4BFBRZQBCCZf5wDHrdgmCsCAP3QxMvzBQbC0UgM2Vq7heXVZY0r+zzJCNNoi9LrPOWnZQLIomT0bgLkkxBu1FNMlBP2gUEX6bALhzL3MRAUyijQwZpu1uU6XI9yayO5LpYKqNVqKJUKWa+yyWhVvFlm/WbAmwHL5nI1x3QDSM5MzNT/PvWw0uvNEmwulhD0EUCwj5fsWLutLOJEklNH8WBiatmjP4oQElSzuMF4r5AmYAOBsHIxQK0coFz0UQjyKCCHgush9HwcWuvj9nuOI+qPMF9zceE5NezdU1Fk2IHDQyShg5lSH4s75iTLv/WO/Ti+3MIgShCFIzkEsxAlIzwWPnxHQJleAlSC2Bglst481xWllv3ESR792EUvShAmkGx/plpAo+hggfnLBWfCKJvzzRTaVGDJWi54PfGaFM2oMyvFIIyxOkywOhxhqZ/grpUuDjb76I4dqRJycQSX6oKwi4qb4vzFBnZXAuys17BYrWKxXMRipYQClw0H6HfbcnyfAGWnY/K3Cb7kbk7nbTo6c3+VRKxzl8chzhfRp/kcc+zVW85jZpypqVjgZperVSwvL+G2z34W6dJxMfG89xUrZYFII7XO8pIVx5ZXWwOVG+wBZkFWvfkcBy+PoFRS/zrl1zJQcz2MPF89zWwRccnCZ3Zz8SinaKy+frtI0jwiv4xxwRS1CFz5kKRahZtQ3gSmLSAySgqC/8zp2xZ+rARbEvLsnmvdqnnvs73G9l7Mz2H/PdnqidmXUVZn2cl50+PMPnwWHTJVkL3eeG7RZE6xcTQqGw61PmOUaHrB+btSqWhseR/qd7vAMEbzvqP4w5f/P2jQ1Cvny9yP95sjww4OHDuEkbosfHQ6bWXa79yxiFFolD80mZOBW87B/vOuxP7zrzzF9+SZl7/VR+DBApPbAcqUA//0J56PA73ZLYd3K0nwdkEcV/xg7dupzoHTBcoEyT/1iZ/Dp4+ty4cfTKC81TGwjtenGgsWLn7qE8/fViHiRIBwKwdq9hM//bX/ssE8a3pcN/cxbzXmlG2/5M8+hU/ddvRUh+RBf/3BAMqb2eLtbOQ0E/+QAuXDGVC+HxTOgKCZyKz/f0unV4MXsv/lUPrx75NBF5nk1isNsJt+ECizJ5nAjn3DNNOSmdcUILK9oNbMq8MoqOx1SpMnrtcTUL0RKFvZ9dov/fEEgMp0qlbBwof+EK1XvEOsMvOTvYseppzj5LaDGVA2PFL5hc8wQPnxL8JwONg2UF740B8pwooGYJMhAkAJdvnHvx/Hf/BXMxAvkedkO2d/94UqIOQqRUnHkxtvQ//tH0RyA/OorU0ZUPmV58I9f69xGL1wH7p/9a/ovsWYeVkJjHqHJ3LSrQoeObz4+Jfwb73jkwgTA5BNnq51aKWsmeuUFI5uwZSNknUVw2hcqznRplyOTABZEcopmSOssyerggiM2L7PTCGwDqgNUFFBgQY7mYGZZUMs+2ezPO3f078JlClZtKyIJoECRDkpuAmUOdICy3lOYA05TJ7RTQbwyTBzDq/tMPFRcq3V0RkJcCrGSAZfBjSPmC09MmZrMuOhyzOf4JjkC1jYtQvl6hzuuucgzj7nAjzu8U/EVU96Cl72spfjmmuuwfN+9Ol46S/9Mu786o3YtVAT602zqWZ3gPYgwuz8Ii6+4EJwJJvHj6Dke5Jwc4JMYOwXyqjPLwB5H0ePL2NpeRX5oCC35QP37kch8MVMrawuYe/uXcqXpsMy939mtiFDL24zJ/Act05awFp+HkPmJzuZuV12CzAydWMaxOupnA6xkDTVZyqGn4Um9jB6nqSsQ2YKJyMM2XfpjA3bWypnsUwucoEPh+dMIZBTuDt2JL0mUM7HXaThQPJrJx4gDUNFRPF4lyoNBOU6yxtwvTK8Sg1Fxr/QNM73JL9mX7xicyhxZUHHmtBlLuuTYk92c5oGvvacUse8LoNN7u5b3d0JkmHACGW/jIjqdloCyoyA0sdT6p31Z5JZI6PMaN5cLo84HsuoKgoHKBV8VEoEynSUdlHMOYp6Cr08Di53cevdx9BvDbHQ8HH+w8oCyk6+gLvu7aLZTtCYDQTqaMq2/+BRtHuhcov5QwBLsExW2bq6yyk+7xtQSDDvGtM29eEr3sv8KEt4DHQZV5SMxUDO14pYbBSwUHYFmI302jjfM597XdZu1Co6dzLW0o5zfxihFQJH2yGO90LcvdLFgeYA/ZyLMd3x4wi5aCCVQSUPXLSjgbNKeSw2aligWZOTwyyd3GnSl4QYhZRKR8Y5PKAHQmwUBIp7Mz3FZMyNUkYwWQUCHrc0CXW9UPmgbGUVh0z7B+XpvKcWSyVFvB3dfy/iVkcgj9c/P4NjaGTD9AKg4RzH1VevOc3mxNLSYE498xkwDqg2sL3rZEc9JH4gFYty1AWUqYVgYRKIRinCJEWUMCs8hxYC9PJFFS25T1QtSI3DdpAMHNMtX0CRSqC8YfynJdf2lLbFIxv9ZNliAlgCZoLayXHr97XfFtjSZZpRcGa9G3ufeQ9WMSlhwWYoRRT7tLlOAmSyyfw3+5LNdeyDkmv+zfOG9xC2uUS9PqpugL94w5tw02euw97GPFye00hxT/M4VjttudizOEWnc/Y4swVFjhb8LjCCKJkG3vnop+Honku2M1c7s+y34AicCkCdape3wygf7DbwN3c/Dq/98lNPutqtspO3Iwm2K3+w9u1UY3A6QJkS6F/4zPPuB0QfTKC8VZTW5e/7bRUktjJGs/t1qpzlE+3/6QJlmnO9+SO3nBAkc/2b842nP5M9y3/9mTvvZwB2quPyYL5+BihvHs0poJzNke108v6teROQbJYkm8ye281Msm129K64UK+jOxDj6u6eR3zbwUkPMtdimcT8RfuQ6wyQsH+XD7reXn4hRkeWjfv0FHInWBS4uu0A8hfuFRDm+0w0Ll17DYuU370gAMrXPRp8ffxGjDt9rUuTCMlKc/DOWtCyZLQJlCkTj8mOc9kpRplgPzm8LFbabiM3lM9zP6f7kS05xde4/ZP9yvaNk8rSEy5F/qwF8/rtByZO2bYYYYfbf/qVGju9dZxicN3NCK/76sRxdNpsa4POe9Oxfvqhz+GWsG1AKiVxAr9kNjmh4JgYgzMLvk2cU04TIk4gydoUaVLk++uGLZlDMiegOiumgTLXlfUn2mNiJl7W+IfLm15l7VtmMGMimwzDzEmXjWmybIYF2bb/mb8nzGeWl6rcX5p4ESznuQ4NngCxJ6dlAjHmsPIktPJsOumSBaOUlMZgJlqKUkixzHSJjkfKnaVsmuvi/vA5RiKVKnXMzS5iNHbQ6gxxxeOuxJVXPRmDMMHf/eP78aY/fQM+/fF/xfv+/q9kilSmvJoTaZduxQOE8RiL8ws4m4C7kMd4SNCZB/wChhHdbDxU6jOSIrfobry8ilaX+cmOgP3+e+5Sv+r8/JyymSvVEqJoYHoVxZIZibKVSHbdKta8RUT5ovKrDednxklSUrJ2mZw+v7qfTYPZMbExOXkTvxT4ptzCrN1CgIWZBhYXZjFXnxWI6A+HaA966huVazCBNncnSQV2EHfUU+7RkI1s4JgSVIfCAATFKrxiDWPXh1eqYUxGWaw0Y5eYGV1AkBl6kU3jfhqQZgonJmaMx9vcE3it8N/mZDX95vyP7L7iqqxUO5Ocq/iU1Z2sqph/88ziOUDARRUKmc1BbyBwwe3WOU3JsTKAw+x5xlP5UgEM6OTMc6ZIY7JCBpTzCNIRiq6LYd4DbZYEdQAAIABJREFUK8q33nUU3eYAiw0f5+4t46xdNIMq4JbbV3BkKUKH+cLqt3cUF0aH5fFYXf/GkC8ZqVWCW+Jzm9Rikclv6XxMwCynYzNuhlE2agL2+vZpvJSQ2Q+wY6aMHbUAOyou6gWqIgwG5HVmevunbzjTPgg8j0xrxWAYoRO5OLTaxfFuiPu6Ee5r9tBhASpnCjkuo4Ro2uU6uHBxFmdVfeyo1TDDHPOojyoSFBlLFffgRAPw7CsRnGZGcSzeUIbP+4YMr2QiSBOuLPKJLuk0tBuuIU0GAslJlKlKTJS8zlEub92eU47p2DHgL6KShMUP89v215oMdn6OK9DOfxOw65x383JmVwSTlDim2MTe5XGhiJTmZCrWmMKGTKpZmKMBFvuVyd7CQccpoZUL0B+Ges73izJWZPGS7D3PScq+eV1QhUQzPwJJbuN0xrEtHlmwbIuUdl+4b3wQyNp9Vta2gHEeuUw2ZCXZRn5tQK99Tn3paoUg+DUFDPYlEygTcBMYWzMxyyjzJKIJosa228N8uYbj9xzA6175KswFZRmtcb9uPrQfrV4X1Uo1i/5yBa4Zr8WechbpeDpm3wy46fE/htacmTeceXz7jgDZ20tmDz3gAbCRSexR3lu5f4+yXfFXVvecNlu51bqmWdjT3dgHa99O9XkEuyd6HOzOnpA553u22saTvWfzZ01HVrGvu+abdBn7sOPG135g7024asedOg5fWdtjflb3nHT7TrbvJwKPNqqJEmq6W7foDXKKByXW//zSp+KmA+YcImvMH/59Ou8/1fq/1ten46e4XwTuJ3qcaFkWA/jzQB5//ek7cWClq7eSmbaP6ecfyHpP9Z7cke/IepS3ppQn79/wsv1jkyRRC28C2Bs2IGMLtdgGMxzLXJrZiL5IKQjPTHgsQrNgy8T12G7XE8nCrajZRBBNA+WpBOHJ5tld4QTeAmUzOXAUMUKgbJun13dxfU0bhiIzujr5ltmPnnpn1putPjH2e2XjZdaT7c9WY56tStI6spqSeZqDsQEsn+BsOPfuj+gVU5wwPwTKk0mTIqMImAxo5USZE1wCEjmgsoeQ40YQo96zsY6dnWxNmDohi3UJtsP4k6wveZ3NWx+1aYbPgmUrE7TrtuyyNZcx8lkrZs/ymUFAbLbVjIeZqEmSTUSs3j9ucyaZFFBO4VD2SMfbcaSJM5jVmjK6h0wZe0GNOY/6l+UoGyOkIRbfk/XzDQehGJ/5uZ0IChXcvf8gvuPRj8WjL38cnvTd34s/ftM7cMUVV+D8c8/Cv/zT/4ulIwdRKORRKpc0YR6GMcIBgXoOe3cuYmGmjkGnrQlmqTYjx1zmrY5yeRQrdfU7EiAdPX4MzWZTAKjTWjNZysx7zuewurqi/GRFQ3mcxJseUsOIJ2h682gW9hn2MwtfURwsqSwCH2I9yjZZtLj7OjkS67jY3nDKrznp9325Cad5Bzt37sSlF16AfTsXxeTIc9txsNLp4PjKiuKiaNKVHznKjZXZ2ngAlyCZ2diUTbNfkyw9ndQrdfhl7n8ZblDByC9K0mzPB+0r48gIRrL+dsVbcY+yyDEVZ6zJFI/3VG7ypCVAMMTIh43HX3Y1Ztem+k9VQDDd6yMVSGKZQFF+zXguOvoKmNLsSIwyAaiJOqL0mgCaPctxMlaPMseyVimiqv7kvIyK/DRRRJhllL961zFEvZF6lB910Q7sO6sK1yvgo5+4Gffc10FzOFQ/shLGBXYNQCe615aa09b03lKGLbWFkbqSieb5IdCWOejx2ItV5nk+HqMfJojGxnBptlbAQtXHQpWMMoEyrzcHY2Yb0YRK2XIE2+uMsgpt2fnE+0oYJuj2gaX2AMfafRxo9XCo1UczHssRnhvL3nx3NEKjXMK+2Tp21SrKkW4UDFDeUcyjNOoD3VWMeyvwRyEqPvPDAzrf6fhwvyjx57kgMbxHIF2AR7m0oVwxjtvKXGchkMCPIGs4GGgs6OqubF+ea2o/YNuB8WrgfdcCZZpb2Wxhy74GAeXZVOM4kljT+Zs/3BYae1GpQ7kw0TDl4ZReO2Sf5SDOODvAc10dB22neoFHUit03SJ6bgmRDNRY4fQkz+Z2spDH8fdU4DSFIDLcdImevo/aggi31xYfp2XV07FTk9xkOqFnDLNANaO9uM2OYZ/5sLnVVmJti+D6PLq+x7FAMp9XEYHRaAXTPkFGmdvIfPFuv2dY6JyDAA52N2bwttf9Cb786etQCwIcX17C0faaepV1nfN6pHIiTVEMDFjXPZvxcjRuS1N88ozj9anmiGdePzMCZ0bgJCOwHZb1zEB+c45Azph5nQjSWbi1jZ07UT9zBh4NfpuGqutRUMY4xkp51111J2yP5qrrDIcBy1t15K6jyYmTc+ZKrEnJpv01U1zDmlmgzM3kxJGTAwJl9g5qiSlmdFIXsEB1gn2NfPj0gXJGz2VRS5SOEiibvr6Jv5lVQptPmQbMkw8yhQYyBZqYT4oJm4/f+pZ9brCK5x6+XquzjJs5RoY1NLLJLBE0Y9w4ueHkhbJqMk9cKAxN7qbpU3VMBJQYCzromuNmQLHp/+bDDwrZrpjttttgwbD6fWXIZUbTTtQ4mSL4kZmZJmOpMaLhxJKUS8ZAm5gvAxTIBHGiZPYt88oR621yTgmF4jHhG+WY7GGGcmFdMslIkE/JLodIhl0kUU/sJuOraJTF92vinTCzNeuD03lmonVoVFQsVjA7twNra10xfN/7fU/FYx5/FQ4vd/Gv//4x/Mizn44vf/HzuG//neh1W6jVKyZr18YtUanBXka6xoZDmWQx1oYu3xQV5v0igkqV1SVNnIdxLBMpSn9nGjW95/DhQ5ipV3WcOKklwxUUqAIgiBsJOJMBX/EX0fR2mQl8xriqX5x96xm44TincYjkpn9Dp08zHo6FKZhIfu37MibK0+SoWsH5Dz8Pj7rgAsxVq/DgTCbPw/EI9xy4F612R4WXIHXkTjuKB+ziRToK1UtOpp+uaQQWQamGUnUGhdo8glId+WIZab7Ai3dSzLH9lmKHxQyb464zWYDo/lenlZpOXy1klK0D/7QqYjLZV2b4evQRz1SthwwgM6JHidySbY+v6Y02jPJ4bHqUqdJnjlUYj9Dv0T14rP7qSiVQ9FIh8FCkmmEcilE+1olx8+33Ie6neNjuBh7x8FlceP4O9Wn/8798HrffsYTOoCU5q9zR+XkpmfisVWJsXcDNNRmT+WUOsuehVCgqB5wA2GMsFYF9lvecMs4pcRDGLgbRWD3yPk3HKj5myy7mKnS9dowze56qkTHGrvG4nxS6dP6Y7wA7htwG5mx3eyOstHo42mJ/cheHmh20yeiC/cQ5uOMUgeNgtlbFzpkZLNYaaFRKqPoOgtEAZzUIoMtIWscwWDqMUXtZagSfcujUQcBiGWPLsuxwrpOCF4Jkqh8kR+Z4sPeXeVJpDgHdyelEzePC3t8kVaYvWwgoqc55pM+N/wXvRXJzjmJ0mQPMPOGs953nowqgkl575jP5N8eWagdti4kxY5FRCp68MahSPzcj0zKvBa5fZzrvsUmMEZUr+QLWYgJPD/lSGZ1BgiFdyYuULXO8TVa6KZOkE1kzV0Nwz4ftTbZZybZQakEzj5PdR+6nBcA2Pk99/tmVZZ7L+qSz1APLtKtXP1N3hUmoNhAW9QiMeR/nedFoNHQe8iHVDtsEcjktSyl50fVwzs5duOtLt+B1175abviHjhxB6rkIOSaUg+d9FUl4X6GqRAUzOoPnzLEY+lV89rvOOF5vY3Z3ZtEzI3BmBDaNwBmg/K1/SuSOPPpntuQoM+i2Pp20T2w1JhsW3jwBtW6n69humj3MPKkkHTZMZuZGqxgiM6kyjFCmfZv6fDP5IgM6wT/Zq9NA2Uwo9CWeyXunmUrNN7YCyrYfl4xyEotRMJthALXBehsh9+RTNzDBW59EG7dwfd+4fsMomxxSO7k3MPJ+u7e+43YMMhBK9oZgSBOWbP+2Qtfvau7Hq5ZvM2vPDp1ZRSaZlK7UsLTcNtPnRwMc60RtXrNAYMK4ZaDasC7mfTK3kUrAMFXKZdaHTUmss0k1j7lhh9eze6d7k808cWPPI1+ncRWjacx+05Gb/yaQNWZFAtuUWErDaNgVA5ZdjFL2RZPlJltsYpiYPsrf6rtUjzLzPtnHODQOuKMIGIdwcjSZotCYzBtZfca6OGKwOMkl87Pv7PPEQH3pplvwuMd+Jy57/FW4+DHfiT9/z3tx9sN2i7m+49abkXdT1Ktl1CpV+HkXaaYSYJYrTX1UwKHpDw2BWJjwfOSDkv5NmfYgDOV6zUml7bGmwVgcD9HvdBRbZRivUKDR9CZnMUBwseztRMs1BiOK4JrEKLG/MEacsEcR8PvLCO/8HNhfymPBaCjGfYklU5/6mNUmlOp1XHTBBbjovHMwVy2hVqqgXCwLJPbCAW67+x402y25Ovs59uPmJRknOB6NQtMTzkxsx5FBml+qoVidQ6E2i0KpIaCcI2iZOvft9Wl7Yu2lMxGy6J5l1CammGbaCGw/vxg7nfQ8R9fBnVmARQPTAsACAQtCBoSOxJSzD5K9ucRQ1GEQAwkUkoGX47YjABUnpk9TfcMEytFIcvRhf4ACpdcEy+VAzHKFx2gcI/Q8LPfH+PJXD4Aih307G9g97+C8c2bVq/3pz92Jg4daaLWOoN1u6r4ql+XMvdpc4xKVTwohST7FmICRknUaoZWrMuQjAyrVAWXKmdInSXyEoY8++6l5eD1P8vCZkotZAuVJjzILOKTKzfjyXmauV67KjOfk+s0B4ZCFnSFWml0ca7ZxYGUNh9baaIf0TDfu2OwtrQQBFmbnsGN2BvONWdSrJRR4/cZ97Jmt4eKzdws0u2EbUWsZvbVlxL0OPPUeJ1KKBMwvpjkXr3EeJwLXAnuziSRdDFkIGJiYt2q5giJVETRciyMBZhYPOD5yCC/kgQJzvw3wl5ogSQQ+bWycrXaynYIMNhntohzZCbRZVDQRair7cl/ojM3ead2rKNOmCsFkFxNIx1GiexwLdbxOCBzHNO1KTQEjzOWRMC7OKyJWjzdVUrz3qmyosVeEn4wr1w3sLLtsC5W22ERptb22bI8yf3P7uc/WtVrqIkWOmYKp6VvOi5k3y9iCUgZ+RwmGNL0jW+84Ks7ws/k+gmYCcVtM4W8yyj32RMdU9Tg4Z3EXiqmDX7v6JTh4xx0CyIkDREmCeqUq9p1svHLdaWzG32ohos4ih7X6Htz0hOd+68/yzuzhmRE4MwJftxE4A5S/bkP7DbNiAeWT88knB3rrMuTJVHSK7lxnCoVJNgEfPic5niCNeV1GN1MAyMrWpvtz1znkLMrIAmEz/brfBtv12XVZWeXmBbkVtkeZqyFAsIwypdcbgLLZoSk+20q9swn4CRjlrZXT2bOcl9MwhkA565u0+NUy1FryRPLrScHCbBcXs7EbnMyv7/c63/2q47fgz7sHsyOQVQA0wEbeZ0TMpqPLAFHXOLVmx44AQdso1sN8nsBt5vjKiYmdcNk4KYPIydwY92SitInUdUrayn/az5yeWEsmnckDreTavq6OPbHqSRZbZay61I/oGKae8kaa7BgJbnag1JNK2R+fN+CGk2r2BnJFMjuSXNu8RsaQDDKjYjAews1FGLMvNHuOslvzPspdTeZyo8784lkcPbaEXi/Es374ubjwO67A8dUWPvbxj+CC887B4fvuxQUPPwfVYqD81l6nqezWcZyIPdIk3Q9k9kMwWiL7V6lhyIl8moMblOTa3aKk+Rjl12vqk43oHp0j6CeQM2oFAjtORisVmgjllGMbwceyt4gOqhN3byNfJguUMUpxqGNcWL0Tw0O3STKsZWisRfaG8lE6bxMosy+zXMK5556Hiy84R9LxeqmKUrGI/mCAlVYLN331FvQGfQEPSipLLvNSTQGDIJmyUyocWOAIKhX4xRqCygyC6hz8Yh15Omhr0m+vFnOHmJbrrwPmVNFQSvzOem/ta7bvdFoaqjJTzpzT66woDdzMcwLJNLnKTN9YaikVAv0UCYrockyp9YR1NleUWP04i8UhWT7OiVEeSOY7lAFbWaxyAfVqEWUWApjx6+ax1EvwldsOIeyOsGdHFVW/h7kZAq487jk4wFprhG7/GLrdZtY7ztgeAn+jULGFKaMYyGFEetKBxr9YClCr1kyPNyOjssKSAco0AWMxxkMvTtFPUoG4StHDTNnDbNUTo8wigczA7I1qUoSYGkMegUxCzGswHIYyx2LmOIHywZVVHFlroTtkdjDHOFVsWL1Uwq4dC5ht1DFP1/aZGZSLBRl3zdUr2LdrB6r5FGXmpsdDRL22VCCD5WPoNFcRDwaK2nJ4/KhQcKBjRJm+MX1jPFkOQ5qfsVe8VEK9WkPAzG8aaOk6Mq7Jkl9TkeFnLSQsoGSZwKPIAGZzn2TBZ2TuiVRYFIsoVcr6TN5QGJmk+C0JbnJSZHD91B1Iqu+y8ETzL/ZVrxctc2kih33mn4+jSN8bYeqiNRwhLVYx8so6TmPKmdUW4agYQJDM+qdR/Bh2VdJxey+f+p7me+z91u6LvV7s9WNzlPnbZ2ElK0J6jNtiu4t6qtnDbeLQ7IPvb/faAsocZ44R70f1el2g2W4Xr8t2u60eZRZ8+HzJC3DO7t04fMfd+LVr/gfWjhzJ5OyexrLg8U5CQ3FzbLi/3G95cIx4v3Jw+IIn48AFV33DTMbObMiZETgzAt98I3AGKH/zHbPtbvGDA5Sn0dzUFmzGcxPQu4kNFIucscZbguQtwKGdhBliKGMs1uHelPTZRJPoy93GvUyZRk2+tA3cM7m8AusEN+zDdWWEEqqqvkk2/jUA5Y0EvQXKxi3UThAm0NsOpK1onAgo253JVj7NAlh2eTNY/smj1+NT3ePGhdj4xGRS58ywSRwYJ1dGhs7tY4+yARNk/U2hw7DOU8x91qPMXjBOllSAIIusHrqMUTKUsiZ/1rzLniOUA2tKL7mhAdIWwNjnJqz21GSU/cGUu3JSbyR+huVUf6ZinNifVxBQpgSTLIv9TGZtcnoqh2x+7uS8NsfFFE6kX8zktTSAIqAmW9VGEvYUuUNQnTLyJOprIiuZM5128z7O2ns2CkEJ11//BTz68sfjkisehyu+84n4y798t4Aw3Y6ZpzxbLWH5yEG0lo8hHvaVE1otl2VSUwiKGOdSxS6RzaXDdaUxh9RhdM8Y45yjHubV5hpWV1bQbq5hQNMsAlwZlBlg61PSyyzZgAUEIBw7GOQraObn0UchU2qstyqYCT/7mM25ERz8LySdpq46Xic59sFSBi65PRl6YKR2yTz27XsYLjz/HOzZvYBq0chWyRDtP3QIN992q86JYlCEjxxqQRF55OFzck+GnueCMzZS1aAgE6+gMge/wh7lqo5nQIY9Uz1snNDbVg1T9NH56hj3ZhMBxh+jTCHrb1UqxjSOn50oV5v7zIm86cE35lb2/YYpYz/7GM4oQaNaRaNeRbVEwOzLRIlsKIs3Kj9JgUHjvEiSUkqvw9hE5ZBlJzBgMYSmblX2KtPBm2BpnEMvl8OR5gC33bWEbmuImQozjHsoFxPlJLf6BTQ7KdYGqxhEffNh2fUmJUJW0JIgWv2a7Ls1TCPZYwIUxvGUslxgUzQyWcoEVnS8ptNyLxxjwJidIFBRZ6bqG6BcctVTzaIG30OneYEyew+e+rdlmdW6QaAcD9Fst7HcJljuCDD3oxj9QYRRnGAURpip1rF7cSca1RLmFhrYtXMXGjNzYvTLBbqEByR4mXgFn724PFfTBINBC4NuF0m/BydO4BLERjFyUaRimO4ZfG4cw0v6iPot9PsDAddSsYRS2USa8d6gfdN4kXFnJJPp9TVCHHOO0TBNrShiMFOBbhZoUt9HoWScnClbJ1KXn372/aQbCo0KqUrIMuxzjNrjD/uTecSyIoRylUem3cMJh3B4broBBvDQR15mfGO/hJHrq3ee1mpkq322qZCxnrpfW/C7rsow92i1UmS9B/b8t/dLsuZ8H+/v1tiLTLfYbhXWTJHQKC+YD0+zQ+N9oQxtpFhtrkqlwp5krpc9yfyxec4cQwJpqmMoU+f1wbELHKoYSvijV/1v/Ne/fgylnCM2mcUe0/MiVb0poLFgTEfyHIs4cm/U/ef2S38AR3Y9YrtzpjPLnxmBMyNwZgQmI3AGKH/rnwwbpNenyyxvxm1bDdP9sFwGKi2rPPlizhymzTqyScZms6/pDcso1XVmNYOTRtO3pczYvGSWs6z1NKacxuFk/jiZlJtzJk/bAJTttmWa8Y0t2QahSrK5BaM8PSYbgXK2BTJEYoSIMTRZZ2Syrd3qAG1e6TTytz3dkj6aLMt1dsBswfn7/02g0mamWhDMGa6AISc1U7JrTfqySWCmC88YMguS12OCxCRT8medhTWJJKgwxJaRYVsptlET2MZoAk7DKNssUkNw631ysOYxMuCFvYCSPIrNNq7Vhp4xDCddu427NuWVBMdkWChjNP2qkmNT1ktJeGYEZlsATBYqZYvid8yENtt2J0dJYwrfSVAppgjyjP3to9ttYcw4JMRit+u1qiJKGOk0U59FuVzDl750E667/gb86E/+FC559GWSFH7wAx/A4sI8GuUiHr5vF6JuE84oRDXIo1Epo9GYQaPWUIwMUTyZk/0HD+KOu/ZjnA8QlGvoR4kk2Oxb5gRzdZVgeQkDstJk0cax5NecmJbKRQOSVRFI0YeHXrCAfr6OxGG8TCaLz4yYBHZsnytSNO79CJIxx2XKuC1lQcRE7iiOiCjQdTA/P48di3OYX5gV4GdBot1t4/DRozi+vCwpOceIMtcKgQnZcjoBMx+V17WyaD3kvECseUDjsmoD+UIJeS8QiMzU1BlTnBgwKsXKulu3SFUaTPGakMu7MeIy56UxPeIx1vOZAzzdm/mSAcmJMeIiqOZaBLLNzDynzO4cGpUqZmZqqFYKKNJoShtmgDjPS56/3A5K9Anw6FKsvnKZwUXKvSVQLpWKKJeKqJXLKLAQMAZ6oxyOrA5x6z1HsNYi8+ygWnFAzMU+33DootNPMJDrdVYgnGoFsfeddYadgNL4RKh44vkoFAsZM0jpqrnpKEc8GSmCJ6bDfswoLOZ5+5itlbBQL2Cu5qFeNhFIBJNksVlgE5udZZLb/m1TlTP+AtwWRjF1mKM76KPZ6WKl1UWr01OvPf0PZB4Vx6iUSliYm0O1UsauXbuw9+xzUSxXtI0BDbFGkYzf2JdsotPZO2/yizmAbsprlKByLKZfz/Iewnsjj28SIVxjRnUb3XYHQ+Z3sw0AIxRV9CCbzGOYougF8Fl0yxEo5+DpvkSzLUrwTUGN95kxDcG4/3JWd9U+QId2j1FTZKoJfGWtYECz7nFkTjMncipH2F7BmCxe88al2hR+OIb/H3tvAiXJWV4L3sjMiMi9tu6q3rW11JLQisSOMIvhGfBgY897BvMGb2z2jO2xjdfjYxj7jAcj4zdj42cJhMZ4wfjZrMLGCIEWJIGQWi2BdnW3lt679qrc1zn3fv+fGVVdLclvHhxssrDc3VVZmRF/Rvz53e/e717ek5luG91mXXtzkInR6ZsUu5XJohPl0aFDfiqNDhuHVKWQbU3st5oZd0aMmi2WEoj7pblJs0HG98D7UJB99zPHNlqTdiac9rkhGTbXQnJ0lw7AERKnBuK9SVfxao17kTHPNBfL55hDHSGOs7q3GJdGQF5vNFBr1XWtTDAKDmnc8Pf/gI9f8xFsyhV1DTe7xuB7I0wz7jNFE68FNvD4p2LsUincf8V/xOLEjn//Vd7oDEcrMFqB79gKjIDyd2xpv2eeeJ3r9VoklgRzp2DVxCmsx29rQHLCyMnPp/kZqLUSaFe4ejDrZpJNJOwksgkQ6EGkmQv5EebhPPRAe+x+ZyA7FInpuv/u2JLYUh10du5ZYFFilyGjTMkY51DdPJebn/VgeH3j4LkD5aEE2rXeXVwHpXAO3J/uTfhXXEJeID6YoXMy7CPtGl5y4MvI5Ysq5njcKuhYoNGQxzHqXGOvUBar6Nhjnb+KLXO75peXWVPeLMdcFm6O9Vceq94vY4gJjkzSa7JAAQjnIO2I2+FcdGKWzjPXPm7Eg2QvHeTcoRlLkTVmEUY3ZDYf0pI9EtixaBVwlLzRitwcZ68HmdM01eGMoAfWZKMDFd4yByOD6tiJVL+JQhaY3lSW7LTVqCIMAoyP5TFRKooRJLpSJFKljjjOYWV5BR//m7/BVa95DXaffwFe9vKr8JnPfg4H9+/HObu244Kzd2F6LIet4wXMTJSRJSsp0B6KMeYxc/1YGD/82AHc/s17xCaPb55BB2m0SMKmM4pdmZ09idXVFbkvc065320jF1NmmxWLaCRjD9VUHqvhJtQzZfTZXHADvSxYed5DtqmLVH0Om1YeQpfDrW4DoDO65dG6ZOpOXyCH95tmMgk0CBxdI8jPNxLQk0Hy0TBkjHJxBvmMSScJIMikpZV/m1X2cjrKIk33YoJnSlK7zt3ZSap1RmKLrTj3TLGftTeY4Wdn7e8CdfpyzS45WnNe3eSnyXnJ9eoYfzvyMQRz5XIehUIW2YiNIme6RFZLDC7PyfJw1exxbvUEycyKNUY5QjYm0ObMcFHgk3PN1XYaJxYaePiJo5hdXkU6jlAsWbxXnwZ+LWbUeubaWTdRHWNic7eb+tlsywt3kxRuHzWH+OTIg4CyA1HdXh9NAWXm1jJayOKhZiZycuAeL9ELgOMNBIg2DS2grBg1mrO5fHbuMYpRG8rXK6026s02Vis1jQ5Uqg00Wxa51pHhVFeS/amJMZTK49i24ywBZb7/fJ5sOkCnsoR0r4WYjS1mCPM+CENkQypm7BqWuoYRZIM53bS+Zw2zAP1aA31KmptklqvoNqr6d311EZ16BZ1mBUGHrSiL06PMfrxEsJaWWoPzyxyV0OUEvkPBAAAgAElEQVTE+WKa0zlWnndIjnP2xQIy+SzSUSymmBFqen/0YeJMp9RI6Nk+yfuADtG9rs2Mu3dSruXan2kax7noFtIcweAscz+NdhCiFebQyZfRioqoM4aMx8jRiSiUwoGv6zOg5RTNHGRlDhvrS3UPX1eu+G4f8NdHkoG2KClrbibvB++K7Z2y+TOB33qVLSy5rPtRGsYMUtHAvaDNrO5GQ/dDo9lAtddkdxCTuSKy7R5+95d/DU8/uh9ThZKUMo0ORzTc+BQ/u/34j2LgTD3BOXM2g7hl3fof3vuv+BQdPXS0AqMVGK3AaAW+H1cgOHrp2weu14MRv8FKnAqcrYy0r1NZ0cQSOimZPkg9yHHmOIO80nXjtjN7P3bKe9A9OofGDXeg+tEbBj+bvuc6LL77arT3PorM5edi8qO/qQzj6rWfQ+3zX1NRXHjb61D+9bfh+OU/ow9hPqZ1zyNYveazKL7nRxFfeT7m3/EBFcK5H7kK4Z5dWLn671SEFN79I8g8/1ysvOdDyL7gfBT+/Fcw97N/iM69jzoJN1B6z48hesH5WHzHB7QezEWe/OhvnXL8za/uxeq1n1W2Mx83dd1v67HJr84jT2H1ms+gcfNem/Hk/KkDl6c84XOg/ZMWYyY5HzYbCHpYeJDduql6DO85sc8cVjUR54rpgTm1yW6VC5yQtZPVMKBAkxkzNyNDwFchCJLUWpmaQIeVqpP4DWbgnCxbYFpsrUnxfBQRj5cFqwdgyflQP+/nZYD+T12ProGRylhWKot4MT4ZRt1wTU0C7q9cgj/NmsrzGpp7I1jSWQsIG+NNFkjMlDOooWyXrrgEOwJ4IdBldmu/jd27z8SFe3YjL+DSQpSBYoLITtVrdRnxkDVhsfy1O27HbXfdgV/8338Fu846VyzKR665VqZXl1+wG2dtmcCmUoRQmcJN5PMFZSZzZlNyzV4HhfI40lEOt999L75x970IC2MY2zwt99sgHWJltYITblaZgLTVrGJyoqR3m2w6G0EmJ+9jJV1GNTuNZqqAnlhhR1p5RtnNn5M9m2wfx0SH+ckGSMzV3N5H+y8jMNJoGBuoGKo4FFA2Gb5J3llcsxjmdcPimEw35b8EypzxJQskxlYFcIh0GMvETDObIV+bQJ0lcKQoH7o36/p36hKNXXj2mBJbNjl4vfvLy2ETPkbtM+1XTh/tzL0IJm28wzfzbF7X2FD3WL8jphlHFCkDOZ+nY7UzOOpSik9m0knTnUxdCo1+T6ZeZM8IlHmNUyIqsJzNKvuVQJmvV2+ncGKhjof2H8Hs0jKCKI1SOa/HEgrSVIrrTsm7E5tbD05OUW7nTiYQOIeKYRPTzck6ybDmUKUksHMndGt2emh06RDNuKMspidKAsqbxiKMl/g9ukvbmIMhMeY2kz23OXu9J5SqO8ZU89rdjgA4HeJr9SYqtZoygcm0qxHWpjleH2PFIiYmxlAsjmFm6w7MbN/lTPu6IOxbnT+OsN9BTCZXnvXq+Mnxmve5B8R+btb2q0iNAM+ot2p1RGyyEdzSuI6z/EFPkWWdZh29VkM52fXKqnwEKksLaNXryFGKTQM/Am7as9EoTBne1njhHhmmbc2y5SLifA7prLm1y/chEVfGa5hxWHzzxJBKos1WwdDc0LIIrNnBGX6yyxz1IPPOdQ9SIf36UUuFaGfz6GVL6IRZ6lyQpU9Dmj4C1lRRUkHX8rUtUkktL9sCUk514RpO/jPJN1Tk9N1uD5q8SXPH5P7MtdfzseFTpTHXqhpoVE5wH7V7vzB0iO9bQ5W/R8XNSnVZTYAdU9N48Jt78cfv/wNkuwCDurqdFuigb8aMZoSpyDPNe1vzzs8oc7a8mR3D139g5Hj9/Vj0js55tAKjFRitwL9mBRxQTv5KAmatAWVrM4MHoHpA4q4XW7s4oATg87JnDwI9n6oiFMCWe69H4wt3ov752wdS6XDPGSi99y1Yff/1qN9wpw500xf+CHWC52s/52bfgPJ7flQAd/aN70X78EmB0U0f+x0BZX5ITnzkN9A7No+V91+PwrvehNxbfxCzr/xFfSgTOPPxC+/4I33YF99DoHyegDKBRPnGD6Hy1/+CyjWfsXI4CFB8z5s3BMorf/wJtB95yhjYUh6l97xZRfvsW35Pv5vZswupUn6oIw6A/JuuQu5NV+Hk638FOLnkpHXJAvxZ3tLnDJ5ZZNnMHIubq4/djw+vPingyLpfWckuu5ry1MG8OPNLB3J4q335RTAkkOycx83IyYCQCiI6b7cJsofSd35fDInMcNxsXwIo+9f0pIQHxp7R2+hPOxYXn0K5eMioKLKlsRnuCDSyUAqduZFjrz2AF1A207KUA9P++fzKi+12j+f5UT4poxtlfneAoIN2oy7jpQvP341zz9ol1+Pl+RNiwyTjJ0DkWre7KlJrzQau/tMP4dWvey1e8arX4sLnXYpbb74Fjz74LbzxNa/ATCGDTfkUwl5Ls6+FYlGGXeQlCbTJBlcbTRXDhGB33/cg7n3gEfTDCOWJaTRazKatYbWyKgZHa55JobI6Z1JE5vNGBKicUQ6wGG7GSnoSzSASG2jn6/CyN342JzOc1X0a+YAGd2S6rKBlQ8Gysa3BwIvDDHy4PtKTIsryPbHRAhbRHiRLeslsV8csU37JOCzNi7uGjK5P0wjz4PWeEiizYdPrsaw3kGtSfx/lJu9zk2PzyiVQdlneum6Sud7uzZaqgQvgDLD098Q1nGSnTcLs3NedaRsZxXyO0vZYhlhs+jBaqN2kkzcxj7yw9Z8Hyox080BZM+1sykSRGGUC5Thmw6CLeiuFk/N1PHLwkIByJhuiVMoiHxPYqRUEsr5tmtn5/wkF2/tmx+v/buoOMox+D9b+5tbRS3HNDdzWs9dPSbnQpuQ+HampMT01humxLDaNZTFZpjIgg3RkTttaXz8e0aHhHZsVlAt3JVXn+0RQoxlXAmWqEFotmZq12h019NTQ6rQQZtIYL5cxMVZGnM1jcvMMpqa3SenBTgBdwZdPHkHMqCsS2cp+z6DHmV/+xxnXZtPYS4JHl/9LhYf3QOB12G52kEmxiWfO0plUX/dNNpORCzszsrmCjO0KOk3liC/OzmHu2FEszs4il05pbIBz0jHjoLin2hUkc66YQLlUcPJrutW7xo0DdIpyEgPqR4UCya5FNDuDQ3ufrAlh1H3XxkjoC9C0mW6C3S7dsFMRGqkMWjQzzBWRzlMxEqvpwc8BawBm0eo4sy0HMim/JshE2vwhfKPTe0PI2Zuu7WKSbWabnwE23z+8Z/zveuk2/2150w3ki2SToSgoy0w28y39DoMEnKs2lTFsOGTTIWbKE/izD1yN+27/Osa4z4NGeE25XXNPUGKCu7c1wuR8CKypYJ8VC+Pbcf9LRo7X/5picfTY0QqMVmC0At+PK7ABUB6USuuiRtenD7sC2hUAaxcvAZKdnMwzSGtkyk5e7aXKBMrVj3welWs+qw9az0aPvf9nVRYQ5LL4m/zIb6C191Gxw3qcKyhm7r0elWs/h9X/+mkE5Ty2fO0vMP+W96G3/wiKv/YWZM7biaV3X43wij0Yv/bXMXuldZRL7/sZMdKVaz6nYrD03rci3LMTC++6WkVu+epfAIo5zP/cH+rxA6BMcP3OD+j1CbQnPvpbWHjHB9C85+HBcmRf9XxM/Jdfxsk3/JpeY/jlOgySt/ax5WvXoPq3X0L9o5+3PEurzJ/bNfmcgLJ/KntvWIC8Y2Efbjj8mJg6FtcqKsTQsa72clWjowTxnDJAM5x6f9xjtSbG4noTFsty7phbtqeGbfWcnJmPZzGakkmLL21M3mrzyTRSSjLIQwntsAiz+bi1ztpkHZlBHGYIxJ2lr07KZif9zLSQnGPZ+BxtqUJdlqme10yOWHAquxmct2vpbOiUS8BshVwdHbLHUQb16gpyURoXXXAuLr34QkyU8qgrU7UpOSYdjZmDSnZ45xk78U83fRFf+spX8a5f+CWcvft8lMvj+OJnP4UzZ8Zx5uYxbJ/Io5ghowXJxiu1llhlzvXxHNNxFs1OH+WpLWgFIe685z7s/daDmF1aFVDg3B8ZKRaayysraLfIalfkFFzQjDLZdr63fcyGWzEfTAyl9QJHQ0dyzaun6NLbxQvipwWaWNiKCXNzivq3ss7tPpF5m5sDFmubGZqz+fXz75/PySazLCaIj6WTNsGBixXzd4SAA9UMdCZX3BLllJSnOyM2OejbTIaf9pfM3klbTQeh2YGBrsXvcGbilYgyUuaN3afek8BY7nVMM4twxltRMk3ZddbFEMnMiVJeu3bExLl8bzGNDL8io0rTQM0otwRQKBEl4PbS626fc8wpzC7W8NgTh7G0soooF6JczqEQh+Zo7hyGeykHk10T0kyVjF23czG5Pf/OWXKNXjgwpJEEryJw96OptjlrG6De7qOlPCnOURcwPTmOmakCNpWzmCjTLdtikPhqPCaCY5pZ8d7hnmCz8sYoS8MiRrmLJh9HZ2neJy1TvXBfMjafM8IxxspFzbjzuh6fnMbYxCZrlvDw2i0snTyMmI7XfG/4zqciPQcd7H3ckFhljWLYOmhEw+X38t+pgNni9jMJWyRQMGUMc8dDuTpzlCJALhUgTvXQqjewPHsSh/bvx+GDjyNoNpFN91BgPFpERtsxmmyYxbFAId3go1zeQtt5/0jd4U0TqUjpDXKW5XuoaL6hrNlc4azRQHO/dJjSCAlj5DpNsso9SxYIY3Byu4E0okIRYXEC1SACd2eOblAjTpWMztc7Q5NVlml9StJ1Hws1+FxOyPH9OlrjwamDfJSga4hRzTLImZYax0n+1fdKYWpqCsVS0UwhHYBv1M0I0Xtr8D1lfvLxJw/h//zd3wN1MWG3j1wqRLVVB+8P7QX8PJAzuVMrmd7FDEOdfu6xXVfiid0veW6fr6NHjVZgtAKjFRitwPftCjwzozzEVu5va1nloQg7AcIMC7li2YFYfvg64Kfyxc0Im2rRPqH5ITa992OofuRzAsqJwUcU3/0jiK7YI7k1n2jiI78uoLzyXz9tta4r1CWvFoD+jD4YCZwX3/VBdO59DPl3vcme410fREhQe+2vY+6Vv6gCZerzHxAIb9x8rwr7qet+E52jc1j+vevMifNtr9MxnLjq583RFAFKP/9mY6EHQPkCTHz0N08BynwM5dbz7/i/JP0efNmCWBUGvubvoHXPw6h/9AbJVE8rvX62S3Wtu9iaR6/H0z+fP4ybHtiHxeVlMQE2m+kOKTBTI/2Oc18dSDhpOqMaTZbPYqEJZEzGSKOZQEwyC2TGkQyBqQFqy1NOi+GhwE+ZxgLhTF3iMdhsngyWvNOwA+c2Cz10qtbr0lmbDE4UI5MmOxqZWyuZR7Fgdl5+fs2YPLv2xDBIXm2FlEyWyAC6WTc+jlEtjOahnJOApLq8iKDXVH4sZbacqU2HadTqVdRqFYuhaTexa/sW5QefuWuH5NdcKrJ+eTo3k0HNxjh08gT+4vq/xJ6Ln48rXvhSPO+iS3Hy2BHs+/pteP55Z+D8HdNoLc/KUXnb9m1YrdYUF1MsFYxBisn+ptAJQoxPbkajl8KBpw7j4OGjWFytYWF5FdVmE0vLq1hYXEK7QzashRKlwYW8WG4Vo90uTkY7UI2m7JpJjE4YQ2wSfK7ZeNjBZeWqifENjQ4Z/QQjxEaKZ+F7rPRJBDs1gW9w8P30DJX/npoSNAJy7CbZQEXa+Ogwj2CU+kVATKMrP+9uM4p6Tl1Wdn+5k9IfyqhNDpAMZNrDx+v3CB7RdQZuxlb7CCrBb2eWZfcCAZ/N5GZpSpajoiEUBuJr0dm31eCcrZeDUh5qdyTltJzfF6MnP4SWzJT43tDUS0A5IlNMeTYwu1jFE08fx2qtollgzsIXc5EynAluCEq7KSc5N4Ss0/UGZvK6M35Z59jWPWfjE4N4I3fvDZhmt08zWbzRsflXhFnk8nlMT01iZrKAqXIO46WcNZUIPGVexXjxrqTKBpRpCJVglDVLbnnvbY5qdLkOHdSbzJemWZ8b80BPEt3xclEzwZlMjLHxKRTHJiWaVx+s1cDq3DEw2thUBEAvzbgg8sp2DbCRJzlwx/J6TRpskUN2HbpRCzrDpziDHQrE11sNmSyySSRFSTarxhgBeJSy6CrQCGxpCQcffhCP3r8Pcb+FHHrI0fgrw5nZQHP1YRSLTeb9F2U5p2yxdWrisUGke4QmaLy+OYPvMucFWsnYWtSf/uf2sK4EClQUwCTb3Ce7XV1LNANj04xKFBr9SX5dmEK1ZWseZumiz5vJ9nDOujPeigsYci90EmzbFoZKo/VjMDa/bGvovSok13d7OH+fx1Or1dx7QZVETw0l5iZLocNlpPqCUnuOb3S7eryuj1ZTsvbP/v0/4gt//ylsKY0h0+0jpMldu269HCe9pteEcpPdXmD7u33mcO998IIfxPGtz3u2T9PRz0crMFqB0QqMVuD7fAUElDfmijdYmQHS8sWnl/C50T4fu+SZUCeB8jOCbljWZJnrJdmAAWUywtd8dk1RXKI0WiD3aj0FQW6T88Z/8Rk3UmgVrAfKfA4+cHrvdVh46/vRfuzQEGy75+CcM8Fx9pWXI7VtExZ/8v9wzEUPm/7pasm/eRz8Crdv1vfITrceflIfyBN/8E6kt20SUOZrceb5VKAcILpyzxqgPP3PH9Jzr7hj940CysQJlBvX3WDzvX7+0a/5gIp3w4eu0PUzkgOHbB2xudgOAKX91f3E/qyl+nh78Wns3/8Yjh8/bgZMlGQ3G/p5KmNmQ97oR7ihw8KaTtZZgeQ2JXZkI+lyGzlgSpKKBjockuQxkunwLInmfmmY4+dYHWBVsWxF2FDix/lhmu4Ysy0w7WKgBtJeRqiEnHuNBZbjKEaUidHr2rwspbb0mtXvOidzy3s2EETWiJFGAspkiRkb1GmhH2bQ5gkz9qQL5KIcMqw9KzX0qivYVIxx8Z6dmJ7MY2V5FvVGRevNIrrWaNjcXx9YXFpAZXkFr3zFVThjxzaMFQuaI2WEDYvZuaUlrLR6uOnOu7H3W4/hhS9/Jd7ytp/C2WediVu+9M9YPXEYl+zegebCCdRXlwW65xeWkC8WkSvEiLI0TWKRnUE+V5QEmsVwJltQEbxcb2Hvtx7Atx5+FG2kFSXVZpxMr4FUijPXxq7LlRcZzMc70YjGhje+Nw8fxKAZvDqn1MHukpPxMubFyUEJjM3IyzWvOKnplCG6BtgASigAfKHt7wH/e3qf5SzsHu9klK7dZtcyGUNXFFPOmg4YKMX1YDFs0n57vqEqw/7u2SXPNvsbgyDRs8zWDONjydQR8PlmgVkupMzBmleYGE9ja/n4TMDxg1hydi8xlxmamLGG1kN5vcrJJVDg3K+9BueUCZYpS6X0mjE+vKYLyonm9cWfBZhfruHQkZNYrqwgn7eZ4GyUURMmMCNpdAOydgbgmRtrKo21rTK/7m0eQ8+k8AS1vI7FqDt7ehkhumYmgTLZ5G4QIYhzUjlMToxhy3gZE2U6dGcFBFOZSNcFgSQNvNQoaDW1v9ClnuZLlDVrn3MS95aisjiv3UWDTvZkn91nCY+cjHK5QKO3CGGYxcTkJoxNbJYCos1Z4m4LtcVZhAG5UlMk835g/jDvN54fwbE1QSyGj8Ct06Hrv0Uc8X3PBAamtA9LZWNKeTYxvHFhSGdmzhj7vGM6T7MJwnOtVvDQvXfh6UceQrpRwRjt8Js1Me28rsmGx5Tm5/P6L8Pz4dhBHOsesf2SoDUr536LjDLljY3GuL2V8VvaZO1+4ePolp2mnwIntJUfzLnvtimGCJJ7PdT6KbQLm9ALs2KV2wSUcRbpMKtRCY1opAK0eR0SsKcyAwm0v5+9+RePRY0dt8fTvXwwrpGQX/PnBLz8z49Z8H6kooX3g29gcKGtUWZpCEtLSzh58qR+3um1sTQ3jz+7+k9wfP+TmGDMHJtN3R46AfczgnprAmX4/2hK5vYb7jV83ZiGjek0Hn3pf8bK5K7v8/JvdPqjFRitwGgFRivwbCsQHEuYeW30YBOwrUNZA8iVLEKtsPQGN+aJ4zJMxU652Td1fQ2U+Wk5/8HvgXLlWmOU/bN7oEwpNJ+f88Zkf2t/e+PgSPgcBKpklA0oG/A+ccXP6ZNTc8fn7cTye//cfnbPdehX6qh94suof+LL+rsK6y2T2PSFD8roi8BVZXUqhc3/dLUeW/3bG1U0TH3st2XQtXL1JxLSa88oPzKQaMZXGtO8+M4/0rGR5fbNANU4bsaRrDNfr/mxL6josBrDF+7+nXEFktTQXh6akGd7mWWCZffMg7FhrvwPgMdzffxq/yAef/xRrKysYGpqQrOQq5VlzM7Oo9s1t2IzPjb2jHAy6Nk8qGJ2WESFaRkKkWDSO9oFgi5n5Wj0xdm7vlgQOZC6LGXFMjmzKGMcXGTUIJOZ58fiuuVcVC0KKjkHZwVbSoUvTaIkZSULHJBZjI2FcXOpQYbsohWcJtW3a1XnQ6DMv2ueklmbQJuAKo5R67SRiTgDl0ZtfhnpVgvPO3MnrrryEtQWDyMMmsjGfUQh5eRWwHJmmIUpWSJFoDQa2DK9GTObNqGUz6qYp9kOHWprzRaOLVXx+OE5fPm2uzA+swPv/IVfxqtf9WocP/QkvnHzjYi7dYTtGjr1FWzfukVMUxhn6WeFXIHzoJHm+ziTzdgegt5UGIvxYxTMYq2OL938Ncwtr6LZ7qJar6Pda5js1l1iDLNpp3NYyu1AJyzafetGJkyp7JQF+oUeXrIlwFTWGg0Cq07R4cGkB7zenI0/J1tGMGDSzOGMuJd0Dq5wBwLI6PP99IZFvuhXZJVXQrv4HT0/IjH/Jtn2Luq+YWQA3+8zmmF0r5MEjxsBdvtN29psL3B7oTPESjJspuRn84ZAjgDAydAVkWPSY91HPH9ejlJmGBCT8zAZwA4lxx0BFBX2lF/r/Saj30GrncLicg1HT8yiUq0QwyCOU4jpNE2DMAtCd0B56NTtz82PT/j15j5DfwLBfuVkMwJrOHbhz2+4A3H2OKNs3iDKIsoVMDVexvRkGROlAop0UqcjeZh1nxzMKCYYNaDMPHqampG5pkmWAWXby+iK3ZEDOFllroXNJ+uzhLLnKEQ+FyNHoBnFKJUnkSuUNbfP/4WpHqoLJ/RnJsPrk6FONMpKI+3yfnl+lq1rSgqNEnSt6SOwRnDetnguy7Mnk99Fp08mmXZh1tDgvpPLFxDodWymnQZeEfeYVgO1uZN48qFvYfbJA8j22pqbpjEYMjwZNkFs7yJQpokVgXfEMQgagkUWYxfRuM4DZe2fNCYzllTvp3MzV0619loDxlSfsEFBqTLnwGWGJjNCU3+0+wFWGf8WF4AoRicdGfPO+Xbndk3IyYg0zpdz5+eaeem0V4D4a8XPLtu9Rx8Ic0n3n2/eLdubfvH79hx9NT/oeu19LQiU2djhz+uNJmpVY5N5X/Cz6a7b78T1134EuW4KU/kCMnQv73PP5gePSwUMUogI/tW7cveDotus1cZ74MEf//1nq41GPx+twGgFRiswWoHRCmAYD7XBYniWcjjlZxWjIyutgnQATMA2IaM2Fjlh4jQAat5VdviCpwJlA7oeSg+B8gddcW/g0INMX6ATQBOMck55gLIHB+lIVVcgi5W+ZR9qf3fTmgna0vt+Fpk9OzH3E79nMmsnyR37/XfIhGv51z48ANP8OwE7v8h4i1EmIHYSa76UZpc/8psmAd/7KDZLXv55gWUPRgT+CfLvfgTN679gH+gDoLzW/VnySBdb42XsbjGcu+/wPA3AuCo/ART4vRtLXfxp+zD2H9iPxcUFXHjB+Thv9zkCAk8++QSOHj2KleUl1GpVpw7nAZFNDiVb1JqnQzHKKcpCyd5SUtkNkOJsWxCamzYLPAJlgpcEo+VZOQERZ5Y0LMZpANSyOUYnuVVR1rcMURawctamFJGFX7uFFo2S6HYdUk5MJoacijVlyNJ4Jkizrj5f0wMx7/vO6JUoRL3bRkC2icV1GKGysIRUq4MfeMGVeMGF5+Ghe7+OHZsKuOzi3RgrR3LCZdGnIjyKJdWliRYbA+PlMTMv6rTRJUiga267pWK83mjj6MIqav0YDzz+NO5/5CBe/UNvwk/+57dj17Yt+PotX8bD++5CPtXGRI6zkUA+zqFYLiGKea4pzRmXSmW7L1MZhNmszWyGWazUmkhn89j34MO499sPotXtY6VaQaPbcjO4BgM76Swa4ThW4mn0UtEaVbK/egY3Sb+HN5+Xs3gjNzowBMprGcvk980J3SKn1gNlFtDrgTKPTP7V3tTIuVKbTJ94kOfLmWeT77MxQ6DsXdc1wuxYZa5/Ehh7oLweJCf/veZnrrj2DYAhyBzKUD2gtEi5EKHm7x1jTNmogHJbZyWQzGPj2KsH4imLHpMJF1lBJ72OMqGAoY2mkm0NsFpp4eTsIqqNGvqpLsIIYp/lUtz1kVBt46kVyeZN2WzGemh9YI0VwdWEM73fxz0AWtNA0NhCCl3O+EaUDucwPlZWlvJ4MY9CrqB7IB0VtExpOiYTKDtJebNRs5lTGkB1Ke+17Go1zNgc4zmKVeZ/FkumJofMolIyN6P0upgvoVSeECCXsb48rrtoLs8hytB8ywzTbMV5fbChYFJrU89Y5Jekxm4+28Ag4aKxsbYmLrddecIEf2a8xT2okMsjkPM6pfW2zhpnbzWQC4Dl40ew/1v3onbiGAoE1NzP2FATaw2Z8eUZFRWZ+kANv9AaSmy0UB0j8Ms9i/PLPCeXGOA+IJ0lHN9zi+OyMRkeMwEkj6dnUnydt11X3SCFSruPbjoGsnkgW9AeoLlzKgEEdGkol0aHDHOGbvNmhOgBMO8Pb+TF9ZTEWwqfSJnY3gWbv8Of8fwsbcFmjtX0zKRkzlYeKxmb75h+//PV1ergd6myaDRquKi1USAAACAASURBVO6aa3HHV2/BRJRHKRMhS0ULZ9ylU3dbF+P+OL/s9nmrJex91HVYmMDDr/2lUfk3WoHRCoxWYLQCoxV41hVwjHLycUOtb4KrXPdE9hiTIZoU2INaz1p6BvAUGbBmRl2Eyzr5tWdbCXQNJxogIxtMILrwLgPK4q29oZTAkDGEA6BMU67kDOIQa3pqSPJtguraRz5v51bMyQ07/5OvlVy7xTgnytUkAU0h9z+9DMVf/QnMvuqXMP7H/6vk2nycHWZ/AJTn3vI+Mc2eiY2uIFD+DSy++4OKs5q+x4CyzWEPmSod+z2PSHrtO/+DcxDrY/O6NkM8ZMSGRbuVA0nmaPg4L5Ufuhh/KFzAl9M1rKwso1pdxViphDPOPANTU5MysWrWG5ibm8Xs3EkcP3FcErhus6NCizWJMmc5vyb7ZBZfxnCQoWUnn49jxBAdmDlnR6MZOeC6941HqxgSKgbdxaSncMxxt900EycCCM46py2KyUCWZWTyQOjuyqgRuidTdhuGOaQynL8tSZbM0UEWwoyHonlYq0sWiTOvZJ8pu07kPMs8J4N0jpLEvuSfjcoq0t0u3vgfXocXPu8CfPWGzyCfbuE1L7tCUTgzm8ewuryAnnPQZUFLA51ms63iloWwFozzls2mi5vpocZ847kFLFU7aGfyqHbSuH3vA4hKm/BTP/tOvPpVr8LTBx7Fp//uL7F84hAuPu9MBHQNbrewefMUxifKmvkt5CnLzaDT6mBiYgITU1MCGZ0ghVaPjG8GC6tVfOW2r+HwsePopdNY4XEkmhb1TBHVcBK1zJgebyKC4T3uL1QCznIE/OBumu4QTvhGzFDW6xnL5DXK98waG94R2+aIPYNpAHL4mv6+8JJn48GGzLUUDmSyOQAs+TjZVLsm7HUoXR2Cdrsn/KwrYfXwHkoyrKcDysnvr99RkwCTP1MsEIEFZ0upURAIs5xaKiR4k6TSDrB2XK/RGZNxTtnAmM1XSgLrYqKE+/qMWEqhWu1ifmnFoqQCMqSM6zUX7YA3pJoY1nxQk8ah8eF4ho/PMtdryazdfun3jyQ4HsS6kbnXPUo35RB9egJEWZRLJYwVKIsuIJ8tIAzzSMcF2zspAU9Irz1QZt5vj+uhY7OsXj8PToMpXcOKb7M9zVzaAxRyOYwVCigWyigUysjEee0zAtnNGporc4hkik4gHAgod6kacc04unR7R2Uvt+Z7pVlkMvkChGS73cy2ovF4vZqUn/se/y6wSwl9SAWHrT33Gr7XnKWN+l3kgz6O7H8UB+7fJzl2lmZb/M/L6kNK5slch4g4lxxyRtkAMf+LM7HJqd3ssppCCTMvU1LYPmZMLNeKbKwzslPmMplza1SwMyMQLZM9KAubjtj9fAlBbgztTBZBhs0E1/STgzUHA1LKUfb3gVcc2Eyy3csEtwbG0wLKSe8BD3x9Q8wAdYh8PotCNiuDNJp98YtO10NAbWaOep0+cPzpp/C+3/td1OZWsKU8gRJHHHitE8DznvJRhTRa6weI142C2B6TwvLkTtx3xf+8/lYe/Xu0AqMVGK3AaAVGK3DKCmwAlBNkbPLhSdTs2WFnwOSNf2SGpLqHTMYABwpR60PW4TWTzQ5BkxXmKczsu17zu/XP35GQHQfIv+nlmgcmK2tw0KTHXt7tn1es7D2PGKPsq+01INmfUIDie98icEtml5JsAuFepY7VD30S7XseGbAJMgcJAj2WTtk9OlcHAZZ+7cMCxP5r7EP/m6KfTr7hvQb+5CREpvl8/Z5yn+95JDGHPQTzfH7OVxNIE7gLZPB1FdtEsxma3yi/yYFkZ640YOyHb44VuEk5rB2hJ6iNUerjZ/pH8GRkQNTiNEzuRma0WCigVCzaeWTSqFRrAsuHnngSq3Ozej6K2ARcwzQaBHAyIWZ+KAOWKAEkuUWgzJxQRuSYU6zJLCnms/kxJyY3mktsuapNMVEyknHSQbIPLHJ5vGRmOOvYqNcV+zI2NoYtMzPYtnUrxiYm0Wz38chj+3Hk+AnlQ+fyY8iEWTm70lXXmh8+L5b/thXq9zh7CuTHSqg2G6jUKgh6XbziRS/E61/9Ctzx5S/i6P6H8KM/9EpMFjPIZvrIxox/CdBnTiylooCKShb6YTYSiCgVS5IHVlZWsLywgHajodzVldUqZhcqyOTHUEcWTxxbxN0PPo7XvP6H8da3vg3j5QI+8/d/izu+8kVcuucsTJWzqK8sYbxcwuaZTUhHNHsKTaqIANu3b8f0zLSATL3Vwkq9iXScQ65Yxh133YWbbrkVhfEJVAjamRftwPByqozVzDjqacazWM60H6TwnKe/53ZPxbhse0Gsot3QJuEegsnhv5MsLqXpmbTNh3pGOQmUTwGpYo3pjOzjXsw4THJ+N7MpkCyzHgqvOftuslSCZAPqw8aLP0Ze3yyivaGg9qHhbuG2jaRrg28GbPzpkZReG6tJoEywTlM7gjUn3ZWhkWeUHXIV++scwnitU3bctaxZOVhTZu+AMkURjCDrdTlr3sPickVzuYSX9OHTfUEZtzpXPGYvfbW9WBnTZufl3jdbG935bgZ57fvoz3fYfNMMtvb2HjoEyukIpLPpQk0zsbFCEbls3lQdcdHYz35LzDEZSlN+MMubs8p0gbdMZQPKPfQDawSySdXp9OXIbPnDNnPLRgjd2ifHyshli8jGecSSP2dlCFarLKNVWUBI5pSjIH3OUvN6yaAnF22TTKtJIxNr99wpk+rz31SU0IiQKhTL8DYJMhltGUNxDZjRzO8p6q6HTER1DflsjptktGcHnTbynJldXcaj992Lowf2I0X5dtAV281c51wYaf5cjHJkxmGBZpQ5j8w8ZgPKitPjNcUZfzffrj1YoyYpa6ooS9jMz9gwNBNDG1jvc0Xlm8C17iFk5BXN42iC1Uujkcqiky0B2RL6Aud0BKckvavmLBUq3NOGCg1bCw+GkxJsY6PXSv79z9nM5O/5GeQcHcRdjru//9sti4zje06Wnu8Zf79Zq+OL//Ap/NNnP4cpZmiXxpHneEK3j0qjLvM6qdrcOEa6C2Rp6Kj7wvZ63/g+cOaLcXD3i0fl4GgFRiswWoHRCoxW4FlXYOB6PeSR1/3OuipSJaSfP3YMpp87tKIxAZKd7NezqyqIxNK6GeU1c8oGlE/3RRBJVnZgnOOYVQJMxj35LwJfA8r+ODd6xgCFd79JDHLnsUOKbaIMu+FymnUeLHi3bsLkdb+J1FZzAm7dch+at+5D8+Z96FdqA9abs9DMaF74lT81NpmspwMhGUqyCZTfRUb5MRmM+WNMziFPXfdbjuH+3ICltyLRnIat8B9G9XjZuQfFybUfAG0nLR4CZXMlZfH0ymhWoFUSOIEtRqbQ0MeiO2Sw0+tqhq44No4gHWD++HFUFucRBl3MHj+GlZVFyQf7lLSJsaMJDE2FyDqz8A3QCzkvzCrfgRadD4EA5Y1pzdCpoJPE0qAXycBmo6qZzCiT1gwfC1U65rJIpSSwWMzhzDPOwPMuPB/n79mDmc0zyBfouMuZ5RjVehM333onbvjnL2Fuvop8aQJIxejwmNy1wblqGeaa6TbSAdkkMkNdVOp1MR4XnX8u3vi6V+GRfXfhnttuwmte8nyctXUShZANhRh55tty3rLXR5VGNZJe97BaqSBXKGD79p26Fgh4WHRWVytYWVpCZWUZ9VoTTz11GEEmh0x5MyqdDG755v0oTG0Rq3zFFZfjiccexsev/TOkOjWcsXUS/WZVQGBmejNyxbyKeLrxbp6axJbpac0rEwys1hiXAixXq87gK4fH9h/AXfvuR4VFNRlPF520kJ7ESjihgtmYW7tidKUM6EhzK3jZmXlsG6P0+tT7yopd+4FXlviZQMU2ucxjMV4uz1tNIF3f/vkcwLXUY4slEzwxsyJ2OKQgUfQLzeHMITjWPTeMhxryyT712x+TM/jxANV32SSLMdAq6Dy4d5LqDSe1duMCtOHSrxF/yJILyswVI5ji6AFjd0ziy9lXk60y79YDZR9OTWCT0nVDNQIBjRx7PaMc06SO59eTcVW90cPS6qrcoUmPi+HklkoFgRoYtlSD+37AFg9HYZKMMRtPkjcPGnFr2fjkYwn2uC+oCUb1QSrUfcfs6GI+h1xcQBjlEcZ5kwwTsDvAZc7fDZmasdFFZ2X/2jJGc2uohhYNxdgzc3sgT4Gkbj6bw+T4mEmWmaEb5yUNprlatbKEXrMqp3Eyyjbfa+CVjuO+McM9jdJrMpzcW8igUtrLBof2fea7u7EOqSHUjAnQqNXVFwqjjBqBZGtl8k8JDSXAvE5djniKYLnVElg+/tQTePTb30ZteR5BqyZpd5ROIxdFKOcLbpQkjTAbCqgLkLOxRADvryc6qAtImxmiZS1zTfgnATzBu5kIErTzeDlXzT3TrgjLreYX/ciDTl2jEPVugNUOUEcIxEX04jwy2bKY5QpHRbo9hM6rgvcZ3xd+vtm62Tw7Dbr42tozmNXsmGjvds3HWG5yS81O/ifn8DhEPo7Rdl4UjXpToyFk5Yv5PGrVuq05ujhy8Cl8+A8/iGKYxZbJTejUG+jVG2o4LNZWpT5Q44frFWYQdqCUAqo7uNfweuCexX/v2/NKHB05Xj9rcTh6wGgFRiswWoHRCgCnyVFetzSJWWQrhtmdNXbCz5B6ALumgFZt6/N3h0wzCzt25JMzwG6y1gptN0dnLLTLPvSF3yDD11if4ZyvkzEOKu5nYoI2pJkHlaVnWMQkX3m+gHT/2HyCefLJrE4CrrVYK+ccQIakwZY/4oFL7nCdNyxSnSOsR5BaDwdQkjPM/LbNIRrgGADqREPDXsmO6nF08I54VWCY+a6M52Axw6KLQFmSTydFVCHUaKFULgGdOsJ+G+P5CE88/hCOHn4SUdZySq1QMRZMGZYux1SVpIsJYoEtVGFQVTmqctmlcRiLGLINzGIO0zj37DPkEr1t21acddZZut4W5mcFkrdumcaWmWlMTk5oXpHsFKXiZGVYhHGJcvkS4sIY9t77IP7i2o/j/kcPYPuO3eilmR+aQkcKVQJGq6fFoLTayjFeWFoRGLjggt143at+AOU4wKf+6qM4Z9sEztu+CflMB2ft2opiLsbS4oKKdmJ9zjMzC7dWb4r1JGjlf2Pj4zo+pb0SvC4uYvbkrBjxTr2Jx554Glt2novldgqH5ivY9/BBvOp1r8ePvPnNOGPnTvz5/3017rnjq9g6kUchBFK9FmZmNmN8vIx6rY5NExNqFpSLea0jo1YoX6SL8MLyCuaXljCxeTPOu+B5+Ny/3Igvff1uzSL7Wdn53E7UonF0yGAlHI5dDPFAjsAi/EcuGVORP5D4O2C2fjNNMsR+j1AObELy7X8nKe1N3BGW0+3UJv459G8qApzLrjmok0kmEDdZvn+NJMDz4J0nw4ZQ0g37dMduz2Pgx8u3WW2bHNRUHgZC3N2lTFjG+RBAkrEPNUttWdIddNuUQ/M+c27Qcpc2+XM/oEmWjVgQsJtbLxssgXKZxZSzkdXvo95oYKVWk0yb8nOBOjYKXH61RlakDFj75RnUpLx6MMIykNqvXb/kWg5k5nL7tsuCIw1xlAVdnOM4qxllmnlxVlWmU2Tsudfz/CkBbrXELLfpAM57X3FRBrK6fWPTdZx+ZtrNxXKvIhDijPLk5KS5RWfo+G1rQxaS95P7dBp87vi9kMykgLD7gPLXlq49Zqe78+d9wz2Iz6nr1ekr2OgxR2fOSlvjjw2qftqahMzsFYC1nC30Wh1z5w5SaDeaOPTUk3j82/uQqs8i1Wk6h/I+xopkxsmsZuR+zWgoObeTRdYsNN3tGSdnc8JsCnAf9yMoPjbNXarDSDzF67nccLLfaubZmAvHTXqppmuUknkOlMVeoxohLiEoTqCezqLeZxM0jajTkUlZkGE8Vh9N1/TxCiTu2912w+6pIES1zveYmcpcM76/ZhLn/QN8dFSO5xoEWFmtoMF7Q3nONqaQz+VQX13RuEqzUsWnP/FJHNj7bUwWympMyjCRGc29DiqS8PfULCKY53uW6QXIsnEbhnpf/JgY4wPvuvzHsDCxY1T/jVZgtAKjFRitwGgFnnUFgqOX/C9JOmfDXzB2yLnNDmaDvQOsE8865kkyJ8ck++LUy33XS64NuvnCzEFL57CclA/7g/JMrzuagXmVg8iuqPazlUNWZKOTGgoQ3bC1KjQHfD274s55oFsesG3eMMcySv1zia0dUPNrA5vsXIcS6OQ8sWevvFzUO+6sL/R9EbnmfBJydhmWuObCRoDE/94XUy38QWpVx87iewBknD57LZYhMxFoFjgX9pANWujWFxC0q1henMXy8jIiugmRtWER3GwKcNOFl4U+USiLdgJFShJVzCOQXJmgNxulBfimN23G9ObN2L59G3Zs34oCpZyMQcplZfzD5gpdbyX7bDVkVMPiSKYznN1zwIKzfkStMrRKZ5GJxzG33MSXb74Dn7rhRnTTOUBurzTrggAznZJ46mTxWMgvr1Zx5ZVX4Lyzz8AlF5yLB+65HY/ddydedMluzJRDZLoNnLlrm81h98jI52ymkvbBmqnuoNluS8I+PTOD8tiYjSmTPe1CxmNzs7M4efQIspk0Dh58EmFhHPVeiJV2Cvc8eABhcQJve/tP4w1vfANu/eqN+Ng1H0Zj4Sh2zUyKNSsVGMszroL+vLPPxplnnoHNk5Ni4Wn+RAfhSrWO43NzmF9eQqFUwpUvehGavTSu+cR/w6ETc4oAa3b7mCvvwUo/NibKXb+6Bhw48W7PY9kMXns+jcOGXww52giQJb+3pgm0AVBe//u+GRcEBkj4NbhGE/FSg7xkzUkmxw2Se5L9/vB++NcCZXMp1huYMLwSuPNAhHPuriGYCkKx3Mold0CZ97EkpAQDfQJlmioxjooiY9s9+nzsACiTPbZ9lEwy51gpA9ZsaWBAebVeE7tHozwvZRfv7mZ+pcde95V0s07uJclGxSkS+MRz8DzklaA4N1MO8TxlsMd5Uc6bMrKHTvRkQCnNlvmXjY/wPu60mpqXbbcJlAmeLVfZWp4cLxlKoj0w96oDH/FT4GhIqWRu0QSPBEwuM1jXiTQI5uLt/+Nj+R7wTx8J5aXEZP953gN1g8tb9t/jdeajpPxjuCxyeY4iSWBMJm9xa7p1mm0dF13LeT+uLK/g0MFHcPC+O9GtVzWKwbEOAlDuPjwuM/UyaTJZa8viziCmPJuAL0NXbDPFs1xgA/h+76PqR3PMbjyB68fX0dgOlVwcO9HN0EU/1XEqHrtXaNBYaXfRoqokP4ZebgwtMvX9NFJt27dToTU9G+02mq3WwOuBDRBubATglLu33JwxX9+b2HmQLODqmlwcrQm6Hfk5dBkzxfEENpU4WkOZdq+HxuoKHn3gQXz8ox/FjtwUgo7lKvO94+dBs91EtUU1gClNuBZU78SMBHNz6Vk2bdgk4bgWAtz42l/dqCQYfW+0AqMVGK3AaAVGK3DKChhQ9l+DmVEPPYfFp89CFtgdxKQMpZZJJ1VXmg4KVAPKKs30PeviD42sfGFsbLJFEZmLr4fEQ8ngmjNImND41/SF3jMBxfWqUQeth+y0BwuDCVonJ/XAOXkQ6yKZ9KPE9wZLm3yuhKHVoIh3zYgBaezWa3CsgwUe2KbZnLfQvWPWHfum51z7/9Ys2/WpOq4LqsYIOYnn8Dhd0W/vnr0fzEzl+9ZYRL8+h+mxDLZN5RH0WliYn0Ot1pTDL2f7KKUkQ1LIs1C2Yp3Sbq4Ji80ic1BzORRzdGsuYnpqUs7QcnlVfmaAZrPmZIX2vpPpVZRLYG62ZNlYlPI6ISjlnC5ZNcqyY87xKaMqgzajrFJZ9DNFLNe7ODZXw9V/9heotIAm5Xj5Ipp9oN5pI5fPSeVAl9fxyU143vnn4wXPv0xs8mc/eT3KmSZefNm5yAcN9JoVTE2MIZ2KkM3S5TePRtsyYP2YAQs3nl+5PGZzkZSfEwjRzbfVQqVSQWV5GUefPIDDh48izJcAPg9ifPvxp7FQa+Mlr3g1fuzH/5NA8V9edw323vFVTJdzKEYpzWOW8nls374Vl110MXZs3YKpyXHLpg04i91GrVbHwtISZhcX5YZ9+RVXaGb8zm89hJvv+AaWKlX0ciUci7ajkSnanOZAN2EMngpsBzT3zOTx/J2lwSN0hShk9pm/BvfiaUDyRuDMRgQ8o+zBwDBaylhkY5M9s+VBgz+aIXs4PEYegoHQDbTj7heTe4g9yq413dqOTSa4M7ZxaGoowEKgzCKdDluU8rvZV0XkKB7KAAVnbnmv6HkpQxdQZkSSMZymMg8SQNlE6Ex/ajSHQJkxZEmg7Gf9NwLKHngmGeXBfpxQxPg9af0eOgDKjvGVy7N3GqchVhQZqJNrM83zLIbJXpf3alsKkk7HwLJml9s0bHJAOTBzqORx+iaDbav2biSZSf07kwHBs1jgRKSYZzL5J39OkDtkjrsCzPyKI3ofDPO/eWye9UxeUxb3hcHcLI+HQJmxTspddg7MctN2oxY8X2t0pBXx9uQj9+HQgQNYWVhAiqMlyqdvIxemBfyopuGfBMi5OEQUZ7Vfak2VORybBFsNSLsCed3InJAJBJrb50yz/7lds0oWcH9Kopxy97XzGKAaqN3to95NoclkA5qkZWLlr8dxCc2OzY8zb1lMMXPE6TWRhpqjZiZHiXVH2fO+oeDl1/694xqyKcBzIoBt1ipih9lcqpE9phy/35dSJ6Jird/Hpz75d/jaTV/BjsIm5dkznovAnb4VZKIJsJkAoBaFmkshsjRvdE14sv3+fW9my7j1ZT/3bFvW6OffgRXos5mpxI7vwJOPnnK0AqMVGK3Ad2gFTmWUHSPs2VEfDeXZCD+PnIDIG84r6ngTCmd9UHoAOXD6ckB8UHKq8nYFkTGd64te+/cw7mToTbOWSfYMeHLdDHuebpdOFPzrE6z8ryQB9Hp84CXRRksPD8uz0A4BG7B157huHYxZXvuVPOYBw+wk1R4oD5oXDoisO9wkataT/1J6CXvpiutMTmTg5AARj8GbbKm4IMvaY+5nBs2V48i0F/DiS8/E+WdvQSFKOVZIXLbkmPyVbJxBIRcKzPLLnFcpfUxLRhpHkdgSFskEdt6wzKnuXSPFTL3kUE15IyNHWmSr7d9mDsbZ5r7lj2p9WaCm9Zx02qa1UofywUweqWwZqbiEJ4/N4QtfvhV33fdtLNVbyOSKMiQiS1JtNDC5aRqXXHwZpqc24ZIL9uDIwUdwyxf/ES++5Gzs3jWBVHsF6R4duXlukbJcU8owdrJZzh8yOqaQR7FYsDlGMlJigcyZ1sd78fxOHHka+x97DNVmW5m0S7U2vv3YUzhwdA47d1+An33nz+OKK6/EZ//xv+Hmf/kcurUVTBSzkm8SeJ195pl40ZVXYOf2rWo69LptNGo1MX/Veg2ValVAmaz+JZdfivzYBI6v1vHJT38Wjxx8CqnJ7TgWzqAbFVQya0zXmXmJiXL3Ld/YV543iV2T+QFg8YBm/d7kwUVSEbEexCZ/Z2OgLAGlbSMD1mwtUB6CZAOV/rHJPePU53b5ss+A79cDZYIIbR0DhtIkwn6O2x+ffo8gN0NAw+ZNvAYod+lSLYBNybY1lZ4zo0wgpsizPuoJoCwVQEJ6LTTD/WUD6bVtf7Y7JN+7ZEMhee5r1mEQ4WRjJvYy1lQTs5q2DN0kSKYM3czhbN8lg84Gjtz76YVABlHSXGc8Rm2we7+TYDkZSeTfW//ZQMaS99fU1JQAmBySTTC/BnBTqs1jHcwi9wPJtXX8zIROSs9dM9e7tXPv4mMJtnl+fv38Z2Iyu9sDQ4IzD6x5vnzv6LHFwY/5Eydw8LFHcOzQU+g1anKzz6UCZKOUZm6znLGV4ZfN8WZzWWRjMs4RUpEx9Wq8qbHF2fauTA0zZLbJOLNJoeYhpe9Dhl7O+1xzNzKlT1dej2Se5W4YoNHto8ZYLsb7RTnlKzfSBWUsc0+lSxpBMkdMZD6mWLyOdEJshOj6T5mDOP/z7yPXnY8nQPaGapxdp1cDgW9a6QgZKXHq9RqiVBpzx4/h5LHDuPGL/4wjB59EarmFsXzJnMkdUG/3FAylcQbf+2KTQlFxjrnmYzUmFqSwsulMfPP5I8fr9Xv2d+zfNCnMxugn3dqZdtFsSuEw+hqtwGgFRivwvb4CwdFL3p5glF2R7JjcAYtMCab7oPFzW4PZ4DW5nGtPd6BCToBDX1xZQWQfzp7R9bK7obHMxkDZCrtEZ9LRp/ZHgj1KIPVk0Z7cnj3gT/7WUCNtxfApZ7XBiPOQME+EsPjiy8o/P1E9AB9J4Oul5utNyNazP8NTXFvpJwHBKUB5cAL2O69Pn8QKi1KRWWayJKaL86b6P0r6bC0pYux2CfRCtFaPYVOxgx+66mLsnC4g3a0jS5alR3mlOWNRAhtmyISR5bBTJTvD+T6bDyUzZhE6LGZogMWfc86XwLneYCYxiz5jaFj9kDXm88ih27mXEheZCVgfUTZUIcq1otSR83yKShFTl9b8HSXGbUQoTGwWQL732w/j1jvuxtNHT6LZBZo8+uIYdpx9DnbtOBNbN2/BzpnNuO3GL2D+8CO46srzMFnoI9OropgN0W710WwFKJQm5RJrNKVdl5z5Hh+jqVYkcCBuVDOMdk48PstJzWiueml+HrVGHdVaHfu+/TDue/gADhyZQ258Gq987Rvwjnf/AuZPnsBffewaPP7QtzCRjxEHPbQqK9i5fRte8sIX4JyzzsBkuYRWq4kGDXH6fQFlsjRz8wuamb7w4oswuXkalS5w4y234qY770GnPI25wk50ObutToe/54Y3ti9A3/KC7SrePVCwy2polpW8T5LMoAc/6xnK9Y/3/x6ClqGs20uvh+B46J7Nx1t8z9BN3x/jeoBujOMzT5usBYh61kHzhqBu2DS0vwUMKAAAIABJREFUmU8+3huUJYFyOkPHd4vBkvSakUhyvqaU1TPKTkWzTnqtZNwEo+wZS7pc24xyVTPKcpt3rLoYNece/1yAcvJ9PB1ATr5HvL8EkH1DLgmUHTD08Vw+Doz3tn1Z5BAZVmu+UI5NObrNsNqVZIDZH4vf+zxQ9pLd5HVCVpjnPzE+PogG45Y9NKKzR/v5ZC/F1iy55sf5PljEkRQVyvfNDI7JA3L/HhKs+s+wQaOAsWduPMCGYS3iyDPf9hp8P4FcZHO5rWoFc8cO46nHH8Ps4acR9jvIZwLEcrtO6z6jFwDl2ATLsWPoCYQpc5e0X/J+Ssat+cMmItlmNg4570zATBbag1U6V0vZQD8KxZdxE+Xe2tUx8Vy5BzBvneM23D87qQiN7AS6UU6sLxuCZH3pSi4X7qCvfY5NSsZQtRo0rYPYev7nWX4vm2fDgmuo9Wy2NLdO6Xu1Xrfce4L1el0jJCePHcFdd9yOp588iHwmwhP7HkYpKsg4jqCfIL/F41d/3Tw2JBGXG7h91vF1tP8SPKfTOHj2S3HgnJckL+t/f3/nZySvZe7V7s+AyQhVi+D6bn2RQe4VGI+4wRebM7X6CCx/t96M0euMVmC0Av/dKxAcv+ynB0JhKyIdezIwUzGZtFgLAo9EVq+BO1cGbdAcPAUoq14aDDEP55Md0LUfO5nzuqzgNYAxydh6lncAkJ+BKhpC1TULtpbHHXLlz7Sqg2LOP2iNaZd9cyNgMGCIB/Jr06Abe+uMzxLPuWZN/PeTi75BpvKGn0sOqh9HBz+ePmHUoTtGA5mMQGHVTY7CgLLJX4l2syqk2pWjOHtrjNdfdRHG4jbalQXkyXL0yfw58BdTGs1o5Y4D22mEUSxZMy8tMrEEG2Sa+J62Wmb6InbCyRoNFBs7Rba5WuFMWiADH5PmG2hutRoC4Lkcs0gjgesozKmIk6RTkTMWuaPZyiCDNONrogL6mSyeOnwCt93xTez71oM4trSKLRdcjMmdZ6GYK+PS512CdLuFL/zD36IcNXHFBdtRyraR7lYxVsij3uij0QSyhUmlkwaMswrJdAfIxiHKpYIKXAEjyWnp8p1BHMXIxjn9KalqoWDAyRnfnZidxyMHnsZXbr8bex86iD0XX4kP/T8fxsTEJPZ98078l6s/gPrSPMZzIfr1Ki48f4+A8hk7tqnAbrZoGmby0NVaVdLE2fl5Fbm7zzsXY5NTaAcpPP7UU/iHr96Jo80MVsu70EulXZ6uRax4Xln3Rr+PiVyIH754+pRruu9YQHu81/yv62MllBi6uxKqjrWNs+S9a87YydlkA6RDiezaueUh8zy8fYZ7ib/WbY9zMup1e816BnzwPLzmHJvspdem4vAy7qE0vNcNlC3MzG7OrgcOdCkbVvO5Ns/JGWWCASfroB2U+UAJRLLc76ngpxRX0l2yts51mIwyI3EoWSVQHjDuAj6nZ5TXr/twOxnuBUl2fKPHm+rAdcAcOGTzh9Jbz6x6QEtgYuMzLhqOe17XGgRyzqZLs4sS4hF4oLx+/xJLnIgVS+6rXFcCJBrYeZDO5zL/AJtR5vf5uGS2r6TLDihzPtdL+fnaltFuIIuPIQPKP4cO7YkmjbtTPNgXi6zxkab2Kv6uvmebloHoZhNRCihnY9SWF3Bo/2OYO/w0VhZmiTAFppkVzRleAmZ6MNDEO6Tjv5vxFdsd0Z2bkn0DvATLakBSup21PTHP/YXxdYHFNnEv5CWS0vw4zb540bXVPPLz1ZwTFpBlNB/SWE7TDbuINJsEQah2RqcXoNZie9HypN3UFFrNNtotY5KT6++VBzJ4SxhyElVzRKRebwjwsinK94+JCkxWuOUrN2kP3XPW2Thw94NYOHpS0YWqSXo9VNoNd833tE7WLPImonYlKULLRck9cOHr/v05XvOUZSyXRl9u7xvXQKl6E4Ea1t+FL15vhZxd86f74shApTaSYn8X3o7RS4xWYLQC//0rEMxe8XODaVjzR7LIIP3n2NRkgSr30QFxu9ZZWhjYF8sJ4Dx4rkRhas+RNPKyk1gPlNcXawM2OQHShzLr04FkL9V2C5Uo3C305pnB9UbLK8bMDnjD1T8tSFZpYXnCQ0Z5uA7rn3dN8T6sbNe85qmvtdH52Pu2Dw38Uuqkztn3LGTIxPlAssI0JnLrYRFXjHrKqShB6yTO31XE66+6AOMEyquMiqKrLQvnjHJNC4UYUUhzm679at+AMqXTEm1yFo7SKzdjasdh748aMW5Ok9iSjq/KJ6WZDGWIYaQ8T9+4aTK+pG3zxQSdZCZSqQjVqkkB0SdbRcaJxXIa6QwzaJuI4gIycR79VIyVlQYeP/AU7n7oMZwIYnQKkzhzxzm47KJLcN83vo7bb/oiLj5nBuftGkM5bgHtimaw250UGg3OOU/IhCgVdBCFLMjIhkOOt3kC+ExKJkYECCzWBJI1jx0jE8ealVacSboPhtOUSmVk4gIOHJ7DJz7zLzi6UMUvv/d3cMmllylW5v2/+9v4xm1fRabdwMxYAa955Q/g0osuwtRECd1GC41mTdmsNLwho9zqdrCwvIQom8P2nTsR5vJooy+p+RfueQTffGoR1dxmGZrZPDpnHr2FgDML6vdx1lQOLz9nwjV1hpcfzaV0y2/QsElel/q7k/f7/eV099XwMjeWL/ncQ4bSmiXmarx2Tnj97ez3B7uejVH2ZnrPdtwCTN68inufi6Hx+xBbh8PnSImdjBixQ2VDlBO4IMASUG7yem0mgLLN5lo0lBnK8e7jc/BVqbjQzGpoTSCZVoFKhqbMvChZ5forbs+mVgZmXr2BMuDZPxzWv0/+fJJ78fAzIZDxkgCWB8oufkfOzRkzF+OxmyJkHQMtgzhn7pVoPrjdf2iGmDhsfxy+SeKZXz6Ea0ugTFl0EihTfqu9REaANvqx9jwNKOu8eiYfJ7CrVqu6fCgR9qCU3yfwJejl4/n6HkTzfeF5D5oVGcsX5kXJ3/FAneCV88ZSJ1B+3m6jkI0Qs2HSaqKyMIujTzyB+ZPHsLqwgG6zhUI2xESxIIAccU+JMppnpsRcs+FsDmYi6RM4781r0c9WCyzHEYqlkjKYU/xdP1uuhrc5QatBqhELzm+75q6aGfb5RD3MXCeNTphDGOeQCmN0+ik0NJ+dE/PM69Cz/oy0Yp48z91/j8frrxWx1p2O2GaB4j7QaNDjwu5z716+tDSPB++/H/v2fhPTM1O4/MKLcejeR7H/gUdRyOdtxr3TxUq7jojqo8DMGNUMGRj+mY8BG5X89OP1uPfKn/h353jdDzPo5eJnvdFphJaqNZ71cf8jHkA2u5e39/2ZvlLNFoImVTajr9EKjFZgtALfmysQzF35jn6y+7semHpZX9LMS0XZQNbs2YhkZZM8WQe6EyCZPz0tUPbg3AFhU1kP80v9M1vTdH0E1AYAcQNjLTv04WN9wZRku5/p7Ur8ZsL8aPgbG4FkO2cHKty84wBj+wLFMctr2PPEgbiVtu8MfmedOjzJzifW0r/+9VjEXwara06P7ArZCM/8OOtZBynIpIRI9/vIdhdx4Y4iXvey87F1LIXG6pybcctIbheHORTyjDKhsQwdoG1eLR3GFhOiwpqMsivowliFKYs1SuOazZZAgEAkWeieGdWI6XCFlGd++HhF6dCMJ7bZRP5+t59Bp5OSYVarWUHQ76BUiFEomqFOS4ZKfF7m3WYRxUV0esB8vYOvPHgQB+ZW8cIrXoQtm2fwN9dfj0OPP4wXXnoudm7OopyjTXbNuWzHqDcZmZIXYMukupB/EwvfLqNLgFIxJ8Otdqsu91kW4wQ9KnI5zxnn0clEkkVPlHKDYjXKlZAvb8bsaht7H9yPhUoLL3jhy/Dyl78cn//cp/Fnf3I1Oivz2LNjBm964xuwc9t2RVVR2ruytCjJ5srqspxpCXyXa1UUx8awaWYLOnSi7bQQRDH2nmjipgeewHw3q9lHRhmJ1TFScmCMxH+89Kwyzp0uDq4bf43z2HU5PgNQ9o+lkUvy2k7uNcP7eu09vB4oJxll38Cz5ydgPPU4Bq+dOD69QqK/5Y/9FGCvWVzKjV3z0OXGWuNPOoKB9Nq3Ftgw8kCZf9IpmMU7wUFbjZ2GmGQSP4MM4XVA2TPKlJMzR9xfM2TGmLXM+VAxypwJVVaxew8SQNmsxtZ+nW5fGryXg7z2tXujlsvvwQLrBjClN+E4hItKUrybOx4DK2RmhwqiYYPEzL0847jRdbDmEyRxXOtBvIyzMhmpTfz1wJfkWAOvFc8k8/mSZlw2JuKY4y6bchZnpVg1l6nsgTLfOwI/voZny72E2R+7Z9PFXjPfGia/5s95XJREM0LLiGXut2xMWp4yEwA4pxwQQNZqmD16FHMnT+Dw/v1yxR4v5pFN9xGmehgv5gRsadxFkMy5Xk5l81riHsNrROvg8oR5zGSXw1xWDulyxNaNwsaMM+zTDWzvpzHMrolLth8BmPzcoJyaDZwwi7RSA3JoB2m0+/Z83FPpwk4pfYMJB92u1pQg2Tch/PvNdSEg5pry6qnTxVrMdKTYMMbnzc+fxNduvRkry4vYsXMrnn/RJXj89vtx6NGDklWz8drpd1Brtyyai+vBY6DCgE1RxanZeywDKV6r6RS+9OpfeaaP9n+TP+tTuUT5+7N98bqpfHfk171shD5NPJ/l67sJ3p/tWEY/H63AaAVGK7DRCgQnLv9pfdb7YlCfmR7I8mPMFT6UyHn2Nck02+PXDe0m2WQv1U4YVyWLYivS1hd1JkcemHatA7uGBT1IXvu7/tj1Ghu6Tw/o8MFZrn/s6QrKUxcw+dpeQn3qo/zZ+J+oQNGHtwfOTnadqN83BBHuvJMwf2M+e7ik64/wt/sn8TWYic2g2cASia19OTnZnwaZzGWX1qZBt40pNHDZjkm89MKdmB7PoFpfQLvfQkimpAfEqQi5KHaGMgTJabk8Sw6oIo3/7lqBL/ke3VcNDEvWSCdTMi+UJadDzM3PYXVlVdnGpYKBNCtubURAcmsZylCG3dbsJmtUAt9qrao4nmxIGXTeRUsRoLN44nwfjW6Y20mZchfNIMRiO4X9h09ianIK9Xod11/3UfQ6LZx39i7s2DqJciFESq7FAcIUCxPKCE1WSjbZZqipgqTMs6OILJp6BWRryNygp8goz3aNlcbBCCQ6hkdxBgHvtTRtnlKSiefLmzA1swt/9Cd/igsuej7e9Wu/jscffxx/+Ae/j/333YUrdu/CD//Q6zA1MYVsFGF1cRn9dgON1VVUKssqGAWs+n1MzsygOD6FOc5DrzIuagwH0pvwlQeewuHVJkOgBaopFeb7QPmlN/LiJfBjl29GMXYu1MkmmXM21z3jG1CD7cB/z+0S/jkTwMtu0+FVfDp20zezkgZ/a0C0c0xO/lzFcSK7eQDmXfNt/T60/nf5eO6LAss03uIe6CSlfjbbZpT98ZuyggCZKgoPlAkQPKPMGfJ+j40UizfbiFH2rtcGlPmfc7aWn7sxypS9CpAxFud/EFD278VGTQ//M13FTrLM64Kghb0SyYPTlAhzRIegK9C1rK9k8875Xfh1XN+YfaaP6WRDI/l7NAckIPSz47w/BZ4ck+zdrQnYCH6tqWbO1op9olOzy1kmk0yARRAnp303/83X82DYP4dmrsmKJ4A8H+NNrLzDM8/J5wp7EBcR3LhmgyTDXEfKxPuWnc0/Ob/8wD3fxMr8SWyZKuv+y6CNglyxKXVnRnBG74dpfwKBZbMEGTqSZws5xIU8QsrACV7S3F/Mik5SfwJ1NTws2oomazLyc94Q/Gan10e13UO9A6SyJWSK42j0bIY5SDNGiufYUUY2wSrXjWvJNfBz5FwvrivVLlwjXhj8POC8NME5/768tIClxUU8cfBx3PWNO+TkP7VpAldedDHuvuFWLB2ZtWNjggC6qDtzOH5DMYGuBc5Gif9StFYqjWpUwG0v/ffneP09ySg/R/A+AsojYDJagdEKfK+vQHDssp/qS2blAW9iBpmumTanavNG678GgNXoTffjpP3/WjY5WTB5gLwxKLXCc8Am278GR+hf6xkBbSIyaU1BPACjvrg1dmTwmAEYfS5vnRUog2caoNLEWiSfxvsjubgU3yA45Tw2YsEH9eYGrPlGh7puTsn/1k91j2N/QKDqo7+skl0PEvxTcsa3G/aBZhUz/Q5esHMGLzp3B6YnsmgGFdT6Tc1JcjosDkLkojwiulzKyQtI0xRGhaTN50l21+3oeqGcmowD5dUqOMUKWrHG3OWak0FOTEwgzmQFXlloMbeZ7tnKG3VAmUVYo9GSayqjTGTswhlXly3tZZliHnksLmvUCsY+uv0Ulmod5MuTqNUruOeevfh/P/5XyBez2LNnD87dfY7iq+guy2KU84Ohm7Pm/WNMt/1nJkWWMxrTvIf5pjTbCSDZoB7TaqJYKKEUFRWhk4kzfFK0ZaZD6SZdZrOYnNyKVpBGtd3H1rP3oJ2O8L73vw+P7b0d/+m1r8CrXvYy5HMlNBstHDt8COVsFtWleWQY/xL0UOfM49gYJrduQ6ufwsrqKtK9NhYrTezP7sA9B47hWKUhl+Qe157vhYuc4Q1IcF+K0/ixy2eSV7puQZnv0H036Ric+HvyvuPf08Pe0ICh3PjSXctono7xXA+U+VxJYGy38qmMt5+7XrMvrGPEB6/Ja8PLrZ0pE8GzE0k70yi/N/KaY1yQSa/jbGEgvTZGuY5WswFmMPP9eSagLGMmzqQ6oOyPmb0sMsoCyryPXCNTIJLr6+Ttp5NeP1sTcD0YTa69wK2Fr9meKbWHGWfZyAGBMncCfp/jFyn0hdxsj/F7ujHyLibQPZdvhDzb9eDfU79n8/dy2ewg/slLsbUO7r33gNYDY2usmZM1/86RDS/NJuDmeQx+5vcmbzjWM1d7NVEIbBnbxP1O4NLOlWoWPo8k6G4+Wu7c+rftg5RDK9uXzyOQFyPjgCr3FYLmfBBg4ehhPLDvbswdOYhyNoV8CBTphB3RjyGy55H02O93HIVhQ4eeCCkz98rGiDmeQmaZxx6m0ZUkHrZPSyLvxhjETivQW8x1QJfsRkVxVZ0gg9U2UKViJ51DbnwKQcRRjgyqjSbqzdZQJSGlT6z/CJS9DJ3ryn1cqpqQ606A3DMDr24PzXoVhw8dwt13fwNHjzyNbdtmMD09hQvP3o3b/u6f0a+0zKU7nUat00StzQQCSuGZqsB1MNAvM0gnrdesPID5sR2454r/+Fw+2P9NPeYZTbMSZ/LdlDk/V+l10Goj1bCYttHXaAVGKzBage/FFQiOXvr2NQO8XipmBafNjFphszF3qcJqDVAeIFybuXMF1bBWGhauAxOrU1bGHdK6102+jmdDN1zUNcZaQ7ZbhdMaEOqBvCc9/Kzwc32rnkn6vfF6mdzNZsE3Ym6GoH1tgZks+gdHp4c4vvp0+HkdYH5p90l7K5JS1IRJ0vrXIVDuZzhIRqDcE1C+/OwtmBrPANkeOqkuOkEPKbLQ7b4ALecFA3aUCSycsZauK7pxskBWRiwdVrsWFRKGegPEbrhrplqpqFhjAcmCivBZzsGU9Dmg7BkiSvb4RQOvDkGMAw9c47acVTticVngUo6s/FGyOMoaZVlPuXGA+aWqon0oJXz6yBH85V//NaqNOnafey62b9+ugpzMLQswzmYTLLs2kiSEA1fePqW2rYE0VbWoQCdduTnPaDnH+TiHycKY5Z7SjCUA6q26GN1CoYx8YYz0DSamt6oYvW3vfdh69jnY961v4+bPfBJvfc1VeMFllyOKc5idnceRQ09jfKyI2vIi8jFzrZtotJrYdsaZKE5twvH5JbH4PO6T9Q72dmbw0KHjqNJ4iOybB0F2Eagg5WW1e3MOLz1nbN2Mp5v0DRIRTv73BKCHShEPWNgo4HOeui+cKvW1C2GY4+6vi/XXrf4t4nKY7z4Yq0iMWNjjzOhn/a2SBNOnXP8ChwaCZOTVZ/axV4KY2+7wSzoHxLm88m7jfAGZMB7MKBtQ5tyqY5S9Y7jAEvdaOwseoTfIovSaRb8BYVs7AuUGRwtoBmah0O7nQ6B8Otfr0+1sfpswAzV7PsWY2Rvh7kv7m8J21CuwzocYXLLKiuNhU4igzTJ9e/3hbHBSds/npw+BPSP/s8+ajb6S4H4joM/mU6lU0joTlBEYWT4zDfZMcUKgNshZlkt6aDJrumYHNr/Ln3M/4nn5OCMZCjrmmI/n99ncU4OPgLvbEdgVGHOfhXyP6cwsoOzk3Ny72GijzJqPr3PmOZdFmM3p3/R34JpRuSVzReYvI4VMj7PtK3jg7jvx5MP3YzyXQjHMoJCNzeQtzAisi0F3rs9+VIk9CkVK0QPBsckEzZJgh1TVpKRI6HOu2ITXJtuWhJ9/9jVyk+nWtJe0+2l0ghDVNrDaAlL5EnLlKbTpC9HsoE1WWWohstlm8MY1IAhm84CMs1cT+dqiUq2rwUMWml4ONPB65KEHcf/996JQyGJyahxbZ6aRD0Lce8MtKATOtDGKsNysokbzQgF955zOpqXMu1JqZMrtXGaKfTx57lXYf9aLnuuH+7+px1HmTLnzae9vul7X6mtGTr7TJ9gr5KwRc9qvvpy4RzFR3+l3YvT8oxUYrcD/nxVQjrK6+VaJDua8fKHkQfJpONLhHOMaQDbMCl5T/CQeYwXPBsDUg2PPCDscOJxH3lhy7Qu69bVWsgheD0J9E2DArrpC/7kvaBIorxc5D59lWP4Z2+6jtdaD/TVr5Z29N5KYbyQpP43TZfJc7u3V8Qu94wOQvB4geJCwphhlFZPuId2uY1saeP6OaZy/dRzlfIBUAQiyLLbSyLCIqpvDc6FYRFTkzGAK1OT5laGDtYxf+j0xHavVihkR+WNXRrJnpczMixJsxuB4dStn07hOnNvM5Rg1QrdskxDKrCkVoCuDHsaHuJlYyvpcsasYGL5GFCJNGSLdvLsdGYxRNktJZrPbQ65Uxldu+xo+/fkbUCyPY9eZuzA5OYlSIS+wK6Mll12qK9nNBvI4yW74bFKBab2H5jBr4NPAQZjKSIpNdlwZpszZ7fdk6LV5ahpTm2aAIMZSrYHpnWfhH//lS/j2wScRZbM4dP89+IkfeCkuPO88SSgPHzkitrjXbbDqRCEO0WrWEcUxtuzaiX46wrG5RcW7NPotpDadgS8+3cZTR09CASvMuu6RWXdWzm5CncXyi88sYfe0xXwkrxn9fQOgPEBV7n7yyluy6r6gTV5jXq2ypnEkSfsQKPufJZnE5LEQJMgkzzeBPATzstjEsayBton7JmkU5u8bwmTOFBM42FytAWUfN7R2r+CVaNeV5NdxASlK2p0LeavelKEX82bZnukFNLxbC9v9DCvPjeyjb76IKWMjg/POvI9oDibmkI2n9U01WTWt28a8skMLMTSy0vp4wDr8meVSu+eQbMYafFw73mvW/7Tf9VJnz+ZLruwaGHSD3+hrCJrttfl8vG+HL5lscHqnc7fLC8iltCeQTS0VS2pi8TkJZKWOcXJ3/oafTfYZylw7fhFE8yvpWK1z0j1sMnt7H8jaGstMgOwNsyxfuan3wT8fgSml4P45vfGY8os54tGoo1i0LGDvMyHWl4BWzKido0B9P41ur4Ncto+gW8GdN/4Tjjx4P7blC9hUKCJLyTLHWigXD9m4Mxk+r1N+EZhzKTSi4ty4+T0yy6nYGGYaKyjZWzWAzZVrL1PnkuHwXGzL/GaDp8dmpK7BAKstNkpzyE9t0ehKrR0Acc7UKTSaazd0nYcpoPr/sffmz5Kc13Xgyaqsqqz9rb03uhsNgNgIkDJBiiRoibZEzdiSw/JowjP2jDzzm3+ciJmJmL9hYiI8/mWskRxjWfZotyzSkixK4k6KGwgCIAASS6PR6P31W2uvrFwmzr3fzcx673U3mgQwlFQFPvZ7tWRlfvnll/fcc+65w5Gc41EYYjJmslLBOxMG0WQKL5phNOjh1R+8jO+9+Bx293ZknT178hROrh/B1dfexI3vXcBKvSOJGnpN7MW5U7bki9yMldpkl6SQuegm4IuP/hyuHnv07d/e/4q983Z1wdIa6j0GyXqzAOKWdqo4+FiA5L9i02uxu4sR+Bs7At71J385w5Ya3Khk9rCa5blRMsvkOXYyh9PCwDjGQRfNAmvkahwPulW7z9wJJLsF+LC65gMgeX/tdHYARUl4oVbXIvp7mQ6uPmz/RzJwnNVmW5Cn320OvO5ZZ55dgNTuVwUIha0Xle2Fp+/IsLv3/Xa8h3+RbB0qR9VTlCcu8t8ZME7R8CKcawV44vg6zqw00KgmSGluxRbClTLqlUAYZTK4BAflRlWCwTolhWRMWfcXTqVv8jTS+kBzEzaTF+nj66TS9VoDnVZb2WnHeHNOjQZDCVgZ/LUaLQnsyAox+OV3EDj7Va1FFJdgSr1pEuZcWMniSPBEwCx9JrVGmn2Xo2mEVquD7b0evGod9Af91//2N/HdF7+Pk2dO4tixo1hbXUO7Xke1zLpk7XdKKTVZKT6E1WbbFBqWsbWL9MLVHp5k3BLKqoVxKcm+NWoBGs1A2PLhYCju3MeOHMPxI8fQbi0jLVWR+jWkQR1f+u5z+LX/9zdRazTwoTOn8MmHH8Dpo8fQG49x7eYNAWQbNy6jUa+i3WBLrgira6totLsYTCL0RjOM4whhrYZh6wj+8IXr2GVGn3WVbAkjwNcAikrgyZj+/GPLaLKfjZU/FOvb3TWjHzVwa5e7qUfsoqWkPJ/j+9nBufknDGPueL1/bu6fr5TEFx8KGOa/y74vg5X7EneHM5rkeoudABQgHgaq+f3lUhVlqU+uS5uokq9utGzNE44nmE2m0juW4ypqDZHImyzZMdWZa68yYpLc4XMOKEtih0CZrsGu5VDOcTuWV3p88UcE8u7HHLpV/iuAKktE6ufkW4RRdspwNyVsKc80Vfm8AAAgAElEQVQ4ZlufhKJX9RGTQWa8p8khUxZwBLIvcsBY/87vEXodii7AJVG1TEKVBcKaZ8y2m1fQ9kvNRlPAqTHKMjeyWnID9Jpk4LpQbBVlyVKuQRmgdPeuPJGqM8sSAcZUswaX/gb9PqXJFZFbGxNt89VKWgx4M8Fnc5P/mozbki+21rH+OE5Ksram6QTxrI/x5nV867N/An+vh2W/gjbLT4JAkpJM6NSY/BMPBz05IoX3VeJs+871hQC15D7LfsvsuZvQJdzk1zyXrmRGExja3o4mhTQdowcDkwOTKEVUqiHyG/DqXSR+HWG5ipCmWgTKZJeZWKIZ2mQiiZBZxGQT86lUZ5QULA/6mPZ7GPV28eJLz+HV13+A0XiEdrMp69v5E/fh+99+DtuvXUO7VhcmnPt0a9wTBlvGUIIWKpu0ewJLF2TWsS82ZdjlMr79E7+EneXT93J3v/t7eZ0ISi+padghJWp338g79w5KnqVVFL0LKJ9nh4nw/0dXaeZbmMRiz0h7LHoov3MnfLGlxQgsRuBdHwGpUbYw1phlbQ2hsdXtmOSsLZJjOpRd0nu0Mqa5w+3choqslPuCPJ41FXhRgmf9WQs+1UVAWwiG5z81D86LgZoGQArKNLjPpdc/3Ijfnk3Otmdj4xhz3sz1kR/zPNDXE1AEyrdRJrrjyI7itofwL2ab+K1kNwtELZgrgmz7vuw11mjOBlirl/Hw2jIeWV/GsTZNcFIk1RgRGaOSh1a1jno5EOngZDZF5KeoVKpoVuvCCgswThNMyCAkNHBRVldNvJTBYV9YqWVjQFuqZBJHSusajToCyhTjRHpuSrBa1s/THEYcVL0SgqCK7pL2VCX7vLe3h97eXmam0+52JHAki2PsMmsFxYyIYDFOEXsl9MMYzZV1vPjaBfzLX/k3GEwmOHHqGE6dPImVpS6CaklAchBURAoe1ALUKLONIoyHI8TsDy2CWlYg0+xI66nFlZW9loNAfqeJF9k7HnMUhgKm15dWcGztKOq1JhqtJYReCb0owYWNm/g/fuVXJFD8pb/9CXzoxHGsdLroj8cYTScIkxmuX30L9YDu2iXUgxq6S12pv94bhYjZq7dSwaDexHdvDPC1S311JvcrUttNs7Wc4dTrreED/8X72s4F2+aktmTKgMy+JAtfsfY5NhllPgm7nkvx7giUC4qTfJ4eBMO2DbHxKaj87rTtot9C8X2H1ukLq8jkxkHTsQPfQalsJRBzOwJltocCWT9pc8sygCnCydj1Uk4FKDOyvxNQLjLKwjg6B+3JTJ2FteC1uPLpiLNf+e0exf22dXDuPLmEWZG9z2Nc3V9di2w+mKJC16Bi7Tgd9W2d03/dQmjPFnadzsl38p8ojlNRKk1FhjH8wrhTxsu2UU4ObaZcPO+SoHLqEm7PPid9jx0Y5hoja0PG0KpHB2trW62WrmWutZW59XNbBM583tpIGegt7jcTaUz+qaeCMtT8MVDO96r3AlvIBRhTWsxkJGaoxFNcfflFvPDlL6MZRzjSaUurqXqrLkk/AkYD3paMY427zSE7XmnhRdk25dhkl5kwpPJBWsTx2lZTLCYmJYkoCQ3WLMdANBHATOXQNEoQwseYBc+VFvxGG2GpisEsxZT1847LpdEiy2M4xiGbzzu3dK7XBM6TQR/DvV1cu/wWXnzpeWxs3ZCk6trKCk6tH8WjDzyEr3/2C0g2x/CZ0KRBYRyhF42zhL5aPKq5nMngLUahGR6Xk7+Ojte3vch/DF9gn2cpVclKOn4Md3KxS4sRWIzAYgT2jYAwylZPmAHInHLJQpssUNKQcb7WZZ8RThEs6wZy0yvFuBbwzgPMPPjSgCp71Vgri7PslXs2vdrXqqpQW51j7/2gdz44v9MM2s8izwWkhTHLnz8MJB/CgmXDXWRl5vfk7TDK/3x6Bc+m2kdxP/jYL2nNGBEyUrMeTi/V8djxozi31MJyAFQDIPIjpL4GxuWYYJlGOL4A5WlphlrQQKsSiFmLBGmuPYkFpARp4n4qbtF5f03ZF2fGw8CTQWW9GqDT6QhrQ3aOraCiUIE1A04FDWqW0243BLgyQOTrOzs72N7exmAwkN6i3A5/xOHW9X4lUK5zEBkA09ynXMEk9YF6C5/94lfxe5/+Y0TJDGfP3Yf19VU0AjXUIRglm0UZ+HJ3WYK06WCE8WiMhK2oInVLZuDOY2G9HvftyNEjytyVYozHI5FNNusNlJIUtZKPI8vrWO4si4SX1c5T38ezr72Kf/Xvf0MCxX/09CfwUw8+hOVOV+ST1WYDV25cwdbWDUThGI3Ax+oqezyXENKtNqREt4LG2hq+eW0LX39zAzvlZWUWKZFz/dEN/yiTBxxrpHh42SVsrBWUsI4qxy2VE+29XVgDRC3hrvF8rksVd7YWFJNnxc/mCRrrkXxQfm0zP/ucl4oUvvj8/t/nvsMFavuB7mHXtrKk+krx/fa7/purUkrlqkjj642mnDs6AvPBcx9N2bKMzuxk2lj5zLHTa0NWVZcJy9k/ZcLkR1yReZ5mUr6grChF8wTc3M783pfYE33/Yr9PMTKn+HEspO2LSYYteaDgeF8CU1jpPKF3cF3hGk6lxe3rFO1WoNnag4mQ4jaze5Bb93ntEmQSCBWBLdsNsSbW2HgDoZKUc0xz8Tj5u5lN8XWuK2rOp3XHdm5MRWBrkgFagmWTaROo2u/ZGlroBU6gzMQewTQ/z32y/bR2UuauzcQglS+zOESz3UA8GoDc8Utf+wouvfAcVrgGlVPUqiVU6wF8Juvo+UD5tAOjXI+YiBMH9bLrc01/hjKVN1WUaxVm8SSh41EOToUMa7YzRtaTvslSlpXMUEpm8GIuJmxTNsM4jOBVAoxClm9U4TWWMIjptRBLD+YoZbssdjcgM55qRwAaHYrgu4x+f4RwOES/t4uXX3oBb7x5AWE0xmQ6wdrKKh44fRbvf+gRfPY//CG87RBVmnEjRX8yQj+eqLM5kyIuOc/6bjLI3H2TyFNdMKy28ZWP//VzvL5TPCLzlv2zaQ7nEhR3e//i9cUILEZgMQKLEZgfAe/ak/+9NAMqBmrye1ahVmzxktfXzm3GguJcHOeMXg4Jfubk0AW+ep9LddGQ5yBo1m8/jGGdB+LFvczr6opMiEWYhwPlu0+XeXCv7z8sAM+BqL6uwZur/dOj2TekZpJmx3mAL8/eP59QkD04dMefGr9yCJusQT6Ne4q1ohqsSwMklGc9PHSsi0ePH8WRWhlHlupIMEVcSUAXH/Y99sIU9RJr7SqISx5Cn61VfDT8GqJQ26yw9ROZ3EzCaPJIF5RSyaCAV8dIemWS6TTVAkOrsp+1HSFYnrDucxZmsl+ytY0Gpa8q/c7kllGEa9euSW0bgTUDUAJlkW42mwJEqnGEJpleAsFaA2N6edfbCD0fv/eZP8E3n/kW6s26gFyfCQKkCOo1bflUqWJ9dQ2dZgspA8jBWFyOaRHMwHA2nUnwzr7RZNaXlpfQXVpCpxO4VlYzrHSWUCv7CAdjrLSXsNJZRtmvSL/SUZriGy+/iH//6T9E7Hn4xaefxk8//BhWlpbQ6HbgB1VcunwJvf420ngqQL7RCDCbxdLrNEorqDZaCKt1/O4z38elUYqosSrJfTPqkznpEjo25mcaM6zWWL+t/XBVOFKUwtKsaV79kJGNbhZmoFL6xxpoUqmunmtrcaSO5KryyM3uZF+YVCi4s8s23b7IPC2UKFhJh3zikD7PftZEZv5a1XKI+Qf5NFsvtG7XPuPqzufk5kwgVBA0GlKHGtDMy1dGmewcAfIsnMmc5ljHKVm3IqOs6wCPjSUF1sqMcllRJoh0dYownIoyg3NZ8wPOyKgga1egvB94qnzYgP382pWvL2bmpad83lBtv/w+W8fcUj+fQDA9xeHr0fx783tF9nzhXlFcUwVweZRdq4kX+yhz2hqop5kWx3j/WmwssAFZW+8EHLtWUPyMmGlZyzpXp8znCWD13OT9mXl+ee0XpfgsBTFFhb3f1jwacBkbLsZjvq5n9n18P7elycJY5hKd8Gn65XspGpQd72zh2S9+DrtvXcBKw4efhqg3W/BrdfEkoJEV5z3VKaxJFqZVererlN+SAJRd00SwROky5ykTmWz3xuOUJAFnFuukecWwdptAOUKJQFkMC2eYhOxbTEVKjBnXukoDk1IV07iEcVzGMPIERAtYE9M3OneFiKYjKdMZjUIMez1cvfIW3nj9FWztbcl1MUtjrHWX8bceewLnT57B7//6v0N1CGGUqajpTcfohSNdj5zRHeXhnHHSTs1NOTlnKURy/ePieJ3UKvCYPHD3urtHGff+jniphdmRZQHK8ogS1N68sQDM9z6Ui08sRmAxAn/DR0DMvGwM9JcCo2mBVhZAutf2K/0OCTCL0mzbfl6TnD9j7HTRVXs/SJaAp3CiDgoN9cXDQXJuoFUMDOcctIu7cxuQuT98zkZqDr8WWPC5DxwCcufcxOfliAZS8rORG5MfBujt0/lrcwckf1xPQvzC5I0seCwGwBaEGuNSlE6W0wjVcBcfOHsMj548hhZiHF1tYjobiZEX5XqUCFdTD754E3lIq2WEvvYXrdJWiEbUrNFl/0+yGOYQ61qsiPyXdXJOzijBJdmI2SyTTOvrlIFrnaEGl1p3SMbWAkCtrYwERPC7rJ6w3W2LU2+p7GHj1iZu3LiRfR+3xzri9VYT7UYTlIixFUpaC5D4Afx6Cy+9dgG//+lPY6ffw4zGPGmM8+fvF5a5Vg3QarawvLSEoytrqNL4ZzhCMqWU2pe6VLJcwoCHIQbDgTBYfqWMVruOM2fPIKhWUPOraAV1TPtjJJMQzYD12SU0l5YxiiP80Rc/jy89821Enoen3vc+/PxHP4HjR45ixlYwrAErpdjd2UQUDoVl4rnQ2mMfPh20/Tqev/AWvnB5G+PmGsJSIOfInIpFkspaRHVqErD2xEoZzQpdugtg2QEYAl2a9swBHjcZD2snlzGYGY3oZLxuuuq8dwoU1u8KWHa10sJaO5bUGF7X/1uAQHa9KaA3MKjzXI2+dNMlaVOl1kX6Pn2BzLFtRet69R1aWpCBb5e0sQUn3z9NHlSDushz250Omq22yPJlTjrgRUDGulZKWY0R3s8oG1gyQKMGd6yBTBCGbK8zwnA4EPM3BQra3k/Kkl1Nsu8pk11YGQvXvq2Wuq6YjN7eq+BOk2eauLDkAH+fT2AYW6smUG4Lc/cDk+kXF0SdJLYGFc9Vvg+6j5ZUzIGyJmVYTtBsLYnBHoGRrR2yHnAdcQqOoqTZ9mA/q0wmV1o9ud67BMoi4ZZevwrAizJsvo+v83MEybafXEe4bfFjcFJuO0ZjvE0pQ2UMH9aWys45GWk5i9JCDBhNJuiuHMEsZilLRcDVUrWMrUuv49kv/Rm8wQ6Y2pNkH0tACKhdX2SOSyMI1BOB3L5zoda2dVVZH0tiakjATC8EX1yKCZrpiq317zT50+RKib74NFZMQgHM9EAgWKbCh0mdWZSiN40w5brCdn5JFb0QGEQlBK0uwslE+tL7SJBMx7JGDgZjbG9t4vsvvoCtrQ1MowkmfE/Fl8ThJz/2NJqlKn7n//kNHK8tY9ofIkxiDJIZwlSTqJLkkGPUJAfLXHj1WrKC7tdvnP84Ltz/k8VJ+J78Lj2OgyqSVl3/bfJ8KHANXrssdcTv9CPuNBHed+TgZhdg+Z0e6sX2FiOwGIG/ASOQAeXD2j/NA9bCaNwNKBfq13JSIItu54fVvXefqK+AjB2L4z51R5AssVUBUmfS7GK9dDGYm9/2QYx8OBNiyYRcprrvfXO41/bY3lOUWx88mix4LBia3S2JMBeC3maXvxj18L+Mr8pbs+8wtsjJPm1vMuksgz7K/uIePv7YOTx2+gT8kCYrVSSlGB4LWEsltOot1L0qSmQVohCx72FW0x0pzdiBRA3iyCZTKilML1tDVWvKYrtAXH4nYUBDEmeoYy1carVAJMt0jiXQILNMEGrKB2V7WDsYSR0o650JcASclUrC/NbrTYynY/n80lIXjXodGzdvYmdnF9PxCKU4xmq3i0q9LpJZj+yP/BtgEif4rd//A/zx576G/mgs8r86Hasb3HaAbruDlaVlPHTuftx/9gwalRqGez2M+wPU/IoA5ZnrfUtDs63NTWxtb2E8GeLs2TM4cmQdJ46ewOmTJ+ibDG+WwPdKGI8mWFlbx5vXruDXf+93sDUcCJAPvDJ+9qNP44n3P4GgXken25IWLhvXr0hAy5pGghyfx1Cto7l8BJeu38Lv/MWXcatzCl5nXSSTWa0+50CiSYhSuYQkoktviL/7AAMurVXMSyp4Zp3DNHt92V9ZHo2u45Z2s7oBsSpmxXtel58Z3c072SsoEn9lB2QPXkPynQXqWhikoirFTQwzzTPfBH7Op0mY7b/7DN8u7+XfpKAEeTrwmdsv6DgIgBSop9eT+z/+TQBE8NZqNzMzOgWdqpagYR0BqAI4VU/wwdcOgCoH0gieGOzTJI6S/uF4hK2tW+j3+3L+rFexsux64Ew0FRl1OeKiIsCtlZlCwB2DpCXcdsSYSz7n1gx5zQHcfWutJMjcsWRGhdSKF9pnZQlA17vctk+EI9/k2nfZeiCA3TwkTAqcUO7P1nI+jh07jW63m7WjMmZYxpbJLMfYGQNMQGVg1sCyAVsDvnKeZpGcR34/Wd9i4qJo6KUAW9dzk8hbwk49E5R9zn6ypE/erspctE3qbp/h7KpWyAyzt3kNXrkq6g+C06DsoRZPcPGFZ3Dhu99Ey0vEL4EqGgLmgKCXScpKWZIIYupFkCyKnDLKvod6rSoeEZyzrFUuV2pI2L+NLfMq2kKKRmKeV8FMMjBiJae9lekCn0RIudbLDxUSiUw99nwfJSVM4jImCDBBDVOvirRclzU5oZoiDrUueTDEYDDE9StXhE3u9fcwY2lBEoky6djaEfxXf+8X8LU//wJefuY5rJZbSMNI+sxvz4Zi6MXEniZWXZsyKjHcdcmEgCQe4gTPve/v4sbJ97+nIV20vozZ0aXbfmfl+jb8rb13fJ/GD5+Rtl+HPbwwQvDq5Xf8OxcbXIzAYgQWI/DXdQS8/+2+j6SWdRdwYkyLtP1wrSKyQNFJ/IqaZ+m7yTooysV4IycjRYZD2Qipl5LWLXrTVzdUkx7n7VYkGHMhngYmzGjnjI9JlzVO1UCzGIjozTKXWrKNi/bdVbaA7A0DQHHEdE6y8omMfbLv2sf+OuB5GEAvShOVJdVpYuPJoMbeIzEgVWeSgY9EPqlyPfYT1fpVZsLrdc04E8zxfdbLNJd9qpwxk5wV27hwa5n7bwExe8Az8QjPRsNcUL+vXpGB4n4zIxnz2RhH/Ak+9aFH8b4TR5GM+6hUPVQCH2lQESfTVtBE06P8OsaUJkMVIG7QKxjAhMZcWsPH7ZMJZrDKAJTB6H7TJ77Hepda4Mv+m2Ru+H72C5U5IMZbNO7JWZ8oSlRymcYy19hv1vPLqBWkjWS1tza38FM/9ynp+7l18aLsw6Dfx8bNDakppqdVp7MkMutwFiNKU2F1dwcj/N+//hv46rdfQFIrYTBmG6kA0+lE5Y4x0KhWcf+Z+/DEw4/ixPq6AE5xAmf/2wmZwJG6f4+H6A/6iGcz9Hp7MhfOnj2L48eOoVau4tjqOlbaXWF+dnd7+Oo3vo7nX3kZ1XaLDWuxs72HVtDCww8/gnNnz+D40aOIp2OE4wG6dZqLlWRe+UEdUSXAfQ8/jnK9g29fuIY/fX0LF29sYjAYIahVpLUO5xenzmQyFmaNc3G9WcNH7j+erX12DdocFyZN2KZ5oyub//ZBY5JThJliZf+2csbQlSYI7NJzW3wcvm0N44vbtH2ytaZwENondq50w7U+yhxrcwUHWW2uZnY1ycrmEjqKpbXll8sjoBbURA7fpjqh1cRSR82fuA6RFTTmV7ruyB/KfJnRlJQoOKM5GxN5rlQWQNLr9aWt2sbGTdy6dUtYTWG8Dahy3Tbn6MKiVczdKbDP1wenxs6VAe51+/7sXzeIVGVkmzCGPaemc2WPAGxNAFhyUWT12VrvJPxOQm+SbztXxfXd5MrKzCfodFZw7txDIr1WzYE+OI7GKJtChs9znPhTTEZY8sLWGWOQqVCxc8Cx51rFkgmCcptjBn5F5UJ3YSeZNubYtmXHIGPgJglfMwAuxoJODi37TpdmUcwEqFS1t7bH3sF0vi/5MmnKpRTtoIzZzi28+PWvYPPiG2hVSwhYBuOX0Qzqss7yw3SDpzSd9cmVMj0cWPdOvwhPgLL0OyYrTrky70dst8eabzLKNPcqV5CWtI2e6wkm6yt4P3VgmcCXSTamSuK0jEniYTQDRrEvPg8TVNCfJKJskfudG89Bfw+7u3u4dOGCsMmj0RCj6QgeDchKJTxy/gE8/RM/iX/7f/0qWl4V9bgs6/M0ibA9GSGC9sqWMXdAmYyy1POriYLMCSZUv/7h/w799vqB9eTdfGJ69jiSlmOQD/kif6uHyvWtd3QXKLWePHRnZ+/g+5feFSb7HT2QxcYWI7AYgcUI/JiMgFfvLAtQtpt0HqQQ1JZRSrUPLGMRDRk1PBQA5wCtX65JPSq3ERLg8abJm7G0ZVCmr1yqyM1P2ujIPddkWwSTdCO1Ho5aR0WXTKnVckG4OpU6CaNjKbh/ZnxCQK4BkzI3sxnr+EYiVRQwRtbCvV9ryrhfZDr5grU3cexYVo9ZCMAkMtxXfyy1kzy23GlTgl4Bb3k0zuSB1CeyVtXVr02nY3VBFilmJEwrJZs8Hmt3ZP0+ja1QsKlJibkgsjCZhJlw+1oMOMVR1j32B8B8mmNmdXaWhBBQMhni/k4JP//hx3F6bRnxdMCYCrV2A7OStr0hYKujInLhcDYBah6mgcqiS5GHaimvixOg7PtZ0FpMeHA/ePwExDIGlPW6FkEGtPkameVoFkvwKhJmT02P+BmCUNbXCUPIwLBSwWQWitM22ZZxyD6rZfzUz/4MXnv+BWxvbQsbLC7tpRJ6vR5uXL8mtdlrK0vC+m1u7yBotnH+4UdwszfAb//Hz+BGb4CgvYytfg/9wQCT0VCkhDs3NzEahjix2sHHnnoKD58/j6tXrqDsJRIIDkasUU7l+qATMj8j5zyOBNgzWeVDg93V7jKWOx1cvXIVb7zxBpaOrWOdJmBBBZt7Q1y4fE2mGY3AuvUGPvn0x/D+h85jsLMFv5yg1WnDCwKMUx9PfPRpnP/AT+BSL8VnXtzA5tYmbly7irfeuoQrly9hNBwIYGa9NecqpdYfeegcnjh7SoJOA7s8RzqXNAhlS5Qsb1Zs62aVzwXFSCrA11hUC2QJPG1iKhuqjYCsNng+RWUscpFNzjBagdHW3ZtXkhjIsVJemXsZeexYcM4DOzxx/GXwT99fB8QKQFnXMWWYBUynQI214UEVy0tdrCx30ayzPZTWJ09nkXLkdF7m/jnZpV0DkqBwvX1tXTOmUcDelEC5Jy3Wtnd2cfPmTenj685Evt8C7F3nAUvcHdK2JktOkCWeK7qxOnT3b6YfUGCv56bAMhcTJUavyzu47qoqQPnmrMGTnXC3HV2wtLFRNhkcqOWap7XB2sc6EU+Eh973MM6ff1AdpglWI+2vzvfJ7y75IP2LHVtvbaFsHTR22NZgA9Zs4cTvsZZyJsnm58wgyspHXJXCASO2YilJVhNMBYwDw3a/tcQP32OSbn6PuFf7nriXV/wqapWAX65XTxlo1Hy0fA+3Lr6Bl77xDcR7G2hXUqlDZv/hBo3AWMftykqkRZ3rL8xER5nvlf7KCtTZ15ju95RiEyiXWEdL4MwEsHNup7hZZpbMJTrLObDMtlEJr23e56iaAGLPR5j62Bsn6E8i9Gce0nJN+i9Pwhj9wRC7uzvYvHUTly9dlPVzMOpjEk6kRIdqn4fPPYDVWgt/9Ju/j3NHT6Eaq6R9MB2jH03hkXHn+RYzL8XyVOFwvWLSLytdgIc//Tv/03secs2OryJa7dz2e/2NHVQ2dt/R/aJ0fvLImTtuk4wymeXFYzECixFYjMBiBO4+AhlQ1gDYySUZcLj/RLDl2IeExabycFJMZ65E0EkAzPvnjA6/BL4+b/w01aAQyrm3MiMu8RuBNgE1TU9UiinGNZR9UTRYUqCsUkKvUH/mAl/nksxtG4iUYJ6dB6RuioBpJMCUUlyGdpWKL+w29zUDyRLplkSSaOCzOGRSo+UeVJgeYFgIWqXHqTFUZBeYbVdmgAGJmPhI26OJ7I+8LoAXGSAmSF5aWpKAhc7MlriwAK9YH1emW6kzlTF2RM9I4aEK0kMe83KsIotnNXoWeNhr6XSIx9cC/PxTj+Nou440miKtpGh0WhinkQT87aCFRlJBNBxhPB0hDTxMalrXWoMvwI+BnzjUskaZYD5Nxf2VD2NnLEBssh9pSNA9E6dkSyhwPLiNRr0ps9MC3yqTKqWytG8ZEogCChIJfAcMvhhU6Rzc2NjAT3/qU2gcOYKXv/wVYR94jmRekBlvtrC7eQNX3rwo7q4MSJn4IV/SplnXkROY+jX85XMv47XLV1GutzANJwgnIyRhCJpAD3Z3sHtrE2udLh44dw7hZCiGY+PhEOyBS9afSafpeMompRoge0BIgEpWPIoEQFc5pylnD0MsdZdw7vxZLK0sY1Yq4cpuD89fuAiy7Y1KFbPBEB998gl86umPIw1HSJMZqvUa4koF3eOn8f6PPY20s4avvnoNL94iY+ZLPR+vlf7uDq5evYy3Lr2J7a0t6XlK4PdPPvlxHF9dyea9XftzghInuTSZ9H4Aaxrm4vPKKOaspKkmrG7VXU1uVjsIJ4h2HmjlgD03xCquY1lCz61Zc/ttK5lJxKWFk5OFZxe9AmDKpbkOCkR0vYe1etmth1IxIMgX1YonLP3xI+tYX1sRZ3SyyZybg/EIM36HtErzkM7U5PnCocsAACAASURBVM5YSF4bBH48/3xOHIydsRNLDiaTEHu9HnqDAfr9oSR5BsORJC50LFQmTUBZlvEq9H8urO3FhSFn4c3IzaT0Wh+uC4nj1GXtltSBA79a2y3nJUuImF5dE4WyfTlvbqzc71rDbnNA30OiWt5ni5cZtDmjLgG0cYSVlVV8+MMfwvHjRzW5l6TKrLuHmKU5QGqSaltTiwoWc5mWNYm+BLzuJmx/pIwyQRmTcXydCTpjnm0bygSrwsXWMXOwFsNAd25tTgor7ozrLCHC77QkID/L32W/OPt5D2XZSLmChq9AOSqBNooo+0yO1dFIPVx95VVceeGb8Ia3pA87WWWaeDHZRvMwgmSCZ4JIuWeUgHKNCqa8nRTvK9VqDSWaebnaZfZXFzUYS2FkepWRsEWZS7pK2QaT4gTJIseO4aVkeWOE7CSVeBjTzCtKsTOcYZpU0J+mmCRU48ywuXUL169ewubNa8oms6yEDvaVMpa7Xdx//Ayu/uB13LzwFk5210EJEM/nYDbFIJoiku/S/tdsOyS6NVGW6frCNY6PXn0V3/zoL2fzg6UrmTSZagC5Jx96w/yRnkwaAaYFRc7cxuIEwYWrc4A1FaUGlUl5ScYPswOTB04iDbTWff/Dm4QIXtcSrMVjMQKLEViMwGIE7j4CXrXZSecAl5lMETwIS0upnLITAhbdNk2kTVCrQJkBg4fIAeVylWCXphq8bVFKxaBCWWfWj0kmHSqL5vbpIsybNbchTLZjIaWPo2MHlDli31cHkB3TYLI2Gj0pczvFbDZBQgkuHXF9qxNT110GN2rAwsCBQIiMtvbN5MMAehFIijS88HomqaPkVmJSDUol6E9pKOOkwY5JJsthEnANtFIBygyGO52uJAoYmBH4GMuwX+an35kzykXgbvd5DUDN2KcwAfZ39MqLx+VNZAJoPMSDIVtLNlaSD9MBnjjSwN9/6hGsNWrS1oN1ZLVuExMeZ+qhVWui49cR9ikn7iGpeohaaozEtlFenIoU0AxsrMepyQ+LiQAGeI16Q9sVFaWjLmHCVlOUBZNxqNBtW0yOUhk79kze2t7Gzc1NLK+sYHV9VeIfOuQSnO72e2g2mvjpT/40Lr91GVcuvYUme5+ScSr7iEo1LC0vo+Il6G/dxM6t65iNB2g12Q+3hHp7CbXuGkqdVbx+7RYub+7AqzWxN+gJbJqORkjDEPFkgnG/j2g8FrDLWsMZ+xzPpjInGWASFNMBuRu00dvrI6KkslrFlE6ykwlmkxAVTt5ZJADi7On7cO7c/RJIhh5waxbjm6+8hnAW4QOPPIoma6nHYzx85jSOry6jUk6FSa8vL+HRj3wMq+cexPUp8Oxbe3jlxkgccQUApbEyTdIiKsbu9rZIwvt7e/jYmeMSbBZ7H9uMEvaOfaIleeZEyJmUwf7OqFmZJ7rOmOuy1SXnLYaKQFmvgaLRjWObHXjK54ZOEt8l8xSvuYQffxUgbAlAeVHZSZMDE5dZYsmuncI2WFogVlkGDvhXNjczRKfblb7ZMyx3mzhx9KjMG5YKlmnKNB5ia3dPwC5ZHxkP1u2zftS1KCsyylaCkBtHRZiEkTDKe7s9jMUxeIwBjd+EOdekn+J+1msqY2RKABsXZUDzhKidTzEEM0ZefnEMsLsf6PuU1dV5o9+j50lfM/ft/DUH3hW9Z47q8puTIedniltwY1tALXKuXE23ML5Isbqyio/+5E9gaamlwD2myRll/apIEfDJNd3zRJVCF2xd47StloFZ+9uAqo0XTfcMFMv9pqSGUWwBx3KYvPZZlT02bmJYKD2Q1dRLVVDKgts9lmUY/JvroSU8i22nMhbUL6M/DSnZASFP06+hQnVCxccomSFlq6fUQ8Pz0fTKuP69b+Dm68+JP0NAnwEAS+2WlKrQKJA/Pu+pvH7Ypa2aSMKSpR2837InfbUWyDpIYy+vyn/ZWogJb+2vnhIo0wXb1bu7CQaPUmy2jUpilBxw5j01Tj3MEg/TxENvmmJnMMON7SGGSRm9aYybt25ha+Mqtm7dwGgwkBp8sui1oCoA/9GzD+Ibn/0iWnEZR1vLCKczSVT1Z1OM4xnCWMeSqiEFytxNrcW29lA8D1tH34fnn/gFEIimVCDweIoPJq5H0x8ZoM5vVP+Kl9oIT63NvxQnqF7fRnmXfew9JKwVrxbN9wCPLcp4/n8IAJ8ENUzPHdOFp/iIE9Quvj3naxkrqluYqGPsE8XwWLogUpjFYzECixFYjMDfnBHwKo32HFC2YIGAzy9pawljTnLXahe0Sm2cyqoZCDDOFCDMGxbdNDNA6ul7zNlYMqaUOipoIIhRk5EyE9SunlktOSRkM/DugDIdMSWbzxuBsBl0OU2EeRPZKOuAEzIMqQSiBMoWpCsoc0Y3wljTAEol1GZiJeGdgCuTnModONuGbov3EJUUi/RSAiINjAg+mAwgMCJjRwdmBm6UaPM9ZlBFYNpZWhKWlCY9I/bT9avq5Jy1JXF9iqUfZi4RV5Cs+2HBahaAuvmbBcca087LGiW2dYwOZZ1xhGq5Jj1Zre+xtAOaDvD40Tr+yw8/ipVmAykDxWSGoFUXIS3j5ka1jna1gfFgKP0vIzrjNpXBZXacY6FsWaDjRFaVrUIcMy4Ms2xLnWfp3Mp5lTH60hFEz9lkNJbAmDJqMss8dgbJDGQ5fgQjP7jwOvrDIY4eP4ZTJ0+iQpYujjAZT9But3D8+HEx8Wo3W6iTRZGAOoHPQDhNEJDRaDUwGu5h4/pVackT1BuoNVqodVYwjFMklQZmXgV7wynCchlDGtXECYZ7ewKQ4+lEJNCjfk+CV7q90mwrkpp5SnBTNp9CPJ3JDxlvJoXGE+1zTSDro4QaA/9whqPr63j4kUc0EcRp21nC96/ewMbWNh64/345jv7mFo6tLuP8facxHgzQaLXw8JNP4oEnP4CdyQyXBzEu9IALNwbOD0BNqVhjKyyTKCQ0MVYeDbAU9hUoiyFRIUVWyGCIK7SBTwNV9vqc+7GBKf1X/QEcoM7aNRnLqKtOLsPNF2QB7fmuZC/w2jrwmJOC66tZKyz35jnJsTP/MyDJ3eNKNQfXTa7tjlEPUbNQNDsqpSFWVjtYXV5BrUrJMBOO6qK8tbODXr8vgb3gROdkrCoLvb45/kwEiRTXjb06MMcIp6HI/HuDkfw+jSJMp1TmcP3hfmjJgRgczUXYGtzyPIvsvxDrytpRfMIdC99va7mNnN4b5BXHEmsCNX/egWGlkuU8m1pAE6O2MOWfMZM1Yeudv4U7UfqPTAU1/BPwmUTShu2RRx5Et12Xecn1dCp9Yplw1XvRTHpVKyDn+sAVpgiMi8lhe57fx3GnxJ27L/cT56hfqdAQi2CG9ypPlERCqEqbJC2fMaBsCpmiQZuBZevRbIkQS86ab4OUkrCmuFYVgy1ulwZYrFHncwSuBEDC/ErSOUGLJoc7G7jx2ou4df0KKskMfhJipVlHtazMKuXk3B77J3MTfmkmc47lFhS9sxyG66R0IGAds7HKzvxLEku8nzN5yvNabHGos04uyxLnV6xJI2v3Jyozz8dmb4jN3hg3dwfY2O5jaxzi9as30NvcxrS3J27YtUYVScWT5PGJpSP41n/+Is4119EpBRgjxDAcoxdNEHENlkS4u+5dMsIYe2mHVdGkyeUHPoHXz/8k4lZDjo9AmW7U3iySH3uUxtO5vw8uKD/cM2SWo7UuEiYfwgj+xq62aSp5iJmEPbBO6vfQEbs0Gv/QYHl2bCWrkS4NJqjc2H5b7aE4PgmTMvv3611MKPxwI7v41GIEFiOwGIF3fwS8SqOjfEBhUcyZSidnNmdJx6jaTV9YYpEea+YyK4NTFKmLvXP+VCZpns0wxsgCC75HWpIUmr3sH4Ks3suBLO3/q0yyMHYOrFrwbrJGYy3tX2UCHGsCY77z/T1sTPJjUdAswS2ZdHO0jR1Id2Aojim1jsQJWuTlvifsJRkOMubtTlfAIwM5/rDe15UWymEbMDa2e//323gW692K42VAWR2LqV90skarV3bteGQsJATUVi58K/dFa4zHePxEAz/z1CNY6bQw2OsJ89ysN2T/6BBbr7ElSQX9vR7qjbrIppn8KFUZ9Ktck+eJ72dARvDAcSEgVgpM2Xjuh7RqqtHllbI5ZR/JirCTJydYEipbRDDBcysGPeWSSNdb7TYS38fueIxXL1zA1atX5HVjF7qtNs6zZvjyFWnlRJdqym3psMoxJBiR2nq/LD2I6+xDHIW4sXFD2LtavYlGpwu/EiBKGSyWUak1MPRruDGKMJxMkTBAn00x7O1itLeLNJ6hv7uN0aCP3Z0tjEcDCfoZbJMtYjAk6Sgna+W/ZNXbzSaaQUMSDKMhTbeqeOChh1CnARqZs1YXE/i4fOMGfvD6a3jzymUMRiM8/vj78Qt/7++jv9vD2TPn8KGf/Cga7Ta2+mNcD8t48doAN9izRU/43MP+5BxoT3ewWlKXYOkSYwysA1W5ZNcFdVngfJBxKK4t9oWHPTe/N+pbsP+x/3uzIPc2weZhS+jttlF8PmNdnSJB5mdmO6B1ybJGOLttUZQkM5QxxfJKF51OJ2Mu1cwrxs7OjjhVEwiJuoTqiIrKX20N5L9Umcj64tZQZSZjYdz6wzHGYypP1ByMLXnESVsYezJ+DpzuGzvbd0mv7TtF2s/54ON243TYe03Jsv+1/c8fNsb2Hq6JuToh30mu7bZeR3EoruKnThxFM9A1wNhfA6w6Z7XdnIBorrdknt06Lck6M4R0OyxlHARbHJ/El89Q2cH32j3Dtmtrs6xn0kZJy2j4sOQfzzNfp4rGzif/JlA21tsMw/jdIh/2PJHom19E2Xw6nBEiXzepts0Pq5Vu+mWMbt3EpVe/j+nuDTS9CK1SjGZVE5J+NYBfqaNUCUR9UcFMQLQkJan4olybDtEE4Xy/OGFXNEHsOyd0MfwjWNa/eRvJCEanuPJSX8zymFAFTb64HqaxqCG4zd50hpeubOClN6/hxtXruNZPsH1zA9U0kf3xqiWUgwqOHj+BtB/ixS9+C4+tnEYjLmMvHSH0ImyOB6IykCSX+I+oqkuSS2aMFkdZzfdLH/xF3Dj96AHW9pDFBeXB6IcCpodeQHd5ku2i9jPJB+KdaQhvmpcV/DDfIy2/3mYbKjLJSeP24F3KxkbjBbP8w5yIxWcWI7AYgb+SI3BHoGy1gpLQL7gkG8BUObXKmglqMiaGWduCTNkCDY6Qgbr9AbNu34FrMiMFZ2sJSB3gLgLf+QCJ2f8wA1wWSOT7Z8DTmGFz3vaQiGFUzjJLEF9spWI1lYXn5D1aBlgwjlG2Vfqjpgxu2c+XoJgBFOtBZxpQpSmWV1YlSCaAZEAWitxPR0XdxlWmmoNlY8V1//mwMcql6S54L4AGe48kDhjBOFbIuOR8W/m48DmViScoRRM8ebKNT37wQTTrAXq7u8J6t+pNMY5hwEJTGL534Jxh5bMMMH0CXyYHtK8p2bJaTQPCKAy19nhG46iZ1AoTIFNSXQ2qYiAj7VBY08ltieKTLjFUCbhz5drx1FsNYZIIeH1KGhsNkQ0y2L158wZ+8PL38eabbwpDdOrUaWnXRFaKjrkE7mRbaALGIFWeE+Aco94M0Gw1aQ+Hre0dDEYTSQwFjRZKpYqwGrV6A0lrGdfGMXZ6fdSqFYyHffnxvRST8RCz8Rj93g52Nm9hOOjpPJhOMR0OUY4TLNPJ2iUSOs2WyCHJdlOCTtDe7/UleD528oQAsKb8LCNKfbx57Tp+99P/EZfYF7rs4ZHHHsd/+0/+KSrlKp544kkcO35SrsWN/gSv7MywMfZwa2+Suc+rKsGSRtbqpoT18U10qiolNaCsnKCT9meMaj4fi3Ny//Vt1/Bh/x6+clKu+vbB2yFvvecFOR8H/aixoGTPJPgv1gK45KG8kT4E4rA/RRkhOt2mzCOrfeU1zGt8d3dXGUIzmoq0Pr3osMx9sGDfJMKyzs04Z8aynWnIdUY5PIJlUfLIjiiIkUtljvV3Q2Fgf38u4zA2/h5H716SD7bpLBlRHNdCMjWfQ7mEnCwiPQxWl7sIqromGijWZKPWd3LsuX2pOeb4hdNsvTTFTvFeVDT9isZqAGbJO/5uQFh6Gbt7oThWV6gEyGefJXKLgNaOg/cutmuy+cDtW9LEjsP2XwBwZmJGDwW9FrnP0l7PmS+a0ViF63AaY/vqJVx65QWkwx106SVRKYvZH9foaq2OCgEzAaWXoCqJS/qI6BhWXMsoAmQx9eI6K0BZDTjlPi+GHCrFFpdsrtGujEcUQHTBJ4Jm3XI8wySJMUqAYephhAq2prGwy9dubuD1r34Fb1x4C+VqTXon86fZbqIRNHD/qTPYu7KJN77zEk53jwCTGXrhAH7g42Z/T86N9Lum4aMcj3P0dr2w6RBvNd/f/sgvY/fo6YOS60PmeGk0EZnxe/Fgv+O7Pbgv3Kf36hG36sK63+nxXu/Te3Xsi+9ZjMBiBBYjcNgIeNVm97ZFJ3ngWKjdtUBGGIzciMZALr9EbphOTmtBhYEv3uCKNVvyfheoZ2CZBluHtICywDEHcipjpsyOhjki4y66XUrLpjyQL+6LBcIiD6TzdcG07LDPFAdPAiiKGx0A1GPiD1kJDYR1XwgYVbypJmN68261O8IkawBG8OxqtbOEAGXnmjiwAKq4T7ov+p3WQkpN0QzsyqgW6gydS60Dyvp5tWuz8Rcm38xe3PkQ+X0c4oMnu3j6sXOo+CX0dveEIakHrLFTNQGBJdlMyq5X19fELZW/M7Biv05pkSTSRBodsa7YE+momA2JAkB7YMp26wF81rcLWE0Rc2wi9gXmGWJApK0/uOes8xMTtEoFY/ZBpgESW0gx4CPr3WIv247ULv/glR9IXfL3vvcilrpdHFlbx/LysrR8ods4gavNSwJutvmp1irSf7ndactrdL/e2d1D2a+gVquTENb659YK0s4KeqMJdvd2dC4mMSbjgZi4MSlAZjkOlXHm8Yz6A/R3duAz4JU2LiW0mi102m34rNF37DqDYgb7o8lY2OSgwZ7JS+h2VjCZJpgkCS5cvYw/+os/w/XtLTz86OP4B7/4j/DkBz6IM2fvpxgYScnDxhh45soe+lFJPiczTKT8+TwgEJbEElKcGl/XcyHtZBgw65zLrxtbNuYh6mFMs107B+fwPhf5uRUqNw58O0u39u49+LgXVtSSRrYVSwjakWaJQDcO5izNJJEC4CnSaCTgiXOKSQ1bq2hcR2MoM42SNYNlJo45NnDM77Z5WGwTxcA/5Fzi94jSWw3B2LpMcaY0yFEwQ5O2feBTWmKZuucAo1wUl+djeC9jd7tzdBgYPmy7fM5kyPPj7+qgCcecoSLHpcW+6DWt77Z2SwKenCmXgSReO+KIPxlnu8j3FeuHDTDbv+GQ9xNtl2dJ3uI9y+5XaiBGpVD+PkvkGoC17zHTSalLd50NTK5tigP+TYBvIL8WaPs8e589L2fbXbs2brye6bbuzya49IMXcOW1l9BMZ2Cr+6oHcb/m+lqrBmLuxbZR2ltZ63qZMOQ6SrBMUC0GXgKGS/BqTGCrt4coKKQ8Qz1F5D5T6ClOz/6dxMdunGIoE5WTLZY1j27alLKzLzOrzRu72/jyZ/4zvv78d1FdW0VY9VELmlhpLOHxMw9i6+J1XHjh+1gOWphNppiEYzHwGopyK5LkK0ur+A3SFsrV5PJ65LFZff8XPvW/gvLnA7XJh0za0iSU+uB3+yHMbbNx969hydYgn7t3/8CP8A4qBNp3B+/8hnKPrSYXj8UILEZgMQJ//UfgjkD58MPX2lipyRMplrLKOQhV12oFynkwraVm85K3wwJTBdwG4LgZc7bmjVDbhChjqT10CZJ50xRJkDOg0gAnBwI8jqzu2LHFYi5jdXQSLli7E63dzRlX/bRU37k+0/I5fp5/O8dMlRfHSOjE6dxmTUZIJjOeTQW8tbsdcVYWwybuvzi05iBVMvcOsJIhUiDj9slhAent6gAmgwVjqCzo1tjFBTCqv3anch7c2Ht0TFX6rD/qdiutipIIHzixjKcePClSYQb7bCEUBGx7w/abZVSDGrZ2d6TOefXImgDnvcFAghjWL5vcnENPgE3ALHJIgkGf9Zpa58fvZjBXqfpoNFmnDOmbyTZKYjzDYK9SVQMk6f+p0ktzwyVwJrid0W2bAR9NvxoNYe555GSdr129ik9/+jO4eu0ajh09hjNnz+HkyRNoNJrS05juwjzXtVpFAHKzSekkAXMdk+kUm1tbmIyn4hDL7Yn81a8jWD2CGTxcu3kNIedj2cNoOhZJo5gD0Tl7OpUfsKYxnCEeTxCkCXY3NrC6soL1tTX9frZZm6o6gnWJHJcJ5xANa8olNMg211rwy4HUVQfLXXz+61/Fn3/pSzh1/gH80j/+b/DRjz8tgemYUvVKBTemZXznWh+9MeXezhk2O9/WAk7/bXgRjobbco7FHZvXlVm7Zy2XcnWCXTu5eqEIgHPTLqupt3Vl//U/v94QOB0Ev7eT+HJ+HPY4DJTd+Xt1KxnA05Wh8Jy2XuL1V+zXS/UIke9sNpTSAvoOsI5+f1KPGzLWkGdBgI5LOMp7xW+BbGau4tG1R+uO5fqk0zIow2XNrqAmuWbFIIzGbH5FWL4iHhbptSli9gHl22dKDxtRWxvf3s1Ra5ALteHZlx1MtFiyI3+L1jxbAlQZXqhhlu8hqCgYMnm1nbci+6rrLN3zc2d0KyvRkh1lj/PEY4KUcvYZ67/JQqurMtclmu/JGssEYUnXHSZBOU8NZNvc4mfM2dqYYytVMbk032sJEmPDDQzzu6fhTMpc+B5J3FXUv4L3PCZamaiUan+XmI5nISpJhHi0g+tvvI6NN19Du8xufTEC1iOzZ3otkHWR1zWTc6xb53pKoMztUNVDoMz1i4wy19hSjaZezmRTmG7WSfN79T6viQN3t/MqeCMOMJIe63ST1v7KpRLnKhPIJSkVmCUpHijNMLp2HX/61S/jm6+8ilmjhfbSGhp+E089/CS2L97EM1/+GurlKuqVGsbjAQbhEFPXJowJWO43t8v7geyHizGqFVVq7NZX8O2P/rMfO6DMJeXHDZTSDTxp3r7vc/GKLw0n74r52dtbVRbvWozAYgQWI/DejcAdgXLGoGTSTA0ard5YGApPwav9CEgloC20zbAAxgDdnQ5Pt6MSbMvoG5PM51QSrMBqv6uo1YcV98e+ax7Mm+zagWX3fbcL4A0AzP8rzmUSCEgYWOhFbccpYJZANoqEJe10uxJ0qRxQTWi0Bs7cUzVEzAKpQq22BmAMGw0YKxMr7a+coZkBZX0vx9EKUXX/LKDJExE5o2xJgxxEEKV6ApQfO9bFYyfXRULMAG6NbW8CGnNFKFd8YV1vbW+KK/rK+rIEV9u7O6jXGmgFDYmgJOiMU5VW1xjchuJsShAbhhNpi8XzSXMZArRmkxJBBqSsqdS6YQZLlCVrqJ4z6gqwA2lJRkBK5pvHw+9kcoWJCQaA9aCBZruFa9eu4c/+/C/w/AvfQ6vVxpmzZ/Hww4/g2NoRjIcjTGcTYatbLQXeWvvGYLIi55P7Op5oP+Yy2aGkjGHsod7torO6gr3xELvDIcDj5PtHQwH84XCMKdt/MXBPgCql7XTI3tvFuXNnsLqyhp3tbWHguf9k5YkMOHcEGKVsC1ORsQ/8Bhq1JvqTKaYlYOyl+MZzz+ODP/lhfOTjnxCZ5ZSKBzrN+2W8MfLw8uZMepiW2YrH+WaJC64zrtPr2cMKRlhNR/I9wmr6RXn2vPTaQLJdO/vVIsVrqrieFNeAw4Hr4fDtdiD3dozyoVDvDvXMRWC9n1FWdkzl52z3RdknywbEtElUJnyNqpE8cWhrmMmDraUZj4MGTQb8rdbW/rZ/7XhtXHUtZI1ziulMe8tzrTXjQelCwEbnUuN/MNFwGO9u6+X+sXonGGXb/4Pjqt82dz4Lvd7njdy0TtiAqQFlOoobC21toPgekygbw0wQSvVPcY4WJfAmk+b7+ftkOHElByVNZDq2247BQDG/W0pJ2L+B17RjoLkvPE9cQ/gwdlqON1X3bQPJJr23/bf3z8nuC+8vzgOCd2NNCUe5FpVoyogI8WAPb778Avo3rqGKGRoeTRfLaDCBSB8IJvoonaYDs6xtCpSlt7KUW6RSq8wkKHsqS/JYTMR0PeTCrEoTdcbWhAaN1yvYSmu4kdKcIpF2UZJmTiJR/EhbNLm0EzwU7QLTCfqzCJ//1jP40ndeQLmxjLX1k/jgY38Lk60+PvfpP4Y/idGp1aXP8jBmH2VVKxHoM6EhY+mS6Bo3qOqIyYCbq/fj+Sf+Ad5OPbB8djh6z+pv3470moNV7msbxXf98WMI3t/1Y158wWIEFiOwGIG7jIBXay0p51iQ6mVsigNXFuTlgW7eSskAKFuTGFATgy9hCo21dY6ljv1UwJa/ZgGTZsdzuXQxyBS25RCQrEGek4UVWs9k23RBcTGLb8eb74OTJh8SQBfHYn8tsIDkfb1KbR/5OXM9tT6cDGwYtJGVZbAiRlROeqnHp2A2G9NDTp4AY2GTCZDVKKsosy4mCfRwTIKtcrniubYglYmJeRCTh9PlJMbZpSZOLzUx2N2WY7rv1El0Wi2RGBNEBfUAWztb4tLbWelK8La1s4luqyvSZ7YlMcZEAGhde5ISMPO90/EEvd6eyMhFeuizV7QGQvxXGn6UgGqJTJIaIfGhvYApGWT7sYq4U9NZuh74aLdaUutNCTdl0nbcWzt7OHHqJOqNJv78Lz6Hz/zxnwjwoMnXT7z/SantrQUVtNtN5xJMdromwReBe6NRk++nnHvQ78v4Bo0uUr+GyCvhyH2nMKv42B4OsDeZYJP1dOzpSdAfJYhZoy5s8hTJaIx4dxcrrTZW15bRbGi7m3BCt/QIw/EI0+kMZTJn1RrS886YVwAAIABJREFUEmsaq6rkSMuYhTF2hiOEJQ/15S5qnS6eevpjUgN4a2sHlXoDHtl0v4LX+sDzt1gLXpK2U8K/inrB2qSpAoHX4OlkF0EaCqtvrtcmxMin5OHS67utuHbt2/ssgWPXa/7vPFC+HUC27dwLUL7bPhb3TYfJpOcKeuhgTkk9Sy2YBMvqWUspKmUCFi1JOexYi8lCzokiSLVjNFMqfjfXArk2Xe91ApN8/zzEEdv2uTIYtz1R85RViWD7cdgx5yDW1gl912Hgtvj5252Lw54/DGzfDoAffF4TE7rdHOhyTNgnWluTaWLR1nJzjS4mLqU8p2CYZfXIJmueq1lm8nGmrL6dq6J8ev/c4PrPtYH7UATQXOfsc5rIq0mibTIeZ+u+mGe5tlVSplKni7c6pFsNMp+z/eR2ODeEYa7VMgDO52dkhtneKYlRK3tos0zm1nW8+tx3MN3ZRMOL0QkqqNMngu7L5Yoof6S2F56AZQHtIsFmrTtLkUviF8G1R92wnTM765qt64SVNvEeIvXxJUSlCl5LlJnUinmt+bVzxOM5XZqg680wHfYQzRL4QRvf+u5L+OpzL6OyvIanf/pnEQ9n+PV/+a+whjowmCAup9ieaT9ymdtBE144EbURVVuMHcRTQRYrvfO9ef7juHj+Y/JH3KbU+fZuBu917W1aqyCpHd7v2OaZtImaqFHce/FI6gFSnv87PDy2jxy/d3XT78VxL75jMQKLEViMwO1G4G0BZQv4FKBYL995cynrk0onaGa2ywzQC1JrCVxcj+W57anGUAGiSNE0wDsMMBqTbGwyD0rZPmW1KetyoZ5KrQstnXKWVt8hIZiAdZVQ5s8asNTbvEkHtf8tv0Nlkerixd/1b2tRpfLyrGuKBDQ09uE+0iyKgNFq0gxIy765fWJm3LLzmWTaydpU8slayLzX8mEMno6fya8dE01XUAkocxbZrI917ApTpOCKXU5jHGlWsVKvYvvWhrDo9585jaVOW3pXkr1tNOrY3d2W/pcdPu972NnekRrgZr0pzDEDVZ43ylHp6ExAVqmWxeGZrMBoNBQ5K4NOyo/Jqsp8sJZYMt6ce3SFZi1zHUFQpV+r9M3mcVEiXa2yjQsdipVR5vgvL6+iVg9E/bA36EuNL6XU7Fn8zW8/g7/43BewvbWF+06cxgfe/yRO33dSzJMo3+t2O44R0fZeZJAoPefxbG9uYjAYIqg3UQ2auHzzJgZRhPPvfwzLp07gRq+HHo3aRE4NJOwDOmWf5RDT3hCTvT344xHOnTopwTDH4tiRo+KMTCA+nakbOs8b664pf+ScHZGF6Q8xGc+Q+j7a6ysoN5s48+BD8IMAUZKi0exgaWkN0zhFVKnjwqCE720MNKjnj6v11prW/Nxz7B/zd2R/RMpeJYNUlE/be39YoGzXxkHGWAHRYd91p1pm3Z93EijvT+RJWsHTvuhMDrFeeBYSKLueugKWlMliWYHVqXK/LKljIKGYeGO9fbbWZYCD859mXZzvNOBjGYQpQmRRc8uCfpat7WRt5fXN16TkpAwQKAvDmYPxQoMmt0xmtRyFcpfbA4m73UbfLlC+3Xbmy6qNvddxtbXQ1raSx2tcAVixXtdApgFNvp/X0NbmtkimWYohyYdCb2auS5Qzq7qHztSRuPkbgNbx1VphKYthosq1qzOfhWKCkvtENYa1AVTmuabO1m7a2z2L+2ZrOD/H580EbjoZy3dyn63EhNuxY+ZnpS80DcZYBsJkCrdBCTVS1MtAuLuNV55/BnFvG+2KhypitBt0v2Zv5ar2UCdQpts/W1AxSVlxSW8yzUFVWkWJn4Fbi/X+XtEWVTw1BUPPWPotU5Lt4XJSxciVNXH8OI/Zo/4kJmhSUuMliOIJ0tEUfkrvigDPvPIa3tjZw/3vfxJJVMK/+z9/DbXdEPWZh2E6w5vdJbz11N9G1NT6/8qwj/u+/SU0blx246LmaurxAXzvA/8Qm0ce1Hs+ewMHgfQx3/+4WyumeKmFaLktH+N7y7uDd6RON2nWD90f+x7eb+O2JnpL4/DdZ5fpw9a4/T5JTT5rpp3r/93WhMXrixFYjMBiBP6qj8ChQFluKq4eLAuLXT2v/W1AlnWa2k5Igxbe0P0y66rUjMmy7BYw2raLjLIxHxrwqDFKkZEpBj/7mehcUk2Dp0Kt8T4TLzNXseA1Zy+0N6c+ilJl94wwxgx4HUAuVP7RrEvZXZWD58foXEQrVQRSS0b2WGveTIZncr6MMRJXajOFYY0cnX5Y20Vwq62LBETSKEpaXyiLQvDN8bPatmKCwYI3YbejFKUK29RoMGitZzQ4LQbHKrmWZ4WRAmqlBCW2upqFYKcQBlqdRgPNWhWdRh2Neg2jwUBYifX1FfT7PQF7R44eQZUO2S2a0rDfa4Jmg66mgRiblaQ9SSCBGvscW5so1gBXSj4qJTpfsxZdgQhl2gREZBCyGsCEUkYGm9qRzJdt+gJyCWxq1ZrIq5mAYOTU7nQkyNvrD1ANAtQI8vd6YK/P//Cbv40b167hfe97GPefOyesNPsuS0Kg4gvAl/rwWYTV1RV5jgmBCZ1SSyXppbw1HKN59AiOP/AA0GxgezjCYDzBdDJDNA1RYo/RWYTe9i52rl3H3vWrIKfw/scfFwMo6Xfql7G5uYnReCzuxQwywziStlsjSrVD9owtob28giMnT6C1sgy/URfH74q0lKpjqbOMGuvDSz52Qw8vbYW4NNA5xHGXdkZF6avU+JfRKkU4neZAueh6fQ8dmO66Lh7GKhrQ2g+47vb3/hl81y+/wxvsu/J1RoNunYcOJEcTUQbwOUCln+yzq63P5l3pD6hQCt9N9s+8E4qKlyKoLh57NmbOSFFfyxlIvWathpQt1tgX2/qvqzDcwLIkA2zgeL27Gubi+n475vcwQPyjjHn+2SKAKRqM5YofXd8UEFqtOD9v5l3GvkqCySVR+dytja0sUcc5bcemcu68pEfKYpyBlr1mx3tY+Q4TcqxNL67ndr+y+1pxvKjoKCZ3BaQT7Pq+AGK7hxAQU7nAhxmScb95Dym6pFOdxO+rsl2f9D+uqUN7FKMZ1FD3Ymxfu4SLLz2HZLCDlWYNpSSSRCHLXNgBgPwhmWWCZa7hcg+nKoJ1zATTZI9ZDy33Z51TAvTpyk1QKhJsJml8vXXwb3cdjFDGBGXEaYqmF6PmqTGjjDnvn4hQi1OkwwjsUjb2PFybThEFdeztTvH7//q3kNwcIdmbYOfUKTz7iZ/LEkd2y+Z4nvrWF7Dy5qsag0idvhoifuOpf4p++0g+xTjVef591+aKKi5K2wv9lPfP5em544fW7vpbPVSub/3IU1+ZZWeM5rZGJjmt1xCeXJvbfnlngOrVWz/yd95xAwTLZJY5RsXHojXUuzvui60vRmAxAj+WI3BboJzvrZn2zFnDyMsKuLjA50DZggCydwTKxaDPgpNi4JADY2U/ctmxsghmvKLZfQWtfJisWNkuvTErh+oy/gW2psgQ5UyyM+SSHr4MxArHVzCfyWSVpuVyr6kcUhllDYbVaMacwNXllHVfBLQQ1lRq4dyN3OndM5dughcJHhI6t5IpMkMfAkF19+Y+MhivlEuuNpLfmWIWqoEYpX2UP8tYMHkhMm0CSI6JSuPiWE2S1BhN2T3rXz1/U3SsftnDLBqj5MWolvndHqqehzrNYaq+gOV2vS7g3UsSHD+6Ludw89ZNAXlkZDvdtrAeHCcxjnEyRbKVBIdkpWlexWOWc0UTMc9HtazsCR2DaaTF99frlM+l0jKJTtrsh0wXa5pj0bnaKyUIgpIEgQyYGABKb+JqFWuraxKMjiYhdvt7Eiyy5dLS6ipW1tZx6dXX8Gu/8iu4ePEK7j93GqdPncbyMvstd9FudwR8CzTxUmHReS4YkNPBeka2uFxCWguAdgdjr4TuyZPoHD2C7b0hxuOJ9ENGGEl9Muu9x3s9XHntVVx54w2cPn0a586elbZQ3CZ77nL8mEAYUokwC6XlVbPVQqvTRtBiT+clNAj86zUJavygLokBAuRm0AS7T09iD5vTFC9vhbg+jLR7iygTFPxLbStdx7nvSYIT1RlWkkGBUabCIzdCmrtO9teYFibQnUBW8bXi7/uB8vw6cWem851klO0wiuwvGUbW1VO9wDZ00i+bRkUity6LAR3BhbXJM+mvAWUDQHOgybWY2p/cKn6vrnUHW8LJZ8jcGcgTF2Bx9qJ0BBCJvmuZwwwSz69srHCSXObDS9QUyh7FZMG93LXuBUAf9t6Dc0YBcj52SqjLekZwV+Z6pusvgVtRokxAaQBUXKajRABnsazFSoqsXzLXbLlGnQeGAWUbA2sNJYlHJ4+W2vRUE6V2rvi6mXQV3czlXuj602si2hKqeg/l/hjjLQCYc821E+P6ZdJsfs4csu2Yue6X2SlAzLI8Me3iKJURSRnF5qXXcPW1l4HpAHW/JOqVer2GgMZeVPewYwB7Kbs+8mL2JcwxHbFZepJLr2lKSTZZEm28j5RL2CvVcMMLcCGt40x5gif8ccZA895D0C0JZefloYOl3Q6iyVjc/zlDZ0ksvZYTv443L97Ep3/3j7F3rYdKUsZ3PvkPsdPt5jO1IGrxwxke+8N/o4lAqihcjPC5n/mf72UKH3gv64jD+wpAe987glcvwwsP70N+r19MxlsUB+z2sNRGeGoeJNv2/I0dVDZ273Xz9/x+mnupwzkDvETNuw63jrjnbS8+sBiBxQgsRuCvyghkQJk7fHhwe2egbMZbxfosyq+LAePt2COrQc57I1MmmLeGKjK1+wNNCx4t2CgaVNlrIit1gaYBzwPAXQAvZWAHj9OCXduGnVQ9VoJj/vAmqZ+1JAHl4xaQaUClgZRTmWev6TFpSxPe4C0AE2wnSQbuFwkLdfnm/UpqyMheDglmCETbCKdqKkSDFgbz9t06fsrGSva/7MvfHB9l2DU4ZmCRs+GFftgM5MolhPEUqUeQSxMoZuDJDHho1wN06nV0W01USh6m4xHWVlew1O2IKdXu7o7UuLUI6hp0u1YZKGW/DHajOJZ2SAT+BIdkmQngK0wwpCU0a01hNNifeXdvVxhplVwH2NjYwNWrV6Uf8gMPPCBM7IQtYNIItVpJ2oNQRhiQPZjF8t1rKysqc6TEsFZFvdVEq9NBo9UUIN0Karh08SLefPMSnn32WfT3Bjhz5gzuu+8+rHSXlIEJqmLkxN7KK92uSDH7e3vSxiot+/BbbZQ6XQx4apstNFdXUW22MZ6GUostDthSqzxFNJ4C4QTXL72lc4C1htPQgQAtYRCmhuNF07RGHXU6jgtzXEOJtYOVMiImQEoeKjWOTU0SDD7D5AToT4ErgwQXehF2p7G0ZYkJfEuqQhCWiAF1uSTA/JH6GJUZZcUcazXzur30msH+wXq224Hk4qJ4GFi+HVDeD6oOA1k/vGB4fqkugkRZK4RdVDY55DmL2OJLmb5SWa8JdQZX0KPlGZqIKKppDjtehRo5ELZ1y9hJW6uK4G4uecCZkqp3g62V8hmC5TKlrMr8kV1jux/3ZXrZF+QBJTFempe3W3LxR72R3Qt4vhNQ5pporf/kviEssgJlq9s1ozS+zvWEANjGtFZvynnh83ZsHDNed3wff6xtUzzlWjQvveZn5XpxSQsbbwJlArxi3TPfY/XHdi6z+5Xrx12sX+b+cl0ji2wAX1hjJkFndLiuyffyM1b7bGU7en2qlwMHKIwINil/LoP34cD34Edj+OEQm2+9hptvvS79lpnwZElMjVJv9obnD8Ex13iuJfy9ouxyUAlUmeCYZFRruOZ38Foa4Ea5gTe9FibSypBnJcUn/F38vL8lDLMZezJRKo0Sed+0bDfluzFQq/Ec9OF5MUp0Ip9GqJabuHljD88883186cvfwXgc4S9/4X8QIC3XusvySptG56x+/vOfQWfnpqxnvF8O20fx7NP/4480hWdHlhAdWb7tNqpvbbwjEuz9XzB56DTSau5HsP/1+osXf6TjWnx4MQKLEViMwGIE3t4IzAHlw8Fy0eV2PhzVG6M+lwc56jgpzEbRsMvYC7vBOflvBpKdW5DW+7o+l2QLnJFNMaCU311bCjXuMKmw3qhdda57nht0tcUSWOYst7xX/ueaqRSYZD2oXKp4AGAL08H9y6XMBBsKBhWg8zPGCGjARBZXmQQJouULHEDPfmfEmksBlbVSZogAkodK+V5IE5NyBceOHRG2cjDoC8gkE6GuqpQnq7spa3fLfhVbuz2p/xUnZQdateacAb6Mqgoa3T5JQFouYTIbI0rYs5LyPF+ke6zTqjHAq1YEKAe1qvR5JbhaW14RWSrB/Hg0lu2ztpcBn0rzVSrJdisEdoRq6gCugFYMu2YJGrWG9A6m5Hhnb1fMrTh20n5qr4dbGxvCnBw7dgzLna7URzfrAbcm7DbHqcV+zwycZjMB8ww0GVxSOk2ATMBJhpbj2mk1pAa73ergrbcu4y+/9pe4du06lrrLwvYuLy2ju8TabDoOT7C81JVgdG97WzLu3ZVV+I0WolodadDEtb0eat1lnDhzBmGiqgseM41nZtZfmW7gdNodjyW5QCOvTqst+ygqRrI8tUCAPZMGZG9E3EAVBTP+FV/qlBPKqRms8j+RMKSolivYC8u4OEiwMQWGzOnwfay1FtdyoS+c6kETNh+q9zERdj+vUXZiDV1RBIhxjtKiTI2u8rrifC3QOXR4vbEtTYcxp3adH7je76L7vlegbEUW2drhdkqZPr0smajivJkRIGdAWceGII3guCImSAQROhoyRFaKIck0W29yNYytO64hsgOpugMCqLg2uiQf98cSaUIWW69z81iQ7bu1KAPnXPLYOo2MoLpgS9LQfpzZEdvP6VXvpNemmrnTvUOlMIe8w7kn7XvFzst8/fEcTs8+cbsaZR0XTe6IrFbW10RM03guuHZwjMTdWk4cMA2VUaaCJpzO5FpnX/XphH4GLLeJZW2iESHLMqha4fuZbBPXeUlO6vlTUMuLR5U4PN92f+CQsicxyzyKQJ37VSxxMYM26QXPc8LkZMZEp9L6iWuhuJlP2RVBATg9HSzhwudYamN1zNyHrIRGvDFi1BstVOpNjMZTKfuZsQ1fPEElDYHpCDsb13Dz0utolxI0qmqOSDaZ9coBZddsv0X3a3HCVrDN+4i6c1OCXcFXglP4vH8sX4fMEJDJXqT4VHkbP1ve0fnGRE2pAo/rlKwd7iHTpYR0liJk8qkUwUtnqJBlpkHdNEGl1EDiBfiD//RZfOuZ5/D5v/PPELIkyVpR2RrD70lSnP38pwUoazeKFLvHH8aLH/zFO83mu74WnloH65Nv93i32N3x4+fuuG+1N66jNFoYat31BC7esBiBxQgsRuBHHAEvaC87FfB88CMBh+qAXPDH3/ebYBwMT8XUy0mgi/tWZID5vAURRbaEz1urDpM8Z8HjPil1UY6Yvcf6HbtgzoJdlSGrNM5ustkfih1ywLo/onMBaTFYse/LWmY40G+tXI1RKrYdMfbcoLcwmxKQq7xcjaxUVqg1dAmmwmywxVFZWFQBm5WaMKUaTAFLS11hIVgTzNCDgR4DRgJkmojxc8pWe7ixsSXtiooBFpMIFmxZ4qPIZPG18ZRBpLZDEuZDDLcigHJr9hllfZ3re8xY21o8CQCfxQLkOf4MyiTodyeCSRAJeV2dt6oDdPawxo7mMhVhU4DhdCLyaxlbx+ZL7Shb8ySQtlNks7vtFlq1igDmGl2q2QOVUryYgZeHphjjlLC03FGmplxGkwDZS9HttKTmfG11XUzlNje3cOH1i7h65SqCQJnsbreLI+urrp6cPUhLwiYnsxmOHj+BoLuCQQwMY+CNGxs4cfZ+nDp3XoByxFrzhBJ8BvA6dpT0cvzG46HIt8HjLpcloaHyfSZeCHyc/NYlhnzH4EyTCGESY5LECClfZJBb9tFuNCWJcHNcxis7M+xME4S8pP2ygAgCZWPXON94vR1pVPBgZYQJzYwEKLN9F0177EqmQoFmcgR9TPxo6y6taTTJv4IXnd95raKB4nupczY59b2wkndbD630gq3MhEkv7JAuA6YsieXcRLMJ4tlExorydzHYkppkllXosds5kuSBAFeVAxdb2CkAz5NQukZQ7q5rk/VoVxMiVXzIdh1oJhBXnKsgWpKRnPgOiIsHQKyeCYofVIKqvcYroiaRE0nXbPksazQ1QaZt5ObX/3sd8yIbPMd6u83uZ4sP276kXizpKeUw+jDTLumf7kBq4voX2z1DvB88B8bYWo0megKcNUHFsaS5IPfDQLEBbL5m54ut3wwcqwGhnkvdf01KKLPtankFKOt+SiJMwLl+X1FVYPcEuurzd4JlM2XkesT13u6FahpGwKpyZZ1vKs82Fly2QXWR72f3TLuvct84p/gv2+lRAcN1Skwr0xS3Lr6K2ZUfIPAhpRpsCUXlDeuTq/R/oKqHihNRJChbTXaZCUomXL9XO4o/qN03b7jJ9cmdv39euooHfG1tl7llm0ml7KTWx8s9HGpeSYO8hGsi9RAeu0ZNZV2ktwfPx1e++Jf43zdX0Vu/T+5h0pZKTkYJMUtHSh4e/L1fgz+bOrPCEq48+Lfx5gMfu9uScMfX78ooX9lEeZf33nf2MX7kjMqeb/N4JyXf7+yeL7a2GIHFCCxG4K/XCGRAmYe1P5ihLspywAzk5oFysbeqDkr2ebpPi+GMMb0HXawNKBdlcBasWEBgQ52DTBc4udqueUbK6ihdP8eMzc4ZF/dpV0tsIJ/B8nyrKmXN3MN+dxGS8EbOTZsMMYMRO3aTY1ugTLChuMZcOPkH2Ws3dk6yZywWGRIGgmQWuAMjtgeaKCPLXsVSp1atiznYaDhEfzAQua7I/MhSx7EEiHy02m0Bytb3l+CHruAzMsoMRjJUv68dVepqGaUti/bKZK0zAXjqpH9kqKW/o2xDzdDEHbniYxaFmayXgK3u1zEeT7V3tBsPkS1KYKQJAgb3Oq5ae8hgSQAMwRhZDZ+VdgxEIwGM4rpqTuGsyyR7Q5MccVUF1pc6WF3qolNvolmtgiFmw69gfWkJ3U5bjqPKFikc76ovhl3sl0yWkACoTplmAjSbHQmMd3f20O8NMByZC21NEwOgbLCCZsC2LCn8aoDm8iqicg3XtvbQm8U4df5BHDt9Hybso5xS+qzyQyagGPiHkUorJ6OhtNGS9lGsqaYbuDjxan9e4Zec8zqZo2QSYTqio/YMERUIlTL8OoF8R1go6Sdd9vHazgwv35pgZzwTwzLO60ajqduOtbbTZJ33tzypUR5PZg4oU3pN+bdKiTn+NJNT4KDlCqwlN6CsgLGcYS5TVhTXhsOA8u1AWXaF3gu6vsv6bNe1q+bN1ii9iF0bGwL9ONFyAKopwuEcWyjJCCdJVwCbJwRMUmsguWjyVzxOAU6xkl8m27VdV/aOANeVKkhphgIySxBqr1hb0ZTFtgQXnxWw5cCc9L5lb2Ux+vLB2kN18ua1bqz/jz9QlqRE4aA59hwPS0gWa7bJvE6MPSaw8jzxQ2Cij2sRAbG157PaY76HSUeek/3vMYm2KYSszIYSZjKyZiZm5521xpw/3F4xYcLkFR+ypkUq8eYaq7W1avRlSRVKwKVdnpN883MmKzcwzr/tO+Q+4Xqf2/7ZPdXk4J1ORxywb37vGxhs30I9qIlBY61aEb8JOrETINfKBM6ORWZbOtYqc867ufm79Qfw/fJSobOEeoU8VerjH5c2BAxLIpn3ShpPcuddL2abuFxby35Nkj06rgTKuYKNY7u7uyv3sWqpil/9o2fxq5Uzsj4PhiMxdwylj3IJ62+8jKPf+YqMqdy/4wSvPvVfY/vY+36kiI0O2ZRBHwpa4wTBhavvWI1ycUdnx1cRrXYO3XdvEiL4/9q7mh45rip6qrqrq/prvvDMMGMbTwISJiFLxIZ9/gR/gS2/igUSmA0SgUhhA1KERORPUMbYBps4sT3Tn9Vdhc6571bVjB0SizgkSvXGnpmu6qpX772+555zz71z/3+6r/bgdgTaEWhHoB2BzzcCUX+8fRYfOzBUEGbBF9kXMReVr7TXs9UMSY0ryWow6DTIUwd27uhsRlUeGOhTQhDO7L21XQpyxZB1FghyYKdz1plWAngDHmZspXi3uph6EBywimlpsNO8Rs/s1/dQn8WDFmeOrN2KvvUryTLZVRpL2Ze9mY55UGP3bzJOBgbVfbM1hrLlQQpNqZuCY2eUyYpMMZux5hjWc5hZebomk6kDQj1bIVdpXp+7artslsEa3a7ZX5j9LdlKhhl6vye/Xwf7Nni1bNwCNzpSW5siAi85M2fGQIpdY60xW1bRmIjtp6ICPdbJkslY5MinudgymnWZJNzGgj+7TJ7P3MomTb5poKAjxpXogOeSP6ob5oR6bp5XLHSwIgrhP6I8F5O8yVZUdO9cLtHvJri0v4/Xj76DjAw42fksCW7F9kzZbopzaDAYoZ/2BSh5dprX7O0fIOmlOD6+i5u3bgrAk6FiDXavE2PQS7EugXQ0RpQNce/RYxy89j3sHF5ENxthxvnBe5dzufVJZcA4zxfYGI7kFM5aQc5NgZ7VWqy9EZyhOIBziACHbCX7MDNgGvTRGw2BXtfaw7DvdLcrKTfH9C+Plrj98RKzfIVlYLt2trcVgPazPkZj9ps2if0b2QJZsQyM8lpBN9kkSZADE06AbXOZUk+y9MZqce4aC0rJuK/7xjoNTO3/Gyj7yq6k12ERKBkhpYK1i+PaFADJpyjoci2PAXMGpzKC41UpIBpmW1KHsCWXVAN8zrJOs/3ATQe5T2mdne0n7xuxJxEdKGsdamnUpoP67CoJZ1pUV6jwszS/wuep5CMYC0YdJtWC4Zf3nX8BcfVVYpRREPSHlkUVUDYpNn/vyQgCZa9X5h5IRQ6fIUEzX5yfVITwPWxDK35WAAAIUElEQVS/xvc0QTLH21yobX060CVotr3LSma0+4ce1axXZy9tN+3y7wlnlJ1J9lpqyrr9ePsac6baJP/1dxCTfudbMNp+R7DvUm6/Lz+nA21P5lSgO6hNBLzLFYqPHuDe329jOTvBOEuQdUuV0lB+3eOa7oR+9qqV5jjFYp5Vp6ya/A7eTQ9xq7eDJ3GKQyzwk/gp3oqmplBqAGXuldy71dXBDQS9hKMM/cZD8s0sGSKVqLhpJdfjcr7Ch/dPce1P1/Grzj46l76L6WRG6hkXbv4VF259oO4MTHxyvTGW+POPforTpuN1Pbwv9b8iS2XodaZmmKVHxw9fqfz5hbLvVwjOX2pQ2je3I9COQDsC35ARiIbjTcI3BdXOSKwVMMpW1BxyCUKlcrL3maQsBI6NANCOJ4Cymjd+8xP48QcGjnx5j8hGaXFoI7UCAyI6C3vLDAsyeE6rqRWJxfYUEWVtDDgMQFfO1PyCPscGS54YXgq2QsZerJgHPc3fSVJq520yRSYjtRNV48TguerB7L931qfJ0D8vbeQ4eTCq+wyBLuseKbHm7ywYCs/C74FAsqqhdNfquuZP5wztYwQ6xfixhYc5v4pBsqjqLOOvXEho56WLsfo3k+VSistg1dhrtXQK0kIF7MEIyubFSq2MyNaUbLmxMhDMl/3dAImNofXl9rptT6rIu7wbnMx1sLmjej03eTABSjFiZnzGV8Xwh0bW5khL2m6NQa+LjUGGH169isNvbWNrMBDT3O/EGLFVCvuKponYISYORsOBWlmZhDXG3uEhRhvbGO0e4N3f/wHvvPdH/ODNt7C5tQWsFuh3yeKPgG6CJ4sFxju7eO2NN9EdjDHNC7VpKlWXyFZDjb7VnULXyHkUBwDK66USwINzznM+OZLnLqdNyQquCiVoijhCXgKnZJhL1m5abfp8ucC1949x/cET1bLv7u/JeGxyemL9oMcjgWWf0z/eIIPKNlRs5UVTNDcRypUsMVkpAYMF7Fx3HC+fJ5wriYzsvHfv55Nef5mMcrUZhMXsjvecZgJcAeDSFI9Aq1gRZFHyb3XhTSWMgxNXxRD82nplOYX3OrdEmZyaK+CjI/We5sv3Ff8M338cKKtnb2C9qwRRSA5aoqk+m85VpaI6YpStrp0KAmvtU8n5HXw2LuarBpRVsqEbDMoh3bDt1U2g7MkGSeWX1rvdjb1cfs156vJrn8dWd+5SZ7bRs/XXZIUd9Fpi1yTZVCNR/VLVIIcyHFcEOHD2Y8h0el21nmundvVmYtqBuJKdvVT7gBI0IVHgwFfJw3Advv54/bwuNzHzRIu/1+8vY2KvXGP65CMc37mOYv4UW2kHg26EfsJeyhmS2Jytqd7pxqyhtu8Cc8Lmmre1bWZx1j7KlCUJuuyEEVRXqiunPJxAmceEdmX6PvA9rTFxZYoXSmpMuWKqtvl8jTvHj7Ccr3Htl7/Bo2mE7aPvY3XjBp49nWgfnLDv/GqJTkZH7yHee/vnX1gYR2aZPY+LLEE8zxFPZirnedUvul+vNwYoOVcWS7Am+sv43Fd9X+352xFoR6Adga/LCESD0ValM65YVwVOMVb09qWpCUGd149J1rQWOGLgIikmzU8CBFPWmJiGbIp6/7JTiRk5qRaq10Xaz1SPxNY3ZM30r0Anf7YMvQBBCO4EggJA7kSh3ZICUm8fwsDe+hATGDsL5wDAQBTZgLqvs92rUSn8kiXosmx2AMQiaQzE+flU8yzTFHPDpdEJgwNjohjwMPDl8WbcZSR4ZWcT/u+stwFlZyk8AGJAVNfE2TQy9shMfhQ4nZFZ+vmd4bK6Q7JaFnjb8fyipfTyvA1PICytbDFcu1+z6iMZIKjNVCEJHU1fWDdMQ52c9arBzdvq98JUopSOiZQVTbXqhMD5+2pKGZ4LzKMYhdhicuEWVkmSHeaZHUuQznnSM3mfEjRyPFJdNK+JgLCXkIVdI1qzNdMKr1+8iCsHB9jf3MSF0RhjGn4xGRMDG8OB7pHu1uNhH700RZr1UbLfaC/Fzt4h3v/gBq799ndyFr585QouH+yizKcydOpvbGC4s4ODoyPsXz7CgmxslOjKeQdk9XWdQfLKWks6los1o6s5kxocS8nJ7dlybhJc55p7loNiGxfKzMl+0XzrZL7AbJEjpglY3MW//v0xiiTF7acF7j6eSspNN3Iefe/+Xezt7WJjvGkTrCwxTiJcTU5klmM1yqVk19bDm/W5NEeyFl7GngVlCPNpwV3ZelubYZsBm7rdm+agaM/nt8ZaLdL4W8Mr4GVB22duvmcQpQERgRQ3W1tRLsu6c47DwszhVIZQl1mElXnGuI9zryyZxLPnp0ShWt7Z2nWm3bKSphPwPcrrWfnveaBs7KUpMbTnEThp7yBICwaGATBXQyzhAa/DSmYcKHOhU4pt+1ysnCbB8/l94WXH/NPWcnVZ57wfXnT+T6tR5trQnAtAWc9BmVt7Cq7QYFLQkxYuvWZyx0DzUkCPKhuyyjyGvg78u5J6JfcKSwzZowtrr9EKiufw91dyb5WJ2DX47+w7wZN3phAy0Gp7NJ8hz0Wg+CzuYcY6atYFF2ukxQJj5GpRxfZuDnYrRUOQWjuj7WuHSRdv6cRz+xzymmYy685E06eBAvB4tcTjBx/i2cO7SNYTjDrAIOkgHmwgTzeBmPt8hO1yhiF9AwmUk7rlGK+B/cNVvhGAMhNl1hbR5paug3tzUAu5CafGV8lOelbUZQN+PzynK6T43k9OJrj98BPE6OHBP/6Jd37xa1zcvYSsO8RkMsez0ykm+QInsylOphOcbn0bf3v7Z5+5FbRvaEegHYF2BNoRaEfgv43AfwD4eUTd1isQ7AAAAABJRU5ErkJggg=="/>
            <p:cNvSpPr>
              <a:spLocks noChangeAspect="1" noChangeArrowheads="1"/>
            </p:cNvSpPr>
            <p:nvPr/>
          </p:nvSpPr>
          <p:spPr bwMode="auto">
            <a:xfrm>
              <a:off x="89233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sp>
          <p:nvSpPr>
            <p:cNvPr id="5" name="AutoShape 4" descr="data:image/png;base64,iVBORw0KGgoAAAANSUhEUgAAA8oAAAD6CAYAAAB5/b4EAAAgAElEQVR4Xuy9WZNl13klts545zHnsSbUgKlITAQHNQWQktikLJGUFFJb0ZL84o62w9F2tKPf/CPsp37tF79Y4QhLbrXd0Qy1JEoiCQIgCBBAjaiqnPPmzTsPZz6O9e1zbt5MZAEFoESow3kjsjIrh3PP2Wefvb/1rfWtT/vn/+P/FMdBhND34XkexqMRhv0BnLEDdzxEHIaIowiapsnH9EvX9WP/T38ex/Gx70//56N+xt+LEcr7hCHg+z4iAMVCEdVKDYvz8zi3to5za6uYqdWRsy3oMZDP26jmbdixD4S+XEOn1cFwOIAWRzAMA4PhAPv7++j2OvBCH34YIQgDQNPghCHsbB6mZcK2MyhXKshmszIeg+EIcazh3v27yOcKqFSqqNSqqFSraPUGaLQ6GA3HOHfuHKrVOjgmly5dRqFQRBQDY8eF47rw+R9NQxCr99U0NUYnx5T/T8doenz5tWkYcnwdGnTTQBRFGDguWq0WmodtRGGE1aVVrK+uoVIswdQMeMMROu0eXMdBbzhCEAQIw1A+c3wdZwzXdeQ9CwVeXwnFYhH5fB65XA7ZTAa6psnfN7ptbO7vYL/bhhv4iHn7oxi8FLmcOIb6FCPiz/h9aHKeEWJEcSTnXSgWUSmXsb6+isW5eVRLZWRsGxavPQzl+mJwzgGmacKyLPngtfPYcvwoOvY5/X76/umcS7//UXNwek7K3IMm5877HoY+4sCDM+yic7iLg537uHvz5+gd7iJn8foC8DGQa4Mh8zYGr3EG8ysXMTN3DnZhFnamBNvMwdYNWHw+Qhee62IU+Aj5PcOUOWebptyb8Xgs94nfK5RKci9gGfCDAMPRCIPxWOZULpdFifcrl1HzJgrkM/82hoYwiuH5vNcBBnym+30E3Rac0QAjZ4AoDqCZAIxQvg5CV6458D3Evpqnhm7ANEwYpg3DsGCYFjRDR6QhmUs+Ij5LUQgTsVyfpcewAVi6WjeG4zEGgy58d4TId/iHcH0fzXYfe+0eWr0hRl4MO5NFLpuFaeiwTBO6YQG6AV3T5f7LGpHMgen7NpkXsY5+dg6H+YuINQ1RyBup5grXMfA4hgnoJr761DK+cnn2Q8/bh9cxNe+OXnoy/3gyan5PzmtqTTy51qVzNj1Xzm/5ms+2lZU1yM5kYNgWspaJjG3BMABdrjeSp4Jzksfh/Q3jCJ7rw/M9jF0Xrsvn2ZF1S565KJK5lK7dfJY4n/hsZzIZ+ZCvs0V55uV5z2Zh2ZnJcxyGMVzuC+MxOp0ODvY2sHH/Bnrdvpx7uo7EvP9hgFzGQjmfk8+5rAU7m4HNZ9uy5f4FEZ9d3hMNscYnnXvK0b4y/WxPfy3zObnv8p68tlCNA48nx0zmhjre1F4V69BMS95TfmfyI/V7XJum14lg6n6GkQ8dEUwdqBXzqJbzyJoashkNBbk/uqxRsWYhCGOuBtANGzHMZG1P9sh0fTy+hU6ds5oLR9cgjxNCPsuRep7Te8r/8xXJevvRe3C6n6R/K2Maq/U4lDkSyz3hHDN0DaapQY8j2UctA8hnbeRsG4W8jULRwrDfRr/bRcawZX+pFkpwR30E/hCmGaHV6sCycmi1DmEYGoLAw2GziUtPXELGsrFxfwMHjQb63T7eeec9/JNXv4GLFy/I3Hpw/z4ODw+xtb2DUqmKfKmK9fMXcfHyFeRyeZlT1XIJP37tR2js72NtdQVzc3XsbG3J+Gxtbck+dHBwgGeeeQazM7MydoVSBVYmC9cPAN1CqVqXNSWIY1kLgohrkQc7l5V4Q7csNf91A5rF+6hDizhHZCmRdT69T9PPvhbH2N3dhed6H4p/JHRKYijeg3SN+atWFT/rlR4aL5394GwEzkbgbATORuDzHQHtj//1/xwL0GGwweDVcTEaDuGMxxgP+vDcJPAKFICdBnbp17L3JyCaX58EK58EKEdRCIMgMIZsOGEYIUvwWiyhXqni2pUrePrJq5ibmUW9UkEpn4ehx9AjD/CGEl2EDKQ8D47D4NGR/3uBh1anjV6/j/5oiP5gAD/wYdg2uqMRPN8XMKEZBgr5goDhWq0G07LQ7w/QbDQkWDRNC8VSEQuLi4hNG61OH7t7+8hn8/jiF58TML67u48LFy5idXUV1dqMgJvecCjHZuQ7HjswzKOI6SRYTsdrMr6aJkGmAGV+zWDfNCTQIWA6bLXRarVlE19bXsX6yhrKhRIMaHBHY3TbHbiOJ0A5Bcn8zIDadQmUCY5CAcrlchGlBJgxcFagxZDfbfba2NjbwX6nBYdASmfgQACiwLJEEmkAl1wez1WBNiCSiQYBA/lcDiury1hZWsJsrY5CNocMAUwUwRBAzMBYJTkIkhls8+tpkHQqWJ4Eyx8OPKeD0HSMT4KZFCjLpUScTgHCwMV42EW3OQWUWzvIW3yzAKapgm8NBgKfEN9GsTyHpdVLmJk/DytXhWUXYZtZWASdBG6+J8/W0HMRmxZyAlyysJKxJuBJgXKxXEaWQNnUZc4ORmMMR2P4IFDOCVDOZW01/h8BlAlW3f4AQbcDZzjEcNxHEHvQDN4XAq8AYUyQFUjCghNKlzvHRAgvUIemGzAEwBqI9QQoMWlCkKxp4JDYOmBrBMmAlcyDkeNOAWVXQBUDVwWUuwlQjmBnOOcyMucUOP9kQNnXMxjYM2jnz6vhkIQKbyQBAlMHBE0Eygb+2T+5gtV6brI8pUB8Olml5oxKXh0BGXVRBBk89PRcIuhN59lpQH76OGmQDcOEaWeRy+dhZrICvDIZC6ZpwDZ16Bz6iOkbAiaVJOLc8MNAgDLnxMhxMByOZY1iAixNKqXnlr4XnyM+5wTI6UcuV5L5xe8TPHPN433mufp+sk54niTk9nbuY+v+TQwGQzkHrgsCxqMQUehL8pJAmQCrkM/AytiSfOQzzHEVoMzkBRcC3VCbRQJq0/VuGhSmYDkFypNr5xgIQFZjocb1KMkoKTrtCERGBMu6LucgQFmyfMkruVZZy2LAj4KjeyjQNxagXC3mUCsXkLMIlPUJUJZ1STMRRkybGZLcIVCeBuwyY1R+YHLsk+vRyQTQNFBOga5c7yQpwCXqOPI+uZeka+T0HJUESsyEGiQJwufZ1HVZ6/IZG54zQMbUEQU+SvkMMqYp8zBfMBB6KoGOMIapmZivz+LwYA/9XhO+N0Sz3UWz2ZX1u1wq4srli5J4e/ONNyQBz2QuM2yzs3O4dfsDVGdmMTs3i5WVFezv7QlQbnd62N7Zw4VLV2FYNi4+cQWLy8uyN4W+i8NWC3du30b78BDnzq3KOrq7tY3ZmTqKxQK6nTZy2Rw8z5dj9wYjVOqzyOeLiHUT2XwBpXIVY8+TuKVWr2P3oIFsLgveeSObATQDocQ7OizbBjO/nOdyr7k0TiU10nvDnxHspz9T2JgP7/F7xJ+rtUbDn+7MYMvNfr5R4Nm7n43A2Qj8FzUCsWVh9OxFxJYJfewi9/59aEwEPsZXlM/AW5mXI5qHXZit3mM8ujoU3yMsFaAFobzHP9SL76OP3E99eO2f/6t/HZtTbE3gB3BcBwFZhGEfnjPGaDSCO2bgrm5EygMk4Y6AN4k9FA6SYIBsUwqYJciWKEGdJ8GTbODkvJINI93QyTJVSiV5PwbfBPDuaIjl+Xk8/4Xr+OKzz+DKpUso5PPQYrKPDNY9DPtdHBzsKta42+WbSLZ9OBxKIEmwwYxxrlCAaWfkGvvDoWymmmkLs9rpdjEajxU7aOgSSF6+fBlzMzPY39vF/s4ePMeVayTLV6zVYRUKOGgeotfp4NrVqxKoMms+GAzk75+5fh3nL1xEEAGO58OwTHheKNfNgJHvpekaLMuUMZkO0mV8ObY6PzNgJhTTYBKs2Cb8OJZraLba6HW6AmZWl1awvryGcr4o92k8GqPV6cB1PTgjVwJfbvgMijguPN/xeCRBP9lJBiPlcnnCLuXzOVimIcF3u9/DVmMPO80GBs5IxphBgAQGE5bvCDCrgEGTseRXQUQgFsO0FbNVrVVxbnUNKwuLKJIxIHtsGDA4PxKgzOMTNDFYEYZxmlUOyYgwQI8EBKWMdho7SuCpotF06k3AfBK3Tv4/zRemLI0QK8KuunAGHbQOdrC//QHu3Xobw04DhQzZFwZPZCpDQLPh+To0o4hafRULq5dQqswjky/BIEg2bWGM9QgIPFfmEpl507YS9j4r/BATPLwnjCnzBQZ1ZZgZWxItBEfD4Qi90RAhIgE3RWEIGczF0OS5IsZVn5loYqKGiaDheASnP0TY78HpdzEY9eGHLjTKMjSCBILXsTzEkpQhjknY+zCIBBQKu2Lwnsq7IIxCOTYTHLy2rGXD1jUYcSiMlJkkRzj/hv0efGeIyHdBBlIB5R52D9to9cdwfCZRcnItTJZYhi7sjqap+z6dqDtiZRXDKuxmCLhWAcPMPPq5RcUAyYf6uSgc+DDxwgwT/+a3rx9bOB+WsHpUoCwLfxIUHwfWR0xhOp7yu8m8JCi1eN15MspkdG1RWJDds00DBhNSVKHEBIWKXRSQGviSAOP9HbsORiNnokQ4jX3nexOwpooRrk8CjrMFYeyOgLItiRCOK9cLPvtjxxEQs7d9D5sPbmI4GMn3CZR5LmQh4yhAzjZRyuVRzDMZZh9jlDm+VPIQkHIXIaMsky15+NK17yRQTq83vc+ccwTcihFVrKj6mVqLju6jAsMq+aXULbLfaKlCIAHLU+fBaRIQCUkihM8QoS+fB6BSyCZAWU8YZd4jpXRIgXKoGdB0Jhqop1C7pbzUQjRZh6bnRzoJ02TG5HPCKHO40jHh330Uo5weKx2DkyoG9ffcf6g08WVM+HyIYodjFwUI3KFKvIU+ClkbGdOSZ9nQfcShg4xpwNQtjAcOGrsNjAZd9PotDIcd5PIlzC0s4v1338Xa2jJmahVsb21I0jufy+P27Tuo1+dQq9bRHYywtbuHJ69dwwsvPI83Xn8dvV4PrkdlhI/dxoGwwfXZBdRnZrC0vCjrIhlq3/MlGc5dnuqTOGDCUpdnhWPV7/Xk2V9aXobjeqjVZwV0UyHG88vli7IOFEsleQ4POi0US2VZb6xcDi43bCZQDB7TEHZfxkvTYFMxcBTOHKk3wgB7OztpvljhY4mNEiXD0S6UBEsa/u39ZbjTSZtPHcqd/eHZCJyNwP+fRsBbncPo+hNqj/MDlP7u7c8EBqfHLiwXMHj5KQHi6Sv/9h3YWwePbYinz58HNQ97KLx587ECfvf8EsZPnZ+MUeGNm58K8Gu//9/+9zEzoWQxGERKoJAAKdcdwncVSzEeKFBJ1pkSowQFy8ahwh2iY4WURfJIOWrC7im2MZXiqsAlBYUJCpTNmgFPKi0WlBD6cIdDzFWr+K1vfwvPX38Wc7UK8rmsZLUH/R48x4EfeOgP+zhoN9HtDwTwksENglA2PrK43HwpaeTmlyuQEV5CpVaTTbXdIpB05f1H4xGGo4GAV250/P7Vy1dw/emncOv9G9i4/4Fs+sPBEJlKBeeuXJHAc3tzA61WUyTh3MCZcLj/4L5Iu5577gWsn7+Ambk5jMZkuQPEGtlhU8Y9JIOnqQB4GhAcB8pqwzWhiUyXkZsfh8KGk+nptnswYg3nV9exvriKUr4gmzSTHIedrjBPzshD4AXq/kahjBvvLZMJDKAIXgmUK4n0PJVp2pYhILfb72ObQLmxj954iIhAWdeSgD9h3KbYZQEnUSyMBSeJT7afEj+LwMAWtnptZQVryyuol8rI2wSS1nGgzFBT1xP5piVgWUJOgoxEejkty5SfTasup5jA9Ak/ySJP2IHJEqCeA1FIJ0B5POig3dgWoPzBrbcx7jVRzFAGT+k1A6gIsQBlC6ZVw8zCecwvnke2WEUmV5AEiWWSJbQki8RElOf4cnwCQzLDGTsj40U2mfeNbFGxWEK+UpJAVuSCDAJHQ/SGfZFPcu4xaZQhoBRpINn9I/ZzwjymQHnQR9DrYdzrYjDsS5KJuFGCOj1EQKk5E1jyf6WfZ2BOmWsckpEl2IhhGDFiI0IcECz58uxkrAxyZA+Z1GECQY9gCaCGPBOjPhNvA0Rk0cNAEkcKKHfQHhAoawIURT3A5BGTJlyoE+m1rDVJomR6tZ7IjGMDY7uCQWYe40xdlqMka6C+lriVQMnA+kIFf/DVi8cW/dOAsiKOHo1R5m9+FFA+CYQonVaHN1WCIF8QtUUml1VA2dCRsVSCjGytgBiWySSlEwTKztiVAN7xlPSa6xUBLNd0OZ8ETKprZ0JOAWXOt5RRfhhQVmUaZJV9SSA2Gg1hlLcf3BJGeRooG5w1ApQtVAp5FHIZxShTes3kCVk5SZYpBQoXBGFDpx7WFDymLPHkvsp6pUAxX3L9iXxYvp8wfGli7jhDrdZxAcoJcBGQnpRWyHoxYZ9VMsanmiJdYwiUOW4GUM5nPiNQPoLKpwHl6euXexeqLVXk1wlr/nGMcjqhp+fyNKus/p6JLZUw5b7DRCPVC/mMJXMMgafmXRyilM9JoiCfteB7A3Ra+3KPc3YOgRvh5s07Mq5dlnN4A1mvmJy9/AQDOJat+Pjh3/yNyKuZAMxkCsgXyzhotPDm2+8g1jUUigUpwfE9pWbLSHlAAcORg53dBi5fvQozm5N1kYnDwKeCRUM+m0W9XpMSlnbrAFEQSOlQq93CoN/H0uIS7GwWvhcgk8uh16eKLMC1p55CLl8QVRmTwq4XQGeSj+VSBLbck5mMtmxEmg7DMKGzjImMTUxhjyX3RUQ2SaKYCW8+e5SVT/YZ/jxJkCQT6th640Y6/u3GyrHvnf3nbATORuBsBB51BKbBprXfAoHgZ32Rfe1/7foxkJwes/jjdz8V0Dx5TgTi/V85TlTwdwiWiz9597Negvy9e2EJ4ycVSJ5+lf72bRi94Sd6D+2f/uEfxwRr8mEQLKsAi5VbUcCgiwGYC3c0ko2KmVxKmblhSK48YZElrk6zrMzgC1HAECQhk6ekuYrZmapLU28omwoDvGGvL8yUNx6jVizh+7/9m/jayy/Jpq1HEVxniEGvIxKrbreDwaAvIMwNfZEis9ZY0xWgavV62G3sI18owbRtCZgoQabMenZ+Duvr51At11S9rst6YkdJNFlf5fs4aOxLcuD8+fN45qmn0Dpo4N13fiGsdWwaWFhbw8VLrL+y8OYbP0WFWWlNw/vvvy+BCGWHBBp2LocvPvc85uaXUKnU0O725aIZRKp6sSOQnLIipwFlghAyyrGhwYtC9B1HZNeddhcWNFxav4i1hWWRgnP8Cbg4Br4bYDx0jwFlgqIUKDOAouxyGijz/0p+bQvDy+TDzsE+dhp76A4HoKA6MhKgnIIzAjUOvMgYk/plBhME1Px93mdhJBX4navXsbayiqW5eZHRU37N6wOBZ3JMzhWRo0qtI+sCEwm2MMpJvWYqv0zmkky7EzV/099Ln5Jp0HzEKh8B5YA1xL4DAcpULBAo334bTvcQxZwBLfZgGax1Z82kDj/KIZdfwOziBcwsrMHOFIUtJOCzbUueMRJWARkRlwAgQDarxpnXFwWR3DN+cA6T8SBQljpInXL7UFQEfY6/Fkn9/kcBZY4PARXBFJNALKdwu304vR4Go56w5SwDMBkYy6Mfy+8HoYcwJjBVdZys2xSiLSbwCKGbsXxQ9cFAlT4HWTsrdYiUX5PDMxOgzCNwDRGgPB6IfJIMkEM5f7uLvVZPgPLY0yRIPg0oE6BLEu0EUE4ZWn72NBsju45hZg6uRaboYUBZx9eeWsVXrypZ0Ue/1PUfZ4hPl17LtH8Io5z+/XFGWQEh3lfbziIr7G4W2byaC2T1BbDw2Qk4ZkysKLk7PxSj7EoSkDWWnqd8B8jypux7ykRK6QYltLYtAJlJsEm9craAbPZIei016FS8SI1zKMfnOkG1TmNvA7ubd9Dr9eW9VIIxEuk1J4gCygWU8lkUCqn0WtUop4xyKlkXRjlJSMnYTfkOTLPKKrGn1gNhh/nMTwHlyb2JU6ZYSWanFQiRltSRJ7uSOgfeV65fiXKHbLDIw49mBD0zKLu2DO0zA+VUbZWuQycTdp+WUZ4+Trqvpp+n59sE1EU+DC2SvYfJMiqPWGtN/wDfdVDI6MjoOgwtwFy9Bksz8PZbb2B35z5KBQsz9RqGvRF63TG63SHmF+aRyVoYjQeyJ8/P1HH16mXsbm9iZ3tDkoLy7FoZtNt9VGrz+ODeA3hUYeuAMx5KIo2JFiYlnrz2pKhm5ubn8dZbPwcLQGbm5kU+HQYhCrk8BoMRBv2hlDiRZXa9EcajAcLQk3lSrdUxMzMrzwLXXSZruWdzvq6vr2NudkHWQ64rHiXVpo0qj69BxPZ2oQDDzsDzWQrGBG1GQDYVFqZJRjnZ3yg1SPaaTq8rSfrpF7VU08LrVFPAv992svg/9x5lDfq4Ners52cjcDYCv6wRiG1TQGRYyEIfe9D8ELrz6WW9n/W8p8Fy9T/86LMeDs7lVTiX1049Tvb2JrK3tz7zexDAEsie9ir/1ZuPhRknECcgP/n6NAkF7ZXf+f2YG6iwyqwJpFmPwYCBUSbNsVTmWepZBSiTLSWzrOr++ErUlcc2BAKilHVWG4k63ZQJlMB/ypQpZVLH/T7m6zNoNQ/x9LUr+JM/+iNcu3QRg25bpOCdwyZ2djbRbh7CpwGHbaFQKlAXhkariW6vpzYyANlCXhjdxuGhSK7GnitZY9YnERQ3mgcCSJ669gxefPFFqVXa3t7G5vYW/NDHzOwMHjx4IPIuMbQaO/iNX/t1VCpl/M1f/zV2GgcwsjYunDuHZ59+Gru727h14yYuXbyIH/zgBzJmV65cFaMtSmxHY0eA8quvflNYxtFIGTaxJptpeQJTyfInAeFpQJnSa9a5Mnrz4gg9Gpd1Ouh1B2IUdWn1PFYWlpGzs8Iakwk6DSizkpYgMAXKPA++f6nEOuWyBNGp2Q+BMpmHwWiEvcMDbO/voT3oCbspQHnaDGe6XjlJjsitZ1aFDCWD/mTCEPQWcjmsLi7j3OoqapUycpQnkz2VYyaS2YRVFgMikaQmcpApk5tJMC0T8pODZAnUJ4ZNx4EyQcoEKO9Qev0uxv0DlLImtNiFSWYVrNckjiygXFvF/NJFVGdWoRsZ6FKjacK01DPGbE2YgBriqhSw8LkLXF/mJJNSnLuUA6ZAmewG71NvOBCgTMVeyihT9qwY5aPnMgUfDASljpVAuT+E0+9h1O1hOOrB81xYlg47SxBlIIxDeTZcn6UPGgxTrOOEZQtDKkEY6vkivRaSm/PIZ01zJHOOiQ7KcMkok02mfwBBM0HcsNdTQNlzpf7xJFB2fP04UDYp/yajTFZVgeRpADANOCQhoGfRyy7Bydbh69mPBMr/7OvXsDaTf8QF/8hETr3npwPKHwJCUkOtwDVrk/OFooBk1gurec4aZSW9ToEyGWUFYAOR4VN6zTpTAmX+jGsOP+SRS8Aufz8FyQTK6bPN50m+zhYnc5A/p+yaSp9Ues3jcR1pNpvHgLLyOFBAmTXnZClZm1wtEigTeGekZEAluI4YZZYDSNk4V9bo6Fk9DSiLVDgxspJHO2HwUkZ5koBIWOr0hiqgnILlGCFLIxJ1BN9fxj2pMWdCSMqGxP/BQMQCl7SkREtq7ym9ntQof7z0ms+9ek1Lr3/5jPI0m5wquehjYBkEyiY6na5U0Fg0CqRfxXiIxZkqyoUMNNYsZ7PY29zEzfffQRiMUSnnUK9WEXoR7t3bwnDsoVAsIZPLSHKN5VD8O5oFLi7OCRN98+YNGe+Z2QV0Bw72mx3MzC7CDQLcvn9XMf2Rj/nZWWGvq5UKnnn6Gezu7eH9Gzdln6RUujIzh2y2ILHHvXsPBChfvXpNyktY+jIY9CRZs7yyhFp9Bl2qZzxf5jb3Qlk/kudibnZG/i/+HBFQLtdRrs0gNgyM6L+h6ShUapJY1zVLGGhDp1Whhv6ABp9HQJnqM/5/v9GQRPukJlk8EU4A5UnyFvh5v4wftmuPuAad/drZCJyNwOc9AsFMBf5S/UOnYfRGsLYPoHEx+RxeBMuUGZMtnX6xdCSYryHM5xDTfZZ76NiH0R/AanROPdOHMbH85ccFlIcvXIW/8OFx5HuU/v4XgjujnI04m4HmuJKQMPqjTzSyne985dTfZy108SfvfaJjaV//3u8p9V9i1JWyNiogVTXAKaBlQEw2WT58Jd8VGV3CHqbHIbN87GZNpKBHxxKwI2YxrJNSTDL/rkJDGwBfevEl/Po3v4HF2Rl0W4fY3tpCr9OS2s4oImviYjQaCJtMZoXy6pHrSiaawJMMGDc3bpKsraUjKQEDGWe6ui6vrCJXyEug8NPX3sCTTz6NF156EU9cfgIjZ4Q7d+5ge2cHK6uraDT2xOgj8gMcNg7wrW99C2vra/hPP/gB7t6/J2ZKBMoXL5zDz954Uxg2BihklemSzSFibV5PDMRi1Goz+M5/9Vsi6WKwybFg0MuxF+CcuFsrSeCJj5ByVgMGTVeiAO3BQKTXDBoIMskor8wtCrvH+0OHZALlwAsxHrkIvaRGOSbwUe7KUsftUwKsGGUC5WlXXKlX0yGGQQeHTWzu76LV68JJnK8ptSd8EoAvFFnihj2RLyZ5dIIu1j4qaC0sPFmz+dk5nF9dw/zsjNQq870nruBJ/WEqG+XPKL8+VoNHB/NUnil1n0c1oZyHx1jjY+7Fp/+MNcrHpNeeA2fUQ+dgF42d+7h3+xcY9RooZumk68LUlWM08YlpVjEzf0GAcqEyB+g2dEuBHgJlirXFJCxQtdX8fuo2zOfAGSnZtcwLyz4GlGnnxOuk9HowGh4DypwTHwuU6TcwGGJMRnnQR3/Qg+c7wiZnWYuYs0Vi73pKSUKATKDMN2JSxPcUwxhGLqAFsGxKUinRZLIslpIAGnrpLM+IfNgmJdqR/GwaKAeeg4h1ry4Z5Q722wN0hpReH5aLadkAACAASURBVAFlcb3mNYntswLKJ6XX0ywtvx4bRbTz6wisAkKdKoiHM8r/5vvPf4KF8qOBcrrcJQupHPc4A33cqT2dj0zMiCEVdJEoU/XCOuUUyPL6mcSg718YeFKKkpp5pUCZslJRwsi6iMSgzz02Vnw/ZRCmnK6VC7UyyBOwnCNQThyvEyOvlFGm8ob15WmNMhnlnY3b6HZ7E5m3gDEBygEK2QyqpbwA5WIhB8u2pOaayhqOD6/X59wnQBaQnI5VWktOv4EIrImnekKg5QRMK0ZZyoO4hogDePK8TyViE+sE6Hq6TsSIE4WKzGMmfQLllE0DLo6p3BPxgeAaRUCUvDSaVrHSRUOtlJ+SXuvI89oeUqP8MKCcJvEepnY5pjxgQi0xjUul58ek17LMHjeKUiZm6bkzd6HGUzH3KunA+5Slb2KoXNJZ/lGgQ7mhod9rYXVhHvP1iqjIRuIrMMatm+/BtqiA0lEQ34oM9nabODg4xOLKsnQyuPvBbbRbLTHzo2/C8889i1Ihh+bhgTz/VI+88bN3sL3bxNLiqvzd9t4mDppNKT9ZXFgQRQ07Ily9dk1qkW/c5FzrYm5uHrW5BWTsHB482MDhYVvWJ511xsUiypUi2u2WJFcvXDiPhaVF2b/TrgmUYi8uzElSmaVbxYJiGjj/WWrk+VQ6WVKqFersTqFhfmkZYayDRoRklUkicCP0Qnp8qDHWTNaks5wD2NvdVeMrKpxkb0km+fE9SGHpv+vO4u1B5ROsQ2e/ejYCZyPweY8AQWlYLX74NKiqu735uYHlmD42U477YbUEb7EupNppLwLmzOYeNO+4CRjZ8t4rz50qvf40suXT3psgmWD55IumXvbG/qnnzPNkjbQ+ch5pCrDGmomNky97q4H823cf6RiTMODr3/vdtHpPLfype7WYSB15ajLYlZo6ycJTlh2qD6kRI1A4YrLE7GuqXYciFtOolRs05UumfCboFrMmkaQGyGs6/uB3vodXX3lVapB3t7ek3VO/25FNmxJXvhc3vk6/LcEamTWDBhvMGEu7DktYFkr0KPmlG2yz3UJRam9z8MnKxLG0eJqfn4euW/jLv/wr2eBeefUVvPilF6UW6vbt27h77wOpLS4WWXeXww9/+EOROn//+9/DxQsX8LOf/UwcPelafP3Zp6We+aevvSYBCBkY1vJVqjUcdjpJq55INusXX/4y1lbPCSimqZVgy4T5mQRRkwTGkYxQjwhIDOiJmVd3NFQ1yp2+sHmXzxEoL30sUGZ4ngJlMWtzXQmcU+l1yjZJm6gsZZM0I3Nx0G5hc28HzW4bI9aaJrWsUm0pZlLJdDp2/5O2UUZipkPsRRaDKgbdQLlUwsr8IpYW51Gv1qQlFQGamMQJ60ZXW4JQQ+SCIr+easMjwSDrn4WpUjD8JFiZBC5Tj8fDpI8TM69YtTehVNgZ9tA+3JP2UB/c/gWGvQMUbV3MbXSdCSPW9xrI5eewsHgZswvnkCvNINTo3EylBoO6RLostduqrp+KCJFdZzISZI0HSnZNIMSWJqVSGdlSQdWyJ0CZjDKNuWCwhrkgJjlklCVhlTDKqSpBWEExbguEFWQNIFnl0YBJph4cTzmwZ3O2fFANm0p7pfmMlEQoMOF6rGsPJCkAUE4ZqpYy/GAtH4E173vgCVDOmDTaUY7ElCySUXbHAwTuOAHKLpqtLvY7Cii7AYGyYlM5XjSRE6BMcWhSn3ysZGOqTRTfo2/V0C5cQCSKEuWcf1qN8ly1gP/m1WsPXSiPzYtEDiEARhZIxSiLj3tS56qSRCk4mSopOXF+KQhKmWUlI2Zgzes0kc0VUCxVJoCWzweNkwwC5chHGCl5dXocUfrQ9Voc+49k2ZxHVLCk6/mktCaRXvM5Tz8UUFY18CmAprkYH3hloqVq5gfDoZh5NRtb2Nm4K9JrxV4ToBN8KQBG12QCyhLrlPNUpaj3IqAgcPV5PCoQxCgvURolbC4TMFRmCPAWbKduIJ9rVRuvboBys1bMr7QvFOYukudLTIalDZh6imUNYW4qggB0Vd/NcgSufxE8n4BcOboTdEpiMjHjVr4dsnIIQKwWp4GygUJGtYfiM8D2UPx7mnlxP+H/1Vw93h7qGIhKpsw0aJ6orORddalPpunjcYOz1GRPNEfqPidOISL9pzFfso9T/aUbmijBuNaq+l7l5O2O+8pVHT4if4R6KYfAGQhQ9sYj7G/vSNtIAlBeS7vThhe4shbVZ+pimFWkZD+fQ7/Tlk4GfS9Es9vH/tYWvv1r34DnjLDf2EWz08Zeo6EAbqijUigJmL50+TxuffABekMXA8eHF2iw80Vc/8IXxfjrrZ+9i5WlmkwUlizVZ2dx7979xFNFkznIPZzJpY2NDfmapl68LkOj6sWW9ZcxQ6lYkr2Sv8N5b1DRlC/I+NCHo1gsyz6dK5RQKFfhc84wkcV7yTXctJURHOvYOX/iELZJXwpf5vjO9q56NifaOt4LEgpJfUHaHippFfkX7VXsBR+WBn6iCO7sl89G4GwEfukj8DCwrA8dZO7t/tLP5+QbRtkM3POLDwXJ6e8/7HwpWR6+cAVRTjny0yyMztqP08xrdP0SvNWj0hONuLDZhX5Ke73p68vc2XkkqftpYPzTmp5pX//e74j0Og1Gp+u6aNpDQCWhwlTmPjULYpDCYEOZvrBFSCLF5p8IZZCwBYpvnIAXap2kzpQyY9bG2paS2/o+vvrc8/jud74trR7efvvn6LTaIv9q7O+h02lLME8zKLJh/VFPjspgmkGFxTq/HIGwj067g6GYfxSl7Qo36Xa3i2qthvVz58WciECWDNnTz1yX4PfHr/0E3V4XX/2Vr+L69eu4cPEieoM+fvrmG5LVXl5eFgfin7/1lhjbfPMbr+LShfO4c+s2fv7mm9Jq6dVffUWA382bN4Wp/eCDe4oVLJWws7svzDavvT8a49KlS/L15StXhGVOzbwmgVNiFiItbZJNVlreMvIzdamR9qJIzq150BKL9fMr57C6sJRIryNhlA+7XWGU3bEvNcrKGIY1tYpR4Hny88ka5VQSTKDMOknKOwUo7+/ioH2IIeu5Of6J9EzOewooTwN+mUkyzdgDWtWb8sUESS6TxUytipXFRSzML4jJl7THSQyJpuss6cCatopiEJwC4JNOuScZm5Og+DTgnAKYY4yy1Ci7cEZ9Acr7u/dw/9a7GHT3kbc5h8diWqWOb6NQWsDC8hXMzq/DzlURMXAWkKy6Q6djJKCSQCgx8iJQEdOk/lBYfp4L5zNrlHPlovzuh4CyqUmNMgPUjwbKBLhsIURGmXXKBMwjUWM43khk1GST+UHgTuAjtdkB5wnN+1SdrsfWV8QgdPkGgdlYpNcE0wKUaRRL6RHZ6FgxyqxTJnDxwgijXg9OApRD9v51XBy0Ojjojo4xykyUMNgV0zpxFE5aop0ivZ6W6/Zzy2gXzotZlzjvPwQov3BpAd+4vvrYgHKamFEH/DBQ/pDkOjGlEpMpJnekjzIdovMoFFXZA8fgJFAOItXCLgVTktBIXKlToJw6RBMoT9aMqV7kKRjmfEvZZUqvU2m2tHFKgLJKmIQifSVQ5nqpgPIdqRE9qlFWjtzHgbICUFmy18x0s7xEp3s+gTJr4JlgVdJrtYjzn0CA8slnM02OTNp3Ka9jsOWTlABJqQo7BrDfsViEixqK+xTVRaLUCejOrhI9vqe+JkjmB9dkzjMCGjqsG+xtRmMRJp+k7Rtg2xqqhQKqbA9l68hlTDEfpDP5PwRQVrvuaUD5qOezSpgkLRvFOVn1Np94pIlBJIGxSqARHDO5zfGxYtaJBFhfWcDB/ibma2VsPbiD3c37mK/XUWSgxRKQ0RjtTh9buztotduwMxbm5ucwM1vDi88/j+Z+A8NeB4VcFo3dPTRHHnzNQq/VwvmVZezt7eGgdSAAlMZa3OdtsAbaFLXYtWtP4N7WFt54+320Bw7sfAVjL8QTT1zBrVu3pEyDk+TK5Ut45933pU0U7xPXSDLJLGmhbwr/z/nMa69Va5LYtE1NWh1Ka70k6WxnbJm7s7OzkjTn81KuFFAps82kKetRvlRREmu2EzFt1GfnUJuZl77v/eFIXLQ5r9S6ZEofczpj7+/ts2uWmr+T1WWKIEiYfbLgfN//o/8svKQn8+ceWZ+dwNkInI3AJxqBh4Fle6Pxic2iPtEbP8IvO5dWJ1Lrj/t1s9F+qAw7qJflzyl7ftztp3hcHj+YKQt7zdpvYpiPez1yMoIJzbkqvPV5KalhG63sna1PVf+sff37vxsTBNHES31O6wAZPJA+SdrNJIt8ehGpzDNI+han7DI3b53uuInJkkjlWNXoq7o5Ma+i3JrBTZhydxEK2TyevXYV3/3Wb8DWNDSb+7L5sfaRrZm4GS3QNCSfEWaTjtLNTlNkT5RZM9ihrI+tnwSMMBNPcotZCtuWFk38m739fcwvLGJhYVEki+12W2qUZmbmUK6WsPFgU+TU179wHc+/8IJIr9lWanNrEzdv3ZK+jJSZ3bxxEwf7e/jySy/ipedfkLYQr732Y2nT9Ktf/7oEWQwSbty8JRnwtfMXpEbZpDNwLof7m5sJMC1jdW1daq143gxM0xrc1FWTUb9I4lnLSHmgRHE6rFwWRjYrDORB4xDuYISZcg3rSyvIZ3ISVLMutd3vwx2zb2+AiIGh1EGTSQmOAWUGyaxRZv9otophwJ6CVs4N3msGPJv7O1L33XeGCESyOCVhTmX4iamX1P0KaGHKRagjGBYlvYT8BFJKTVAqFbE4P4elpSXpmc1euqyhoxQyZTjF9VuYxoT9mpJgp+Bhuo3KdMCdsnDTD+HHMcqq9JJggUC5h26rgT1pD0Wg3EDeZnsoXwJOgiFdz6JWX8Py6lVU6sswMyVE9CknKUqDcFFWKCmyoRlyHQTKHGfec7qpD3p9pZKIY9jZnLjIklFOgTIDfdbeDcdDMQgTB+Os6r8sz2Qif0+vTepZxeFczYV+n6Y3rqg0BqMBxu5I6vvsrIVMlu7bGQHK0h/X9aSNmBYriSOBiXBX0g6LPgVjBZDI7XG54HNPcO1Rtu0jS6mmqZQmHgFXApR9Z4SQ7edcF4ftHvY7fXRHbJWli+u1jEcivRagnJQgpEApDXqnGVrCgG5hHb38EQCeBK2JEZSafga+++VLuLJcfeh6/EkZ5dOA8vS5nWQM058poBxK2QiTIgTKlF/Lc8dkwUlGOaaZkALK6Tyn9DpllNP6Zf48BcrHHOPZ+ubEhwBnOyfMW/ozYc0Sd2mRzFPR0+8Lo0xQtbN5F6PhWJ5LVaMcTNpDifS6SEY5OwHKdPIW+Zeuw/NijKSlFOXVifw6yWgYNIdLErNHpUBq7ZOuCoJf0+SYmheqJ7NK1hAosxSAjKn0YGebMpapsPafEnIxH6PXBuvjWSoRYOz48MUSWx1PTM/YHSEBysrMLkbGNlAp5lEvFaWHcj5jCqN81B7q8TLKHwWU03VNmMrJeDBZrLoQKEaZoF8BZCW3ZqkHa8hzApKj4SGG3Q6Wlmcx6ncQBw7u3b6Bg91tzNSreObqNYwGfVULPPYwdGh0OUa5XMIrr3wdK6srohigp4htGPjR3/89uu0Wdg57yFbqGPaHKBZKeP/GDQxdV/Yp5W3iY65cxVJ9Br/6K1/F7bs3pM/x//3//jXsfBZ9J5Ra5suXr2JjcxPueCSGds8//wL+7N//BeZm51GulrH5YBNzc3OYnZ9FY6+RmHbZIBDmXFmcr2E87MnayP2a7HetVkexRIl2B/PzCzIvGGPU6mXkLF1KsxoHTWGTwXpkzRDQPL+0Ir4m+weHogaj6R5jDSrWZN2moiMIsN84EKkUPThShYnsmzLRyW7Tl4XGhh5CzcafBS9/XEx49vOzETgbgX/EI3AaWKZzs7V7+LmdNQGnc+V0M67TTkofOMjc/3xZcNZXR8UP95MniUCTFvnMGDPxX/nYZEQCkpWMU7lpa2xj+ilf2jd+/w/i1CRnOhCVgHtK3noMaBAMJ+6zE2AiG7KS80rkESq2WGnXGNixrkexzGxBYRsW/PFYXKyzloXrTz2Dr738MkzWH4+GyGZU4MZ2C5SXnr94Abv7u3iwuQHH9yS7LUAtVJJSkdJFql2OMDiaJr2OGUiMxw5mZmakDUXz8BCNxoEA5VKlIkFEs3VI308J0riZcjN8sLGJ1fU1PPnU05hfXMClK08IsCbY7vR6cv2b9+9jb3sbX37pJbzy9a+j1+vi7yjNPjzEyy+/LED4/fdviCEJZd9ktz+4t4FnnnkGG9tb0jOS50HzHLLK83OpDCFx2k3IKWIRvh83dkvacWkivc6VSyhWqwKu6Xrdb3egBzFWF1ZQyOakrpAgmoZf46ED36VcPq3npVw+lEA3ZZQpI+RY1+v1SYsoMeJhfa2hi9y0w17K+7vYax6gyz7bIh096qUsKoKkRRGjAkoHjwFlZqdoakVn8oQpJAvEHs71WhWLi4uYnZlFPst6SluMy1IgkAIOYaET114xnksMWlI2LW2lMv1MpDV+E5OeqR8eAZnUGZfXk7ZKU32UR8M++t0D7G7cwQe33sWIQDlD1jMC2VGCFNMqYGHpAlbXn0KhPA/QUIqMgeoRkniZKdadCQK2g0qlqamxzLA3kHvC86QMmUY52SLlgRx/Sv4C0F116IxgZSyRE4qMkEkU1fj4mGeAjEmseikrwDPEcOgImzsaDzH22IYqgGkbwhbZGTI0HtzRGD4lMGS2DdZiWiKdlYRH7NEbW8AwZdeUvVJNwrIAfQKUA+SkppFu+LG0ghpKwmYAfzwUJ1wyM4edHnZbXfQpuwx5DgooS+2nyEgTPW0qMZ2q2eeYyn2lRN7ICFAeZtUzlEog1bpF9lKtPRzn/+E3nxNG8GGvxwWUU7Z7OmmRnrMC+0rmTllnJpsXd3TKr8WV+gSjHESePK9HCp5E0j7ldM05mF47uwDwxedjmkXmmppKsVO5tWFmxC+Bv6dYVAWUxSDN86V8pJcAZTLKe1sfSDlLavJIoPwwRpk+BDYNOcjAQYPjhuIlIS3HqFBgfbColagySqTTicxemUoeqU+m79dELCDLC03jEiwueFqBRIIUAcsE6AFLBzxJDDpj1scT+BEosw81W7up8yOrqICyaqUlyWNKr20DtWJeGOV8hq2UTKnH/jyB8oRRlidQZeOU+EP1RU8aNCp5esQkaSCO0a29DWz84ic4t7aEjK2jc3iAarkozwSdqseDgYDafq+LXK4IP9KlleKFC+dwcHCAXD4rpUhU2jAhXi1X0NzfE1b1vTt3kaUJVhDjwcYevEhHZFpotFoiVabRnxWGKJkGfvs3v4233nkLrW4Pt+9vwg2AmflljF1Vd8+1qyDqCgvZTBatbl8S4VwzW80Wrl67KonrGzduwHM8Md+kxJodH7K2htAfC4Mu9fy+L8nfarUqc5w+HCoxHSCbs1At5gQ87+7vY0jmIa9MP2FYYjo2HnviM8KkT1onTlaZ5nu9/hCtThcDumgnMZMS1SkRNlU5TPirmErVNB/EVfzIePFThm1nf3Y2Amcj8I9lBE6C5c8beEpt8ursJxqe3C/ufaLff9y/PL527kMycRoqxvRHmnrpY1Wf/HHJCErPp+vINdeH2e596tPWfu9f/ncivVYfae1T2opDBUwpW3cy8BPWVgLVRA5G9oomX5TWsX6VTJLUsEWSTWXgSxfKyHVlAxx3e8joBr7y0ku49sQVuMMBELiolgqyGZKRZT3Rs9efFSb4/Zs3sMcevqMBLIKDrC3sMtlmGgM5ji/GMRIAZhj0WRPWgxslM9CUsvK4rLErlUuolCvSX5mB3+FhU7LNbE9B8H3n7h2srK1hbW0NZjaDl17+ksjHtne2Rco3HA7w5k9fR3N/H9/59rfxa998VVyvX/vJTyTD/eUvf1mCszfe+JkEwyura3jv/VtYWVnB3sE+BoOBBKcEQ6z5Wl87L0GyuHgm7IBix9X9EWfyJA7i+ZTqVdTm5lRLrcEY/VYH494QM+Wq9LnkuPA9usOh9Oyl9HoaKDM4JSjj74jLsq6jUMiJLI0GJ2S+pSbY1AUokznrDFQvZQJlOl/T2ESAclKHpc5XgSNhvqZaNClGmQpMMspKEsnrkhp1y0S5VMTCwgLmFxZQzOeQSwJ3Bm2qV6+qQWbgK7JwGn9JPas61qRefqrn6gQ0JXP15JMyDYoksSNpHVWKIME8WyUFHkbDHnqdA+w8uIN7t94TM69cRodtxBIwspYzk61gaeUy1tavoVCaJ/xEwBY0CnYIqJQ6Spor6QayDPqydMRW9YzO2MGwr4AyryeboxS3hEwxr+SjhKa+L8kKyqhNAcrFjwTK04wy65r7vSEGQwcO3bWdIRzfQUjAa+nifMs2Os54hFG3L8Ey2z1R7UF5PG8elSFsxUITM/ZS5twgSKKhV1qjrLFGGYHUKFN+rdaBKaDsjBAIUPHQ7Kj2UAM3mABlJkFYj07wT48BxZodSZqnDe4k2I0NOFYJg9wixpkZdQ/FJEu9poHyQq2AP/nG08fa033UnFAaysTMS9Dth2uUT2OUpyXhEiAnveNPKhtSoEzjQQJl9lNmQH+SUSZQpix5uj0UT4fS69TpOpm+ar1OhovzJgXEqbGRrCOJHJufaTyVAmrpvyzBvjKO433r9wfSc5b1na3mDva370nCRSWw2I6HqgGCAZpCpWZeNExStfNseUVGmfdjPA6EYWRyj0A59JWLN+8Wwa0CuKqVlZzbKXJ7uV8yJehhEEuNqWEkxnIaS1P4f9XSSVVn6HB9gi/2jXelny8BMoEye/UqoKz2OnZMoFEVj28KUOYaBWGUBSiXCihkFVBmMo/PjCSNH3ON8sMYZTV/1IydMMryf9Zssx6b642q0SbDzt7ENOmydAJHH82DBv7jn/8pnj03i/Pryxj2ewgDH63WARbm5nDp0kXcuXUL2xubmJ2bgcEe37mi7A9Xr12W/fz27ZvI5Ww4o5Gs2VcuX5ZElDN0MHJHaHc7ePsXtzCzsI67D3Zxd3sPpZlZMcmsl4uwuIZ0DrG0uAAnDOEETMDSnNBCrljBfqMpayATxywrYSJSDC9jTWTTY2csiTuqj1gqJS336N2RseRZ4LpK74h6tSB7EffpNAnEPU31Eqcze0G1Awtc2Lom18uhZA2970di7EVVD7dj9lqWEgIyFWTGmRSkCs+20Ol2cNBqC5DWGeewTIb9r+ndQsJA1A0qMcpni9d2T7+A27kvfOrA7ewPz0bgbAT+8YyA88TKBNR9HIj7hz7r/9KAMp25nSfPnTosBLwTd0qqNpP65Y9LRsSmiWD2yMiLBmCftHfy9Alp/8v/+r8pj5qkHYZkPxOQo3yBjhxbU1ZuGjgfc+OkUYrIq0LZ3CR7L6zmEA77G9OhMkvDkDGG7S5yhoGvvvASLq6todtqwxkMUCkXMFuv4PDwQNhFYV83N/G3P/p7YYNL1YpItHKFIka+Iz1lGWbRqEVqE6NIQB7lVtL3mWYmui5BHs+VNUsEvmz7xO8RPFNabRsm9hv72Nvbl96k586fRyaTxXs3buDixYsi39ZNA9/7vd8VNrRNc64gwMaDDbz2ox9J1v6b33wVz33hi+i02/jxj38s73f9+hewsbmFB5tbePkrX5UNl/XLxUoRd+/eVcY92Szm5hcUu6zpyLDvLntakyaRSD8BymSVhZ6NYOUyKNdrmFlcFEDLNjHDbh/Ddh8ZBjempVoJ0fRswN61kfRRPgmUGViQUZa+vWThCzlh3ym/ngBlg32MVd1nb6R6Ke8eNHDY64ickZpi5dWmQJHUDCbmR5MkypQZEgNbBnRpIKyc1jXpJ8z7wfteLZckmcKghgE776U4WycGciITzyv2LQ1+UjDC+5LOy3Syp8BlevIfYw5V5KkCUOmbq/pDqzpQsu499NoEyneV63X/EPmsDktnMEqJMlAqzWJl7QpW164hV5yBHxlSC0l7MamqZEBPBarUZlvI2RnYOQVSeH7jkXKlTucsW6JwHhMoi/GT1AkroCzBYlYxylKzTXCg3I7o/DS5zBQoswQhZZR7g7HITkfeCG7gCqOsGQpweGTPB30Muj0w2qsUi6gUy8hl8hJQk1kfj+kN4MHOUGmg5iMZZZYFWAQ5EaXlNLoh06ec8VlHSAOxlFFmAE9Wm064dL0e0JQqMoVRlvspZjyqPjlxPphc07ThIL/paRkM7SrG2QXpn6yeGZ5+YgeVJFj4vRcvsz753CcAyom64xQzLzXnVXu09DXdBu9kYnFajq3WXBpMBdBNS5IilF6njDITQAIymVAiRI79CaOs6pGTdTpxuuZzTBA9WculjOYowZbW9aeMcipJFmO8hFHm8ygsrmRzVMmDw3VlqBhlKm3IKDd2HgjLnPZs5hPDHs9kLVPpdbGQlWRXyiiLfAoaRmMffbq6+3yuyCor93cpSWA9u4BcJfVP14fTdlABwAkglvZGBP6cM7oGy+SHaquVvii1ZjsyAcpjzj1f5h8Bs0sFlGbKdVOar4AyGWV+T9IkyNqmrEm1SgEF20A+S6CsGHjx2/glA+UjwJwmkJg00GVdZZ96MdyLA+Qylvgr+I4LS4M823/6v/87fPnZi8hlTZHcc1/e29+VUhe2Pmzs7ckaTqO5L1y/LknWIdsBBj4WFucFWPJrqr7It3c67MceYGlpBRsP6FJ9iMXFddy4vYXdZh8ODIxjTVouVopZjA+byEYhFpaXsHHQRqc/Esa/2e5jbmEOJllcl22dWKevbiLHuFCuSccKGhIyuct9g5/JEtMQk6UBXA9ZJsAE5lytJMCZwDUKPElAUYHGZ0v2uGpFiHfXG8MdDSQ2oJ9Jt9cXNQ99A/LFEnq9gTzhPA7XeiaS+WwzWcn16bDTQn/oYuQ6ar1imUqiaqPJI8dUelbTRJH7WBjiXulLftIcdgAAIABJREFU2Mk/3FDwHzqYPjv+2QicjcDjGwGCPbZVIgP6sbLgx/e2px5JjLyeWH7kd9EcD9k724/8+5/mFzk+Ylrq0wj2KF5KjzUmUJ7esJMfyHrKfZiYQmqk1N8+SjKC4xDl2OYwVK2lTnS8+STXof27v/gPYpCZxthpkCksAeWnCTVBSZMKaI7acag6V8UoK2ASSg2duGBHrO1kQBeIJHlnexvNvT0EbMzteTDCCE9evIRLq2twe31YNOMyDZTLedz54DZWV9fx1FNPiaHXT19/HYPhADPzc6jU6+Kg6Yu7sTLCobSPjEGpXEG9VpeAh+dGx2DWvvLVbByg1TqE6zpiysXNjpIt1igtLi1IDVOlUpLNrNftod1q49z6OQHIP/vZz/HCy1+S4Imb4n/9h38oPYXZc5lGId1OB2++/rqAiF/56tfw0osvygb++uuvS5308vIqbt29g6XlFfzKP3kFf/7nf476XB2bWxsSaHEjXlhcxOXLVyRASJ2d6YQroCABygTRZAYovTYylgDl2aUlAYusVfQoqe0NEDqBgBbeG8q7ySgLUB65UqPMAFd6FEN9zUCYH3zl89ljQJmMojDKYsajYeCMsXvYwG6jgWanhTFrBhIlQsomfxRQVgSPmuzM0KeS8pRpZsCztLCAOcq/E7Y0BcoMeigH5lwTIywyA4WiJEY4BpNyADGXU+65fKUA5UhiffxBTb/Ph5EvBZRVK5sjoNwXoEzDm3t3foHxoI0CgaIeShBKRqdeWxSgvLB8GdlcDUHE/sPKHTU1GhIpqNTqW8hnssjks4krtC9AeTwcTVqEUapPRtnKZxXzEUOAMmuUFVC2hVE+BpSnDNXS6+Y8oPN1WqOcAuVxMIbHlkMEYWy4ozGZ0hdASxMfJo9qfIYKRfnaG4/R73UwGnWhGey7bYqzLJ9zejDRaC1HUypxwiabzLY6TJxQ4k+jsj48ZwiP0mvXVe3GWl0cdIcToMwAlUCZCgaCf+m7LRPsaFk7CZQdPYehPYtxdhaBqXojy/1LzI5krrNOEzG+/9XLuLxcVy7KU2Zw/JuT/0+Pw+dPrXvHGeWPAsrTIPlh0mueD4NmAmVeN+WeTI5Ieyi2biKjRdAoT6pyG097JU/mNwGIKC74XCS9gJO6nmkTrJPO1/IYcu1MapSZmJswuASMupEw1ezrPZb+9FxLGrsb2N+5Jwqc1MxLkqsJUC7mskl7KFWjzGtIzbyI44dDV0pByFR7LhOqqoaWfglMlinnaiW3nrTJS57Lk/ddpNWmcl3n3kGgx3lDB+OMTTZa7qDcNAHKLpUUgQBlqioIlPl/gnboTBioGlKL7sbcj2gwqUXiOk75b43+DdUiClKfTBNCG6ZNoMx61uM1ymwLp17H+yinwoiTSbrpNUr20uRvT7pepwA5XdsI7CVxnZiacV2hHDyKPOlrbJDN1CLUikXpkby98QD/8S/+DDnTx7UrT4jiib3bOQ+51jF5zMdipl7DfmMP3/7WPxWDLyYtZ2frKBTzcJwR8vmcMPOtTg/vvXdTEipUGeQzMYpZHZcuP4WbN+/j/nYTRr6CEU078zkx/jJDD6uzMxiOXNzcO4TrK0nyyKESheUlqufx3OyctFosk8XnOpjJT8qEOPekRCGbTZzM+WyoFoucx/msgULWlDZm7PvMn7VbTRnVtdUVYcbn5+ekzSWZ7cGgK8nmSrUisu9SsSL7J5PV29s7oi7gx0ytJvOCyX++F8uw+HuhYeGw3Zb9kD9nXEEPCSbVGXPENPE0bYmPdNPEL2a+jUHu0YPZTxLUnf3u2QicjcAvfwQIBv3lWdibjV/+m594x2mGO/1RZFkTw6xpZ+lHAZ2f5IKifOYTG2Z56wsIyyp2e5SXvdWE0ek/yq8+lt/R/p/X3xDptTI6PRE8Sq/LKUZlSkbLd1cbetI/d8JIK9AscIMMlefCpdtuf4B7d27j9vs30G0c4PrVa7i4tILGxiYWa3Uszy4IuD5oN6BbdPMt46233sK9e/ckwLny5DV85Wtfw2G3g9defwNO6Et9kEdmhfyWH4rsmplivj+BH9na1dVVqbntdToC2Cmv5iZG+TN/fufObXG9PLe2ruqv7Iz08CQLRmdr/t76+Qv4wV/+Jbp9gvV55At5/Oorr+Dg8BBmxha23BGH6zvY2tjEb37nOzh//rxIrG7fuSssRblWxY9+/Br+xb/4l2gc7OP1t17HhQsX5Pqq1Zr0aWQt9RNPXFYJCho+WSpjz0CPJmsEytKnlh7ftonKTF2AMg2fGCh5wzHGvRF8unWGDMKDifQ6db0moyxBtYA3Go0fAWWOG/vpcgw5ZopRpiO5KR8MGtgSaq/VxO7+HhqtwySLPtU3NnU+P4VRTmds2tM0lbIpp13W18WS9Z+bmcXi3CyqpZL8n2Mh8lKXHwSlydwLQhTyeWGhCZaF2RFWOwm+E9ZNAZ4jt9jpJ2c6YBUQn5jASQsgOoMHTP64wqjQzGvz/m3cu/M+3GEbhSzBXCjg3TIymFtcx8rKZdRm12HYRUBjPRtDdT4loQBkXafsWhN5INuNsR6S4865Qidqd+yoe28Ywmbw3pq5jJzyw4Ay5zHLGkRtcBpQFofz8DhQpuIjcOGFHoKYhkY+6Krc77aFvY+CAHkrg2qhJM+EFrF1FZnmNkajHgyLZmOGSAuZGNNjDTnKhsmKWiYsneY1ENknOWEek7WPwig7I/iuI+Z2qeu1YpQJGFNGmYygyuAlYoVjC940aBoaZQwy83DsKiJDARQOgxjNpc77CVD+V999Qc7vcQBldWzFKB/NI8XwPQpQlkRjItdkjXKG9cmJmRcBpvgDSGKM5kxpr25Vb6kM+RRAEhmzqCgU+JWPxAOA5zIp20jkzKrtkVrrVZmKaj92BJTp1G7InCRLTSUCTQ+Z/GMf5d3NuxPpNZ/LFCgzITIByjTzYtszAmXbBoMIjtNg4KI7GAhIJVBmgo9lLHTgV8ZZilU+zTdjegJIyQbBMf0T2A7I5nhZyPJz1pSyDfGi5BjHdLcOj+TXIwd9Or/zHNgNgEBZU5JZAlsmfJTpoKpjJ1AmMyvtoWolFKU+2RLp9eMAytMJvFStpWqwP+x6fRpQ5mSXXuZiasax445IRQekp3GvfYj7d26hXi2jkMngp6/9CI3GJl568QUxlmJOfDgc4f79+9JZYm52BvNzc3A9ypcreOGZp0TZ0O228bd/+zeiOmFiVzNttNp9uEGEVosqE5bR+JitZDBXX0ChWMePX3sLXqwjNG2wrZ1tm6iX8jDDCJu7TXQiS+4DASQVXJzH+bxSg83W1V7O+UXvET5r6TzlOKRt9ejGzt8XKXa3q5yubR3jUV+1kZIFgUlAKttGWFlZFsk894lqtTIBvoVcQTo78BwWF5cmcQQTRHylaqd28wDN5gFqM3VZm7KFIu7c25Cvi+Uy+kNVysQ1l2x3f9gXBQY9Hphg57P+0+U/Qmiodf3sdTYCZyNwNgKPcwROY5X9egVRUXUA0B0PZrMjPYnZzkqbUiF+2vMYP3leWHWJOeiH8cZNmK1HqwuW872weCqrPH0+QaUoLat0KqT229K3+nG+yF57K3NgaylKtTMPdgX0a29ubqkaZV3VhqkgUxnfiKNolH5PARCptkzl2MIEpPXM3KAJdpKaTClzi1U2lYY1MdDttHCwtYODrS1YNFfpdDFbKiMeuyjaGdRrNTT7hyhWK9jY3MDuzg729/dx6fJlfPPXfh2NgwPcfXBfWCYnCHHYbqHV7QhYLZSK6CX1nYVCXjY/bnBkX7lZ0byDgXev21FAIIqwvr6O4bCPzY37uHjxgsiPGSp5NDoajlEpVyWQWF87J4zcezdviMO2YZsolMq4/tzzEvRRKshWGs1mQ0ATpWFPPvmkyJdZy0RjMDLhB81D6bH53e/+Fv7q7/4ay8tL4oh97tx5AcKv/fR1rKys4sL5i7DtjDBNBMcKKDO0Z40ywxEFlFNGmYEBzVMIlJ3eEJEbICTD7FNeOBZG2Rm5CFgPyJYoJ4Ayr5tBMJkdtmWaBsqUNJJNYdDO2mJKrfdbTWwf7GG/2cTQGauesmkv2cT1WrVCUvLIaXMtkUfHqu92GpgTMLNmmWkXy7ZQrVSxMDuDeqWKKu9bIk1OayIp8xsOFAtOVmFteUWCGAJGCbWngHLKvKh5PQ1oppy6kyftJFAWN3UxgnHF2KbT2sfW/dv44PZ78EYdFHMGdC1E6PnI58pYXrkoZl5sEaVbJan91Mk2UY0RUQoZQmdvT5qXZSlNzYucX/onS4/jkcw9kX2SFWE/z2JRavE5lHwcU0aZySMyyqy1Y+1bCpTTPsopQOI1C+Cfll7zfTwfbugJUPYjXyTYns8yib6wLIQ1hUwORTsv6gT6Dox7HfQ7hxiOuqqHckYX0z6+KFdlzXhRgLI1BZTV4DLBcQwosy3ZeIzGYQfN3kh6qPrxcaAsrX4S1+vJ/Erv1ZQDct+so5dbgmcxOaEcoQQopy3qEun1fCWHP/n1p6Xn7GcFymlXIynP/QxAecIo55Ts+qMYZbKuKnFzBJSZ1EtN7AjyTgJl3v8UKKcMbfo5ZW1t3uPE5Ev+3lCgkUA5NUM8bLVkjaDr9bbIa/tTTHYgNcpMphTzGWFei4WcSK8pHxdzLHYniAmUHfE5oATadZI+0B6vxxdVk7QjS5j+FDCnz+70Z/oUMHmn6q/VGkUDNLYpoiSYBk1UJAjzLsqZCG4QCoPKtb0/GAmjqVpGsaZbyb25DvP5FCDOTA+NwjQNuayFSqmAerWIYtZCMWdJHTnrYj8ro3ya4kXmlyTrjvdRfhhQphVZ7LuKVbcUSMxYGvIZC5v37uDdn7+JteVFaWm1uXkfG9sbWF9bE3DZaXVEPs2kDVsccsc5d25N+nYzSXNucRG9TkvKoUTuPB6iVKnCzhWwtXuAexu7cAPGECb6/QNcurCCyAtRypbgjD00Wh3YpTIy3JdtC+3DFryRg7EfoRvoInXmOs29jgoZWS88T5QsXDekvthgn+OilH9wDGr1mrDJrcOWSK3p9cDWgpyz5UoZbGnoOg5a7UNhw6lsG/R7Sh3ABEfSp53yeiYj6crP+cPYgMflHkOfE+4prIfu9jooFgpyXu6wL1JvziVJqJg2dhrNpFWiLusg12fW9osDNp2vWWog5WE6YruAn6z88eOM786OdTYCZyNwNgLHRuC0WuVjYHkwRvG19x+pJ/HHDa1zeRXOE2vTVjIClos/ee+RaoOZSOf5+kv1h76VnHspd0xdSJDP/s6P40WQPHj5KbCHdPpKAb+2PXRiCbJ1acKSZF8T9k1A8ZGjsYiu07q/hM1gHZPIvlIzsJRZZnZbGAKIw61HpizwpeZo5959vPbDHyIee3AJZoMQM+UKsrksZpcXsds8wM7OFm7evIWl5UV86Utfllo+brKsz9xpHGBnd1dqZiv1GnIFmh4VJVtL1phyaEqrea47OztoNQ8l8CkVC7LRErwX8oqprNUqsjF+cPuWGHtVSmVhKSk/JXhhoMVs+8zcnBy30WzKBunTuTtfxLkLF+Tv2RqDdcsMMkTG5gc4d/4c8sxSO66wu3Pz83jn7XfwwksvYf2J8yLH5u4aeiHqtRns7u3inXfewYsvv4T5pWUlGmTtHIN/tujRDMUoa7GA9RKl14uLIj+OaOozcuAOxoi9UPolM2gYu45IHRkcRj5bnSq5NYNuuTfi6DlGv9+TXrsMFugeyqRFLk8JrKrHo6TWMCxpoXHYOsRmYxs7h7voO2NhOmPFl8r1iNRVIzDkO+iqVywD9mT2ke2QwChxtZVgJGMJoCNwJPibrdYwX69JT0zpsZ2wQ2SVCZLJIvBeFwol6WW9vLwickCOEcGi6u19JL/+JEBZDMhi1XaM844MSr/bQae5j817t3Dv7rsIRl2RXpNR5vQvlGewunYJ8wvnkMlWoRuscWPCxhZ6k4wZazgFKBsqmCJbTiY9beNFubM4XtNx17bk2jivmQgSTjqm0Qwljn25r6xv5r2XJEbCKAs7lWQHJzXb8v6B1NQN+iPp4U0zLwHHBMkh6zQdYZB4njTnIljIJ1JqdoMK6Y7eb6PbPsBgwCxhID1k+X5875QhZ1CaEQmsatXDXqZMwnljbyK99p2xBLGUXhMoH3T7GDgUFxuqNRKZSKkxpfSakD1dg1TrG3nwxdVXJfE69iK6uRXFJk+SfapdnCRrEnO3F56Yxze+uP5YgDJPQXWhU23TJvL9pIblURllBZSV6/VHMcocnTAioEzbu6m1WGp8J+Z1CuBJCcJUjTLHaLreN5Wnpq7SpkXzNNU6SkC01CkbCWutCXjodLsy78gobz24LS77qRu99OqVNmKKUa6XCygRKBMYsT0T2+JIe7kUKJNxY60wDQZdSUZKOYj0UE7KexKAf3IDTMeZdbWidiGDnMkIMCJAZm00n4ds1pL5w3IgGadImTQR6NDBeDAcY0QnY2GzVRKKJTvsi6tMwBTbnrae4vFqpRLqtZKSXhMsZ20YieFg9Bmk16epXZRrsiofYMJ6uu2diEYmvbiV072tx8hokYwH5eiBN4Y3HqDTamBxpoq7N9/H7sY9MeBiCzh6ZHDNLJUquHXjthhccl88aOxLsvQrX/4SXHcoz2mtWBK2Wt2jCJubW7j85NNirvXOjbvYbrThhSY63QHmV+bh+0MEIxeVTA6VQhG5QgEziwsYByHevXkb2zt74kzN2uT20IFmWNJqSszBiiVJTPK9Zqo1dW9zOen5zg4IVDxx/jJByrmasslMhvPFe8Y1hHsQ2WKqIZjAIVMu5RyI5RpZklWtULFTlNZsXA/5dxxXrsvDwUCcvfliIloSpZ22KOQsMUpT3TTYjePgsA2WSUl7NsTIZWmk6YvJWLaQk8QQzUNljmkaerk1/GLhNx9HbHd2jLMROBuBsxF46AgQ9Hkrs8eY2mmwXPlPP/3s/ZE1DZ1vf+XEOahaOXurgfzbdx96fmK6VS9J3MYaZI3x9vLMh5hlssjsifyhF5PY792Htd8SdvyzvKYZ8enjkFnWOm4YKxMeFXZKZwmFb4QBmLR/ToAwf8SEP5nSNLudsj0TCZk4E9NcJGH3giBpX6MJ8/rv/+z/wt/+1X/GPOtQ83mpg8xIP0IPA8/D7v4B7ty5JRvRF59/Duvr50T2u7W9jZ+/87aYeq2fO4cLly7KZkm2l5IpMlSsCSIzwOAzNa7h5tdutXDYbEpNJQE8zYRYt0gQe/HCE7JhDno9yTrPztRRq5SF5aBjJuuVGWjOLSzAkPoj1rgN0CbIJ7BjADUzK5Jtgl3bVnVT3OB5LGaie522mIewDRIdo7/2G9/E5vYe+u0uskYG1XJVstZv/uwNLK2t4Etf+4r0LGbv2lyhCt+JYZOh1BhCsZ2PJXLuucVFJU8OYglOKL2OPF/uIY1qeJ4DylxHYwQOb4gCx5M+rNJb1EW71xbAzHGYX5iXBAKPK7JDGwKabCOLONTQ7raw1dzEg+YDtKVFFMFMFogpJSOoCRDpQ5HERwEL8ROInNryKjQ9ca61bJo4EeQY0NjOhvXXuRyW5+ck4UFjMn6PUksGMGQkKIvv0fytWhWnVhrJKJddW65x2vCIc/akude05FoeiqTNDCX3gSSEWBPM/t8Mrl30ui10WwfYuPM+7t/6BSJ3IH2UaeYVGRnkKws4d4EtvpZhmMx6UbKeF6aVgR2TEGHgiV8Bgz2eazabQ6Rp0teVjrBscUJGmUEe5apiLlPIC1AmeGErLjIVNFb6/9h7sxjLrjQ7b915vjEPOZNMkkWyqlhdQ0vdsCXILUhqeJBtGS7AA2BDhv3kd7372e+GYT1YNvxs2JBkyHZ3dXW3pJbV1VXsSk45Z0RmRMZw53k2vrXPuXGZTBaTxRbUQ9xEICIj7nDOPvvs/a//X/9azHdoyswtetqpelEntaDaC0AZIAcgwy6M3tJun/7gkQbjoYYzKNhjg+ap/Wfpb+e8kioAgAFxsABQlu931WzV1W43LKpG4Gkhr8XcFFvEjfA8BWhkM9hbhR5bVpHpaKZeu6XhoKspInvjkb1ZT+stf/XpVVXaY8L7ZDMorYf+ZJJ1IdERrObCxCFYhWov1Yq31M7vu6IVEnYBWEMbhrngMVlIf/N7N/WtW1tOpnzdirI19ZjrgBmShcs+2gDeXwUox8wHA2UU3Feo11QG8+gDpAL1mtEhiUHSKbx36GJlzXkRKDMGXHPWQY4z0JQDcPTSnmJtjKjWCfqRAYf0YAZhKjNZUunoHoKBMrXqNbTWk+PHOjq4rzoqv6gDW0QMAcepbf8qxYI2qvgox0A5baDMPOfY6Y+HhWMF6j7+5EGF2lXyGTTu0Lqzen/GTKew94RzQOjNfcmAYqrJeQAVFeWcKdhUmW3t5LwK80gW8+JcLHw4CP3KU0CoryHvHfqieX1M7TYBOhlRryvlIOaFkFcuoxJMGAPljOYJrNMSmqGEnKSC/uo9yi+eb7QceY8Nfr3M5fi6h7m8BMrBnV3ZxUTp2UR37vxctdpzffc737KV1XzSVzox1x/8/u/p3icfabNS0c3XbjrJ9t43v6mDJ091dPTczKZmvWYmwNtv3dbt26/rtdeu6/z0REeHR7qyt+9EGvZJJLi6A7yRyzpv9zScpvTspKHRTMpXy+5tTk6nWs8XNGx3rCY9S0gnjaZqrY6S6ZyqlTUnK7BfoqLrRB/rhunvCzUbdSvtk7hFYAvfdyr42HSVqDSPg1sD4wLoLRaD1zwq7OxvrI2IzzEnSKrAcGL94v1Pnh97/QUIb6yvq9nqqFhdM/Xbwpa9rtt/rJZtpkXwWyZpzM+zUd+uHHw+7Ctsq2iT4jxC4jDp9ZukDAJfg+k4JLmzGdPp76ff0qPNX/s6Md3lay9H4HIELkfglUaAau0il9WsnFdyPBPiXcO3r2t8fVfV3/mjZT/xHOZiLivA6yKTUub5q3lBz4t5tf/a914KlNO1lqvKX/QAyPP6+JFqdp3YnK6XNS8W3FMNTXyKMOO1nZe8TcJgPHPaUPq8ZaD9yz6oJk+3LpSyV98n0Z0sFmk8KKMijQs1USy6CB7PUTXvF398iBNDT6DNdUw3mvj/0ORs3zOd6Pd/9CP9b//rP7BQ087mRhAJWd9wta3VbOvh06f65O49AwOo0ZVqVftX9g0Ofv+f/VPbRNE/+/0f/EBXrl117xygiUxuvkyPE/SxsasXVOXioJUNjaj25PjIitxstAQB5WJF49FU33zvW85q44GMQiaiVlAHqUATlNBjlMnlbeNkuxSsrJJJ07+xkKDyh+ckgO/ps2NTvXmwISMm0m23nJW/dvWKVV9vfetd+zUiwDXujazgTD760ZNHBi0/+PW/pPZgqPkipZ296+p3ATABiMznI2+6axvr2rKVUslVB4Dy0EB5GoDyaKQ2FOUIKM9GF0A57nEEwBGotrstU8/Jqu/s7mhra8NAjeAa9eJiNqd8qigK0YDq57VnOqw/0VmnrsGE4K2gxCIXWSuNNU/iz4uIUtZqrFH5LShiB3mmZTBMdRx/SgADY5rOYL+S1c7GpnZ2tkzBI8GAKjM9vN1Ox9cdcSqO8fq166ZeFwGNEVBeTQa8LPj+IqCMejNGPPgoM4fGU4SSRuo062rUTvT47kd6cu9DJaY9lbL0jC+kbEmVbXrZ39LuDsrlWc3neF5ThSdgBiTQQzq1MBpzC1EcvEEnc/xdQ1Wf6g3UfY4NAFCuBhVWgDKB+3gxc3WPBAFJpVWg/EUVZVfTZjMnk6hCYyNmoIydGsrT9F+j+joduUcc6ivnRHdmdr5QIZ1SjuCVcZgM1e2RTOoYjDthNgoJAHppEffKZ6DEJu3Pmi9kXRm2aNxool677R5lgDLH3x8AlJs6aXQ0GDNbsP0qmOaaQ8E4Hfn5AnyjFpDPrkLBP/a0dFu93M6y7zYGytwTBrAR5f7v/o1vWnV3yZxZAV5fuLq5Ih0qe34YqCUNwMOfaEmJxb6iaveyPSVoHcRzLT6W5TGRQpgi8pP2GpIrFFx9szZANghSkbBwunLBfQ8wjoX4qJRSTQ4VU6QBUF4PyowpJ2Zcc88EOjH3VlCTTnreINJH0J9G5XkWFMtJUlHd40vJtAUTmZsTW1BNBP36+bMHevr4Y1fYAJ3jUehnp6KMcBRr6FoVkFwwDTqTytrKD6BM9bbd7RsoA1ZJhAa7pjDvfb2itgnG19cpqoyHbcgmyYFKnkz5fAD8dg7AAxwQBQsG8UG82iPbuEDF5/O5lwHKQXEdtojBKIwX71nY1OEZHjZu5p+5MgBlU68rqpYLKqC4X8iqiEVhNog8MQ9nBsokHtBcCEA5Bva+QE55RBvqyoQLUzT8xZJxQSXO7Q8cI+sQNnMkTQNLgjk3Uw47twk2jFOVUnPVjp64jejRw3v63ne+retX93R1f9u6HL/3499xG9N3v/sdvfXmN/ThR5+asXX7rbc99z742Qda31zTm7ffcFJsMurr+PiZbly7qnaj69aYdqelTren9a1NzZRUs9uXUnk12wN1h1OdnTc1WizUgT2G0ihjuAjsmK2dbWt81JtNK1cDbGNGgu3KqL5yDRnLaA6E85z7fsDJgP+7dz+XMwjlAfsLt4pqpeq1kn2XfazRqKlaqbj9iSQ5rS6M/mDQd1IRdgTrGWCc68dok1Uh+dNutpa9y+zdAG60Tqhqo7eyu72uTqvluVcoFJ10IXnA+W4gJkpS4OS5e+/TqPiXUOJfOEE6mS30QeF7Oqx885eN5y5fdzkClyNwOQJfewSGb99Q/u5Fj+9kd2PJyEuMp0rXW6/0GQDr9l//vhZOckY4MPoJWjT06C960DM9i5g73nOb3ZdSwekZ7n3/Gy+8TUia8xnJwchK2Akw5y/54P35nBcf0K8T7eliAUi2bk5cUcYHN2hIfe7xKgrbsV1K5ODhbDF4gfyMAAAgAElEQVQb52w80t//H/5HfXTnj3Vtb0/DQU/FTNYBCOI+gNGff/yJg/jK2pp7ixHFImj68e/+rs7Oz1VdX9PVa9dc7QSkhqxxQUUsdFDbxUORDTYRvHYBOoAQNtcbN675vI4OD1WvnXvjhLoIkMtloHzmVCkVXXUOtg4Vgxc2WYKyRqNl0IEaMWODkBhAFJoVu+PaxpY2t7Z0dHziYwbQA5DKBUDk3JssQilkmDevXfXzJ4ORaic12+vg6zzAh7JdV3m9qjK04yJgaV3zeVaJeaCy0hdroLy+ZnuoUgHrnrkmvZHGnb7p1dSh3J/c7agPBbs/0mSEjQ8V5WAvQ0ACgELls9NpLQXQtre3tLW9GQSynOSQKeS5LL3QCbU6LZ02j/T07JFOGycajkmI5KRFAIXSWPNE38BL84yD/ACUo8rtIvAUYsphgspQDmGc0MtIcElAVCWZsrOtna0tVw1IvlDJBLiiOgqlv5DPeZwJkKDjZTMcB5TLi97NuOK2Co6/CCjDjwNiEDgZKFNxHw8NlGtnx3r06Yd6cv8jpeYDlbMEeFKmsK7NK6/pxs3b2tradS85ia3kPNDmASoE4yhfAyYJ5oslhNJyGk2nF0B5NLKCts+ffssKKshFB+MxUKYqTNLINPlCwS0EBJeE9HFFOQTlIUgPtNNQUYZ6DQW/3R0GYSNA8rCvzqBroOxYEcYFVRGAD6yIdEoF/GxNQx+ph9XbcOhKHTTyUX+gyXjoLCBU7IL7RakMp1WkupcJFaKJqdsd00H5mcoPHrYA5dNGR30D5UC9LlKJjoCyQQ490rExcHRenBv+yaNEVvXi6xpk1j4HlN0/HOkqVPJZ/Vd/872L/tdocVsCmS9aXJm2kU1ePKZuJ4jF4QyKL14MkIk3C3s5+/NDFdBzzqCWiini7wlNEfNaVpTzTvbQb0lFFKBMVd39/oBxwNI89GgGiI4SNmA80P9dQTecTDlIj1V7YeMAxgHIVOhI0DBnAJv0gSdmUduNGR0AZWy5YOqEpCNf3AcoIp8cPdTBo0/sEkA1mR7SBdxllM8VepSx+IMCjQdu1kA5b7Y8PcKsl+1OL1gzUdUdBur11Gr2F/oC8f25Wk2Ox3/Zh22F49gTmgp5AGVUJgHLwfoqWM+RvAp6A6G/O/4erw2hghzskgDK3P+IUQJCScdQscZDuVoqWigMUSzmd6xsPFc6AsowGrIh2fACUA4zIwiErT6WIPkzYplzpaxyPtPEffBJTeZYLNG6gcJ+RcNuS+N+xw7Kw9aZmmfH9nSvnR6bVkx1HQEvko2/9aMfua+2uram05OaWk0SvwVXQbH6AyBevX5VR08PNJ2MlU8ntb5OEnmo6SShx4+faG2jqo3NLWXyOSf4Pr33UP3hRFu7V3Tw9Lkm47mFu0jwxj7dgFaLDSaTBqfWCkmFCi379nQ0XCqchwRRqNTGLQRm40R2aFT6uV48jwd7mNf87EVSgvWD9YmEEv3xzHeSerzOug5p7L/Sfs7JyZETQGvRMdmrGRXw6Syozkc9y5VSycfNcVBJzqZkIE4iZnNjXb3hRM1Ww9Vq3h/NCJIrpvKng6Aje1bRe1hSv1P+DZ1n9n7JcO7yZZcjcDkClyPwJz8CAN55GWaolOz2v5LA1/jGnvrfvv0Z66cvqyZHG6Sm6xUtchklRhOlUbL+ApD5MiCLIFnu4NTgGpD9dR7Tzaq6v/b5BCZAPHEyGC+gWnphN30zqgjz80tsOb4osFzF1Nahds8XgQbUzCj41kL/y//093Xnjz/Q3va2q9hUlOnvPTl+biDcoS94kdBbb78dgFo6rU8+/UQHTw9NZ9re2XH1kA0n0AuDQjSZ4sEI6nU2CLaQ1YbWGvk5s5nu7+85gCCj3Ou0dXZ2apAJpZneVyreVIDxAkV4CZsRQPJoMHAPLQEydhMAFABM+AzESKjwTVSurrkiBFinhxpREdsWJWR1VgIQAjtAsFDkvnHL1hwnR8/V63RNA0OEJpGWTmvn2tq/os1depWh3ha1WKQIgd0Xi20Vgc/m3q6KeFNP5pr2hxrTozyF/pVSfzBQs9t2tnvYHzuQ4Saw5VGUoad3Fep1q4XtT6CU0aPMGK+vrTkBMAY0ZVBormqRzLuSW2sf6/npA9UbobdNgEKF4FCaaJ4YBLXnefqzQJn5tbRtCsJwDJAD1GzGVHaHk/TH5gqu4GPfwdiQwTd9FHGq8ch0TwITrpEBVhEAkHdlKKYnEiDF1eUvA8q8rxMJEVAmGKRyMRwNTL0+PznSw0/u6MnDT5RdDFWk6pdOqbi2rd1rb+rq9de0sbHt80VNV9MAXwnAqFyZwpnPupeaaitVlMGE8aeqPzTomEKbh/KczxsoM9diBePRPPhJU1HmnFB9Z/66//QF1WuLv0E55fxj6nVUUbY9VASUO8Oe2t22vURBv8kUHtgMwkSp6dQgGXEuwnsCTa49wSQgyxWaHtXBgYEyawi0aapvxUJGxWLOKsRMujHe6QD8Yd/BMRVlKjFntaZOm90IKIfkFgrDMVD2OSCAQ7IlesTnNlZWvVRFzfw1TdJ4TYfnxAkCA9UoQfPOjXX9re9F/snYrb0iUPbLzd6OaDZ8hqcgvtYB+sQ0WHMlIkr0at/pF/0s3mM2dzsHwkhoAsBMYZ7Ta0qFFKBs1Wtj49BzSzKDL+jYFnlzny1WfaGvlVaHxIz2Evyxg3oz/tSIHAIy7N+dykQAMqUxtGgqodGcsbYEiQiSOFgqRT3lDa/TT/Tk0V1b2hko0ypAjzLWPIuZSiUqyiVXlvkCKCNMSJ5jNJ1YRIvKIv3BASgPfY+h0xCSWyHBFR7BLopqsAvlwTx5eZwX4mTBe5kxgT7O0wJQDuPI87Bvi0UFY3C8KjIY922n09yXJKagUEd+xJqbjl0tl7RGy0Q2rWKWhA7Ua8B4SvQoz7ie7hEn4ff1gTL0HY/JPCHk9bjGgDgrNiPclZhr2Gu5JSQ5HSkxn2h3e8Nq3A/ufaKjZ4d67713fJ1OTs/07rvv6P6DB3r67MhJVyr87JcIWeG6cHD4RHt7O16jBp2OijBCcjnVa22dnNU0GPaVzGS0f/Wq0rmcDp+dKJnJ6fGTZ9rY3LGSOJTsLIlkyfsKyQoLYEWiXKu6EQBPFOiZk4w/z+XvsITYN6mA83+ex+/YP02rzuUii8PF0vEAxwp+T+Icpwr2LvYzknl8R5kfkUgSUNxMgNn+oGuLx06r7f2Fz4n79NE14bG7u+uYiOOJz2U2GSoDcwYq9WymIYrqETU7DxUf2iJMh0zWffF5quf2JA8J+3+y959rsqTmf53Q7vK1lyNwOQKXI/CnYwSwhYrp0al2333Df9IPVLVd+Ybx+OxM2adngeX3KhXcVzgYKsoIk0EJTw6Gyj1+HlTBPzo+WZj6RI9y1OcIwKWSCJXOthNREOWer2UwFQIr9wSuZs4jU2bEWxw0zufKQpOjT/j8TP/3P/yHOj56phkCV5Oxexjr5+fqdrr26kQY6o033/IGSAb60ZPHenJ44GrI62+84U0w+Bj2DYLZhNkkoUVRpaN6QXYcEQ/64AB5gMEQFM21vbVhtWH6KwHFdTbYDNW9rJIoMbuvDarowJvsxtqax4U+RJ5DJYk+plABLZiWiIjYaAw4DP6jpUolsryYaH1zwz18RWiIaZRkB9rY3kJ1RJub28plcqqd1dVuNA0wSuWCSpWibZgYi829qypXdzScQEPEo5aAeWJvUnqU8ZYu5IqmuVNRniCOgk1MIuUxQPyMPikC0+noAijHQSKBB9luqMyh8h5Ur/f3913RB2g0en11hguNFnklchVNFnN1uudqt55o0D3TbDxQck49M1JIN9QcGmGQ9HCpcllRDn2DQZ06zFy+OVCyp2uwZkEcheTGenXNwQq9yqVSsJsJWBllMlSkZdovQQtVH/rDoTvHCR3OcxUov1i9Wd47rnYD7KPeU+C+adHQNAdqN2sGylSUDx5+quRiqBLq57mM1javaO/GW9q7ckPra5uufk7GM3tnApoNFACSKdSuoR0WHEjxGFPpoGckAspWnKY/mGpxpex5D1DmuFeBMudloOy5nF5WlGNWSAwYHWgznxFt+xxQRnm6p1a3pcGwZ2p4MkntivLkRElXlNMq0N8a9XiSfJmMJ14fqNTgHe57RYtAK3cigF5RviOsFMSGxsO+gfJ0NLCH8mQaVZQt5nUBlC3e8xKgHCkoLIEw13eYLArF6052S5Nk4YLmGl1UA9iod+Svv3/N/ckx2IrpMl9WUXbCxYKGEXRzlT5YHcVdKqsJGGO8FV/x1f7TGDDHxwWLhOuYArgWik6+Fcol3wME9Hy5IE+ShXskAsqmH1s3z4uzWTMkyiLdMtO9SdJwnUg8sVYBwKnwcv8gvAZQDj3LKQ2ppEWJj4js7ioq9xe95INB6NuEwnvy/JkOnjy0OFGoKIcEI/OFIyqbeh2AMkwa9AVYr11RnkxMvSbRQ498vzc0wLA/OjZRkMyXvbihfSfeA2O7qBhAG0QnUhauiivMIYEQXkclmQQSY2jV/Fm4hvH7rLZjmMrt/tO0q404VzO/SWqaFUMPfjbt/aJaLJolQVU5pl4Hxf7PVpShrsf3YFjkIh9u30mfpWq9vKLMxwag7MsJrdsikRPfQzn38y7UOD3SoNvyPUMl/fqVPe9fP/3pT3T7tZtev1h70KhAS+Pg8Kl+9Ns/8p5smnkuq81tks/7vg43b13XH/3L/8+sI+7nq1evW6jw+ORUtVpd5bWq9TiOTk/VaPX0sw/uuKedVpP1jQ11odNHXsKMNesa48r4xgnaOBHCWMPgigEywxRXiWPQS+KMCjPvwXvxPqyNZkNNJv4ZejWgGpYZbVjsX7CiuC5mW80iK8TR0IwN9n7sIjke9hhAPHs97Qf04R8cHGo0mmprc8290cQisJegXyMeNhn3tb+3ZwutRqthBXgSzFSYuWegfHvuWPgUq7aQAGghKFZc049f/69fIWS7fMrlCFyOwOUIXI7An4YRSPzexx8ZKBMYGARHoMXiQPQXR8DY1eYYGEfKqjEtLgbP8feFLUZCZTBPBTWXU6/V0j/78Y918OC+NqpVffTzP9azw0NvTvQfsVlWq2uuym5ub/tY7t+/r59/eMcUws3tLb373nveIA+fHhpUAyDcP9wOvUOApVK5YkVhYW8CjYoqYRRMEuytr1dNyYJSBnXu2pWrmgwnpvQCuAiG2Oy67Uagk6aS2t/d83fogjwAoASl9CRjLULlGvoxVZYxUU0qqaoz1FMHswRwgDw2cipr/H1tY8MqmNtbO1YNR1V5Oh56wy0Ucz7f56fnylXWtbV/U6N52iJRiK4lFtMlUN7e2Q3+k2OA8tDK16kF/r4BKDfaLQPl3oCqTQCCMXDkXBAIckW50TRQBsARaFy5sh88qZXQ83pHD49qOqiPNc6UDPLH45bS05pyi67Si6HSccUt1LiUWAR/VSpVjpJjRGyxL0ApDa7BkizYjc1dDSKoh0VgX9M0YAvBlQ0HJVub6waaTuI4gLWMt0EaFR/T4rJ5q5gGq5dQUSWgiqtIy+rfyzJQFhEK3YF8B8RSUQNEIi4DUH5872M9fXRPi2lfxUxK1XJRWzvXtX/jLe3uX7NIjfshx1RmA2XWquX0OqJ2De26EKj8PrYFHsMBKFsYaTJdBoMxUIaaHgNlqNcIK5G4AVgRCFq92JAnSlp9BtS9SL2mIo3q9diUcqj+7V5T3X7bgHc+C0EjSSOSW9y/+XTG50J/JzR9wJG7KWdzzxl6+qHwAiBKRUSVsqZ9Apj5HdcWoIySPEE+LRiuKEO9NlDu2SqGpAqBMRW7Vep16GhfsUmL1qReek3dzI666XXNDEwuAEgAQiY9+7f/xV97RxuVfADKX6GiHIuJxWDGcypOCLnFI8yx+BHbEb5KRZnUkoEyFeV8KTBVShFQds9txkA5MHKg4iI65ZKxWRgG6wmoqVO3kNh6JgLftA2QHOFewk0AkT6zD1LBYxignHECNKlJOhdEqEwJR7066AiQ6CTJ2BsEN4HTs1OdnR7pKAbKKKePYHbAnoCiPDPlulopubJMj3IhhT1U1rc7YlpUkzu9nlkUTnYOg+K1K8kWrgo02Rhkhj2GdSJUeL2MmN4evOUBJPFzwjVaOIlgsMy+FilYw3aJ7bD4HicKVym+9uglYZcKzBXWo9A1PLftEi0TFZI/jGk2owJJOVguL6koL6AFvZR6fcGMiOdMkPeIgPSKhR2/N1PAPdTBMxvnCFS3i7m0jp480PNnj7XG3oJ10nyhtWpZqMofPTvQ67du+nWNJnoOIRna6Q10+Pixxr2ux4PxvnHzlrZ2d/3+UIjbrZYTDrC0WM/q7aGOTk5ddeaYYEwhYnb3/iPN5iSGy0plcjo9ObX4Z+gZz60wAwLrgusRi1wy1gBgkjeMMRR8ri4aH/zNug6evwg49tw6gpo+LDPmHMlqEqh7e3t+H9oCWIugSBsAR8wo5n2tVjNdnR5hgDHq2lSeaXXC6xvNBZJHx8+eBQvMKBlO1ZmfaVOwAvqCfbwoLaZ20AiJYLlljAQzFWviBBJH9MHn+Lx8wWJhzB0KEKepXf3h/t/+0xD7XR7D5QhcjsCfxREgWZ9OKUHL0y9TSf0TrMD+WRy+X+aYE7/z0Z3FRUY+6iGNaG6uEa4E3Z/Z+A0ogk1CHGws6Z5+PXl5uWJcSqfVODnV//V//h9aLxZ1+vxI/XbHIlQ72zt6fnysR48e6dr1axaRcW9PMql//gd/oLPzM21tb+vma7e82SLm1e52gq0DJtXQu9IZA1ziKGiIVHXZsNk4qW1a/RoAuLlpn9hWo7G0i3jtxg2tVzdURqGz33OvNFURAtRRv2ulTWx7ypWStje31e11ArChWj2eqlCsuGcZ+hpBIFQrgDAgz8HhaOgNGWADNZUqrauBZMr7Pe3s7GkLgbB221nuTBobq4L296+o1mprns65ilvevmLhlMlwqBy9eFSU19e1ubvnYwTsj1G27o8EKRag3O31VG+3LObFMU8s5hWqWHFWPwbK0M9MVUsmnaG/fv2qAxGux7NaRz/55EA/eXSi1jSnRSEvTXtaT/e1X5pqLTtVWitqc/gFz5HECjbcSwEbU1gBKlGwOAc8piLKJQAxVFIJrAlAkqlA/SPBgEcmQREg07RK+gfx8MXOyEA5rUIElBFQgbodB8QETqt0yxCXrjSWxndOLJSzApShXQ8HfTUbNZ2fHuvx/U/spTwb9VTIJp302d2/pf3rb2l394rtVux/Ch0gYpDCOuABZdL0V8A+vnFQKanUul+TSi3VOSrPKScIYqDMxOF4h7NA0QZoMJ+ojkC7N7V0EQkyxToDL6Fehx7lCCgzhycDU6673aY6nYYGw7ZG/Z4ryqb3o7hO8gIgMCPhgOp26FllbTCtG6r4ItBBCWQNkF1NDkAZwGuQP+zZRzkAZXpe6XcOQBnlXHqUZwuo1/TQopYdqoJE7F8ElNuA5Oy2+unKErwG1fUgeBQrUa8VMvovf+PdZTXR1ORXpF6DyWZxcmdJ66aHd7XtfkWwKypivwiUA8C7sD7i/0ugTF9jvmj6dR7ldoAs3uUovTt5CbOHmiXvgS8wL46p3yj9TjSbhDYUaBqAivEisGnw+DWNv1xSGWVtKqFZwB7vzToBCwb7sdDSIJg3oWnCIIr5Sc9prd3R8emJ6s+f6uTggT3q+dzRABGumanXS6BcLTthAggpWsU+ZybOYAJQ7qjb63sOLWnXAG3oxbQIRKrXgXYdvhjsYFsVmClxXsJ7TJTgDV7lAWAj9n1RgY7As+hhRsEYNezQ98rjRU9pADL9x4GKHUTbsNKz324Rb+hgeYXYYD6djYByWgBji3lZgIwK+hcA5ag9YHWz/sKKMn3J9JrPpgZw9qpeTLVVKapaQFxxpgd3P9bZyTPlS2VVN7dcxX/65Ik1JwDNVFpJrPHyp8fP9fzkLND5pxPvJYz5tWs3NAlKcE5CcG1Zc7P5bADYHdaMoe0NuadgBfD8Vgvnh64ytlWCUZJzmwr6AyRZWcsBsMw/AOzh4aG/s6YDXrkWxAz8P74/+B17OvsToJgH+xLXi5Yoay5Mp0vGE8fKdWe9ZA3l3uG9EUIELEPZ5rVm7ZNcLBTMtGDOYlvn+3Q60+bautqttl0VSMRSWSZuMLsnl3eSgcd0OvY6t7+/a+HPYpm+Y9gIId5hnswmk2BpGCaYz5NELud0vPUDfVD6/i8Tq12+5nIELkfgL/oI0BK1uWZVahb1dL3zykrPwau46tcmxhOlG1/cD/ziMPu1a2UD9FR/qGR38MpXIvQ+F2wRCSX7qyhTLxB3LOUdl6T4zK+QGLB6dz4jwdIc/fIiX8a9//s//b0FAYgVTyPqdRygYHOwrBbbYzJQrUOcFsRPVrPzbCxxFQ8FU/qPqTROej2dHz3TRz/7qbJKqHl+5sDv/fffN8h99PiJPr17T2uRb+Kn9+66mtzutA0GoVzzOdCq3EdboN+u5L43PhP6KceDqBBVXVcTUylXndP5kNnm9QBSgnCqz1SUCUAYRCooKCsDwhJsoPOJCq4YZFy5RJGanlKqNsF+Yub+utF47gC3UqnaHoKgodZqWpCK35v2vZi79xCqKZsowlMI17AR0wucyxeiXuyk6mcnBn7ra2Vtb+8qmc3q2VlLxY095da3NF6kHeASOEPPhHptoJzJaYgfaa+v+RDQGmxrqKg32h37OAKUx6NQMQ0BO5WKqYEZmXto7s1GwwAOgHz16lXtYM2Uzet5s6uf3DvWP71/ooO+NEyk7CO8lxvo9fWFtvMTVYspJyqoYvEhqfnEqtfYgoQ5E74sSmQaZEQ7JalAYO5EAhRq7F4QyckacEJ7jX2xd7CtWl8PqsAEzYSlDvCgzIekDJ6wuWJpaQ0WgpvPeiqHXsgL79tV4BwqjqHKPYqAKfMF2lyzdqpPP/65Ht77RNkk6tBzbW0gOPeOtndfc58e1iUG6VgXTemdHyxBOQEhCR2qYDHdEzxNlZZ5DfVxPsGfOPTtYQ3FubtRMyFNEyGIBWxQnTBVl3ssol5jg+Kbeh4SWHHwifc1wNoq1/2R6s1OsL2aYJHTU6t5rkb9RJ12Q7PpwMA3hScrICeqVhNY0ncNrZx/sSASAbyflyVZVbCPbqGAem3KwmUAaFgpqF2ToKJHmYoL1E6C8LNGS+etvvrjmYEGY8Q9SiIkrgbS0vCyinI9f13dzLaGydheIJxz3KMci2a9d31dv4l/cjQmcYvAi7Trl9GwrT0c0bc9T/wRzOOFlZwDzzokgwIzIupbjqqb/IHfM+d4dgzgDXwioTUqdah9Q78m6cY9wLqIbRrz2qyeBXM9JKMM3C9IGU5ioDzt4N+ElrkWeNlORk4Q0gpC7yTruX3YUSImuGd9NzaeL0W+YAJhDcXaM1ZanelUjcFEnelMz07PdfLkrhrPHqjf6wcVaZgq0RrCukSSr1pFuTvnXtkiFO9UypskNmQkeUJbDCJeI4MW61i4Mo6MnkcpEsELS4dbf1YUsIMGASPA/hTv12HswzUMTIKQoQv93clkoP+GuRGyGex7BsruOw/tRowX5GvmIIka053dNpHQmtlKOVeXGT/Ur1H0ZrzQeGau0KMstBoi6vUymojzchFQflmi7kXAPJqEHnQs+rj+g15HZbz6xgPlknNNh10NOw31Oi3lylUVKyg811Q/P7O9Hwk+zvfBg4dmPnF/wYD4+KOP9K1339bh4ye64n7ekLxlHtK/zPXptHumUGO/d1JvuaWJ6nahVPY1Onp+GhTE/TX2OLAm0U5VsQNEYdlfzHmZOeTrHKjyVIRZ70h4B5/krv/P2sfz2Sd5LnMCEAzlGR2P7a0tPwcQ7d5206oT3q+8NrZaviUByXN71qcj+6hioH6Px7Z9sisHrQnJpJMfZdbRCLgDtGGdAfJ58DnMQPZIHpVqMbrXYC9gDxliB9gXsA1gIdl+jSSV+68DswFNjQd7/5bu59955SDz8omXI3A5An++RwAQmoipaF9yqnPwzHrQgDAO+woiVp+zYmr3Xtl7mM/ks+PHV7FiQiRrETkQcZ7ps5B0/LIH4zLdCf3IPlcsCVuvJthlf+btC6unVKP9tcBy4r//B//zguCAfiEogFCdDIANRCKBL6iukdVGnKm3wjRUtVTY2OJAg+8EYhZxSaVUgj44n+npo/v6+b/8Qw1aTbXOz3Xr1i3bP9EzdV6v28+SCigB4/HxkT755BNnsPFR5nH49KkDM1R+scsh8wulmI2WB3YlCGvkqczgBUa1hJ6zfM5ghdfRT9nvI0JD1TX42UJHbNXqzhJTmUWxF+Xecj7nL/ej4ZfJRh9VYtnwDZRH9L9y7inlSyUlMml1e0N1+wMHs2zUBMm5Apn2kXuYsF0imAU0UF3m+Da2NkzTatbPNRsPtbOxpkqp4uCn1hmqr7QKm/ta5IresA0bMmlV1jbco2zqNUC4N9R8NHVFmeiePkBAFcrXeCqPEfOKlGVDhTWIegGWY8slwCpA+cqVKwbKuVxR5+2+fvroRD+6d6pHvYT6KHl2W9pJNPVaeaS93EjVEhVAqKEhQM04Fp1rkqTKQ2AfAKhFmSJfW8bTSRkgNT6sUWUYoAxQ4EHwyfWurm1qd3dPG1vbDkwIRHgdSQ4qBSQ06AHH6qNQAChnDZYJouIKetyXGAPl+AaMq3+RAU2w/0GpeTLxHBtBPW021Kif6+6nd/Tw7sdKzifKZ1Pa293RG6+/q53d13yMVnildxJwMIVSOPT7xFVigHLcn8yxoQTM3FitKHNfERxSXaQaA1Am8J8l5eQPqtfcZ0VXp/PBKodAPxazitSW49aICx/lgXo9KtLM3ZHG+Cj3sdo6Ub32XN12TbMpNifQJGWhHQJGgwvmCwdgGjkVc+b+xECLeQ0oxjuXKqivQxHe9ecAACAASURBVAomR+gT5ehHqGs3GhqP+lrQTx8B5fNm+/NAmd7cdBBoilWv3aXrZSYE2nw/K7ymTnbXQkfh8dnezxnq6gvpN3/llr6Nf7JpvBFrZuW5LwPIq4u4Z3DEgnAleQUcB2vnUDWP+5YtusXA+F4widngjEq2r6Mrt5xMSNjQ45nNFZRFyKxUtqcxc4Qe0QDkQOHBp9jezVTZIycqgw8o07AWZhPT7wuphdLdmsb9rqbzkFRjjtiqCrV7qr8oZE/Dzwb4UfLT1b/NbZXWNlTa3lOivKbz4VTHnb6OGy01jp+o/vSe5yuPGRZRWPVwQImFgSQJE+ZBnqorlG7YH6mke6nNahhCvZ/YEipme1gHIrJpClcytoZybTkkbD0dAmiOLmNI3sZam7FqtMc7civ03hQS0Sn7bEeAmvYUK6vTdhSU6Xl/fiYVSYIHZpM9sqno006DIjn7GftKEgeCtHUVDJQXrwqUoykYgfjVeea2j6UYXFC6Rj8CO0Ou7QBADOMon1ZqNtZ03FWnUbPtWiKT1ZUbt3R+dub7b3dny4B40B/q5PzcSTyUuO989JGB8zfeelP9Tsdzg0pq6GEv6f7DR9q7ck3n5w09e36id775rvqjiS9vUHRPeo+rN1tucen1B97fnORILJyQIZEQM4U4vxggx+4TcXI9AGNajQq2XDTt2UnThVtteF6tXvN39rixW0Nm1m0gUT6dTL0XWAV7IbcHwKbgYu9f2fNaTAKSNWh9fU2tZtPjQ2IY/QRew99QtSYZgRr85uaGKeTQz/u93pKGTfIq2EwF+zHud5Lma2sbqlTL6nU7gZ5fLhqAs4eRPLTX+GymcoE4pK+P3vhPVM9fW73slz9fjsDlCPyFGoGEEL4CPC5o70FUsdF+pRF4EQB+FfD4OSumVwDKHKfXcNwDLGgcHl/Fimmyv/WZc3tVf2aqydOtYLPrmABV7FccpxfPNUlLarv3SmP8siclfu3f/XcW3vhNTw7UNItvoOZbQcE5/C5WJQYYh94vVCqhCAYRC9ParEqcUiaJABDV2bmK/G4y1qNPP9LJ4aE0GWtve0ub9OjO5zo9rzlzTd8Tm+b52akODw68wd1+87b2rlxxP1Gz1bI1DYEzlVSOiSyzBcBmUxXz+SAMks2pUCx5A2cj7g0H3qh3AVjlojc0rKEA8WyWBI6uTU6CFyxVkFwqabEUBInW3Aead/9rTNjk/YYAZZSDB2N/L1fXlS+XHATSBzZG6Gg0dFCN3Qt0LCqJbMQI6gC8TDnLBhGUUqWgyWBgSxA+M5/JKleqaJjI6Lg1VKK6qUwFYTDLgxgoUyna2N52cgHv5OlghOqLkF4ioACwGyibLo6H6Mxeqw6MDXxQy8UHd6p+p2t6GaE8AJnebURMUOxs90f62eNT/T/3z/RxRxqkS1r02toYnehGpqW9bE/V0kKZHJV8FJhTyi3cXCkkelwXiarDAOVQOaFHOSLVJvBbxmJqGpTGc1knWJhjwU00qUy+qM2dXe3sX1F1fcMA0rRUAmVANlWLVAh8CvnSsk+OIGsVIMcgebWifAGUQxDucM2BUKA6D4d9tVtNNRvnunf3I93/+EPNZ0MHztevX9Mbr7+jne1bKpWqUX9dFAxPg2p2LBpDcBdXlOPP7JnKHLxkCfwYE7MkSiWLdREUAowIIKkox0D5ZRXlVaDMEcTnTqC2rCgPRmq1ob5iFwatHMr/qSvKvU5diQUiPkGlnaDXSuPuww0JISXo1QuiO1QyuXdYK+JEU8p0Riqfc1M80xmqlqGXGaCMP+uCntpZqCgDlM+aUK9DRZnrCo0e6jUAywyVFyrKBkaprE6Lt9VPb5pZEi2lyzUuANcAmOhP3l8vLSvKgSQZvSKqEP+iFTSkeUIV158djLii6xJUppkzMdU7JFpiDnZIGPG3GChb5HBGf3FQegZopbJ5szfwUkY0MKyprLVRhRX6Lb7JUVUw3DlAeKy8ArOCnvLEbKrsaKh07Znmw0HQaIgYCQBlt/abKg2TZOZ1abYIWgowElDq5V5LZHPauvm6SntXldu+osNWR3cPnqrdOlPr9DACx7A1Iq9oty1MnfDL5wOYJMmYJW1nxlLSIoCD8ciiXrBymO/hPkSUL/Txc3zeFCOgTJbA4n+r+hgRMI7BfbgmYbwv7l/+H9oDjJkZZ1geEVD2nR5VlM3IoL87sXCS0SwK25IFKy8nf62uT6WfKj/VePk7VViq8F8dKH++9WPZMhBRyFk7WAOh8ZZzGdtBaTbWuN8Szs3dVk2nR8+0v7OlR4dPdeuN275fG3WEGXt6+vSZRTIzmXygAGeL9kEuFMu6e++uKeQASNsX2SGhq3v3HypXKGs6l0Eg6cutnU2DPHQXEDjs90fuNyf5yvjQAmK7vtkkOBCQIDEdOzgOxJ7HrKdmSyDuFrEv4kIK6x37D+sgCWQnGmEmRX3NxAOddtMJRB68B7TqmNZNJZmf+R4EvtYtqsU6Z+9kqhOTYBXJnYNIpxPqvi8X1giBGUaC+PT5c8cWtPtQHX786JE/k9gGcS8+l3uPRDwCabQ5nZ4eO+kL6CYBT+KFuTKHCTAcqlopatDt6YPv/j1NUxeVmV86crt84eUIXI7An9kRAATOygXHRgZwX4FS7Kpytagkoqqtr/BaaNsbVHfTX2rFxJ7X+86bmlzdDuvtSUPZo3Mf51fxWOa1q5XsVcDK7/vv3/bfAd7YMH0GzMIo2llfejunuv1XpnzHIHteyNl+iso7Ktzp+qslJF6cWIndb3zDPcoEZqYsW/EawJNwXxmBikVQyLzHVWVn38PzVn9PwGGgnUgpm8i4X+rNmzd0bWdbvfqZIEhipwOlmU3x8cGBSmtVbe9fsVUM1eVHDx8ol0rrzbfecl8dANn0t9nMKtccCwCC/9fqdf8NIMomNR4OVa5UTUlFYIP+PHyCDeyVsKI1lOvRoGd6KnRfbIagcwEacCaiioYwTXIxdUV5s1K2z3OlXLSCqx/zue11+MIiCiBC8JHM5tQbjmzTAmCkZ5lAIc3E5PMNzqENU22cmB4+zyRVqBQtfoNAcBn1ZttmFTXE3zRf0flooW4io1R1Q/NFsFvCe5Ue1soGdPKc5oBgTMKhrybTpolDcwxAueugBqq4qaCuLAXqtb9QRKafuVYzHNjc2NTV/SvuCSZjD6D58GlN//j+uX7WWKifqUr9rirtJ7oyO9Vupq1KYapcKQT86XROeRHsJzVLhp7KwDQNNNY4SLI8E5RS18kAu1ODq3I+q61ywYrJQJTBaKaJkiqvb2n3ynWtbW2rWAwUVVfKoh4+8BTBK8IsFoVaodPFYDmuLsdAeZXu6P7p4Fq7FAHD0gOgDGOh0Ti37crdD+9oPOpZQf32G2/otZtva2vzusXdAnUwVAqnY/xax772CCpBy47FyGIbnAF9nhEN1aJI84VBPkwJWgzo7wQIOugEKLdaVg0G/LiinEMYzByCz1SU44qO6YbzQOEMnuIjNVu9YEU1GWk66qrfqanTOtOw31RCE9Oe7eNr+iAVzaBgT884/ZdOtAD06DE3cyP48bqdFAG32ciKvbGfLZtBD+X0RkNTgLLtjKZOKtWabZ02UL1mnlA5wlIKtecIKJPoWLGHMoABiKZzOi1/Q4MUQeuS1/oZoMw75lIp/be/+Z5/H1eUCWxfVfXa7A17zMeVywvA7LkSEHPklQz1N9KNjlTeDUwBZ1HvuOcWFWDubSrKtrhL2WaHdgO8bfHX9piybpl2CwjlGgK4w2eGgmRQ6RdiaiRYNNNk0Ne81dDGsOf2Bw4eccWLZBAEDBTZo/lJP+h04vWAtblSKJpGu+C+oqd5Y1vZrR1t3Lil41ZHH3x8RyfnzwOQTSQ1jWydwroycYUSdgHXHsGwrKu4AZRyBrQB0JLCefse9MIQ3J/ZN+LHsuXnglu9THSESxFI2hfc6wCMw3UNSQtX0Blrt6dG1ybysLZ4ZeTiECrKvsgGzKzPXuZ9adkDA1APbBHWmKT3E+Y+INmaGF+5ovx5oLzaw+7rFVmB0f+dSy18bRPzsQqZpPrthjrNmoXx2Ls6/YFu3Lppq6MPPvhAO9tbpkQ36y0dPDtSmnU5kzebhKT0rddfdysTSWP27fX1TYPo0/O6huOZGh1anEpOgKdSeKQjZlaxvzYVZcBypw8ADZZljJN76uMWLuwbo5YXxg4AHIPk2PeY7+xLIfGe8nNYC20RF1lGQcnmy+Daa0p4rpPfu7umYNOHzXoZWx6+9dZbOj46Ur8bKsJUdmG/MO/X1qpmo7FP+DhI5qKejbtA1N4FaLdtZDbrhP3R4VODd47PFHISS/OZ7RlHw4n7wXlPROygnZPYwKpyHSBfKOjk7FR7O5vKFtf0/17/u39mg/vLA78cgcsR+FczArNK0VRh9+NGjyRrda39tSqhX+doqXZ3//J7BrIGy8/rKv7xg2WPcQDsBQFKeaR6AyU7L/dfphLu7ZrWzAg8896uqK88Kr//x58Dy4DdxGSmRKQr8qrnNHp9X4N3X1/GBLwOO6n83UP3MzG+r/pIXP3GOytiXhc9fqGSEwKREBSFQCKOSd0FFgcisbAXwQ4+llQAkxm9ceOGfvD++9rfWFPt+KkS46HQzdxYX7N4V7FSVQVrh3pDp/WaPYrp8dmorpl2SgY6CHGE3mhEsQAO2Nw0mij1QtXOO+CiPwmfR5Sz19bWDWJj/8XXbt0yHcoiJ62GadcEH2y8oR+QQDLyTeb45wDOuRVO18slVbDqiZSK3W8V9SwC1qnakl3HjxL623gycwUsmcpYrChsrolgJ2UbLr4SynBKVOsKGWUQPTLlO6W1QlaZ6UzVUkVNTL+LaxrlyjobzjTNl5VM5dFPNl0ToFRa33DmejqaGigXU1nlMzmDNCjXCJ+1un31BiONoYk7LqUKREUw9CczfkPbv9T8N4KCq3v7Vr5GfGUyHOnj44b+0cO6/uB0qkFmXYlhX8XaQ+2ODrWTrKuYHylbTCkF7TmdVzGBjUpGiZyNZgIAdVWZzw+BrAnF2BDZmoPK0sSU3Wohq6vrZZVyVBWSavWH6o5mypbWtLl3TRs7e6qs4TkdepEN+qGmEsQS6AKWo2CL67uk3K70K68C5WUlJ1Lnjv9vD+XhwBWJbqelRv1MD+5/ok/u3NFo2NWNa1f19ttv69rVN7S5fkWFPJRwrFKC0jYBLMFbTLu2F6d7zCmCB0/U8YLe31BVjntMV4Ey1E7uQwPvLwHKUSdnqNRHPrh8vpNdqMCjNN0dWPV6EgHl+aSrYa9psDwatHBrVSZJVTvQfg1YgiivBeoSSRIBQfeJh/teAR0GJwAfANDY7AAoiqZPY08D5dtAeWAGAEApAOWOThudSMxrtUc5sgd6ASibtpnMapSuqF5+XeNEUM0NjwvqNckgqrq3dyv6975/I/w1Fh4E5rwMgL1k1eRepxd9+dYwIqKPQs3cYGqlNxnQFBSMI+9jK2PHQDusmQbKVHeTIVnHa6DF8gUjJlichb5GX1MLkwFGglVVqCMHv2uOJr2YKQ0jY9TXdNhTcjhQFfVyklD07UN/j3qElv35+NOilI86L/kZbOVmU1cuqQj6s7JZVfevqJ9Iqbi/r7X9qzqo1fTTTz41VdZewxHdP6ZQU9Ek0RGSJCRNY1GjID7GmjmJQb8FqsK1i33Ag357dDUjmv3LN7NA9Q7XNL4G4Zmrldn456A+f6FQHs9tf3ZEyY9p/bY+iz6U3upYtN90bGhnUX+3eQVOGif/RIFyDJjR3EB3YToZKgdCn2OnKIPkdu3U6tatZs1CkFevXVOn29LxsyOvQVfQriiVTaE+fHasyvqGTk5rtjQ8Oa85oYkNEiyr9WrVQlzsv8PxVOetrtKZgv2BYTtUK1kzrkiyIbiXzlARTarfHzqJgHo+CddcIWvAyjrGvseDeRGPO+sa67GTxwDvUklD6HS4UIzHQZ8iAqxmg/WwrLtQoRbzOZEwiOa9Xn/9dVeYEQmL3wMWFOffqNU0nwRrwFw+asEZkyjsW+did2fX84Rkwfn5mTa3NjwPSOAjZoktITHKo0dPVKmUnNwjccxrprOxj2Njc0utVtOUbxKiVLBhHfDaQPvuqmunjXVVSnk1c1f0sxs/fNXY7PJ5lyNwOQJ/QUYA0Amws+LvC49Uo2vP4H8djxfBcvkPPhSV3cnOhmYbF73Syz17PFX24NQV3F/0ACRPty56iOPnkhgo/4sPv/apctztv/bdF4B4ALCZs6Y9kr3394bKHpx8aY944uqbby2C9UbUCxeDYlRVqXA5WFn1qgzA2b129JQ5Yo4QNEElPaL5krY2tnT71i29/fprmnbbapwcqZhOamd9zUHUwcGBNrd3ddZq6eHTp4LvyaYHyOka9A7tWwgtGRqUH9ABUOVNp1RFETOZcMYXgMeGtLYRQDLWI9CisBVaq1ZVyheCYFWzqfr5qb/TFwDFM9DMmZ9QyZMq4DuaSqiQwdYqqyr01zR08sgeaxm4hmAYQD4A5JgOTYCZckUZ6hr9SYP+wM8LvamhVxBrEeE9Sk9cKad0AfXUhIrZtCq5tHLzhfKprMb4Z2ZKmhSrqs2S6iUySqaLSlBdRr0Wmle54iBz2B9pMZ6qkiu6Go3NULMdqsntTteAfoqQFkA5um70J7rCOp1a7Zhx5GfG7MrevgVSNvFSHg1177ytf/SorR8fD9VPVZWYjFQ+e6jt/mNtzU+VTXeULCSUzBeVSuZVTJZc7Uzn02YnIKYDIKAO5GOwBQ09krAE5gEoz8ZKp+ZOFlxbL6iSC7TrZmekZn+sRK6o6va+vaXXt3ZVKq+ZTQBwc2WOrBfAzf3noaJM8BWLzsVqt3FV+cUKTojZSZoEBV3ALoEVojjQ/s7PT/XwwSf69KOPbOX15u3X9c4739Du9g2tVfaUy+KPDFAO4Hc2wcN07s9nbhM8xdVMaMuu9iYCPdtKr9NwDrHSdw72AQrgvtcCqCYhREUZOmss5sWcCnJXEcjw9V1YfMY+ptms2RnU1hDzarS6EVAeaD7pa9JvadirazzsKJWYKJMMNHaTey8khj23415hPi0GSYE0G6p3vqZYdtEz7j5PVGX53KG6eJeuAGWqSbVWRycA5VEs5pVXARGwX0C9HqeKGuY21Shc1zwGYmGBWAKl0He70F95e0e/cmszVIRjn/go6XfB2I6TAUFr4eKd+O8i9Agvd4IL1sHyd3H/svtgg7VYGJFQbTagi5INAbgFKrZF7GJqb4r7I1gppRGeivqTvdZCuSa5Qh86oNg069CzLFo6qIySfOjDlJkqD7OCntEZtGuZzm11Xqy6on5d2l7wdx/1hpo2O5p3egY4xWzWCS6OP5XLaAb1t1RQEs2GzTWVrtzUyWCiBwdPdVpvaWTB6pRVkEO1dSGEJnP42NlaB6psAJScMz3TfHZcEY/Hxv7H7j9eHeovUiePPYkvbLk81BG6XYLjKIHh/4etbPmcpdZGfL1X3BuoF8fgOPQ3Bx1w63iYSRUqyk62UGHkvkDx2vMA4TISMellQiUIil1UkOMkzervOP5YmT/8HDzcfS1mE1yaNR/jQd5Vv910i858OrIS9+npmZq1M7315huhp7ZLpTdlRtPh02M9PToy0ymTLehXvvd93fnwYzO4EL6Eogw1u9Prq95s26+Zn9nLUNzmivAZJLyajZaGqE+XKo4X8IdnnNAbANQiWOl2j8BWd2uWWT5RNSEIeiGIOVW5THsM1RP6sGE7Bcs5r9cRs41EDusi2V1anUj6sr+zLuOEcevmTQtzEQPAkIDNEL8GFhgUaJT6rRQfsxfsMjC0kCbJc9ZOtAx4H9Zkrrerzbmsuu1gX3V2duax2VzHegpF6yDyxj1F+4At8mbToHFCj3bkue0q9mLu42DOnGz/QI/2f+NrB4GXb3A5Apcj8OdvBH4RWM4c15Wutf61nPQqWC799J5mlYLp21/4mM6Ve/z8F4Ll1t/41c9Vk+P3W//H//xrnycCYt1f++ZL3wd6d7oZhBn9eIXjTVy9/aaBMhtGqB5HcQ2BjStTAaA6hCEgWwqnBOGR0CcWxIYszpSil6tk+u67b72lX/3O+yokpH6jptNnhxp2OxYoQU1zY3dH9Gh2hkM9PDiI6Kpj9Tod20tcu3bNn03AD3AGJBMIFMqhkgjQADBQmYP6Va6SQa/7OW+++Zapf1abJgBFLIYKIf26vZ6mo6GPF7BIb629Y1ESTqe0Vi66mpzHzocebJ/jwhRnNn02WIA5gR/BAMdITzLgGDA4d9UpBOb9XrD9wZaFsSFJsF6pKq25eoiTZJJK5tLKZlOqohpMRSeR0KDX1/rGjgaJtLrJjCa5slqzhGbJnBKpojJ5gt+KssWgwInX5GI013qhapVuhHqanZb7zgDKnS4CYyGID1Yj80itNvQoo+xcP685CKlWytrf2/f4b29uKDEa6Umtq3940NJvH/bUTq0pSfXp/LG2e0+0MTtWSjUpM5UyOSUWOQNlxFHS+aRF4jKZ0IOOP3IQraH/jIrDMFgRJaZaTAbKJGZaL2S0X8mokqV6mFSrO1a9N9QiXVB5fUc7V25oa++qxcxyhaJ7RSdRFZWKMmE+AUsMlN1/737PyEqH6mxkGRUHqIGaHeZ6TNN2RXkA9bqrVquhs9PnevDgru5/+qnnzTff+4befec9bVT3VCps+BwDLTAIXVEtJyjm86mCWFwM2rypxJG/sSvKoRfa1maLC6Ccx6bM1jpBEAbrHHqUsXsh8VAskozgM5lrcwfvBOwEqqigHx0dq15v2Epsb2/HmgN8bq3WCqrvE6qIQ00HbY0GTc1GHWk+sOJ1wqa9gYLuDt04yRGVU119i6iynk/Q5y3ObaJrUDAHmLEuTGYadPtOUE3GA1eYCTQHI4ByVyf1tga2h6KiTI9j8A+Oe5ShXgcQHKqHg8yG+rkddXM7mkc2PGHFWwXKQRjo73z3mnZKubC2RV7woQh6oQzuV75QYV6CmahSHq+Ny+etAKzV1ThpsLRCvYmOOX5O8AC+AE7LNgQLJoY5GnsAm9YbAUDMDRbppHLToebthorzkYrMaVZm69lNNR+N0F220BS+TiTxABroTJBwLJZLsie375cg5Ie39eC8piT+3ehLpEJ/NOfL9Usmg/YAveeZbEppqNg7VzVL5fTktKGDs4Zaw6lsAUGCZDFRIZNQIUurCb3JVPMQhINZkDSTIvZNj+0FF4l55JG8ek1eHMOL/8frR2ASxNc8Bs2RqvVKYsJXm8V5lVUQC7utXPtQWQ7z2sfrlocLr0oSElR4rQweVbvnppRTqQ4K/U4kcb6mnMfrCb3l0V4ZAWy3EKwyESIGiBOIkbAZDKAg5DYJNPrJUONBW+V8WufPn5HxlL1+Ser1O5r0e26XQhiO69fq9PXRx5/oyeGhK8q//uv/hsGz2yD4DhsK64x03sJd542W9TZIdgMUvXal0ppP5qY49/sDa37ErBk+g6S00xaRqjVLAT32MaOF7zhGsBbT78vezznS50vcMZ2E8+0P+lG7R9b3AJ9Be0iv1zH7AjeFZrtrFwyev402Ry5rm0eSkCR6qWaTSAzq1fKey3HzO9ZX/k4swR7Hc1jb0EqBHk0ynt+xLrmvudvTWnXN9PxmvWEAjwo208K2d5mUBsORshmsJNPe49FIgVFTzGet+m4dhwX32cTr/9Gt39TRxve+dhB4+QaXI3A5An/6R2CRy2q6QX/sWKlVYPYLDt1g+Y19zbFgJWbBlYeCJTHt3UP3B/+iR2zFxHOSnd6XVkpX38uvLeX9mfQSf+ZvEQ0b+rUtl154OEbDooPkPJvAdK78vcMv/PwvqigDYqFfv+oDkVCzuiJKd/w66OKdf/P9l74NytnpF9SzGdfcg2dfeLyJa7ffWsSUxDgQjd+dgCqmPQd10YtgJd7oqQ4sbaMsTBN6f+g3+/Y77+qv/OW/pDRArN109QORIPwZb7z2mp6fnarWbKoHUH782BsR9kdUkuktJsuMIiZ0vZ430lxUOUzYjxZgEXqQ8AFd6Kx+5k2VTDPZf6pYiMsMO8Ef2TkQKIpT1GGDiAdBez6fCj5dVOlyWSub8oWqKTTC0GA7t6AXQeRn7IWiIbEFDIFSVDhwBRUhEii2TPaI4oc4E1YSAG8y4YjtpPFMRQQHb0xoj5EXKiBpnspons5onsmIM+gl8hqnSsoVNlRd21KhlFd/1FO72dZ8uNBmcVvr5Yqm05Gag6aanbYa9a6Go7nBvCcVRwNdmYrmBO/eqYOgRqPuCji9VlevXtHVq9e0h/L1Yq7Hp039kyd1/ehpV8/nJQfopdaJqp0n2pgeKbc4UTLRdT9kcpFWelow0EmXM+6JK2ZLyqapNgP0M1pQMUwnNZ2PlFqMlJkPlRh3lZuPVcWfuJBUOZd2AN4ZjNXoDjRPZFWubGpzc097V25oe/eKMpxrJqNJOqUp98x8rhyq6/auzC1peq4GpVIhqRLZQ5l6bhp6LPgDxKMqCitgYQ/s8XiobreleuPMYl6ffPyRPr7zoRM573/zfb1267Y217aUzxbd68c9QmDkJI5tUaCBIzBXdAAZsgQhUWAAPJ864BoNsToBkiZ93FSAoTI6f4VqcFLuFYcl0B+MlU7kVcpXPXfTSIwn8JMObz+ZJNWoDXT33mPdvXdfhWJO77z3pnb21lzl7XYG7uefAlonfc3Gbc1HHS0mXWnRc9IiHCRrNfViGiaompmOsGwLNZhYPg96N1XEUJWJOzXMOoHy3e6o227aksqjbI/xiU7OWzqrh4oyjAfuZVgC9iVNBh0HwxevP3ZvttJ1J7erYXY7aiCOFPpjwa1IVZ3K+A9/sB8EKFYASsC4QQ057j02iDKFPGo3iSnnEVC+WCMvKNwvA9grymLLRTp+7SowiquJq1VFgFpc6Yx/XgJsvJ9R5p0OVZgPVUnOXt4z5QAAIABJREFUlYLuyr1ETgMAOhlZHTusbSGBiJOA+z4RJGTdiej0rKkG5ImkZggcQQW3d3Ek7EivvZ+zUCrNZweLJNGzmi+pBGBe31J/kdLheVNPz87Vn8wMsADUzBXEEJnjJABs6QRQxsoq6hNeUuaTkVjaZwRNotqyq/ERHS2a4OEWuqjShzEKVWbW/4jfEHrHo7kQX/KQ771IuoTXhrG9SIJEySy3FwXBujBWAEdE1oKSt/3L6cV1DzRAOQBtPJTdohDeOmIEBIZD4H5cfNbq9Y97bANQnmmCWF5CSqF5MOwaKBdyBAUjV5PH7ImZ4Dt896MP/X8SZVCjSSyf1ep6enTsJFexsqZub+C9lGQNCuskBEYzbPCCQ0J3MLI4G1V/V0HZ66gqJ9NmuXCsVIMdhCVRv+55zKwVEe2LgYES+tfjGCFQ2uWqM3TrGKgiQtkfTpZ065jpE58/bBSo+bS/YEcGowV/ZEA3nweIJnkNtRnLOaq2TjiiGeKWrOnSy5nn89k84n7jGCwDtDu9rk6On9sai35j2FRcayrU7pFGc6TVNjtkMhuZddXtMv45rVWqbuOi+s935j8tZOPJyFTsQCnP6c6tH6pVDG0gl4/LEbgcgT//IxDbOQEAXwSfX3T2qESPr287VvdeMRy7zepVqsrYKRk88rqvYMXEBrgqnPUyleh5PqvRm59X7LfYbD67TFonRuMgUtbsuif4ZY+Liu8qh0wq/dGnelVV7Hkxv+yffpn6N0A57q9eHgN2ps9rSkxD8mH1Ae07c1x76fEmrr7x5gpQDht4vHnjExoHeauBYrzRx1Sx1UDQ9KrZzJTdH/6Hf0fvvXFbtaf0J0+Ut+rzujZ2NvU7v/tjffDhHQdRFfcVr2k8Gjugw0PxtHbu3iOAJBex2W75WNjU3nrjtr773e86Y4zCJ4AT+tdwMjSIZcMMdjuBfjjodFUuZEJmZjqxh3PB1lYARqiLC7cGkMVGiCMWKDJYzgQFaaol/D1WEg6jGQKpZTAWVRlC/1swcnIQa+GsUNFAHMVKwilpNBy6ukL/cjafc+UP+hiX0GEfFRmCMqhrgLxkSu1kUb00PVDbWgcoVwHKXQtxTbsLbRf3vIlP5gO1B3U120016gA+AqIAlN1DOVu47wwhE4Ihgi0sq+irghZHfzLBwu72jkrJpJ6ct/Rbj8/1o8O2jmZUcTPKt+sqdw60PnmmwuJIabVsLZQAKE/yPo95nkRGXsU0Ymj06BZcYaY/O1kAWCLTNVZm0ldq0FEOOmFqoUoewJjSHKXR8Uz90ZjuAuVzFZVLG9rdu6a967dU2NzUnAp6MacxwjL0pM1ln1Ou15KCbVGaSKSHa+ZrEgkKrVA0AchUwAgmsbKZTIbu/avVTwyUP/zw57r7yV3dvHpT3/72d3Xj6i2tV9Yt9EYSJQSTAShb8CcK0KgoWOjLwDxUFGeaajgZGSiPh/jgcr+F/mp6B3MFFHWZNIC6pNr9nlotgM9M2URR5cIaBXwlU2MlksGeZT5NaDhK6+hZW3fu3NdHH36qTD6t97/zDd16fVeFIhWiYNc0GfY0HXS1GLelWVfJeU8p9d2nnKQvN0jgIYFgsAxYQnRtKU38wpISKKrhETBNoIzjDT3uti16MxoPcNc2niRIPjljbNvqj3guhIS8MnlaCwAj8qd7TtkiKADzZuG6utkdjTJrUSLvBaAcAaa9Slq//lpQybVy8hIQRRAtkl1YpVt7/YueFwBVAF4vgqnVCnS8HobPuRCkiocnAPPVCunyL9EPF6MWP/di3Q1PgbI/H461nU/pnZv7ys9GatfOfB87Sefqf6BjB4G8C9BNoo77nMQYcw+mBNU61jUnGSPBQyz0sFYD1AaV80D75gvQYvskNAVQty6UlatuqrC5rdzGrtoz6dHRiR6fnGmeTCuLz71mymenkeAjCcCEgRr3WAC7Ubd1dB1CS0/YOFfqx+G6RWr0Yc2N1kdXW6OV2KppIUFgxXEvz3GfeDQno35x/hf6i0MLEWrkpmVHiZNw/ZlTobUoFvBibyDRa+q1gTL9yaxR7HmhquzMOiwHK8THqQCOKFTSzQBYYS/8IqBsdgY0e81s9ZVeTLWzUVa7fq6jpwc6QfH6yp77bJ88eKjNjXWDt0ajZWeALm1J9YZp1OlcwYmpwXCg6zdu6vFjqszr9n8+fHakQrGi6XwRknbYJ0biZZwjTKAYxLOPcfjMG/YMbKUYD1gxJAjRYLDvN5Rms0ZG0bUMVnns3yQnWQ8ZY6re7Nkkx/lOZTdWuk6hmp7J+nXs8bRT8bplPzzK/FRgRiMLhMbxCP/nmKg6EwfAwoEZRO/xtevXPLcB/kF/YuhrjLbK+dm51yyei/o1Og4wtXiPs7OaKuWSRUIzBZIgNi50jME6USoUNJ9MvGYVcpkoGY6fc9pCoFSc73z372mWvhDreWlEdvnLyxG4HIE/VyMQ+w9/Wd9ufNKT3Q0t8jlNdtdCYSsGnu2++2l/0eNfpRUToHN8c/dzHw81Oxbr8h9JrqItNZgo/+DpFx7uZG9Tg3duaU5r12Co7FFNuYdHryza9eK54s+86kcNJuj8+rcvbK0QPK21l/3Jnzuw6VyFT5689HgTV16/HRLfcfU4CnD5ncONFd/SF58T9y/GG3/sl0gQxmb5n/3wh/pP/6P/WB//0U/08c8+cGUeW4bT2qkeHwbFayyO6rWGK8BsvgBmqnX3Hz00xXRtY131Rl2NVssglecApBGb2t7cssAGmye07JPzEx0cHqrZaBjw4g2Mz+et69e1t7WuMRVcK4fO3HdMVVezkXuGCYDYPDkOIjE2a6smo/4d0XRDtScEtXEexP1PEVhm41/aaxnhhOA+gOUAyhykuXI1N6gjG4NgE1+pbNqgONAjI7ldgjJAJYIxqYw6mYq6mQ2lMpuqVjZV3sxrOO7p9Pi5+s2JdqrXtLW2oYUQwKqp2W6oWR9oNAyVAz4vauoN5zWZWqiEQARF5f6g6/Hc399zsLC7vaVKJqen9Z5++6Cm3zlo6XCKgFJGmU5dxfah1gDKs2fKquEgOr1IKzkpmCo8TpBgSCmfzpkCT5Igm0PkK6VMkfPCIWuuHNUraH3jiXj3Qo5eQPr+gr/qzIUMbFwQPitrfWdf+7det9hQZmNDQvwNO6nZRNkF4mABpLpC6d6xQJs3WI4UcV+mgB3bIMVBHhVlA+UaliEnBspPD57q7Te+oW9/61e0v3tdlQLBYmhBYC64P3kGnTzMBwTRYlEx98HF1iiaqo9F02hsoEzFjeoN418uF5QvBVr1IkVf58JAuW1rp6ly6aLKxYoyWarWgNeJA/bRYKFOe6779071kz+8o7v3HlGS0je/dVvvfeu2NjaLDipR0O11muo1a5qP2sokR8qn8f/kuEleWLrdY55YBKCsBQTgycXkX1lS4mrpauAfMy+YY6NOS91OW+PpMNgRAZRHU52eUa3vqD/kHKW0k0bZCFwxBxDTChXHuFp3Xnpd/cyGpilmSuh/DffkioXTfKG3t1O6tRbQSkxpvahyXRx8vH4tK8orAk+hGv1Z2m58D8fvsAp86F79/CMAsRcfq6+Lf46PM16T4++puVRIJPX2tT29trOu3tmRk3yAPPf9ui899PnPSf6lMp6DvC9rMe0irIVkel2oIzlG9W2Ojd3ADB5GMJ8ran19wwrtQUQOW7nQP8palxx2lZ0OlANUoxFQXVNhe0+VnStSZUN3j071wacP1CPpUcwaKKdN4cYqJ2GxQ1TYA/06oqBDvXYFP2gY+Jyj3m6nXiKZbyjaTjLZDj5ah6PqcpxqCCtr+F+ckApJm4sEcDymq3N19drYmohEkXMkC+8B9MxTpUTHAlVsA0go2CT9AIVTd3VHLTcBKL9qRTk+jtWKstuYIg0HElqTQVelTFIb1ZLqp8/1/OiZ/ZJhAT18+FDbW9uqFIsaDMbuSa41Gmr3+naBSGXy1rSg2IsOBT3I2XzF91qpUtXz05rvPejYBvOwOewlTWI43DvMDc7Z7AD/HHRL4kozz7HHcDJp8Oiq8Jze36GZGiSyqcwGanioAvOutUZbjUbTew0V35g6zZxDtJP3sdp4pKINaOazAMEcAwkgXrO/u+Nrxd8R5GK9JdF7fHxsdWz2N744J2IMvnM8gGco4VCsbUn5xm37Jz948MBuGM8OnzoOYNwA3612V1N0AmKlVyzVsAhDwNPTZeo9CNYYCtuIuuKm0Z8k9Piv/ndfGDRe/uFyBC5H4HIEjLtQk14v22d5slVxWxSP1CsA5dlaWahEO0YZjATN+JUer2DFNNld13R343NvZ1eNHDFieKBOHVdsC3eCtd4XPTjPOJHAc9Lnrc/RqL/otSQUvEFFD+yfVm226KMevn1DC+OppMH7lz1y949e2lud2L352mcqyvEbeXOMKnCrwieroPjFD40zulRFOfyrO7v64d/+9zXrdtU5q6ndrOnJkyfa3t3SG2+9qWQuY3slsrpshnghAyTYJDP5nMaTiZ4ePdPZ+bmG42AbwWbKBojiZQE7pk5XJ6enanfb6g16Ft7gePd2dw0AAWavXbumGT2ZVFHGQweYqE7jhUlYRU+R+88MqrIOLNkU2QytiI3ncPA3WlI2Q49aCL4symSOfPS6yFuTYNWUw9h3NhJGomJN1cfvyWdRYQYgm2+fUBr6dTIEfAiXAZ5NbUNJO7+hbm5LydSaSuUNVTaLGk8HOnhyoPpZX7trN7W3s6N0eqbhGCXxuur1jsYjaTiJaHG8M/6nAHWOG/VubDiwuej1bPNBAgL6NTYjxUzOXs6/e9jQbz9p6mCcl5I5ZXpt5dpPVB09U2F6pMy8rvSCfrqEktOsA8cJitYR2EnSi5yeK1tMK1tIKZHBYzp4hFIFTo9m4YufqShyDaAzjql+m/WLO6+SubLKu3vavvWaNq5eU357U+lSxWrjtqiBIRCBHYCqFbBzwWrJiRCvRqH/dhUs82tX/gHoUyrK2JUAlJuuKJ88f6YP7/xc9Vpd77/3Hb337re1tb5n8TT3EkZzgfnLe2dTgcZKb1zom0u4kh0/Zou5htOXAeW8SgBlRN5g/qeotgKUERXruxJLPykVDsbRLaVBXFrN5ljnp33d+fBAP/3Jxzo7rbt/effKusHyG29c01olr9l4qMb5qY4PH2ncr2utlNLORk7FHMB7HIX8nBQLIEr20K/x8kXR+kKY6GINCL+7sOUJ4+sk0mSifqetQa+tCUAuUpEGKJ+dNz0/+4PQ44/qsyvKqG6nsXQLVNkQhoYe/dPy2+qnq6Zi/iKg/IPrCZWoxkfKyl7EX4JYXwSpS+AMeLM7UATKVpKJy03hhd7mWA18dW0M1NPPq1nGAOllbJ0XX6/xVNc2NvSr33xbxcVQ7ZNntpiDreGKMjVk54AQLgrsAoCi2yuGYy3GE7dbIPhH1pWklenWHFs2o+F04mperd60L/vW1rayBazeIlsHa0FMNO+2lIUCXCioulYNAAz9gXLVnsuIfdXHC3308EAHz6lUJswOgIqMB+94QgsIwm0xEyesq06ExNoOkW81Y2B7prhAHNm2WTkcwBz3KEfCbR6z0DEQwF1cUY5/H4Fqz4NlnTMC4tGLl9ZbHlFLDyqTwhM3pbVq2fRaRCBhM5Fcxe3A/blL6jV2Zu6XWBHz+mxFeXUertLxXwTKqcVYs2HPLQuId62XC3ZGeP700P3fN65f02/91m9ZnfnK/lVXg9vtjhrNtteuQrEkoaSOhVw6Y/snknKDEUk19DtI1LLOcm8ndF4LtDPOmfsOWnOgQXPfswZN3RaCwJV93BHjcrtV0olIxgSK8miAcGTwGebzYBFQWa43GsrlCxaXs1jidK5klt7lsdtcSNDwOcQEJHDoJ2YtDf3MJMmhP7dclXY/cqupQiFvBs/e9pafa7FDgPP+vsE41lH8Pgb1cfKU77wH1WK+N5p1nys/A7YPHj8xGHcFexQUuPl9rdmwMrhn32yuYqHkBApJb1ZL5gZuB7DRNjbX3V8OcB5tvqmjX/lvvixOu/z75QhcjsDlCAT6NEW2dGqphp0+bShz2vzS0Yntmr6qnRKfuQBksy6/RLX6iyrK3l4ByzBpEXSNac2zuQofv7xCuzwJ9pdqKbRs9gdKjr4czC4xKl7UleLS6ulzfdWppIbv3vrS8Vp9Aordn/Fyjv5ooPzixu0TJ3iJgvs40HsZZSyu0MQbvqvKyeAZvLe5qf/gb/3bevvWTdWPjvXBT//Q2dryesWiILlSQVeuXAtiHZHABhvvrZu3NJpOTL0+OnnuDZbepO2dbW/uAE0AM32PbIqAbD4TsBzbTiByVC6WvLlOB0PNxyNl6KdKLiyklSKzjTgOyrxWxATEJb0xBn9e+tQCGHYsTNC5UhEmKI1VWm3dE1WdXcFxHxsgKWR2GBN6v0gC2PbF7x0CsRAMBp9RvvgN4jv8bg5IiN4LMD1LZdXPb2pQ2JOyG8oXq6puFC2Qcu/+Qx0ft7Sxdt1jms8B9prqts/VaHQ1mSw0HlFhSoZme1Ryrcw8dsBNcNPrtNXrd3zse3u7un79mqnX+XRGzztj/f7Tpn77UV1PhnnKRUpTXWofqDR8qsL4SLlpTenFSGl6bWcArKCSTJ8j9GolhspkZypVUipUMsoV0s68l6DbUhQdTLXoTSxKBp2D/q88ZMXBQpPuWJPRTItUVqlyVfm9PVVv3tD61Wuq7OwG9W+SCaadBgVerh/n4iRMsRgYApFnqudtDCQi9W+uha8x1YvJPALKA7U7gLkTHR0duqI87A/1/e/8Jb15+xtaK2/Yc5PkCgkV01pdgcMzHE/Z0Ccd076texMBLiouw9lwSb2mohyo1/goI9gWKJ4AZS5ZdzhSs9F1IEwgWVorqljOO7nDWM2mCZ2edHTwqK4/+qN7un/v0H7aSgL+J7r1+r6+9c03tL+3rsRsrJOjQz26+7HGvbr2dyq6eW1DpRzzcmyBtUBQRbgBsBRRr23jdQGUX/w5ZlesfqfdAfux4aCrKYEjlTIUuEdjnZl6DVCm0ghVMa4oA5RpiQj3oauNC2mcKeus9JbtoQI7gsj+8xVlZt5ffSMX1G5NyY0QlO+3ePVb6VCOWk6Whd+oRxnWCa8NqtkRxIpIGct+5ujtgjhVBCxXAfQKSydCIuEVK/kG1q/4/65oxogvasP4/9l7z2ZJsvNM7EmfWZVlb11/b/seAxAACbfkLiWARoa7JGNXIRP6A1JIoU/7QR8Vod8kReyKxK5AuBkMZoBx7X1f78pXZaVXPO/JrFvd0zPoxnKlEHlroqN77i2XJzPPOc/7PsZMU2w26ri5uYKqnsCiTjWaQTNsWVTptMz7TMAdv7NJrXwi8U9JECKk+/4smmetk3FBDEqAY1crkvtO+iw7Z/v7+9KV66yuosZcerpmi2kgEE6GcAtTKxoQSlfbMuE1m3DbK/CW11Db2MY41fDp/fvYP9kTSQnXEmG06Db6w6GwH3hClft30bEX2ro6A/NLjHICvq5wnlZmhAooq0JMOYjq/5Wi/bxbXcpilL5emU4qNL1Iqy9+XnxoeX0K40jYKYDn2WjUqqgz39xmsoMjzAzGJ5VAuZzvRNVcAGXlBq+ud/63mBVd3jv8m+dcOTyXjwyekeFw94nob+PpEBVSem0b40FX5DUP797D7du3VXHVdkXTTKOuyYQdf0+ujZPTM1y9dkP8DUaTCTrLq9jZP0BvPIUjdOxIADT9PyRKiaaTSvSukhqImFkiY4wZy2YsFLAQTCYQNblJojLiCZ5Fq01GilrZooQ661SMFpM0F/MwAnOuc2QW8Hcz6rBhSJGbxRm+rseYSBbBJxPRThPwcny63VP5N+d0AlwB9KYh862wxBwH/T7BM+OjXPHY4B6Cr+XrpOdvmFKsZ6F9e3sb7733Hi5f2ZZcd45jtVLB/t6ezOWdzjKC6RT9Xl+OkQw1xlIyC1xWtCSBXyRMCN1cXLuVpCsKA4nBJAOAcpPx9n+Ko6t/8UabtosnX4zAxQhcjEDphu08+Won6f/YI1V2aF/3c16nA/667/W7Pk86yl/l0L34xl8B7F8AyosLN/8t2ti5U+y50Y1sZAqXYQKOkkan8KTqsLKGvr22jn/+J3+Gb3/tXUy6PTy4extnp6cYzcao1nyhXtNwhpt5VnKps6W2lECVcSNndJk0dKxvbEiXbzgaSZYyHZlJG+SiKJVsh93nCOPpSMAo/58RU1y0udhnYYRG1RPHUtekK3IOnRnKhia0a25EUslr5oZIAWXRJ4oDKRvriopWAmXRIBedrpJGu0hDJxhlBZuL8hwoS0xFYXZGClvxegIejhnpaTp5WsIwVRnWPHbqeamfYnVeOsp2E5G/Bq2yAturwa9XRJv92Z2HePD0FLZHbfF2YfoyQBT0MaJjNGm9aS6ATnpzmXLJZQGBJkBhMMF0PMJ4PJTvtrq2hkuXLmGN1HbLwvE4xi92+vjRg2M8nlrIHR9GPIM52oE33YUX7sONTmGnU5gZs6YNtkLVRlg+MISmzWC7GZotB/WWi0bdg1+lftmGFqVIxyGS0QyzIEZm8rz6qOUW9FGCuDtFNEule6UxYmx5Cc76Kuobm2hyQ19vwRG3VW5zFVAuO3U8n+yCsFPGjlDpWivnpoxpYmdduiYElTpiAuUgQBgqoMyO8t7OM9y5c0v22d//9h/i8qXrqNJlnEBZJw0wmQNlfnaFDs5FRNU8t3UBKJPuGkTsKIeImIOdsjCzAJQddZ3lBVCesAN70sXz3X0MuLmtuKg3a3Lv+NU6kDvY3zvDw/sH+M2H98TETcyb9AzBrI9G08ZbNy9he2sJWhrjkED5wR1oSYArWx1c3W6jxg6gRnp1ojJ8C6Cc57yWCZ5V50QBuVJrWsoRqNN8kVYrQIUb5mCMMJgiA+cGPoddphinZ0N06Xo9VUCZoEpRr2n2Rpm+chhWfV0Dgd3CafUGYsNZEBp/ESg3XQ3f2VKOwMrISXVY5ZwvTI4vdI8X/BlKoy9lkK1yqcvHIn1baVnVQ9Gmz6nXr+pef9mE/8L7L4Dmck5mTnKnYuP65jLavC7CCTJ6DLAoRQ0qAa9kIHO+oLeBPqdXT4djRBNmLEfIQ9KiFP2a35R0WV1ifnQxwOOg0lTx+OQIu7t78LwKKhVfrjE6yUuEleQja8LcSKOpXPsrmxvw28uwGk1YjRZMmkclKT59cB8ngz4st4IJc5szIGBhSi4f1VXmg99HEXbUeL5cgFksxJbglywLFU+oHsoHotAlS/e5dBfPhVp8fp7kExZ+UNh/zWncisYuBl8Zu6s5Kp6DVsNHnZF8dDV2SCs/B8qcX0vqtfpbFT0XgTI/ULTyxbVUHlMJlMUAkBIbFnfSBOPuPiw9pXICYTASynUShrKWNRsNfPDe+yprOM/xbGdfuvvscDdbbTx9vouDox4sWxdw3FrqwGJ28u6OaKiDJFPdXgF9Ghxmd7MzzjxjFj7oWJ8mYuxIKjY76qITZ6whi8yGKUZVlDBxbuUfdpM5bpResfvK4othOZiGMwxGAQIybcTsjCaOKg6O8XBynlhcFwDOTGrI3MBxIGW/PFNMsOC1J07ujNzzHCmwy9qbKg8RAmgWdZrNtqylZEmQeq3y7E0pBPG73bhxXa7vshDOxAy+loyjQb8v9GxKZp4+fiL/5usp6RKWk+PgtNuTokSr3lJmnzSRdCzU6zUE45GwfFjAdG0aSIYYvftfobf+R192+1/8/GIELkbgYgS+dATYWX6VAdX/20MWry8hWar/9o8lDvv/GNjzS77292U76KvMvErq9eLmZE4HE02uog2+TA9Um0Jl9rXYaRUqMkXTtgnXNLHeWsKf/7N/iq3lVTEPolEGc4NJKb778AH6/QHa7SXp/rKSy1gG6dDmmeQEd1aWQbfW/mAgmuVmqynV4JpfEzOOcBbKxu7k9ARhNJPKuKGbmE3HYrDUbNTg6ATIBnTGaegaHLoxU2fEjFGTmivlAM2HZB0vZGpyT0P6NjuR5XGWNFoRyy3QMssxpB5ONkULlMsSSAuFjBsKutNSO1g4XEskBjsvBGmMemFHtPiZaMVMA6luYWrWkNY3YNTXYXg1VGqeZGT++vZDfHR7D2czFyur2/BIXU2H4mQc8nwwToi6a4OaKgM247CYwxpFyOOZdIqmE0W/ZmV8bX0NV69ewframkRkdScRfvGsj7+9s4cHYxOZVweyCPpoH85kF/5sD154DCeZwuImUxiVBE4sApAaGgpYdl0N7aUK2q0K6jUbDZ+RWDZ0FhLoujpVQDkR868aGqkNYxgh6ymgnFg20noNSbsBLLVQXVtFc3UNzUYbvuOJtlX22gV+4bjLpqoArdxEke1AACZFHun2F9R5AmWiNZ0xUql0QEqgfHp2iN3nT3Hv3l3YpoM//O4fYmvrKipuDb5XkW0x9XLcxLHDISZerjePhZpTbwugzPskSmIByqQlSreclHXdkNfUalXpKPP6I7OA40igvLd7hLv3H+Hxzp6YnDXaLTTrTbRay5JZe7DXxaOH+3j+9BCZuAyzU0JARdAcY3m5htVOXbT5xwf7ONx9hqqj48blVWytMVqM4JQdcRYbWCxi8Ya6fcIqAuXCam5RY1oAG0XP/GLHWRgbMbWuATSKbdnx1IAwSYR2fXZGsx3VeaJ5j+0RjOniil5G9rCjHGkuAqeFrn9NKPjq8WqN8vUlCzc6tgAu0eQWsgcFwJTeubxHy1n/ZWCr5rcvB8rl6+esGnmjF12Nv2pFWQTpi88r3+8c2OWwsght18C1tQ46FRPhqKcKXbzYRbbBSB9TCoN0OafnAd2lRR9OgyY6/wczxNOZdJmpUSYAI1D2qjXpjhGfs3NKIETTp97pGR48eIDpeArfr4m/hF2pw3A86bLSjZlzSLNRR7vThldvwqNfgOvAoMt7vYFnZz03foB8AAAgAElEQVR8dv8B6MkeEgDFGcgp4LxHzXKpAVcRVy+O1lezFbjulF1k9bqSxVC+rvx/+Z1EN30RgC+OsXod5yp2qnn95wooazkqFRftZk2iAwmQ2VEmzZYdZaYbsMi1CJSlo1yYh9FkbU4UX8TnC/FQJUDmuVdRcTGSyQm0LJbs8XAylvWLbCB2slv1Bj7//HPs7e2r4lySIUxTnPX64nq9d3BQxN2Z8BsNAcpHRyciJ0rSDGGWo8f87CxT1GZS9xlNx7nSteAaOvyqJ2tFmkYiT2JRmmCalHOX6yRyVFwlmWIBUgotLFRmCWazCFMya6hNh4YR89uHI4x4Dcap3PucanlNhHEs6y4p16Rp1+pNyYrn93S9CgZ0+p8G8KoVoV6TTcZxSuJQQKx0ks9UvFOpPfbrDVxmssbhoVC4KSWiBrnsOPP1/DcLQJxrbdsSgM2x5GtYFKJ+mUZpl7a2sbu7K3pn/mx1bR33Hj7AaDBCi0Uh0ajHYoondHyTMi5TutOMmTw+OcTZ9/8XRO0bv32DefGMixG4GIF/+CNAaWXFVcZXM8VAfN1HSZHWgvCN4p/4/kLp5t63aAy97mcWmyWhV0dby8j8rzYltHdPXzsS642+w+/w5PDK+m/9vr81HqqkXssgLizcas/3IkB+9UZSgY3FDQerxdyH2rqOhuPhX/zpn6LpeVhuN8Wt+rh7jA8++gjPdnewvr4hXYvDg0N0T09lA0eHyLfefUecMHvDAXb39nB0eizRDeys0uyLFXXSrkmLEsAcRdJ5ZX6zdIUtEw3fl8o/M3+5Ubc1oEpqFM1jskQWf991MWP+JCvlBMqFHlgo1EJnVGClVLUJyCrcjbmpUrTQYuxKyl8xHAKU2Y1e6BDxyVxYCbJp9pSSiFp05wmGxVDI0FWXnt+Hui/qpgUomwiMKlDfAJprMGtNyUYdjEN8ePsp/u6TZ7h/kqLSWIZFQ7KwBy2ZIJVOuomW66Du2qh5DqqkNjMBNInkDxJmRw5FD8eeG91Ur129ho31NTQqDnrTEL96NsCP7uzhdg+I3TpyPUM+PoQz3oMf7KAyO0Ylpjsr7exVCYGdQ9VB5PgyPsYQjWyTf+r8LqbEQDnIoFNbyS4Z9dN2HZaugLI9TpH2GWmUILJsRFUPs0YVSbMuRl6NTgft9jIabk303qSCqlgW1VESnTINvRxXNi/cTPE8K4d2pVMmWOZWl/En7AapaB1mKAdi5kWg/PTxQzx9+gTNegvf/Pq3sL62jXq1JRplKsqZTVzGk/AzCaCF7l1IGOQeY1ezAJQEyrNohhldsiPl7Myuh5h51TwZK9Eek34tGuUY+3tH+PTWfXx2+zEOT0eSp13z62g02nBMT2j2Zyfs0KpzEMV0mQ7guoBX5eaNoucI/bMTjPpdjLqnqFdMXN5cwlqniqrH65JFDWY6l7pRbvp5HxDknpuRlXOGMnoqHK6FDkuwrCKiZBphUY2xQDSZsiAdYxafuEHu98fo9saYTiO5D0gHtUk5N5URmoBGuft0zMwmpm4HA2/rnHZduBcXntbz7tMfXa6g7SmwMr8/Sz6vuByfd4K/TFKiPpsHco5uXp4DywJICc4kFmjBuGuxe/jyHP+q+VRmmle4IjtJhKaeYbtTl+NKRn3lMSCWTyy4sVOXwa+4qNYqcr54XYtJImnVwQxTZueOxgKYpaMsmfce3EpVaYZT5tJDQBALFWzDsrt2sLuHZ8+eC5hqLa2g1upI4Ym/T6IES602Nra3RE9VIZiu+zBcB3qliolp4Pajx9g7PuVkhiDXMCucr9k5VOiV3svn8+jiWrK4Ls0171LQUrr9xbWnNJNc7NTy32LuVXSqz6/Z87OxCLD5XM7J7IwqoMz7Aah4NtqNOuo1ZYbHtYP0YBYzGXX3eh3lc7314nGVBeeyo8xim5g9Bl3Es7EA0s8//g1adV8Mu1Y6HYyHI1kHf/6zX+D+/Qeo1GoYTQPR/Z6cdhEy9i8Dljor8OtNPHjyBPVGU+a8s15Xih0S1UUHaLJ0uAblGerVCto1HxXbRLPmS9yYZZJlAjjsNFNKQn02Nb4VT4qojFFSuma6gLM0T9p/ioAMgjQXbfp0luCQbLIpjbOUXp0ZzifDsTA8VMSjJn4l7ESTKcGIK+5BmAfOoiU9KNhBZueX4J6d/eFgoNgOdF4tivecg5vtJZFxcGwJlPngz+nFsby8LJ14dpe/+c1vShLH0ckRZtNgvhbw3hAduqUA9P7ungBrjjnXXBqoTScBbGrAJc2A1yT1yAnarboUndhdZn49Af0HN/8nZNaF4/XvsM+9eMnFCPyDHIHStOtVUUxfdsB0l07atbmJ1ZuYX1G7nLR8heviFGZ38CV+M1/89PK7yn6ObJ+qMhxbfNBEjJJJfTSDvXcMszuUX89fy7W0O3ptsy6+lhpkvif3j9QOZ56tMqalAzz48uuCTTBmQjN3Ok0Rba9+KVjmc6hN/ipX8jn1enFzUW7WWCn/bfTBlzd1spmR7NFMtL90TP6LH/4QG0tLuLy9iT/94Q9x79F93L53D8/3dhBGrMSquAZmu84mUyy127jxztsyCO998Es8fvpEzL0IGsscUGYd0riLixmrxew+8/c135eFjYs6e2DMlkzCGRxDB5didi9Z46Y7c7nQT8dDiYLgg9+DG3Tqj1k9V/Q+1T0XgFXQqZWjLB0ti7illwyOym5ySe1a1GzK76gro16Y4FiFeBY6NogeivtHyaimuyo106Re6wZmmgu9uQ601mA2OqhUfZyNQnxwZxc/+mQXn5/kyK066N6ljY6BsI+Y5lYa0NB1NKuu/PFtC1UTqJgaPINddiCZTTAZDQTQdJaXpHN/aWsDLd/FcBrg070J/v2dA/zmKEbo1ZHZOpLREezxHuqTXVSnh6jEQ1g5x1KBqkxXlHPJTqVqmVnV3HCZOuqeKWZLvgNUrByumcKmLpVjbDdgooZGZsMJNaQjsgdSxNxsew4mvou47ovbtd9ootNZRYsxTbYDjX8knkuB5dLAhZuxWqUq51jOs3T2zw29eAbCkP0udd7HEzqlTsTM6/T0EI8e3cfx0RHWVtZx48pbWF5eQ8NfElM5dpRns6lsxviZfH8C5dKxdb5BLwAlN3xkDkQpu0Ep0ljlxZJ+6LGQ4RMoM4+VMwKBe47+OMThwSk+/fw+fvPZU+wcjJDmhhyHYVgy5LwMKRRgwSklVdHO4fsmVtdbaLd9aHmMo6ND3LtzB5PBAHEwQtXWsNyqoOkbcO0YBmnykg6rAAa7lgReLHQQLC/SXRc3/BIFVYxnOYMJCOB5l3gmFkpMkQuwgEBgMJ6EEnk1mYSiG2WRgHFWhpHL/VZG7OS5gam9hKm3hom7ogCxgKwytFlFCJXf519+o13oWhXtWv1RVFgRHxTA6YX5rZCtqucw4obgs+wFvghgS5ZNGRtVHi+1wovHPv/5KwzQ1GefO2K/aq4tAbiXhGhqqdCvfS2BnYainRY5KXQEYSKyCSlG0GvBr8toSBxdkYfLOY6AmdcGZQpiXkhtKucidghJHEgjoVI7JpWjGRzTlucfHRzh6bNnGPXHqFZrArAduwpdY7xfC2vr20RSsLwKvGYdfrMO3a8gqdg47PZx5/EjzHINAQ29shwJv3dxTgjaeSyl39liJ1kW2sIU7oW/U65/rweU5RxI+sCCtr7QgM8p3ZyfZO3iNaLkRJRxsKDKmgGBcbNWQ0OAMgEjO6y2sjRmYZOFisICT6wEGecl1SJ+f8oNiqqA+DeeX6fldyq/B88J5xCC9LqToXd6KGD13ue3ZN3a2thAIHp/PkfHnTt34TgV6d6yC0tQeXTC7EoNgzFN1yqFpMcQsOl6HvqDoXR0+TspcCWM8bKkaFyveFhuNqU4SqYVTS8rji7sJ9exhSXDLrJTMJP4d6njl2IH63DIhB2im4w61NEbTeT67LFQEyrwTOOxgACY51BOjzKvYeeYZlmWw9inGEM6cXP+YLfatPD0mdIckxadJHR4LyRNpIPbjF60pIC+uX1JgDYBdekZQaDLbjR/9pvf/EYMv+i2zY4yp4TdnR3RNvPs8D3qtZrsRchYI8BmUZXGXXTw3ts/EHfvOIzl/uI6X+G6wgxlFmq5x+B95Fjwl1bw+Tf/9T/Izf7FQV2MwMUI/O4jQBBJgGn2FKj8bY/M95D6KvKSjzcB2Umrfh6VxDm1P/5KcLj4XRbzmflzRjFltaoCrqXjta5hdkMVzPlwnhzAu/MUizFOBKP83Nd5LIJzPj/uNF+IpyJwZu6yPl309lDvXI7TYiEhWWqAzt2iLS0e/C7MTi5jpWY3tzG7uTX/vftgF+6DHWjL25fnu4fF6rxscGXxWmiPLBzdvIPyUqyUvIe8lsArxHZnBX/9n/05VhpNHO7v4oc/+AE0W8ede/fw8Olj2eyQbinmXOMxbl6/Lk2r/mSEh48eymaKeubRdCJGXnS/5gI4HU+kUszXbW5soNlqSaYjgfNsOpUoGnay6GZNimCVIJsUMtuAzcxk0ulYDScFImV0SihU4TLeSeIehJqrgBsBctlJLivxrBoro2pFQedjcbjU8J1vil7ovJfGYJahoqEKAE7qGV3DaejFFVuZS/E5FjKNLtIOrKVN5J0NmE26clZxMojw/p09/M1nh/isZyExfLkBTALl6Smm8RSIZjCSDK5jyhh4OlCzNXRqVaw0qqiTDp/FiGdTMBKpVvNx+fIlXLt6CcsNV+jdt/cm+PGdI3x0GCLwmohdE/H4GOZoFzWC5fEBKlEPVhZIXBG7kplKyRLqo1At6Wida7DzDE6WoKqn8O0MNYJlj1pAHTY3K2YNel6FDxNWZMi1FMYZUsdF6DkIKh6SWgUZaX9eFa12B0vNJXF6pV6TlMiSDcBzSTBJ45d6rS6FFBpwzXONC8plKhpjdukMKVLQFGcyGWMw7OLk5ADPnz+RDtvG2iaubN1Aq8VIlqbQFdkVC8lsYDeIm0rXFVDOjS8f8w25dFZT6Yzwes50UrATpBRv5mVH2ZGOssUYLQI1cRwmUJ7hYP8Mn3z6AJ/d3sPecQQmB7AoQHBDQzrphEk2LE12TKwsN7B9aRmXLjN+xcZoNMTjx8/wi5//HGfHx9DoYGzlqNo5bD2CbYYwhCZPoKwicgQAsKOsSmDn+s6F3GSC53lnbq4NLYCp0M3JrGAhykC1qhy9CVgjuotPZlIEYRGMHX9VICATQIT8BRik4/sqAncVM5vRMurnMrYCNst7UBNq8n9yo1F4DBTzFyUA8/PA65EFqpInojA3C2MlXZZAWYggApSLR6F7lwWKngIFsit1yUIkKYpq0gWnfGIeLnWeqlWSv6nLJKVc2RKcz7NSiChzgQuNdR0JNpgtzvMSjOCx+JVBGBA0cuLRBdOJXINCHtZUjjidecnQEVot58DiO4thobBjWIAzxXWS13CWziQ7nmCQMhW+TvSdmo5gMsP+7i5Oj08wHk7hORU06kto8L7z6mjSVK9eAyvXfrMBq1GDvrKEYRzhzsNHOGVEWBhDd1wBUrJUKD50kWtctpiL81qc4JLOXzrUi4GXFG9epNSX86vyzHiR6VQO73mRR7EF1HWrPDeEqq6qeXKPijJeJDo5qp4j3dxzoGxJd5ULgFDhyoKSaHAJlJRBmDq8LxaXikulqOGoDjY/j+dlOGSxMoGjRTg7PYSWxOIp8Oj+XVze2sSQXf6DQ2ysb+OzW3eFFj+aTsXXo8/cZNOQTORub4BaoykUZgJO0phjUu5NE/3RRHTFctxxhHazIRKl9eU2qo4jLttLjbp4WJCKTRBNkKjkSpZ0cMXxmsaYui6AmsCQplh0rGehIIhjzOJU/gynM0JHhsthNJoIDTvKgMSwZEZhoYYGXzwXNPmia/ckiDCj4aR4tOnoDUaI0gSu4wkbJQzo7O0oeY+wDDh/hwJqv/UHvy/HzLmeQJd/E1zz/iadmsUIgmFJz/AcLK8uS4eZawD/Jrje2twUOQ2ds3nf0OVb5gdAGHASrcaoLUkHycXkjSDZtamjnsn5JA097ryF+E//19fZG14852IELkbgH9kIcL18XYfqzLGQts41wkZv+NpO0XSXFrp38XiTbjSljnNTLEo5T/qv7EbzM8b/5GvSBeaj9rNPX/jM3xUoM/Zqdn3zRW+RQlfs//LWF64Yicli4f6494Xf8TjYmX/ZJZsAmUD55Ufl04fQOluX5vvAReq1gIyvAMovmlepTeq8ayrmVMD26hr+yx/8Cd69dg1P7tzFbz76AH/9l3+FxlIDj549xSiYqk1wonSN1EAx2oimSAdHh2h1lmRrftrvSaZifzjAydmZaI24oeBGsFb1RafE/ycOI7Ww3+0iCCYCVFbaTdTYqk8T6WL6dEBLQ+hZCt9zUaHDdBrLgkjKLx+St0twKo7JrspC5oYzVgYjaqNMd0sCsEV6emHfQrqfbASVOcs5iD7f0HMB5Yor1GxWpIvuPZ2Qufki0OJGlhFZioJtIafeS/dQWb2MbHUTBjeobhXH3Rk+uHuIf3vrGB8LUK7BSzMsxQM40QBn067ou+MgEmWnwQinJETVyLDWqmG708RquwHW/5OIndupOC9vb2/hxrUrWF1yxaH4wcEMf3f7CL86nGHkNRC7DsLgDOb4AI3hLurDfVRmJ3CyCTI9Qk6gzM2iWIQrsCVAOcvgZhkqOVDNE3haAseI4dgZHFflSutGBVrmwCDSTiHXBO2lUKkA3IzXaog9Fym7jrwO6g102svw/YZ04MvM5BLQlIUO0aT5Pup+bQ5ieT652SMgiOgMzGzagnrN64jRIcfH+zg83BON/eb6FjZWLqFWa6Lq1mWjRM05QUrp3i4RJp6ieZcbfbm/eF0U1xIlCgRLki1LxJsrx3TXo+u16ihLR5XfLc3RHQQClD/+9AE+vbWPg5MYSaquQericuoZkwCGnmJtpYXNzQ62t9ewuqK6yXRj7Q2H+OjXn+NHf/vvcHp8BEfL4Zm5uJUbmMIxGaUyU93jPFHXfhkWJZr8BaD8kuZTqMovOWKfMynURlo1hsjOYOGJGc2GHFvO47Bs5bTrsEvFjkyBNumDAAuDyiUETgex6StDLpm5CoApnWvVoX13vYp3N6oqFmpRTjL/t7onVaM5L+QRhVlh8bYlbFXvquYFBciL+52FLb6HfO45aJZQoDKuqJhZ2ZlWVG9lLKa+toaU1PJcGQUaBV+b3gQEupIRO5vCYdFF17BRMdDRQ4n1IrBhcY/XtEQ8FdevQmXKX5lCAn4mNcqi0U5TKeJwriXNmmDJJj1a9M02LJPGZ4nMW6TakoZLAycCI3VfKN0su4VRGGHcHWB4egYrA5ZbK6hV67C9Khy/Bsuvo9JsIms04dx4S1ggn92+hb3jI7neZ/z+RWdfxrcoclCjrwDkQue3mEv5s5KxoOZW1U0XH6WFc8zik6qAFDr0ohhCOYD6cfkZ6owKNbtw0FagmVnzpTEbawfqOqy6Dpq1KnyXGl4WGy0xvNKoJWCcXMbMd+Y1EjHSgEpltpX3BIFwGVM2B/S8siQXmgBd6VtZuKVjchzRtyCUwmU8G8EzNXz661/C0DLpulJuMUt0PH2+h9E4RBBMEUZKszsYDqQoyLxkzoWNRhOnvb4U5liEZLycLU79gMPLkmwFz8H26gpW2g00KP3wXPk9B9hlYVlSCCyZJ1mUKyVHUpSTgrG6B1jY47rHAniS59I9pn56HMyEOUPnc7pzMxJqEiUYp5QvKZkAi8S8HgfjsXSjKScgk+nktAe3UhETsN5gIPNGmpNFEQq9Wgo+pGVHIUbDgQBWylkuX7msWCvjsXSROTdz78DvSaBcRk/xXmN3udc9k3uXv+M4smPMY+Z7MK2jNPQc0BiPJqSUPojpGynjU6Gy16scN10K+Y16VQD87NoPEP7+f/uPbPt/cbgXI3AxAv8xRoAAkAHtWpi8NsCW71HQkcUYLAhfG2DLSklGq++qPOLfEuO0CJbZjbV3TpDWK2Iiyi6w6KNf50EfCnbBWXi8uo6kVXvlq+o//vUXusosPrAoYAyU7OZ1Hv1//mqzRVK8tfbGluQov7xBWaQWvupDvtBRFuMftfHgRoxdjK/dvIn/+q/+Gk3bxicffIjpeIDvf//7mEUBtq9cRpBE+NWHH4kbMYEhadcEMTTqai618XxvF5PpBP3REKe9rhhcDYZD0V+tLq+ImyU7ylzwqFtih5kZt6zvsiPKKA0q+KiVpuaqYhEoW6KFJY2tJlpmXeKRuIjSrZOLHRdiUhIJcugGys0MfyedFf5X6JRNi/8+B8pqCLhRIPCnSVS8AJQVDU/csAkaRftY0kbV5lm6buwGsJvADYBpqq6jxGAowx6YVVTWLiNf34LeIO3XxWk3xK8fnODf3j7Bh2c6MqOGjm3hLS/HihXiLOjhuN/Hs70ewiBEFoxhZSGaro7t5RaurnXQ9h1oSYhoNhEDK1LGSEu7duUS1jq+bHIeH4X4ye1D/HJvir7bQFhhHu8A5vQY9cEuGv1dVGfHsDPGv4SlzZlQmTOhsapYLpLbqpmGhqGhQsMW0huV0hK6nok5DjQLaUbaL5DkzM/VkNsuzFoNTrMFvUbqt41IN5CQOu5W0O6sSGwKOx/lOSo34dSF82cEsLy+GrWa0HyFZk8nU9GdZ0KlYwcjjBJxNeUG6Kx7ioODPZydHQsoYUd5ubUKz/VRceqSs0qQSo0yN3xlHBVpinx/XlvzzX/hviwmYoVp3SxioSYRbzg+n9mgSqOsgHLGMPgkx1k/wP7eCT7+9D4++XwHp91MuonsBE6nY+RZKCZp62ttXLu+gUtbq1hfWxItnxQCogjHJ138+Be/wt/9+CcYsNPCDbAWw8gpTyDtNqAamKIFoc4r6jS7r6prMjfzmgPV847rYlGIvxZAw+xewZmKnaJ0zorCTeMyU7el+2SQOcAYL1KvbZqtUXagKND81EiroFe7idiqSZaylKteCZSBH7zTRse3BZiUXeRFwMxrqgS8fJuSRfIq6rNEQxXOyvJx0mamj4CqmM67wgQJEoimigWqiyj28mqNKhaq0u9AgLJ0omgsqEOnbprASbrYykgtiwNYWYqOX8ONZR92cIaQfgop5yspGyFn4a7QYZdO/QR37HbRPpggjHMEDZfKB6P5zrpnEhdEp/1WsyPznLyfSBXUYZJqS8otu3Q0+iNAZs2r6rmweU1SmtAbIhrP0KSrcrUOza2IFrO2vIzq5hb07StITAu379zB3vGhFKEY/ac67gpwqb4+6ctFQeIV8WMl7focLJeu1gSpRc49MV/R0VeXx0KRkkWKl3KwF+VGi8Usrl/nemcFlH36O1QrqLgGfDJyCqBMQEdwTAdnshQ4TzEiLNcYq6aOUe59Obbz7HYWRgmkCcr4WbxHJVaJxYgkQhzNxMti7/kTNHwHrpnj1icfYjToyXlQedQ6gihHu72Go+NDKQ7LXKPlODo+lrGmz8Lb77yDp4xJsmyZc3hAEl1IRo9tYrnhY7PTxqW1ZXHU5je3NB0WTS9ZMC4kRnMGhbjAq7VMcjMXzC/lumfBhUXRgg1CPTKp9gS2szCWtYTMnSmdpINYstNZyGGxmtc/M58dv4ppEIm7/2l3IMC+P55KjjELa3TT5opRqipY1OH6Ly737KyPhmL8SU0xgTL3CqRec69AsMy1nc/nMWxvb8paTUMynguRJDgOTo6O5fUc0/5ZV7TQNBM76w5lTSZIl+in8UgVYKS4pLT9IutyPUzGI6Tf/e8RXP3B6+zVLp5zMQIXI3AxAv+/H4ESLDtPD0D68n/oY/KdtxGvtl/5Nq8CyuqJ87bEa338VwLl1vrmF4CybGBUO+e3fsDi5qPceLAryld+95vfwp/+8R9Dm4V4cveexGsMuj2kWop/8Vd/KYvhg4eP8M4774o51/3796VDTEB6eHwEw7YwnkwwnI6FVnZ8eiIdZXbi6D5J4y5WfJn5yQVMqHlJKvRN6qbGvb50xZbqdbTrPrQsgmfoAphrRbQFq/aErXwtwTCryAKUHWXCpBMgFJEeYvBhqgq2AgK0fVEbhUVncFbV1aZIVZulq8altdjEiYmUbD4KQ6miA0VgTEMyLswyroVpGF8tANtykJs+vNXLyDc2oTWa8Awbg0GKTx938aN7Z/jgFIgzBxuuje91PNxo25ikfez0hvj13UMcHncxG3RRtXJstWu4sraEy8tNVC0NaTBCGNCBmBsJUzYXVy9vY3W1LhvB5ycxfvL5EX6xM0bXrWNWdZHHE+jBGer952j2d1ANjuDkA+Q6da4ED46CVzk3cDEM0hj1HHVmYccJqqkGL9dgKTNlueZojsPeGzdXMS9Dx0Hi2Mi5Qa/X4fgNtSGnsQEdzrlZo/642ZLsymbdFwdWjll5TZbbcRZkCJYbfq0whFHnmUCSVF9SoGUzT83nZCKbIG5Cd3aeYTTso1LxsL15Ca3aEmzLg2tVVYZyGiGOozntmp9BwyN+h0WgLHdU0cnkhpzdNW4eed2xlSVAuVJ2lAv6vUZzcgLlKfYIlD+5j1t3d3HWZ6SUAq/MtF3u1HH92jouba9ibb0ppmk1ny7fJgzNwKA/xINHz/C3P3kPH/7q1wK66ABvZDEshPCsBKbB8zaFRpKkpjrKBMm8DxSmOe8ov6wlVUBTaW5VwaigY0vWGUG/LiCQ9yTfRxWN6DpvQdcUQ8SmHMLWYEmGspp++F4zo4HT+teQGowykr5tQb1eyDcu5qv/5vsbCpwIyD2nvXMTLd9LzLzKOe4cKJdAYHHSk26Z+hbzTrBc18yuErTA91KAV57LY2SHUgADu5PnRodzQCEFMl1M9lhAMMksEWq7AsrMvebcQfqrleXo+D5urNWR9nYl11UgYBmLVLAUCGz5YNeYmehanCOPpa8sMoNaVckARJvPLN7pGHv7+9g7PJB4vmatIUCAhfp8GngAACAASURBVD/eO6RpE3zwWzGKj/cB6aRMD6DZE4GArRuIAgKPGcazCP5SB97yKhI6zLeaaG1dxtiqItF1STg4PDpCzELqQrSgKg8Ux74Q9bR4bZWshHPqtSpCqE5w4XZdXCcsKs0fC1FdoqMV47dz8KouEXWehHZdXB9ibFbM1XIedA1VxxLqdcVl0VVR0+kMfQ6UlZZf8qH5uSwAvQSUyzgsOTZhapA6r2IJxXUaKWLpJgeih45mAU4OdrDU9NE/OcL+7hOcHh/i+PhExrzeXEazs4ZgluLuvTtyTXOM1tbX8XxnR0Bmu92B5XmYCtslFcqyTxA6GolkZKVdx1tXtrG90kGDFXgaq1FuRDNOUzlZC7266I5LAaFgRsg6WKxxPFZZA4sufZGfKPdFmuVSHCEdnGNNajVd1UfM984tWa+FqswcY98nUobp2CLLYPd27+BI6NvHoxGGkxmGowksxxWg3O325V5k7rxQndMUk+FA/B84vjTu4oPmXbw3eP2Xztj8OTvNrVZDJDaddnvuii3JBZLhrsvewrWUCzbdr8OIvhaJGIjOwkCiKcnAkvi7NJO8azrES3Y7cvT+8H/GrHn1t+6lLp5wMQIXI3AxAv9QRkC6yBFdvb+oIX7TYyRIJlh++cEONendfx+P4Z/8wdwobPH97N1jaM21jTlQLn9ZbujKje+rvkS5kVjcDMxBiaaJM+f3/uAP8Pvvfg1unqF7cCS0LppoXH/7Br77ve9ilsR49nwHp2dd+YgS9PpVH+3lJTx49EgAs1OpSC6ozoovwUU4E0oyQQUXL1IQR4yeGI8UMKK+dDjEZDTCcquOrdVVyUwmICCNjDQ2bnwYfRHNplIBLqm34n4sxl3MUmZni5QzbuKVjljlfarucLF/LoV2RSaj2jCr/ZqiEKrNuaKXlxt0bhZIuxb6KbvSxU5XnmMwezERCiCPUQySuGGzPZiVFrz1a8jW1qWrWjUcTEYp7j4f4seP+/jlcYLROMGyruGPVqv4xrqPUBtjZzDBe3eO8Wz3GPFkiI12FTc2l7HZqmGpYon2MQ3GmE4GYhZDpmin08G1q5exsbEkmsfdkwQ/vXWAnz/t49SpIaj6yJIJ9Okp/P4OGv0d+MEh3GyI3KTZkA4zowMvkLLDzBxlI4Fv5Ghy8xlnqMYanNSAQUTMHCTNVvb1toGUWbCuhdx3Ebk2EmqP2QV2mWFkIae+EiZCLUPC/O1aFc16Tej2NJyh07V07gpan3QbcqUD5GaxWW9Id1nit+hyzvMgNFoTUZRKJ6LX74k2+fnOU6FWLy+v4Pq1G2hU2zA0C5buFPo40lpZZFFda/7h5qq8J8pNuNwvhbaS13IQM3OUIJsdZWUYV6m6qNUrYk5DeJYySolAuTfB7u4xPv7kHm7fe46T3kTGttms4/LlTVy7uokNmnY1PbSazDWlD1ipgzVxetLHrTsP8X/9+Gf4/PY9cRi3JVM8gqMnqNikGsbQNerrGFmQyXXJzq/E4Ahd9sXHHNAs0FqLi/782GVrTToqn6TcxUmtlnmGWtOM94ElY0fKKKm/zAJWaTOKDjuxl3FW/7p0w8RsSd1YokVVnWoF0lfqDn74zlIxD7CnWNx/RWxVCVIWXa8FsBsqv/3lRxEqNP/xHOxKR1l9Lqnx6ufq+im1sy9TiEsZgJK18HVqNA1q0+XaV+wBzchl883mlEfwoBvYatgwgjPEs5mMEcfHIu1XzKKYN6uAP6/ZUa8HK8mRUQ9M6rbtqD/UmJIl49io+L6YEnF+3Xn6TNIDeI1Sw1/3fZGdSBwQM2+pNSVbIkngmpoyA6T+3rKVpjTTMIlj1FbXsXTlCrKqj5SfsbSM7jQV6u2Dx5zLT0D4Qs2sTKGS6a5AskAsTq4L1Oty/BYp1+W/y05iCZTFOKvgO8wZUosd5eLzFlkDix3leVGHczUlIwWYJ7jlaaoyIcFzJZ++aqu4Qf7R5CJl9u+LHeUvA8p8XxqskbpLMCfMF8lgj8RALaLUo3uKTruF2aiHUe8MjqVj5/EDBNMhdneeS1fUNF2lDfebuHPvgYBnnn9qeFdW1hEmKQaFERYZK9VaTQAmgSjd7pebNTT9CjrNGm5evoR6RSUhWCxgFRF2LACaLJIJvXrBh0Pu3/OOMse9LBSXefHzQgOZVSxCF7Kl0hGfP2O8XWY4QnMmUOUpJOD06zUpQJwORqIzHoynyHUL/STF070D0S7z+E57A0zpxWHZYkzG65oeDJTHyH6CjKMiqk/lKKt1lXNzmcXM79locA0wherOLjPXPf6e7LbJeCLgWWRcKysCuE9OeipXud9HymIWnV4pc6BrPA3wxBsgFWZTo1HH3e/86wvH67+PnezFe1yMwD+SESDVWfaKr0tTXhgXemaU5lT/kIZr+s3riLZW5oekBzNUP7ovdO6/j8fL+mrZmw0n8H95G1pzlUC50AKWmjox4zp3kX3VlygXwvmmpKBdcyNA04vtzW3UKxVc3ljFd77xe1htNeC7Nn7x059K7NPm1pbQJ2lC8vmd20KnXl5ZEZCyt7eHs35fFqXuoC+bY1KS6XzNyAVu+FiZ5uaQgIcbeXaDJ0GA8WiEYBpITAPNVmhIQjpZFs1UJ0CCuyPYeiZOnxKLIQtc4TotXYWCBq0pYykCHnZ7qbuiDoqfLZ0Xm5t7XtCl+yo3VWoTXA5pufHjhkuBDrWpZmVfTJhEo0ywzMq70qoyNzqKYqGwi8Y1S1XUi+dDb66isnUNxvIq7EoNvmYjmAAPD6b46fM+3j+a4uB0hGqS4TvLNfzeRgupGWKv18cHn+/i5LgHW0/w9uV13NxeFZBcoTv1bIKU8UbTkRihpVmMdmcJ169dxfbWGnTDwsFZiPdv7+JXO2foGRUEXhVRPEM2PoXVO0BlsAd7eggXI5hmKNRXPSWQJAAIYWgRPCtFwwLqeo4aN0YxYCekvxvyJyN0M22YvofMs5BTm+a5CB0TETOS2eEoIrw41uwucvNNYxjLUx3U1U5TjFu8qg+Nrr25VjhLJ4hjUho1VDxHgLJfq6uYF9FRi1oUNruWUYrpaIDT0wM8eHIXT3afymdtb9/EjWvvoFFtwaJhErunKd+XcSyk7SugLO7NdNWW4oiKhVIFE0XDZFeNm6kooQFYjFlCWGrIdeb7rnSDmdNKNkFCx+cE6J6NsbtzKE63j57uYRJlaDZbWF9fw6XtTayvMDaNuaZkPuQClFkcYCcpjjUcC1B+hL/59z/BkyfPkSWxmNqZSODoMVyLOvEYptDm2R1ntm7R9TUtMdhSZl7qIcdW/HteXCucpZVpkqIj8hMEKMtEQ0sfAtjCWbpgpYrsoJAxlEBQZMAi5TAwclbRq79VULEVfFXfQZaTktuM39uq4+ubtXnBjNfgvLtdgGXxXlh4lECZ3aaXH+o+Vu8hnyRVsDI2Th293NdFV1lxaVS3s8yJKudIKbQVoFx+JiJQVTgxpetOpgkZFXxtJhTciq7BToFlJ4MbD5HFSs5B2YdXqcj1xntV2C6uK505Mmny8QTRNJDvKywFx5VkABYEeZ1yjuE8KkA/TfH82TM8efJEIqQIgAmYSR0V4CPSZ02uZ9YSqh6dfS2h1GcaKfNVOA3KIWqor69DbzaQuTa8xhLGsxzj6UxyZw+OjyQWSHS5PJOFPrukXzNurryuFq+xl4GyOp+F4zddkxc0yi9EMS90lAn4+ShZAy+D5PIakb8LoKzOYyp6ccYgUarjOZowkmxTn3eUOW8ojTJlL2JTL7rv8nqRa0fWFdW1JggU6YVoXAtH9iyGRp+DYCJJDYykshAhnY1hWTpuffaJ/C4YjbF3sA/Pq2F1fRO2W8HO7gF2dvfR6/VRb7dlDU01DQPqwQxqfTNVGGFEom1iPOjja1c20W7U0Kx6uH5lW5hWTCMwyJKiT4a4559fn+X9ze/Ly7aUHC2CaF4rMo8W8gPxvy6OUzT3NC3kcUoxKUfEc6cxk9pTbAVJe0glB5rF4t5wLHFX1IFz7Xt4dILnh8fYOzxBRLaKZsm1xT1Es9WWzxqO+nLNhrNImDTymWkq9wDBL6nU/H9KtcoO/PXrVwVgi4uAzJfqHuOcTUnO6ekpwmmAt956S+bts9M+RsOh+H5QBsF9CN+TawrZHDT0yhK6pRsS4Xj05//7F+aVix9cjMDFCFyMwJeNgJhReQ70IIQxeD2XaFmvSldsFmR74zfSMDOKST4zStRnLkigftuZKmOc9CiGPlaFytd6lLppFs0DRtV+tX45adeFgs0utb13OnfY5ji9yff90nGvV8X1mjpuvqd35xk0MvPaqxtz55RyQ1f+/fKm4uU3P6cgn+uUuMiwBba5uiWOydsbHVzeWsF6p4WtlSUkkxl6p13RxNH85dn+Hu48uo9pEsKrMeLJxWAwxniqjL6o0R0HgVSGuTFst5oCPAiMxWgjJl2a2jlTqF1Cn+aGwLTQqFUl1kOj4UaSoOZaAmwQh3PXaxqosNuchDSfIh2aGuFUTFyEfkhHOoJoydolYE2ky2zZiq4ruuOia8ndxTz7laBpwcyFH8vf8aEMwVSnjl1FiUmRdAxF05YoKG4wSm1kGXFUqyNursC7dAPVTgee7aGWeYhmFp73Enx4NMSvTga4/fQQ8STG5VoN15ZbyI1YaOsP7j4VE7PNTgNfu7GNzU4NrpbCyhLMhiOkdGKehRgO+wiiKRqtOq5eu4qrW1uoVHz0pyHuPT/Eo5MhptSJWhXRynVPDzE8fI6kt4/p2RNYSR9Vm7pbglJXAHMaBzDyCA3PQMcz0dBz+GYOl67nOivwzNXlZtOG7tWQ8oaveoBbQcxzy80HszJJoZQMagUEuVtncUEoyLoF17GwttpBZ30DlUYLcCqA6Qr9j3pAg/q5JJTKv2g3q1V4pKV6FeTS6QHcxIYVpZgNTnF0/Bi3H32CJ0d7qLbXcP3m97C5dgONShM+u3paqDSFCcGvOv8EyQRdJe2+ZBGUGzN25sR0iNnd0VgMb0aZDSrnDZrvVC00KjoqDpXbOoLcwjTR0O2NcLB3gO7JIcbM/JRongZarbbEmDQlT1SDpZM+yZgnBSiobw5i4Pn+ET7+5A7+5m//b4z6IzFoYteSQJnZyZ4dw3Xo8hvCMBT1mtmo7ICxa5OLrxozsRU1lWOvgGSZgauArQBo+Z3KVaWxUZLRGVz5GEiGL6t10qVS85uoFQq1hxjccaJi24rFKcPHyFvHqKocCaUbXFBsFUg6N8j6s6+tYLlmKXCckkFQ+CaILENNwqU+tgS/pZ69PGeL89wiM6QEPjwoAXeFUZQYG8lAkDyrOsrqg0oqemlYde5vwBfoHHyOTkZ36SIiTsCy6hBTr2rTrTrPsaQnqEYDJDR5oguyrksaADtwKn9Xk3xqvl8SRAjOzjAaDGSzT1AskXlEucKWoRGhYso4LnNx1XixQ/b00WPsPN+RYmOb0g7Xlc4cY6AItl3fAuWtPOPM/rZtD0sr63BqTSSMz6vT7boBq+7DbbQQ5abk5X526w52D/fFuI6ReMIEYGGoMEOT4WIu+wLoLc/PF/XJ52ZeEhG1CJQXnNiFAl08TF1lci8WduUzF64PpZFmYSqed5TLbj0ZSNJRtkm91qX7S+o1O8oE/ewoS0FItMfKY2F+vcg0pbTkyixMFS84H7FbT3ozzSbJ5knCqUiBeCUZyQTBeIC1lWXRiPd7Pdy/e1cyrfkZl69cg1+v4+jkFHv7xzg5ORPDx4BMAp4kKcAamIXsQLNIA3GK7jSrePcSY/88tOo1rHVa4nBui9cC1z71XZVBF6nXpe5e3UsEyiWDQcQDRQFY9gMiPSjYHoWruHTlSRhKExUDxqJwmgnTwG8wxg2iybY5v/PYWZzhcTA6siitRZmGw2mIz+4/lLgpunazOGo6FZz0emg02xhPxmJoJqabiaLUU07A9baUZvFapq8JH9zfEDCvr6/Kun58eCjFI94rwixj9jJznTUNzVpd3oPztmN52N3dk/uQbAAac7oO7xNTCiq8hkhtpwzMvPQNnHzvf3itPePFky5G4GIELkagHIESLDOK6XU6xJKOstyaDyBfw9e+zuNlN+03Aeg0zWI3tny8SewUs5gZAyVr5Rt8Xz5/MbJKi+J5bvPrHO+bPkdrray/QL1+gWK1YPK1SCNc3PiXlNJ5p5Q5WZqFd298DW/fvIrVjo9mzYLvmPj69at458p1PHv0FKNRgIPjE0ySCGfjAZ4d7cGQjZ6B4XCK/nCojLUIGqm9KxwolzodAUOkGAaToURKcYtCzRId2WiURQBdleq/jZhAOpiiUa0ISMrjUDrIdC2t+6pbTNdPAmEu9KVLMbNDCZrLSChZWIts5fJYSadWMkVujlU3hJ+vTIxSAcolFU1opYW2WenSVH4yQbl0F6WhpIAyu8t8FCawqgtBwFLxkTRXUL/2Luprq7BNG17uIAltnE0N3O+H+M3xEB/df46jox6qhoUlZpmmUwy7pxgcneDS6jLevraFG9uraFVMiQfKqWscTwQoz6YzDIZ9TIIx/HoVV69dxrXtS7JRCLMM+126aMeAU4Xu1BCnQK/XxdHOExzt3Mfeo48R9HZh64F0SEilLiNILCRoeSaWaw6aFrBcdUTBTHpfluoIYx0Jqdeuj7BaRexVoTFKhvRPjp1kVscSMmLmibh3E0ykNMNiEUPMsCx0lpexdukqGmsbsGotGI7KC02oRyeonbLbRtpyLjE2jaU2XJ+xNjqyKIM+zpGNAky6Bzg4eoTHu/cwSGO016/i8vXvYHX5Juq2L/nTVs6uR4iQjulkINi2AiUFUC5d0hc3zaKHjyJhOWjhWDorI7gIxdDKRrNqoenpcG32a0wEsDFJNPT6I4x7Xcm7Jl1fdzyJwmIn0bZdeAS00rtNYcr1SLo/ECY5JrMUD5/t4VcffYKf/uQ9BONAikzcmup5BJPdfodGZOwoE0CTqqicj3ksEtllGUjIPmBxh8UkMa0rOq0F4Ch1n7JbFjDErS+3/gQOumJwiCa3xMWFq7Q0YJUOWHCwUFLJvjARmi1MvFWJh5L3WKBrFMbWat7TgH/13TVYRdeU92DZUSZInnfwCsBUznUlUBYK/oJLvXrTF7vo8855MTcK2XqBKUKgfG4uVToBq3udbIUykkleY6qenT4HygTJOlKJ5oIcB+csJwc6iFGPhphNx6KdJ8uEm3oyaqRDnudIMprGkTqrIRqNJSaP48lriueQm3nDLL6DRKap+c5j95cO2KTuBjMc7h9if38fz588lXPA+KFqxRcqtl2zYVYUsNYyHc16C632Kir0DXA8GJTJVF2YzO+teMhsT+Kgnu3sYvfwAHtHx2LWpBJ/SOen/l11e8vM6sVuL39eGm2JBKXIzV3sKMv8WVyHMguX69YC9drQzoHyIhiXebbQ0qt7lb7evMZVb1oVRpmRW0QkvaKjLHcazato4iUZkizoFdS5l8y8eP3SY4Png6ZSjCNqteicr6F/doqY93YWA0mEg+f3hHrtV6tiLEVgTbfo4XAs93yz3RYvjbNeD/v79O8YSXeVzBemzVHXy5hBroesyUhShKFhueljo+4J22trY01YVjT2opmYeLtLRhbPj4oPW2RlCFAWny4Fnjk26j5Vjv1c18RErZAnqVORSeE643GVMgFmT5N4b7lC82fHnbnIyhqFrAcgYkSXbsKwWChMcTqNcNDrY48U/lzHNM4ldoydZdt1pWDg1ygpYDE0Q6VSFf+S0sCLf3Nupm6ZAJnnm9+Z8VBSlBNTNReHh4cCtldXVqW4dHJyglyK5MyBZ0SWiV5vgG6vK+CYaz4NGBl5J+4JvE65xvPQv/EX2N/6kzfdl108/2IELkbgYgTATq3BDu1rdHe/CJRTmIxxeo3Hy5nFbwSUX8p2NsbT1+4qL2Ysy57nqPtax8o1/mVzL+vw7DWO9Hd7igDlxU38y11l2cC84iQtar1K4MyFhPSmquvjO7//PalUm/kM6+0qGq6Fa+ur+JN/+sdIghj7B0f4+S8/QD8MoFUc7HWPMY1D1GotnJx0BShzwWTuYzALZeNM8wwaf6ysdGTTxoiUYDoWx0pV1WeMha02jTRWynPROzK+p8xR5gaEXVXXMiRHmTQpOn9yY1/SIrlIJpFa6MpNNDcZ/EM6VUnP4iaKu/45GC46yGrXxwxnRdEsx1dAd0HtKh1Zlf44E1MgVtI51knKbp6gbvl/jqtstG0P9vIlrH/926iuLRMGSbxOGJqYhS5OpgYenoV47/Zj3Hm6J+PGrmsYDpGOhmgYBr71znW8fX0bqy0frp4C0RTJdIZoMkE8i2UzxniR4bgPt+rhypVt3NjeQrveRE463DRAwBzkagO254vTK7MkT4/2sPvkNu58+h52Hn+GaHKq9KGaLd1eml1ZWoqmZ2Gl7qFdMbBe9+AUBkhpSno0gZiN3PUxq9QQVXzVDSZYkYYbjzeCkYUwshn0JECehKoTTqMaxoxpFmrNFaxfuYGl7cuodJZhEXDzKg8jaDzO8RDDszMEUYj6Sgft9XV4dR86s26YpXwWYHLcQ/94D4fHz3DUP4DbbGP98jvYvPz7aLevwjcr8t31dIQwmmFGzbmlusnsWJR613NN5bk+neec90k8C4AZjeqAUe4g1kwxsxKgXKEGkjtSEzPNxXAWi3EN9eWeAXhVAhAPGamORYQTSbIkrxP8suMuQJZq4xToj2a49eAx3nv/I3z4wcfKZZuu7Cz2pCFMPULFZRZoCEMPYRoJGOXNqBXPrcD1POi2AsoEaYuaTgUni3mioJer55TxTJRyOAKc6UgrtM6iDaz20QWgLZNni1goJWNwEDgrCN0VBE5LutTKQOvc8VbNTxpaVQt//o1lxWAgoCqYIXJPESiT7VJAIRVVpbLRS9fr8v9L8FQeF8njAhwW7Q3pqF0Ut0Q+IWBBudkr5gmBlqKtS8SWyDkUtd6ktIDgQFiq7Cjr0EWjrCFjt6243gmUTW7OaUqECPVwILRcFgl5j06nE1QrZER4sqEXeYfG+c5kppNy8ZfCmw63olgOMsexgEdgUzjB03G57Bwrd/RYCpC7z3dwsLcn+mV2oZfaS6i0atBcCwmjKTId6ysb8KtN2E4FDtkZ9Tp014HpOdA8B4nLgpotOey90Qi379/HlJ3Cwh1amcUVVHie04Uu72JHuZwHy+tOGXnxPBemcQsa5XK+VQp1xXggUF5c58r3FubBF4Ayu9SqWLEIlBkRVXGUGWRJvT7vKL8IlMluKR8l+0LM5eirMNc/58IQ4NrD9Wgy6kvxjP8+2n+OX/z438j8ZujMU2dkYAVHh0c4OjqROKPltVW53o5PTnF0MsRwFEo+tW470q2lcz9/36jXhF3SrFfQrFUkCmrNd/HWtWvCuuJcobLXWeYp2Q9CcVJXvNCxz+UH4nsguDITGUv5UBp86iWUCRyXPuXDoZgTBQFL7n/D1GCYZDgQCFMjwjVC+RewUMH5g4l5/D3nVWYyn40CjOMY4yDCcJbg3qOn2D/tYsoJzrREekUnaj6oxybQ53rG88+/+aD+mHNBSQkneF5dXZZ5YMI1stGQ3GVJRGBxNodQrylDYHeaRSrOsgTUu3v7QvXm8yjDEplJmog8go7xrWYL/Xf+Cqcr3/7ddmcXr7oYgYsRuBiBNxiBsrursQhI6vXrapwXophY6DO7o9d+LeWQSbsm0sU3fW3ZNZe1OUpgdgevfbTJssIkv8trX/tDiifOgfLiJmIRBMtmcQEol79TNDUFJNWmVS2kXCxty0WnuYTrlzbx7pVN1MwMK7UK/uCtt3BpdRXH+8fY3T/E3cdP0A0mGKQznIz6ElI9C7lNpO4uwyxSFFVlAqRjFoWKBtWsY2WpI5mrpMbRkZVmM6Vikj9jpZ5AmU7G1HtldLxkVV1XIMLRdelMEyz73NTJxlfRKfla2eiS9igA2VLmXmK6ovSoAjSKDMmyUFACY7VhUBtRUWWKeY3SVJebdhoAiQGIZGgqkM4/pBHSyIddIt1S7r5qY2HAtCuoLF/CpW99H85KG5MsFufnKDSQhRXMZi72uxl+cfcpfvngMQ5obBLPkI4H8LIY764v41tvX8WVrVX4jg4rj5DHBMlT6ShHQSyd++FoiN6wC8u1cGl7A+9euYrlVlOA+4AaulyDV2vAqzL43BA99WjQxf7zB/j8k/dx65P3cXbyTGnR4MhmlpEhBMo11xCg3PEtdHwHFWkUMyeYgM5ARkq36yOqNhFV6mLYJd0rml/rmbgzm9kMZjIBYnZkpirai93wiFnLLtz6Bpa2rqJ96RLqa2uizzPprE3d91kXQfcMx/v7GAYT1NdX0LlyGdV2DZ4DmHGM0dEQ3b1DnB3s4eR0H0E2w8qlq9i88i7Wtr6BRv0SPMOBzW8VjzGNJgioIXcVrY9dC8n1LoocZUeMp1K0b3kuQDmZBUinEwHKYziIdboNW2j5FlqiA9XFtCyEi8E0xOnJCZJxH76Vo0qZQqUqJjc0WmN3RhmRaVRISodI6J6aKe6xJ90xPr51Fz/9+fu4TSMvMZ5OhfKpZSEsAcoZbGsGQ49gWcx11cQghxpCRrgZNjWY51TXuUKZ1zXJ7NRgFnp9ZqUqAKIMt5R7PHWp3JCza8XRYNeZG+QSKKsOdUmNZg821TyE7ioCdxWJ5SvjroWub85rqwCwN9dr+OZ2TQDyIlCeg6uyG0la60sAmcC17CjLNyvmN35eEXFccMRVN5xjW5r2kZ4u+kwyH4ouO3Xx5xRUBThoXMVuKucSdvnSghlMoMyALOWEXXglsLpKkMG4sVzDEmaohz0pCgmIoCcDEwFGQ9XV4+cXBQGyYRxTmaPRvIkOwsJsF6M05WRsFuwb6eZRD8tOM39emktFkYDEYDLF8eERTk6PRUdKaUy92ZKILLIvltrLqNdaysvBr6FSr8EmU8evwqpXkbtVnPS4jAAAIABJREFUmaN6/J6uh/tPH2P/+AQsQyrncEFTxXJUdJbn7IRzcPZF+nWZf0wvxvN4qC/XKKuO8gvgtTR6e12g7Dhi5lWxNDGCZCHrdYCyfGahUSZQLsG5FE7TBGkcCu05S2bCCAknIzx6cBu/+tmPUPcruHLlukg7Dg6OcHbaE7DmuB6u3bwujuQPHtxHfxwjCDWRcdB5O+I6lSpGCN8DaYi15RY2VpdQtyzcXF/Baqcj4JiRRryGszRSEYVSfCud5QuH9blAi/N1GdqmZPaLaz9N+YQtJedXk+uJ153aR1BSwGuNaymnAzW/KR085wCuuWTmQHTVwYzXIAX8lOVwbaL5l4njbg+z1MDTg0McdgfoDieSz8wOdJQk6HZ7iIqsZmqS+aBJF71RWGQiaOb8QLCrspTVnE2Xca4l5c9Fz59m8loWn1hoIo3dMGzJVQ6452Cu9YQyMRbmEpnLLN0QvTI9Us6+/z8ial9/033ZxfMvRuBiBC5G4D94BNhlTps1ySKmb4g+i6Tba4yYnvGKR6mFe8NP5ueICS+B+Wt0vxffXqjXNGuezOav5fvlwjCG+vkrHnxORnkmUQiP5w0/900OUWsur30p9Xqx6s43Xew2zymXRfyRmE1ZllRkuVD2T/v43je/jv/uL/8L3OTirOeIe2e4//ktHO4dSjauxtgKLcPxdIBuMMYoYj5kDtNyoemGdIh1y0al6guNito2bhJYhWdnucqIEnG2ZHzJWAzBZBPCTTq7sOwoF3EnaRjA1gm2mBGZgxiE+mVGfuRpLPmnyoFURJXy4PFyIymLPcEctaVFJi6NbVgpLyM/FimZ5fNlvPh92OksdMalTpXupPy8kk6oQLqiXnOjQHdauuIKtZ2bZssSCnFj7Tre+s4/g7PcRDeeIrJ1hFMN+syDEdcxGNl478kB/t3dO7h7coTJZASMA2x4Jr59YwPvXFnDxkoLHuN3slgMvKbDIWbjANGM459iMh3jtH8qLbStjXV8/eYNrC+1pTPVHw8RM3+T7ri1pnQFqM0dD/vY232MW7d+jY8//Dl2dx4IOKLmOGHOU0bDNFLeNSzVHCzXHbQ9ExWHWbp0axUbF2iWi9SuIay2EHs1MRHjBornjprgqh7DQQgrnSKPxghnI0yCKZgNy85Ckldh+Vuorm6gubWJ5uYGas0GPOjwZhFm+4fo7e5g7+lT9IIJalvrWH37BlrrHTQrOtw0RffwDEfPd3G6v49u9xSOX8Glm+9i7dLbWF5/B351FY7mSqxPFk0wCSeY5QlszxWgXOYzv7y5L6+peYczmiGZBkhSYMJx0g0FlKum0OLJhqDmMNRcjIMZukdHCPsncPMA1ZoHr94SJ3QYtuiVSfeUoo1q9wh9kdRlusvuHp7iVx9/jp/+7H3s7uypa5wAlXrXnOZ2keiTbYt6xgiWwaioXLT4jESzyKZwuOlVjGqhy/K+YPeSG34BiZn8oaM749z4+exElQ/lblx0ZuUyV0BZbnTp7ClzI2X1pHSwkeZj4m0hsppITSZwL0SxCWA9f/8/equN1Tr17oqiS40gTXXknlowGyRFuQTGJWAuZReLvgzFJKBChcvYG37/Ike2ZIALUOYioavupLrvWQRTnW0aYanOKecS6r1NGbdcNMpKn2zlprhns6MsWcoClA0BynauoWNE8OMuZpOJHAuvE9emE78hpmzslrOAN5sGiIIQ/bO+RI6Z7BazcMNotcJzoQTKUtgjBdtRbBmJOZPUgFiykwmU2UmjqRzzxKldPtw/gpnTZdgX0zvXq8J1KqKVdWo+vHoFJu+Dlo9qqwG4VVheBQcnx3DrNTze3cXjvT3RzxL08IJSJm/KSE8BKgWQX9VRftn1+uWOMnOU5/fZQkeZpYgywuvlzzi/T4usY9Hhv6KjzKLRSx3lxXioRep1aeZVfpZ0G4WOfF4MkDVDHNESpFGIKBhDz2IM+yc4OzrA6f4joUy7ro/ROEAQxGi2OzjrdrG3v4eV1VVhVT17/hzcS8xi1XmlJwHXF5HrcM2jntoC3rl+GVc2VlGzTaw16mjVqnKf0adDAHuq7gulsaZRIucRzhMFjbi4kVWwlSqKq38Xxn5Cv6anhzqPynTOlAKMmGFSS8/iG+n4uibdbxYa1JzFm5leE5w3yAzi+VebL3p4jAlGWRTTNPTGM0yiFKMwFUr2450DhOz8MirKsiTCiVnLoWj3VTwf0zE4N5NWXVKuCZL5hznK1OczH7xklQyHQzB9g+agBNaM+uMaPA1UPBWPJ5jNpMYjhXmhW0eSjMDkBU+c5m0c/OB/Q2p+0STwTTZpF8+9GIGLEbgYgd9lBOKNJdAA6+WHMZzC2jt5Le3z7/K5b/IaNkhpmMUHtc7xWluA/eKD3XFSq19Hq/0mn/26zxWgXG4sXv573lVZeLcSEJY/Kjc0XHy4KBEoe15VaMfvXNnGf/5Pvovv37yG5OwEP/s3/yd2Hz2RTZldqYuIO7R0JK6FUTLDs4N9JJmB6SwRqmCnswrDcTGjnhO5GBeJOZEAYlZyx0XUj3J/lYEuukkCaOlE6TggZY7aPmqTTT2HLU6/mWwgWPXNpKJPR1e18SxW/jndTABzoVcutViiZU4SyVEUd+eyI1xslOV9ijgo6SZLYVydfAJu7iUU1brQJRebDf6OINmgeRV0MSfhCeJmlsYljfXr+MYf/hlqa22czoYY6xnGgxBO6MPXlhFEPt7fPcb/cetz/PpgF7P+AJUgx9eXG/jO2yvYXq2j0/ThGKTcxqJJnA5HmI6YM8luFTCeTnB0eigU8LW1FXz9xlvYXF2BZRsYTQaYRYHQ0Egt46aHsGY4GmB//zkePriFDz74BR4++FxRTjNLNi2iF0UsRlOkyHZqDlq+Dd8hcGAHQTmg6k4VmeMjqbbkb0Wb1OCbOlquhYbNHOYENmZIwzGm0wF6owF64zEmYYY486G5a9DrS/A3VtHeXke92RAA7IwDTJ48Qe/ZjnSUAw2oXdrE8js30NleR7tigfWps/0j7D17jpP9ffQHfSytruH6O9/A8sZ1tFeuoup1YMCETlAYTDBl9qmWw/Yc2YwtGnktdpPLe6XcmIsubzJFnGiY0FJL0wWUlB1l2zIEAIe5iek0RO9kH9PTPejTM3iOCb/ZEgq8UakhN10kklWsdJ8CoMTkysRgMsPjZ/v45Ycf4yc/fx/T8UQ6yrlo+SLRfNsmo3+YMxrDMmOYBqOFCPrO5QeMJKIRD4GjdDBpCkWHWppBaToiyUilSU8i3R12mMvoppLSSRDPbqYCwsr8S3rhBJU5u+AEteoW5M9nRh3D6jUkOh1xVadKwKWAjJLurd7rr769Kh2usqNM8EgascxNhS5Zzoc467J77xRGZYqCXUovXpg8WbwqgMG8OEi6ugAyRb8WF+BSpylgkywRlfGraLcE0QSl/BxqGlUXF2JOp8HITVBdLtFXZK0UdFbVUSaLgmZeIfysjyScSeGN35eyEYk1431Gs0HOeVkmbuzpTDFt2MmlOy8BpFetFN4NDhwCdoM6ZZVZ61aYt03ARP38DLNgIl1v0na9iicU28l0gv+HvTeJkfRM08OeWP419i23qqy9WAvJItnNbvbC1nC6NdOtkSxNz2iA8UAwDEPwyYBhCL74oIsB++CjffLNF58MwzB0kADbM9Z0T3dzZxXJqmLtWblGZOwR/74Yz/v9f1aSzW4WNfKMZWUQCVZVbhFf/Mv3vM823DnE/sM9OEsP7XoblWpd5MT0eFjNKirtBrRqBdV2A9VWE2W7hrJpYnfQl7A8hjf22XnPQYEAZQ5ZcqCs2FY+8uyL/Jqes7Dq+q4S1dW/KUb56Nx6FjYuapcsuJlc/jN/u3LGZN+jVA/KAsOBJt/tGLF4lNV1i8NyepQZ6MUgL2YHqDAvDo7Usc8wLwHKEtVeOkq9PjqW8tRr+Qc17JEQNl7bSwUU4gDekgPLKZzZSCqcHt79ULp5majdbq+g0epJJdSTJ08EHEf0r7MSaTHHZBZgGbBNIRZlDRlY8d/qJclz6DVtvP7Ki9hc78EuFVEra3JfVGJ33mmyc04UFLmNIOucDsk057dFFdTHdeJw6HP/LoBXWQ344D1M11VvMY9rXsuZaM/7nmosYMK7mgqpoZkK3BPgLGnuKdJMbUCAqhQTsbDQcz9CVNQwdQLcf7qNwWSOmeNhtligPxgIo7zI5NY85+hL5npzoE41WKVaEXtBv9/H2jqzDxhSRgWNsieQVV7M5uJl5rFlUAWi69jd3ZOaSj5HSb0WxVsq1gQOlwLXRavZQClNYdY6OPjhP3/evdjJ152swMkKnKzAv/UVCE73wNCsLz4Kbgjj8e7fGvjkc5p/72V1RwwjSbE+uhF92SpECYzH+8/dyywK5UunEXXUoKA8nMG8v30Eyr/OQj8XUD7OHudA+bjcSiTDSSLTWd4kyT4160388Dvfxj/6ne9Dm49x7+2/wpObt1A3LAmwmrgOpmEEs9uG2WkgZHeqbWOvP8Lc8bFYLKUWotHpwjAsjGZTmVaTXW4063KjfvL4kdz86Fmu1VQlDG+EvDG3mLxaIsBYIHAchL4D6va5wWFNldg/wU0oJPWVUrrjvlJhaAKG42RJxpTdWaouJfcoc5IsqagMcSK4zT4nm/wsYCeXpguTlkmtOe0P4yyJNPPO5eEoEvQkmxxNfHxk5ihdo4TSqNRRqK7h6rfexMrmBqb+HA5iLGcBqmkbNW0V06WJXxwM8b99fBPvbj+BN5nhVKDjG2dW8eoLbay0NFRtDUUiJQad+QECx8d8Oofvs76DdS5L7PV3xXvbW+nh5avXsLlxCpbFELUpHHeKWsVGs9GUBFButZaOg/3BHh49vo9f/uovcfPWe7IZJfsURSocR6R9iNAwy2g3dLRrFqpWCZrOjWaKuKihbCi5ZlppoqCrOptymqJpaOhWLLTMIqol+jYDJAwpW84wmIxxOJ+DGWNBXEGQNpHYdVgrbbRPr6Net1HyPGiTGab378HZ68OZTlGs1lA/t4nGxQtonV5HkzL8UhH9nT1sP36Ig/09zGZzbJw+j0vXbqC3fhatziZMs4Yi+3/5XjmOSPAomWXADo8RHke5ciAP88rtCfkgRwFBSAo8gbKTEhQDhlFG0y6jYZfF5xYXiliGBXiOj+lgG8vdR0hmu9BLCSr1BuxWF1a9h4JVQ1K2EJGBl80qQYcKAxtOFvjs4RZ+8fZ7+Nc/f1sBhDBGFAQAj8NiDIOe5FIA02SYV4CSRhZJSSEVD6wUssUifZbcyPK90lFgdRo3wmSMGCIVR5Jy7FOGKFdABQoIBrgR5QaYQFn8x+KLzEAmt6pMAT8mn+FXuHoXU+sSEnktRMF5eFgOmVXkNUPifnS9hTgki8tgIHoc6UtmiJcarJHxzQG6bhAoW4qVzc5dBsHlgzLBPQTmrCzKOp/zAYcwxpReZ+wyBwqUo0q3rIAwJQVmvRufi8jiZYhBoK+kqQQjsuEmUGXaeUI/Nll6xSpzYXT+TF6zCJTLEerpUrIXgkilMjPkiQFdgeMhdD3xRnJtKwzVkpTBoiTnD0dTbO+xPmgsQ0aqaLotDjSZ0aCjZKkQM6OsS7ghN/8ECGSiqdxhG4FRsYWh84aHmD7dxv6TPrRYR6veRKNTh1cIEBJEdtqodtfR7p0BdBuFug3NtqSvmazyzFnCCdgwUEbCgQGBcuZrFXY1H0tkQ4YcDOc2hmdDJqVCICuZs/3Ez0dAW40xFFBmDVXWc82/53YWld6ulBfq/SL7z15opQpgrgIZWwZt2SazLErQSmTzC7A0Sq/pNzclbZ8hbEy6JlCWc4+vKzv+1TFNu4GyK8khXOQQlGoOhq/FUs0UuzMMdp9gOemLJPrO7VtSlUg1VbXSQKXRRqvZlfyO7Z0dDPoML+HgOBIlh9QlhQkOp0v5/VqxAKuUQE88vHbtsii82vWaGiDrRQF3PCL52rk+skaicFBgXkwNojBQAzM+uL48Z+WvMqzK6q2y9ZbBi7DEHKoxLE4NnwuUqYusW10DyMgyc0LStTNWWe4RSgYjEmepL+MgIrOweJ4DyzalW3kyXSBlZeHgEPuDMRLNQFTQcP/JFkazOZbMDymVMRwOUbF4H6EEvY69vT3UqjU5h4aDAxlsRmks7QedFvNRBmg2m2JroCKFz+/g4ECqBJXPmZWUVTjcv8wXqFQY3Gji8HCAmNevOJLaSV7v3No5BD/8Z19nP3bytScrcLICJyvwW1eABGNiGyguXRR9lbvyVY8cLEvYJC/mkRr2k6nVdwZf9e3qvpVLofk7v6bMOdWY4ZD+mu+Zz8u5ceno9zPMq+gHn3s+MrjNwpIRJTDvPX0ucD9/88bn0rj5Q7X9ESrv332u13v8iwqN7uoRo3ycLT4uu5abY7bhPe7zym+c+Q/M5cNkk5hk/Hvf/y7+yd/7PaQHu/j4L/8c/mAAu1SS2oclN7K6Lmyym0aIyO7WG4BmY+/gEI12S2TAuwd92LWGdCiPJhNhB+k14u8iY8KNDj3EBKwBa5/YVZrVNREE8sbLWlLPncMql1GxyKYQHzDpNxUvEf3KlFgr6TWDSJ7JzMne5L2K9DHRfySMMCVrBmF2KgMCqZPIWKu8f5JfIzJYCcJUrIcwpOWCqNuEdRJpppKZHsm3GeDkeSocp1qBywFEsYh6p4fI7mKSavj+3/kBGo0alnGAcX+OlrGOQtLA/rKMv9g9wL+8dxd3nz5BOFviG/XT+MapNi5sGljpGCiXEhSTCKVCIhVB3tKDs3DhLH3ZzBMoE/SOJkPpnXz5+g1cOH+RBBiCYInAd0SW2213xLvKvQ0n/iNK6x/ewQcfvItP7t7EfDyGwc1j1q3LdGiy90YZqFfK6DYN1CsmqjVLupHJqIIbK8NGatjiydZZxVUAWqaB1UYV3aqOCjuCQQDkYu4ucTCboz+bY7IM4UYm0rSBSLdQqJqw2jVUqwYKzgLx4RDR3g6S6VLex/rKCiqnTsHa2EBtdQ2VsoWabmB8uI87dz6Wqhz6ey9dvo4Xrt1Aq7OGWr0toTp80MvOfk36jSlBt6vK68b3MQ+MySX3x5kygmWpMGGoEaut0jKCgi4hTpRbEyQz0IvsRlwowYtUKM384AmWe/eB8TaK0VKUB1ajDau9DqO1BlgNJBxcMEiIoWiFMpZuiNHEwQe37uD//vmv8OjxE7XxZFI4lRqsOAE7lBNULVaicZjhIoGTXZyeVb8J65MBGcrwaYVgcBB9twTKhNQ8971YMcrkiskqcfPMTbFsxMWbr451Iaez417ky3nNFDfmkn9QhqNvYGqeVV5n5ggcMdEZI52xj5c7Om6cqoinkXtkDmf4Hqhzk0A5FqDP05EAgtkD3IgzLZzrKCoOsVMoZvkIKAtIzhKQyTxmF2xVf0UIzPA0Ag3FLjM5WIE7gjgyk5lPW0SqlKVSVVKWvuRiyRDpKeEKgbL6AVlYmeQpFKTX1ioU0NUTVNOlSvHPrj/csNeqdTgzDgNdGX6kks0AGBrfG02CwyQQ0Q9BOenhsI/ZeIQkDGAYJdQrVWgVpppzWKiLDJzvBVOKNd2AXavBrNoi4aak3l/MAaY1z2Px8vsLB9WmBaNtwteBcrMJs7GG3upFNNfPYBJ7oJdoa3sLB/0+AqpYxFPD18mhAdnGzKusjPPqppzJ9o8D5dymIvdoXk+PVejl4V65EF++75gnOZcDK2P55+Xd6j3KktxTqlvUoIKSYwJl2nVspl0bBJ9kFwsw9RJMOWZMoERpLdUACiiLV4t/PtYaoW70yp8v1VhZUCWPS7YDJMySWE7hz4cInKnYg+5+dhuHwyF6vVUsHU883e3OqtRA3X/wCI7jyjqJeqqQwo8pRS5i4oYoU2bP1+lOsFoz8QdvvYkLmxvQxJtORQhtSUrZIPkcHAtJj7yMh55ZDbgMogZ6dk8UXUf22iQk8ViOCf3N6oOya/rx1fCJ6pP8Z8h9ThRYSiPCz+XZDbwn8l7AIQIHj2JRUEcEilpR+o75ehfTuVTkTZcugqSIhR9ibzzFYLrEaDHHwWgsoXKHhyNUraooR2aTmagveN5zEOQHrmKCoxCNZlPC7/g5yrBlcKQb2N/bk9ffqjfEh68CvWaYTecqTySKFGteLmM+HWe1kkXUqzVM17+N5Us//dqbspNvOFmBkxU4WYHftgJRq46UaszD6XOHbrEfmH7l7IotvcW8JxkP91B0vtwHnD8HyrdTBhZK6NbXqGLiXrjdQCpdrkBpPPs1cB+cWYXz0gX5PP3TWhboJYojAedZG4OnAppZP6Vv/3Zw/0UAfnwtaz+7idJs+bUOsEK9syIe5S9KqvOfkjPHx4FyDvjyG2T+9xwo02vHgKd6qYgff+MV/Oilazi4fQuTp4/RrFYwns3hc5tJSV+tgpCyPvrrohhF3YYbUfymKmJ004ZmWhhOZiIno7yVN1DlJcqm4jSsk8HiZJ43QceVAA7eFMmwkCHhIMXg5l5SKX3xGXLqy9twnV5n7VmYDyfqR68XBelplmqILPWar1u6SKXvWNXO5OBZJNjZZpkTaZm8HwtCkXWmt5kVMNwsZ15M7szzyhNO2GVrwE0CZZ2su6pV4KVF6GtnceHV7+KDD97HtStXcO78RSxmAdxJAUFal9Tr//PJU/xsewuD6QTwIrxhr+D1MyvYPFVCt63LZo81SwKU/QC+42M59+DS6FYoicRyb7CDw9EhavUaXrz2Kq5cvgbTLiMKHBk6EN132i3YFvvTCpJIPp6O8eDxPXxw8z18+ulHGB8OoGcyWx704vEOPKl1MsoJuu0KWnVL1aNYhiQ4K0kmgQtrQ1hnQqBcQMs2sNasSRBYhV3BTF9OI8xZZzOZYne8wNjx4YU6othGXGZ6dhl6VYemFxAtpghHA2Ayhh6EqNpVtNdOw+6todRqQ6+30K52UYwTzOYDbG09xIMH95EkZVy9+gouXn4RzWZX1oNyRx5rcRDDddmFSm+vkl2TUc6B8hfZ5Px8OQJwQUj6CgkD0QTYArpGoKyhUaXUj3LqkgTX+M4Si/1HcHfvojh5Cj12VJCObkFrrMBeOQO9vYHUqCEukl0pI0o59AixfzDGO+9/jF+++wEO+odyLNPnT7CcZtJr20hRrzDgjtPCJaJ4KYyaMMpMsZVrhJKlijw1k05SesqTiwwW5b1kxSmjFz6ZG2aG0EmHa1brJJtsudyqFPNcfi1Vas9k2cTkZMjc6hk4xiklz8zPy+zSKbU18hHju2dtrNd0xeDGlLUqhYsCyr6qTcqAMplAvofcFHPoQQUMzzlVh5OFE4rCnACfIFhdDYW1E8aLMk0+d75zsSSN02lBsKzGbApQyzoQLMf8v5LBSxl1WhIGslDUhfXKgbIwyhlQLhLIENCQ/SuW0NVTVLEUH2k+dGHIWr1SEdsEMwZCL0DoefIcm0yfzq4jAoOy0KTA96SG6HBwgMloANdxJM2cAx4ybQTIZP248a/X62KlYdeyDPWIUDVefxswkjKCqYvleIogcWH3bBRqOuxuF1q1hWK5gd7GOQw9V8Dxo0ePMBgOSO6KekQE9wSUZNqz8CgxxPIYyz3KmYVdscjPapyOPOdUDhzrmpevySbdvw0oq/g3BZZz5v8o8E189hljKmnsIfRiAs5EhYWVPxdF0iwqIvrmi/woS+hUyvdUpNeqAitXksh5dMS+KqAsHnaC5MATqXWwGKGc+Ei8ubQVjEdDOdbIru7uHqDXXRVZ9cHBENu7u8q/y3RrP4QfhZguHKmYo1+XQw4+g2Q5wasvnMU/+OHvyHWT5zHtSPy9+UBYwPGxxoYjr3qeJM7u62N7BAWnj/Zbn2MXFGusziOeVwTKKuE9F3dnvesyeFdyZyor8vNOWOpSSYY7ktORVSzy1GAwJRURHEwmIXMQEuztH0qQF1sB9sdTPN7ZxzKM4KUxxvMF5rMFGo0WlgsXnudLFziBsAD4ckGqDXurK6g3mxKUx4RrstCnOEA1Ldy/d0/lDqSQ86FebyCKA1QrNVGtjGczubaIRDuOEPmBXMPJ2iff/FO453/na23ITr74ZAVOVuBkBb5yBbKU6mKgwrme58GU6HClBSZjyw6MLTBMuO6PofV/S43UX6OKiUxyLn0WIMz64Mnic0+XvmT32llEnYZ8Xuur7mdKp0nA5A8GhYmXOUpg3XnyW18yhwLe5c0v/Rr75v2vBNpf/MbnBsryIn+tY1T9uM9Js8nGyIsrAYsZrrTr+NPf/QH8vadwBntoVCvoj0YoV6so2BXEmoaQN5rQh+tHUpFTqXcQJBEc10fJZD9yGZPFHIHU/0A2R9wQ0e+kkmq5V2fSpNr8SkI1WWUyKUtH0izJ1PFZMbyKQJlsgGmUJfnXLHF6rAkQzsN8+P0EaXxt3GwzIEiAciYTU7+3IABdscKKCZEDMNtUcCOf+7w5rX/WFwrERfoMGbbCvFuyUAXpfuRGX1H8lGayEVcNDCh/JFAOqh1840d/IOzXp7duYXPjDKp2D4Fv4smhj1t7M/zrrW3cnQzh+T40P8JLRh1vXNrE+U0dvbYhPm0G9nCzL9Jrl3UwZJQ94RMcz8HB4R4O+nvyml+48jKuX7uBZqsq37dcToRpabc6Uk9DIMWp/HQ2xtbTR7j1yQf46Nb7GOxtw8zqsbh5pJeQjFgcsGPZQ7Nmot2qYoVhb826MGBsSSajQx8nP6hMILBv2gY2Ok2sNCqo6ATKCozMHBe7oxl2R3OMmdodEyibiCUYSYhVGiAQuBNEsxFKviPPqVVvo7t6Clajh1SvIi3b6LXW4Hku/HCCnf0tPHz0CJbZwEsvvoGzZy6jVmuiVmO4EdNQI4R+BN+LZH9vGoaADR5/PGaOM8rHjwseD0dA2edxxfOHoVVlYVnof2xWyLQbKBkGImhw4wK85RzLvYcIdu+iPH0CO16ilEZS1ZVYLVi2gkNDAAAgAElEQVSrF1DduIhitY2oZCNMNWFa5ssAD5/s4ee/eA83P70rzFQYUHKvarUUUI7A8MBOgwnXPJ5nCIKZDDXy2jQ1AOIrYXCNCq8R3pfnu0gpNVF9SKVZHgTEwRQ3yBxWkUU8NjNSx7g6ZzjIUtcXsr2Ut3JARJ7bgmudRmj0BLnkncU5i0VDvQrLSvDTFxsCUhVQLkhd2DOgzMnpM6AsicXsFT7GKCv5Z1Gd31mPDYGyyKkzpCyvmW+Y+JIV01wuJOpDZOnq+fMhQFkAMiXg6s9UDqQJAwAVxGbgk5Jel1BKFXAk4s6ylASA88aQA2U7YeUNQblStfDawWAuhnd5iyWW84XIr9k6oJK1KSvnANCAZhgZY6iYWGc+w3QyxHQ8EdZtyjo+FFBv1gQQVGwTVbuCZqMGs6xJ57ZU3lG90NmEDQMGQQzlz6kH2BCgrDUb0KttjCcerFobnvThRnj8+CGGo0OR7fPaLcPVDCgTWHFkGPNql725osA5BpSJ2Y7C0eQvShKcA+WcUf5NQFkQuro4HzHKuconZ5SfgWUeqMozW2CuAi06xQSWXoBRIlAmm1yGrjHF3EZRPjSxIQhQZpuusOTKAaxYZPViZDaexajzf9Jd787hTEdIfQc6QkTeTIa6jx7cx87uU5GQU35dsWvY7x9iMl8iYHBhnMo9crF04ZFlpUKErQEcbPHewkGXN8Uf/fiHeOPGVfYESq2iWB6ydRaPO8/fDPrmQ+98WCEDrWztju7z8jqyUL08J+DYzkLY5LLK/JAhGQdpEmT2LN9ApcQr6TaBcn5flXOPQzeq0pgDkqRS+cRz0A1cZVfha10wn8ITxRlTsOlVLlocsifoj6eYOi5mvgvf42CpiOl0LoMvfh+fF8FytcbrtSFd0/y9HHx8/PEncl1YWenJsIiDZLEsEGRXKjJMoiWJ6fEMVWMmA38GJdtV25J1dJy51G65P/jPEbSfyQp/687u5JMnK3CyAicr8HVWIK/dOIY9ftu3E5ASJBO4JuyO9xSjzGAvfevgt/5mYYWzgK2vU+P0xW7nL+tYDleaiFZaiLkJJTmQJXL/GlBmNz3tMGzA+QoWnB3Ly29e+dLXVP3lJyiPuN95/ocA5ePg7ovS6uOS4S8DyvnN8+hnEDxy86eZMEIfXYT4h298E3V2tQYLLOYzLDwfNVZT2DY8sgLigSpKzc0yjGFWG9BNE6PpDIfjqSRk06/LaToXkso4Jk5y00UWTzay9JcJq5yg1aKXqyUb5fl0KvJS2eOLh4g+vlTqODTxTabSU/prQJlybCazkn2TyHOIxFvJSNUmIe+HJKuVsxyiMz4mwc7XL5d18/P0wkWFWDbEUtPC239eJ8OfxU0Iw3pMBfj8OJSNbmpYGERlVDcv4Ye///uyMf7wvVu4dP5l7Bx4+Gx/gU/6c3wynGJIMMQQlsUcp8oafvDSZbywWcFam/2Q3MkTkiYSdhR43HgoRpnvAyVplGju7m/Lel44fwUvvfgqeitt2WAtllORv7VbKsyHoJ0Dg/l8gu2dx7hz9ybef/+X2N56CJO/TAJ2VHAZmYw49ISZNrUU7WYVq+td6bekDzIulhESPMaK0RPvHBI0bR1r7TpWmpakXxOcsD97OnexN5yiP3EwD1OEBUsqhYJsnRMEiFPWfswQB0slMy6X0ag10W1vwK50USjaSFJdNqJ+7MKLJniy/QB7+32sr17EjZe+i43VC6hVKOPWRTpOViFwyZAr7zkl/Ap46UcdnV8Mw8vZpWeMciChWklSQCiePobLldGsGqhWTBSFUdbgRAV48ykWu/cR7d6GOdtCLZ5LvZdDEK3VUO6eQfX0FWitNURajfFc8KKidKt+evcR/vVfvYP7DxgABPge5fPe54ByvVLCapee1xChP4brjuH77AxVPeHPgnsUUOZGltiXFTCKOS5DNw3ZFEsFDv89ByWC/DKVBC/N4kZggq0Cz1E+bBKVB8EfN64GQr0BV19HqDXUxlzOq0yIQ6AkoDhCUwd+crmpgCk7jGm/J+MkSdChSK9zoMxrBc99VftGxovScQWOeezLBp5gVSpwVAo+v4fvndRfZV5nHpMErTwOeTxwNigKFbKJ2euTBHDxSrMbndiOPepqKBYTfBAo05efA2UOGDhYoAdcMhRikTlVSho6RgrDn2YMt1LJCMPOoQyZc4byLeirjIQ103RLwAfl+2TGNF3L3sOCpPN6zlLVh/HaGgPb2zvY2dsRNYlh6ei0m5LzwGqhqmEiDQkYgUJrHXr3LOpMuy6UYJkGjJqJyATSioFZmsCotzFbMjCpKTYbrsHjRw8wHPXlGFdRyjw8VGiUAGXpAv+8R1l6uKVuTIHkIyB7lJL+64yydNLnbPEx6fVvAspfZJSFZZY6P7KIsQxESojkg7VQzAaQIC+dYWo87pk6b6GkGXK+Uk7Oax0ZZaVr5rU9B8oZABfluJLqU60UeEsUIh+FyEPiL7GcHsJfLvD0ySMYpiYgjOqSWq2O0WiG6WwBj8d3nGIyW2A6XYicnQnQZbOCiMdqFEKLAwk//I//5B/ibK+FEkMnxZbE/mO1SZAOcQmVVOv7ZWox0BaQPWQInAFlFViZnY/HPGs8Z3hPkOAuXg+yDR3PKZFls4osD8/jKmW2J9lfyIGv8ggIlHkO0QOsgLIn4WY8d6fTKaaTqRxflF/z48lBHwmvM7qO/eFYFGqu50tiOAPRJtOZHG+qW5mvvajq7yo2HNeV94JssgRVtlqYz+YClmlZYJo8JdbMQuG133Wo3FDKNz43ZqqEvofQD9GomXJeTH783yLRFHtz8jhZgZMVOFmBv+0VEDaZgaHN6lHAF0OutD3mXfzmh1Qx1WxVVUvZ8tfwKIunWip4ky/9XjLJ4Xr7S355AQmlXLwnMJCVCszsoW/1v1I+vXjjurDUxx/6dh/2zQdf+20o1Nq955Ze5wDxq6TXcUlDjKIA5Vbk4kc3ruHqahtWIcLTp4+pW4bZaCA1TPjclCQQRoXTYydOpDO22e6gbJiYLh3phSSI5nyf7OrSczAajZAUUgHK9CeLpJfSx2Ix67FVHYmB70papnQihoEEszBsgzQ+u33l79w8Z9Lro/CtLMWaaddkpvP0YkrU8nTc3H+Vb8zIcB1n13OvtNoUZvJ2acMhcx5LuBBV0CzZyN1hijVTSbRk6ej3jHhT13XMgxCPxi7Wr72Gv//Hfyyy9E9u3YXrlhEXmvg/3r2Nj3bHmCYllA0LCDy44wFK0QJvvnIFNzbbON2tiRRZgLJsskNEfoTF3IPDcAAGiIU+RuNDbO8+AQNULp2/gldefk2CvfiEmbIaEqA026hW+fN0CTciUD442ML9+5/g3Xd+jgf3b2cbMsIKFWAkDZysAYpc6Q2tVXR0Ok10V1ZQY0ouPc8UtEb8Wno6ubkMUTHL6DVMdKo6ajrVAZEkjE5nSxxOHcycSNKhw3IFAT+4bvRzhg68YIogXiAp+CgZBQFI9XoTvcYpNO0edFRI8QtjERU8TJ19PNy6J/7kq5dfx/UXvoOV1hlUrQoqliYyTMp5fYeVKkqCz6Azbrp4/PAYIEATyV72vh8fKB15lNnXzW5Q+gz5vpeLqDDZu8qaKQsF3URY0CXMy52NsNz5DPHOp6gst9CMpjDTUKSWi6KNqL4Oa+MFGL1NYZjZJ70MgCH9yR/dwV/96gPs7h/KOeYdAWUy2qFU0jTrOjY3mlIP5bmHWM4H8LyFkhkLs89NrNrocyhCQEI2TwAm05llsGMokEnUKEBTdakSOEh2MzfwWeMM+0fFwyl/V1VOeeItB1QFvYrYWkGg9xCVlbz/SO6ZsYlSIxPHuFAv443NKsJQhXgRKAfsYBeQrMK8OOCRbAAGpjG4L2Ox6OHlc+Yn+L25TFyef0ENCBRYVh3nKtiLoJgDBA7cUqneoWJFrCBFDtLkoBWPsrDJVIrI9Y3HPsMAGZPGEQQBuiYdyhKrJBHahMd8rqLJQYHhW5qJtpGi7AxluCFVWrFKKiakYM6AnMcEpVS/pCkqVdb0qRTfml1RAXPMVWBCeRTDc5kzoECqrVdEvnswOMBn9+/iYDgQgNxptlCvWmhUbGgJ2dQyirUuUO+gZthoVqtod9rilQoZCNZuYeD50BstBElJEpoJ3imVffDwHobDPpicnsuQ1bmh/KwqKflZC3KeGH7co5xXQwm+z1hprrG6/maM828AyqqiSw1vZEhzrC7s8x5lNYBJpR5KhT2WChFKSQCTlo9SArNcgGUoNh9FAyiaKLGVgPkAJR7nHBRbcnzLACCvuhLptbpHqAAtyMCKtVCsv9MLMYoEYYsxhv0DPH5wD9s7W3j8+DGuXX0R6+sbIv399M5n6A/HkuEwns4xp083LWLhhbBqdVnFyHMkxOuVy+fw0x//DsyE6gfOidkfbIkiSILXs/MgV7oc30EcSeDpp8juYaoS6tjZKLOMZ94iqRvLGiKOQHKWgH10DzwGlDW5fmRJ2PzZDMSU64YKBeWQhQNjfm8QB3LvCDxf+qP5nAls564PJ6Q/O8FotsDc8zFZuNgdDGWgzgoyDtuH4ymqtYYEdfF7uWfgcNNxlpIFwm5kAnA+bty4gdlkKu8Vj9/D/kDZyRp1CRRjlWLErmayHAUOH5kUz2o2qteY62Yj+pP//mtvyE6+4WQFTlbgZAX+JlYgD/h6HtD5/+bzIXj3L6w//6+IE1i3f7v0WvYEWlkk3cHpFZWqvT2Adfvx8/+eY1/53ECZ35NXIB3f9B+BxBwMFosgUA5TBZQr3hxvvnAOP7hxFYk3w6C/j5JlItV0+JJuGSL0IiQ+N7UJFmGM0WIBu1rH2qnTMKs18T8KUGYnYhwLUHaYZJ1EyqssjHIkHkGmwPKmSu+oqoJgaBfDulQKKGs+LEqsuWFhXRQ3vWQM+DVZYicn4cL+AZICy00pQTc3atwy8PN576qSYHOjR2ZGbYJkA5vL1I9tyGTd+HdSQUxa4aabvFVKZpu8spJn56moRCYBnyeDrtIUT/YO4BRs/O4f/SnOv/oKwlIJ21sD/OXPbqK1+gLu7s3xweMDlM0Guo02tMjDcLCNrcEDvHxpHW9ePINzvaaSnCMSoMyNNYEyg7wovybDFEUeJtMhnj59hNlsghcuXMarL7+GTq8jsb4LjxP6BM1OF9VKXTbj3AAu52MMD7ex9eQu3nn7Z+JTJqgiw0jwy+RiSTzlIkYBktBFqRgLG9vudtDsdVFtNFHSCJbp9TUFqKUxA8BiNOwimmYBlXKCUuzBZyXU0oXjEpSUEBVZN1aFU7JlvdLIg+/MMV8MsIymiMohipWS9Ll2OytYa22iY6zACC0kbojBZAduMsHO4UP0R3vo9E7hxavfwYXN19G212FrrNcpw9Q5TAjgu1QamNAMDabF1HTlxRUPcNbfexwo5+fNUXAQ2UafG64UnJURtFRsHU2GkHHyp1viXXbCgkgzl09vI979FHVnC61ogkoayOenlChXVmCvX4G5dhap3UFYtCXcbHd/jLffvYUPbt7BZO4gDGL4gSMDJJ4bVFkU0xDthoELZ3uw7RSOM8B82ofjzITaZx+2gIwslVYBlqz+iRcAYUCVwoKbY6l/yc4RAZ4lE1EWYMVzikCQQy6aDPh/KkO4NiIFz+SpMCjFOYXY7CKRaihVGyWbd5HlKsk1Qc13102cb5kZKGVNEu0SCijnjDI95QTKfI4EytzMq5wDJbs8vt8XuaykWKv3Mw8fk/ePw60SARMHLrw+sKO2AE0rSN2SLkwiZcVkjckoqw+C5CjmNYJZBIRgHPxxvTRorI2SMC8GQnEoqOqs2K9bShJ0KzUByulsIN5y/gBu3mOmQ8oacCjEhOYcNPK5seiM/9fEk0ovaK1aySTLHCYkApIo6dWLzNWm2iMWOenjLZ73U9hUSGjsOtdhabok3Rt2E2lJl2DEKtnmeh2lRhNpowF9ZQMHToByowk/KQoLmkbsYw7x9OkT9Af7UjmWK3HyUCg5thIOirIe56Me5eM1ThwqK6m9Uu+oWDcOa+TYySqjVC1XFgiW90LLdVexonJdPxbmJS0DkaoQy89bZZlhBy/j12gbZyo11T9sTYAAZfqU2T9M+Xxa0FFgnoJho8QBJfMGhCXPasHyKqusLo1HG68fWlkNbxeTEfQSgXIiFosHn32K/Z1t9Pf35H2tVitY7fUkjXnj9Bm8/e57uPXpXdg1DsTIlC6x8CMUDVsCzHgeiRrBneKPf/JDvHbtIlJvmR2bvBdqynoj50AWviWDBrW2OXsvcnHxLz/zicn5mbHICjQfja/UYDBrd8iHycI653VytGJkVpz8/sljgUBZZQSoz/N+oVQd6pzg53iscpDJZOkl80eKRQG2T59uCwjm9TNIgSU93IeHWAa05fgCjh0/lKT1IFLZCgz22t8/EHuBeKTLDBj1BejKAINBXrRmcMhUrUmFFNeM/y7BacxCsSsClqfzuUrX50fgSe5DqZigsHoN4Uni9b/RpvTkm05W4GQF/mZWgJ7l3BP8N/Mbv/y3eJdOZcFdX/0snocB/+qf8vW+4jcA5XxC/GzjkgPlL0qzn4FmFfrDTbPIn4o6ymTMJn289fIV/OmPf4TBk7s42H0Co2Ii0XR4SRHjmYP5bIlSnMIybQznc4BMGkNsqlWpwGGap1WtoajpkqZLxoo31yl9dvOZbPbaTIGjf5ZJ2Ekq4RqcNtND1+QmrlRE1TJh6iocipscAkXKEFnPQVkAb4RKjql6EqV/NVuKIwl1xi5JNE9JVfiozYZiDiTD6BiLqBhUbpbp/RRooICB1HqmmfRa9UoKA0cpZFqAyyRlw4RRrcJLEhyMx3i8d4AXv/l9/M5/8McwVrtYRhF2tvr45a8+xq3b22icugSnaMO2WlhpdaElEbb3nuBXd97BqW4FP7z6As6vtmXjS18qN2wRBxV+BM8LMZ85wu4HoYfpbIgnTx5iPD7EudOncePai2h1OrKpYHAM5bad7qowHKZlys9yFhNMxnvY2X6Id95mRdQHWDgLaAy/AuuDFDPHVN1CEsoHp/pk++hR7q6uotXrQbdqKBSrKJZspAVu6j2UCyGq7FDWYpjcFgUOwuVC2IU44aZKR1oy4ZUrWGgV5fFO6P+bYTztYx5MEJZDpFYRjV4X62uncap7Bs1yC1gC7nSG4XgLE3cfD5/ehZ+EeOHKq7hy6ds4tfISGkYPZtESZtsyuGGiZJKskwmd3niLwXLqOMjD3Y4zyvnxo6ps8gqhFJ6EgTH8iiwlj1FdgrwIlFONQNnEMgKW0zEWW58g2b2NhrONTjRCJfXhpWVMUhNeZRW1zWvQ184htToIShUMJh4eb/WFTb5z9xE8gmSPLLsH33NEnsnArgKBcsvCxQtraLcMeO4Qk8kBFkumuCr/sJKk8uvJosfS5Ut2JwcfMhDIql8ow6bUl4yQYTFV2hS/NDlQqUzieUcemVJmghbuh+WXKCBEoBIZXYSVTcBsiO9T0qbJJPM/Sq6z1GMCxT+81IClc90ptyZo/HWgnEuvJdeAG3cB9ny/nnlJ825deVEZUM5slUdspPiTBShxMMJQJwJl/pmqlNIRUCbNRJhBRowDQNoJCJTl5TGZO2V1Ey0WZWhklQUoEy8SKFMiyxkRHerASr2BnlVGPCVQdoU5pu3CXS4k5I1J23namWWZsK2qhExRYko5KM9NXm5qtqUyGGQSV5Beeib7GgR4WdI+u2HZB8v1ZSAiB4R8H+l3ZlBitVoX6WsxJrgMoFUqaKyfht7bkO7zGVUgdg2Hk6kcA0xZICDc39/BfDGRa2VmzM+830p5ILoaDsXySqKjnmMFcgUME8TxvZdhiap/yoGykmkr//NvAso5o6xqodTX8Vz1w0Cl0GcDLnWoRXKcUKJslFLYZkmALD3KOvMuCGzLfP90uddRcq2ZFZQotWWaOVUR7Fon4MuAsvxOiTEjsKeaiRVzTHAeYjrsY63bxtajB/jk5ocIXEeOz16nJYFqzmIhz3l1bQ1vv/8BRpMFQpRlIE2wvvRC9EcTuT9yMBI6M6zUTfxn/8l/CEOul8wiUN5pqh7SxBfAa9IyohtqXcX/lfm/s4FUdmYe7SpEVXY8nPLYnxXIZH4Ef09mlchsCzyGcusJ10CAqJmFyuSNExk4lrUTkEwQq7rH5bqa8h4aqbWIY8ynrMnalkEUh8nMq2Brwtx1cDhxECQFYd7pYebdzosSeFnlI4Ey7921SgXVRh2mbUmwHZVqPOaZN1GtVKVrmQN31qhxn8EBFReA7ymHTQwU4/dwIEU7A4GyaZZRuv4TLK//o6+3Gzv56pMVOFmBkxX4a66AVDGxvlKGx/9uPCjP9s+vfS708cueecELYDza+xt/bYVar3fsVpfZqrJU2QLlahI888x3Kzyr2IgoIaRPUfUMcwLPdE5NL8PQKqxnRRhQUxrj777xTfz+t19CvHsXs52H0MspilYFhx6wfThDGBdQsUyZFjMcw6rU0B8eyo2y1qxmKdFFkWLb9YYk67LK63AyEdDMKomSpOuSsSFTmggQWM5msLUyuq06WqxSYcq26N2Zgq28Y5wiMxSHNzhulrg5sW2G4WhHjFQuOZf/c6PMRE+CAQnjUnLOvLJEGOIsqEQBJVV7k+3/ZJ0ELmsMt2KCcKxYK/Epq6AXHt+6VcGSrE+9gafDEW49eIDXvvd9/OQP/wSVzhoWviNBok8fPsTTh9solxj+VEGq2UiKFkyrgSgt4pN7D/D2JzeR+h7eeu1lXDmzgZploExQwvRQsl1RjIUTYO4wITiRyguyP/QV7u9tY73bxPUrL6BWq4rcrN5oCZPU6XTRW1mRDQ8TiwNvgdFwH3u7W3j3vV/ivfffxmw5EUmxdMcKc648vRIow1RWViXRQ14qoNZoYG1jA+3eGsoM2CpqmcyP72kMrcD+ZEqFfYTOXHy79E5yo8eNDTetfsmCU+YayFYGXjDHaDbAZDmBF4XQKyZOb57F6c0z6DQ7MIo6goWL6XiA0Yis11NsHxzAMJu4dv07uH7121jrXIKJGuOLYJsEDARunto0ibyVgJCya2XLFVYm29Crxp+SCmnLPK78XBRTQZHCo39VfMqphMpJNVSVoXQaEt2EX7QwCwqYjYZYbt1BoX8fjcVTdJIRqgUXblLALLUQVFZhblyGsXYBaXUVbqGCnf4Ct+9t4Re/eB9Pn+4LC0cvK1kqesQpTY9i1s5E6K00cOnyabR7NpbOELP5EH5Aib2LkPVKDM0KfESei9Bl6mwktWs8n4qxyhGWACECL9uGUbFQJpNJnbpsfDU5z/lec2gUEmhloXwq20gly/JEIvfnGOvwrVNyPBNsyEUqq11SAV6KWbbKBfzR1XY2nFBMfuAzNI7VUM+k13k9FIEaVSS5nFqOSwnfUqzkka/8S4Cy+JYJsulRZZ2SVpR+XXbqGhzA6RmjrBKchL1imBffZ/pJ2ZcdRxw4MJCQII9rRuBORpkHD4EyB40q/ZlQS0OK9VYHG3ULMRll35Xh0GI8xWI2RcSBGhlurQyTQ5ZGQ+Slpl2VdWSQ4XQ0xHAwkDBDDvF4zvF1E6y0WPFmV4Qxo/XCWRKgqRoIHpd8jj71HdWa2EE4VBPQwHBnBhJqJZSqLRidUyg1VjFnVU+USLc4zwkjSwjvH+7Dl2sWmfVIBYtJSFqeoSxw8qiWKB9aKPkvh41KLq0GTqohgNiY6oQjiTC/LqsLkyPqGKN8VA9FRUM2kMktEHyuuUxfhkCKclYBkMUUllZAzWbHNEFzItcwhgmKQoFSe44hqEbSySjbKJRoQeACKZAnw6QsyI42BTK+UehJYBfTrQNnga1H95GGHt59+1eoVS2s9XoKqC2XMtTlOctzh8Oge4+eYMpMCV672Z3sRtg9GGTHWyIgm73ob37zFfzjP/ghyhENGimCMIWm06pE5teXwQTfd4P94ZmkWhZVPpSC4+jJH9u1CIucdRsfBetlwzTe63hNoOyc14NcUSMqk6NgRyX55vEntocjdYe6gEqSfqboYno3v4b7DElE5xAt8CTdfTadYjwaqTDJJMGYCqMgwHS5xGTmg4IfJl9ToUZZOtlmBsjxXKfvmOcB5fOGZaHWVAOgBw8eiEeZ97TFbC7Xk16vh4O9AxnWiae7XBRPMhsfZsulDOV5D6CdIXRdCRXF638G99wP/t3YpZ48y5MVOFmB/3+sQJaGzeCtL6ti+o0v8liNEwF2+XDy3D5kDinjRlUqoBgQVprMn3stCerjGtVvtJnFCE53fyNYZogYZeJMxpb7u6EhtUzxL5dEDft5KPvcT+I5vrBQWzkOlNVGhQ/ZvkgTSuYrlX/MbvfirVZSNXapivyYNzNuMmLKYouIPLJFJr75+nfxxo3rOGWlMA7v4+DOO7AZgmNVcRjpeNyfYRknaNQrwsg4bgBNM7FYzNBo1aQWSQKgJASoIJK2ZRCjaFjiQ6IfLExSVGsV1Ou2hH3Q38W6jbptYqPXRoPdtkks3cEVqZYqiWyLC8uNpfTZkkkNPLkx5jJSbpylBkr6VRUbykcuWWNicBJFqtqCN3D6nrnByiTcIsMWoKyqcY6YxEIRbhigUq+K75M3WvozKXGlPJlBZgsvgtFo49ajx3jv7j28/tZb+Mf/5D9CpdUWFqpm2xgNDvAX/+pf4eyZM7h84RLu3n2A1Y1N8XcWzCpmAXDz9gP86v1bmE3GeO3qJVy7cAYt25QNbOKz0iJBEHLSnopUzWGwl+thd3cHDx7cw97uU9TMEi6cWZeJOuWom5ub4pfrra5jdXUFls0eSW7mXPE27+/v4v333xWwPBjvCssgoVxZT+7xzmiuEaWP3LxUqlWsra+h3evBrNRRLJKF4GFHLjJFmUMZbo1DpvzO4S9nMvRgv2nVsuV9DYoGvJKNmMqGYgg3XGA8HWLGr49iNFttnDlzDlVB5W4AACAASURBVOvr6+Jvp3+V6b+Hg6cYHj7CdDrCbBbBrq7hypXXce3qt3Bq5SLqehNmyYLFBOEyA8/IvDkC8AlQuOkjM/5sM686s1X4jUpBllqlY0wWWcYlA8ginmupSDrbVhmtqgaLQFkz4RUNTKICZoeHWGx9hlL/HhrODprxGHbiSBXMsmAjqq3DPPUC9JULSKqrGPsatg5m+Ojj+3jv/Y9xeDAWFoRAlwMSerfZax3FrgDl7moTl66cQWelhoUzwmh+ID3VaSFAnPD8CFEMfaSej8DxELkeilGCYpSiyLBibpBZuaLpKJNFtk0UDR0FakrJ2tLgwG7hjJGWMLAM5BDoqSufSgbmZnhpnIJjn5FNdB6mldsbRLqeVUOdb5r43mZDlAlSPxYyYI1WifAIKJP5zOuhxDZBVi9L++WVLq8+4vfmQJlYSUnO6UXmsatkoAoos4eZQLkE29Rg60z4ZQoyE7tVwJEoB8iCSUI42WReHwiUee1UHmW+fgInMnBlBn0RKlK6T0Gt9D0XRXp9qtPGJnsMFyOEjiuJ5cvpFO5ikXlNU3k+TKzm9Uy3LBimLVVlpTSRa+HhwZ4A78V8gUcPH8KyKrArNUkUtnjtJSAhvR+RKaWVooQgLqBo25gHAYxWC2m5hAGrHYqa9G5bOhlE2gbKcGHh7NUbMOtdLDx1Xkj5ge9jMZ9iMhvJdZzvNAesci3NAtNk8ipgMgu9ysBuft9T6oHjMmyC5CwU7Qgo5z9BDarkcDoGlOlRzlU/PAZzYEz20GHSvZwTZJWp+FGKImGOC4pNbtUsVNijTG96gSFfVAMpKb+c3wTF7OQ2KtKPXZTaqEzanw9KpTaMxx6/gQcCsxp88ShPDg+w/eQR3vnlL/Dyyy9ifW0VxaImQNAydAGHZPqHozEODkds/UNcYg0cY8Y07O0PMJ5Mpe6IP9soFfCHP/47+PEP3oCWhnKseF4CPy7CcR1srFFNwHBKVaFo66YktvN+piYQkqCmXlsxD19TCrN8oCXrnA0wZPWzusMj65F4jxVYlu/L+pOV5UEBZ6qN8jAvkWlzTanoyrrc+GcO5SWkTX4On1MkveELhmx5HoIwgOsHCJHicDbDZDaHFxYxGM+FZZ86HkbLJfxsCM02CFVVGMA2TJhiKTAxnUzk2OE5RBZZPMd+gE6ng8PBoQwVKtUKPN+VMK9up4vBaCjDcJHwu0v4ridBjOFb/wWi7uXn2IKdfMnJCpyswMkK/FtcgQwsS0vF+PnSnZOqhbhqHz2JL0un/k3PMG5WQUY4f7D+KQezX/WqKP2WsK5s/8cE7nCtjaT6+RBEyq1ZY5Wz5F9M0/6y2qmv+t1f5/OFhjDKzwDy5745zQJ5jqWH5jA6r3PgRoMbDAJmbswk/GLhi0z12kvfwKuvfQt1biy9EU6X5nj03l+gxj5HTmNTVhpNMF46sCsWKjZ9qYbID+lrW99Yha6XMJ1NhQWg0NMLI+lJrDU7WPqRSBgLZU38cmFAZnAMdzFHxWJKcltYSN5UGU5TYpRy7kESKRhrfrjNUywwq1/4emRyzE1qVvWi/Mb5du5Zx7KaHagqDB6U/F5uHAgYyDjz5q4CjZ51yCrprfIDCmiSTtGsYkvCTJSfl7Uqj3b7+OjefXz7rR/hz/7pP4XdbCLlprVYlEqXe/cf4vHTfVRqbZy/dB0lvYr+ZIlqoyPpp1yfO/cf4r0PPsJ4uI+XL5/BS5fPolevokJ1BquyyMCxDziIJRBrtvQwnEzxZOsJHj58gP7+Ljp1E2dPrcjEnTLIc+fO4dz5C1jbWEev183C08qIYl88zcPBAT788H28894v8HT3gTAB4gWjHDoTWuYsPddQZOlpCrtio7vSQ7PdRaXeQqmswCe/lzCCrAhTaBP6yZw5Ys8ViQnD2SxDsSJhQYNXshCxAqsQwQ3JLowxd2YClFdW13D69BmsrKwIWJrPJugP9jDo72Ax3RElghMAhtXF5uZVXL70Cs6fuoJOrYe6UUfDrkMvF+H47BoOoJtlYR/y0J7cfywDFckO+rzvUl0PlOST7PwypCyXm+2iMMotMsoVyvw0xOLj1zHxE0wO+/CefobS4CGazg7qyRQGpddJAU7RQtLcgL1xBeXeOYRmD/1FgofbI7z97se4ffsB3KUvAJRMcMgwLzLKsWKUWZ9FoPzCtbPordQxXxxiONlDnHgolVWtEqWoJQZ/kQ1zQwQMEFq6SNjFF6uBEHuveR0o6GUUyBYxNE9XVU/c8BKsEByKR1nqpait+Jx2U4XmxQUs7PNwrQ15//OKJjJHosagVzXzUn7vdAMX2pYkBwtIJpPs8zx+BoZU93Asr0MCtyS1Pu+O589U5x/B9RE7mQNldr3Sl8y0fel+VoDLkHqgktgYVAIyfZRkhxVjJQ9+TyYZVmCZ17XMp0zGVmwYfD65R5n+WZoiCCQBnQO4KMR6q4XzvTZSZwx/vhA5NeugCJgJ5Ax6jSsWqvWKbOQ5aKNlhdJSDgjn4yHGh31Y9Hk6Hv7qZz8X5QjPA8reE00NCyqajZrBOigLWtmSqr5YN+AUiwg0DQ5Zu6gox2QhWTJXXdKgOaicLCPc+MZ38eKN1yScjZkRlPTT0vDowQOpnJNBknQl54BROG4RI8tDPLHHGWJlU1DAN1PciOxGya7lOqq+MRsmK6/5lwFlsvj5ucjBXF4dRqC1cJYCingdEq8zlSxMoKdKoFyQgWunYaNe0WW96VnmOIODDL5PVDaQ/2fydcmg7J3Sa1YaUXqtyaBUznse+3JPIMDkeUh1xlxyApjX8ODeXdy7+6n001++eAl2pYm59PRGOOzvHUmVH27tCjvKfvV7T7ZwOJljbe2UeG8/+uhDkUZTNfTTn/wA1y+cgp7EONjfx3C0wNyNsbK2gjOn26jXaqKyoiLHKGlSA8Z3hCqjlB/Ml+A9qiBn7FE+QG7oz/MClJRf+fr5Wnm9PhoSCrushsuyTygWZZ/AeybPdSblfxEok1Eua1w72iKUBFuaJGRDxaFpAn/pwF1wbVL4QYCF48Lh0NNZYjSZYb6MMV2GGIyn6E+nmLk+fDAQLMF4PFHhYL6PCodKloWiVsJoOESbewZKF/mbYobeeWLH6h/05ZpNlt+qmAKgHcfN8tuz64fnSo9ys1HB5Pf/G+m4P3mcrMDJCpyswN/4CtA6WrFAwPs8DwZqsT4qfzDZuuh4z/Otkp79bwyU1zqf+x3aweiIGeZzkq7nL5GQP08/83M9+ef8okIzk16r4I788WzzKoEk2T+rFkglD1bsKYOtNLmxUK5HVtRj6mlRx+uvvI7rL31DZFHRfIJq4uBKq4D+vfcRLUYiq3VLFg4WHobs/+TGqgDU6m2Udab+2ji1uS4T5OFkpAJXJIiFW7OCBJmMZkv4QSQbLQ6jR8M+PHeJeqWCjdUeKoYO310gcl1UyaJqKp2ZXqxyiZshVc9BViSvgRH/I9NOS2VVUyM7AFVlQp9f7smWXB8JHSF8oxRQyTZlmi51OsqPme3jMquXkmlzI1OmZG65kM0TQYRs/AuQEDM3jPDuRx/j1r0tXH7pRfyz/+qf4/y16xhQjh4sMNjZwtb2AR487aO2eh7V3jk83BlJf27JbKDeXhEJLCftuzs7uHvnDqbDHVw/08OrV89jvV1Hwyghpd+Rm26fsmsfCy/BeO5g52CA+48eif9rMZ1gc7WJ8xsrAv5Zu7O+tobzFy5i4/QpdLsdqczQDXZOM/l6Kn2ptz6+iXff/RkePPhUvONH3uTsGBLpZbb5oRST68qeyk6XncotVBttlAi8CJJFvkxOUm2r6euLAx8pJdsJ5XOqWolrz7GHBw2xAOUQbpQDZcroEnRXVrF55hxazbaknfb7ezg87GM+O0QSzkQSufTIAmqo1Fexeeoizp66hFO9Tay317DWW0PVtOBTTSChLpakyKqwK3Uc8L0kKBVolQHlZ1U3lPjSS8twGVa8MPRJHddGsYyGraFVNSTUK9E0eGkJEz/CdECgfBfa4AGa7h5qoIw1gpsU4RZtFAiU16+g3DkLT2tgdxzi9oNd/OJXH2HryZ4kLUchGSz6wtkt7iCMGVDnIikEWF1t4tqLF9BdqWE6G+BwuIsgnEM3KetVicRFdpvyOA0i+AsHzmyB0PFQTDjAUMnFUgtFgEcmSICyprqCGfhGmbNaJvkQ0Jux7IqpUkwhLQNz64IkXkuXrTRQqXPqmUyaFVUJfnptFRbrugg6GN4VcPCjwDLXWJhr1k/xGCwR8HIAptQh8mfeUDKWX+TyMsBSMnIJ+ZYUegWy5NDNQLZKzaY/WQFmehTJJouQW3To+bWSfuScoFPgTq6fSYxAEsVL0NMyNIYWcBDAAD/EKBslFOIQZqGASqmEF8+fQuJO4M3py/cQsg2AlhPaUyq2pKRzaFOr11BrNlDvtAWEEPDMJ1NJ8C0mCfRiET/7iz/H7tMnuHB2E41mE1GZie8EsKzKacGUwC4LIa/RhMIE2AlThfmcNfji/6fnlcFioVg3/CDB9Rdfwevf/o4CSioeTJQstz+5CddbSO+0yL7FtpN5kwUIqbowAco8d/ifMJXZCFf+8Cw0SkAMzzVR6Sj5tvpalcecp1rnAxC5ZgsjrUA4PcmUr5NZJLu6oHzWceV6Kfc1VpRpGuj3ZqYFh6zddlXAZ558zfEKWWWBbqwJot+8bAijLECZahhWIdF/ng1c1SsQpz6mo0MYxRRJ4DDmTrIy7t75BDu7u5jO5nj55VdQaa7KERg4MxzsPILF7ktNx2QRSDaBVmnBT0q4e/8htnZ25H62++QxoqWL8+td/OAbN1AMXTjzKQLWe9m2pGNTsUMlzfrKihwDK60m6qaJIiXxQnYzmEqlq6tJhRjrn+UEZKF+HDQyVE8E71T9CKPM1HcV/pfnmRDgEvhyOMFTg1539nwrAK2u3eJDlsR8FeLFeyIHzjJEzuw6vEbyXOT9wHd4DXPld7AmcLZwJFiLbQeOF2BnMIGXFuXf9w7HWEYxJktXDYTnc8k4oQqIoX4SjJdyT5B1oCep1ENx7zHoD2SPQ9UX8x38wBflEoejfJ8qdhWOuxQwzXspI/qq9Rb2f/RfP+cW7OTLTlbgZAVOVuBvfwUi5jwZGgp+iDLl088pZZaw4XZNmOGi66M0XTz3i6Fkm9VRfBCYS/XUb3ikugb/7Bqidl2+jr+HSkw+2IvMKs2/7oNJ2eFKW2TkWn+EoqNk3oVWr5vZ/9QvVEBQCjrV78zqO2QDkt03yQyp5EzVVyqSYe5x4li6Hi+fu4jXX/2WeLQITlLfgRXMcXXFgNd/iNlgW8K6It0STsIhwPY52Xcwm7swLBvrG+s4f/4si2OEUaY8jn45s1YTDxO9WZSbOT67EikhjlQ6slaWVFuyjFXbQI0doqWiSLK5EecNjRtkl4xYFMrXo8D0YhVE8rn6J060s4NFbarzGhMyA5SSqYAqVkRI8Fe2CZesUMoe5Eafsx1ZRRQDYlCExvAehnxxo0mmgd3QYYi56+Hx9jasehuvfuu7qLZ7OH/1JVy5/rKwRu50Hzc//BX+6t2bKNXXsfnid/GrT7fx9u0tFOwOOhvnYdh1lcIdBphSCr39BNH8EN8418O3rp3HmZW2MJcMxCLAYEL4eOFi4cU4GE3xYGsH9x89xmA0Qhz6ONOr49xaD7alAoLq9TouXryIs2fPin+LUjXDJIxNsXDmIv/75JNPBCh/9tmHEsYl0lxuhDIfKn27cnKI1FSF+NiVivQp11stWNUGSuyZFSZaATHxN2dhOBJWQIUApYziX1PeuhAlBEzYJmtFoBwsMF2MMV8uJFhpdX1DmLRKpYbxaIj9vR3MZmORIqche2g9LH1+H9k+E7VqB73mKja6Gzi9chqn1zfRrDXkFGG3daPVRK3WgKERLKvjIw/uyjfm+d/zYYoECPm+bF4VnCC8ogpBQ83U0aoZqFR0kbr6SQFT18dkcADv6R3ow4doeX1YhUBAqcdAH60GrbMJe/UiUN/AEhU82p/j5u3HeO+DT3DYn5Dflo5PDhmCcCldylHCpGQPcephdbWFl25cwspqE7NZHwf9p3CWI5S0VIBykrLsPUSJeCpOELoe3AXrUHzVz5oFFkmgHze79K6yu5fsDH19TKPPUrG5SVVdygogiaUiA6uUoQcFAwvjHMJyLQt+Ul2leRKuABP6k0vAT6+tyUZZ/NZMtg3IJocZUM4CmuJAADA5XDmeJJG7LN7xQiEbbPD3Z+m1/BqytFJcRUCXD3XyHmeRmfNnUIlC1lGpSpgZUCZgOgYSFHOuVOVyOZXjviAS9Ih1VSjBSMoClmlriMm88ecYBKMRSqGP080Wzm60EXojGVDQZ07AnPjMEi/IeUm5J20qnW4TjVYDdouSJh5XfN8jeI56n7RCgo/fexuffviOgL611Q5q3dNIjIoMZVKzDtgtTANgSS81q3UkX4DeXiWNZoCWekGs2GPGQSjA9rXXXsNLL70sKfqmQS9shOl8gjuffgDHmYhkmWvM6ybTvwlyKdHmeyBMM2vjsqC73Jss0DJnlI/dBYWXzeqXKBPn65SfJ33M2RAmU+3It8XPwrsIiAl6CH6EUZb0/KVUCfGcLBtlkaRT4cJO6lrNRq9dQ50DCbMIXurYn01mk+8lB968H6BEcGdLoBdfo0ivySoL7ayeFUExP+bjQ1GODA92xEpC8PWI19zxGKPxFN3VU9i8fAOWYeBg5wH6T++LHUOvVOHBxGvfeQv/w//4P4n65cWXXkFSTnE4HmDv4UPMD/bQrVRwttuGOxkL4O+t9qBVDUzmc7EsBXERjVoN650Gbly9jNOrHUTOAgaVFrwX8hyTSX4Kje9VpIZIvM6q5HHmfPA95PuprDFSPpHyPqASouV4P7I4qDfveBq2DKt4Dgn6zWrm5H6sznXKslWnshpUByFbLpgFobrABaRTsRHFGE04oB3LdYFDi4PpHC6AydTB7mAAJ0olg2O6cLDbH8BijoJlHUnup5OxPDfKrAVAl8vKEsV9irxeJR2XNgMOU2QgTtUY/51DvgT9/T56dRPGmRex88p/+tfds518/8kKnKzAv8cr8Gffv4TNTvVLV+DpcIH/+ef3/z+1OgTMrN39ug8JHxOP8lcDXefGRal7Ul8fSSdyeTR/ru/9qucVrrbBn0+wnD/sm/elVuoIKPMT+cb+SIotVI7a/EvPpeyPOEVWY16mt5aKmoAOBls06g2cO3MeG6trKDK4J4zF+7YY9VHyp7h+qoESO1qFrfIQsrOXmzApDS3C8Xxs7/bFb8TO3hdeuCzSQCYne6w/SQuoNJviIfPjFPsHh4iSgmx06BdmVQt9Zb5HHgToddqSdB0xpIsJz5TWSVeqJtUllNotl3PpLCU7qCSVqgtXArsEKCsiSTbqwhAUkDKYh7IsL4LrRfCFXWftiQJ/UiWVJJIGnTP1BAPSW8pJNqWoYdZrmSbC/JhVG4PpFDfv3EG928VbP/57ePOt30MQA3a9g5WVDezv7+HD93+Gn/38/xLW9M3f/2Pc7bv43//8fZRaZxFqdfjQEacleW0MwAq9hVQLGeESr5xq4nsvXsK59S66VQOliIyyA8d1hUkeTl083D3AvUdb2Nrdx9xxZQNwYa2F86sd2EwGXS4kzfbypUu4cOGCSK+bTSZfK1Dreo4MNj69/Snee+/n+PSTdxD4S9XZSYk66bWs11pYRNbhyA4K4lEmUG602iqMiBLIjM07eg/UlwqLoaytefCMknNSFElGUrp5EYhHeTp/BpRPnzmHXm8Npm5iMh5hNDyUXuGUVUvORJivJX24DN8qEAQZsI0K7HIF7VoTK61V2GYFhm6ht7KKM+fOo9ddV0nD4kkko5L1jvLcIZygnDgLouKmn8wngTI/1PaZwN6S72dPc6PKWhJDzgkSfVPHxXSwB3f7LozhIzT9IbRChIgbtbKNQqUNs3sORmdT2OSRW8KdR328f/Mz3HtIwEvZdRFxQGlpCD+cS0dylBA4e4gTVxjlG69cwfpGWzqUd/eeYDQmE+2J4oL+0jQMFCjmkouEOxB/P72tmXhWsUkEolpZVb5oTKgvo2xb8m/c/IoHkbHBWactN5t873h+ekkJTlrDUltFVKB0kZ7EXNqZ1ctkoO1Cy8R3TzcybzI9phxA0ArCdG8VzidZCuKxVsF5snHPFCS5VzKfAPLrOYDhOS52ikw9I9eAjFHm59SGX8m3Zbgm5zWHbCoRWKqdOKjKWNA87ZgXM6WiyNKaeT0pkFFmj7Ji3tkZzyFDlPiomxpKnocfvfEGfHeM+awv/nCfoVvTmSTW6wVVU1SvV7G62kN3pS2tAka9LkMYplprRSprfKS8sRg65rMx/sX/+r8g9JcynKqtnIZebyMuG+Lxd2Bg5ifikY8JtqWyTqkkZMAh7xcpWrWmZOzJQP7u7/4uLl68BGe+RMWuCajiEOrWrffgLBVQVj3QTHvmpUB1c7NPXgYxWZDbkXRa4bRseJsfYeoWxnWiwkhSy3m1F7D87GtE2ZFJ/FU2gMrVkGPM8xRD6CuwzHRv8aSyjzqKwKR2giXWMpmmIWvbazXQrFVgG/Tzsi+bv00dT1HmQUeJXcqZ7Fp8zhx+qMGIMllHMvyIAxeLySGKsY/lbIyKock9a3dvH7PFEtt7+1jbOIMb33pTLECj/Sfo7zyQoEq+H0yC3zh/Fdv9GT57uIXPPnsgTCeP8VaDz7WJTqOGilHGYG8XFdNS1V6ajsV8jv2DPma+J9L8YhLjzNoKXrlOe0lFhgA6/fFyVVLNDsWEaqFnkna+57xfqug0PlRtohzbWdXh0TUwA8rKvpSdK7knTXqc1fUi96yLb50DZw7XdE2GWiK7LpTgej5KlGVnYJ5NFZKfnyRYLF0MmfodRtIrPfUD+MwzcQLsHg5xOFnIADRMChJ8Vm81wYT3fGhJoMzjg0A5V5vkeyJev6vVGg4HA7mvrnS6GE+naDQb8nt5DRgPhxIeutqpovrNn+LpqR9+1b7s5PMnK3CyAicr8BtX4F/8lz/B96+sfennf353H//gv/uX/16u3nGwTKl25b27f+11IDievfXa50By/kNrP7uJQntlJc1Z5Gf1KJlzUDpKMkYFKrBK8nZiTsgLsMwKep0eOp0V1KsN8e80Gy0BmM50rmoxmPpK2Z0/Q8dIcX61hmDB9NYllu4SMzK9mib9uUSs07mD+w8fyQ3y2vWrsrGWvmR6ijmxNy2peKAvbjiaiW9wMV+imEawNQKTRDx8fKJSB0X/qASJUBpGj2Aqkk0CVnaNMsF2OBmKZ1jkwWS7yA4UGGqjyUZT1ZfwocJEKGHlhnyx8CR8jCBYJbhyMxYJ8GRSMIF1PnRg8jMZQ978LbIMvg9b09DutKVDOCkVsD8cYeuwj9MXL+J7b/1dvPzNb6PZXoHjhPj41h1haR8+/BSz+Qivv/kWKt2z+MsP7+PJYQC31ECx0sUyLmK29IUdkWRShsC4c9hpgEsNHd+7cQUXNrpYbdrQEl8+zw3IcDLH1sEQtx9u4f6TbfG9sXeSrO25XgNnek1Je3YWcwHK169ewQuXL6LTbaPVbErNCAGDF3iy8fz0zh28/97PcevmL+C5PBYgxwWl7WShuM6qTkQBZQ5EcqDMwC3LrikGMQedGUsnIDmT4pFZEGlzltKqGEqydQomx6kPN5hjSo+yu5TE2I1TZ+UY1cu6YpRcV7y6SezDX04wmQwwns0QcvCha9A11qeY0FGGVTKgF0xEAcOTLJw7f1HYnNOnzsG26jI0yju2n1kSCHrURj3fbOabdRmo0J9IqXiBjCu91uxRJlCm35dAmV47F9P+Ltyde9BHT9AIxzIkiFhFYzWgN1ZgdTZRqK5g7JexPw3xyb0dvPvBbfQHYwmQEkJVAucYfDOD680FnBAIx7GH1ZUGXn31GtY3WnAWQ+zuPsb+wRY8jz5Apu2GKi3+KOhPMbAIs0q07PxQLJEK6xGgLHLKIoqUW3I9bUqEDQWWScEWIEOJvCPXiXUsiy04pbaoRp75IfkClD9YgdAUb55p4lxDF6UAWUKRXEuIF6XXTAnmYCxUjFAcCnATzzNZPZ7rkmBL1o+beHqf1UBDFAxkm3lOczCYn/1HTDF/zv/D3pvGypKe52FPV3V19b6c/Zy7b3P3ZTbODDkSOaRkm+IiypLgyDEMQ3ACR3Is+0ciIX8MI4AcIYD/Jc4PwwkCRUICw4ZlSLZjIYpIDilRnIW8M3P3e849+9p719LVS/A8X9W5Z4ZzZ+HMUFR0Gzgz9yzdXf3VV/V9z/s+i9Fkmrlorn8jq0iueTMXecyaozHo5uurM0tYRxBCbTdoGEh3cIqoLVikulP/Poxw6cRxXDp2HO32DurNbfjdHrwOi18d8bmpiWb3m2aIM9NT6ijTnMgqGifrvJuTlnakIoDR+1MS8u1v/ym+/a1vKY6tPH8MdqGCse3AZ5HNYqBQGkMrLSo4c99V8BMdmp/FMhnW7CiPOcYEnx5+7mtfw/HjJ9FutOC6xjSx2djD917/M/S6dCdmxjXlEiyymrx46U4t81p65QOxUFqXBHDVU9y/BwvAMFopAaKMI+RxCiw/NE2UCaSO05wLFkk5TwiIqS/1fU+UawImRgPxd5yHbtY4MtP9mN3YSrmE6YmDQJkxYOzO8ywa93Jqzxm9RDM7xkWRDUMAn3gXqPs5GiCTBjrNPaw9uA9r2EetXNDatbK8ZNhZ6Qz2Gk2cPX8JheqMGD1htw6vtY1mc09u1xeeeh7r9S7Wdzu4fW8JN2/ewSCIMFmtYeHIAoIowFA0975cnVlMoaNoLVfEdHlC99q13XXs7u0iy3V1NMRkuYTzp0/izNEFFF0bCHoo59LISFpkvCke2mAbJoiKJwfOijTKZNocYFQkoDPR/WoVjXX+As8yDE/ioAzNmnNCUgtenyy04jjWXQAAIABJREFUxXnKNAPUc3UPMoWaxO+B85IdZRp5sdjgw0InIs3alwcKjb06PteDIZqdrpz5642Grvfd3V0VMmjuyAfvz9RR8/zzd/lCUT4cm5ubWreo7eYan8vl0e5Q/hXIWIyylmopi9Ln/gtsTDz5kTdvj1/g8Qg8HoG/vCPwGCg/+twfBMvVP/j2R54kpHN3n7/4rq+TvbOC1MTs3JgAglVidsO4cHChYO4hOz3UD8nJ2uKmdYyoP8TM9BxOnzytxbNRb2EYDTE5MYOFhcOiqpHWNqQpVhRJC0mKnz0IMPQauPLEUZScAUZhB63GlqjHDjWeBCOFAnp+iDffvIF6s4nDRw8JRFK7WigxniQLx82h3mqJnuaHEeyMq/fvez2khsyGpCOpqeBzY0KgnM/m0I9CAVdStwhcCA5Jg8zlC4CbxtbWtvTV3MwTzO1rsON8US6ifB/qWrl/4waLzDRubszCmlWHgpo3AgHqlpJNAseUsVmKUUqnkSfNLPBxaGYKc3PzovgNUmNstxoYph3UjhzCk89/BqcuXMLS0jrefPM26ttNdFtd5RrTGfpzP/VF3HmwgZuLG5g7ehad0Iadr6IdDrUp2Gu0FF1B0NpstZAKu1goOXj6/ClcPHMMC1NluJbRxjGLms+5vbiKt+4u4cH6tjTL6vQOIkyXXMyWjQ6y126ikM/iqSev4uL5JzA7M4VKuQyXkVOkCkeRujO37tzGa69+G6+++g302nVNQGnAZPwUlx5iEMzOD+cZu1sTk5OoVmvI0/VaHfqH2kTTDYz1yIlBmjbucTxR/LcshAzHfXXlfM6zdgNdAuXhCJOTc6iWa0ZXHMsM6IocBl10GjvY3d3AXrsh/SPzkblhLuTyyNkZ0WMxSMHrsAjh4NTps7hy9SkszB9FzuXxxjErNGhKZ5BxmclNUx/TCTUGRKajTF04NbQj6vZSGUSpHEbsLjqOgHK1TGBpK9Kq3u6gub0Bf2MRmeYaKsO2Ci6p4gSc8iTs/ATswjQGTgWbrT6W1lt47c17uHlrSR0VXtejyMxpnu8g6iLo9zAa0f01UKbq3FwV166dw8LCBHyvidWVu1heuYtej50WXlcsbpgMbKNFNE7do4hdQmqfzaZZZGKLemJudA0zQ7pD11FWaT42m2J3WWG0toWgb9ym2dHpjovw0pMI7Ip6WgJn6mASKBvzJIEiAD97dgIlxxJQVhYutdNJR1n/N/FQRqPMe5xxaaYhEzE6gaRc7ZV/TXqp+Rt1xuKucQJ0TQ6AiX1KNvsE1w//HWsyCaxjgz55G/Az7BfSLDFRTGwcY3Rs2GSXJABL40EN5gjOeIiqY+NzTz+NFPWz/Z4izgiSmR/L/9M9gkBZebDFHKqMbJuqIl8uwcoXtLnP8hqilj/OyE2A3G7bwx9969tIu3kMs0VEtqPc2YBRX5YL8D65j0+NY7vpirKQaIwP+f0IxvmfXftf+IVfwOHDh9Haa2lcCDZazTpefeVP0G7vwub9JiRllk81IgrdqgmUdd8261RSsN2XLggoa6RjLgmfQxDKYgZBstHFcvB4TxaI03wybvomhowZ1tStRyqQeZ6nL/6b9yveuxOJRNqxzHVfKOgz8P42PVEWqC1kbeQZB8ZILtWLWXiwzPuKTUEtvolDM3MnlmIIKEdwrKHcrdv1HZQLWRmFbW+ta72s1mrKQaY3w9TMHPxojNbeLsJeHeOgA3Y9d+hs3RsiVajh+zfuag2cnJyGSwlGEGKHfh7jAWqzkxjbKQG4DGxFuLkjG0UnbzT15SwanbbMqjhGHL1DUzVcPntKhdSiNUQ1Z3Tyts38bVO0VCFJBpUmJ1z3NN3Hzfyn2EifPL63JwkSLJwk59OwMFhEE0lt3xk7vuhiYGxo2nLS53XBh+UYdkFczGLxQV9i7YxRbzSxsbmlMSQ7Yr3RwuZWHT7np22YVisbW6i32iiUyqg3G5oDWr+zpjCSsBmMg35krlMng729Pa1fXKPIojEFnhR6HosuJqqRsVylnAP89G+gXTj8kTdvj1/g4xuBy0cmUOa5eZfHyl4Py3sfXFf58R3V41d6PAKPHoGPHSingGG5qCIz3aU/DE2atOpRIYsUJaaMYvoQDz53zGzFaACLub4f4qHnstHC571DM02wTAMydnw/6uO9gLJym3O1iTE7ZnJhZsXWMhsKbRVTpCJnEfUNhZFdKXZALl26giuXrqDX8XHr5i10Ox7OnTuP+flDCBjb0PFEJQO7OMO+ckap6eo0trEwWcSFE3MY+Q1YUVcOkTxx3XAosMxlb3l1DSurKzqW2vQUZufnlffpFgrSIm1v7yJbLDI+C0EYGQDbbWlRF1AmdZKNJ9GhSZ99SIe1SKlM2QIq/OJCHVm26L7NZlPultQxE0S3W23ROblQczOVYreIHWVuZmJ3W2pnuTHLuq4WWelMKyU0mnW9b0+bMU8AvFgooFqrYm6qhitPnBLFjR1ELsjNdhsPNteRLpVQPXwI1174NErT81h6sIaleyto7LTRqndUqPjPfuk/V5Hi29/+Do6fPotKdRLjlItcoYJ2EGG31cN2vY3tRhPbey1s7e7C67aRHno4c+IQLp45iUMzNRSyjvJ8OabrO3W8cfM+btxdwla9KZM0Pfokcw9QdNPajPudNqYmSvjMp5/DU1cvYWFuGiWCH9Hk0gIt7Gbfv38fr3/vT/HKK1/H3s6mOlACTTE11WAMk4XK7Tafy4JBrTYhgyFG1xga80Otm6HkER6YTZoBIsnmOQYt4jLHQHkYoBu0Rf+kxp2b5VKxhnKximKxjHzWVf4tZQCt5i42VhfRbO2gF3iwMtTVUqvoKIqr4OQUe0bAGXQJHDM4feYcLl66hqnJObjpfOzQGptEcd65GaQJsKnVpTEZO3ssRJF6TVpwpKwgmSiFyEmrzM5LrZhBrezCcW2Egwh77S7q25vwNh8g5+1h0o6Ua2tXZ2DlKoisLIbpMvxhBovrDdy8t4HvvXkXW9tNMd2Z0ysKcjTAYEBDmh7CgYfRgGDSw3gcYn5hEk9ePYtDh6fRD5tYWryFB8t3pC2lwRnnPWmS3CxKliDDHl7ijEUJ9do0yeP54EZamvI4H5XsEIcRYq6LTD4r/SeB8khdQUNRTmiyXXsavfS08qOlOVVclJkrpsFoNM0ZO4W/fWVKVEsWq+iGn0RCJZ3lh0CZ9y/OZ97fxsgQJLMjaBugzC8TYWamPOeqoVsbE7FEoxz/1vxNYuEQO5snwCBOuNo3/ROQix+ycYq71hxHjqFNUMXOO1uN1CxTrskCH4Z45uwTOFyqYNhuoRf00BsYqnC31UG31dI4EyhnnLTMCicnqpiankCuVISVL2nzzxg4usOTNq9oIicLK1+FN05jeaeO2w820BtZ6Os+JjIxIn04pgmYeCyN29jEBhEkY0igzJNCCi7Hll37CF/72tewsLAg8zB2gRmf06jv4JU/+5YByqmhnLpZhRrRoyGmXo9pvMfZH4Orhxr/eMT3zbxigzQpf4z5Gcc3oV8T7pnxN+A40dJybtErg/dtsjhMR9nT/xONcgKUeTshU2W/o+w+7ChPVEsouuzS23Dj6ChWbh4CZUqICBW5+CTgPZY0cW0d9YGBh9Wl+8pPNl8p7Gxu6BwePnIE7U5X95Fcnpn1YzRoUNneQ9htyPuBSQa9gY3Lz35ayQb3l5YNJT4cyIU+V8rD6we4t3gPO3t7+nx0sc6ms6DV3LBvzPHSebpNu+hxDRzT1DJCIeNgquTiwskjOHtkGlXXQsGxUCQ7QOZ3ZFgYNgULvkYAEzMnOHFZ+KEpVlJsijvLvA+YZICHrvFGymAyww0bI/5dTMMWqI4lECaRgrFsGQNkCew5FUj9J2OAEq4BYw4jLD5YRpMmg7aDXeqRN3bRYBRkOotonMLq5o48TlodxgaaOCgais3OzOgYkkIK359sExab9up1XXeUkbFwYu6bQ0klOt2e7uek6HudNkq5DLpf+i0M02+PN/moG7nHz/9oI/BeoOO3fu91/A+/9/pHe4PHz348Ah/zCHzsQJm3zMR4iwzP7cYHO2LeF6er+zFO72e6dfBF9X5Tlf0fMebpg2iR+QQ6adNRW1t9SlXrrR8AywS4NPL6OB7tl57EiLnM73iIel2anR9zw0iqMCNq2AWThpJd4WiMWrmmjS07ZHSqJIg8efyUKNcB3SXX1tDterh88ZIWlY31Dfh+H50uYy/6yDspRffQHZYL/Sho44VrZzHhDlGyQ9TKeVEku6yee8Z9kgveXqOOVrejbvLcwiGUalVVz/1+H4ViCdlcHvfvL2kDRG10j86efg9jailHBLKMV+FmxVSguehJE6uf0ekyQo+mOIMIjV4Ax81jZnpGBYOV1VU0mk1Vi/lg5iiPqZAvaKPFzRkBL02Ncuy8s2MxGKgzxS6E6zqo1+voh6S1DjSm1D5ViiWUq2Ucmp/BTzz/DDZoshUEqlCzo/3W3dto9kPMnj6FF37qp9HwI3S9EHVS7G7cRafZw+c+/9dQm5jDn377T3Dp/Hm88Owz2NnawmRtUvq4YDBCqxei3vWx3ephs97Gxg6zgVvoNfcwPz2BY4fnMDs9gWI+h2g0UtbkveV1vPL9t3B3cUVdfaMNHAGksYckso2Ry2WkeT4yP4UvvPQTePapKzg0N4Uso5li51LjKjvE6uoqrr/xCr7z3a9jZXlR3VNS2U2UCLvKpEmqDSNqJ7VnuUJOXZVytaoxN0Y4ppOhLiY3UTEdm4ZQihDR64xV0OBGWPFf6jLw+wCdHul4DZ0/dnxzuRJybgHFQgnVSkXdcc/rYHtjBUuLNxGGXeIApLMZ0fLTmTRKuZyAcoqZx14Iv8fPksfZ8xdw7sJVTFSmYKe4iTPXMY9J+aEC9Uavy86yIpJEzycLwRSm6KvOjnI4zoLEZm6YCZQnyhk4riUK+F7Xlz7O39mUe/xszka+XMG4MIEBMvAHFnqDNHabfbx1ZwVv3VrG4soGgpAsEUeAivpGIk5plMOeOspDbvgGHsajAAuHpvDk1XM4dnwOIYHy/ZvqKPt+S11nUq8FfPe/jEmRwHcYSaMq/akAgXq/6piS+plKp+DQ2VCRyixAZOTKTrMydu7ZsWF+MDfezcwR+OlJDEAnxH3ysgaWTBABTQAnahn81PGycbqmX0Dsdi2TNFGvTUcoAcvGVZ9AmXh0AMY7syjB4+P/yYZ4yF0wKFg/YYayQELCbjBtVuPSnGiXH4oz6NtgXJwTba2hYpusZgMsTIyOjfTQMgU2mhPxfdjZHveRGY9xZKKKZ8+dQ7i3p5HoeNRYBno+s1p53+WYky3De1CtWlRHmddoJuciU66hkM8jw2g2fna5+acQjm0MMkXsBWN8786SqNahzVJYLA1g0SJmWojxqo/DDnisFR+lYY0ddeiHI+ZTD5XHze+//OUvYXZ2DnvNhtYLmt61m3v47ndehu/VkbbHcuxOsZuszrTpRo6tgaHFq9XMkefvHwaHmcNJusqxu7oc1MnUIFhmp4jjbIk1kgBtOouLUSBTNgIpzon+vj/Awc6yAcrmPTgnXJcRbXkBPEO9rqJayqNEg0g3LYNIdv75/gTtih1OpdXpHqkAkBRIElo/Hb8CGSjubG0in3NU7FldWZZ7M++1589fwPLyKhYOLQhEkurLnGW/XZchJqnSrV4fIyePL/zMV7G50wQTA9bXV+Vm7ndaOHPyFCqloq7Bvu/j/v0H+N4bbyrJoNnlvc1GJlvQPWdIOUmpgtrkjIDgg8X7yIwZR1bAtSeO48zRWUwWMqhmUsg5ac0zlYVHAxVouB/gNclhs2i8yC6xco5jVkZMsebaq0zvODt53wuF0hmT+mWusRgkJ+fPFGoS6QLd97MGGFMmlUB0UT9SKvZyT7Cyvq7iQbpQQd0LsMtCcaOJjk+/ihGcbEHeG5TXsIjN807GAI+C55vvvby8rJgoHjeve8ZPcd1n8YRf3XYTDmPT/GB/j0BzM0YL5nIVDH7+n30c+7bHr/ExjsBjoPwxDubjl/qRjMAnAZR54AlYdnaaH8jZ+p1RTOwqp/ncD/B4Zz7zhwHZiQt38jYfJp/5AxzaD/wJu9O9p594G1jeN/Mqzh4a0xWVei5XnWVSNCNpjj/11HNYmD6kzhj1pawis2NMemNiRlSvN9Bud5StW6tUsbWzid29BtrdLsvUqBVcFLIZAUiClbXlJZw7OoO/8vwl2L1tjAOaQ2UwzuSxsdNE12sjW8jJFbbjeaKYlqhf5nv3IxTLVWSzeTQaDbSabczMzAm8b6yvIooI8EzXgos5N6Gs2Cd0Km2D5KjJzudIC2XP76Pe8QRyeHx0RWZXc3N7W3mLdOKmNopmHu1eF+VyBRMTU2i1mjIVmSgTbOUFhCdqFS2onteVbo8LOiNj2FGk1pkLKd2XFWXV3EYp6+LY3DwOTc+gXCqDpIRdZnq6Gfi2jUY0wBPnLmPlwTq+9fXv4MqlJ/Hks5/G//Wvfw/Pf+pZ/OTzz+HBnVs4efQQXFbt3Sz8/gBef4BOMETDD7HT8rDVbKuYEdFkJ+vqOCuVMrK5HLx+Hyubu7h+8x5ee/M21jZ2DDWaG85BXyZpErkOImQyFkb9Ho4fmcNfeelFPH3tIuZnJhTPxA1MkjdNQLC9vY2bd9/Ed1/7Nm7fviGqupyEuatSR8BQ10y5iN0CW8dDkFzihj+bl84vodqySSMztHRaf1coFPep7ARDiSEPKYzqdVjMJw7Q6u6h1a6rs5p1ufEtIm27yLl5lEtFuaO3Ww1srC9he2sZo3EIyzVGMmx6EUBVCkW4dgajgPnBIbyOj6xbxPnzF3Hx8lXUKlNIjdLSRhtarcnglrE5GaqkJGbcOEqMQ2C0do6dQVYdqAyCsctkVrgZdpRtVIsOsjlbQHm7ww1fA2GvhwkHmCtmYWey8FMZ9Ec22r0IW3s+Fle28eatJSw92EIvID3QuO4KJI+MBpRaUupK2VWmU3Q/Ys5eiMOHpvHkkxdw/MQcwqCF+4tvYXn5LvohDW8IPkMDZmLqddIt5rmkuR2NwgbsFg7GomHTidymuzsNqxyjc5WAURpcBza7VDQT4r/pA0BTJALlwnlE7sRDA0E5LceUdUbEscCAMT53oopLU66YD+oUKg/cfLE71g8j/cy41EYqwJk8bwJlGvoZwy6CeenK07a6ZgLnSQyUUC036vzc7GAmDIYEBMc5Vwdz5mNdrYjoJpXIFJ0ScK3CCKPObKTHlonJIf3FoWY6BWsYwR0NcPX0acwUChh5PTgpKNKGRS0j9YjQbrd1TdFUjQWnrDKdGSvmIlcqoDa7YApBLhXQNGMboueF8BQn5mKtGWCj7SlmiKaKJLabSCZ2+GNSrTTXRtet4pbcHMkKIVAm+OwLRIdRiEwmjS9/+SsxUG7KwZtMjMbuhjrKvt8Uqyiid4I0zsal2rifs7ISV5nicoWh2CYRWwfXtDiTXqHYNMziOTPdZdK55QcQZ+ASNLPTLQO98RADZg/3OZf7Mjdj0gLznQMmINAvQCCPrPO07tmMKMy6pLSXMDVRU1GXEVHsKjNZgRFRLNixU5lQr0H2huaNYcNwagj4UR/OGR71sLWxZtIWWATb2REDanHxnrrx+byhe3NOB2TBcE2LfPRadTQaLSyubuDUuSt48fM/jVde/z46Hc6DLqwxExwsXHriHMoZF369idQQSjQIR2N0h0Msbm/hweYW1nbqaDUjpBwXmRzXtRCnz5zGpYsXxVxZuvMmCukUFqYqODxVwXzJQS3nKG6RmeEFyhXk6DeSlEmpF7F23bAwWNg0TCujR7Y1FxOgzPufsqd5XXHux0UR3VsOdJfpYaDOc3wdScZgnE9UCDcWKimlVxAo225Ghl5LK6uiWiNbxO5eG0vr6+gEkXw42EWnv8luoyGdMedZtVpVMYQsA2qSOReY5MDfdahnpmQqLtDy2qOJGNkre82m9hF00OYsVFzV9GlYf/W//WH2aY+f8wmOwGOg/AkO7uOX/kRG4JMCytqS8N76LvnE7/pBuDdjdBRZbx8gxunga7yzo2w32h+Yfn0wOoqvmd5tfSi6+A9zUmjqxS71iAzIrQPxUCcuPzNWpjDBznBsNLYZV13jq2evImfnBSg77bY2HXTX7LQ76opwQdnb21H3lJvOU6dPyZ363uIDgVoHEWYqdNs0ztipdA6L926iiD7+0d/5RTidDfR21wQ+U7kKehG7kR76g0AgmTmzXPyyrPRygaSGOmVjZWVdnSXGE3GjabRmJlhbYMDrwve72gTnswRbdKpmro2hUibZxwFBrU/qYAobm9smZoamHqUynjh3HnMLC/jOd/5MmcIEZ0S4XDgJfi5fvYIXPvWcFmu/1zNxP6EvLVO7SRBtCZRkbBuDfqiFllRIUYftFLaau7h47iyOTs1i7AXSR07NziE3OYn0ZAXfuX0H9Ip28mUsLa4iCoZ48TM/iXsP1nDm0iVcuXQRQaejmBFu2g7NzYlmx8U9IBW9P0Q3iND0TPRT6PWRCiIB6lwhj0yugGHKxm6ri9sP2E2+jXsPVuH3Ao0RM5bH7CaTPs9NK93CXV5cAU4fm8MXfvIFXLt0FvPTVRnbaAOx3/SxtZFfWXuAW/ffwu07NxW/wvPBDVJCv2ZRxuAItiQsuFlXWvRCqQg3Y4Ay6b6kVnLMkoggasm4kaHelcdKWvzOzg72uMnxfNjc8BIoDwK0ew10e20ZRxULZeTpxjumc6rJyebJ7HSaaOxtIAyaSFmRbiLDFHvSQMbJoFwowuG2OOhj4EXwOh7SaRdPnDurOJwaKdDs1A1IReWe3VZHjV1SE1djijP8HYsx/Nws7rAYUMyY7k4wzmKccpTbWsvbqBaok7TgDYdYb3nYafYEHKYKeUxmHZksdQdApxdiY6uJ2/fWcef+GjY2G+hSl5xm98VcD+wiW4pwGcrlnWZVYcjcYQLlnj7zkcPTeOqpSzh6bFZA+d79N7C4eAf9qCszL+mpZd5juqPSIsc0bBU9YrAMapap4RuMYY8NNZjU2hEGAszsErGLTOM+GntlCwUBZbrpB1YGvcIpRO6UwCvPu/BS3Ekm84SGWzznf/vaFCazdHdnYc9EuLBg0ieQZJeb3UP9PI5zofGPYsaI1Y08I+mQm5gnykNMC9WY/VtmPpuWagx6jGGX8V2PwTIdnONupxgrRsgs13V1TNlJTu5MMaVZ7wFLBnHKonUsFWeoebUHfdTSGVw9cxpRp002tskn7xpvBBYABP7ps+BT3mL0vYzqcW0L2WxGbs2T8wsm35zu4zSbYjlkBASjNJZ2GljaaaFPV2s7Yxze97OLY8W/zrG5Oo19F78zGmUeu4k6Yyd4pI4b6etf/OIX5ShP6islB4Wci73tFbz2Cg392rBTdEoPxbIgqCXAZZ9bRRSiuoM9/XfSrfep7rEWXMZnxu1ar0eAL7BvanEstNKYi+Z1+j8LqIoOC0yRN+jLhMk4YAeaO8bJm7F+LJQZ2i3N0AiipiaqmKiWUWTRlwwp28h72BKNRKk3Ttw0GEtAI+eU8fxgCXSs5wz8NtaXHwiEs4sceD0BNebdLy0ual0lYGYEH8fX77bhWkCrvodOp4fX37iBL/31X0RtegEPVldRLOXgtVtYvHMDh2Ynce7kKWTHFrzdBlKDkYytvEGE4uwshlkX3YEpou7seLi7uIyNrV00mh1k3Jw6uiwuXzh3Wh3k1eVF1ApZHJ8o4OhsTfrb9HigjnrOttQRZzyZKSaZ7qvAMedx/NnNNZHSZ9x3mY93MCwg8p6QZKnryjqQcZ50k/lzdvvpWUAArms3vk75fr3Al/s079fdbg/L6xvw6DNoZ5RKsbFXx+rmrhIE2PUnUF7b3DTa7LjLzXPMubCysqICLGMPVYDf3FSRnIVY7jlIsWZHRV4cHoG2YTrJ04Rfpz8L+1O/9MPs0R4/5xMcgcdA+RMc3Mcv/YmMwCcJlD/0AVMmQ1YgfasCky2s+3LWVeYwqdEHf/42sOw4GDEVJ+x/YJBstkwpDEt5jHmP9vwP99wP/QHf+wmpX/61Xx8bbc4g1hSabkGaS6BPIxgbUb8fLxSRNhDc6PW8LrrdjhZzVmFv37uDyckJTE3PoN5uK+opYw0ElOmsaadd2LkKVpcWMWrv4r/6xS/iZAUYtHbhZjLoDmzp6tjp8jxj1GWxE1soqovI7hB/RhCytb2rzdr8/IJAKjsHBFnc7hmg7KHXo8mYqbIrO1mmIYa6S7BKGq7Myahv9I0JEJ1QaQrUaLW1oX/qmWcxOT2D77zyKpZWqJm2pVd69rlP4dqTT2tjs7K0jF63Y8y9hpHMzLhd4AaVIJr0Zna02A0t0o2WFXDqnLNpdeCz0RgWnbPDPg4dPYZzTz6JyrHD+O7d2/jOzTu4v7KOiYk5PPfM85iqTaFQLuHU6dMIfE/mLrVKRRVunsNiPq8OG4sUjNjqMvrEC9ChTq0/hDNmRJUj87RhKo2WP8DKdgNv3lvF6zfvYnu3zR2msMHY77BErk6kCYIdwiJd0Ipw5tgcXvrMs7h68QzmpirKZqUhFi8i6SCpAQ8C7DR2sLq9ipX1ZXi9njFLijuu0p7GX+zkcB9MxgINn0i7JmuAmzcWKGhwxUc0iPTFjayMdvLUBQOtFk1btlDf3UXIC4odVOohmYnst+GHHhxqjenMXqyqKya0xjzgfojAZ65wG8Nhm2IIgWTmWpPayQ2/m86o+8esrmEQwet6Aq1Hjx7FsVMnUCpUkbYysWMy8z+pZSvIWZUdF4J06q1lIueHogqTvUH6dznLGJ0s+hZdr7PIu2lUcymUc8wvTqE3GGK1FWCz4WE0tlHO5ZCXJm+AZi/AxlYdi0vruHt/FRsbjEdJwSZNnJ2twUDAcDwyQJmuw8xPZtGIbt8EyoOBB8saCCA//cwlHDk6iyBs4e6d67gSY7R+AAAgAElEQVR1+zqCkMDaxMFI9yn6dqzhpfaY0U+8pngiorEiiMZ9ftG8iB3J2KGWecwuCx7swDHjOoUMqa3FgmjYg1QanlWAlz2GoVsx1yk33orHNpmuKqyMxyhmHfzXn5oRIFJxgiCdVGACY+X68svQ2433Ao/fRMmYZrEBlmbjznNs3O4TR10jn4wdtsWvjqNvEjffuNNpwPLbu54mU5Wb+qQTbijESY6yQLQyv6mzZq+XE59FQEbyjJEbj3GsVsN0oSQ/ACfnSDPfZ5GGcVwRO7gmfo73aYI+Xv+UjBZdF7UqDb1qKNUmVPBUSYOFpjTH2MFWq4u7q1tocYxohKhMYxbDEmd2UmlNN/zhI6GWm+KBwL3ylE03myCBhaDPfvYllEtVNNpducLz3tdtbCj3nZIGOxVhwMWSFGV1lGP5hT0UWGa0UPK+pvjw0J/ASEEengfS1alNlQ2VihUmtlBgWfOFLAMWSgxQljsy9fQsDokRRXd06vUDgWZeTyw48D0ouaCnBAETx5AeDIxcqlbK8mqgllcadxk6sU9szLxoxsdCLoEyj+NtQHk8Rjadglffxfrqsgp9/D0LiJxr1JfvbG/jzh36AvTkZzG3MCtDypKbgUcPi+VVfP+t2/jlv/f3EQzGaLR5vQcIu220dzbx9MULKDPCr9PTONcZWUQWyswsCtUJNHnNj1MISRAaOZIw0SWa6+n65jY2d3awtrkj1hMLhIcOHZZuvJqzMFcr4ujcNE4szGAi7wBBV5IAMrZyGRo5OhpfZUXTvDOOSjT7nZS65InLfPJ/3guY/7xfYI3P3Tu1zGadIIh2tLawm5xEVHH/4YWBCmZeP0Kv52NlYxNbjQ66gzG8YCAzxN12T7RrMm24JlLaVZuclOyChXau19zHcC7z3CSgfXtnV9+zGEsQT8Af+YxUDCQDM8WelJoIvJpHV38OozMvfczbtMcv91FH4P/41c/jZ548+q4v81ij/FFH9/HzP4kR+LECyu/4gDT2Co/MwlSL48dghMz6Lux275MYjo/8mtQ7k149ymbU2LE9H+m9FlKJH9N7vEPqn/2L3x4TLHIlyueLqqyvLK9gd2sP6BEcPIw9UnaiBYR9ArA2wjDQBq/n9XD37m3RwCq1GpxcHsFwACsKUKGeMpeDZbvIlqdENetuLONnnruIz186hpRXV9eJGks6VXa9JhWnBqS41Nvl9e9eEIjaSsDRanf0kco0uokG0tQZd1MuqEOMWfENewh9XwCBNDpufmm0legNSfdWVioX4JElGje7fUEY7r8XackLh4+gVK2qI3Pr9h14QR9f+epXtMi+/M2X8cb1NwQ6quWqnK3ZPWcHOes4ilOiYRQ7VSwGpNW1HyKiE2rBNbTYVhczuRLyaRcT01M4eekSKkcP4/vLy/j9b76MfHUKV68+g2NHTqCcK8oIrO93BTxZZQ/8voxfqpUJs3FmV63PCCA6u/qijtPIiqZL3MwQlNA0rR0MFTFyd3UH1+8uY2W7iU7H4w5KBl6MB7EGoTrKyoNlJSnrwEn1ceLwNH7i+Wu4dv4EFmaqMrYhPZszhQCFBQUCg2aP+rAt1Jt7il8J2fHmOaSDHg3RZNJiNrXUE/IkseBBgEwGQqFYNl2xTEadIAJidqpJtaMbKvVi3ES1Ok1tcsh6GDJrU3FMA1Gv/X5PGkrq10qlisy8TKSpMdUiXY5MgCHdn9EBUn3jqEsDLhZTWPbos0U10gXFDSipmuxgTjLzeaIGS5t1uj2TsunqvSqVKioTVZ0bzrWMm1X3iTpJnjcWAkoFdqgIlHMY2HmknRgoZ1MoZtk5HaM7GGGl6WN5q4WWRxWzDWsQqTCztVvHyuoWNrf2sFf34AekJBpneIEFutdzV4lI8Vck2JKGTW0r9YsEytHQh20Pcfz4PJ5+9nKsUW7jxq3v4c03X5XrtW2zQ286o8m1prsC3b1j92HSrNm5ZDFhJKA8UEeLCILXoE2JMtkBacfokakNZhEkz06Wg37KhZ8uo5c9iqFNQ4VYmxhnJpsutuk4nZ/O46tnytqg0pHfAGjm+RrDQX5LMylj5mRoxNQoc04YarUx8NEXDeJioCw3332QbHTxRm9MA6REL8lbZQzg9jugDxcL0pPjpnJsPmairAzd3rj3auNP4z87Y9jFBH1UZRMwOS4OlctwmHlNloZro87iBmnlrZ6cvaORMczjZ+M1wHM6pjvxeIRKkTKQGgrlimJtLMc4WI/tDFrBAKvbdbT6A9j5IkiCpqyEY0ewzQMWLVYglWBYMGff1dj0lRUOJYCssWW812Ag870XX/ws8rkCGq2e9KR510FrbwVvXv8zRH0ySsg2GBjzrTibV9FT0vqSnix4sr9cJbJkow+PgXI8LwiUVXCQyJVAmV+abgLxBMccJxYvZU45pju66caLmk+X9FjDzkKwSX7QpxK7imsD7ztcbwr5HCarFcUN5jJp5Fh8JVteGva06SiLKU4KuDFEGzJbPJaWGAOqoYyuvMYu9ra3VejjXCaQ5e8JwAZkbQwHYiVxnRylhjiyMK/7K9ksr7zyOvqw8XN/42/hrVt30GXSgzUUXd/2PDx55ow+M1MOonGE9a1Nsb2OHD2uIiHz1DnnWEQNZNzJfnBKjAA3X0BbIHMbLcYR3rqDXtBHqVyRmR+7yFOlHOarBVw8cVhfOUoIqH83joxxcYtFqPHbOsNJJ9k4YFOKZLxOGL83YqZ5kqMsf65EvmIKVYlJntgxAsk0E+TcZCGMBSMa+fWlFfbpcj8cYWVtEw82d9C3Mmi1fWwzBsrJIuiTgp+SPIkyKkp8+B4s6rZbTYFmzYGY8cO5srW9o3PFTjLnF+cMKehkeHBPkjivi8kV9GB//h9iNH3mI2/qHr/AxzsCv/HVa/j1r157DJQ/3mF9/Gqf4Aj8OANlsi7DE/MYE3S+45FZ3YXdNBjtx+HBY+0fnZVr9w88PiC4T/3Ov/3DMau03OAw3/LOnbsCf9RhpocORn3TaZAzLBfsMbVuHXhBD0HoK7OR3Zp2u4mVtVWB6Gy+IDrSKAq0oWA1OePmUahMaYNeX72Pc3NV/PWXPoXswEOO9t9WBkF/iGDYh0MHSep9SGF1XdFyPYIsMd2obxsK9LJjrK6xm9WGz/MCLZzKRB0x2zNAnyZlomkxssd0tLg5JtAigKYjMGkD/JDULHl08CVUHw61oWAXm1TlUqWiY3jqmWdEMSNYj6IR3rj+FlrNJvJZ5oamkHWo506pe8wNFjc/BIkcw2TDkKI+LefK9CQzGGEqX1InbpiyUJyZxZFLl5BfOIQ3V1ZRmZrH/KEjsFPUGhoNY5r9qhHgdQNtOrM5ZqYaszXmGLPjRMAvs5EuddhBDEwtjNOMInKx2enjztoubj7YxJ3VTUWR0L0Y1Jn2PSD0YLPTpM1IrBek6REGmJso4qkrp/DUxaM4fmgSFfL5abxFFR7xLgGwlULX76De2UO314Hv9zQOBNLa6FCzx/k05OaWoJbzjF1UanPzKJWrKJaopa5o3LrdNjY2NrG9vQWfc8OivtORWRoLNYp4of6RRm7aVVO7ajpGnLPc6LCDQsdrusASRGqjLM1iqM3geNxDyh7CYlRZLo9M2lV3Mux4GJJmR4f1IITvBaJZ5mgCk07D6/akH+amK5NlBFIJpWoZ01OMuqqqO0TDOdLJ6fbLzkixWEOpPIFsJieNsuUYPWQu66BI85wM4dkAvWiItWYP91Z3sbLZQrvlq6PN7PC9vabi2SgfGLFDxxmiLGcCfJML7KS5qSR1OpAjPEFrFEQIPXao+6JeZxzgxMkjePrZKzh+fEE5yzdvfQ/Xr38X7fa2gLTtqJUoQKDCSZKFKvorQbLJUGWhhaCOG/sx41WYMZQaMFpWekQWahjzxjx0ftnKR0/Dt0vKAvecGUkCCHZk3GPkscbUh5RLy8ZLx4t4ei6vmg6LDqJ3xpmq+l6uygYoJ6wFQ6Q3ecBGRxlv5mPgJXnGvnaehVKzSZc+V3HPJk+eQGi/AxY7sqtQwtcUqmZJLTH5Mt1X0102VCIiY1PQI+3TMZ+JE3YQIZ+2sFAuo0ATtMiAtr41QrcfYeT30W92VPwi24UAS47GsZs8taPMcZUpkesILNempuGWKhjAQW9gybOgywuUVHc7jZDsDoI5FrkUn5WwPGKAHHdGzYdTjtM+FZt/wXstf0VDRcZMESjzmqUcgOeZOfH1rft4641XMRh0xTxRgYyUehl6xaDYNmZe6s5L6/qws2ze2jg+qTse0+BVYKAHAM+JNOzGDG5Ijbw02ca4LpkD/PNBxKIKrwWCZRMZpnsPixIsqihGakyZsXF2Z9Z3io7NNEsrS0ZDaQQp7tSNS0+roqCFAcdOHWVZn5muvJkJ5rTTZJLa6HZTHhZkqpBpwqIVjS+LhaI0yVzb2N1sNupYWlrEtSsXEdDXAsBrr1/HtWdfwMLR0/h/X35ZHePZmSrmJyeQDQMcm5iCF/Wx1W5ip9XE2s42CsUKbt+9iwtnzuPwwhE0WChptQzDplRWsZvrBDPsU44x+CK74xt/8ipWNjZA26xB2pH0gvnK1M/nMcCR6Qlce+I0Lpw4qgxmmlJyrUun+kg7xq+CkgyyyYwplrmeOCo07yNTyI0NE+nfwP2FSlI8R+SxW4aZJMd5I15RkUNeAjb/ltIasgUG6A8JaHe1brvZPJZXV9VR9oaAFw7Q8voyCu36fWzsNuHmCgiZkBHrp7k2rK+va61J3M9ZgKJHCfcE/DcLtlwvTPqFEVOQTcCyERlcZClw3R9+5Z9inMn9OOwPHx/DgRF4DJQfT4e/aCPwowbKBJS8pyk2an/9evSoHQTL+xGB8b0xs7z9Y9FZ1jGeOrSvr37Up3Hvb4BGY496pP7tf/yTcbVU1eb5zq07uPnWTTT2GspNTtOQhEtUTDmUzovxMlGguBICFuYgs7LLrt72zo4AM0GqQ91dnHdqpekganI9ucR1djfhRD6+/NkXcGyqjMywj1I2jX4YYsAtgZPF5vaWYoLcXFYbRtKjuJBSs8qNRJqLbnxCDRUwhYgVY3YnhwReA3UefdGySNnmJtdQwsyibcndlPFMBVKz1TSkSQfBA58XokdwhBSoZeai2u15+OKXviQd0/Xrb8B1C3CdvDZMpLjSQblKx1GBFGY4u9p88djZSXTcrIlQYuRS1lEm8XSlglqppM/OKr9vOTh84RLOP/dpjPIlpNw8QuXU0k14pO40N33U20UBu7gW8lmObVafi5sHUtH8fiTQ3+4Q/EcCCCxahOM0mpGFxV0P1x9s4976rhyyuQkAjWMCA5LR95GKaOYVGf0g9wapjCh5RXeMhekcrp2fw/kT05iplVEt1JC2qSfIwnZdDKyBurndXksgl8UVbgT52Qlc2cXjI3E4TeiRBHlkNtC0jXpl6pG5gWeXZXV1BZubGzpH3MQaaiPZA6G++HdsbhOIc05QG8jCDd/PdTLKumbRhiBZX9IxJu7ILKqwOJOCk80LrKctRwZVYbuDAXX5pGv6vuaFRXp4pYqAhi/M42w2RL+zMhk4ORpVOSiX8jICqhVLmK5NopgvI5MuoliaxszsEVRrs6LBU59Lo7EijXyyGWToEp1mb3KIXtTHZqOLeyvbuHGXjq5b2NxuIvCYX0vDNdNVUzRODChJhxa2GFOf2xcolFbf5immGVkP3XYLKYtOrR3kCxk88cQJXHvyMo4cXUC318Dde2/hrRuvotlYg2VHYGOS1xDZHQSoAjWMVKJZV4odQtYmhrB4ENTR+j6GpAUTOKeGGNp9pJg/my0imy/BZfyXQ7p5WjfnnlVBx6oiTFdMV5N0aRa9ZGqbdJeEWPE3z1Uxk09chZNMJ6N1T4yTDGXbFF9UN0k2twZOGeC7b3MdG3btR5HFwNzgHI2boWzTzVjP3H/dxODLdL54zzMyAblEk3sulG8KdXoRdj4FGIwBFHFejkVFv4fDMxPIWSkUWbkY8rNQbjDStcwiDXzGQwXmvst7AjXLMiyLMFb8lTG8o6N3zkkhwwzguUPIVCfRHqQElCP5PJhjMWOSmGjFnWTRlx9mYj8EezHFnMwSVQ4M+CdQ5P2JLKJnn/s0KlOzaFLD7+ZEA26tP8D3X/02+v0urFSkIqXkyBKoEPUyBkhWYjEQT7r15p3js2dCx7QOmRxvUvdVtIiLEsYwOz7/ZFPE1HRpqWUsx98l+cpGv2wYB+w6x27qyXyRGzN9BUjJJ3OFeeomU51UZGNkZwqumgvSz8aFkDhfWKc6yRyW0VMowEt/AAK+JFeddGUWnHPZLLxuB26GpnIpbKytytOiVMihVWdqQQdhNMK1Zz+DjhfhT7/zXexubuDcqWPSER+eKMIZMxVioKjFlc0dbDe6iv2jD0UvGCBfLuPo8RO6R9LrgNRyzh36btA/ggU9Us6pg+dnWltfx73lFdyjkVzKhuuwcDhEkYXE8RiFtIWzh+ZxbGYSC7WycmptJ0TKDpFzXH1lUrao2fQ/UR1E7u4OXPoTZDIo2o7WFM4DxgOSws8CDL1QTI5yZj/ajfdXO5NWDF2ifeZaz/Wa5p4dgtgU0GwyTi2Uidlex5PEKBxaqHt9dANjdrnviB4z0uhtkMmazHvOC9Ppfyjp0LWlwiwLPWQj8TXGuj7JUCAjwckVMfjZf/oXbT/+l+J4HwPlvxSn+Uf+IZnPfWSyiMtHJ/TeLMpdX6mjHf//oxzQjxwox9FRqeH4XaOY3u2zEIgGZ45gVMqbX9NDps8G2wjZ+2vvS2ved8Umtql3PpRZ14iY5z3ALQ+HXW+ac9FXIsUmwSMeZIu699YeaXCW+k9//L1x0A2wtLiEe7fvI+gFyDjsdnKlNxs6bqjkHCozrwBB34MXkupJTW+gjhy/p+FFs7mH0O+pW6gtKV/DoslMThRs17LR77UQNHZx7YkTeOb8GUzmHGmZh1FfOqO9Rgc79T0sHDqEbD4rmp+Ma1IEyjRhMsY7pDFTDyiTJxnEcPM5VvYs3U1JyZKpy3ikDaVxJGZXylAuSZMlgMhx4ebmFJY+E9+LGctcgNUkY/RThlRpG5cvX1FGMF2xbcvVxjifz2GiSlovu/LUgXrqZvBYuVl/mNlsGZ00AW3fB9+xVi4iT9dvdrEtG43+ECeuPY2rP/ES+nZGBmfUQtF4yjjQkgbNeOoYKKdsFHMEWFzkuXHmuQjgUXMdsALO70lJpZkT0BsA660Qb67VcXOtge22D19GTP39TrLAMvXJBM4Cytw9cyOeFSh3rT5KbojjCy5OHarg0PQEZibmUCpMwylUkMkXMMqwK0+jnC46HQOW/aCnucJCCoHyPpBh50odIEOtFy25WjG0ZccRCN7a2lIkDs3jOH6kw9FpVxeDIoGoF6N5MLWnBG/MA6cLMnW4UUyl5Gu7MUXXuOFyo0UKNv+mP+QcI1M1AyeTVYTPKOwj6nQx6PbUbQ97nmh+KW70qhM6Z8zP9FsNFWTgpEXbJthgfAw7ULm0g3KugEK2jFp1DseOncXJUxcwMbUgoMzrjN1kaszZvdL8TpPOOVTO6UajjcXVbbx5exW37m1gfaOBQURjKttkMau9ZoAMN/d0WrdIleZnG4SoVAo4dvQI8vmMKIbrK+vYXF9XN5nxUPz9E2dP4erVizh0eAGe38T9xVu4cfN11BurSFmhgLKhSDqxDtNoh0XHJfDi+WOgPJkB/QgR3eL9xJU5wsCiy24aLos6hTJyxQrS7LywsxkN0bEm4adr6LPYEgNlAQ3h8Yefj5/xV67W9gGSjIT0yQVNHsYKHYgXOoC44r9MQKy5a+7TO2NQLUBmEPB+kdB0n8xxJH+fPDf5nnchjo95GE14Yg5m7NsNUKaWNXkuXeV59VP2eWRmWl1lUqip9eC9LIqMvILzkD4GpAknlHLdn+izMDAuzgJgKZpMjTDJuKipKRRoFpgr4cbyOlK5Agas6MXvr2OM7+06tAOmZO9cT/Y/c2zkZryHTZGGAM7JFfCpF15EoTqJVo9pBXkB5d72Ol79s6/LPd0is4AFBLIqeG1x7qghHMdD0TvgAPX64DEcNHbi9a9CzcFxfMexG7OxmB4uTzbTBTT3GUPTTzroyd8l37Pus6+TZeHBYd62Y+7dMVCmfIRriPC9wLipevB5tD/gMbKSYNbRMSLfmD2ymMqCoVmPSIAx+c58LVLt6Qfg9zrodTo4ND+LKAzQpKyk20OhVMWJMxexvL6DV777miQ4c7UKLpw+hplKDqmBj55PDW6EXjjCdtPDxl4TyOTwxq3bcGiKSbbPYIgzRw4rO5ifvbFHz4+RTAtZmGQxkIXFbM5EIC1ubODG7XtY394G0jnUJqbN52YB0horO7hacDFRKaJazIimzagy+imw+05gXS4UtI4rno2u4sxUp/mcZeRKZKCVyyU5TKsDr3lpJBOizrMAEfWNXEf3bcMCY0HEmLMxqqmn8Wy1W+hzvwIL240W9noh/KGFbpSSwWU4HGt/4fXIcKLp30BdZr4WiwcsbPM9KJkhgyMxCmWhRHNoQKq3p+tT0WSG6gZr5gz6L/69R2zFHv/4z3ME3gso/+q//CZ+51t3P9DhvdfrfKAXeJ8/Wt7t4pu3NvX1B68vC3j9MI/Gv/g7j3zae2myXzw7h3/33/y1H+YtP9bnfOV//A8ag3c+3ktrzr+t/d3/7ZHH8T//8ov4pU+ffuTv+X583/d7HJ0q4te/cg1/8zOPfi2+Bs/l77+2jN/91l2B5w/7eC+g/GFf68P+feXv/+4jzbkOvtZ7zbMP+54H/55jxzHj+L18e1NjefDByKqxm4bV9R/5NqNiHp3nL2AsbAf9rcMs5kc8nI26NMvv9kj977/zH8b3bt/DztYuHIvZjo7Mcbgl5AY22ZRxE0YQxg5d0Kf2tWuAMr9nXjCJooMBWq0Guh3mc3Fx42bfUNFYjaXRFWMxqGvyG7so2cCV0ydw7dwpFNMpFHJZVZIXF5fQ6rRx+onTqnBz5RQIYd+MQCAGQtRGiRkpmpdxxGSVVx1hUpBJiRoZgGz0aqRlcyPJTgGzMl0Bk1EUCdDwOBl/xe4qOyU85qRzmcsXjDt3ysabb7wh06CsW5CWlpStUrEoPW+v29aGSDo5vTcXe5pGs0o+UDeJlXlSXxmfUmbmaRyZM7Id7PUjnHryWVz89IvopZiRS1fZgYmuoaEWN+sjMqKHGIQD0RgToEyaKOnGdAFNgLLn0QSN5850p3Z7Ie5uNvDG0jaWGx56QwsjGj8RFBMcBwSEPaRIwWZHmfTrYQDboR61ACdlo1ywMFVOoeg0UbADTFdKWJg5gqkp6rlnkKfDacHBMMXMXl8sA+Y4EzSLCi2gzOxRdsUMrU76wqEpZDBzOF/ipslkb3LjwrgpfhF085yQCscuD+cEKagyNVLkkg2HmxZ1mxmnQy1i33T90xZyOTosG6dgo402EULcpDIqaUR3aM6ndEbdo3E4wIgxPH6AcRjC7/bQ6fpI5VwBZV6wXrcLr9lUQYYu7emcG2drh7D4PkEoarpr5zE3cxQXLz6FC5eewdQ0gXJWoMGlLpuZuNRoU8srs6KxdIOMc1la28WNe+u4dX8DOzuMHzNUXzpMG5MjE+/DOUC2BYsb7EmXKwWcPHkUJ08eR5Gxa2GIN77/Bq5fv47t7XUB5bn5aZy/cBYXLpzD/Pws/LCDlZV7uHH7dezsrgCWj0yGnXp2jEzMFd+d7A3pL9ll5Rwn84JjyvPR7cr0hsUvdraHFqN0mNNOanoFuUJZQJkuwZQ3tNOzCNI1DKys6XTuRxQZdoBJFRtjPmfhKycLhj6t+B0DXBO97D5sTtrF+11j3v7izrFAVexFHQuK5el8wLXavG5MuY7fw7yf6RyaeZu8ZgK2CQAVThZHKpnYI1PH4BiZjjzPDBksvO77XgfZtIUTC7Oo5BgXZsEiEOgzwitSQYRMmRF1tOzS0/uBGbbU+bOMOeb9zrg2JwWkfM5FtVpGvlKRHnl5p47VelsMCMrt5cYeu2PJeCwGke8FlPVJDYIxsTwqoBpWAdcJN1/BZz77EpxcCR6737aLarmA1voS/vTlP0IU9eDYZk5yjFRQ4HjI7c2YQKXoYJ3Qsd+xWiXjnhQwDKA+oGHl38fFEX2Og3rrOPbJZF+brrIxLDNGawboJm5hpvOZnHu+rOi+Mn4za0wiARAzifd3dqR5LtSJNgm/hqpuzOyou+W1EfUDlHLUyoZyZDfadTOP2dkG2Vlka3U6KBfzKk5S0sHn0mF5YmoO2UIN61t7uH3rjrTLzijCs5fOYaqSwyDkuhyi4w/Q6oXYaXroBAMUJyaxsdPAbruJequFnu8L/M/OTCu2iYU5Zs+z0EV37yx9LCjbcNKYn51BBiOlCtxZXMb12/cNM4GFDtLaOC9HfYFqmreV3bzMxwrZrLkPk6rtOjhx+JDiwXLZNMrFgoqCbiaNcp7636z+TXfpQsE16zMd8nWdscg7lJcENeHmOjVFueQ8Kis9GqDdaes64HrhDQYIBkPstnqo90K0+2N0I6Ad9LHXaqPTM4YzPId8Hc/va00x08jwGChfYgE2oO8F9x3SMI9UvCC7jHcArhOchyx0RMc/jeHVr32U/eHj535CI/BeAPdRoOzdDuWTBsoH35Mg+Z//4Vv4X/7wrQ8NmN8LwLx8axNffgQg/HEHyu83/u8FlNn9/fo//up7zrCrv/GvfgCUJU+o5DP4zb/xqfcFyO/2BgR8/93/+Z1Hvva7PefPEyhXf+W337cbzGP+pIDyO8fjd16+i9/6d6/vjx/dthlvlSIT9hGPwWQF/UNTiGZqHwgs220PmeWtdwfKv/aPfnNMt1HqiVjpH0bUCTGGxbirCmAKRPSVlymX0D51TYxv6stVVJRaOutSS+z10Ou0EIae0fRRj2aEZXIA5qJMTfLI7yLqtlDOWHjq3BnMT9aQ5TzKRPsAACAASURBVOI46GNzfVXV3QsXz2vDoYWR9DkBGLNZEZiJt6r8uX4GAmoTFUOATMDM7qo6wm7GRDhIh2g2MQLNBIDULbMDKcdcVvdNpq+odratxZIA+fTJU6oyr62umqiqkQF1fFArTaoldUqKqQk8HQc7fOyQsttAalir01Ehgrm8eYdfJhKI4KPP7qTt4OynXsDRS1exRwMpx5VBiehmpJ6xI0SgHA0xCk0HtsTNhpsRpZQaPHWUfXaVB/ACbgIi+BFEQXuw3cLNlW3c22pij5JkK2NojKJeezFQ9pEi9bpvgPKYm9yMDTddRN7JSpd8ZDaLUbAGr76MnD3G7OQhzMwcQ236MIqTk8iWswyLleM0QTIBrud1NHcUV8QiygGgzHNBraPRcpts3cRwjePfbDbRbDZU3effGkOYtDY5BMoqbhAoE0TQVEsZq0b/rCxVbtAtwM0ZcM3uhmjXQxr5EChz3hg9s+keWgzvQSoaIEUwGoRyHWY0Grs7AzIbuLFyMugHAYJOT69quS7SNH6hvpS6YBZ4SE1N2UxJxuzsUVy+/AwuX3kOU9Pzmpeid2ayKiQRKKdpty967gg7zQbur2wIKN9a3MS9Bztod/oCGXIJFj1Z20d1RwhE2Mmmq/P0ZBUnTxzF2SdOYX5+GhmXGz3g1q17+MY3v4GbN98UNf7Y8cO4cuUizpw5jdpEDf1+D6trD3Dz1mvY3FnCGD4yLimnnKcZ0SFZSBJQJnCSKZYBBCy49L0evE5LnSlD3R/FEVG8XtipKsHNFfVaBFt+EKGVP4XQLsMozA3gF76MpZ6Jm/GVqoUrEwYcH/xKqJjJ5ncf2MW3vYMdSQPCzXlOHvtd4fhnD/9efeKH7xVTr9W/ToD0ga60LaAcg2kyMWLDKYHThKGj0hCQjkhNDzE3NYFTRw/DirvL1MIGfoDAC2O3b2AcjTDQvYx9Mo6jof/y/9zE02+BDBnpamkayPOTGmN9r4XFrW2MMlmEZN2wyJF87rgYcZCWnoCEg4DhbePE+bWvV1brFGF/iHyphpd+6q8i5eTRJ2085aBSKmJv5Q6++cf/EaNRANdh0YMSktipmufaIjA1HWXrgJu46dLFQ5mUJJLc9bHRBicGa8k5TDrCybEf/Cwq3Maf+93+Lvlb/Y2YR+ZVxWp4R2RRMrc0R5KOstEIqDO6/1qmZKJ7t1lTI5mBGUqvAcksrrFoy49GA9Fup6Ukh1I+q84lY6HIDKFL99z8EeQrU7h9dwkry6vIpoGyY+FTVy8i76TgddtytA4HY2zV29ht+bCcLPwho8HGuHHnDnosgPIemc+hWq3oXLIwY9YhenYwbCuFUo6SojGOzM+imhkjIGBP2djrBri/sYU7D9ZQ93zsNloy5KNTNqUEJcpLrJw655ybw2GINIYqBtH1u5R1UCsUUCsV5evBwmWtWsHU1ARmpicxMzEh5gvHiXKC0bCvdT/0PTgyDTMFLmPMxnNquvIslJJ+LZO2/gBNz0fLC9AKIviUHQQDNPwIO60uVje3lEjAiC7qw+kozyIgAbvc0sngytCwq2v00gLU/CxGpsNzxTWHrALmZXPtYCElvPAljM987j034o9/+eczAn8RgXIyUgTMf+t/+n/etcP6qNH8xj/+Ki4dMXTgdz7+/wyU36/o8X7gk2D2n/+nt35gzAiS2Wkn2P5hHzyPfH2Cvg/yeL9j/SCv8cP+zXsVHA6+5o8KKCfv+av/6zfN+MVF+/f6fNFMFQOCZBYxD4Bld/kHmQrJ6+TeWHzXl0z92q/95tgGdbNcYEbqdnLDS/oSq+TqxhIg8yskSDb/5oKUgBB2DX1qQdkJYec5pMOxyTWWwE+mF0bPRkZ2luYeo750eaPQw0yliJdeeF7ZvX59G6M+NW6ONu4y0mXFeGQWo8QUREBmv6NkgLK6WgQ9ip8xhlw0BeMxk06bLHoExVxcEyo2N2/cbPI1udEs5Av64r+5YAY95jSHylbkJqjb7sRaqjEK+aLoYlzU+VGZQ8nqNx3ARfHjpovaznFKxiDs9nJHUc5XkaHBGAnNrqMx8rkPKJRx7XNfQO34Say3u9I9EYyoW0cNLjN+2bWjGU1kAHepYKrz3PwTFLLDT42WHw7hhYzyCtHyR1it+7i1uoO7a7vY9obwUjT2Smu8aNpFXbK6yXS85r9J7aTGFSHGgxC5TBnHDx/G+VOHMVEcYRSsoLvzAEO/i1p5GtPTxzA1dxQlmghVshjbjOfgWJB63YHn04DI0NJNh8jMLwMbSJU2dDsWDWyHgMx09BPNGI1U+PyEZm0MmIyuXEYvysJNIT3ieTQdIOPOy2gjQ4OlIR3PE912R6NIOnZuuhKtNE2hCNTYF0qr2UX39iFGQYQ+x7HdVaRKyA0mu9PsjMeRSKJekkbIzbDyU/sYUWs3GiJnZ5C1spibPYYrV5/DpcvPYWJqRjREGrG5GXaSXWkVCYB43F2/h9WNDW1KV7eauL+6h5W1uvzWaH6ni4MUUhYDeD0O6GrLmDAHC3NTOHf2NI4fJcVyAhOTFelX2QnZq3fwjZdfxmuvv4rNrVUcO3YYV6/SyOs4KpWyAP7a+hLeuvEa1jfvYjT2kHHpBEydszHfkhsy22UqgKV1zNw30vHd73Xhd5qKohqRDhyDSoIDbjhp7Ednbm7J6bjf7QNe9TIiK2fiw2K558N7oaFBs3PzfNnHpPMQ9OyDOOmAE1r0Q/fqBEAfBMqi4R6gWSd3xrf9zYHX4ptLjSozLwN+RAcXaDbfJxRwMT/ih9HRcq4ZQGlAf9wJHY9g9ZqYm6jg0rlzKGTSAhKca6QLmAgjEwelQhmrp2bUdb7J0+E1T4o+ATL197zHScJBQJErwosivPbWDewwriGXF3Mkik+GMKcRcst1mo+DgJjfJ/fHg+PDewyLMDqSOLKn3x+iXJvGF7/8sxjbjJ4j28BS53Dt3hv4oz/8A4yHAVw3ZeQjKjwYqYuKVpYpXJjBeodGOTZJM4Uj80jm0zuP+W3A+B3LHcHf24olB35/8Hnyu1DX3uRjJ/Mn6TwmfysGg7CxKYBwrSSLxej4zQRmwVVeGjp/dBYfolrKxZT6AQLqXEkNYSQVi3hOGp1WQ93edGqM3a0NFVwpCyIbqFCsYWLmEL73/RtoNepIDwc4d+IQLp0+hqEKkAPlBrd7IeptD5t7LeRKNYxpxoUUVtbXsLK+ISkP2QWMf6IrfkQTxEFfHVueM5YSZQ2YtnDm1AlUCim0W3W0eqZjncmVMLYykki1GZWXSmNldQ1LS8tohWN4IxuZbBr5UkGmYTS5tDGUAZo9HCA9GCgVgt31XIba6BwmahXMTE5gfnYKh2ancHRhDvksEyR8s+aFIUZM2RgYxg/v94oli88TgSuLqQboRthudbDZaKHp9VUg2uvR5KwnzXaWSQq5nBzB270OKsUiJmvTOp8E25ReUdpTbzT3DSY5d8y6Y3wPDJhmEdvolamz9p7/u0jNPvHD7k0fP+8THIG/yED5B0DCBxin9wJZBGzH/8HvvOur/Lh3lL/05FH89q9+/pEj8H5A+f2eT4ovu8oHHx8HSD74evtg733O42Og/O4DRKDMMXy/x7BaQv/wlP7sIFh2NvZgvUsn2uoGcJc23vVlU//wH/zmmDReGZr02Z0LtSljh4KdSWqQWUWV3pdxMlFfnWRTXe3LZZlAliZfXDzY/ZUNEcF0nw7SlJKZLouyJUV9TiHLbgg7uGEPI9/DSz/xIo4vTKG3s4aKa6tCPDE5YTp/pF/F+sNkq8QNCqvAAs7aepmNKI1AkqgogmsBodjRNdHwyexIB2SMdvywJ1DFL2qzqNOisQkXP776fsZqKqUoKL4XNdc06CL4p0kZ6cSMLmJVv9lpi/7FcUs2VtxEsUPN12YsEGN+cowfoot12hQTemTfFUu49tIXMHPqHDbaXSBDjbYsZk33kF1SAeUhxhG1jVm5a7sO0Z/pkNJ8jEDZ6zNGZiyq8G53jLfWG7h+fwMre20EVg5ROotIdFAKsQNj4iWg7KmjDInyuc3w5XY9WZ7G5XMXlKOcs3vodxfR3VtB2G6gmK9ievo4Zo+cRGlyBnaR7qlDRZh0e105vbIbTKYBWQjaZMbGKck5FU2dtH8WEGh8Fuu5TbEm0vPJXuDc4PfGiMdo2PbHmcWEEWT4JqBMQEzqr2YiabBjWA5za+Ms2CEjRTjwJreV2I8USHag6DBuyaBqiIEfIejRtK6HRqcDn8fqMApmLKMauj5Lx046eJqJmvx5hCGjtkjttzJw7RwOLZzEU099GpcuPYtiqaZsYXXH6ZaezqjQwpxoFqG2dnewuLKK5fUt7LYDrG51sL7JGDND8SUI5aaeAHkUhTICmpkoY35uEmdPH8eJ40cwOVFC1k0jR+OD1Aidrod2b4AbN2/h+hvfw+07tzA1M4nLVy7j8OHD2iD2+wHWN5bxxpvfxfLaHQxHHtycMRxj/FSSe80xFCWV3U2HdGDOTRqEefB77Ix1dR+QCzELB8pZtZBx2G3K6lyH/RF85BBWL2GYGGElQFmFkATgGG3/S4X6fpt5XydrboUxgJI3sqEG6yKPgZkmHJ9qtMyxO13cjTcUXLkr8yFEa17DGBk+pPiaTqMBifvs7n1QzeKKaUWq2S/QbMBykk1s3PqHyHJu+y288ORlnD5xXMwDl/M1GqgjT7d1mgSxkKAIPLpbsyChbi61yCxqcsxN3I5byAuA5QoFUU59J4vvfv8N3Lx3H06xhLHjgnF3jOKKidMxcI/hp8G+b3sYenlSpEho6ATsxhdC6VCptO6DcwtH8eWv/jysTEEdZQIp+j/cv/Ea/v3v/xvFQ2VdSmR4AyNGp+GcybTnPYsOX2q+03sipkHL8Tjp8GvYE2J9/O93fG/OzIHHPmXenMeENi3AfOBzJQjcvJehsyew/O3mnwY4G6d1A5hMVzs+ZhZO4qgjZcK7Lty0QqR0DknZtceRGCT00WABRHnDOrYUhsxE9jxks46AL9fIdsNo21igy7hFTEwv4HvX35IDd3oQ4Lkr5zBZoFxqoHU2CIaSa/SCIfZaHTQ6PnKlCrPZ4Ed9bGxvKV+aMVO857DmoTnF+2kUYbJaRq1cgkN2TtrGwvwsCkXLJBd4XOt5vx0jClmssUETrEBmkaQq97HR9nB7Ywfr21sYMIYt7yoFgd1amnfR4Gvoh8hYNkpMImCNODVGLuMo2qxScDE3VcXZk8dx/omTcDme3APwvt/raP6IfaTjMAUzfslXhM7bAxYLAqxQrrK1i65vOsmRncF6o6XueiqTkXSqTXbXeKjipGszCzot92ueE5o+0jjPpGxoouv9uP7ws3Bvw/NOU011lsdjhD/z3wNubGrzfru4x7//kY7AewHA9wNXBw/0/ai/n+SHIsDlsX4Qvev7gaxHdQx/3IHy+x3fB8nE/v5v/YIMuB71+Ml/8nv7Y/xxg+TkPT8IWH6/c/hJzrUf147yhxk/0rPD0wv7w0SwTDq2s9N416F7T43yr/yX/2Qs107myg6oo40QBtRQRdrAkMJsqreRNu8EoolbMBcNdgxNrMZQXWaCGlLIRjSVotszFzM5HBtjMP03BZRyOYwJpGm2FHiKmPjyT38B07kxposuVpaXjc5PUZWWNuPcmHADqQ0RN1n60korv6k4iFOLIA066NJNYxUupAnYEpVOfC0CGaOJpQM1VWYydSJNNp2W8VjWzWrzRrMRbaKUCZtS549Va3YDGBnFBZdFAn5M0l/bzLdMMSKKbtQFLcAEF9wwKZYqnVYmMvVZ1B5q455Oo0eXWzePs889j5PXnkGdmbRyqDWaQo4VgQMp36SXYTBGwclJ6+w6NMeKYnp8XyZQXjiC1x+j0fKx2Y7w6uIuri9uYavtYZQtK7daewCObdiNNcp0dybtOsA46sv5GlEbtaKL44dO4OzJUzi2UEMx48Or30V97Tb8Tgv5bBmzsycxd/QMKjOzGLkWglFfIJkmK+wmk3nAOWOAsukMmE6u2eISOHETKmCibrB5mM1pbNoSGg25+TLFmYRSz7/hs3JypTUMAQOUTUeZnTNqrUm3Z1ZqAqL5nkQ2im4acnxDWMwdZrQYiyHDkZxgfY86OB/NHjVwfQxTYwyNaA4svmRyBQFlRmOJxi8ztL4M7Bx2WSwXRw6fwVNPvYiz566iQJpi1hElmlFU3EAboMwOUoSt+g4erK5jbXsPzc4Ayxt1LK/WEYQEKo429Nyws1uTy1iYn53AudPHcPzoPKYnSigWWPQx+j8Cf2kxUxYa3RCbWzsCyW/deFPRMGfPUZ88r7maAOXrb7yCB6s3MRj14OYsFHJF2HY21leSKWHGWUCZ4818KGr4Bj68Xkcuv0Fo6ItsnJms2pQ+K4sC3HCHkYV+ZgKDyhMCV8n9wWyAzX2D1zo70ZMOcDX3bvl8sbu0mS0xXEoAsSmAmJ+b35nG8DtQ4SNWHdHw3/dvk/ckUDYIWs7WcXdZv+Xnie851KBT837p2AJeeOqy7imcI2IHsCPW89SBFBhgXA7vZbFhFBkDrKuR1pqlcRw7kfmcyc6m/IT3qlwBd3fq+L//+OsICbh5D83kJLEwsUWGMmxAoVq2DznuSSEhGT4BSnMlmk4wY7uMPIXXG+PpGKN34uRZfPVrPw8nV1aRLu0WJCm58f3v4l//q9/FaEQmTSQWkCmIsUM3FLDk3OG9i/dd48Ngzruc+NXZ5P03jqYyVJRYA25O2sFOcdJhTH5O0KNzqA4vpQPmviCozHUjZiqYz2c+p1TGB/Kk9W9JAYxkJzEhNKc67q4n0UdkiLguCjTvK+QlpSAdn0C2H/TgtZpGziPXZKnMDejWGhuiWipp/RyPIpm87W5t6e83NrfhZItwsiUsLi1julZDNWvjqbMnkB0Hum5p6hmEI3S9QFFIvTDCXquLAWUaNJak1wdlKCkbnQ5NFceSRrBQy3sc/QS41s3PTGOiWtZpn5megmOzg8qCeag1kBRyFnG6Xcby9fRZIubGpSz4ZIk4GfjDIW7eu4v76/8fe28aJEl6noc9mVlVWffR1fc1972zN/YEsLgJkCAIQBQvUKJB8wBtU7ZpWwxGWHaEw5blsMM/RNGhP7ZDNimLdsgSZVGUaZMGD2CBBRd7z+7OPX0fdR95VmY6nvfL7O4dzkzN7AGAiqmNju6drq6qzPzy+77nfZ9jXeRDIU083REq5QkwZYNrqx4EKKep1QeyaQNFFpLzaWSNSNgVn/zwMzh6eBE+4wDJlOp3lD9J3FFOgDLHIdcB2R8EgazH17aa2B26ou2kgaWnpyQyqjN04SEUjTL3K/SCYHGUMX2JFwbHQLlcVs70lE8xCjCXk+8eEyWol06nhWXGQla5VELP9qH9+H/3Qe5d77/2ezgD/yYAZR7+rTqetzot4wD9QTB48O/HAdH3cAnu6U9vV7wY9/nuBijThOu3vvrh234emm/9O/+T6liOO4/3dFA3Pfl21yB52n2gfPuzy3n9o//Fvxir+U7o1/uvtLexeceLa44H89rm7V2vf+nn/7OIoEs5ByvdT2Lg5YaeOKrSOZobN+nUEgCEqrunHIyVoQ+7t6qzN5LNDjtdXIjYbRZqbwxYpVugRSjm8vDsIUzGQRAsex4eOXsSH3vkDI7P1fHmm2/Ka3m+Kws5Nbjs/KncUW7S1NaGdFCp6HPTEXcWJfohzsUkehWX6dj1WjoLEulB8xiVl0nwRIMVdsISvTN1RwQtBLWqA82KP/VJKo9ZHDcFFIykU8xjFx10EODixctiDEIAQqOvbI5dYS7iqgpOAyZW7YvZHPRI0dXZDRilTfRCDUcffRwPPPMR7FqOxGWJ8ZVHWi03mfwcGlzHk+JAMZNHUcxQSC4MxMTMEsfvULRZnb6L9e0WbjRsfOviFq43huj7EbR8GQEdjNmpJh+e+mTPgeENAdLDabrFzQfducMBpip5nD56GmeOncBMPYu8PsCg+TaaG5dh9zow9Bzm5o5h7vApVKfn4KUitIcdMY7hWBHjN1d1hDl+1GY4zqNkz0AcapUhlVxbcQxKrrWiyXO8KXMujlNuLL09oJyMWZpnSdcm1m+ySCM06JCFHh/ZvCnANMXdmejSlSs6KZ96lBX3dLrHYmTBGLkClCM/gMVoEbrJ0lXW5SbUgROQA60YB+zOMB844rWS2CSlH2YxiPAvFRkwwgxOHH8AjzzyDA4tn0KtNgUtRbChIUNKs5aSwkqxVJSuCDvK69s7orVrdhx897WLWN/sImTuMgtENAkaubLRnJ+ZwPkzx3DmxCFMTVZQyNI0jp11Mi8IkJJ7OIWBFwqtcG1jHTu7aiNem6ijWlP6GxroNFrb4nq9svY2vFEfqSwLRlmkdFPYHWoeiAGq3JOK0k5KsORX2yyQkEnAvHFeq1A6yjzVPFZ2VtmJd6McwsIcRuWj0MkQEQMfVcBS2lCl36c++mg+wNEsu6kxMN3TsSrNuXokv5MKhnJm3gO66mfpSt3lCneLRutf+ss96i71pvI54ggozkuxMRQPPMPCkMesWQ05Q8fnnnsa09WSGMRxnmHHMWR0DWmmRD2M/6IjPee1mOqd1unVQHN1ygt0pOmSns0JtbZQrmJgu0iXKvjnX38el9fWxV14RE2l54k5nhSFYqCsgGEMhBMxuBJeHziP+yBauvtC/VbeC4lsgp3E4yfO4Etf/glk8mUM6JqcLQrT5tvf+Dr+t9/5n5E1NZHk0L1fxZoRjirjq1FE2QTpxzQu82IfCs7xCqQkkpmE9i4XIM4xTi7GO0zc4osrPhaxARfjj1hskVinA6Zc6qnJaEhKc6royrGjdOXqvz2gLDn2EuwcO7+rTjj1yYwzpL9FrVqTeT8rTBFqkHVhfXR2lSHh0HaFOULnbon3Cpl5rqOQNaWgQN1uv7mDQbcr77u2vona5BwcFj78CIVMGstTVSxUc6ikRrIOspNPPwqaqbke0x9Ud5nmVaR5p8X/gNndjGJUx8p1kOwxrntcP1nEqVWqShfsulieX0CWWmBGLJIKoPH+VrF7jW4HncEAHbpEk8ItY5Xrogad7JpsFrudLla3drCy2ZCijWh6Qw0TE3VJiqhm05golTAxUREZVuQ5yFHC4Qxx9vgRPPHoQ5iZnBAK+rCzI3OqFJ5j53KyKQiSZY2PGVytVhvXd9pihrmx3UKqUMaNnQaaPaVb9qNQvEK4DuSzprhf80aVYsNI7YUka5tdf38k11Fo1vQ6SRmynimjSMoQSFQHuuY0sj/863c5q9x/2vf6DNwJYI0DLAc/6zjgRJB1txrU5HX52eikTFpwWTxU7vygXpnmUHd6jPuctwOi7KC+Fx3uzZ+Jx/brX3j4th+VwPZW7tbsmt/O8ftOuth/9dIKvvJbf3zHc8NjZFf5duc6oabzea/8vR8Hvx989GxPrjE/d+LOnJw3Hi+B+J061slrjXPZ5nW4+b3HjY27+T2jrGhKdqfHzR1lxkAFExXZDxvdwZ50bZxGmeMsomFyJi0u2oxhut2Dn2u5XpTzdzf3wd0URfhe3uIUgurtGQTjoqFkh/DTf/3XIqHyxgA5yZSULGLEObMCYhQgTjp5YspE8BnHi6hOM4Gyihyhjo4LjeiLg1G80VCUOW7EuTEk8GQFmxRSGpjM1sr4yo98Csdm62g0drC7sylgiFVf6uLEiIsASLpRgSzM3EgTqMimhV3vGNAL0OImTDRFEHqidEAIvmKNMjuB0hDgBo1mZZ4rpmZ8PW6E8lwgCZJjkyhuHmi8IuBa3E0joXaz40GHzBGjoBwPl69cQbFSxmR9UjaLpGpxEWZTRCjrjit0s1Ls9imUcehwoKNLoPzI4zj31LPockOpqffisXGjPRpFcN1IDEj0SEeR+bsxUCZYcCVH2cXA9TH0NXSHI1xf3cLb6x08//YWdu0QLt1l82VEBsFKnGHKjo9rC1COXEcAHmN+qFvOoI/5agGnjp/F6SNHMVM1kdX7sNqX0Ny8jGGnBSPKYmb+OGYPnUJ5agZeKkR7yPxkS3JCRdvO7y6de2lKlnT51EZV5JKxdFQ1veIs01iDJtc7drBOgLLIAAQ8x9c9do6NRo7o2rgRFfdoof4ql9R8MSvggUCZ54tjk5RVbuAyqRIyBKCehcBqw/DptMpuDzAYqtgVgkzbD9Czh+g5faGMUlNIM65UlgZmKdVllqMKmNelNH+BDiNM4+Tx83js0Wdx+PBpVGuT4oosGIg5yCHE+I354Swube3uYGV9Q/SGO60BXnn9MrYazArNCeWTucVKlxxiaX4Kjz18BudOHcbkRBG5DB3ASe1Ury8u7OLyrcFhVAq1yu0Wut2OgBWCqIyZjUFDiGZnB5euvI71zSvw/B6MTCidYDI4xIQo5P2nzPHU5Upoqb64vtt2X0CybQ9l0ynsdppAs2jAjHZqOYMIXmYKKMwhLC7tgWMVqaTMw9hlN4yM3HOPV0NMmkTjCaDZrw5KgU5OumIHqMdNz5OnH9AV3zRjswh38yMOyLvt5B4zsfco3NS0x1d+r4ctNZORC5PAn9T0fh/PPvUETixMI83zRgqupsGiYZLD7HJl3qcMoFh4ZAwNHXYN0aATzJik7JspaKk00vmC6FCNbAFDb4QLV1fw9ZcuIFMsiU9DOpOCTQlApIBjTNS56XQlhYaD5y6mkYvp1z7dPOmyCd1Xg5ixHTt+Aj/25R+HmStJRzObL6JQKOKP/p9/jd/7P38XuSylMUqvbg9c5LIlFEsVkVcwRaHdbshx0aAvub85ZyZUZ3U/7T9E/i00ooPMAZnM1XVnF52MI5FvKMMzSnXYkSRVlk7zaqyoYoFqsMfHyWKHdHtj5gEZLZKJoDrKqrCmgHJiysXjMBh/ls9J97HEQmi+gHw2J4VWPp+u1Favg93dbTSabeUCn+E9R6+LvEgjHGsIz7ZEt0vASCPARqOJRqOFrxux0AAAIABJREFUE2fOo90ZSkGJ8/PJxRlUUyPMltMyfwzJBnNZvGUcYgSH/x/QOd+SQgnXJ44HKeSIoRo/P83E1Dnh4THLmLF8PG/sms7W68gMLNEVC5sAdGNnPKSNrmOh2etjlznLZBb4ATyLMh1dzLIoA6AfgZkvYqvZwdrmNlY2NrDT7AjbgqdwarKOpfk5lAs5VEtFTFYKSDGKcOTA6rWwNDuDDz/9FIq5NCKbBoF9uRdU0z+SdZ37DF5rkX6FIRrNFtbbFm60+thp9ujgiLXdtuRLa6kMuoMhbMeSNVkYML5aw/l6XKv5nUZe9MRgYUmtVZyPlDQjoXnTmDCfK4gcyz38LDJP/fTd7FPvP+f7cAbuBJTvlmbKjz0OgN7t5v1Wp4Bg+X/46ofx7KnZO56hcQCLf/wzzxzHb/387bum9xKJ9V4uFw2weO5v96BW+l4jsN6to/fBzzDuOiYa2Js7zyyE/MY/eWHsZ/6VT5+VsTIO8N0NBfu9nP9b/e24mKyDHfWDf08qMwGnbrsKLN+F6zVjpg6C1FSzd0enar4miwP/9U89cccoLz7vTlr7m487KBfEAVu6DAce1CVnVrdv20lOnqp9+Qu/EiURRirSKNlQB/Aj1ZlNQDABDhcjVlxZVU7ylRXlKY5riLtMQhWOdcykbPFnLnDsnqkKunKfNjMZAa+kPbGL+fkPP4kvf+ZTuHr1IhqNLaFwkorGRVpoz3TmJLgOI6mSk4YsnQPpKitauGi+YuMvdpeFDi6LIs+TinJQHWjVEVOsR2buelL558aBp1OAskRCROKmzA0QN/jJ67BTObRpZqLJRoQvR+r6ytoqzFweMzOzMLPKoIndaVLICczokszKuMlNLwE0jUJCwI40OEYWD3/sEzhy/hG0HFeq8GJaFtEMRRPzEM+L4Du+dCkZDSVRHCl2DQO4pIN7vlDBaJLUGvh469IKXr6yjpeut0SbHLAKnslDwnEll4maXAea70AnUHYIlD1EpD56NrIYYHGiiDMnHsCpI0dQL2rI6X043atob11Br7kLhCZmZo9j5vBpFCanMUpH6NoDMTAjhV+cwOPMbYIajoOD5kESNRP7CymJYkyDfAdQZidZUa35lVCvE/o1WQ+kLGpRTKkjMBHjIbXR5Xhld4BOq2LuRmd0iR0jvqUhUh3ZVBaB3YHV3ACcrhjQUAtu2RGskQYnNGCPAuy0G2h2m9CMEIzjUeA7g4hdicQEiPRy6cYEMAJIR/nMyYfwocc/KkC5Uq0LXVnAQMA0LnYsTFSqNRm/7Civbmyh0eljY6eDVy9cRatN3Ryzl1WkTEhn7cjF3EwNTzxyDg89cAKzU9Qlc5zHubUEFeIeT4M75nKT8jyKO/3U9SlXeY4tRV0N0B00cX3lbWzsXIXr9aAbvnR2qUvkg51OySiXe0hhExl/dFxnDuyQQHkomeoShSMkATqSK+Ci3IIjBMVDApSj/FQ8JuRm3zPWo6s8wTKByBeWWCA4SJ3Zp1RzA7/3QWLbq6Qr+M6OofIyuFVHme/xlx4E4GIEd4slJ6Yv8zeJAzKdiqW/La7GSjLAKkEmpYnDtT/oY356Es898zSKaRo9edJhZeFr5PnC3Ik8dt99KSSSmaOMs3Vxnhf2QorzICm+KehkMuSL0Mw8nMhAz3bwh3/2TXQjk4G10FKcb5XpkerEhUI1TQ5HOqZKt/KXDz2+B5NiSAIqWaxTOeWcN+jx4OL4iZP4/Be+iJSZh+24Ao5MM4v/+w/+Ff7sT/4IZobzrZr7JqpTePrpj+LcuQcxMzsj4+1/+Z1/hBe/8y3JOVe52eohyQEH/n/feIvFFAVYD1yGmKmi/lYi4faAMnOPqaVX3xMKdgK09+ecJIs7BspJhJQgMzVBSa9Z5ZUhoFRDPCsN6SiTVZR4UZBNVC6WRKfM68n7gkkPjDFqttsSrUSgzfWIZmxkEnC6EsA8HKJeyomx25UrV4VW/dDDH8JIo+HXEEbg4dj8JHKjAYoaCw956eS6TK3gWuLSH8KW1AleH4fzL00LEUpSg8+cMBZeSaOnbMTMIdRpiWFKTnK1VkMqk5YO92hnGykaE4ZMQKCkaiCmlI4fYKfTR6NnYeAFUqTh2s4CCr0+yqWKMG1Y1CtXKvCiCI1OB29cuoidRhMtmjMGGnJmBufOnMLs1ITQzacqRZTyGQw6TaFcL8zO4NknHseEGcDqtkSLTIAsTKvYlZpzhsRIeZ4A5V0nxGtXN4RqPfQC9BxGRRqI9JQUDmQNoSacax33AvE6wzWeXwTKQ3aaOQblmFSuMudc/n++UMSQEVNkeHF+e/hLMM5+6haTxP1/+kE4A38VgHJynu6GcjsO3L8fFOX3et3GxTExJ/or/+DO3d9bfYY7aYzvFjyxKMFu8e0e/GwPLE5Ipz953CuoHXf8fF12zslo+F4+rv/9n7ljp/pOmn2C5ZD753ZPPvK4jnL51/4PhHkWg9XDGFh3zD4+eB7+9k8+id/49Jk7npp78RdgVzws5BBmVa6yMXCgW85dnXrtiz/6tUhRp9kF5oaZeuOYSs36cRyJoDrO1IUqQMmfE0MTRZtVXyoDVRnd8Gehx7pKlyrdGZ3RRspAiZV2ccxl1FIEccpdrhTxd37tP8SN65exubEKxx7IZpKRN4yyEOpcnGkZRaTlxTmgire751IqXQNmjcadLrU5VjTZhDqdaJSFBSxOluy6xHEgYHWZTsTKdTmd6JRiUw/1WdKiUeZGhBRsblq5WVnf2BQgQs0nHbG5CaJzKc8LzwM78eyesGvBvqbkP0c6XD0N3yziqR/6LOaPn8VgFEoxgHRWGkrp1JGRguyrjjINwUq5Igo55g3HWc3UcrGL4IzQdUJstWy8/PolfPetG7jachGY7CQT0KWBlEl3NQWUqcv1beiehcgl5dpFyI6y7yAb9oVKcvbUAzh1+Agm8hFy+kDMvNrbV4VOGPopTM8ew8zhMyhOUaPMDoclHW7lTh0IjV+KJHFUS0KhTXR+HLEJYE4cd8XtNtaeiU4+pq8roKwykhOgzH9j+1enMZByBpKbQI1TlZXKIgv152mTQJkdFmZRs7OTQ640iSxjuvq7aK9fhdvZEpObEXNs9Sy0TBlBOif0vRsbq0JPzmR1FIpZAaLcbFGf7Mf3ApkVBq8ZczgDDWlk8cCZx/DkE89hefkkSqUa2GzixpJdINuiQZmGbD4vRE+awu22umgPLGxstfHahavo9mh8RG25Us6GgYuRO0ClkMJD547jQ4+exeHlaRSLGZCmSzAhBSoKW6VBFWHo8P3oKUDdIe/nkYxX/ptS8oboWW2srV/COhkDThPQ+L6SHBp3F6npVuZrispL4DSSrmjics7OiyuadNlPSjGH9/yeRwC76OUj0EoLgFkV8CJaVHYDeZ+KyVlW5oepQgafOlxX1zM27lK85phCKm7l6rcJDBTCrBTuDoJrlaO+/5z4zwS579OMk9mT0gjlyLz/6vxJ9aVjICxyATpUhfAZiRXPnzRroqGbRnori3H2ANWciY8+85R4MpicC0V2Qv27LeeQsVAa5zTRdY/EKZlXWmX5EigT8HK8KqBM2rXG6CcjDV8zcXFlHW9cW0GYr0o3kYVF3nf5XF429gIc48MUnS4LHJpY0h04quRg45zhRK8raJLFPpWlzLmd9yYNII8fP4nPfO6HRSPt+j7S2byAx2/8yZ/im9/4M5hpxTIql8r4+HOfxML8IaEA1yaqKFfKuHL1Mv7l7/1TrK2tKFNF0xRAxO9Kqxyf/70iFD+vKtIk4Fn8Jw64VR+MdSLzSICymDaqcZZEDSaFAJknxHIgOR9J/SA5DzFQPnA+FJVduV0TeLIwx89PwDlRrQmNmccQ+iMxerQHHbkOBGGKRRMKG4nnhqZaBI0sAFJmk08ZaDd3centi0KtXlw+ioXFw/BdH0Y4wmzJRC6yEfYaIvWJNIMEFvk8vC0tgkN/JJpxGnBKYUto82TaqKQF8RAhK4HRdMWi+A4sHzqE+fklbGxuSHEjy/gun54VDkJ2xWlmaNlw3ACtro2+HaBnsXuti3eDHTjiv1EpFFVhjHM450SEyBZyiAyg1evgzSvX8dbqBrrdgdDOmelMEy+6XvN+KZpp0Sr3Oy08eOYkPvH4WVjtBtqdtnTgKcfq9/vC2hJWEADSrje2ttDwdFzZ7KA9sKWT3LNdhHoaQ0e5VbMLzFxrrsGMwaS+v1Qux0wWQ6QpifeFJGmI/CyUgijvPe47qIVm8c+xbGQ++x9Dmz11V5uu+0/63p+Bv0pA+W4A1jiA8IMAlNkV/Nqnzt72Yt8r8ExeaFwhYVwRIXmdcZ3Vgx/8dl3WcSOZneVxNOd7of6Pe79xvx+nz15tDvDgr7/T9fvm1yTgpKcFH+OAcvVrv43RREnWRs61qWZ3bPc2eb/ibA1v/Kc/jHIMbG91bLeL8xp3Hu7199qXvvArERfQUWzUJRmPB8AyAeBexy7pNscLBzu4idFSAmaUY+n+NjQI2Slh14p6Zmaqqs1lAoQkN5f0ynQGvmUh7Vr4t3/qp3DsyCF859vfhKEHcKwut9SigyTI4sKbNXNxhrHqlDHrmZtO2Thxy0eqHbu1sflH0kXhppvgV7SHUlQX5xQBS6JxEidNBRcIblm5VlsPSPdbGYMp92nmyXKT2BsyQ1cTjaqeymBzZ1eodTTzomaNpi7yt3JiVGecAEU65ALcM1L5Z+LkUM/AqE3h6PmHceTMOeQLJTl/8D0YstlQnXTXdpAKDZQLJQF+xLt+OJKOshtp6Hkhdnserq438eIrF/H6lTU03BSCTBEhaWZ6SpxQ2a4XivDIge67qqPsMtbIk82dUK+DLpZreQWUjxxFvQAUUhZGQwWUm9vb8BwNU7PHMHv4DEpTs0A+Az8aSYSQaZI+S60wWQeKnq+ukgIxiWmT2vTub4iTjnMythITOY4dpVFTWuWDQFmND2WcprpE6rmqw6euMzWENGQTfWTMNiD1OFesSqao3dnA7o230du6Ad8aiBFVrjSFQm0WWq6C3V4fV1evodNtIpvTxeiKmy062XrsOIQsMDHmRxU3InaKRjoyWhYPPvAhPP3Ux7G0dErMvKCpLhuBMjeeLIKwmiQ52J6Loe3B8kbY2G7jtTeuoN/nOTURBrEjcOhj5PSQhoujh2bw5OPncPbMUdTrRWSpW0+MnMmooF5jRAo79d4Ex46cO7rWUiIRRgrkRwjQd9pYXbuIG6tvoTfYRqS5B0ydaKxH6nTCcmXRB/Jaw8EAvR67yQP4Lh3yGYGjGLH8CAR6YqXEMaDnEdZOQi/NQMswV5maZDrAcw/P+zQj9zj/4pGFCTy+NBVrQhMabAyUZdAo74MYOb2jP7rfhVQAV6KCOPqEqRsXU2ReiqUYCYObwIt5ywkNl3R3fiWAjNITgjjKTGh2JEUBX8Z7u9mCYUSwB33JqA0pVXEsfOSZJ/DAmVPKSJBdYzpb8zyx+CjmXaRaq4zvJCqLwJ7zH+UaeoZFHlPAF7NmS8UsCCNdPYVmmMG3L1xBP6DgN63KCQdis5JII54jVUeSWXBvXpZZOzarknzs+FjlThW2hjJN5GenrjjUA6HzuraPM6cewCc+/ikxRWRaQqbIz5jGy8//BV741jelMEWg//TTz2BqehqW7WHQtwRQEiiXS0WsXL2IF77x58IuOgiQOXewUKu8KdQCzcKgfKa95rO6fuyQJuZeyg8jNvISUy8et5qPhHoN0mrpUM9SpGJec0yIqOaA3fUeEJcGthpjyeeg3pYgLXlPGb40C9Mhx1TM55XsJmLNTUUrdlodWWuYWcx1gXR6FpSofeVnkkJIHE046PRw4Y3XMOj1sDi3gMlKBfP1OvKGDjMaYbKYR7/ZRI46OoPrCoE+DfbSkm/N7j7nOPEL8Tx4UuAO4NCokMUV3mxMTqjUUCxWUK9P4OOf/Rx+67/6L5EKAzz91FN44Mmn8dZbb8IddKQj3t3dljmWJm7dgYueC+z0bGy3BugOB+jbQ+RMelbMS6GAoJ9GYUY0Qt5MwTRoHuqhUp/AeqeH57/zXbx95Tpsj2u8jlw+h4W5WTx47jTOnTyGFPcAvSZ+9CNPoGCE2NxchylFhTQc5ivz/pJJI4MLFy+h27ew5QS43rKw3Whhq9FGqToBy+VcpKjmvU4T9XIFpUIOaxubiNLZvbWAaz5NyugTsa+ZV/sDdpvl90NKYHRYlqvipL7ym8LquP/4wTwD1D6+8t/cuoN4t8CKRzaOsvteqNcHz9w4MDjufX4QgPK4YxgH9m83ksa97t1ez7spSPAzvL7awkfeQ9d3nMv2P/x/Lwid+3vxGEeFv1fgOQ4o81oQWEfEXL5/1yBZzoWm4e9+5Sn8ysduX4B8t6yEez3X2hc+/4sRNzuSiUyX6Li7LFEIstFV3V/JgSRLV/TMMUUw3lDIpiHu+iVAWfl3sZPHDR8BDRcdRzaSpCDLZkM6pCpigxtjRqtoto2jc7P4xV/8Kl558dsY9jqIAhu66Nuo21OZt9xEU9/Frq4YlDA/1HOEFs5OITfd/HedOlXqXWPwTqCszFVURIiiWRMUZ5RhGTdaMWJLZ9LIZmmcxI3q/kM1KpWZh2XZUpVPZ9id5ftlxKiFi2+r05Zj48aMr88uNBsPQoEEI7IyYvZCiqKRzsIKdOxYHt5e34FequLoufN46OGHcfb0KSxOTaqIjBHp2B7soQ0j0lVHOZ8XGjuvn8Ps6BDSTV7d7eG1t2/gu69fxvXNNuxUEb6RRUhgLuCcuzrSXCNoAWnXNPGiVtmTDXwClFN+G4u1LM6dOIczx45juqyjlHbgEyhvXUVjaxPWMER96ihmDp1GcWYORjELyuB4/krlPEyTRQZluqQo+yquSd0PBB/ykwK33LAmKCzuGCXgmDFc+z8rqn1CxVb6dFWIUJEtyqwmMX6RsSbmNYwCScdu4nEOMDsF+QJ8x8KgsYLG9TfRXL8Md9ATA6uJmUOYmDsCvTiBHTGoWYHtDJFKUQXvom/10WVWNLWA3LCzmETXcAIizxc6bQZZPPLgk3j26U9i+dAZFAtleNT7DYbSAdK0DC3IhR7b6vbEFMkVUGJgdX0XL71yEb2+D+jM7WaFjqjGQxRYiPw+JiomHn7wBB558BQOHZpFqZQXozrpesXZx4oZwk079Yy2UOP7fUskA7wHFXiMMHQ7uLHyNi5dewXN9jo03YWRUopdkXCy6zlSEUHMYadrPgGONbAwHFiyMWfRibBb3HWl4aakF+ycyQyQLiKYegRatqIoxHGkF1EGu5Hs3qRFRx/hM2eWcHy6dvv5TcaTetwK5CS/E+2zCrpVjvg8jZJ1rMB2HCyl5gA5v/RciCcPjlMVXS0yj5Au/9TyBx5GriPMGc+34UlXOVBGfTT+oSlcMML0RAWf/aFPS+QNzaUibyT3GTOTmYMtdGuyIlgQE78H1U1Wc1QgEhTdzCOVyStJhzhfs1VvwNYzuMyc9N0BXCMrDtsHj/lWJ26Pxi7Hvq9Dlg4rv0LF5kiKoZJxTvoqmRgsgGIkwIsd0dMnz+Ijz35UildO6CBTYDa4gde+9TLevvA2crFm9alnnhWmQIt5tY4netiJeh2TEzW0t9fx7W/8KTpt5QzN7qeY+4nnhQKjHCPq/qex4j5hXF1z1fkVkzn+fwyO1TEo9TLnX45iMW2MXclVoKEa2zxtPKXqtWKWwZ6HAucuxSRIqNospSgWtnKg5xzH9YSu5JyXCapYIBDJURig1yOldygdZBZv0zoETBNMMh2A3h/yGrpaIziX7Wxt4s3XXoY3HGJxuo7D09M4ubyIerGIwLJk3XTpp2CSmUWNN1kk1GCnZA6RNZ3rNuPqwpFQ7emCPeRaqaURGmlUanUcPnQEjzzxBP7gd38X7a1NTBQKaDab+PzP/RJmjh7FN//g/0LJ1NDYWJHiLanjQy9C1wmw2uzj9bevYLfVEZ02z0LazAuriudhul5DIW3ACBzkjUg64mnTgM6Cdy6PSzfW8K3vvoorN9aFlcV5nfPX2dMn8PQTj8MIPUykmRu9BNoUGCHlDJGSLkFDuzuQWLTrqxsiVVnpDNEeabh6YxV6iiaLaTjeCJ1OV8ZSpVSUeDUyQFg8tMnyymSEck0mg3TdxTCODuVk0IXStaeMSmIOPeqiU2gxu9nIovSzv3mve6/7z/8en4HbbervFljx436vgPJ7fZ8fBKA8juLLvGKaYd3r4/0Cynzfca/F59wreLz5eMZ1ce/Wyfxez9PNzx9HN+fz71UzfjdA+b187nG51994ewuf/2//9Xt5i7v6W+1Tn/rZmGimIjDENIm01tFITKGoX1RU2TiiSDpS7D4pQClxI0K5VnRB2Z4JFTGp03MLotx5XWcoMRMSKSMbIUV1k00rDbeMNEKa2fgu/tbXvgY99PDyd57HVK0o1OBg5EglmlVetaGl+YsppjGs9PJz9vs96e6xysyuRCTRUXGnSDqKNMRhT4nvqisqKON1coW9TTYBLTdDfA1+TqGGI4BHihw7LexsBIzSUhEbBMkZUhtdbkKog0uj0WrLZxkM+gLe1WaTRQYamwGFck0BfS2FVNoUqiLNt9bbfYwyOXS9AJ5GiqWJY4cP4xMfeRaPnD+HQt4UN+EBN1sR3cNVPBSddIktqZ/t+SEadoCL6w18+/VLeOXCdez0HOi5Knz209ImNDMrcSGqq0L6NTXKSpPMDig7ZYmZV8rrYL6Sw/kTp3Dm+BHMVrMoZVx41jqaBMqba7B6Dibqi5g+dBKFqTmkymXZcZbKOYkaoUmMOEELUFZAcn+bK0gl9sdRQIxjUWHneGzFm2PFRthnJSTndL/bzB2xJOCqMDLpKHP8qSIQgYnSLVIbzjxiUllpxJOGkctJYWa4dQWt1UtorF0WjW02X8b04gnUF48hXZhAo9NDs9NAGLlwgwEsp4vesIPdZkNMsqj3Fc27ywzlQMyZApt0yRQeOf8knvvwZ3D0yFmUihUMra6YxtDFulCsIF+sSLe20W7LGHJHkWRdX7uxiW9/5zWhOuo6M4j12PSJukYWNgjoRzh9YgGPPnQGZ8+ewMREVQoVog+WTFpd7jlXtIR0lHfQHwyFZkhmBDtMpH0bKQLlHq7feBNvXXoRjeYqNMNHxiRQpBaQGb8BAleBbi0yEJDS3RtK4YjxcmKCE+fgco7QqMXmWJP8c553DWFuEsHs47Kh579REylRQCxMST6wAsojb4Rf/vjDyKWVtuSWj7sEyvxblr04OhRQ5vfE15gux6rAp3ixSWcxpiXHMXMqtomdYAeBa4tMwfdscXWmaZdtDQSU2YMeSvkcOo0dFLIZfPnHfhT1WlVinUi39m1HnMDZUWbxkUBZmXepCCY+OFOJeaBG+rYOw8wLAJGuMqPOWLxIp9EdaXhlZRd9QxXD6GlwUFZ90A9AbqsDul8lU1Bu3Uo+E3dNJe841lvHLCBxqiN7IKLVI5kI7JLaOHXqFB577FFhKQRaALOQRlpL4c0X30JjqwkaHxXLJTzw4MNSACG4ZqY3KcDFUgmlYgF2p4U3Xn0J3V4vzrhXeec0xaJLMk0Bt7e2FQU2w+4ye+n78opYLLw3zyoJBMeoiqKj+R0nSSl+ypqjXLXJpJBxLRFPmnhBJGD4oIZZ5SeraUvR+mNH7FiOw/VH1gdSjFnIEMkNC61Kc0/mVrvbg8/EAmndU1Kj1keajHEeEsaNcOM1eKNQ1g8aWXYbu7j4xmtoba9jrlrBuaNHcP7kcems1gpFbKyvKi8NsyDrooqdMkSbnGjlJQ5PCuKAw/HBdUxjBzePw0uHUKtV8drLL6OYMUUakDPSGFgWLqw38Mkf/hyCYQ/bq1fg9tkRd+U+ZRe47wE9L8Ibl67h4tXr2Gl1ZA2s1qeUs3kUoV6rYGl+BjMTVczVq0hr1GP4UhTI5vLIlytodod48dXX8ebFK7h05Zp0Isi8oo799IljmK2YmK0WUS5kUSJTK5tGrVwU/w8eb99ycPX6CrYaLVze3EVvFInHQ60+DdsdiWGmRADqBobsCIfMIs8IE80wlZs1i32JvwDXDs5Byn3dQK1Wk/WEdG/KD3gPdfs9RJMnYH7mP7qrDdf9J33/zsC/SUB5XCftBwEof1Agahy4vZfCxzggxtH6bgH9wZH+QZ2Le7mbxhVf3g29/IM+rnHj+P0Gyt7yDLy5STmtmfUdZNZ2FUL9+Ce+EonJj2QPxzom0YEqwMFEB2rR5P8FUsecVm4uY00zqXh7FGxutLghIe1UrfcCMsUIzCcFW9FvBZxJU0x1/GQDq9OVNIdBq4PHHjyPX/2lX8A/+ye/jcDpYna6BF2jJo6AmR0cD51WD87Ax1RtClOz0zCLOXGzbLSoqdQEKFPjp2IfWAFmBZ/xTkqrpkzAGKOTFRq15C/TATOmfXJDRm79wZxOnockx5fpHsyoJcCIUia8SIdHYERgQH03gT031Yyc8Dz0rSF6fQuWF6A0OYvp+UU02z20egPomTy8UBdH6oDdP4PgOSdgq9XYFQ3XuZMn8NwTT+LJxx4GsgZ2+02UKjkUGEviBcjqWQytAA03wErfwwvXNvGnr1zElfUWAs0UQMI4EmGpMfeWtGs5PjqG2nHMFsM4bWg+I5I8RI4FfdjDQqWIs0fmce7oIg7NTkj80GDQRGtnDa3N67C7uygXC5g/fAKV2cPwi3XZfEzXC6jVyigWi3v6QVVIUfRFanIVf1Ll6EhONIE09dykd0bc6NFdWZ1XdhfFH2kUxa7Aiv/L6CehYscyggQYqu6TiuBKorkSMMB35dhgJ4HaShYmeq1tOBsr8HfX0d1Zg+07yNTqqC0eR2X6ELL5OmxmlFodhJENezQQ46vd1hZa7RZ8x4Fns8Ck9Ju+w41pBM/ywFN69vg5fObjn8ND5x6RcWdRJyxmSynpWJQrNWhGRjZ2nf4QzXYzouluAAAgAElEQVQf2012d7fwyhsXsd3oSLyKFqbkPmNXExG19R4K+RQOL87ixPFlPPrweczOTEoRRcxq4vxwAmWH54mUWU9lgK9v8rN3xKW2Wq1KLrLv9SQa6sLb38H2znVA92KdfZJ3reK8BDB7NPHyMegzK5vacZWXzPtI4p1kg06jPCWJEOKzbiIqLSCaeUhYBqTAkmkiJQ5qxsUELyeFrVrWxM8+c15NWAcA3jsWiTFAWe5JYRqwhEJ+iIpukulMTzSo7C3GTshMshGpg9JsSyGHWeukkjsq/91nprfdFxMm37UkD94edqWYJ4kAdCTXDQw6DXzuM5/Ghx57DJ492JN9WH1LjIAYjSdMHekoK4MsdrGloxVHpKW0SOaATLaIFJ2UaR5HrwY6WkfAjjXC5Z0uwsIkrIBNZpqWxWXIm87ZO0GyAozJU1QnOZEt7HdO91gZxDe8B3kuCJZDslwczMxN4uz507CdgVCyzSydzTNoXxvAGdBczxBAdOjIMWWKFEUYkBVjGHGEXh6DTgvXr14WIMJxwCzbUqmIen0Sx44dlTn71ddex1tvviVjKhWDe7UkqWslGbssUkmckS5Ra6ViGTNzM+Ik/taFN9BpNZGRzrRadyR6SxNyu/y/0rAnHXk1H/EhMvQ9o0GeG+FMKTlAPD+xisCljQyaIiU3pgLKokX2fPSHlvhL8NpQfqAxVjCVEtYR5y+a4cmcrGtwZRllwYMSDk9yhK32Ll5+4Xk8+8iDOLa4IA7ReS5E4HzMTjU12BnVUY6MPb8EwfdSCGfHP4Ij1HOuX4a4Tk9WK+g0doUZQX0x57ESCxSTs/ju1RWks1kcXV7A1o3L0g0e9rvwg1A+o8dsgFQOq5sNXFvfwNrWLtq9vqyLhpkV4yseB03oynlT5qWpWgUL03UEzkC0xqVSGZFuoNnuoNHt4aVXL+D6xjY2dlqSwcxxMlUrYW6qhoWZKdSrRaS1UKjTI8cRhoKYavojMQrbaPXQsVUnmJ9jxC57Ko1MuhDHSaVkPuP8wiJRv9tEt9dVmcnUPPPv6DsRF8vEyFPM8Dgv91GpVkRnvrPTQP5Dfw3Gg5+/lz3r/ed+H87ArTb190qrHQc2xlGi7/aw3ytAGPf379fnvN3x0LmYHeU7Pe4F0B58nfcTKI/7nPc6Pm53vL/z730CP/zw8m1Px7ulod/teOLzaF520Jzs5r99N5/h/QDKLPRzcU10zwc/17jrw+e+23F0q3NHd+zBk2cRyZoKZC+tIntpDdrHPvGViNRhyQwkyIiziMXOhBSoA9RVtSHZ3xQIOJYNgqLQ7mmP6RAZd2RkEyEdZW6gqeEjUKYDNjeqfC0FnOVBulmoIa1nkRr5+OWf+zmcOryE3/3t/xFZM8TMdBmFnI58NiM0626DeqkePNsTI5LZwwsCArvdriyGspHkBk2cq6WeLJtUbkBVXrLKv6RjKLvOrK7v62KVSy9BpHSW06S0jaTzRqAs2bcZ6ot5HIbkHfvcbAXK1ZtFhXyW2kRlEGak0ugOLaxtbKPVt7F06gG4WhqNThe2zyzjLDy6nBgmjIwp+iieVnYl+FrUYjEqpGSkcWh+Dueffhjnn3wI80vT0JjVO/SRGjEPWsONnoOXVnfxpxeu47vXN9Eb0HKZr6M0e9wXEouLIzTFfpoBSmPl+vKz871GfD8HsIfQLQtL1RLOH53HmUMzWJqpIpelkZmFdmMDzY2rGDZXUcwamF8+ivLcIYzKczDMDCaqJuoT1CCWhaqmDJC4N2FxRvJJhGqnNqAJ21VdC1LJg5Dd+Bgwk+46UiCZYIwATemPmYXMggT1eEoqkDz29cwqnyjZ8ItGXsaCcgPWUim4WgSr24be2EHU3sagtY0hOyfVGiqLJwQo5wsT0kl17D6CyMbAa6Pda2CnuYVepx13GVnMoeQgEooeiyeDPgF0JED5Ux/5NB499zBKhbK8J7XlHKelYgnlck26bLbLOCoPrXYfG7tNXLq2gpdefRuNVkc2fqZhSgZ51kyjWCSoTCNnGpidrGFudhLLS/OYnKhKTqgumlqly2WhZ0ATtJB6aE/yRG+srmKn0RBWRn1qSmKHSOde27iMN998ARtbVxCEthSYNGqT42vFc0mtMzXOBMrsEtK5m+/Brhavt8QRUYtP1+dYLyvzRqqAsLiI0cTJmNWgTJb4kDi2mBFCivLDS7P45Pnje7+71QQnmuf4cSvq9UGgrEWKrsnOXcz4j19biOWxEzzHi3I4ljkwzu1m9ykgzdoZwreHcCx2CB34zJV3hgi9ocQAEfCQ5dHc3cEDZ0/jq3/jZ+HaNrJmCt1WWyic1sCWDbwwdOKsekW9VpTrfao6DZEUqCFzJW3mxA+BG/8onUF/FGKja6MdGPAzJXHQZzS6gLHbFRYOFB1YANg/dzHdOu6eJgVQdd/Q/I7nhCBc5WV7wRBeOMTUYhUnzxxB3+5KcYtzY84oY7hBdQAdu8kWyGB6dl5lOwcBbFtRXKvVmlDJ7X4PN65fl64eDZrq9bqMA87lpO8yconMkLXVVfTabdFtK0K1KrjKNdYNoRgT5DB+iprbYrGEQ4eWJYrwtddfw6vffVE0wdJNlslITC1UR530buksJ4Np32BQdZn36ejyvgKUky58rJ9mlzSbQT6fU8UlWRvJQPLRHZCi7wlTIK74CWjn2O/1epI3ny/yGmekI8wxwHktdAboNraxs34DNy6+IUD5yNw0ipmU0PvpucAcZbpZRxI1R4aYAtAyH0rcHj0ZRrD8ALampEBLs5NYnKkjdIawOk1M12rodjqoUFucysDMl/Dm6qbEPU3WKujsbsXjfiAUb5YjRnRICDU0OgOsN9oIU6Z0zm+sbcoYJXdoZnZWCmEsLvHsklUxPVHGTKUs63mlnBeHbTIpmPt89foasuU6Gn0bX//zb8Eis81IiVyklDNxeHFOHLED30KpUBCZCwtfLEbkcnlYo0iKitL1bbVFblXK5bG9uSXzHK8Hi7dmxhTTRFKvWcCRe47yrHR6ryDO18uYGaHMc20v16pyrTqdjtC5Cx/7RehHn7nVtHT/336AzsCtNvX32pG6D5Tv7oKOA+p3Yxp1u3d6P4HyuM/5brqst/rc48bNe6V3j7sq4zrn7/Z6vCegTLnoRAVRbGycag9uGR31nt5j3Im5xe9vBsulP38V2oc/+pMClFmB97nwHOhCUNPJzVHSgUv0anvdvRgoJ9V3Rb9m/EiE9AF9KMG00jaTkklQTmMgxpIoOrIC2tywcHdH4xMDoePi/KlT+Pd/5Wt469WX8OorLyBrApP1krj5knZYyxexvbaJ1as3EJCCNjuNSq0qVGcuaqJlzjDrUGVVqs63apdIXAqpjNyUG4Z0dfhv1AtLxyQ2eeLGS8XG6HvRWHweN0GS7cytkpaSbjIBDDeDPD7XYnREgGIuq3KQAey2Sc/tIFWsojyzjBvbDbT7Q0QG9c0ZjGjklcmKAyer9QSTCuAoR3LpjrOT6nkwSibmjizg7AMn8Oxjj+PI9ALcoYudtoXLjT5euLqO5y+tYaUxhOeraKw9wyOd+JhOuhoiZkZrKUS6isGiiRfp19rIjoHyAGlrgMMTZZw/MoeTS1OYmyqJkYps/NpbaKxfQW/7BkwjxMziMqqzhxFW54XKXC1lhQJMYxvJRd0rqJDCTzBJMKyyrsWUTcAss0p1BaRDD2GkvgQUj1SUEjfMI49dOFV4EdO4wFb/ntBE97SWaiOrumWxo7Bs/JXxj2gVDR0egeSwj0y/g7TVgd1rwaIev1RGfnoJ+doCCrmadLUDsiNCC127hWZ3B63WLoaDnlC7qd+TTHEag7muAOVuZ4hwZODBUw/iuWeew0OnH8REpQ6XrHca2nEjRwpqqSxuwDTKaXf7aDS72G52sbqxjas31uD4IYrFsugac9TQmxmUiznk8nRo11DMMZYlj0qpgGI+hwz1kXGXlgxbuuByU+uORnBcB51eF1euX8PO7i5K5Qomp6aRzRFIeljfuII333pBDL0ctycbbQLg/W495QiMmaJRkC8gWdFTeU7pMkxXe9KGKSFQBRoBqNDhGyV4+TmMiouqi8zPmTiPxZ1B5SWg4yeffhCnF++cLSmd4FsAZYV736nX1cD7QTFa9lqpipegbhEySahj4Pwn+s6RFEA811HGhM4Q7rAP1+rBHvbhMfuWRl7sKls90fzTQV+M4WwL/+7XflmKFrVyRUAIjZpc24JjkwKvgDLdhZVHAhk51N8m0UYsHCojKoIumgMyr5vFtIjuvTBghWmsdQYIchXYYQoaK7R8jQOLQOIenxQMkl8pIB2DRTG02geCnPv5/P3iElkefLYyQAw8RgT14aGP+mIex84soWO1BdhljAyK6QmE7ZIAZWH3aAaqE5PSseM5ZdGRoKRWmxDA0uu2sb62Jh9tigWbTAa7u7sCnHl/ELwsLS3J51m/fkMYFYokHVOhRYiszB0JtJlHznNLUMP7qlatoVDI4urli7h6+TJCyXNXunPltp6SeZprwsHCwf5pTGje8VwSFx7VOqYkSpxfONtTakKwTD1+XH0RV/l2j0U0lfvLiY7MKHbHeR0s25LxVigVlB5bZ3wfzdL62F1fxebKFXSaG0j5Fj75zBOYyJniK1HMm2i3GbUUolioynH0+wPJUiZTilpvDqA0i72BD4uO96kCZifrOL48D6/fgNdvoUAR/MhDLltQetxCWSKg1jpDMaw8vLSA9u4WsikdKzduyJrojHh/aAK+vUBDgx4FBND0yegPJa6s2x9gYXkZE5OT6PY64owf0tE9CulugHzawPRECfOTNek081K0O120hy6KtRlcurGO3/0Xv49RpqScuclI08koCJBNG2jsbqNaLmNychKWY0txgIaW3Z4rMi46dR+amcbxQ0t4/ut/gql6GQ+ef0CK9zQpaw0duFkeb1FFNY4Y06fyvFUhluaHSs41UZ8QHfPm9rZqDERA7nN/G/rs6XexJbv/J9/LM3AfKO+f7Q+6ozwOgN5rgeLgOHk/gfI4APt+nadxQPWDNvQa5/D9boH6ewGxSS7z3l7E9fdipw5e7/fyHu92fjkIlvOvXob2+NNfjoI4L5lmI/u64bjDt6fT2zcsUeA2Nnk5YLokm1IBdBEMockq91a1oBBwK1DjM2qC29I4tmcPKJMXnjVh9YbImwWp7P/EF7+Mj334w3jxO9/G5UsXMPIGqE+UUC2ayEYRyqaJnY0NXLlxHXoui5m5OdlgMcOVGzH+zG4FNyZJx1toqHGuKDcyGh1ACZrEbEvlvHKDLo6orHpIN1zRLqVDHUc+iQEPNYWsdEsqFrvPdCT2RdsaeA5y3CAKvdPAwHbg+BEqMwvYdTSs7jbheORJKrMRiWvSU2IGxQ404Tnjj7hpZzePxiVGqLogVuhh4JNqF+DMkWP4sR/6PM6eexA3djt44fIKnr90A29ttNFnAoZPagMrFx6gk05OoExgb4gVMR2wQxoVSRIOI2k8iYqKXAu6PUDeG+LYZAnnDs3g2MIEJisFAWgEuv3OLnbXr6CzeRUZbYSp+UWU5w5Dqy5Cy+ZRyKdRpattuSS6U4EjLMzE2cqSBRxnXcuYkJ/ZPGcnhIfOXFo6taqxwz2fZPgSJMe5ndygEij7I1sVZCQyLI4GSgo/sTGOOOfGOvwEzMrNxOtMhoNtIWv1kHGHcAddWGRZFPLITMwhW5pG1ixDD5nD7cMLLLSHDXR6DQwGHQE/ol2lRjc2zxk4NL3x0e0OkdKyePT8Y/jIkx/B6WOnUS1PYERTJ477jCmbU3Y5eIEsx0W7TZDcRrc3RM9yMLR9iQMqVqrIm2kpGKmxoYt5EGUA2UxKihjsUpFCKiCZ5kBkO0gE2kho+DZpoIM+dho7uHztmuhCp6dnMTk9KbRZegJsbF3FG298C9dX3sTQIrUxNt4TQKtAA4EeQbJQ28XPQIEOuYeko8yfScMmgGBXi4DEgGvOwM0yb5u6P7Ib4mioPejDz83PD/ydv/5ZOaY7dUcToHyrbvLNkyULcTHqj0GSMutiB1bmL5m7qMH2lRzFdwUku8OeFMBGjD0b9DHst+AM+8rYyLGFcq2PXFWAI3XWsfDhZ57FD33mM9IxJkWbIIl0a2Gn2DTwUhtx0UPHGa2kGPP9ibH4s4BEw0Aun5XNup42kMrlMUplYGkZbPV9DEIDfioLPzRUnje7qrfoKN/pHCZFBVXsUF+SsR2zjMQUSrS9zIYK4TtDFIoppMsB0hMjFCbT6NpNoZDXSxOYqxyGPqxj0GOBlLrdvIwxFmtY0KKenYXFyfqk6hw7Lq5cuSJzM02gxFDSUUUnzuOUBbAbSJfhrfU1MU1Tt64ai1JujQucLJjyZz6XwIY+ErVKBVOTEzC0CC+9+BdoNnbjqKjY1Y2U55iWn7ymKjC8M4JK7MBiB2zlpZCYFCpTNNG+ZjPIZU0VRRj7LAizxKYWnUBPV94Z4jmmqNnCRJJsNDX2OdezGNDc3cTKtUvotbZg+AMcX5jBiaVZAcwaPT/YSaWe2aO3CAsqOaQzWZk/Offw09HVnuNGZE9mDtWZRZw4egT95hbCYQdZLYSpB6LPZsc/KdgNHB8bnZ5Qxk8eO4qdzU3pALcaTWGRMHqKjv0jMRQLhe7cHFiyJjJyqju0Zd0jY4lrKe9zx7GVFjjS5bNmUsBEPoNyJkIlm8LURFlAKl9TSzP+LI9/+gd/hFdXdpApklWWhedYyKR08T3h/L+8tIjJqSmZh7Z2djBgNOJOS46rbqbxIx/7MCbzKVQy7GSXUK+qNenVV17GP//6N/F600MqV5DzxC/ec7wmLPAk0rBCoSBMr7X1DWWSGERynfWf/ofvdj92/+++h2fgxm/+DMo5lWKSPO4VsH2vgNV7BZrj/v79AoC3u3zj3v9ez/sHBZS/V5TocQ7b7+V8jLuF7oa+/G512O8FxJJyPaqX9z6+zhjVzl82d3sv7zHu3Nzp9wlYLrz4NrSHnviCpEeKVjju6KnqOHcCyojjnZtPZZCy16E7QNtLgLK0yNiJFpB8gJoda00J/lQXcD8qaB8sM+cxjZHNXMk0zpw4g6/+zZ8Xrdfa6nW8QfdPu42lmQnZKJTNlHQ+r63cwG63h/rkpJhu8LW5EeO+I51Kg/E/iQkUj1MWbdJuGccRjmBysyIxU6qaTOCSbJC4aBNgcANHkCxGZLGmkHs0Ovb6kdJzC0gQoxZfOeJKIYHRUTnRnjIvOcyV8PpqA0Mxg9EFJPNLM0yeNom0Iliia67EUBmKNsvNOl+OG5BAZMxpoWM3tnZx+tgZfOzTn0WmPoP/74238OL1Nex06VzN7hIznHk9HUAPlNM19aAsBPC92U0m+JHWTKQKB+4AkTtA2rMxlRrhxFQRpxcmsThdRq2YlfPDosqg0xSg3F6/jHTkYWpuEaXZQ9CqS9CyOWRMag0VAKRjLQ+Ezqs0XCMIEWo0nVhjVoF0lOka7dP5lOBBxZkAquAixReCM2phPZWrzOeQ7jkKqIGPgXJs+CVFkbijKtpX5mLHhnSJbpnHLJ0zOqt7DvKujTTBz7CHwciFQ1Op6jQyxQmkjQL0QMWUESh37TYGQ4LkgYBkdgbF5EloqtQkDsVddjh0YabzeOT8o3jm8adxklruUl2os+wgc1wRKLMTxnHHWBeC191mC/2hKwWUVMZErlhShR+CXx4zCymi8dXFxTWdSUkXWQo+MorU5lSifpIM7jCNoWULSF7bWMfK+ppsqBnnMjUzLTRDLXKwuXUNb771HdxYfRvDYVthS025aCcsE4nkEf33vjOxmnwU8CVIFrCcAGUC4lQOXn4JbqoqnWVec2G/xrrJRDzMsT9fq+DXvvCJdwCig/NRMtEl1Oubf3er54pGOaHXyhurjrOKUw+gERzGBQ86WbsWu8dDWATKw64ARGfYg9XvCVAOmI1OAEJKKcdYyhBWy9LSIr76b/2cADnJ+6Z2nXMiX1vyq2mKxrmFDuEE6AruCYiiVtZQudMEW4y6ozGUmaPLvwGd7rtaGr0ojYYdwdZMjAyl/RWJAwt48eMg6Bu3cChvxoSBoZgbCVAWfwZJSGDNLYARjHDk6AIOnZ1GK1iDZXSx291ANm1isb6I+coxjLpFbKztyjmYmJjE/Pwiet2eFIEIlmjyNT0zI3nzrJC98cYFWTMWFhYVAyWK0Ot1pWhJs6lCXoGVjZUVeLYjc3FyLfkeXMs4r7Pzx99RDkDDJXZJa9UyquUSwpGP1199WWKGWJxQ3WSlX5cgwJjZoP5f9eXj5nHszK/csJNOttIo7/W1pePJYhOZTMrQTnW82VHuDalfZxFEacgVUKaeWLEXJBpc7lcdvuWikM6gsbOJbz//Jxi0d3B0vo7lqRrma0UYvg3DdyV2iV1iph04DtlhoRQgzCwLmjk4nivzEM3Q+IZLy4dx4vRZNHe2kYp8VLIZaPI6AYr5rBQjsmZW3KD7toOe7aPV72JpYRGt3QZKxSKGA94PQ2UO6PrKIDAIMRhFaNuuGJexIEbNMO9udpiHlPRIfnVarn2XWcw+xJTr9JFFzNUL0Kw+NHouyELImCsTKbOAnZ6F19cbuLyyjnarhW6nLdIRkdDoXGOKMneRst5sttAZjtBsdnBiYQbHpup46OgCfuSjT6GcBvIS3ZUTpsHW9hb+5fMv47efv4BspSavx7lQ1imuEyNfvBJI++fzu52u+I0wn5yFfqM0DeOLf3fcbXX/9z8AZ+BWnch7BSj3gfLdXci/KkD5T//zL4Ag9naPe3WBvtPZuRPgu9dxeHdXQT1rXJbzOGO4d3tM/Ltx+uGwmEPI1CKm1fStW+qUv19AWXZjhRz0oQ3t/JM/qiBKbMylvu8b2ghVNc6u3O9GHKRji5pZNhmK2kqnpUgq4fxZgHLsdKy6gtK2FLMj6cbGmbpC+wWdZIcoVipw+gQWRfpS40tf/Al89KMfF6BqDbq48NpfYPXy65gpm5gumdD8IdrdNm6sbYjL9ezMjGQxDoek4qoqPQEIOyGC4ROaL0FUECCnhzCZ9cVPGoTS+aQRkcTqSAeUIEB1LvhFYMBOB422JHKIpkXpjKIwRxEyBnVukXSa2F2iiQ2jo9L5EoxMHrvWCN++uIpUqRKLhVWmsRhb0biEzr8E8rHuUnKBxdiHjSdNMqetETvNQK1YRr89gD30MHXoKGZOn8Vb7R5Whw4sP4XIS0GzNHGyRsoFDAWUqcmVHGUjI9ovlRStaJjcNEV2TwoRRX2EI5UMTtQLWK7nMFnOopTPCrCjotPqd9BYu4rGyiW5DvWZOVRnD0GvLUGjnjJLQ5286Mao8+aDzAXS23wCjFhjnBRnCJoFiPk878oEilEqBLESN0TacwKUY/MjRcsmaCZQpild7IotxRpVqBDtWbwBpqmPYgkoap0yu+J3XzoQNQ3I0nzHGqDFL75vtgTDLMGAScyujMMiHxY1mh6phK7EvYhxFds6apSjOxjCEYdpOqdmcPLISTz+8GM4e+w0pupzSGUL0A2lZ2QXh9+5+aR+s9XpotEk62CEbL4oxQZSD8XBN6AhEDu5qljAB9kRQqlntBKdzUnf5Xiiw3echcs94NAOhRa5trGK9a0N0ejxtqQucXJmBvmCiZQeotFcw5Wrr2Bt/TKGdjt2LWdtZv/cScRbQhmOGc6KIRBH8sSRUHE6lcgYdLMCr3AUXqqMQMsqJ/h4yuFxqK6eomo/d+YYvvT0w+PXhcSY6QDN+lYgWb1+TK2NY6ESpi3pznQpJyPEt+lebcEjSO63xbzI7nfgWKRaDwQ8U5OcmLZxgmAXPSMgN5L54Rd+4RewuLgo487lfOG5IhWQscf4NRolOr4YEBKQkgHAzjHBFa8j9dksMmRSaeg0IspmYKZZ+AA004Stm2iPUmgHaXiMDJOc4QApRqPdJh5qfEd5Hyjz/lPmi7HTfBDBA9lBAXROJaMQ8wuTKM3p8Io92NkeusMmCpkCZktzmC0eRmszQK9ti7N1sUANfgXW0FbRgy59JNJCmSWTiEyMixcvSnd5eXl5j/ZNcy8OLT6PII0g69rlK6L55rzOMUUgzYIQCxacr1ks5RzleB463Y6AtpnpSVRLRVjDPi5eeB0bG6vxnKCMBGVssBAUJyool/6DBHY1elSRWOBzHCmlBn6yznHeZidSqNeiu1cZ3wTK/SEZCiMFoOPUMY4Pgi7ROkvXVen6NVKnNR3DQRtvvvIieo0tLM9UMV3KomoaApTTgUdHPVicYyIdrke5B4swZEMoZhJfr1QpI5ujAZyBhYV5DLtd5LNZiSob2aRv55A3TZEKsRDH08GCBK8TQTgLduzyMx+8GJtzMTOd3XFqoAkqWUy2gxBWEIqUi8U+FuR4Pqm6Z7GH14lAnueQRl9uRLf8Hsq5NCqFjERHcS1mIVBi4siwijSUanUMQ4j8hGkTjL2ibIRrOWUkfXauLUuKDMygH9ojpPU05qpFPLA8h/PL8zizOIPJXFqynHe2N3F9dQWTM7P4o1cv4n99/gLytQl1/Vmg1g3V1R6NhD3F+3Z7Z0fN6/RgyaiOsz53GqlP/yfj56f7z/i+n4H7QHn/EtzvKKtzcScQ1rM9HPrVf/y+jdvvF1AeZ+L1s7/1x/j9l1be1XG+3yCWSQej6RoCRgzm0tBsH/ZvfOqOn20cGH9XB3bTH2kPPfPFiBtznx1SbnBjcCZaQgLeAxplBRTVlkDQtlCqleuw/GsClMWkSYHmRLul3K19qeBzE8gNJqu1bJEK1TEGypGmcpY9JxSqKsI0Thw/jx//yb+BuflF6daQPXPp9Rfwna//AcpmIJsHRrOsrK6h2WpibnZOTFy4WSXNi4Y5rDSrHaZyN+UCy2NmBzAVekhRLxUbCAno5yK4t3lSVDtSubl55gKabDgdoWcGYq7DTrhoE6MAGV1TxiUaUKZZTb6MidkFZIHr5LEAACAASURBVIoVvHZ1A6+tN2BW6sKITmWySpfquMjmC3smM+xQ8VxJZmsYCL2WLtySMyldayCjp2HS7XrooRcAqdl5WJUqOloKjkPudhqGTc23jUiAMoNvYzcvZikbPC/s9NJ0RuyeoPsOdKeHvDbCTD6FE/UclstpTOZ1lDJAsZBFvkgqdQbOoIfd1avYunoBgd3FxOQ0anOHYNSXYVDHndWQK5hCSecmkADK5aaK2ZQxDVvR89UxSoeYXawYBCsAzI4dqb3ckKn8as/lxowbGf7OleeMaBYnv1dgmoUY/k1S6Ek6y0KLpjkTN0JJRjgjWowQtWwa84UiSukMbGuIjU4L6/0+BqRB6ib0MEWbV/V+WgjfYCGGlEVu8AwxDOJ4JmWWOdLd4RAuwX/ErmKA6YlpPHj2PB459xCWl46gVJpEKpNDvpBDuVSRzb2wIWwbzVYHzVZLNNeFYlHcY7O5nOp2+B50KEd1AlfePypihpFm1AcrIzqJwuJGNT7nBMrcrDN3dHVtBa1uU1Vg4m5auVZDsZhDPpdCf9DAyupb0lm27Y7kr/I+TjaQKpJLdRyTL0XX3QfSSTQOm8ViA8WOcnYKfukYRqkSgiildON7BTkFTlQcHfALn3wa5w8vHDDZ29cbv2MuuwVQTuakmydKVS+J56z40JPGciT51z7coYUhdZ79Nuz2DrrthgBlzxmImRGpnwTUMkdwXBMoG4yeS0vn6bOf/Syee+45kK7Z2FV0ZHaOZQyThk3pAM8fNeM0A/PJoCHjgddOhynXURkOyjVNZZBiHnuaU0AEZDOwkEErMDHQcxjRRZwgS4zACOD26fEHwfGdgPJeNrBEQnG+3tcnU7vMa+xrLFqFMGwN6REwM1OFnW4hsxDCLwzRsdvIaTlM5+exPHEc26ssJEGAq4CODJk9LPxRAsFuKs28qjJOSaW+fPmy3AMsMPDBrjLPJ997enpagDH//+qVKzLmK5WK0vPSkI+O14w1tCxxzM6XivL/rVZLzs2hpWXJz+11Grjy9ttYXb0u51o9kuIJu9Jc52KwStuthNotRV7FstobW3GklKx9cY+ZlGqCZLKgVNQgj1flKPctVSxJgLIweEQWREYLfxanyfg9dIku4tzi2V1YnQbSoYPpggk4ffg0HvSZUOBLfjtVPK7PPHMXrst5kTrdvqx9C4uLmJ6dFs18xohweGZS4hgHfUvMzsgQIgDm+RUqOFMqXEsAr+X42N7dxaHlw2g0mnu+Dp7jC11eirqMv/I8OKSQpygdCIXRpQzK6NOgimG65B4bSuaUycBhMgS7+hLdqGGqPoHJibrcK+JhIYyYFGrVKlZXLiuNP93waWaXMaFRfsB7K9DwrRf/Atu7DTkeM5uHa9mYMNN48sxxLJYLmCmYKKYNvPHGG7h2/YbIXh554kn8sz97AX94cR1muST3GgsF9CoR2RMgLuxkQHATwPWaGF5YXrqG9CNfAs7fd7x+PzajH/Rr3Aoo36tZ0/2O8t1dpb8KHeUP8jPe6ix9P4DyOMr3uzXxSo7v/QbKQbUIb3HqHafP+Q+e+/4D5Qee/WKk9JTqK06vlcVANX/3u8eyndgvvisQTLhzYOMgZjHihaM0d6TUSnRHDIIIfCQ3Mp3GYNCTjaCY20gsBndO1O4NYKTz0KI0tCADwyjiC3/tK3jssaeERs1oiFpewysv/DH+8Pf+MZamSlian8b25jouXXxLNl6nTpyQBb/dbkuuK+lS1G3RTZnOrXSq5nZH8m6tAQqsrpumLPjc/PLzZdIZ0cbRibTf6cnizc9KDRdBicqqZNYnqZFpRQGkmZlAcdI3PdWhNk1kChXkKpPYaHbx6pV19FM5hJm8AALVQSYAZgdAdV3lPCZuxXudZcUK5GWRCJFIhx5qKKQLcH2gYXtwmF88O4dBOgfbBUIrgj5QTq5eygEM7lZi2jU/sx4DZRociZlRgJTvwPSHmCykcHy2hmP1HOqGh5zmI2+EQs/LFkrImHmhoe6uXcfmpVfRb25KUWBm+QSKc8dgFKgv8+CFnlDzXJ8ASkWRiWFXHMfFDRGvAzda3Jxw0xRQB2r3JFKMY46/Z3dD/i7QBChTp0z6NjvJgXSVVe73yOPgVbq/5EvG7gHNpnSR5SvRY45QSAML9TKO1GdQoLnQYIC1VgM3Wi20HXaQDRgBv9h1oNY3wiilGBKk8GdT1Aeb0oHg+NEYsxQG4pyt1AgRtCDC8twiHn/oMTz4wEOYnFpErUbjojTK5Spo1sQCAN+71SFQbssmfmKCxRYVUSIbd27MGTvmcqOpupkqjkmZz4m+VyJiCNB5TyldoOOOROtM3fP27hZsd4gcXXap67cdZMwcypWSGITZbhsbG1ews3sDrteXSCBFjY/PqwB1lasu4E8KEyoKTYE/UuJjWnVKFdbofE2366B6Vo09UMbAzn/MRtkDycJXxd/7mz+GPItcsRY1KXq8c+ZUsPBmffLtOspKax2zYPhd7mRVkIrY8fV9OIMhBr0+3PYuetsraO1uiytz6FOHLsJ/BY4J6GkgRZ05nYd9dlkX8at/61eFnkqg3Gox0ovjle7WqrjIsRvF+mQp2IiBF5TDPnGwmZWMZJYL+G808KLjdZbjLfIlB7ftAu0oCytVgM/4N4INUrdVYvUehTg5dwe//+WVR3VKVWFTUY1VMemdGmUPNHwMkXEMpEca5ubqsDMtGHM+3FwfPbeLvFbATG5BgPLq9SZo5E1zLnYcmR0vtGXKsklu0VU8FI+RncXr164IWJuZmZFxTtCzs7Mtn4XgmQCYc/qlS5dlzpyYULQ5cVePgTI7yPliUV6Xx8Tnc249cviwdE5bu1tYuXpVgHKGNHbewbH9uaiMacxI1o0AQHW/KWZ1rIWOGVbigC0lFwJbrnWxdCXOUeY9fTNQTjS9NLgjoJZrQoYIqddJJnRsSKYKiyPprppagMgdYkSztF4bmcCG5liAO4RP40jpJgdodZQbNRkK/QE9G0IcOnIEM3OzSIvOH5irV1CIXNhDC7l8BQPbw8zMPHL5khSLyWAiu8b3hhIhxy719s4uzpw5i/XtbfS7fSXlEFPDkRq3UnAIpbPtcB2JiyzCoGAxyHVl/pH8Ye4AOIyNEJVKTtY86oLpy1AsTwg9n/cRC9t8fqlcFlOuq6/+ObJpHZPTszByeTHs2m51EKUyeO2ty7i2toaJqWmk01n0u11UCjnMlYqYzmdwfH4G04U83P4Qf/7N57HTGeDEAw8hW53Af/+PfgdbjLEzyZJShSmOR85pXa77LEpSPhFESBMgc5026AuRhvHMzyM49MTdoYf7z/q+noFbAeV77azeB8p3dwk/SBD6fpl5jaMkv98GW+83qLybKzHOxOtex//N7/lBHFNQLcFbVFnGfPxAAOUTj39Okcj2urqx3ip2r1UmM0n8xT5QPqhRfkeFXV6MMUMHgbIC09I5jOOhaDw0GPRlx0TtnXQOqUfVCYhsVdEl4An4uzQefeJj+Mxnfwz1+rRQfwvpECXTwx/9/v+Ol771x5iuFTFdK6G5s4PN9TUcXl7E8eNH0e/10KeW0PVkw8MN0YjdEQKIgAs4wS9jdmj4RYMOdryVYRf/jeCDnWmawtB9VuivuZxQbBM9rESLsANB2ivprhp1gqROakKh7Q4deIyC6rmS7zgIUwjy1GemVc5snOnMjR83R0LoE1MkFVcjG3l28/dMepn/ohCzNoJQHbkZbVou7EKJWRywsgU4QQojK4TRp5mSDtvwYgkeY6iUPllyouJ8ZYLwdDBC2h+glg5waKqCUwtTmCtoyAVDoWKntQA5M4NcoQQzV0Lou2isX8f6xZfR2V5BqVTB/NFTqC2eglHIwA66aPda2Gm00Or04LALISAZGAzpDK6o7Sp3VgFm0ooxGkputkRwZTKyUe73LQzFAOn/Z+/Ng+zKz+uwc7f37rtvX3pHo9FYBgNgMBs5M1yGFBetdCTHIq1osaPIiRzJslUqVyWV+I9EdlJxFFXKVUkU/ZHEdjmx5FTFqURSZEaLY5kURZrk7IO1AfSG3l53v325e+p8v3sbDQwwjdGAo6EKr6o5BPD6Lff+7u9+5zvnOycx+/JjiTsR6TXXDjjrSX06pad31nSik1RFqZhbJWs0dcJmQyIOUS+YWJhqYHFiRhi9/W4Xa3u7WGm10B5zfWowQwNmmvVMpS5RDUIYdFjXDTk2lE+TUSJQjrQYo4BsD5tQGvyxh7JdwPknzuITH/skjh8/janpY8Ji8NhlOHs69iTfmIxyq92W9UjHWDrpqtxP0eDL8ZL5Von7VkZEfK7BGf8gEOnkkLmtHmf5aOQ1Rr83wsAN0em0sdfaE/BbqVdQKJakUUaDN3HfztsYjlOgvAbP7yHUDilOpGOmALNimDl3q6T0fD9eM/yzODrTRIy5tlzPZMsKCwhqF9R3SBsVPF+SrpPkLENHLe/gl3/ihw42zHS84503iOR6OWjzqWfIvnRIin3we2RkRQ6run6aACBl4EUHJGYkj/t99LptDPa2JSec85zjXguhP4IeMd5HFctsQnAOlMeOTQbOhv70X/tZMbWTbPUEaHLf4xpXKQJqrIA54QLMEgPElJmjOzGbdJxNplRW9qGMLdeBoStlTpcZrnQV9gFXt7gC1fpOmDn1nVLH5buPmOwk6TUgME+x+DJ6cjB/zkOhlBeSWc7NRqTXvN4iWJ4BM4gwM1NDT2siMxsjsAfw4jGyWg4z+TnUc3PYXqU8l8zzFIbuWO2TyUgAX5frWWKgDAPt9h5Wl5fFfZ1eEzx1OSePTqstTRhKhgtsPOzu4tq16/LvU9MKUAvA05lj72Nvb0+k3sy65d9RlcFr7+TiCTG7a9HA7upV7Da3YMo+qiTUSTiYND/TmWUCeeWKrfLeEyycNGWoJEiXWDqnLAHxipXMEHSqG6JilGMMxtyr7sR2JYFoMludLlW+Pf8cMIKQIJQpEbx/RSHGgw7smNn2TeijNvzRCFFM9YeLfn+Efn8ojtcEpmwUsLlANp+u+LzPSEMul0XQa8s9xjKzsHNUquTFJFDLsOHGPZJu20MM+wPZr/dbXTz30ou4ef06tra2xaWcAFgZklEiru53nB4iu+27bFoq1QSbQ+m8OY8hZ7rJolsWPUICUbQw1sljdnatIQ2hoedL44mKAwJXum1rvSYMLUKuWIDBLPF8HrebTfiRjn/11T/GcORicnpG4upG7S7MKMITp+bx/FNnUbZ0lHUTt2+t4JVX38J2d4SP/9AP44/eeAv/9Pf/CGbJkfEGqnN4fpRyRqUqiIeCNB953wolcYPXjE0Tzs/+EqJJFV33+PHhPgKPgfKd8/N+AdJRZ/q7ASj//R9/ET/3vecf+FV+4R99Fb/xx0tHfdWH/vfvBKh8tzeniRdl1/zvgx5/WhOv9PUe5jtFjg0aYxn9IfS+MuA86kGw7M5PgIZf3t/4+Ls+/QORXi9c+GwsRYC40x7KpJRut9yxjwDKrG7vuKSqgkJZkKbMk1AHceJuLMWXJ/G9NCKiQZWwtBlLZNIh55QDX+alKN3StAyi0IKTn8AX/u2fwJPnnkatVkcxo6Gc16CHXfzz3/xfcO2Nb+HU/JRkK66vLovE7tzZJ2BnKAlzheGiBExlShri1MmZpsFojFw+r7rDiUswWWSbBk4W5dAjudGzaJUsz4JzcNN3x54AYUb58KZKDEOgwqKBgb+Uabe6PUR6Fo1jJ3Hz9i42WgN4RhZRLo9It4RNUA7BieuvqqwO5mpTpXtqFkMQLvxVYj7GKJucYUu+cHs4xijrAJNTGNlFBEYegWcgHrAw0TEmqmY9zYMvIPkQUE5nXIMhivEIJxtFnF+YxomJMkpmAN3tiztqHIzlWDmFMpxiRb5na3MVa5dfwd76EvL5AhZOn0ftxJPQnSy6w22s3l7GpSvXsbq+KUCXhQjn5yhF1BlmS7WB78t/pSkTjpE1PNTrecxMTyFXyAvLurvXxfZOG90OWQ4CDVV0EexJaan7omYwKCO/E6srhXB6VOU4C0a6w6DxaJtahOlyBovTDcxPzHCiDlv7+1jZ28NGt4u+z2YP5aaauNHy2vB1BZRZVBkcKSATaFlSzDuODT1LN/FYpNfjQAHGiNpnP8RUrYHPf+bzOH/uGcwvLCKfLyJfLItj8WhMIDTAXquNbrevHH+rtcT1OKNYcp/HiXnSyUy3sONq/dEgaTAYotncRbvdknVdKhZFM0ip5WZzH9vb29hv78HKGpiYnkStXhdZN43i7FwGuUwG/cEebt9ewvbOKsZ+FxzCjnW1lhQgV+BMyeMVQFbuvWSV1UwuC3aC5cFwqACDkUFYnEdQPH0QDUZ2TRgmVtlUaCTA7aXTx/FTn33hqD1VYd4kI/3wk9Nm3t0voAZD6VZMeYa8V/qedHynCZsYeA3Q77TR3d9Gu7mOFhnl7h78UV9GNWiWxX2LayvwY9iOI+z/j37xi/jkZ38AvpmDbzrwdbqRZxBy7p9jACFHAlQ2r895XzVEkbCXSsJK1QxZNu45kidts2GnVCey3rVYzu/ufkvWCZsQ5O0VG6oc/WWFPkClnkqJ0wanAsqKNU33bP4blR9KLUDYRsY9JkyW69ZyNRhxhLm5Bjr+BnJzGoLsEH5M528DxxsnUDansLtMVlPD5PS0yoZP5m/5GWUkxjAw0ZiQ+fdBt4WbN2+gUCqjWpsU5QvVO512T0ZkjhEoF/Jo7ymgzLU/OzurjhnPhTQufOzs7AhIJFjmGuWcP1/rzKlToE9iZ38Pb73+KoaDvjQQ5XpK9ly1VhI59oHBF9nlxNgyOU7vaA4niyz1O6A6ife0dDsXoMwMc9dTQDx5iN/AfZo5vBQMJw+33USNDdgwxnDARlcPdtyD427D9Bi1NIKn57G6voudnd3k3mkjX8glLt9VuW9R5cJGWalQVN8wIgg3pN/Ke12eecaFPKIMFU4EhZqA8H5niKHro90b4uIzz+DWrSW5b1KhwuuWDpYS8yQmdqYcOdUkYxOI+7zyT1BjW+p7U80lxoqULmux3E8HbKiZJkqNSWiMsRKTNY4ymBgPB9hrbiPLuoD7qmXCcjLoubz3jrHb6uKVV1/HqZNnoGkmRoMRdpbXoXk+5hdn8eLzF1CwdOTCCLcuXce3XnkL51/8FMpnz+Fv/zf/AE13IDnNbLbQ1JIAnwZovAapdBFzr2RYg0oDXVM+ABnNgv5XHjteH71Bfzie8Rgo3zkPj4EycBQz/cO/+mV89erWI1u8H7T0+ic/eRq/9jMvP/Dzvx8Tr/RFHwYoS41YLiCiR8ZuB1pyTzjqwLoLswgmy/D+w5fe9akfCFA+fv4zbG8rg6d0Jvfgpn8386b+OmFjDj669MKVVDh1xWH5yTnahJEQ1CKtdzJSobgCU45NVpbGKizkyWKJNEtcJ8dwbEMALhlXIIvxMMJzZJW/8EWYGQenFxcQjDso5gG3t4Pf/53/E8tXXkfezkie6d72JhbmZ3DxySek8OV8L81HWPTxBjzyPPT6Q7iUhyYzbqq4oQFLYn6UzBOyiMtanDnLirPw4e/J7NjeoI8eO+8cxiNgYu0t8uIApWoDk/Mn0QtMfOWbr6MbcEazKBmosYBkBTqU1E+5XaeFBRmrdHYulUXyk7GDH5kEhpzZDWCTlfZj9AceXDOLuD4F1ynDz5bgR1n4I6IQE77MJ0tI7SGgTMk4WQRdTLzsaIRjRQvPnJjA2dk6JguWsMjBaIBg0JYMWRaldqEsOZsE7r3dDaxd/ja2bl0Rp9fFM0+hfuJJcKCy3d/BpStv41uvvIpbK2twCTiFuVdVvO9RxqqkywIkoljiQhaOFXHm9JzIJTM5G/3eGBtbu7i1soXN7S6GQ87Uq1lzYm3oZCYYzSJEp6y/Q+P0B/8/LdgOmkJJlnLWAGbKFhama5ipTsH3IqztUHa9i20WhslrWpwDJ2PNnGcdcFlpUl5MkBWEyBi6AOVCMQ+DkmEDcMX4S5k4kUoPx57ItD/x0sfx0Y+8hDOnz6FcrgpLzwxcNyDz5KPXG0gjR9zWszRDs0TaLWwHM4sDmkYp5kZMyajioJO7ZkiOeHN3RyShU5MTmJioyzojOFlaXsOtWzex1dwQB+Vqo45qrYZSuYR8kfJLxhEB/X4La+vXsbF5C6Nxl19cAeUk41ckwSyO2etIALKsU4Isz5eCeTjqw3M5C+6Li64fG/CcYwhyc8nmIoMEiRw3Ye0kag34qU+/gI89ceKo/VRdL3d1RpKd6h7H/oP968Dpmm7HPH8KnJOxo7bfp7kWP3u/i0FnF929DbR3dyRXm67XkEieSDJw+f2hk8EPMT07i3/vZ38WVrGKKFuAa+RgOio/XKM0lwaHh4Cy6ieq7y9bsDTMlBmbYtKSaCgrI/9fRjuSXGOqMfZbbXR6PcmOZeMv3YfldR5w1A72+OS17t7StSTHXCmACJRTR3PFnLI5lQBlT4cZ8TtX0A22kZ/TMTa7GAdD6KGFk1OnUc3OYPfWEFFkoDE5KUCZ6zu9Bik/J7iaTIByr7OPGzdvCKNMoEwW70FA+cqVq9I8I1BOFUAEylxzzF7m+A2BMq8dziizOXjm5Ek+Be39Jt5+4w2MhureI8f0rqYCm5apuVcSHZXKou8DlNN7n2rMKGkE7yP3B8rKXDL9nQfNjHNVBBwBClzkGX3HJqgbYL+9D0cbYELvIeczx3uEzlDDtRtrsAtFYY+98Rg5O4NqpSzfN2fbyDu2NKLnj82h1+2L8sY2MpL1TT8Fmn3lq2XEDEhg40E3hFHu7XcwGNE1e4Rj88ckamt3d1caEmzocD8TFQM/a2JEx3sSr4d0aluUXMk+KyA9iWbM8Pk0qjQMjNg9ymRQqk3IHsbTwecxTo2qsH67jVohJ/4JI3p/WCa2dnfElPL1N97CoDfE+fMXsbZ6W5jevS0qQLqYmazi7MnjOD4zJXnNX/vqN9BzI3zyB38E//cffwO//s9/C3a5QNsJUZ2x4cRrUPwvuCiS60TGgyKVLqDrbAxo0LMTsP7yrzzU/vT4SX/2R+B+DOJ7BYyPpdcPdx6/GxjlhwV5D/eNj37WBw2Uf/s/+kHwPDzo8X5MvN4rUE7BsjZ2oXNO9KgHG7VTNXGdHn4YzLxOPv298YGMOs2cTbq/wvIcNi55F6Ccfm9141cFrxj8SPcgkW7LzDLZQzLJroBXdvU5G1iplKXo53wY2Sc7yxuwmmcGLDAys1Sdw1/9938RWbuMqekZTDTK8MZtTDeK6O3exr/+/d/Ba9/8urjR6pGLQtbCyfkZVEsFkdwFZHUSppsgmXEVBOYEygSpklfKeWExJFJS0oMszERzJ7E8CbhVM82GzECT4aFRCk2nWDDQyKVSqaJQacCpT+NPXruKf/PWEoxiXSTXkofKm62YgqiZUsmYZYmbSEKF/WQhlxRWbDaYwsACQYZgmez8GNkYyAbAmEAZFrTqJMZOBZ5TwVhj7qjKeFZsslTkSnJNRjmZwSMTSoOYajbGswtTePbEBObLGZRMskqeMAjBsIPQHYjDN83JMvkCLLqjtnawfvUVbNx4W6THJ5+8iMbCWfDsbW/fxqtvvI5XXnsVG1s7UmhLlrHk1oYYD4fIZQ1UixlhF2hTVixkcObULM4szksh7EcxtpstLK9sYenmJja3OuiPyEjTERWIDDVzGpMxj+hkztlO9UjK3QNGOf07xeAnBRwAJ6NjYcLB8YkK6oU6ekMPK9tNrLZb2HXHkh8r86K+AsqcQqc0cszjyTOUyHZZMDLnM593YDu2SOR9BMJgMmuXc8U6P2MQ4tTCCXzq5c/i4lPPoNqYQDZXEHM1ymj9EGKiMxx7MtvJwo1XQjFfUHnIVDG4gSgaJIs3yS3nF+Va4vniyEG9VsaZ0yclWkdFD5nY3FEznusbq+QH4ZQK0qgSw7BCQTHGWoThqI21VSoBliRHOTZ5rSj5NY+dZJRzXl/ADwHHnd0vdYbv0S165MIi2xdRJpyDl52BJ/nJymhNHJqTGVCFMygBBn75x7+AepG50kc/HgSU3/mbiQsDuylyrR0CyvxeVDcwu5drftDDsLuPQWsLndYext19jLsthOO+NIhoPsXjYGUdkfz+9Z/7eZSnpxBYNqxyA0GmAKfakHPFBopybeeMt7qmGWmuiaGDcluWbHOybCZ9Geh+r9QmwiaLxF/NEJOlozSf85MELmyKMKJHBEAJo/wgAHYXs5eesEQ9dJhRlsYHwfIhRlkMvoQljJARZUWAyakS+tE2ivMm+lobQ0bKxVmcnjmLqj2D5k1mvRuo1OsYu2MxYUqvPXfsC1CempwS5rXT3sPNm0soliqo1adkn2Js1P0YZQJl3i+mp6dl3+ZcM1Fhv9+XmWTOLjt5ZYxIoEzjqNMnT8qeQ+n1pbfexHg0uMMoJ0tQ9oc0piyVXCe54UqFksqv76io0jWWSv25rh8ElMnOqql9tTc96Dypy4Gbax/drdtimlWdmsFYjBb3UPZ2UcYY0cjDxnYft/famJydE2drNqILYgqpfBl4bBmNxTV15swp7Gw2Mei5yNFEkg0+aCiUishX2ajjfUEB5fGgjxbzkiX6iXF4vgDxS5cuo1ypyH3bhJnknSsJNr07JD4x8TEQYJzUE6p1qTYJpZig8oHNNwMuQWjWRr5cS5IfTNG0k03mPSJmRrmwz/QE0dDt9+S/PNdXrlzHiYWTmKhOoLXXRj6Xx/rqCtaWb6JRzGN+ahIXzp5BEIf43T/8V3jqEy/j7dUt/Po/+20YeQfl+gQ29nfRoYs277EmPz+buPQhiCWtgdcGrwU+VP9Tgzn1FPB9f/vozenxMz4UR+B+IPcxUP7OnJoPO1D+Tptc3e+ofpBA+XijILLrBz3er4lX+rrfyWZDykL3/8sfftdF+oEwyqef/f44NTwS2VgKMBIDE5UfqTrgfKj/qkJZ9Uc3ngAAIABJREFUPRSToQqMO7JhFhSc95VOchoPJVEj/HMosmQC5fFoKMxxsViArpkIQlMYZS0ewNSZS0vwDHgxIxoy+PwP/GV8+vP/lrBuMzNTmJwoY3trBcPWDrz+PpaXruDym6+ht7+NaNRDOZ/FudOLcGxL5cvSzItd6l5fZmSZ56tbWZnBYxwL5ZRpjqnEg4hsXPKkVKRFApQV0FV5l0qqRsYniYhhni1fx8xAyzro+Tr+4GuvojmIYFWnMXAJpjmfp2Y270ivWUrQ2VrCNAUwizQvzflk5mZIh1TAz8SIMxG8cCBRRk4Qw+95GPsajNoU3HwVo3wNA93ByGPFpDKMBUGSZhCQTCY7MX5CgKIe4+RkES+cnsX5mQLqpo9s7GHoBgLYwlFXjIzoXGraBVi5ggIMnSY2l17D7etvImuZOHn2Asqzixh4EVaWORP2Gq5cv4beYCjOx8xyFlOnmHNoEeamq1g8NoVyIYOMBRSdDKpFBxONqhRw/b6L1fUtXL9xG9dvbGJnl3JAAx5nsGWeUIFlOqZz/JQzxHdW4p3/nxanPI9kUZQckgoADQXbxKmZouSTFjIl7HdHWN7Zxe1uBy1GmSmvVmQCwAy56skom/CSWDFhI1nssZCiqVfORi5Pd1aLZL40UMiehzSV4xXhuig6eXzPy5/Biy+8hKm5eTXzzVxrjhtoJlw/Etljr0v2sCMAqVyqyOcWcMRc3sQgioUdqzvJ26XbrsHc7REmGjWcOb0oWdY0gdI1C52Bh1s3V7C+uQY/HMPO55DLOzITaDH2i8dHZzxMF+trS1heuYZOr4nYDBBpBHqUuivjKQICWesyZ6+M6NIGBEE8XW+pFBGrHzOP2JlAaE8gMBxhmckYSa6s7C3K5Id/rjg5/L2f/IsPfRd/z0BZ2g5Jcyqd502ykGPOWge+yK8JjIftHfTaexIT5fbaiMYD+O4wif4BWt0uXn75e/CZ7/s+jHlu7TyMQg0oVFCZmBUZpylbiZpPphqB31UXY6MkjCiNBTJ0WZuiaiFw5rpjE4KydzFOjES5wuPa7fQFGPKHCgNl8Jf2Ke8/n3z3Pp3Ocaf4RV0PytDrQYyyijnKhgTKIep1B0NtB8V5C320MHAHMqN8evYsKplp7NxQQLlQLkmmsV0oKAWNpomUmEqdmelpEY6T6b15i4yyAsopo8zvea/0mkCZozmcfebr5Zg/rkGuC7oU0zyMQJnfgwyonc/j1OIi4tAXGe/VS2/DHQ/FS+JhGWW5D97DKKfHKr1HSjxiYlZ5P0Z55PqKMU0UWA8CygIwYw1bKzdga6E0sZDLI9QBJx7AW7+EajiA4UVo7rnYardhFXJyJ84z97eYV2J88Rhh8zEvvgmzMzPYa7YQehGyJhlldbvJF/JwykVoWZXZzf0zGI4x6PXECI3f+9LlSzi+sIBWV2UJ8zlMXZDMdoLhkGaUuuw//F4yey9N8zhpDKtMafluSZQdHdzJYAexDoOGmk5JGiQ0uOQ4DrPKvRGvNc4/83ME0lDiOeV8+c3rN8St+8zJJ+ANPWQtG3bGxpVrl7Byawm5GDg9ewzPPPc03ri+hLZBAzwD/8V//0+gOTk8/dRFrG5sYb25LU1z1YxKJOPJKIK4dUtGN2+dNMbkyICOzPNfgnfujofCQ29Wj5/4Z3IE7geU/84/+zf49T+49NCf57uRUWbM0Zur+yIjXt3t4821ffn5Tj4+KKD8VvJd+P3ke63uozNSbvXv9vgLzx3H//YLn3vgUx6FLPnwix8FzB91jvJR89fvtUH0oAP1nQTKfE/OKLd//afe9Vx+IEB58anPyYxyCoTTG7+wzOJAe2i26EDKeDdQPkzXqddSZk2ps7CAaRZfkvkayk1vMOhJoanYyoEY1uSdAlxPyZADtwUDzDdSrr4hbLiugfLkSfyVn/mbKFUm5eY+GPXxx1/5Qww6e1iYm8DpE8fR29/B8tVLWFm6jP7+DmrlHGYlQzMvkjQyO3T4ZbHZ6XVlLpNFJmcz87mccg8W52tD5JIS0SLmI5aKhUhisrQkQoomO5msreKbhKVUhiAsiHS7iGur2/jX33obfqaEIFOCZmWR1QnQFDutwDKPNQvIhOUSsMz/r9xcWTxwbpbzf2LMlNUQZSN4UR/ZMESRQLk7xGgQItuYgVeoY5ivo2sWMApNZlDJXGWi8VRRWQJu2Dwgw+ni1EwNzyxO4/xsBfMFDWVtDCMYYeDFGHgB/GEPoTcSl2/LzssPf9ft7WLrxutYvfKazC3OnzqDXG0W7b6HG7fW8drrb+D25qZis2MavIxgGJGYth2fL+PC2QU8cXIW040ScvxegSusHp1/GQXSG4yxvLqNK9fXcOPWDvbbPsa+CY+maDQh4suy4NU58xzBOgSU0yssnddU61PNRrIhQuaTzY6iY+HMXBGTxRwszcFuZ4DlnX1s9fvoENBJ4UqzsztAmfEivszpqgKL70G2mMCbAJJzghknCyPD5g9NDDhb7An7HBMw6wY+8vzzePmTn8LxxTMy9x1pFkKNmdwWXMa9eCHanR42N5syJlCvNmStdDtdmbtXDrIqtzf0fDGaq5RKIlH0febMZnFsbkrk15mMLm7hY1fH7Y0tbO1swI9cOAUHWcZOCb+j5lS5lH1/iLX1Jdy8eQWtzjZiIxCnWtkrOENJeTAB3cHMsnIIliI5jERqy89JIEdAz2shLh0HnEnAtFU+NsczJIZFya/5XSjbfOHkCfzVz727icPh3fN+QPn+u+sh0yXCc15bCVDm5xF/ATGUCyRHe9xrw+3uo9/eg9/rwBu0AXcInUZcdLIOAlg5G3/pR7+IXLEEXzPgGllkq1PQizVkixWZO+fSZ+OQtThVMwTLXAep8iFVqaT/VY2H1OqJJu78XcbrRXKuuXf1uwNRDjDGim7vBNhyc+FKU6Ke+z5ScHYwG5vk+RK8i6s51+e7AGVG/eToAB8FqNayGGm7cOYMDNDCyB/B1h2cnD6Loj6J/VU1o0wfCIKrQqWi5OpAApQtifPjdre/uy0zynTOF6DMOVbblobAvUD56tVrApRpBCZAOZcTtptNGf6QaSZ45nehFDtfKglQDgMXeztbuHrpEnxvpAwc+Z0PqSEexCjzfDDm7XDTOFVjyXFP748xo/yU78a9M8qUTwtTnDwO31/vWs8x0KXj/biPetlBpBsY6iZCQ0MBQ4yX38Ck5iHqjbBPoNztoNlvybX3xKnTohDhdUUTOYkbSxRMnFUO6T6uZZDl3g81W0z1S5bu9zQh5DoS3wVl9MZVSsi729pHc29Pjmur0xaGlc1D7p9UPfAeSdZXzOdk3EDJp7nfindHYk7Ha4GfU0Y2NB4PQ/w69IwtUXlUMnBvoVkhWW1/NFTPZcMRIZpbW3DsjKx7mo09efoJAezD7gi2lYVjO3jlzVewunIDJxpTeObseZi5HG619mDOTuM/+Qe/hn3fw6nT5zA7MY+lGzfx2qU3RXXA0SwZoUpUXNLYPxh5oCJHB8d0ivkc/Bd+GuNjD+GhcFTV/vjfP5AjQPB2rxSVZk2re/2Hfv/vFqB8vF7AxeM1AY7v5fs99IE44onfSaDM1+4MvfcF9j+o85gepqOOx6MCrun7HZWd/H5NvNL3+U4DZb7PB/EeR617bf7sJ2PelA7zbgcSPHGnvGPylc7JSiDGQf5kOomk3irxZlbZv6nrbDK7RYBKEEkQOqI8WmferSfya0Y5VSo1jEeUb1EmPUAUDoHYTaaiTXihgSCw8CM/+lN44WOfFqOj3/3yl3F7bQVTU5Oo1yqYmZrA4vwsijkLG8tLePPVb2Lr9i2YsYfpelWiZggCCNq73Q7G3likxLql5NK2pWSPvOmTHaURD2XbIqWTWUEWBso5mY6kehiK/FRAsWlKwTVgfjML12wOe90RXr96Cze39pEtTcJDRqTEZLjTeURhgtIfKSDUrDLBnxgOiSxb5eEKoxwCXiZGYIHWZ8jEIQqUSnYHGHSGcGpTCAt19J0aunYFA2QBywZ8V/KahaFmkUSgI07XLho5HU+fmsWzJ6cxV86imokkDir2xxh4zOn04Q3JpDGuiccqh2zOkd93e3vYuHEJy1feEMZ5cnoKpp3HdmeEq8ubuLp0C4xssTJsQISIgjFMUxl4PffMcTx1dh5PnJzG8bk6TD1At72H3Z02XDeCbmbF1fT2dgtXl9Zx49YuWl0V1RTElgrDSWbsFVilyDwR+R24WitGIDU5IuDg+WXBxvVHgFEvOTg9U0TVyTDoCVv7PSw3W9gdjDBIzH7E3ZUMjCgvdIkaC5JYFIkc4gUgLrB0kzWV/DqXQ8bmDCulg3w/FxGNawIyI8CJ0yfwsU98AhfOXUS5NAHDyElsUkD5dRQLm9/q9LDTbIkLfK06AVMz0e50MBqOpCjlddnpdIT9se0spmUmuSZAgMVyo17B4onjKBQcjMc0ntPECXivtYuArD5NFixLXHk5Q06gahix5FNzPvnmjcvY2llHCA8617/MGBpKWUBXYH53gmVZt4lZFl/L40jCQGJoRr0+fL2EsLQA3a5JUawkmYwhYp660qawUA3CCD/x8kfx8SdOvWP/OuyFcBfgEyn13Y8DIHgIlKgwH+V0lWYNp97ybOKoK49NvUDlyA76GHf34PV78LotBMMe4nEXGYNZ1j4G4xE+9vIncfbcOckHp8mcr2dhVidgV6dhFcswMhzRUI0WKcQTkYraL9Ujndvkd0pBcsq8qmXFERbOfvoSW9VutTAeuuh3uyJV52CAkv6KtSJimWl+8PZ/mMlMm0gEymSUCS5T6bXymWAsmEKSbBjRyTtDx+rYR6ORw1BrIj9noBPuYczmjFnE4tRZFLQGOrdppBgiS2m0pgmjzP2SIMtzmaucxdTkpAAzZlXfuLEkGe3TM/PStCEr3NrvSFOFbCjnblu7Tbz11tsydkCJNRMK5BhaplwH/G5klHnt8X0ovS6Uyzh54oRED+5ubwpQ5vnmNSn3NZXspO5hh6TXcp9LpNfJ5X3HnfrQrMEdkKwUV6qpymZH+poaPJ+NlUTyf8+peQezHAPt5g6yiFCvOHAjDWNK8nmtei2Em5eRaW3DiTRsbfax0+tis92UdIZCzsHnP/857O/tyfFl7J4opWhcFrAZBAHBGehwzIzc52iYmDb1eN/hdZBn81dikxxR1MSGjldffxP7rX1pRGzv7koTjONKTpaGYVnoidRbUiNk3etyz89llepE3Vt5P2Mjh/s7vQ2prLIFLEccgZKs7RB2xkJzewveqA9JyfDHCLUIOxubOHF8His3lnDhibMwwSQCHSPGYXmxKArWNlZk/5qrT+PCmXNY2tjAzIXz+JV//I/xx9eXcOLCBZxafALTlSm88q1X8I1Xvo3heJw4vfuyl3EumQy5rHs2zKn2SIAyIxJ7n/xF+I0zR9VYj//9z9ER+KAA1lHA6lEzkI/6FH3YP/9RRl6PYn738DE9at08yvf7INnyDwLEfhDvcdT612YWPxrTJVeYzKRgI1Bjscr4pMNA+bDMLAXK9xajqgYlg6zceNX8XeJ2mQBm3gR9Rl6w9PZHGPV7Ismt1qqIAuFNJT/SdUcIOaecSN74cv7Qw8XnXsKP/8RP46tf+Tp+//f+EFMzc8LGkRWrVMuoFguYnmpgbrqOYNTH1u1lvP7tr2F3Yx2WFqBasJneqvrkNOVhkZTMrAoYFQdPS7rwjPgQAE2AneRiqn/X4fB3PFfANGd+CY5j00JAV23oGAbAW1dvYHljB15sQsvkoZkZYQekOZGY9aRsskSScG45ccAmoD1gHAjE6c5Mx2WZ9YzhMY7DMlSGbxwgolPvbht2oQK92BCgPCxOoq3lADMLBC40OkIbGQHeBJSU9RW0MZ5ZaODpE5M4PVtBJQtkKA3X2F13MfBGMiNLkxjOyrECz7Fzn7NhkcXptnF7ZQnL1y9j2G/DyVJC72Oj1cPVrT002zR08iQORGepHbhy/As54GMfOYvF+SoW5+tYnJ9AFPSlsL25vI2dvYGAxqxTQavn4ubqDm7eagpTzYIq4jePE0AgDsaqUXPH1VoxlCKdk+KMBSDdosmyMBKKec0e7KyFmUYZi408SrkMxqGBtd0uVppdtEcu4WEyWqdipNJKmYydyj5V+cAygcdFmrhPO7mcsOJ0LaZkj6wn5+QJmimLZJFYmMjjwtMX8ZGnP4q5yQWU8lVYGUdel3N7vbGLDmNfemNxfy/mazBgodVqS/NBHLZzNtrtNrY2NxCFvoDihePHZKSh1+0IYD954rhk0Ap7FkXoMyd41JN4LY69k8VhIS9AmcPENO6KA2xtr2Bp6RJWV5fgekMpHDlqIJLrbEbWPhs+qtHDqz+NXlLxQlw/ZJMH+110Agcj+xhii/OTZKCUzDj1HKbEU7K1oxD/2Zd+CBPMBL/ncT+grNDN/YFyuj/dASKKJeN1LxLoZG9RjLZieGWNSEb1EAF9DAZdeL0O/H5Hxjk0dyjr1/ddVCdqeOFjH5Oc48FwhJg54VoWVmUS2fo0suUqrGxOvAj42jQI4vw54+mUTlqhM2niJO73ClCkKhMRpat57tgT0EOWvrXfEum9SwMCFXp2YFgnQJkjAUcwygoUqqgxOXMJo0yVRcoovxMoK8CXpbIi9lFvZDHUm3BmdAy0Nkb+GLZWEKBc1CfQWhuLiiFXKAiAz+YLsnbI2nGdcY+dnJgUdVFrb0dM5mwnL5FpPKNkL/d2W3LNzs0RKFew39yROVlG+xEoE3jLdzENAco8lilQ5vtwPylVqzi5sIDhsIfm1iauX7mUBEKp7y6X7YFHRxK1lc7WirlUcg87JL0+fO+7wyyrkGgCZTbLuC+kx5kgmcfuwFX70Nq+H1Du7DWRiX0ZQ2FSomc50G0bhrsPrXkd8c4qcpGGZnOE7U4H49jDYNDH1sYWXnrxBRybm8N4OJa9h/csgj8qEgJvBCvykYEhefH0p7AL9FTIwcplk+iwCA6VT0YGEQ0iWRMgxttXrmJrZ0dmx3WL3iFk5elObcmIAKMWmanMNSz3UPEwYIi6conPZpUBoDqaDNKOEPLeZjnwIwMuo6SYtc1zEvjY296Q39GNWEwRm/u7ovqyDQOx52NmchLDbg+dXcZd0VAsKznPI6+PbNbAqcUz6PbGCLM53Oy08d/+k/8VM+fPoT57DNVSFdE4xPrqbdxYWcHWzrZ4jfAa4/mT+Kvk9sL7iGq0xsjRIC1rofWlx47XRxWYf97+/SjA86iYwQ870DzqvH7YP//yf/eT7xqb9Om/+1vvi7G+9/j807/5OXzh2eMPPGwnfvE3hCV/FI+j3utRgvL3DWIFw5hihMvEkfs93vd7PIKDqtXnno5ZuEieb3KDE4mZmLkkZe8981T3BccHLqGsNwMEHgt7FqNsyPNGre44LOkIigO6TceeSFLpLks3bLqU2hlHZrPInHiUjrGXzVlSOiIzA3nkws6V8Nd//m9h6foa/r9/+UeYPbaAMDbEHZmOvbwhk7GtV8uYm5nEVL0MMx7jW1//ClaXrkAPR8IwF+wMxnRxdmxpDPB7ycwxZ3dZQIdktxnPkkHOziGTpSM2/03NdeV0HXnTUrmiGRv7vR5M20FgmMIA3N7Zw5UbK+i7Iew8Hajp0qzBoUQz9GUWTLkGK8m1AhspUNZEkpYWWQKYCZQp2WTRRNmwriGUSI5ImAeMhuju7sGycjDKDYyLk/Aq02hqjpT/ShMfQ8+ovNfYHaNoxThRz+Pj547hzHQRx6o2MjTForQ0jmS+kgYyPBf+2IU3VuwfXZuFJUCMUb+L7bVlrNy4itbuJkLJ623jdquL9Z6HgReqOBBKLgnovTH5UhyfreK5p05idrKAiaqNqUYBOkYinbx8dQ23t7uI9QycfAVDF9hodrB2exedniuMMnON06gVJVtXzFqy6JRjqaA3tZ7VbDLRLWXvkYBeKgu4VmYnqlhsFJCzDPS8WIAyDQ+6zE/mt5Qimq9PbiWRWYrEVQHltJQWUo9AmcyDRIypYpEFJEfDg5BZw74AJzOji3z+2MIxPHP+WTxx4hzmJueRz5fFzZVOsEMvgBuSqeR1ReamhEgY4RY2tzelGCXL5rpjrK2uIPBcMexZXJgXVqbf6wgImZyYkDllJXsl2PEw9kbwo0BMekZ0qXbVDzN+2U9hIbvTXMP1pUu4dfMKBnR8VnpKeR1eF2kMDq87AmilNqFJnXKuZcNLJMdDHztuGS2tITnminlP8sHlPCWMchyhnLfxyz/2BTWvf8/jgbOd74FRviNQpiogzc+9A5SZIUvW3xP36yF8ssm9DoJ+BxrlusEIVhxC0yOcvXAOJ06fRn88FlM/rzcCp9DNUh12Yw52tSFsKo+HzH1ybILj7JzHTkBU+p0UWL4TvXVYfs3ZTM7XUm7PpgjBHxllarm5d9AjgQy9AF4ed1GjvPsd4gCc3WPmlTLKdL0WQ0b+JMaOVFEQ7JFRZtOxXs9ipO8gNxtjqPUxDlxYkY3FqSdRNqfRvDWQ+Kx8qaiyph1H1oxEiYWcxtDRYDRZNoOdrdtYv70GJ1/E5NScNDHICt8ByrMHjPLbb1+SewLdrZWZnIo4JFDmcZucnBQwlwJlmoktHj8u2dg7Wxu4ce2q8ohIruWUUVbn4p1AmV2gdBzpsPRaNRhSOb/6/2yIKWNIBZTT4/zegHKMARsz4x5KdkY8JsJsEaFuwNGGMFq3MF6/jkwEtDo+2oMR3MgTNnVnaxtTE5P49Kc+JfdZ+oGwoULZP7c/Nnl1tv/8AJZmImuYyOYyMO0MIoPrT4OTzaGcL8CxbASMJQNVYGPcWltHs9VCbzgUF34eX+Ycc2yKz6fqio0mfmfeK9lIyxAci1KCRnXKJ0R10Klc0eBzS7FyCLWseDOwSTgYDmQEotfbR9624NGI09All5nybnAMpVSGPxpj6dp1RF6ACxeewonjJ6UxN6ajuaFhtzvAMNaRqU3iV/+n/xlmrQ6rVEZsmMjZjsxVZ7OORPG9/tZbWFpaUjGRGk1FBypnOzEk437O45eNYmRrk9j+vl9+BCXY45f4bjoCj4Hyw52tDzNQZq4wgfK7PR713Ou7gb1HZazF73PUd3uU78X3e98gltiuWkKcMWG0uvd1xH7f7/FwS/Zdn6WVp87HvNGpH/NA9sffikQ2pYolPg5LAe8Hlg+KhtCTIpPzUaoTq+aTyKIqJpqGGZT3MW91hMGgK8BaN0yUSmVYuiVyLZpuhQlgU1meKlYoHAX4+Pd8Dt/z6e/Hb/7G/w5Nt1CtsQCPMZLXoTRYRTnlbAvVYh7nnziBesnG0qXXcPPKGzJrWC8xn3coXWPOzxGc01DMYBedYJRuwmJ2ooABwcCdY6Rca0vMQ45jyVK28w6yTgHXl1cwDEN0BmOMPDYcOOdlCkAg+GWBQcDBm/Cd46JmkVVMlPq5Fyiz1GYvntnDNJEiUA4o7xOgHEN3R2jv7MjxsMoTcAsTCGqzaFkKpAuFSVktTZsIZgIXM2Ubz5ycwfMnp3GsnEHNUX/P484jTvmZAGWPINmVbjtrHM7XZkwNZhzDHfaxt7mG9eXraG6tY9DeR6u9i+3uEM0xBaOJ5I5NBokSiWBbGo7P1vHk6WOYrOaQt2MU85TlqdnPlbUmNrbb8PwYZjaPsadhrz3AVpOROAR4yhCJ2bt00uaJEjfmxCiGhT3xGBtAPB6UxBMsk8UkuyG+1Zw/i0OZN5ubrGGhnocZR9gfeljb7WCzPcLAF/uYhEW+D1BO4rpYHCsZp5q1VTN4CaCkIsGmbN+UOVPKaCldzuRMuIYnjO/p42dw8cln8cTJ86jVJmQ2k+wKfyIeN3L3oYmMkUfox9jbb2N1dQX9QV9em5LKTqctgPzJJ89iYX5OPs9w2JdjzhxlOuJyljA176MLrBt4cs1wXID5zTQbIoDRLYLdCPutLdy4eQW3blxGu7sn1ywBjBTCiWmdsESUmlq8vlW8ihjcycwsr1pGVpnYcmtoxVUp3umGT+myGP4lQINGYQR5L5xZwL/76Zfk9x4ElNMGUrrn8HePeijAoqT5aq5cAeV0RpmstIB3rnyfoHQg4wZur4ug10M06kInGxeOAY4YTDVw7qnzsPKONDPGozG8bg9uZMIoT4hXgFObRMYho6y+C1NwFKPMqzk16DrMKt8By6qJlo6+sAMTSBOJTr/8oXT5oLmXZNMq9Q1bHMng8X0Oyl2y63sY5aOl14pRtik6QIDGhC1AOTsVoh93MKTCBg5OzZyXHOWdGz0EQSzSZ2bemnQ2zucTt3N2RyJUuOdbJjZvr0qkGc28CJQ5K0vp9c72riiU5mYVUCajfPnyFbm3MC85bSjweidQZuOXQJneEZzn5rGqT05iYX5e3Mu3N9exfGNJ+U3cA5TV4boT0SfHKhl/kXvifWaU7wbLdxjl9yK9fudp4tx0gHFnF+RXDd0G7BLcMEbFDmC2lzHaWJI5dwLloeuh209mLaMI62trePmTL+PY7Bx2m7sYDQbo94di8JfP52DnLNm7M7ohM8tUeLlscGsxysUC5ihzL5SUQ3+SDjB0x2hzhCKK0Br0MRrTVK4n6pRsxkajPoFynj4gtjRR6QPBfU6Mr6RpoBrMcu9hNrQkPtB/xICRySMgSI4t0Ft6c3tLrsMwdGHyRhsH0szjPsYc7VqpiEa1KkB5Z3tTQO+T5y5IQ3t7awftrW2ZEV9pdfDUy5/G//F7/xJLW004paq4eNs5B3Tkn5yZluzl5bVN/Mk3voHtrS3RZvDKZONLjf2ruWuahokKhr4Wx57E2nM/e9SW8/jf/5wdgcdA+eFO6IcZKH/Qn+0oKfRvfm0Jf+MffvXhDuwRz/r57zuP/+rfefGBz3pUiof0DR4JiE3AMgkus9V9x2d/JO/xPo+uAGUpetkBP8hFVTLAWKeEljNqqiBLC5K0g3644EoZvaV3AAAgAElEQVT/TgBwwOiagYBdFjNk+QjED5yiRVoscFnki5SLMYqFckdmQTo2GU9DWC8v8ITZVHPTsUgXYzcSI6lf+qX/GN/65qt4+/IVnFhYFMDKwpesrcQQkcXMZiSX19IinFmYwWy9iJ31JVx76xVUCznkMjSwcSXaiYUnjXYUsCKLzTpOze3xfSntY0HA+SsWYYzlCUm7a7q4Z7/08Y+h0+/jt7/8ZZEPckbZC2N0WaBQZpjLC0glKDcpbWaH/ZBjsIDkRAJ+P6DMoo6OyXwOiwoBylLEkd2OoLGQ2d4WgG1XpzDIlhFWZzBy6hhBzfOyCOQcmYUAVdvEE8caePbkLJ6YKmAip8OxyLKqY85j6VM+67ry4/K/NKOS4imGqXFOMYI/GmB3aw0bKzewt7WKfmcf3e4+uuMIQ9gI9YxyDU1c3iyTjIWBRrUkc8m1MoG7j4wRwjKUjLndHWFnt4vBkKA9cYAesSgcok9XQ7JoNICh+oGzrb4vLD2BF+XErh/AY64wyx6D5ljkOdScKIGjmD+JeVMs8WHHJuuYq9jCMDe7Q6w2O9jpsXjUENIxPGGUWbARTCXeU1I4SwRL4l6cmLwm2bg8N7GsFxrFiQSR70vXVM695yzEWa7pEJO1aVw8+wwunnsGM1NzwqrFhgGPeeOyRrKIQwMZPSeMcrvbx9rtdQEWwwGdhVn82aiWy1g8uYCpBuedITPKLO44uyyMOF3fPYoomYlLqbWLoat+WECSUZa1TqmwEaLTbWJl5Tpu3qChV1MkwPw3ZTqXztZSjq0Y5YMZW/l9xY5KTnGcQducRV+rqIgkni9PSYmlSUXWmQ0PXcOXPv4sPn/xyXcFyvdKVd8bUFbF771Ama7SyUSiYpRHA7hDMsp9hMOeRPXo3hCZgC7WIZ66eA7VRg0+GxI+2bwuNNcXkzmj1BCgnKs1YOUc2TsIyziP6YWKxVauxMrJOk0XSI+fMj5KG5fKE4HrjEB5v90SQEjpsjgLi2fCHSM1+XYPClI+dMO4m1G+I71+d0aZQDkSoExI05hUQNmejrHnNtEfDVGwKjg7f1HMvLZToFwqSZQVTFNYYK4LNrm4l9B4ijIMek10um2UyhVMTM7KmmJcWXNnT2S4szPTEiNIoEwzL65BAuW0icvmANl2AmW6YbN5Q2kw/64xNYWFY8ewv9fE1sYaVm/dQsbiOVFs8EFCmVzndwPlA4PFpO1zPwOvOywz9xY2Qd8bo/yOhhAbb5Yu2fUG991xBN2uiATaxgBa6ya07pawrrsd1eDiHC2vc/oGfP3rX0ejVhNXZxl4oTplOBBfAz/wEBqAzdnkTBbB2EWfedyBi95wIOtxutHAsZlZzDUmYOtMaNBE5cLRDC1jyXpvt3vYa7Wwvb2jmhalqrwmfT7YfMw7DvJODgWHIyg0NlPrWCwDhbkH7Cy9JjTEpi3jSX6sDBq3mtsw2azTaP6p9mvGzKkZaw1T9RqqpaIkWXBOOpvJiSKt0+9h4/Ym/HZXHNXrT56TmeRvXL6GXHUKt9e2MOwM4GSYdBFgduEY1rd3cPXaMm6trIhCR2U+q6F1Kt0I7HM5R5IMKK1oOHk0T3wKzcXPv8/y6/Gvf7cdgcdA+eHO2AcNRh/uU6lnHXUOHyVw5fsdlWf8KGXeH5SJF7/XUef4PbHXxAd2FvqIBs53Pz40QJkfi4DjMFCWOSKDLCiVqsrc5V4m4vCfZfaRbqmSi8ps15GKfhHdOaXXdyJklAMmjU5UhATdj/v9Hvz+AHTaKpP9srMSQ8NCXsnhGOsUQrI3Mzbc7hDnn30Bzz//UXzlq18TJpoFF0HF2AslVofgiMYkZA1LThZaMMSZ45M4PlnB2tLbMlNbK+aQz+sIPRcjgiuP+bwUFHPyl/mlWXh8XxYIuplkzeZhZ3Mi9yYIphyM89Wf/fzn8LWvfx3/z7/4HUxMz8i8JecgvTCUQobMCg1nWJyEwViAcsooP4z0WuanEyM1gk+fZlIsPOIYOYPO1Z4AZTLrTnUK/UwRYWUKcXkG/TgDLyJoNKBRbmyEODVVxTMnZ3HuWA3ztSyKBKoMyhImXzUdKBckmCGjTHaGTROhHNkAici1BvCGXWyt3xLTNLqMu4OOMkKCCV/Pi9SbjRey077SEIuhTLnooFzOilxEh0tBMEyDwjuaOuno9Jh1zbWExADJhB+oWVrdtFQTJKOiSGjKxSxbSvSYMcvf6w1dDD0ylsxtNoVRj0jp8RgS8EYhsoYmEv35qTomC1n44yE29gdY322jNQrg8XcT6TV1AQpkH/hcC9y6A5R5JR2S8qo/yqwcPyvBMVUEhqnBsi1YjGJxDIyGLop2GU+eOo9nLzyH4/OLyBdLsOysMDyMGaOPQBjosMgvhbqYSNGFtt1uCRDgdTQ12RB5da1WRZFyX1Gh0xQnowzyJJ6NzanE1TgOpPEx8giUCVgp8aZhFM89AX2IXn8Xq6s3cP36W2i1qFaIRBFBEKxm6VNmSAHnVHWizNsVqw4tAzew4DkLcE0Vb8U1JCDZ9YQVZ2YpGTTOzv+dH/0BHG9UFZA8YJUVtFQPtR+obluSL/xAmXGSlyTzuIrpF/W4tFcexCgrozkCZW84RNgfIBr1xYGYQJn7yPx0HU8/fRHdQR+hYaBH92nKUf0AbmTAKteRqU/CLtdg5gswLJrEieofPi8hNnBECaGakAK05ANyC1QRPSJnFxWOiiZTYGGEVpuqiq406dS+nBj+HXJTPsjhSdZgctjU4UuO1WGgLI25e8y87kivOdeemHlpbEpFsEIdlhai0bAxNraRP6Zhs7+G3qCHSm4a5+afQ1GbxNatNgIvQqFckFghHvlqowHLtKVXQfBEljDwx7i9toxBf5C4Xk9KRBBjncTMKwwwMzONcqko8U7Xrl6TtZYvl5UHAYE3VTz7e9KYIlCmSWNfjlcHc1NTOHZsDns729jcXJOMXfpPqCUUi+JEVlL6P3KMEudxyq5TlQ/PQvIcWVkyQqDGOtTvKg8DUWhZd6dGcC9l5Ntdrtepgdg7ygO2bQJkohDBsI/2XgdmriwN2Gi4j7C9hlzQgxG6aHfYlOY+YwtgJbv65ltv4cb1Gzh75gwWjs0r13mqWLIZtBktRmmz7H8WMhqdIzgbbIo/AJVcvPZ4n6qXy5irVkQaz5QJmjoGids7m5Htfh8bm2q2N2NRGZSR8RXWAUyFyGZNAcq1SkUSJ4o0OOR8M9csPSLCEbrDsTQkkS0gU6igPxyj1++hUslJIzNr0qywhayVE3PARrWGEh26DRV5SFd5JXmnXyXNQQeiwJmcW8Bqr4f/6ytfxR6VMnoGK0urYKA7J0uu3byG9qgLI2Oj3WOdofYHJZnXMB6PZH2KH4mtfAYoYZ8sFdF86kvozT2YuXkvhfvj534wR6Ccy+ALz83j4nw9cU3ew+++tvae3vwokPWoGLujQMhjM6/3dNruevJRM7yP6hw+DJhkvNWn/u5v/em/zKHfPCqC6lFHXn1Qa/RDAZSr0+djFtByg0jYTTHiyGShmbRqUrNZaZF9eEbwHazOQbQIO7+MBSE4ZOEgUFwVqYkMNwXlKoZBFYC9bhfReAS7QPDKuT5DbsrS8RdpLQEUhNUdDj3EYw8/8CNfxMbGFgb9PqrVqkj7NJqPEFholoBcbzyCoQXCgJjhEOcW5zBbK+Drf/QHCL0+illGq4gYF14AeAGjk7JiMNIbeBiOfWGGCViYZ0nZFmXilE8y/5Hs9RNPnJJC4vf+33+BvfaekhdyJo9OoKYpTB0lavwujpMTBpCGPYdnlNluT6WWPFZSTB8YyiiYIBO3jNwwM/D53hJHBNgE3ZGPdnMbo7GLfG0So2wJem0WcamBtm/CZ46tsMkeZooZPHViGk8vzmBxIo8JW0dWoyRZNTcUK68LoyyggUBqPBYXWZo8SUPEpxR7gO7+NjZXb6K1cxvBqAMEY3DOk+snNPNiTkUJNKN0+DpxqFgX26Ysj8YoBixGO2kBshnOh6lp4PGYLDGbNAqwUxIv4IZZyYkCwqL9MI+VAGX+BOgPR+j2R9hr97Hb7qM79OFHnAlltJZi8jSCsjBEztQxWa9gfmYCZVuXeb7NZhfr+130XCW7lk/LQixhonlmRIIpJj8KGpuyxslAKHAn75IU4Yysltl5OyPMctZWc+9GhueRc+ABSnYFZxfP4rkLH8HiiVNw8iWYWQsh2RwBTVlEHl+ZxjiGANqRMPxUQ4xknVSrZTkuBUe5zYrJljjwKglv4HmJm6u6njyOSASM2nIxGLsYjnxpCIlKgodVjzAY7mNl9QauXH4dzd0NcV42LCOZR77TYBOZNYvWRC6cMu7C+Os2AqOEsT2HUC8kDKjKFZYZytFQZuHZaHNyGfzXP/4XDkyu3iETFiOuh7uvHGb+BB8m11IauiS4Rl4s+aHrtexRISI2zcYDRMMRzNEY414LCAaSqVzOW3j24gUxUaMzeXfIho6aueV4gkdH4WIF+Ykp5Kp1mPki9AzdyTk6QpdvtSeKgRT3tcP59cxppWcBJauH9mMqOPhDoMD5ZDLLbGKm30l2hjSLSJl6HzzSY5iynumf71YEKZCYSq/5XDb4VANUAWXZh7VA2EnDM+AYHHnJoot1VBeB5b3r6A36mCyfwPn5l1AxZrF2fUv2d9uxMPRGsm6np+fFzZ7GZ2Qqa7WSOLQv31yC5/oivW40pgW8cr/db7UEFNPIi4zy9vYmVm/dVHtAoYBQZOcaYtdFf38X9UIBExNT0OwCdnsD7HfaODk7hdnJCew0t7Cxvord3aYonti44vfyuScxkoizNoKYlFJIGjIHztdU5CTxh6KwjmBQTcKGR7I/8LvyQTZbqTKSuDQxqgPGHMi9Z6TgrnOVrHz+HdU6MgIw6qvMbsNEfzhA2ckhq3kYbq8ibG/DCkYYj13EminH1cg6WF5exrUr12HrGfzYj34Rl99+G7HB/SxCqVwGnS0InnlDZYPBoyyexzNrqBEi7lM5W75/znLE8IvjumxIspHKVs9g5Aqo3ev2sb7VlPNVKeYwWS3Ka/J36ANB+TabkoxPpISZUV45JwdHnLApk8qg74XI1xrIlatYXl0X08OMFiHDoSUaeiJCr09fD5q/TQl7TQPO1rAPSwzDdBhUu7i+5NijOoOVgY+baxsYsYmhW+iPxhJVSAA86HXw+htvyDU1pmydTVG6uVNlIHP4asSIRp4ZNgW5xxsq+pEeCs0XfwFu/bHj9cPtxH/2zyKIYG7u8Ubhrg/DbOFf+IdffegIpcdA+eHO5QcFoh7u09z9rKNY1x/+1S9L5vT7fXDNkU0mEfSgxy/8o6+CEWWP4vE//rWX8ROfOP3Al3qUJl58k6Pe71E1HD40QDnNzUyl1bxhEiizI08WVUAbu8g+GSk1ryy2XMLQKDCnilKVl4yIRe9ImFaRbSfOw6pYTedVVQwTGRNDQJSPQb+HYacFjdJcFgPsPJuMhArEgZLgiTdKstMEPP39Np567gVxu6YLbKMxgaztSJyFG+sY86OKyZMGb9yX7GIzHKOUiXHq2CRuXn0Lt66+hZlqVlg/um1yRsoNdGiWg1yhhs7AR7s7lELKNLPi9EtGm2zxiLN6eQLBDJ66cA5Xrl3Gt7/9DUxNTcgNlUUgWU5KltnpZ+asFGW+r6KSkhnW1MxLzM4SMx8eKwLllLVLi1qRYPJ4c46afC7nSSnvNTgzGKK735S5sXy1jqhQg1WfQZirY59AOVuS2dCSFeH0TAXPnZzF2bkq5soZOHqAjBR5ak6UkJlmWQQCBFg+QZkwy54yaGIesjtCr93E5totbK4sYdBpwopdZIxIAC8NwzTLhmHl5DxQIaAMfNTakSI1CpC1dGRNmsxosG1lgMNzzfWmzLFiuJwL41pkkUnWjYDMTEATGzlsyvieFKNuAHE63dnv4vZOCzvtAUZeLAU1WTNpOEQEygEKWQtTjQrmphooZA0xw9nkfPJ+D4MAIrsWUQRBsrgiq0JYmTGxfFJSdjL9fI46egooc2ZSDSxH4haddSw4+RycQg62bck698As4RjVfB1nF5/E80+9gMUTp5HPF0BDb76inqGDbhYRi2y+aMAGCYEuzwPBOZsIuhSgBIGczVOmWgmIN5UZGYtXMtPumDnfdLVnA8jH2POkiKTMnaCdy0Dj/LylYTjqYG1tCZfefg2bW4xcYUSUmqWX9tchJQrzwFO5cOq4LADdKMPPNuBZDUSactWVaCgx+4qUcR/dscMQF+an8dOfePZdgPJ7u6Uc9lK4A5QTl+eEKTyYUU6AsjJ5U/FQ0WAAYziSWKjA7SL2epibqePE/DEZHWHc1mDsiYIlIsMbhCSsYBVKcOoTyNUbsIolGJYt16t4LPCijRSLeTi3Xm2riZlf4oh/IL8Wozq6lfdl5pbGSiL7P8i5Pxoo33vk/nRAmeA5hOEayOmUUWcx0DdRPalhZe8a2v0epkuLeGrx4ygbs1i9elv2iqxjYjhmQ4TM8DwMM4eYEVNs8NSK8L0hlq5dFalGoVhBuVKTBiP3+15/IPtWpVpBo17D7vY21pdvCeiy8gUZQyGejQQo72CyXhUg5Rs29gjkWvs4fXxWrvFOex8ry7ew29xRIFbdyhLH70S1II3jtAkhHSMBZUrPrpoqgqd5X5O5eqVSUWmI3CciAcpKdaHOqWr2kvFMDAcPnQzB5Oldla+RGKK7bKYKOKX5H8chmMfuIW9nYbNpsr2C4fYKMm4PoeuK4RfHfbJOEevrG7i1dAvZ2MJf+os/gjAOcXvrNla3N2Reea42iWK+IDPiAmTpNeGNxe8g66hIOwHKyT2KnhQcOwncseTc8/u6ni9jMDSuXGEue3MPhXwO9WoetpmVeWVeS3SolnxyHic2FgwC0CyypiWjV5JfzG4im8pWFpyFFhMwNn/5O5IUEMCPDdh2ThjlQr4EI5tBZ0g5P/0Q6Jq+i0axjEaliuu9GK9t7IvCrN6YQqc3EIXUjRs3xNvh7bffRLu1L4Zjw0EPzf1OwspnxdiT929+Bl7j3Au477NZIbPXZoyNL/wP720jevzsP7MjQCb59V/50gMBC7OGP/33Ho7VewyUH+40fpiB8lHA61E4ULMhw8YMwfKDHo+STSYYZwPgQaD8PcmgH+IUH2Uaxpd4VA2Ho87XozZeu9/X12oz52RGOZVO80lqPi4DM5sVFjUt1gioCfII/MREJjGaSX9fGcuw6uD8YU/NizKDk11rKQbUbKNEI0lByLnojABlPvi8TqspBSorh0qthlzekbxMKS75O5RbxQS/Btyxh7m5eeTyeXTaXUw0puAwt9R2EJF9lNlUxRLQIEoLxzBjF3AHmK7kRTr45re/BjNsi/OxPBcZeLGFYnkSEzMLsPNVrG80xWWYhQqBL9lisqOUMbOYmJhsYGqqgT/4w98Tt+d83lbxWPz+crzGUlSJ8zHl7EReMs+ZSlfV3wv4OMQgUzqujpN6nvpvOh9LkTSPGytEAjVfck3dYVfm/CyniNL0AuJ8Fa7uwMuU0NfzchymihaeOzOH507NYLpooWSGcAw1c6yYQLLk7J7LSJZIZMkqk90ne+l5zFKO0Wcs1NpN3Lp+CRu3rsPSfFQLGRSzOmwywwT9lEaL47kqOGW2OGGARFLKHGdxQ1VurOzaM19bilGWKTSzilSOq0QvybpThlEqMkfNePI5EosTG/BDCz26LO93sbq1h829Hvou2TBTvpcl4b2+yMw5pz7dqMq8NN9/d7+FjeY+2kMf41ApBlT5TCkhC2IlvWYTQZhmkRCSVTpE4aXFd8IoS/FsAnbORKGYR6HoCKssp84kSzjCRGkKH7n4UTx/8QXMzszDyRdEDhnRmZdOsZzHljwqurGTYScgU00rMclJClrVfOJxVU0EJYVOVcoKxIcewU4MP1JA2fV99MkoD71k1jGGkWHxGQtQ3t5ew9tvv4K1tRsIaGSVuFofvv7VtZmY3kkTQ8lWTSMDzyxhZE3Ct2rQDE7Zq4eEGlE2L+eXYxsxfvCpk/jY4ux3Hign61wYZTl1SmkgObBJcUyWUxsMoQ0HCMZ9BOMOcmaMU4tzKBfyGI2Hcu48L5TRAF7XehjD5eVdKCRAeUJAM3OjeQ0QKNPbgA1F6SkmapkDQJ/mKBNciJN4MqfM5lEUoNvtitSe+5DM3x8CygKwUro9kUofZo/vbRocviGkkff3ZZSTz6oYZe7nAUzPgK0poDzSt1E5oeF25xa6gx4mCZRPfAyONoG1awooZ3LGXUDZshxpLHDLq9XKCL0Brl+5Kqci5ygVCvd17h1UiXAPLZdKmJyoo7m9g62VZRRsB5lCEZ74SjDX2kW31cTURB25QhHDyMD+0MVep4WzJ44JgO6292U+maZeHElg80jWI+OPOFbC/UlpqxO/CDa9VONLuWGTgVbO9jx3vh4h0O8BysmMMtc2G1iyxHgPot+Be2cUQFbdoW1Dtr3kwXPZj3wZzxDGWnZDTRpkdKl2TA3u7gY669dhjrqyn5H3tDI5FMsV7GztYn15TeKPPvuZ78Gps2dw4/YKLt24Jklq7fVN1IplVEolMd3izC7NN2nExdEQNhGoaKBcyaDpNhVCVBd4rhwzgt6x58MNYmlI73cGWLm9KTPOlXIZ1VIJTiYD22ATVMUpWiTF5R6mmo2yP/DPVLDlHWlGyPWYeBvIyBeb88neOopomOfh+OwMphsTwkrT3T2ydPks7U5P3Le9kY9X19tomUXZR+1cXpRJzd1dUSdsrK3gm9/4E+WOPRqKqZe4+GdtaeSM3bGcbzY3ef+WOMHEzZ+z13ZtCssf/08fopx8/JQPwxH4+z/+In7ue8+/60chq/wbXzua2XsMlB/ujH5YgfJRn6s78rDwt37j4b7kfZ5FAMm1xnVy1ONRzib/5CdP49d+5uUHvuWjYnfTN+B78T0f9HiUwPxDAZQnjj0Vy4xWRPZXFXBS8BoZAaW6wfnIxNE2ichgUUvATBCjXJqTYiCdtYs9xJErN16ygixAxDlbagQ1l8viIwXKdOLla5AZo8xsNOqLzJeOp04hL9I/yWQWAydDGDjJeg5CFIsVlMolKVYdp4RiuSoddZ1yX/5QPi7JL4FIx/TQhT/swDF15DIGhu1tvPnNP8TsRB1epGHkxyjXZtCYmke+1ECh3BDnasaR8PPSsEi+exQq86R6RcyT3nj9VVy7fkkcPvMFW6RdLCiZPcwCXOSvCfgjSx+xOXAAlAkqOBN+90wbgfJhkExwyCqHh1EyhAmUmc8sjGYAIw7gjjrYb+/DtHMoNGYBuwzNLkEvTmI/sODksjgzV8Mzp6ZxarKAek6DY0TIJISUknyT/VXmaYoB43mkDDqQOWXOlFNW39zZwLXLb+H65TfQ29tGxTExUXFQtE3kLJ5nTaJBlEGZlBoCLNPvlEZtGZzDFaDO/oECwQKeqFAQ0JLMABJZCHOrjoD8m8wHKudkVp1xRNbeRm8UYnu/j7WdFrb3B+gx1UqjkC9xDg98ZLQQ9ZKDmUYV1UpRXqu5t4+N3TY6I5oyqYaBxkJcHJFVwSriXBbKLJ9YofP4y7+RYTq0daRAmb9D85yciWIpj3zBkeMiGaI65+49zDbm8cKzL+H5iy9iamJG4sb4/QmUWWHeDZTVuWHxpxhrxdAqUKUk1wTKKmooXVPp59IR0LRO8orvAGVhRUepKRCNhHjtxxiNO9jZuY3Ll1/Dyso1eP5AimcFku+sTwFsApRp2kegTKWIusbdTAPD7BQCkV2rDNV0plABPfXZ2Oj4Dz5xEdOl/AOB8mGwd9SN6N5/v4tRPgyUkyfK7HIqpY18AQUaZe39HkJ/gMgbola0cWy2IeoCFtnD4Vjm5jmGwTWhhxHGYQgzX0JuogGnPiWgmfE3BH1cJpzHVl4OiplMx0vSz0s2UnwckuMokV4xJc++AGUaeQmIuAco/2ml1+l87b3Sa84o3yu9DjXeI0KYno5MpKNSZSNkH5UTJrZ6azKzPVE8jgsnXkQ2qGB1aV2uTzq8D13FKLMRZBo5FVeka2jUKwj8IW5dvSZNWJsscQjZyymr5dbPTHB6V9SrFWxtbWB7bR1Fp4AMnyvXJ1MKxtjb3ZQRhEKlgshw0Bl56I0GWJibRKXo4PbqivwuI+xylClzPxDFhcpc56hOwEtaJgk0iTLiuJAK91LSaz74XP5wNCLQFassa1Mk2EotkwJBKn6EfQ7fKb0+zCQf3jq4m7hUokj2fJoSod6TdxICZfRbaK0uQRvsSS4y39eysqiW6+i2O2hu7GB3ew8nTpzAZ77/87i5uQ6zXJDnLb/2NlZv3FKxTZqGSqGAMn9KBRSLBWHr6f/A7+VjqMAtm5Jcd2KaqDKhqbHpM0JPM7G718H11VVxxZ6o1ZEzTZTzOfGBIFhm2oGpM+tYQyajgKkkTHBW2ub9LEpI+7QJyZlpTbn/BzG2WvvY293FxTNP4MKpkygUcrAY8YgYg5CJFxH6QxdbO/vY8iz4BRoaKtUaz1uv05Gc7u2NNbz6rW/KdxEV26AvzUtGW/UHQ7UGxMBUAXoF8unhYkgTvHz6I3jj+I+91+3n8fP/jI7AV/7zH8FT78Ls8WP97qur+Klf+//Ze88gy870POy55554c+ocJmIiMIOMBbBYLrkEA4gN5DKIS1GWbFlVluVylarskv/Y/unwy0FVpqxSWRZNUbK4DMsll1xyA3YXGZjBDGYGGGCmZzr37XDzPTee63re95zuBhbAzIrYFcrVvdU12JkO934nfc/7pG/d8RXeCSjf8Qd8TF9w4FH+91vIO6VCf9S6EhiyC/ny0s57pNlULNw3XxD2mAnXd/PxcQPX5/67L3wke33+n/w7LG6FrQh38wI/5GvIlDNV+07v8+N8f58YoMwtKoFyFNrFNSKw0VRhrY3aXx3FDadIocSvqj2REfhR4EJPEVBV6WwAACAASURBVL2uIcAiGxkmZ/PrleXSzX9UTaXyY+5ABvD9lmwGCaSSmYwmcEt9q1bO9PtBWDOlfrGx8Qm4bkq6ZjMM+sgWkMzkYbtJYQo4kRZWjQ8+9jCO+kDQl4RjhmBdefWv0ahsii+5UJrC1NxRAcumk4KbzErYx0svvYx2s41cLiPhQ2RCp6bGMTM7iWptB3/1V3+JRII1PT2R2w0HXfhtTf5mrzODYyjL5KaYrBo9UxFo5PtSRnlP0iry6n2MsqwvWVRuVIXZsWQ3Z8AOw6Torxyg59exub0hTG4yP4GYnYbp5eDmp1GFhbFiHvefmMPZQyVMJGNI2yNQxC3dlCKn5YaFvcMKkrkp5qaIx7o3YJ1XF36XlV4N3Fp4F5cvviqM8ogsfT6F8VwSKcdAwo4LS+wmNGyLLDLZAiXvuGlSZK5BOISvLAlROyBBHxOZVZZKmSo3aZq0I/5iUT8q6yNrIZ5hQTl7QLkdoFxpYmmzjvWqj7aknjnivTboLRzqsZ/IpTBRzCGbSYjnt1ypYmO7gXpnQI5e5LFEv8orK1gWRpnSa/Eva92ZpGjLx17klAw1QkuCYZEps5HOJMRWQFkz2bnACBAMAhyaPopPPfgkHrj3ERRyYzDilqzBkAZ05pBFjDKl12SmZKMerk+4w46sEwqQw5qmfaFbel0rUJZrM9BPSq9bnb4AZQIZepQjoNztNrC1tYK33rqEW7ffRqfXUDssfy49kfvUDvHd8Cm9TqP7QsuZFkY5MCjBj1Cxhu9EH5KAa5n4r59+JPwrpdfe71H+OIAyz509cE5UFLLbMmshq8yh3gBDptP3fIwaOwjomTQCTI7lkU05aDfqYkNgGBkBA6vfeJrGZFM/VEZ5bALJ0pj4lWMOw4AsuaYIlKk24XmlQ0BmAuzVW0k7QAiUI883X29fkrVZx9MU6TyB+cfBKN8NUFYxhwZMCVjrA3YwQiHjYmDXUTqWxGp9GdvVCorpGZw7/hgSQRbvXrsl7CNtB+2uj05/gKnJWak7IsNKEFIq5TEYtPHutatoNtooFkto94dIZrJIptKi3uG1z55ehkGtrS5jfW0ViVQabiKFgCGFBkTpsr21Dts1UZqYhOVmUW2xA76P2ZkxuSddvXhRKvRSvD9aDuIjoF6pS3USMy7iiQTq5ggDU2vNeDXriNNgusbu+cr7De/l/KD8WvMJwmEwa5fCEDapQpKS8AC9EdAg2JThWnS32J0J7V0P0b9xsrs7hKMcmNe8etgdYwSr10KNKo/aBuLDnoRz8XwpFcYxaHdQ366h02hLK8RX/t5/hFgmheREEQu3bsHtjXDx1dfQ8VuSHO3XGpJ1QcY0n85K+NZYqYhkOoEg1lV5OYPFaJNgDdqgL6GAzDTgs4zDit4gQLlaw1s3bgjoLmWzApCTlgXPInvMJgpmUpiSIE1rVTxmi1KCFexsguB/M12b/HgfJtrDGGqdIVq9Iex0BmtLy8i5Dk5MT2F6oiQ5D0PHQXsUw8KaqodGcQcDL4eWQXsX7ytsqOAQuY03LryKZq2K61evYWNtTVQIer1RfcPckZFK/TnskrwFjlJEZ49kwkXSczE69yXcKn3qb7DdPPjWn+QK3GmjzddytzLYA6B8d0fuTsztfyigfydf7f/xV1fx3/z+yx/4Ju8UAnZ3K6Pn2rP/8zckUO7j+CB4pez6wz7+JiFe/Nn0PXMY8OlTkx8JxqPfTzaZAWUf1/u70/X7E5FeF6dPiWtTFYjqM1bAzM0wQU7UjRp1IeukXJp+QsY4Ar9aBaMOV8qv+e+ULhFk8b9FXhmmU4pXmQCR6aBxyrvV00XAxA0PPcecwjPVlJNnbijVv2vKhkF90WQRepiZm0exOI2dSguOm5R6kXxxDKl0RuSO/J30RPE18JsYwkOWlAFgGc/EwtUX8OL3vo2ZuaN44OHHkR+bEsk1WSDpO42buHbtGhZu3MDUREk2uUzzPHbsEAYDHy+//BLW19dg2wTxvrAk7IYWb55tC+BX6R0hnUqbYbJLWddyDyh/sPQ6AhyUw3FTFpChGBEom4iP7DDki5sNJgk3sb6xLHK2TH4Chp2BYaVgpYuwShOYm5nCueOzODaZRtYewjUIUFmHEZPqEZa+iLNVGBBlENRXzbolSu36aHdaqFZ3cO3Km7h08RWsLN6ENephupBGKZNAyjaQtLVnmeBQk49D/a8asSX1lGyJAnEOLtT/K+eisQd+FSjLioXuwL0dpmzwuUGNaYiWsLlMLA9s1NsDrAtQbmCj1oE/MDEy7JD1GyIe9JB14pjMpzGRTyORcFDvdLBRqWOr0kCzH2iQF32JgsG1oiQCymSahVEWllwZ7nDXvA/9hcFADNRy4kinXCSSZGqoJlCuJu5wLWI4OncSjz/4JO478yDymTFJ6BagzDdOT3BUs8Q+bMqvhe1TBUj0IaA1ZJCV0SJY5hBmT6kgzFlfr0UyymSlO/2+hFFFYV6sHSJQ5q/s9puo7Gzg+juXcevWW/C7NQHKvBYjRplDEGFuLFoqwgAkOY76++vuEfhmSc4vtW3rgEOuiVBWyfPvzGQRf+vR0/vu93qd7/+4W6D8/u/bD7p5foXyFmEJ9TeQN6RgY7j7yWGX3esgaGxh2O8hn0lirJiVLXyrXtd7Gzto2bU9CMQeQnkqGTAjkURyYhLp8Un1KLsJqSkTT3ZPGX0CxcjyQuCrd2CygsooR5VbkXyeQJmMMoO8hM2MLgVZo/d6lCWVft/a6f3yh4cPejj07/kSBICH13wU5iVDs9BPPaAhgH3kvQCJUQyFvId+vI6pk0UsV5axsb2NYmYK548/Am+UwfUrNxGMekikXfgdH91BgJmZeUkl7veGkqZcKmalBeDtS5fQrDcwOTMr+Q9eOoVUJideWB6bTDIpCcqLt25hZWsdXjYD10nAjPE5BWH4a/UtSZsuFEtIpkqo1XwJvDtyeAaxfhcv/+D7gN/FWDoDydpv+bjw2gXUKjVMTU7h8MkT6JdS6FN+TAk9h7mSl0CAqMnIfJaQ9deASeYPxHTwET5DRZoeY1BhHC7tOr4vGQ8j20GLuQph4B3Bm1pJ9B6gw2AOwsLzU9hs9s7HxCfLZzG/hlkXNsPdunXUVm6iXytLgCJDFnmtl3JFGIGBfrOLVq2BxeUVrG1v4ee+9CUcPX8Wm9UdWEFMupbpd+bwcWN1FSu3b6NRqyKdSMKzbOmsJsM8OVmUXAJ2IfMcpRWK5yCTrhkCKM0Y3EVYHACbuHb9HdDENDk2jlHPR8bjQGIo9qa4ESDpeZIJQrVX3HCUYY6TuSUe7UuFWLMXoB93sNXqoxd34GXH0O4bWF9aRq+yjYlkAvPT43ATHlqjAEuVOqr9EcxEDrATCBwbhstk9YFUPtFbvVVex/Lt23jlxRdQ2dqU4D0qrKje4TOt2fSRTKfkXGeVGXNaxNbDvQtr9lhtlk2h9cBvoTL24Mexxz34GT+BFbj0P/4q5orvDfF6/6+9W+B2AJTv7oB9UoHyn/5Xv4AnT05+6Jv4qHCtO33v3azMxw2S+TvvZC34m4R43ek4vv89U7r+7P/0DWHdP66PTwRQLkyeEI9ylJIr7DKTjrk54vZEZG367xGrLNLp0Nccyar3/wyyMqOhhj5xAq1fo5/qJ9VKE91oE4DbsDndJ6AU0DbCzk5Fqh4Smax0GBIoC8gOZbxRWix/9uT0DGYPnUDLhyQl88GYLxRQyBck/INyaZkMi1fWgON6wlLQ11TKJfHOhedw8ZXn8ehjT+Le+x8B4i7iLuV/MfFs8mN7exOvvfoKxoo5ZKQXkjLaBN555xoWF2/phjfoYTjUPlWmgzquI+ndEkbV0QAUvgbplqYcbJeNey+jHG1wf0h6HQJlwW4jetcsILDVH8tU7zhBZxsb5RWZjKfZ5eplEcQSGFkejp67HydPHsWxqQLG03GkzD5iw56CUNMGGJImnluCMRqUmWal9TWRJ5br1uw0sbVVxuU3LuLi669gY/W2AO7pQgbFlIukYyDD0JN4TPszCdSEDdcgHBl4UMrG3RE3mzLAYD+xsrU8/jIMCKXLEjYjSdVR8I6CLBVCk40LN/pypAwEgzhq/kAk1wKU6110BnHp6qQvEsM+7NEA+YSNmWIGY5mEyOq2/DbK1Sa26y1Jp6WnWTaAwjgyvTWSXkMYlF2gLJTk+zzKCj10LBIfaZ9okpsyrjY32ANl2tKW9H2eOHovHr3/cZw+fg6ZVIGdJxgSTHMduHmWIZIGCsXIKkeDjH1gUwYS7wHK0SDmvZJ+8f3tSq/ZOd3fZZSZSkzFhviiTSpH2qjWNnHj3StYuHUNfqeilWu71VDqn5ZzVhQJuuGPbBKm7aDm3YOumdc5QihPJcjfvXfwqMViePb8PXj82IzC1n2S7I8DKO+BRj1W4vUXplCZb35Icrmc95SxDrSztdfEqLktOgte+8mEg27Yr8x725AhcfQdM4uhx9AfoMfzxEsgOTGBzMQ0zFQahpeQLmwCUfE9UgnB8C/+Ot5vCU5DqEzJq0pGdfgQAWX6dAmUaX/QELe9IYJYG8L/K+/nfR7l/Wu4e3+JrDLhoECGn+8DyjI0la9TUN8n005w6A+QisUxXkqhiyomj4+h3NpGhbU+iRLumTsLd5TA22++i2DYQzqXFOk12wNmZw9jOIhJ1V8qmUCxkMFo0MXlV19Bs9HE7OFD8AeBdIlTQk3GnutP6XXa83D96hXc2FxFfnoK2WQOQVf9s7yP7FTW4SQcpDNZZNPjaDW6AlKPH5tDr93En//hH6HgejgxfxiB38XNa2/jued+ANd2JVn/5L1nceqJRzFixRHZUqmcqmJ1aQmrK6uSqZHNZTE2MYHpmRkkMik0/YakTHNoO85jnk3LPZmAdnu9jKtvXITfaqM0PY35M6eRL5akl15mYKYpzweG2bGPmFkQlD0XSiUBntI9zPtFry/PSYYrEqTWtjcxaG4j1qkiYw6kMWDI4XQwRDFfQsJ2MfL7sII4lpZXce3dm0gWC3jkqU/jxPl7Ud7eRGVnR1LEySjzfvryiy/I/d5zHKwuLqHVagqDymtifu4QxifG9TVbcSQSCbT9rgSl3by1KN5kKgG8VBI3b94Un/fs1AQw6MGjugUDZFKeDEUpX+aAhAoL03RhMbxT7CXcN1DGHafYG82BibWGj/TEDNzMGKqNITYWV9FYX4NFa5ZlwHZdkV7XqH5KZ+FkiojZLqyEhUIxJVJvMsgMcattb+ONi69j4d13cWhuTgblXAPLY3bHSPrJ+Vzm06bZaO1LkR9JrzqFAATWlcf+c/THTn1c+8CDn/NjXoG7ATgfxSTuf3kHQPnuDtadANbdDibu7rfd/VfdCXR9VADVnb73Tq+C75ny/o+LaY1+363/9Ss/thCvO7HV+98zQfJv/e/f+lgSw/f/3Dut+0+EUS5NnxpFEs4onCc0EaIv7Nxesuru5i3cxEVg+b2SbXqeiAXUyzagJ1ik12SV+8KycpNM2SY3d/wZcXY5Wq6k9RIo0+NYrdZEYugl05IALECZcGXIuhumZepmk59eMoUjx88inZ1BrdoULx8f8LlMGlnpb2TiLCR5ljIxsnUSIIwYsgkHjbXraGyXce/5+8WX3A9YaWNpLVRfJ9Ltdl2AsmPFUMimYcVHWFq6hc2tDQn9qNZqSCRtkSavri4hn83KJpcbHWGRhD3Q8CLZEIu3e8/ruV96vR8o732NIQErrPggiBRv8pBVQbZsEgm6TIPJ4L703bJux01kkUoXYcQS0ml88sEH8eknH8NMMYGUwQ1MX5KrNbTFBruZxUzL1zkcSN9yjGnSIyYkKzBlknnDb6BcLuPSpQu48NrLKK8swosHmMylUUy7SNlxpB3WiYzgkB0ToBedR3wf0ZBEwST9nvxUCbNKckVhHOoTpatUvk4BlYAMkVzrnxKxFf5JFSQ34az72KgqUN5qDNAJ2NHkCDhhLRSrsMZSLmZLGRQSjvzutVYdG/U2qo229Hqyd1NSskcUWDMdVjue+fFDQHl/Eo8gwvC9UVLsWUgmPXiuKaCBzCA7ik07BjdlIptK48yJB/DwucdxfP4UXI8qAEeCatijHISadAkVEk96yDqJJD30RobhOHK+xMnWqH9495pWmKpQLAzYE0aZATn7pNfsUiZQlhAfkxJvH/X6NhZuvoWbC29KXRSPjTLKYWAbrykJ5dIsAa07iiFuOdL92k4dl3qoSG5K3jSyZQjAlLoZ4B9+7hEcG9eUyPcRye95Bn0QW/xRbGn09fqnppDr71CgLP8tElteRjoc4nlPFsno1GD1akh5nrBrPA/b9Cx3ewKOKZsP+srCEvjT89kluHQcJMcnkZ6cgpPNw/CSkprPNeqxlicEypQ46NBi7zgyRT9KExeQTL0qPatMdW42wxR9rXCLrC93A5SjNZKByj4mWf9bP+8MlHlsRzD8DpIxA2P5JPqxNiaPjqMTH4rs3DaTmC7MIN6zcO3SWwhGfeRLWTT9plgVJiZmpau71w2QTiUwVspjNPDx4re/IwDy8LHj6AYBvEwWqSyBck/Y3Xw2g7Tr4dJrr+Lm2gomjxxCiUqZkQU7HsdOZRtbjTLcTAKZbB6pRAGtqi9g9/DcBJqVHfzlH/8pp6mYL5aQslxcf/MqXvj+SyjkS1KrVxwbx9kH7ofBCrRRDOYohnq1ipXbi9jc3IJpW3JfT6RTmDtyGG42hdevXMIbly/BTXqYPzyPBx56EGdOnkSn1cIrL76EF577PoJeDxMTU5g7dgxnTp9FOp0OZfdDNBsN3F64jdu3b8HikDeXw+yheUwdO4Jqo4bq1rZYUihD57W9tr6BanUTnVoZxaSBM8emEYtRBt1Bu+OjUCiIfzvWG8EZmdhc20Sr2RFZ9CBmYP7EMQzMGI6fuEfyEnhjJZO9tHQbhVxWuqEXbt6QdPFDhw5ha3UL7ZaPncqOdHiTbe322nKutNotuddMzUxjdm4OCdfF8uKCDDVmJyclwKvXbkiCNa8fDgipvGKwpe0QJDsiv3dsU/YNg9EIHV5Tjoe1mo+Bm8LkkeOoNHuo1wJsr5TRXN9A0GhKLgSPRycWoMuhQjoLM5WF5XnIFxLotCtYvLWAt66+iX7Hh2OZuL1wE/Pzc2jUGmi3W7J3oGqM50i1VpVris983+/Kfc6yLfQ7bHvoyFCHEuytL/7TO+2JD/79E7QCd+qX5Qb/qf/+T+6qIuoAKN/dgf0kAuU7nQd8Zx8Guu4m5fnDVobnF+XcH1cN1P7fQ68w07U/7OPj8ArfCajyd1Pe/Q//xfc/9iEAf/adfv/dAuUg6SJwHQSuDaPTQ7zRQox9wHfxEZuYOzvixp1AVkGrMhnceKkvTaXL+9OYI3Y5YpZVmsuAK92IS7AQAaLUQ/Fns3+Xf/bkQcmvp/Q2bAUWOTUrlxxbq2M815NkV9agOIkkUqm0VtYY7DfsC7Dj6402u2Q75w6fxuGj94p8iinNJvsfXRfZXAapVEr6OMmSMdlawbKl4K/bRiltSCdwcWwCgyGTrNPit6Lkj++LfqpGo4qrVy6h12kjKw/MAV57/SVQoCtVT3GIb1ekwmK17ksYClOiubXkBodeX5XOWTIw+DCgrBt3rSTZD5QlFZuATEhJMhGMTSb7Kzt8YRUQ66LRrKLN/lfLQTY3BtNKij/u0D0n8YVnfxGTxSSskQ83Tt9WCwnXkzCWUUyTv6kIEPDNNR4yeEgTlonPuGbNdlP6SC9fekMY5fXlW0iYI0zmMsgnHalZYlgafb3cnAgwlp5dMssK4PT/EqaE/nGFu5rwSiY1BMKa3cW/36tQkY19yL6xR5rryzTYKI2W0uG630e55mN5u4WtRh89StRNR2K8OQRwYgEmMh5mi1lkPT0eS/Um1gUo+8LcyHlCCEUbAjeToVdNErlFeq31UCKY3fVNy9EPlb1UTgCZTAqphCs+PHZ4drttUTl47CpNjsQPeO7Mo3jo/KcwP30cjp0WRpnHX2TlnF0IK6MpQzH55DHi4rwXKO+CY5FB72UHRCvGU4dDG0mw5yCLmQB9yq57aLFHucs+0aFUbzFvLgj6qDeqWFh4CzduXEKjtalBalSE8F5hqEyYAxZJTN4NwqHP2YORLKGfOoKBlQ5l9Up78phGA7SO7wuj87/8nWffJ7X+IJb+g+9qEWCM/nW/1FjvExHdyvNNwZ6w3qH/lD5S8aEzwyAYiNS1z/Rbv4Ik2igW8nBtSzbMbXqEpQ+cQXcMm9PKJwn/YRr5KMDAsuGVxpGdnoadK0jfr2nSyqFAmTYMcaiEDK4MGUIrwW6YV5gNwWPKf+MQjj3Keq8NRPL67wOUla2PjoOu8Y8ElDn38jtIjEYYy6cRGF3MnpxF4Ma103hkIe8VELQDXLpwWaw4EzPjqDdqks8wNj6NYcD0dfV9lko59LstfPvrfybPjeMnT0n3LW039Cnreg2QT2WQ9ly8/tLLWFtdxal7TiGfzGF7bRv1WhU9I4CRisPOJ5EtFuE4GVQ26vIcOnvyCMrLi/juX3wTy9dvoLWxhZnSOILOABdfuygg1PNSMC0bE2MT4mslOLdimszc9TuoNxpiPeEAr0uJMIGdHcfNlUUsLN4SuwLDpU6cOomf+sxTwmRfuXQJN966LuMYx7SRSeekBzjHsLEgkGcEF58s7FZ5E6ViEQkvoRVNTAMPhmi3WhICyGdyu9eVUMUe/ck7Szh1ZAIPnzuJYNiVc6Tut+R7U4kEPMNB0Oxh0GSA5VBkzpS+7zSqaAd9TM1NI5PLYv7wIVTrVel5n52dwuLt23j72lWcOX0a9Wod77y9gLffuo7rN96VfQCT+znkY+gX6+56gx4KpQIymbRInP0WK9QmUchmZejUqleRcGyk00kZhPPewvtfykvIYIA2ETL1fIj2hyN0RkCtO4Bv2Bg7fBRGIo3yTgPN6gC1jQpqa2V0d2osJIfJwDHPwoChkZ4Dw/PkWZ/JuPijP/g3KG+sYX52Sp5nt24tSI0gLV9URnn0t/MOEDPQ4fCLg1BaRRjo1dVWC8l06PelX5lKgqGTx63H/vFdbK0OvuSTtAJfeeI4/ul//MOpwAQx3OB//cLiXb3cA6B8V8uETyJQvlMy9EclNd/p/XzQqvDcIjj+H/7k4o8FQPJ33sk3/XGEeN3+376CjPfBXdD/+nl9fx9HUNiHnVl/c6A8Qn+qhEEx80O/wlrbgbldu+NJHZs+en60148bhWQpEqH3ULaPgpNVWhl5avlAIcCNwDI33ZQgEtEaI9nSywa6P+ig4zcwCOjvYmUS2ZSwH1epVZZaqC/PtOE4DOBSXzRlhtzQc1NBtoaMCv3KmkYZSlgpW+v2kMqO41Of/ll0ukNUdmoim+bPdD3K2AoKShxu6vmzTQGrHAIM+l24HlAqlkQKZsUTMAw77IxWoE/2r9NpC+tJf1yn0xVm8a3rl7BTXQ8DqHTzH/R76PN7wmCVEM2rx48STQmvGkmH5B4LFlZmkTkK/YbSwxkGkfHdSrCIeHtF3CpDCS6DqpG12kYp10Ck3/V6Del0RmTrtsvEXQtOMolf/fKXcO+ZExL6xTop8YSNtF+XoIebFbKoEjI0UE8uI6ti3NUDwj7WmgwM28K1q1dw6YJ6lM3RADPFHAopVzo+HW6GiG7jOiTYUxDERZKowxh5J8LwsRKKQFLJrtB/G3lZBUDQ/7nnp1SOmXJLsnkahsSNJ4EwGYFqe4ByvYuNRh/1zgi9gLVEcQH/NgZImTEJH5sqZuGaJlrdLpbqPWw26cH2MaL8nF588WcqHFZNsX7IqUtGb7dvNayrEhm5DkscV8Ew5fdk1bnh8tttATo8nl7CAfPmioUsnnj8c7j39IOYKB2SDT4BBYdHMVEQ6PBAjrKwiPQoR2rvvde0v66JYV57QFlfsYDDEeXUZEJH0sMsXcp8Xd0efHYC+21JrWVqtQ4sAgFnC7fewa1bl1Cvr2EwYLgPlRIxOI6nCg2p1uFwTCWwHIx14cJIjWOUPQLDTcumU9hIrhlV93KsusLczuez+EdPPxHmH0Re2h++f0Uqkvf/ywcB5fcA5F2wzOuEftIIKHPooEMIUzp/hjJIodSy1+0g3q2i4A6EaeOi+34bnTY9pz0Z3oh8uq/noai5+d45uLFsOIUSMlNTsMkoJyjvT8hQh/fbYX9It4QGZEkmhJ7D/BESnmiF90QOIcKjxw5d3gMl84EsNJHyrkz9ztLraO2iALbdc1mus7tjlHsczPA1drrwggCThQxgDTBz4hC6Bq8z1hd5KGbGMGwN8OpLr8p6zx2eQbVWka76YmkSMcPGoKse5WIxi06rim/+8dfEM3vPmbPwhwESuQwS6Yywe1SB5Ci9dh1cfOkVrF1fQCbmotfsYnt9B5V6BZPH5nDkwZMYZR0kirTd5LC9UZWhx7kzx1FeXcLX/91X0SrvYHtxWVK7e00fS4srGCtNojscwDJtTBTHkfFSqjUYBnKv5jndavuoEVBxXmVCBkw8Zk7SxfLaKm4vL2NkxmA5Fg4fPYKxYlG87Ldv3JTBimtREp5HNpuTQL9isSjXNJOcV1dXUatWUSqVpH6Q9/6J2Tm5P5bX1wRM7tRq2GnUkcwmsbm1inQC+PwvPIUzx2akJYLHpeo3EbPiYudImg561Q4GVR/wR/DiHhx22sepmBqh3eugFwyQyKSxVl5DvlSQ176+sSpe5fvvvx/Xrr0FVjR3eL6bceTyWTiejSBGoOnIwLraqEhqNEcvrN9KJ5i8XYDn2DJY5vVNOTdzPTiQNB29/1O+bYdVUHHTEba7MwDaAbDT7iA3cwiFmVlU/C7qzTbq2z7qGxXsrGygsbEjyhjH82Blkwj4MxM27KQrg8l6rYb/61/8c5w/dy8+8+STaDZqWFlZxosvviCDrInpGTz48GPwuwO8+cZF1NdXJK+Be4adSl1sWXxmai1xUQAAIABJREFU8zqzTFOGAhyY1LwpbH/qH91xY3XwBZ+8FSDYoZ8zSsBm0jU3+T+Kn5JS1Pk7+J1/Eu+c8t0f5XX/JF7T/t9BBvajOoT/Q7z+Ox27j3pNfD8E2nxP/PygFHX6j6OfQYD8kzg+PKc/7OPjWuP91gXKx6PU77sdLv1Nz72Peo/82d9/e/2Ov2IUN9A9MoWR+8OAP15pwl4hAfThH7HDJx8ZCQjtUV7U1b5i3X0hLuyA8Hx7zGbEDorXVMEyN17SYitgkBtG3XgyWIRAmcm5Q068AzIhDG7aD5T5tWFvs2nDIlCO8UEaE1aUG25Kr2XPQraHvZq9rnqOGQjMoA7xVFt49FOfRWl8Bmvrm1KdRHbMsAwBy9yMEbRwMszeZgaIxelBDQJkcgmRNaeSWSTcdNjTHJNwmE6nIcEjnV5TGLxEIin+pR/84Ae48tYbMCxO6pXxpCeb/k/2r0rAWRRixY2uSLDDUBz618JaIXFKCsOqSbfq8zRko0xAz7AYfq+sM9dcUnkVlMvGN5SRRlpV/ixK42r1GlKpBDwGp3ieDi2GAT7/+WfwmaeekKk/e5NHQU+8xPRs8nizaEocuaEvkcfUEqZXfa1+rysSta2tTVy7dhWX33gVq4u3YMUGmA6BMtlaSwDkUDZUujHn8eJ7YCIy5diUMJIRHwpLTqAct/RPSZBlSjqDviT0SVlj8eWGSdcCHsJAKB5DMnSSHDwi0RCg5g+x2eih3BwoUGbwGc9KboZHA6RtA1OFDCYKOVhxoNbu4taOj+1WAL/LoYiGUQm2FEWA9j8zuItLTqaXLKSIjMNqGQ3E45UwgGUZ8DxHPNq0EvB4kRnrSCd4IMyV68bheiOMjRfw6Sc/h7OnHsL4+CF4bg6W5QpgkuRsAjth3hUgE6DKoETw5B5QjoYPUep1xByKeCNaNw5BRO7MeqmBAFyGtDHxm2C5yaR2ricHGazpGrFLuY1bt27g5k2GHi2hP+hqJ/CI9V8JuQ9Q1SHCeQlnGwob2xwlEXjjGGWmYTJ0icMe8atH0I/HTUHiZ47N4ufPnQpD+qIk/fcGefG7ZBgSSfJlUBEyotHfhfcu+SPsbf9h6bV2bkvyPj3KUQ6DnGMDOUfA+6HfhhM0MZk1hclkvyr9oQwB4nCOicnUZ0ov9YDJ8fz2HoZkoWwHVi6P1MQ07GwWhpuA6Xi7flQByhwsBiO5fylQ1tIzDYvivcoScMLhRsDot7DDXj3NgdTY/E2AcrQuar25S6AsfeWA2e3AGw0wUaDFJIbJo3OodFpod1njlMfs+CwGfh8vfu9FxIwAR48fEj+r7SaQK4wpUO4FIrllmJffqOAv/+CPkEmncOLes2jRq5vNwktlpKuawVjFTAYp28LrL76IxdeuoLWwgValJeF29U4LZx47jxNP3o+WM0I8l0EyXUKt0hIJ9dnTh7G6cAPf+IM/RHuzgsrSKlzDQm2nhtu3llEqjoH+fAY45XMFUSPx+mYtEEOs6B0mkKq3W+gO++hLIr0yzp5tY7Oyg+X1VTR474jHkEynMT01Jd+/uriIVqOp6cqOK/2/c7NzMgBeX18XkMxOXx5TAjJ+HSvx0omMPEPW11bk77v9LjrDHizPQqtdwcMPncLTn30MZuCLz5iD6kqzDoO2Fw4jAyAJF61yFUZ7BAcOYoEhNUiWGZfrnnJxf9CD6Vnwex0dlA268tygMoz3CCeRCdVYPFf1mWra7Lf20em1EZMsgy5qtaqc//MzswJiOQThsEntNyLgkGckaxV5XnNYYLEnngNaJlWPTDQHI1S6PQSuh6mj96AjegQDjUYL2+Uq6jx2q1uolyvy/KbiwEp5iHkmnJQDx+MA0kW71cY//2f/J06fOIEHH7hfbCS8fl566SX5nvsfeRTjk1NYXi1j4fpbePviq6hWdqRzudPpwee9mgNxIybXYTqVlvvOyvin0D37+TtuzA6+4GAFDlbgYAX+/7ACHAywZvHHyRr/JNbpo8CyvbyFeLXxoS8jdujEoxLmxc2XdOR2OvLfwka9LzWVkiUBqJGMNpTwyd9xQ0eWiWE4gdYB8fsJkHu9tsivmX5Kn7IC5Sj5ll+rDC/DSkwCZXLMlikPNr4ebrDFRxt+8PVRsqZhQOx9jqPV6uPMvQ/jwUeexMbGjoRwNZptYQVZxZPNpiVxmA9vi0y4waRthuYYcJMEcQzrmUQuW5QkXE6P+VqZas3UX8MI5MFOGdzrr1/E88+/iO7Ah5e0YbBjlxBpoEzUoN+Rja8A5WjjLonS3PPq3xFQ72d4FERowJcAZfn/Wm3F7xEQJBtz+nnfy27KzxXPM1l8Q+qr6JnmZoefnNxTotbyfTz6yMP4wuefgS0gVT3KlJQyCViBhYihBQSJP5c/U8yLymLR+0xJ/PrmGq5du4Krly6K9NqRMK+QUSY7LL2iPWF9pWtbALhK+qWPmn+yC1TkCoH0KHMzw+ArWcshpa3simXAC3+KINZdoCyp3CF4lq17lChOxnRICWKArWYfm60hGt0Y+qO4VFLFg6EEeWXcuAD7sVxGzsdKs42lWhdVn12qHdmECVCOEuFDwC4HIQJogaaQSx+uDI4UAMYM+jQJghXsCHxmYniX1wJZfCYb27AdMrJDTE6N47Of+QWcOf0AJsYOIZUsCAAlqKSUn/L+SDugtV3a4/p+oLyfUSYDtQuUNY0sHCyQVCeYVaDMjS9rvwhwyBoxlEeCpULGn2tLgHh7cQHvvvMadrZuyfrwGJJnt2zWHhEoqy+Z1z9tB+y9bcbz6FpFDL2iqEV4zXKDrulxKrkPrxD85kMncWJqIqx9UwVLBPxFyi4V4uE9IxwSKcnP8yyMRN9lVyNpsaZu74HJMB+Aa2HQf8oRnZ7vQx7HeAy9bhMuB3DtFuD7yDkjlDIcBkLUAAzlo1Sc4Fi9KWGwmpDRrNYaIOY4YFRTZmYe6alZWKksRnFLhhKsk+LXMZzJYhWOnLeGDLF4lA2upwSpWXBdR3qEbcrwMRSQTiuHMNBDiAz4PUA5vD/yXha+0x+68X+Qv1tGD2H9k0i6WUMUMt20NCiQDqvYOJCieqDfQdYxkHJt2J4tto5eMETd92UYOTk2hoHfw/f+6vvwbAv3nDiOzZ0tJLI5mG4aI8ORY+DEDUwWM2jvbOOPf/f3cc/Ro5g6PI8ubRmJFEqTs9ipNIStHMul4JrAqy8+h6VXrmLzjQUEPZ6hATqjPk49+gDu/fRjWGpWkZycRGFiFhsb2+KHPX/mCBavXcG3/vCPUb+9gu3VMlw7gUq1iaXVdZEq0yNL32s6U9A+cOm91sR93lc50OA9tEvVEALYji3MLVucGn4bK+V11H3mG/SkD5jsMIdlZIqpQlD1lbZHSMZCeD/lc8xzXB0oUonCZxuTvqXizYLBUudgJPfpZMpBt1tFLmvj008+gMPzk7B5v2WLAmLKeDMwK5FAjc0RTIKmfapvyOCCTvxE3EFyEBMwLV54x0Iyk5RgLA4vaXHiYEbOsxhl5j00uy25l7PbmxOh4WgoA9m4zWqovqhOqLagEiyTSstrp7KGbDyDEnn/kw5lkx3KqpYQybXDZ62HwdCWZoItAlTPgjNehJVOw2DX9chAo9rG9nYdW1s72CyXUavWZd+QpBw/nRcW3ktasEw2DMQw8Jv4xp9+TbI0PvPUT2F6ehaVShWXL7+J+SNHMTk1JQPkd2/dxuuvvIJWZVP2E7wvyl2cj5SBDuZ5Tyvk8nK/env2aXTmH/9J7OsOfsfBChyswMEKHKzAx7gCHwqWBwHcd5ZkP/ZBH7HSzNkRk6H54OKDURiTHtlfZfZkV6/bMXkIRh5T2YCGoE98zTYTOk2ZGFN5qiwNn+/cPNKj3JFgLzLKTLaUQCaRDxMoGwKU42R5HVc2E/Qu8QdQUsYHmOuyIkqZF34kU0lhr/l6CTo63QCF4gye/sUvImY4WF3dRL3ZEjaWQJkb3UTSlY0LN56s/WDSNh/ambwjE2+Gy5BpJtu2s70lr5X9ui88/x2Za9Njtb25gbW1srA5uUKeZSmaoEtGiB7sPiux9oCygBXpQCZDJwW0u0A5Su7eBQUEyjJ8UKDM7xF5ttSHEDTpJpV+q6jSRn/+ngSYA4ZmqyWsL5kpAmVuIrh+rK3JZdPCKp+79zR6fgvtdkM2YCY3ZWG4mrhxBShH1luV0/L1tlmzsbmJ5ZUlXL16GW9duYSd8qp0Es+UFCgn2ElJoDwk80jgyLccJjbLAEX7KYUnZtI1pdfSY6nLI6JqUR9EXcq6SY86igUiR0B5H3jWxGUDxDD1ToCd1hBb7SGavRgGgQJl+k+d2BC5hI3pYh65dAKDbhc7tQaW6z5qXYJ0+tiU/YyAiFQa6RZKBgiaaM33RCaQigpSJprYzaEDN4GsgbIoc6RMlh79fk/DxLg5pTfPImDuYnZ2Gj/z08/gzOkHMTl2WDbqtuPp9cM1gA5VhOkXafMeUNa/VwZ2vyf5/UA5YuJ5vfEckqRmBlANhyGj3BNWudWhiqMvQJkvgG+VapOl5Vt45+1XsVleQK/fEeArHl8yV5atndsMnOL12usJgPXdKXTMAvrx1K6kmOcnByRRWxhHKFznf/zZ85JNECXh856iwCIK9lL2lesR0Z+qqlC/saxOuAb6p0r7FRjuq8fimoZ/b3F4oqJ6DMTuH8hgzBkNYLaacLp95JMGskll4ZmSK9Jnvj9JrOaQRK0mUc0TD86Qg6B0FmNH74FXnAiBsilguFVvoMvcgm4X8Z4vslTpS7dcGDbDz5IydDFsS65fDhdMUyusuh1f7nesaqN8nmnle/YNXk/hnfojgPIHPQR2YXUI3nhusPWAns1BGDYWnT8irSeT3feRcmJIuZYAjvljx5mWKB5azpdYozXs9PHNr31TJNPHjh9DhYxj3ERxeh6dsB6dwfez4wUByn/2e/9WgqzGD0/Dy+ZhZ/LIjE1he4ugKIaJYgauFeDl57+LlVeuYvXCDbRpz2HasxnDYz/7Uzjx6MNYqGyjdOgwsqVJLK9sIJ1O4PQ9s1h88xKe/7M/x+bbN7F5ewOW42Gr1sB6eRuZVEp6splsb9uUyTNoisVQYTa6YaDTpz2howMmVmQ5ljDPjm2h6bexvlVGo8sKrK5YbNLZDGzHEhBJFQLvP2TGWftF9Us0eOS5Iwyu+jnkmPO8YE8zn1EJN4MYe+CDAZJJA0k3wNRECj/1U59CkpYiSmJ4X43H0Wk35f7Fa4chYR32SHeY4M7uesbVGTD7I2QCTduXnIE4B3aueJTZS6wKhlDWz/tygsabgXyteKZ5jUvdI+E0vfM9Gabx9dJiwgGPyXvniMGbvAdyyMvBcUzUS/w7ViZKDoIwygl0hy5qXaDOEzSXhjueh5VKyEA7NjTQqLRQbXSxvrmJ8uaGPON4/3GdtAy308mUNFHYFq04bRj9Fm68dQWvvXoBpdI4HnroEbTbPSws3BavcTqTkYwGDkkobd/Z2hAFGe/LBMYcIiQ8TzrPGTDHoQdf88XDX4afP/Yxbt0OftTBChyswMEKHKzAT2oFPgws24tlxOutDwbKTubwiEBKWEfT3PUCS0o15a9h+JZswsQfqz2p3MhKn3IoC5YNsIBAMoAKipT/U18yWWVKusSnPOBGOgLKysooULYQtx3ZhHNzKHJh+if9DhwywRZ9m474b/lKUinKpNgfyQm3iUFg43NPP4OTJ89haWkN1VoTjXZbwBc37kwf3gXK9CObyjB73AgPe1i4sSiSYG7Yb968If7ds2fvwR/9we+jUS1LWEts0ENubAIePYeUUhLcclMhXtn+e4CygNkIwHB6HyJBAcZ0/QpgUfmksAl8oftqd7jZD5GabPjl67mx5uacbJzIzxUMRCna3GS1fV+AMv+bn0xY5fFlj22zWcdjjz6ELzz7DCwrJvJSsiWc9pMBp8RbGeW9GYn+bjLlAzT9lkgFby3cxJtvvoGb77yFdn0HKQuYLma1Hsri+yOz6CvQEUY5DG+jJz1UJkTycZo1CTAFJAv7STaDzOueV1mXUruBI2Y5xK2h91Y5Vzqq+4GJRneEij/ETjtAs8ewL0KimDDKTOjOp1xM5nNIOBY67RZ26k1s+gM0BxpgFa29VJmFl44yuAqQxVsdMsvBiPy59ilLd7FYAgxhyLk5VAYw6jympUGvH1FWx9o4dGgWP/szz+LsmQcwOXFYGBJ69kSCTuA1UuZQrA27jHKEF/ekyJH3lMdrP1DmsGJXqk/2W0K3uCa0LBAoD3al1xyEiAc2CnsyYugP+lhZWcT1t19DeWMB3V5HpMG89qXqi/8tr2uEdqspYJnrN8geQ9fOoz9i56ye50yIJyslG+kwhHo66+FXzh0RsCD+3Lhe66qqoKWSad9qN4i60HVQshdk9n6gTMZ797oKryMBzVS5yK8mt8ZkYwXKQ3Z3x6jW6MEcdhFvNkHDRzFtwTUHAnQIUnm/kXqnDwDKqiKJoROMkJ+axcTxExg6KUm8Nmx2uhoSOuU3Glo302nJ9cd7iJvOwvaSiAmzaMF0bMRDnzKPJa8F/l6mXvM10OfcZX0RQ93CwcB+oKwDzj1ZfnT3/yBGWVMPNDleAb8OojR3QgFdBJTVgj8EBj6SFpB04vASScwdPQ7DtsHuZYLNXDaJbrOJv/rTvxav7j33HBe2sxMMUZieRy8w0On2JQ35yMwkWjtb+Nq/+n9kiDB1dB5HTp2Bly/CzRaxtVWTa2Z2sgTHHOCF730LK69ew62Xr2G7vCHD2XjCwdNf/gKOP3AeV9dWMM/vzxaxvLKOifESjs6XsHDpIl7/62/j5msXsX5zFZaTwE6zLZ5USr4dItUB5dcJeQbxd0pPOe+3wrLq0Ij95gTKkn5N1Y7ryIBpc2cb7UEX3UFPhk82w6VMQ4Yrwz4rnGIi4yZQpoyb1x/v6TwmHGTK0GPIYa3W5pG1zaSzKObH0W/34bfqSCbjmBpP4cTxKZw5e0w88QTKTJDm0KrfpeJAaxl7nR667a4kVvN6J+jkn8NOF/YwJsy1ZoPEw4EMLVBUiXCIrM8O04nD9uLoDvkzBiJLJqNOqxLvG/TysraMwDm6P7PHWq5ZPudkKEjWWBVqZKxtedZrHRQ/erDQgIN1Vnm5DtJjJXi5jDxjqfqigKFe81Fv9rG8vobNnU2xPkgwpkk/9BhSyTQcO46EG0fHryDWbaLXquLC65ewtLSC+fkjOHf+ftSqDdTqdXkmWZ6Lze0dlFdXsXjrJjqttrx3OR60P3A/RNBsxGWAw1T0S0/8tz+p/dzB7zlYgYMVOFiBgxX4MazAB4Fls1yBVa5+MFA2k/MjglxOlPmw5oNT5HcCjDSlmptpAS27YUbKAiu448PQFJ+SsHAERez35QZUNnFkfTSlk8E94uMVoBxWyZDqFqBMX7KFmGnBcRMCmCgn49e1WgRzcUnVPHbsOLa3t3D9+rvIUTZL2SLrdgwXfjvAyTPn8dOf+0X0BzFsbVaxVa2gI55hTrcNuJQKcgMQ02AvSmNdlwAHWFstI+GmBCi//dY1eYQ/9PB9+H//7e+ivHwTaVZnYCgp3OxbNGz1HQrbuI9RZgWQyFdlgxkyXQSH+4AyJWncJPFTUsDJGsfJoO3V7hCIRBvhKFl80Ovqxo31PVz3cEMigJx+KofsOv1iNZUPWhZSBMpJer8NAcrFQg7P/OLP48zpexTI9fthmBY3SvRGizY2DLLS1y+sQaeLaqOOpaUlLCzclNqNlds30ffrSFjAVD6NQspGih42ENT7GnQW/ry93loFigr+uEaMP1Jmnp8casjQQc45ldbKYIDnSFRtE4GAkFGOwHMASgFt1HsQn/JOayBAmawvgbIZDOT15TMeSpm0+LTbzRYqrTbKfh/tobLFkR9ZPPfvkQHzFxIUcwPNU5fAXivH1PfK97vHmHJ7HR1DBfmEaKG02OC/NXH40Bx+9nO/hHvPPITpqcNIJrMI+DvEo80N8x5QlvAnCYFS5YECUN1w7mdUozAvBYd7QFm/nD/j/UC5J0FtlNYz3IsyYLneGUI2GGB1bQnXr7+O9bWb6PZ8WLYjwEHWhowy7xk9AsqOSJSl/mfiHEZ2XhPCed0zKIsbVAJASrDDuqZzE2k8emhc7kH8NzKp8jUcjMl9QUcVcj7wugqTviX1W+Aypdl7Q6PIE78XWrWvR1oOgUrqyScLGBKrsWSnwzSGMLotmJRd2ybylEcMmaTflwEApc99CfMzwiA5hszpdapp/kA/ZqA0O4/xYyfQidkYOR7shOYsNGt1+FS69HuI97vo+b7c8+jFjdkOhvE4XJcyWAbwGYjbOpBUWTclrr4wlARfUdK72gMIdiMFhKah/2gfqiARplPWmNL8vaAxGdKIhUBVDhh0JOk+YdMTmsCR4/eohHwwFNaQkuztjTK+99fP4czJUxIUtVXZRipfgJcroTeKo9mmt9bAicNzaG6V8ae/+3sor69j7sRR3PfwI7BSOWGVd3YacpwOzU7ANYf4wXe/iaXXruGd5y+jvL4q54CVcPCl3/5NzJ45hTcXb+P4+fsRt1MolyuYm5/BzFQaNy++jje++xwuf/d5AcqOl0SzN0Ct3kI6mYTF65GNCcwHiNNSw3XXtZChsPTJD6Q2qE/ZvMEcAleAMtUYlXoN3dFApNe8hlgxxUMi4W3DobwHPm/IVBMoS0aAAEwyuo6eixw0RKGNHLjFLbpeRDbN4cPcbAmW0cFnP/MQcjlPPN7ddhu5fEHk+gycjMI5Kd8edJmZQVa0L57wXk/7wdn5zXspFVV8D7QV8bnIwEs+/ziY5vORt+lRrI9OX/NC5Ps5JDANGWBzqKZVjepzp3qIIFhzEvSajCwhMgQz42J9kn8XdXaARiyO8gBYaXVgZDIYK40hlfCEJbZsF70AqLe6qFQ7WNvYQKW6jT6fsZTFGyaymTEk3QSSHhVUXI8qvNgA22tLePGFl9HpDpBIpDE2PolCoRQG6PH4xXB7aRk3bryDVrUi68L3wvsOrWT873w+j1w2J99T9oHbT/yTH+2yOvjqgxU4WIGDFThYgU/cCrwfLH+UTznmZo+OIlaTrCPZZT7QtBeUlRPKekafkdQv2jwos6whR/xTmOCYIxU2IqsVYpkP77ZMnqVHWYCy/kwyFwQPIt82LPDFJ5ManBGx1gTKEo4VN/DZz/60bNT+4i/+Uh7mBPcc+sdND81mH14yj2ee/WXMzB7D5mYFO/WGpK0ydIQYizI5bsgJhMgxigzMHCKfz8GxEvDcJKqVKq5cfkM8tg8/fC/+7OtfxfUrFyTd1HNtncQzrMdj4qsyfxImNSDTRAZdN0bi5YvcpaH0WgA2p+xGfJdR3ltLBanRBp8bsghkiXyX1SCMIKWMLarxYjhSKC0l8LBdRzZKTAzXVHILyXRKjiuDmQhU/HYT95+/D59/9hkJ/PJbTQEj3MCRsaf8TBOW+au0qonePKa+0vu8tLwsYPnmO29jbeUWumQ6zADjuSQKCVMYZXKsgz59eapAeG8dmLLK3ESpvJpAWeuhFHAQHGqYlyach4FnZGPCgLRIchz5dEMFMtukpQqq2WMC7ACVVh/tLtPGFaYzyCvlmihmksinklI7Q4liw++iMozBJ88ovnYG0IQpzdzUKd296xVWCXZ4dFl7JaA1lALvpnVrlzgvgWiTKLbq0PcZj3FY1MTheQLlZ3Dv2YcwO31Uakt60s3LTelA/IL6QTY4kl0rUI5AYwSUdSjBzWoozg9fMwcR8vrYiy7hzO8FymSGuNmn75UbRKYX7wLl4QBrayu4fv0C1lbflcETN/bqbR1JQrYwkL2egHCG8LW6QK9wL2JuViXk3JzvA8oiJw5ZpqdmkpgrpOXc0806lR763+ww59fKeu9K8RkYGMrvpUYsBMr7rh1uoPcY9v0ybB0r8HyMrhvKyzn4iDOEjaxytwmr30WOQyYHGHRb4k0moyvsYK8voXTRNc6ApOh84Pk8YuJwcQwTR+9BLJUF6DfnYCEYCUhmLgA9yiZDoaiIMUw4Xoo6fJEmszueFT8SmiXrZEgoEoeXZLW5vvS6S3t66KnRRPFQwcJXE3xwP+AHM8p6dgkYFqCsx56y613pddhdTtW1JK4PWC8XwLXiYoM5evyEDHc4UGOmgWsa2FhdxqvfexknT54QuWwyk8bkocNIj0+h3R+h0fbhmnGcOnYY9fIa/uz3/g1WlhZx6NRx3PfQI4glUiK9Lm9U5Jw9Oj8l0uvvf+ebWL5wDdeev4j1lVW5r5uejb/1n/xdZGdncH19HWcffpRHE9s7dUxNjWNmMoXbb17CxW9/B2985wfYXipLAncniKHeaCOZ8IRRZt8xAb9l0Y6jzK7oYXgMBkxCVi8+A70oO2ZvMOXXDDmkHHjATt8hWdc+TFvDGP2u5n5wGMy+Z8d1d0P0CJR5DclQSICuCi147+GwkKny/W4AxzAxVsyBzYRJL8DPPf0EEp4J1zZl2GI5LlKpjIBPniP8mQTK/Y7K83WIpde2+tD5XA/ZbF5vroOksOMKkvWa0/vbcNSVWqWow5691qJsYRWaJLCrHULaAeT+o88ZAvfo3i2AOZSdqxebtXtUocRQjZtY7PVQHg6RyOcxmS8i67goJFKwXA+tIcMZu6jutLG5VUa1voP+wJfnUtywkU5k4dke0rRjDbpo1LYR6/uobW3g9QuXYJmeWFmo1Dh5+rQc60a9jtW1VSwuL6NRrSDN8LaYoe+FgxAqCxwHExMT0uO9srKKLWcSlcf/y0/chu/gBR2swMEKHKzAwQr86CuwHyy7125/uEe5OH3fSEOGevJbCDwJmDllJgM8CPhQVG8sfXrRJj/amO/6IsNNqniPGJRFbxGBkABtyrg5je5IddJINhz8Wcq66kZEvat84azFIRCUlFCDjDHl1+qdfPrpp3HmzBn8zu/8joAPbqrp2eMZJpr+AAAgAElEQVSmp9/XUK/Hn/gsPvf057G900CtxYcr/coVZSyZhx1W73AzQsaQYSxMIJ2dmZP6jHqtjstvvC5p3Y88ch+++Zdfw6VXfwAn7Ul9CV+b6yYQZ7eP5aj0V4YJBMoEyGTOI/ZLNxDq59QgNL5Xm17oUCK3f+gQMcrRxjvKU5MgIG6qGeYVVhKJzFfWXQNW+N8EF+x/pryMv4fHk4OBTCYjbBEHA0wnpS/2t37rb2F8rCi9sPx9PHYRULGYwi0VQPQld9Fst1GrN7G9s4Ol5VWUyxtoNqrothuobpfR3FpDwhxiKp9E0o4hJjJ7MtUKkiPPKF+TMg4akCTnlrCNylQoTUtgyw2kykcJFPjaIoZCk7CV6VVbn7J5PI8GMNHuxdDojVCjlLozRI/+ZAbCxQ04RgxJSvTsOJzQ+ynqhpiJjp1An0wSgbFIgBVg7f/gxlcrqejf5FAkfI0SQKZhTv1+NFiifHwvDIjHVqu9oiERg+18zM5M4Zee+WXcf+4RjI/NwvVS6hENzykODSKgzO5sLlMk7oh6u6PrUddIN7h7r51nqA4hyIbzn5kMLh5ldmSHEkpllNVvSKAs9gjxSQfY2i5Lj/Li4luoNWt6PCz1EZOhpSyfYJh/0iPeHtpoJ48DJtm5uLxn8XtK4BzVFYakA/PvvnQsu+vH5TVPCbbLdOBdZjn06stx1+GJxgKE74nvNhxE7Q2alInd71fevWeFMn6pQgvXisw/QbId9GH0WvInk9Hd+Ahdv4lWs61p3mQKZejCgCKqJkix7p0jBJkjdrs6HsYOHUVifBJw2FPONQiESTY4HCTi7LJmypdUXwKCuJOEyW5Z14PraedyFGLYoqSdHbW+L0wePcqR4kTPDaoc9vVFh1L36NyNBm7RGigw3lMiRP9fr0cFynwv0jW/G6JG8CzYUYCysw8ok1E2YpYEwgUdH3YM2F5fw+XX3pBh2YULF/ALv/Qs0uNjKM0cQjsEqEyFP338MKrrq/iTf/m7WLq9gCNnTghQNtNZTB46hlu3VsSffuzwDLwIKF96C1d/cBGrS4tynM2Eg9/+B38fyCSxUm3ggSc+jc4wJgFQhUIGs1NZLF27jIvf+jbe/N6LqK9XpDO+GwCNVkfAk8twQQJJHl9KrzkoE8UTlQKiDZH/0ZZA8ERpOgc6DOIiUKblRTz9wx78flfUPRJ6xYC8USDqCLKpPL/lmpMqQQWuUhfHAa6m7oX3O6qGLLQaPnKpDMaKGfjtbdx/7igeeuAUHIeJ+0MknATafgfZfF4GsJTnc00IlDljUy99mKPBbAL+zthQWGa1uGjXAcFywnVExs2kaiqwOGztBT10+l25lug3jsA2F4r7BrGnhPdJPpPkWpdhoypNdi0z4TMwul8rJvWwY5m40Wmj4VjI5ouYzGRQtBzkmZ3iJlDt91H1O6hs7aC6s41aYxvdfkvOXzL/HG4n7JSwypWtMna210F9T6New/JKGZOT0xiNTKTSGdx37hx2trexsnwbC7dvo9lsIM1rrdeTrBPd91A90hUFGfdC7968gXdv3EL/vi+id/YLP/pu7OA7DlbgYAUOVuBgBT6RK0DMOcynYW59eJ9ybHzu/pGGDdFHrN5hgis+MOgnks2yBHLRI6dMabRB3Q8iIqmV/GlQtqWAQ0CIyGgjVrkrLJ4AI2ENFShrGjKpAQZLRamY2rfI38kNIl/f/Pw8Pve5z+Hdd9/Fiy++KK+VrKnKO020/CHm5o7hN77y9xCPu9jcqaLV7mC7uoVez5fNJiVu7Bfm93EzGKNv1fUwP3cUiURKUm3fvnYFnXYNDz14Gt/4xh/j4svfg5tOIMHAEwGgHuKeJ+yRcFShR/mjgLLIpMMO4Q8CytEmP5L5RZtaYQSYAN4lUKZkTIOdVP4erpsAZR0cRECZa8dNGdmRbDYL07bQbrfQ6fgolYr44hc/j3vPnkatXtHNmWEIWy6sguWEqeVDAcoNypNrdZQ3t7G4siLSbklhdS3UK5tYfOcq/NomMg6BqAEbTFglMyz8XYTzdiV5wtZIn04orw6DvfQ9711P9F7HJXqbUj0FPrvqBg1PFumtxB2JtJ2M8ns/mTjMY+1wkCB0ahdBryPpzBwcsPLLSWVhZAoYxFmGpexzlHod2QR4rkqQD2W4lCh3daPLwQ+DdniMItmjgmVuVJXJjfx6OgAJ5a1Mxw18TE1O4Yuf/zIeeugJjI/NwHXI/vP7VK6sLJaGiJER1i7laECwJ7HdkzsqUN49f5T7DYGyerwjRjlKvSajTJDMDb8MziJfangwKrVtvHvjMm7fuortypb8bDMEykSOBMgEjiL3HNnwY2m0Eoc1QV70m2E4YAjgKd3kuVtKxPHp6eTuYIznLzenzA4gW6cybHPXMM+wPK6HDAL2TLkClGUYtcsq63WhDNf+UDaE5xF9yXrOcHgRH2ltWIJDiU4DSZP+WwOjfkcYO7K4BMWiKSCAjPzBAkD2Tlh5SfRsuwkY6SzMbAGGl4Ah4W0WXF7/PBb0pkq420D6q2NUplgOkrmcVCgxpZ6jH/q52eXeYDATg6Qoiw/tGgwB0+GSfkSJ+iFs1r8LwfB+UBzdt6Pv1cx2lfOrnFvPFQYAR6of+Tc5J2Pod/swR31YxgA2GwVyeRw7cZKzQmEZa1tbyLg2ysvLuHrxTVy78qZUG33hV7+M7MQU0mNTGNkJLK9uIJ9L4Z5Dc6htbuAbv/ev8dbVKzh27ymcf/RTiCfTEvy1urolwO3QzLgwyi9+/1u4/tJF3Hj1qgBlvsZUPotf/7u/jXbcQHU0wgNPPIV2D9jZqePIkTlkvAA3LryKy899D5efex7Ncl0yJppd+myHcq7Z8RH6bdY70RuvihL1xofVbFwTHTnJfY0MczSc5FrS8sJ/IwhlxzLVPfQr15lETXm4aSJh2sIok3HmmlCCzcGE3KsdKrG0u5mp1fw7SagfAGkvAc+JodHYwK99+edx5NAYRkEbCc9R1phWAtMS0MzXy3sTvzcKCOM1/56zdESJN+8ngZzXonxhEjzzKkx6lCPFT4Ah7f6hhFpsG+EeQO69oTQ9Omd0irt3/5YAy/C+Leclh9NiG5GRNXojD+v9AW5127DGSkhl0phIJpExDGGVTcdFbTBA1fcxYO1hZRM71XX0+k21ucTisM0EUl4GjUoNq0vLGgbJOr7+EJlsCUePHcely28jly/i9KnTWF1ZwrUrl7BdqcC24/ociHHwpXWEHOJxvyFj22CIWqOuAZnn/jZ6h578RG72Dl7UwQocrMDBChyswI9nBWLTRx4aycOLHbnCVvjym8hkMLVT5c/KQHUZFCL9thr6Ig/HUBYagRhhcdhTLNVLkXxL02G7XYK0jgDlKJiHD2iVaoWso0gtKf3iz1CgzA8CkEhS9sQTT2BmZgZf/epXJaiKE2u+Ps7F+8M4BoGJ3/rb/ylOnT6PldV1BDFDfE0EhJQk83UTHJG1IkgXFmgQYH72iPiROE1eun0TfruG+8+fwDf+/I/w8vPfgidA2ZHXyu81XFc3xdxoCgP4w4yysJ8hoxwBZX4/watsOKQmimExyggroHovi8nvl0EGN2IEX9Kry70Lk0OViY+kbY7r7UqvOXDgIIGJ5FwnfvDncAPH43f8nqP4pV96BrlMRqo94rGRJKESKJMpUcZ9iFqziUq9ju1KFevrm7i5uChsxNzcDGYmxqUDdeHtK1i9/TYG7YokYMdBtoKMZSQV1vOFmxCV2Stry80as5Y0SEyVBQSomngchpTpXGA3xEt6gLl2BJAcUHATyoEB5dKWg5iVgEGpncMQJYIUKhQMqaIxgj6atR3UtrfQaTaF9SmNjSM/MQUjXUA/xn5QDRKTEKMw4EiC1Mjqc4Pr+8Kw049LqSkIlIc9kcYzQEcANCWJ4SZSgYv696KEdGF5mGfdb2FibBy/8su/jiee+KwwypZF2S2vsT3ptSRtC0D+YUY5AkGRVUGB0B7Lo+7SDwbKUZhXJL1mmJf4XyOROZnfWAy1RhU3F97EjZuXUd5c105zMzpOZKl0UMDPvpFGN15Cx5nUlF3eQyhrlOOm7DiPNUHgiZKHswWqNLhBj4dJ7bRAOOJTlPMwYvZl6BYGeJFVju6JlB0LUN4Dx3sKBr2v7H6phHgJzMaAyloCdt7vRgN4oyG8Ib3DLaRsBi+NMOB6+B25J9DLL1YEYZHVlqCSBmXGtX88EK8xvBRiqTTMVI5UnUivaWlwafWQ83aIeHhONdsdBOxMN0wkslmkmfjMe0vIvvNcqtWrkrgs2RG8qIRF18FJ9KHsuPqvxTSwmynxXvb4w4GyBixSzSC+bUp0d9nkkMEPyFT2YIz6iMd6cCwDuUIB95w6I8Ck6/ewvrSIsWwa9fImLr74Gi5fvCB9vc986UuwcwUUpuYwspNYXl+Xe8+JowqUv/5//67kHhy99yTOP/IpmGRRZw+jXK5KV/Hc9Bgsoy+p19dfuoDrL1/CytKynFOFiRJ+9e/8NmpkcA0D5x79FJpdNnwNcOL4EaTsHq69/ALe+PZ38OZzL6C11YBpe2jK0CuQUC4qCoYMomNWBO+rHLTsa4uQaMowW0MMETwXybKyvisgMOO9madGIIyy5dpo9zsCsiKg7FlqK+iwLo73i3DowXOcwwABtCPKqz25boZ95iWYImVH0IFl9/FrX/4FYciDoCMe736nJ6BTrDdsjmAgo1SCD8UmIIFkApSV3TWNkdQ2MWBLLTbhvVk72JRhjtoUeK06tETp10a1Ybz38jySSiWxdIRKhPDcEfWUjufknIpS7Hku8/VJjoOdQbkZQy0WR4eAn1Yqz8VYOoEMe+iZl2FbaAUB6m0fIOtcKaNSW4ffrUkAJ9+aY3iIjUwsLyxJqjyDt7KFIkw3gVS6gLGxKVx56x2UxqbE/7xVXsPlN17DjYWbyGfSGPa7sucQ9QnvWHED9WYTGxsbouzga6eCYO2B/wyt7JEfz07s4KcerMDBChyswMEKfCJXIDZ3/JFR1DUa9RZHciqXvi3blYoLfvChKMEdIgkNg6hCJlAYuKiOJezKldRa8SMpm0SgzQoGepZVfqqT7P1AmQmwmnqrIFnDpZRFrNdq8pAdGx9DOp3B8vIy0ukUms2WBn8xYCew0Kx18fhTT+OLv/KbKG/vSIprvd1ArVaRDSffn0g8KXW0NDCs3xtgfvYwSoWShBFx6txuVnH/+ZP48z//Kl547pvw0p5s2AjqyApw80ugLLsQ8Z0OdqXXwshwExECLZmqh4yyshCuTrBlo6RAOVq/CCcrmadTfwlkYW3XiBJ5DY2Sr5eQMF1nMsr0efb6AxkIyMacoUD0fadSeuwwkv+W9N5BH1/65S/iqac+jUajLu/BjhuyaUyyqkcktX0ByZuVbZTLW7i1uIqbC7ck6OfM6dM4dmRe2LjGzgY2lm+iWl7GoNOQT5Xw0u+lnjjuAAUQCWOjMnGV2Kvkm+eZpLBy0GLZWqclvkldS0qFo4A0kYiKjz4Ml6FsnEnJtgsnkZKaHdNNipyVYVMcPohtt99BdXMDm+urqFXJKDgojk+iNDGFWCKN7pC9wWpFkOT30J+vlTzKGHPtKH+lFF6C5JiSTXuBSPYikByGO8l1oVVpPK7RtaCDpiG6nQYmxqfw67/2FXzmqc9hYnxWQu2knjesyFLpNdUZBGcKlAU0CxjaSz7eUyREXuronqNAWcAVGWmxBSBMvVaW3BfJdU/Se+W9S5hXIFYBDi4arToWFq4Iq7y+sSznOhN9NaVcE5kJIPnZcybRt8fRs4qy6WZqLN8TPcw8j3k8xRNvx/GZIwXMZjh8Yk6BnhOOq2n0qZBR5jUvxthQch/J83VYxEWNfyhQVlCoYD+CkXGRDBAox6RWiAMiKxgiPQrg0Hsb9JB0+LMHMhQhEOHrjuwnEVCOQI0m/CtEJW6N8ZrzkkAihRgBM68l6UNmgnYcVPgyytcI76cEykNW68Xi8LJZkZ86nivnP48pFSBMsfc7YYcyAbqmxu219/HM2pscqD76Qz6itYhYQM1z1g+VXlNFpOBaQHMYmCd2kgEFGT3YcTKS7JkdikSVQJleX7/tY315GUdnplBfL+PV517Cu9evSwL0zz/7LOxsDtnJWRiJLJbW1pHPZnCS0uvyGr7+L/8Vrl25rNLrhx+Fk82L9HpjYweu7UjqtWX08MoL38W7r7yBK89fwPrKivhnpw7P4Uu/+ZtYaVSBbB73PfY46u0h/M4AR+ZnUfCGuPyD53DhW9/B2y+8An+nJR29jQ5rmGIivTYIvCgxllBJzSqQwDhZbr3eemEtEleM6dfi1w5rEtVCox3D/LqYHUer05bqKJ4XIq8WRtmRgRvVG3L/Gqn0mrJs/j7+Xsqww5Q5eQab7Ir2q5iby+HnfvZxTJSYJRJIijaHvHyZHFRwbs0hrPT/ClBW1Rb/QfugY6IccmOmdL3LECoc0PK1U7HE+6xcNaHqg+nrvHmqDz5MRg99zhJuFqpmpE5MgLIqyVQpRtm6ZpDw/JFnp+PI7xiaKXz/2hq2W13MHj+OfKmEQjGPhMOhAcM82W8OdEcxtP0uYj0fzfo2durraLe24PsNDRfrx9Bt9tCstmHGDFHoJLNZJHMFdHtDFMdmkUzn0O9zD9JBeWMVa8uLuHDxVRihfJ5qDAJsKmOoaNna2cb169elbzmfy8Nvt/Di+YMgr0/kLvbgRR2swMEKHKzAj3EFYjNHHxztArSQWeZGmcCAXcFk6CjDlvonac9QYBLVRyno3fMK6muVTqDdMC529PJ3KFD2JTk68l9GQFn3fSwVMqXDMmKTBTjF1aPItFf+yQctP/g1EYAnM6jBMya6PQO53BT+/j/4L2B7KdTrTfj9jsiO642qeLgYhsMpssM6Kouy7RFmpuYxPTUjDNLa6iJazQrO33cSX//aH+AH3/4GnKQt8jhu/NkdapBNlsAS7VIi2yVeZfHnMqhEZXWyPiJd06LgiFEWdizyuAqQCiVp4bReqihDoE2QQTBCuXqU+BKFZAkLK6wd184S6XWDbKnFsDNP1ogPf7IaPLaSsGrGsb2zjc/+zE/jN379N2Q6L+nXMSBJn7rIAEeySaf0bLPy/7H35sF1nfeV4Hn7fTseHh52AiQIEtw3SZRELY5lObEdO4vj7ljekk66arJMZbpqqqeT6Zqamv5j0pn+Y6Y6k3ZP93THSxbHcZKxEy9xvGkzqZWkuIMgiX0H3r7ct06d3++7D08QJVFOu1rpAlwwKBK4uPe73/3ud37n/M7ZxNLyKm7fmcWtO7Oo1ZrYPTaG/eNj6EnExOW6kF7BxvI0yrkNVEs56cGjuy3nEUG6hDdJr7ECF0ZxSH8hN4l0Q/UTIBvpvZ9sv26unLaATodwR4LtMLf8bzHgImMXCMi98fiDcHk1NoVSX0aENqtllLJppDfWpJjAuRqOxhHt6hYzpXKtbnpBFQRrhJeeA+c8nwt1f+W/MfaJFtR1uEycGv+ObQrSC0yWXLaLaka15ertuFA3USoWsWvXMD7x8U/jsUefQCo1qDmrUghQRnk7UCZYVjWHHseRWW8xygKJ9UmUDf7rpdc8P0Y5iYTUyMnLtuYolypljcARo6iGsJY8brGcx52Zq7g5dRFLy3Pyu0VRLSZh6kPAjTkBeC04grq/BzVvl+nRpvzaKyoEsmjCMHlZY/LiqeODIuHXsVGGOmD5BBhxHhI4U7IqZkHqZKbXbL5fgTL7c5m7/kZGWcdgG6NsgHLD40KdUWY0+Ws2EK7bCDdtBFFDwEvAyAxa5iY30Ko5c4A58VSgOGwyYYEeX2LQOCgEOVYILcY9hcLy31xHyRgGaJjHe8J5I9nadeRLauhFRlmAcrwb/qBl1gw3ypUi0um0MMqvk7g6Oetyq7VH2fnQdWWrZ1nmwbaeZEd67TaGeQ4IUlk/CynqZCzm4qZX3U3jMkZbtapoNkrweFtIpFIY3r0bqxsZ1OwqVhcXcHh8HOuz8zj/9IuYn52lAh8/+ZEPwxuOI9I7CCuREqAci4RxYP8YsivL+PoXviBA2THzshI9GN67H/PzKwIiySjT9fqlc89g6sXzuPL8q1hdXJIi3MjEXnzoY7+A6fQGrL5+TJx4AOvZEmoNF3bvGkKXr4ILT38frz3zLO68chHVDJljv5hE8Q5GQmG0amWAHhr0Z3A8EeTi9UNaYCSuTSXY8mdh97eKnNIqxAKXiRzLV4ooVEpoGRfoEOcBgbJpc6B8m8eVODQWlBh5RNMvr1cy11k09HNNA6Q/+fCR3Xjo9EH0JCyEgsoKExw3KI0XYMw1lmaMbplbfGdrXz9dt9ku4YKfppsNj6gbuF62r9VDoMzr0zgsKj7YIiOA1yRcyPtW8rVZhKhIQUAKKCYXut7geqNFLwJzx7fB7WpJITMSDslaykLYarmF//XffxmZXBVjo3sxMb4PR48dxNj+UcSTYTQ9TRRposfrYz90oYRSeRO50jqK5XUU8mnYZRulfA259QJ8bp/kTfemUgjFIvBYFqxgFKm+EZQqNczNLyMSDaNIZVlmEyvLC8ilN5DLZaTdgYaXXNf7+/qRyWRw5epVpHp6MDQwiGwjgB+O/fKPcSu2c+idEdgZgZ0R2BmBd+MIuLoHDghQJsOnoJQOtup2WhJJl5pqMUaCjp38kBejvCA1H9b5qhsxCcmRT4fhkkxZuoZWycSV6C4iP8Peu06gLBLqFn8f+2oVIKsrtUrJhFXOZQX8RSKRNnhmH67j6ttokokOo1Bs4WP/+DO47/RD2NzMiMFKxWa0SkH6a9nzxz5Nslo+SzOguxM92LtnXCRvC3Mz4p55+PBefP2rf45nvvsN+JjDbClQtth3SCMvjwJlcfAUuoXGZ3cByu3NhlbwHem19mib+CNh33V8TVuu9pMyRoS9n8xQpuza9CjLfROzLAJlflXJO4Ey5X40J6FEnPeFEmzJ/qQEWWSdLiyvLOPMo2fw3/3ar0mfFqXEvIaQP4Cg3ydsd7FQENfwzVwWa+sbWFxaw9IqXUebiMa70N+XQqo7Lv19jXIepdwympWCsKxkvGpuL8rChjNqzGHOFeRxE+YwndouqvEh3OhxDpAtJ6ii5JwsL++/gCmT4S1g0jDNYrhjjKwk6kcMzhR8ECizWONnNJG7Kf3JtUpJGLpqld/rEQa7WmeBqKobQLLKZEmNzFuBsaooHNAsz0FTUqfFVEdNvjgPSLKavnspGHmdpNo2sHUygItFGwf2j+NTn/xlnD79CLoTvXIuavJjnjHJC1ZJbavJMXFAzxajzOfyXqXXaspncnMlBqgufejMCe0EylKYEPdaL8qVAmbmrmLy5kXML87oxttrYp+MQzkLKw34UA3uQcOXRNOjzyjpNAqeOZ7SPmDiZfq6QvjosSED6AxJSpxJVrkDKDs9zqLYEMm66lOdwpJENbnfHCg7cmQB1S3KrJUFrHtdqPsVKFvNJkJ2EXFKsD11uAiS60XtvbY1I5rFKo6dgKa6MZAzxl4K2CHZx2rmFULTCgHBkDDKBMoEP0GaJPF7CZSluNJAvlgWt2uVXncJUPZaNAlUoFuxS22g3H6JSGXRGIQ5QM7xApDz02fFAcudQLkN/MRJnCu8KbZIHr3jji4NJTK/9YOy2yZRElCx4fPw+2y0PHV09fRgeM8YNrN5eQbmp+/gyL5xrN6ZwYVnXsbktesIx8L4wEc+grrXQnxgF6J9g5hZXEY0HMLBiXFklufxN5//PK5dvoSRA3tx+NT9CHf3YnT/IczMLkptkPFQsZAHLzz/A9x84VVcfu5lrK8sS5/v+MEDeO/Pfhg3lhbQvWcv9p96AIvrOWGLd/X3IdLK4+KzP8C1589i/tI11PNVYY4zxQrg8ko8VKNaEmUImX2uJbK2vkmPMtdS8SugqZrxixC3fIl+qqpcFw1RMhXoLSFA2Y0wFS+M8OM6wzXGmHk5Du+EpSwMyRLfdEmxk+8IH/O5y5s4eXI/jh/dje64X+KixOtc67Oi1NBUMF03padeWgTUAI/qbZ9fExcslz5jAoYZNchilBRmhSKXlh5ZT/hnqQVoigUBMuXiLE5w3Hn+2met4JltVyxASFG3URP/D54UGXv2XRMg2+WSrOFf+Pr38fnvX0bQG4Sb7xN3AKMjQzj9+P04dN9BDI7tkoIn39M1uy5rU7XO4kcWdi2LUpGfJWys5FDMlGAX+aw2RF7d29eDfLmArkQvQpFuvPjKBSwsreLA/gkMD/aKQd/i/Aymb0/KWsuINrpcs/UsZNFp3Jb0Cz5Bg4ODqKUm8EzXB96Ne7idc9oZgZ0R2BmBnRH4MY6Ay+raJT3KTk+wMrkq42U1nnmo4srJHir/FrsrMkjDoio7rDEXwvjIfnSryu4jUBa3TFtNMursLbo7UObv9PlDwiQRvCpQVuk3z4NsML/SxZngj/2U3ATW6rZsbppNvtxDyGRsnHrwMfziU59CPl9ClRVwuywvW4I/AmX2HdIYKxAikHEh4A/h8IFDcuy5mWlkNpcFKH/t//szPPN334A3qM6kZDcEKHutLaAsjJcBymLSpNJgBVMaKaJVeQXKBE/iJktXZPGqojmXjpkT29FmlA2LycICQeAWm2aipCgtNW7a7EumHI3mW3zxsx+OGyhuirRX2oVQJCyuq9l8Ho+/53F85pc+g0q5iEqxhHrNhmWYL/bc5rNZAcqFclE29Pk887BboJGQyMnZHUdJNerwtKrwuijLbCLo98Dj96PScgkrILE60p9KWacqCsS0zLARCvrVRZnX4BX5oI4RQSp/nuevjLQazTjsmtMLbMhFKSRQPMjsZBJ/0ifLTaLHhYAH8DHbmf3BdRqk0X1WTVwou2S/GiXuVBxIP6iRXvP3S2YogbIoLrZ6kGVcRUGgTsEEy6oU1p43AXrCSMmu1WRH69dSqYkTxw/j05/+FZw8fnonKIoAACAASURBVD/iXUkpothVsocKYCjlVDKQ4+VIr5XNdfoLt4Ayx7Gzx90pXjnSa+IzPZ5cM1OsaShlVwUsF8slYbu43xYQYHKPy3YR8ws3cGPyVUzP3jLSa855jfaSFF+63LtCqIT2ClBuuQLt+DfGwIhKRaJluJ64cXKkB2f20pSIfZic+yrNJPNEgMBeecrxWTwRh3xj/qfrIXlA6T+QTTwpan3G1OTO6VF21k5h9YktyXY1CGj9aHg9aLhaEnMUalRhVbLookEVqiLntelyzXlQMS7l5r9lrjo54yxqid208IqiXHBZFhpsrbAicIVjwihzw2/JpxcBXqsUGdWYi67LTYJetxeReALRri6JnxPJvpt9tiVk0mmR/DtOd5QGE+GLTNrppzfjwaKdm2MqyXsGLIvuX13spegoMFiZPw/BjDDQ+kwRBImJVaMJv9snIKZZrWNjbQ0LUzOAXYUv5MHQ3kEEuyMIxWMYGB5FPldEPlfA6tISTp08ivk7d3D+h+dw5dwlxBIpfPCpj6GYy6J37x5Ed41gYWETsVAERw/tx9rSHQHKVy9ewPjBgzhw8iR8NGI6dALT84sCwPeODiEecOGFZ7+D6y+9isvnzmNzfh0s5+47cRDv/cATuHBrCkNH78PEfY9ifS0r6353dwihRg4Xv/s9zL16ATNXroo5W4uMcoF50EExy6qWi+q5YdRQTmHFaXPhWsAxFM8I4xZPkMgxFpBsFA3av++B3awjR8d0znm2GrjdiDICzedToExlCls6mg1531FFwZlF5pdMsrvFPnm/mFBaATcqpTROnjyAg/uH0R230NMVkVYZ3lqqNVQYwIKGAc7SmqJtLyxoS2tDwI8gDQxdLlheAmVdc1kob+e/SyFXW57UXsMn+dgElCyg8xkWgCzvuCaqjDmrK2iWc2jyaWvB73UhFPCBzuYsLkubk7QT+HBz6hb+r8/9JebrXliBEOoVti0BzFpIJhPYvWcEJx84iSPHDiPV2yvxhOVWBZVWGfVWFfVWBdVaWQpv68vryG5kUM4UUM4WEY9GMTTQL4WdUDSByalpzC4uo6s7KUXYWDQk6o6lhXnMTt9BIh6Xa3LWlUg4jHKxhFw+L+PAwvza6PtxI3bix7gV2zn0zgjsjMDOCOyMwLtxBFyB+LChDBzpI/tFyeix99YrUkoyd7Lh9/LvtXeYYM/pE5UeJWMIIrmeplfLuWACPgWAxhW4UmrLSmWjL5FHBEGUnDJGiRJi7V/1eNmvTKMNzQllb2ixUEQkEka8K97uU+XvlCxbOV9mFLvFyfjXfuN/QDiSQKFIR99amzXLF/ISDcFNSDgalP5BnzeAQxOH0BWPY2F+GrnMGiYmRvDtb34V3/7rr8AXDiAUUHOPgD8ojpxiImQMu5weZd3Ub+VEC8hxaa+fsBRiYkWJnhmrjh5KzarUCCgy8fwQQyHJoFaQbES1auAlvc1bDIjEedD4rFiWcaTkWhNH2POlTrrMaK3YNQGyZx45gyfe+15h6gv5HKp2GT4X5LNetUUqXyoXtRBibqj0Anu8AhiLeVb188JIB3weREIWrFBAmHeya6UawZcaROm4UNKqvca8FjFSY3KpXIvDKHNTZcl1ifRaDIy0l50stBi8OUC5XYjQs5NeV78XdemvVMkeB156lAUos/+NbBH7r8kekzlWgzo/c40Na8xzFJDODaHJFiag1LYEzSOVQogUQ7TgISCZQNrIr6UIoA3FHS7VKiF2nh0C5UcfPYOP/+JTOHr0JGKxhMwPjq0DgtXl2WyCyQRzzKQmpcWqtrJACjH6HKtJj2FeBTgrSJK2iZoy4Y4dFjfSJQJl9l7bFQHMdTLj/HEv14OAFKKWl6Zw/cYrmLx5BRU7J+35DbKKLJJInyNZ2iQq0aNoeEJtMCnAjLnNIsHnpp2RXy588MgwxpIRvT+mh5v3xcnzZuwL1yLWyRz3b6HPFCcbyassLjJmAvVMsYlb9dczqmKnpoBc+jiDaEpONhB2NxGs5xCuphHzVIVV5PVXWm5UK3XUGXlEgEkJvkkGkOggx+iq3XrSFJks3fCbgTCqgTBckYSYebm8fjEnYu6wxWdWCisEHGQdy5JBzLUklkgiQod6r9+sE8ylLknBiiZatl2F3ajDx/7+AAGXFpyoKCFAcdYUOjYECLJMUgGLiFrAVOM8tj3w/OnH4DfxQPQ04LEk77rlgrcF2JkCIr4Alu7M4uzTz2J9bln+O1Mv4IEnH8a+k4cQSXSh1fLg8qVruDV1G/FYDP/oH38Us/N3cO6Z7+P2C1PwR5J43yc/hsLiHYwc3YfI2G4szGbRFezCfSePYHXpNv76c5/D5VdfxZ79+7H/+EmEevoxfvR+3Jyek/m+f88wugLAi09/B1deegnXXrqEzekNlN0uHD59DI8/+RBeun4No/c/hrETjyK7mEPT20CiNwRXbg2v/e23sXblKm5fvYKcXUHN40W+YKPbF0XEx6JrURyrCXjVrXmLkee4UBGhrs26Loi6hPdRlCoecU7WgphG2nHty9klFGnyyLXH60HcS1M3jwDlCh3maw0B3UwkCFKBYNypJVO56ZY4JgLCUNCNYimN40f2Y2LfLiQiASRjFqJBSwy9WPR1+spNEpQW1zxuBbliGknQ64bldiPidWkKgCl+q5mYXws9Avz5XtPouIaHahsmGGjxl2umGMvRAJSRZWynYHqESw3J2Icf8LoR9HsRoOGfFNu0Habp8aFQqgrD++KVSWzCj0hXD8LxBK5cmcTiwjJSwW4M9/YjEghgcKAPP/G+92Bw9yAK/gpqrhpypSLcPrd8snBezOewMj+HFovmdh21UlmAOf0YfIx7MkII5pMXSvz+AmamZ2FXyogGI9ICUi4W5ZkkEz68a0i+Tt26hUR3t7yXJnd9EOvdR9+Ne7idc9oZgZ0R2BmBnRH4MY6AK5zc3XL6hUXy66aEU6NbLL8l2ZiqWFRApsyzTyrmAuJk0843svZN8mVKHZhCPAdaKSDUXsYGKqW8YaCVEZM+TzKTXtahzYua7p1e9pwqgBVDH5dHmAD2KlNuHYtFDFtLrxGPyVYlI9IS59JcsYpPffpXcejwfVjfKKDp8qFYVsMigj9GRpWKBQT8XkSCYYSCIUzsOyAGM8tL8yjk17F37xB+8N1v4utf+SP4xPXa0r4xutgKUDb9os71kYUTZ14HEHLk1O1YJdVkzAPCLFPWqUUFbkoU2Kj5mX4f+8k4LtVKSXqFFSuprF1BgAJl6VE2MmxueMg8CdPupjFXSI7JOJtAKKT9ml6f3DduyMfH92PXrhGsb6yhUi5I3jUjlMgS07mHv02k9z5W/r3CiFl+Rtw0UK3QXIVAuSAbJeY1R8j0B+k2rSxFqapyd4keMz21AjDaY0JpnjqNcpMm7IaLBRJKabUYI33xRL1OBq8xn5EecIJTAd6GMeV4eL3C0iiAJQhXWTI/yW4QiIkKoWarqRl7+ZqQHmYX2TNCLm6UCaabDTHeUTZFzcOcHFEHPPEcCP7UDd4xujNGYFRO0ETNSDgFoMo1KRtTLFVx5uFH8OEPfwTHjp1AortHniUF4upASwZeN+BbLtxqIKVzRja29AGQKKSO3mTTCqERSdq64ByTzwjjf+TvZcNrC0AWQ69ySd3KycT7yaiE5Bw212dx4/qruPDaC9hML8Hrr4vhFftUOUdY5Kr5elGJnwDcLLSRQNdzbpC1bxIs05hNCwe//PAYwn46/XK9cNh3bqrZ6kE1REj6lXlt4iUswatOTzZ1osakSyk/MUxy2j2EUTZe1NzobrUpUEqqjDMNfKQVoVmF384g7i4h1KrAVa+AvkjlBmX/NAtS/wExRzIuxcbhyoB2lWFzfaPqxhtif3IE9UAUzVAMLfbMe5VRDvo8oMMCVzp+PxnPPJUcBiizVz4S7xL5vSgRXC0BAwUDlMWJnemzIfNcc72RdDqeG+eJSrLrMG7EjaaoSuRxrtUEQJBxloxw3o9qDbVsXoB4Lp9DsVSS+UCgFgtHkIon0CzbePn5s5i5eRte3uNyBZl6Hg994DGcOHM/XLxmr4UXzr2MO7dnMLp7BB//xC/ixuRlvPDcs1i5tAAr1o0HPvIE8gtT2H//QUTGRrEwm0N3pAenjh/D/NxNfO0LX8Tk5SsYGB3FxNHj6BoYxq79hzG7uC73b2xkCDE/cPaZ7+DGuXOYPX8DG7fXkG/WcfLxUzj14DGcvX4N+97zU9h16EFklrPwBFsYHulBfnYWF7/5baQnJ3H76lXk6zZKrRZKxRqSVhxRT0Ak7g13HT6XY47oVnM2R+ljDNKcNcmmdJ4zgC1CLOCJwsZIoFst5Ktl5Ll2sxDs84DKqjhzxb1uBcq2DZtzyuRlWwG6N0uJSw0Poe7QtXoFQYumblns3TOIo4fHEfG7EQv70JOICmsrvgPyfHUomBiXxmg1URLo80/A7Go0wGYlAlhKr0X2LSaKWkhSE00tAHPNs1sQMy2+d3nOYtJIpYVZc+l3wbWfvdeSv+xmZBMZa7pwK+Mt6zqVMk3g1p15TN66jYY3hLlMEZmyjbrbh8mpGYlzjPtiSIa7MJRMwU9X9UQMx+4/gd1Hx+GPBoXB5qfLx8JQXQq1ufSmOJazf35jZRWLCwtSzA7HY4h3d2N9YxOhaAypVEpajF5++VVxFkgmEnJdS8vL8p5iAb4/1SNjtbS0KO8gvivvHP7VHcfrH+NGdOfQOyOwMwI7I/BuHQFXV9/+FjfBDogVN2txo+YGixEVyuyKcZQxopKeTzphCqtnLo1gT2S17JNypHxvBMrc7FZKBZG1ysZXeuJMDxVfzsYdWvptfcpK8hwcV2uyUpRNc2NKiRaZEp6vR/6nmY1ioMVIm1wFjzz2BD74oZ9HueJCudrC0soG7FqVe0nJgy0U88KchoMRxCIRHNh/QMxAVlcWkM+uYe/4MJ7+3rfw11/+PLwRBcqaM+kXwEsWyDHB0Z5SGv2oEzFf4gQ6yktssX90vObYEaCJnFjGTgG34xIuzKiY/TZRNbFaSjfoNToGMlvAYCteigwUX/Ta460sEY8fCIUFINQozfT6ROIZicSFnZJoKzoZ0wGY7D5ZbTThMz3NzOsM8zPAa3fDxZ7vYgElsvLswePm3QojEo8iEIig5VWH1BL7wktk7jWju1MqzNNyDIUIWFjZV8k9gY0yOtJrZyTsvI52VJABfmq2tWUoJ1JTzgnD2nKHyM2fGIaR7RAprwOU6WBdFrBA0ECGxSNMK82mvKBeW6TJ3CySSTb9hI55nQOUheFl67jULhScc06KwZUB8upSrZFC0h/caIos3K7WMb53Hx588GEcOXIMqVS/XL/IPKVpcKvgJAC+bWgtIs0tBtWAxHYGtQkZdnwDFKArWOU4klXmPNB52kSFLrwEy1RscExYbGJhzO8Xl3QWejLpJVy79ipefPEHWFyehsttw+tvwQoqsK23ArAJlKNHDcNMGagx7hO5t9mw11vosnz42IkR2Zxrj7c6G4j0mn4IfksYNgXKnL9UrWi0lBTuhHkzJlosqBgqTtYoFlpkrVJmsL1uOf38Uh2Q6oyChXoR3koGCV8N3mpBo77qLWFraVrH75U5xufaUQnwuW6z11uZ1uLHQAO9YBT1YBQNK4omn0GaIhIoe90yz2ig5TgM54ol1GTt8iKS6EY4Gmv7RfB+cwNfyNNJXgs7BGTxWFxaT5RGNC7oEvFXQd4uo84eAwIUSrorVfhcbtBIytPgsw1k1zdw8/okbl67gfTSkoBfkRMTcJtcX07UnnhCPrujcZTzlFWvCrDIVHM4/f4zOPHoA9jIZjHQP4xz517G1M3bGB0dwVOf/jgmb17FC889h8zkqjgQH3vyAWQXr+HwQ4dhjfRjbiaLVHwID5x6AHOzt/EXn/sCbl69gd7hAUwcOorU8CiGxyYwO78uhYOx0SFEpEf5e7h29gUsXLyBjakVFBtVPPDEgzh4dB/OXruG4x/4eaTGTyC/nIMVdWPPvmEs35jCS3/zDeRu3catK5dQYuwdwWqlgd5IN8IutqyUhbEUubkpxpkqp8wj51lx1CDiYcD5yLWFQNl8jxOhxPuQt0tijAd6YXjciPMeMKeXKqFqFVXjGK3FSEtjmYQI5tz2ylJP5YHfcqNq55BKRvDQ6RMI+d0I+proSyYQDvo0oYBFKHM8FVx4RIXE+Cq+s/iMyHrJyCi7op6QbEmhwRyL0tKXbFpaxMDQFi+KdKGgBn80cWOhl2BY3isa58Z5SMDNMzfR5PB7lE32S+SfFg84v9ezecwvrgog9lgRbBbrWM3mcGN2AfOrmyiWaqICSgW6MdI7AK8U2arimr7/+GH81Ed+GqFoCMVqCVY0hGwhg3KJ51eSvv9yIY/VlRVsrK/LepPs6cHc4pKYjj32np9APB7D7akpXHrtkrjPp7oSUgxZ20wjnUmLuVyrXpNCOmXdpXIJpVIFt574P9+te7id89oZgZ0R2BmBnRH4MY6Aq3fXUdlpcRPqRD5tyUrZd2hyb4WR0x5lcRemNEwAmPYEUuLluKpS86p5p45k1ES7mE1zzS6ZntVaGyiLrJZuyM7m1kWnYn8bKIvJGKEBmeJcTtyCkz3dknPIlz8r8V4aOBnTGQLYQsFGsncQv/wrv4FEYhBzC2u4PjkFXyCARDKOjfSGbPoKdL30WYiFoxgfH8fI8DAy6TXksmsY2zOAp7//TXz1y1+EN2QJUKZEkXJwL4GyicxwGKVOoKwFCIIA3kGt9Gs0lF9+rl7Vjb/DKOuftQKvY6FSXruijKzw+iIJ5CZKWWVnQ+cAZp4Hr4kfaoKmG3oCDw9ZcL+FWqMpPZr+YEiKEfF4HH4/Nzpi3yPSU7q/OkCZQFpAciiIiOWTXt9W3Ua5kEOlVJSiB0EV+7YjsSj8VkRQI8FFwS6iVDKMcgdQ5jmJVN3I1sWVWgASmTR1nVUDGWVgnbHZDpSd+CbnOCyQcGcmjrTicKNAWVgTYU6MdFsypbeAMucsJYMEEgq6XKDBL9keAmWHUXbmuGyaTbwX2WQ+A6YNtF0MIFBWwknvl36oEkD/5AHj0ILBCIaHhzE6Moaenl4EWKDyBTTbs82K6jMmPaWcG2RTyTmZrHEnh9gZH4Jik1rTllw7AJ8bSDJQlKfzg6CcOcrMUKZio8RIJJF00+guIBncZJg21hdx9erLOHvuB5ibnxKg7PO7BCjzeai5wrB9g6jF9sv3a7sFWfiaADqBwsSd9SYmkhE8srevAygrWOb5cy7qBjwkX7UFQTPbnfssJ97SHn0pKIiyQtciZ53iWiFGah3PiYB/6fXWfmhyryhn4asVEfPU0ChnxcGcz0iF0TME1ALwm1pQMV4JlGE7z57KzjUKh8C/5fOJ9LoRjKEWCKPl80uUHKOBhFEmgDUtJzR+yuZKsFkQcnkQjnchluhuM8oi4S0Vkc9kRAKutmjscW6hlCuiSFPCGh2NPQiHI0gmu2HFIsjUKwJ4yWL7eL/LtjDDdq6I+dvTuHHpMlYWl0RmHPb5BCiX2GphpLTO89sisKY8PWBhZHgXepIprK6vYymzjAOnj+DUY6exsLqCgweP4bvf/j6uXbuB/Qf345Of+QTOX3wZF198CetXFxFPduPw+44hN/8aDj+yH0jFMHljFf2JPfiJx9+P9dVV/Pnn/hRXLr6GVH8fDhw+guFdY9g3cQRz8+vyTAztGoQVdOP5H34X58++gJkL15CZWkHN3cRD730Qe/eN4sXJKTz4s59EbOgAqqsFBAmUJ4Ywe/UGnvurr6E4fUeAsu1xYbNYgl1rYSCeQsjFlpUSaq06fOwPNtFcTmVGgLLp53fmoJj6yZxV52iuM6zg0BWb/1aoVlCisSN/llFLrha6/EGZp2qaZ1ocmONNZtej2fXaOMF1wy/rT6tVk+esVisj4Gvg8UdPIx4JSKZ0X7ILwYCqv8TJ3hQIxQvMrB1ikkjTSXrImYJPne0VYlRIYErtCE9d1T1i2iUeDTRgbKFlCq4ExHz/0WxP9gFmnFhs0ueQru98BligcQkQ5TtEjLmZoFCtYWFlFWW7gUqlhkqVEnYXCo0W5tM5vHbzDhaXN+Bu+cVsrC+aRDIWg4tFxXodlXoDjz/5BB577+NweVtIF7LSK18mc5/PwOXh91UFJKfTGWRzBUwcOICZ+XkpPp2875Sox167cB4XXj0vTHwqkRDzS7ffElDMViJXqylxUOJVQYNDbwzXTv5PP8Zt2M6hd0ZgZwR2RmBnBN6tI+Aa2H2yJfJnYXaVEXUYOvanCiNqeq/aUT6MbOHmj6yN2RCLMZP6Bulm1sS4CFA0ub/O8evVsjAjrFjLBliylM3G0zG7cisYd9PYiYDZSK/5eylFJFiORsOIxqIaX9KgqZTp++XGmBv3agtFu4lPfOqf4NCh+zEzuyKSL0Y7xbtiyOTSsrkt5NiD24DlCwhg2bd3DOVSFvncOnbv7sPT3/tb/OWffR5eyyeOmATV4kxKR1JhPpUZ5UZDQJ2RowubRjmkDIxKUBUIcAOkUVuq8nVyXrnRJzNheo/dZJPpwFwSsOH0vrEy7/RfOhs65yt/fydQdkyzgoyq4TiSWXCRvVWQ7w8EMbp7t/RAtxhrYkAyyxIExHSL5sYoxCJB0EKIzAivt2HDLhdhC3tdE2qC8rtwNAorFBPgws1itpRDmdX5DkbZeRic+SAgWDJ0lfUVIxthfXXztcU6q/R/Cwy+PpZMiTXmyap7r0i2WUQhoUMnZWbZSn+ySpEJlHnddDhlFikl58zYpZstnweCRXG25TPRLvro2Tv9vnSWFdDE32vmvGw4eeamX1iuz8g5nUxfMjwetw9eZu66POLinkymEI0kRLrO+0WAJptZYVFNjJYx2SEg9HmUyZVoGcYq0TiHhRyTDa41g60MYcGW7K8UB3IasmmElfQdmgxl9h6KHF2uVyO3aG7HrOvNzRVcufqqAOU7M5NooQxGiVtBxo1ZsD0J2P5BtMLDbYMgcQqnUY4hPtXwrIH3jvVhrCdu5J5CsctzIvMtEOgAymTDCLrF1kyLH3IdUqIzGcmcz/QxcGSjnCNa1NMihY6fkxfvaVF7wsxwwF0ro1lKI9Cy4W9VUS1kpeWAv4dsv7iat0wLADfUxhCL7LLDKHMt0Mx4VRXUyeIGgqhbMdStiDDK7Lm3vD6E2KPM9YmKDebtVqvYyOZRrlKG3UIwFkdPb58CZZ8PLg8zZMsoCaNcQT6dw/ryKhbvzGBm6jaW5xakN5YGgwSTAwMD6B0awPjhg+gfHMDa0jJW5pdQyRdQTGcFEDNmx9tiz6wfXpcLYRPBRfUOTfvmlxeRzmZFzs3CiYgYTL4vlTfdPUlEe2NI7u7F4PgIsqUiTp54AH/3t9/Fa69dxp59Y3jqM0/h0uULeO2VV7Dwyi0kkt048sQhZOZfwonH98E72IWbU+sYSB7A42d+CosLq/iz//THuHbxEkZ2j2JiYgJdsR6Mj01gfSWLUCiGoT27EIgF8NzLz+KlV17B5MUbSN9YEPO++8+cxMjoMC7Pr+Lhj/4SQr370dwoIRRpYfd4H6avXsIzX/4LVObmcPvaFTQtH9byeSp1MdTVi6DLo0CZ/fYgCOTk6HANZ28ygbLE3CmJL+ws5wdBNeearAEteXbINhdrNmxKhGlGx2O1GohbITksVRsOUObxOH/8bDHqAMpuAmWZ7014/VwLuNaWhVHu7+0S48RUd0yME6PhiBqwGUWMSPTFl0IjFDv79fns0EWaawuBpeTTi98CWyk0VUCKSOJPQDdoA4ylLYZtOVqQEjduj1tTCIy6jNFYTGYgI06nbhGD8Jmo15HO5rG6viGu4tWqRsk1ai7kaw3M5Qp47fYM5hY3UC43EHJb6Iuk0B2KwmJsJN+V/D0+L8b2jSGRSiBdTKPhqmNo97As3JvZDXj8GpNm23x+Gzh06JB4EVihIKygX1aMW5OTmJq8gVIugzDfaaGIPHuMhGIrUSjgl4ID/QhESRPeg9f2fPLduofbOa+dEdgZgX/gI/A3//wD7UbV//lLL+LS3OY/8Cv6b+v0XYN77lNxpzjrEjAra8OPKk1spK9RJVvtfki+1Bkt4ci1zMtYXsgOY2ZyTzuBsgMkGzWNiWLF1nEBlvo3WRlW54VVJaPMXmiVXkvVnjmJ0m9bE7DMn+nq6hJ5aLPeFOm1OEazL8rrE4OZTN7GmUffhw996OeRzpRxY+oONjbTcNOFNOBFsieJcrEsMRPcaKRSPTh0YEKq94XcOkZGevD097+Fr/zZF2TjQKDM3knp0ybLLcBsS3p5r0CZ/V0OUN5iSRUoa08XGQxW3ksgAy8ydUVfb2CUO1llByg7myTnK4EX+yTZb+WiBJQybMkX9qMrkWgzyuLcXbNp4yaghe2h7HEMhyzJtQ343cKGUZ5qS+90CY06TW688AcsBKNhhEJxGRNKeXOFDIqGUdYLULmvgEeTE80/a3+ycWA1yoDXSfsNM+u4s3PMto5j3L+NOVODQJ79dewnJgimy7LMWTops8Dj9OxqJjLZkxYBdb0ON+e6YaOrLY084cZXzL3MeTubTmG7hVU2TKdIwPmcGIMt8RxToK9z2lECaLGERR/mdwasEGKxuBh5UW7sFTdaS2S/lbKNsiky8GfkumlOQ6DWaikDb4oKjJ1hQYN5oCLLlQ04CxgKprWn2elhJA7XDT6vg33YamymWcfavkDZpldUAjR/ymU3cP36a3j2+e9i6uYVVJsFYbMCQfbghlEJ9KHmH0DL6jEZrG4tNAgwVyAsQLnZxMeO7kbMCgjLRgdsF7Ooyax5HWlnAKEQzbwc88COoogU45SZ57rQNv4zzBcLEJ09+44DtvOcVCtVJLtisPNpBF01ZFfm0B32o1rMoV6roMVoGxMLpnFfW1FQwhhSYWBrBJAUKQwgF2M9wimfD3Vfbq/JZgAAIABJREFUUMy8YMUg1QS2a3i9iPG+iyN1Q2KZaMJEGWq6UESlXke8pxc9fQOysZd1zM3e1ArS6U1UiyXk1zextrCEjYVlzE9NY2l2AX4jNXfaEHjfE4kk+vv70R3vEhDdlDnekKJXlexxvqgtMq0Wgmx3YDEpaCHSFUepWsH8wgLyxYL00kpxhQwks+fdKrv1xfx48H1n0DXQjVK1iqNHTuDVVy7ilfMXsWvPKJ76zMfx2qXzeOmHZ7F0/rb0hh58zzjyCy/g2GN7kDw0iGtXl5BKHMCjD/00ZmaW8JX/9GVcfuUC9o7vwdFDh1Er2ggggOx6Cam+ARx/8H50j/bjuy89jZdfu4xbl25h48qstMPf98h9iCYTuJ62cernPo3g4CHYazn0DYTR1+PDwqsv4Oq3v4u1q1dw6+pleCJBLKfT8PuDGE70w1sni5iDy0ujNS0uOWuNxNCJ4aRL8pOdIpkWR9Uw0JkLUhhCSxRTZJOpcKFzPNcQj6uFCB3QDVCWZ4PeBuY55u+VyDwqAfhO40LGdwvd4CWKjeaDORyaGMOBid3wuKuIhHyIhPyIhcIiyed8cYrdnAdO6428h815si+ea4t4O5h1UpQ3prWFZoed6yyfQXGZ5+nIMRRMs0AjpQRRTWmVXBz6eb4sfJq1hS1IdOWenpuTAi1BKVlc5h43Ky1Q/7RUrOD8rWncnl6VvvGwN4zeaBJxX0gd2dm6QZaa6hJ3C32DvciWsyjVitg9sRvJviQ28ml4La/M4+7uXgwN78Xq6io8AT8205tI9nRJRNX66grWlpexNDeLerUi11Iq1ZVFtmkE5pYYK76POCY34g9iuu+x/7Z2fjtXszMCOyPwrhmB9P+7ldH+kX/zLTx3Y/ldc247JwK4ugcOSzyUflI+qMMimwDTj6fySTUxEnBipIwO+HB6Ph2GhaBJNhAmY9l0Z7ZZVQJlygkJlJ3IHKFWCZ6M86oAZUpwCZTpACvRQQGViUkmcxWZzCYSiYSwmI0q+2u59eRLWntUKc20Gx4ke4bxyU/9KsKRJBYWV3Dr1m2p3nR1dyESiwgYyWaysjkme3b08EE0mxUUcmvYNZLCM9//Fv78S18U1nM7UJaNkKkFOb3WwijLhmqLUXZYRnEXDQTE7Vaq5C3ND+5kiJ1IIQJlsrFk4Nsy9g6gLADTRCU54E8kapKHrOOk8RaWyFhpHEM5M926yVhRek0Wis6mZCNDrLi7XWjaZZFea0wJEA6GEIuGpfpOYMRom1atokC5TBBPF16ygEGEYhFY7M9sNoUJK5TyKJUd6fgWUNbrNcUR6XtjT7qJfhK+T2bDlpx/G1DuZEicDZ7KtXVjSqkfx8Iul6W3zhkLAmUHROk8V9aZjHKzaksUjrDRjTqqvH8ElmJ4pb2bndJf2TA75m3iYK7mdG3naZfK3rUooG0Bajqm8nvpww2HEY3GEY8nECZ7EgzD4wkI28I+WfbH5YpF+e9A0NK5TTBbrmhxyGxGea38czgSEqDM43NycVwpnab7OcdAQB6VA3ItRrovUnWyYArya8w3J+Ps1gJDJBoRwJrP5zB18xpeeOlZ3Ll9A9VmUUx73NzEuyxUIqNoBPrhCnRpvyPbC5pklGmEpvErXBfIqn7syJhGSrkdoMz5SjBBszv2axIoq/RazLzENd4pskg3pImPo4sw2VePGCCRhRXpvmHS1ejOkUbrV7r7FrNpJIJurM1MIhX2o8GCT40qF1VVEFTSyV3N4tR8THo6nd74mjp9i8LBAAw1HWsJUGaOcj0YgysY11xl0ODIg4gByoxk8rTqIvdcXd/ERi6Pcq2JRG8v+gaHEAiH21m+7KPf3NhApVhEKZ3DxtwSlqdnsXhzGtmVdSkQ8tpFWGMUQUF3QByTQ8EgelO96OqKi0KBhaFSoahxa+xNFzM7gn6NmGOhK0q5q9eDpZVlcdyWYqB4JdhoMi6QCgTYOPPkI+gfGxL58bGjp/Dyy+dx6fJV7J3Yh48+9Qt4+dUX8OoLZzH9wxtS0Dzx5CE0Ny/i5Ht2Iz6RwtXrS0jFJ/Dg6Q9hZnoZX/4PX8aNi5cxtmcUJw4fgp0pwlsGChsl9PYP48SjDyO5fxe+ce57ePGF81i8uoDynRXADxx6+CT8/b04n7EReeAnUYgOo5Itom84grF+H7wXX8HGK+eRuTGJ6cmrcIf8WNlMSyQgGeVAA9Li0nRTxm4KLWZtpbpElDmMH2SxRwpnjrEeG4JUmSGTw+0WDwwWnCqUNWuHgGbIA4gGgzLvhVGm54Ex5OOxOY/Z1iPF3pZLTMWk0Mb2Gamx1VGxC+hJxnDk8F7EI3TK9iDRFUaQfdLSasCik2Ppp+uPqL3oZC7mj1wD6Emgxn4S6W1aVBQYaiqAtnjQVJHnxTluWhs4k00cFsGx5D1TMWai73hAF2XmbEEQh301NaRcn5GFLH5xrSHbK89U3Y1SC5jLUHo9i5nFDdRtF0LeCFLhBALMR6dih+9Jt+bGU10VT8ZRqZVRrBYQ7Y7h8InDqHuaqLkbSPX3IhbtgccbRK5QgN8KYOr2LSR7Ekh0xQQ8Uxq+ODuNxblZKU7UKnWJrpSCEZ3rBZTrM3U+9STWU6d29os7I7AzAjsj8GMZgR2g/GMZ1v9iB3X5o6MtdblU+SArtp2gzYk+kkq5+RTZpgPEGCVlmGXp05SIGgKcrTgacTpS+K3gu1EVoCxy345sWQHqHYwyGdtORpnsJ1/uPF9u9NdXlxGJx5BIdEs2rOanapaq5iK60XD50Wr68XMffQoHD54U1+uNzYwAKr/llZiPcslGLpuFXbbFTfvk8aNwgX+3iqHhJJ575u/wZ3/0h/AwwsNvKaMsIF4ZZelpNaBLCglGes1Kuhg9SY+tQj9Hes2+V5VlO2BXWU4Zv5bjIkyn0YLkTre3PiJH7jRx0l5lBzA58UUOcCLY4DURqBUrVWF9fTQbcnuEVQ5FohI5UyzmEY9FEI2G4KYJFXui2a/ndSMcCCIaDiESCcJiCDGvq1oWoMyIDd5DYZNDYQQJqgJhYSgJAsqVIspkxUWyaJypTd80QaoDcoVNbsuiNWqI7LnDGjsbPkdK6DwBTnFGCgZOpAsBM1kcxjlR4i8SOt34sEfNKQw5BmvU7pMpadiVdo+yuL0yJkjAshaHpEtWeu+3WCUCbDJz6kWusUftZBkC5bbs0XyHyTrlppggMByLIRZNCJgNBMLCLtNBmIwPzXkEKBc4xi1hGXkNco+NARkho1yn9LADoXBQCiN6nk1YlvagEzxzDPi9hXJB3Gv5zPC6tP9fWXgOO02mhGmixRRzt8NBcXOm8d3c3DSu37iM5eU51JtFYYQFDLtDqET3oenrAvxRLeDIMcnK10V1oPSTC3u7o3h4pE9j0NCQuByybQTNnN00dZOxCRGga2SNM3e0lYDSUC2gUdlCUO0AZYddVqDsfCr7rFJ+uj834GlWEWyVUUsvoVXKiDlSoViWKB1RevB8CXQYrUNlOHuajaux3H+eh1nvCJT5+7h28jxaXj+afgvVQBSwonAFAmJkRIaNQJmKDC/N9prMO89jYXkF65kcKo0muvv7MbhrFMFwRGSmBN/cwJMRq/J52iwgvbiCHE21ltexPr+Ccr5o5PIEVKp19dQgubyOt0E0GkMsHkMymYQVsLC5uYH1jQ15NqosionHBBOmWghYloALPk+Sf25UIAQ9dKBjkaLYLOHg6cPoHx1EMBLBoQNH8cKLr+Dq9UmMH9yHj/7iL+Di5Vdx7rkfYPr5G4hFYzj15FHU18/j2KND6DrQg5u3VpHqPojT938Qc3Ob+NJnv4Sbl65haCCFh06eQD1dgLcI2JsV9PQO4Njjj6DnyBj+6offwfnnz2Pz2hJKd1bQ9Dex5/Qx1HpTuNIKYXnoCGZcCRQyeYS6XRhPAsdXpmHNz2Pz2nXMTV6HJxTAWiYr/gCD4QSsBp+NMqpNG143M6w1r8xhaIWRNT4cApTNGiCxcl51eOeaTpd49h/zzzSQos8BCwn8Gd6aaMCSNaJSo1LEFnd5FvY41iwMc17Jeg4XQh5Lpj2LdPxhPh+1elFc5g8fGkN/bxx+XwvJ7ojIk9mPrqkBmm8vRmDSiy+9Qe33hGQfs+AhhVN2PeiaxrVeCtIEybx2Giyy+ESDOu4RKH2WDHoqjUh1E8ByPqgHiTzdbDfp6O+27ZoUW2YX5kUZxhYTvnNZfKrynQ0f8tUGbq2s4cqtOays5eFuBhDxRRELRCTKja0t8mx5+OrhPqQmMmr6qtj1CjxBH4bHhtHVn0QwHsHYPjLJGwLG491JuVfXbt7AyK5hMQCdvHkTNANfW1pEbnNTWOb0RlrWQ12LtKDEFi2+N5/u+TDysd3/xTZdOwfaGYGdEdgZgc4R2AHK7+754Ap2jUk8lDCQ4vbrgZ+9nEbmKUCkoyfTkZ05rtUO0OGLVAEIv9LcRI2klJnm8TVbmH/nRkP6aG27rH9vXK8dMy81RiGg8Qpw5oaYUmeW1bmpd3pWNzfXZWOQ6u0VSacCZd2ca4iKBzbbgFt+PHzmCZw58wTK5brEOhEU2LWK3J1CqYJyqYx8LifX+sD9J2H5gc3NRfT1x/HS2afxxf/47+CPhsVwhUCZfbQ0xOImZ4tRNuZUZKOEhdD4J81bNRsgI9MkABN20UhIHQZMNmiUQ1qMKylKtrHGRRlGTa6RY6NguS2HN8wiN9WOTJ5gw2ES6V7qsPMEyvJJ+TxdWL1ezM3NiCy5vy8lhkOSJVutyMaBMTEClMMWAh6XAPdGrSwyNek/JXNJs6JIFKFIGC63X+TCZcZw0fG6xgxlJ09Yr0OLHcqCyhwyjqs63zRrWkyazIcDiDtlz52PlvPv8ltMrqxKo1msUAdwKQQJ66dSeTW+UQkzc2NbVRs+bgM96pxOoEx5pLDTLGw4RjlmUyggnveQ0kCnF9/Eq8lcNoyybraVSVZXZoIqAmXGaUURjcQRicREBsp7RLfbRsMlfXzlSlUk7MJCU6pMNQU3mox5kfqLMueykXfRWEtl1k5hIhi0RCXB51kMqQiUK0WJAioVdf47HgTybHpYuKEJVxW5Qlak9fxFLGTQpb1QyCGT3UCxlEG9yXaFhgDlirsLpdgE6q4gWmTkDMGmTDyfCwXl/HxoqBcjMcsAchZjNHeVv5tznX2RBHPsHdR1iAfTZ4gFOHEw91rCyAf8+tWR7WuvsMY/6bUJzff6VZi9wF6gmV9GZuY6kmE/ahKJ1UJFYrsaaLE4RcaPRkImWkcYOSdbV2onxlCv3Rutzu0OUK4FomhZUZFe83w6pdd0lfc0ashks5iem8fqZkaAcnJgEKN79iIYC0tLCddCAg0CZbr7VjMF5Jc3kF9YQ2l1E65KXRjibC6HQqkkhlxVgglKZOlB4PMLq8w1pVwoynMw0NeP3btHRbI+feeOmBoybkci28xIcS60iyvSfmP67sVJuYV8LY9jZ05gZHy3sPj79h/CubMvybUcOnkUH/jIB3Hu5edw8eVzuPXMdYSDUTzw/pNoblzA0Yf7ET/YjTvTG+jpnsCJE+/D/GIWX/vi13H94hVEQz48et8puDIl+PNNVNYr6Er24dBjDyN1cgJfe/kHeO3cBWSuziM7OQtv2I8Dj51GqTuF880IpnsPYcbbg3LehjdaxUgoj0fyC4guLmH+5VewMTeLhqcpQLk7lkR/KA5/jWkNtgBltvhIB7xk3us8kveYabFp+xNICwoQoN+DccdnMbVYLqsJIHvd2Z9rWH56PjBL2xfwiVqlUC6JyofsPd3G+dDwfg0ODkquby1dErZaJNKSgsCoIpq0VTCyqxejo70IhzzoToQR8vkQFgNAExUoTLJKpYXdJaiVeepW06+W28SJqWEkr0lbCLbmtIJTPmts0eHaybWL79ktdtmUnpRVFoXIVmwbAXOuUJSCTC6Xh2UF5X3EQgI/qKqqtbxYyxYwObuE23PLKOQbsDxhRHwRBNwBzacn2BcAq5IUFZioBLzCgm3DxsDuIQyMDiEQC6J3cACZTFruSSyRQDqXQzqXRW9fH0IRC6trG7DLeayvLEvPvowJ+8rLdvuZ5nshFk9Q4oYvJz/17t7F7ZzdzgjsjMA/6BHYAcrv7tvnGtxzqkXWgMZdNI5yzJ/4UmRFlS9IMVgyDJHkA4vxhwN+t2KPHNDskp5ilX6KXHIbUGY/IhllSgppIKKyYpUKc7cs4OkuQFl6DdnDZYAWgTLZ2mQqJQyvuIVKFZ3ghsf0oMENQdOP3XsO4gM/9bMIBKKoUmZr+rE9Pq8AZQJ3biQJbk8cO4KuriA21ueR6o3ixbNP4wv/z/8NfzQCn9vfZpQ7gbLKQjvNvLQH7M2AshhGSU6QYzTksF+6GbAsv4AUAhMRIot1Nj+JJhQod4JIh/lg7zbvjzByYcp4PUYy7xKpNc272BfLTbiw91QDeLxYXV0WhphAuSsSkngoMsfs14qEQohHwgiTWWS8Jpk2blBoMlYjW0ssYCHEDGVmyLq8KFUqGq1RzIuUV4GcAlR+qMnSFsvBDR43gg7IERl1h0O0A3qcnt9OptkBLLKhNUCZbJBKo7VYodm8dNTW4oIDGiXCicwKwW69BnZrcnMsG18jsSSjRoUCJeqd0mv5s2GUnX5Pzj9eCyXPyixrzrVev7q2k03WTWNY8nDDoRhC4bC0FkA26W7wtGkmVbZrwv7yZ+nWTpZHI14asgnmOXCj67QkUEJPsKjFkiYIlMniSM6xaaHIlvIo5AsolwnAlWmV8SR4I3vk1YzpdHoVmcwGKpWigF3munIO1tl7iYpIQVUKWUXB349C9DCazFox5n28H6KqIFB24qoA/NTYIAIuriMqcyaTxWxu1kZE+si8bisk/dr+gBMPpXdXnLh9fslIpdSfXwUwU40gJkQqte6AfGhJ5rTKp2XuuT2oZNexePMChqMehN2cJzXYDQJlXl9DXd/Zr8wiiTFVU8itUFLY5Q6grPFjGpEHFiX8IXG9drFf38e1kD2bXkSpwKHJEqWwjaowuzfvTGNlLY1Ks4XeoWHs3jsuLQx0HOdzQgBMoCxRdpkCCsvrWJ2axeqtWVTzJen15DrN4ps6LdewWiioDBdAxApKTjzlqwQGlVIZYSuIkZER9KV6sby2jLXNdWGPGXPkPB/CJnL9MP4IEjVFBQMA22XjPR/8CRw+dURUNQMDI7h+/SaWVteRGurDw+85g8vXL2DuziSu/d1rYHr0qZ84jsbqq9h3XxfC+2KYmdtAomsfDh1+DAsLWVx4/iquXriEul3Aw8ePob6ahjddRW2zikRyEPsefgA99x3AVy88i5fPvYTVK7dRmpxDMBbE0fc8gmpyAOdrMcz3HcftZjfsQg1dPW6MRgt4ny+DsUYNz//FX+LSubNwB9zIFctIRBMYCCXgLtlAs4oGr06eQfPsSjuH40GhjvjatmDc+Fm4YVGGYJQyZhpJca0w3gb8Oym2NchWumFxTP1eWVuyLHzwGWariKuF8X0TeOSxx7BvfB++8Id/iLVbCwi42EZEx0eqrQjomCFchGW5sHdPP3p744hHLSSiYQRp7ifvauOOT1aYKWiyFlIBoYolx6BO3vUsLLN9xESzSR+yyVNWgzFdN6VoYJzdJbpQfB7054VR1nZqaX9ioVPk3XYV6UwW6WxGnlueF9c8vhdYyKs2gXytidnlNUxNL2Jts4hW3SdssuWx4Gn6dEyl95kgnI71LmkpaFRsWJZPVWkeYHTvbsDyYCW9gSZ7qL0N2HYBgXBE4p8SvT3o6k5K1jPvTyGbwdrqMjzcS8i7xyN7AK7bfOaK5QqisThsfxJfj3743b2L6zi7Ryf68cj+/rc939mNPGbXC3h+cuWu3/vHv/kEYiFVSvzp81P4kx9Otb/v3/3Ko9iVjLzh3/i7/8XPnGh/H3stOz8+cWa8/XPPTy6/rg+T//bUI+Nv+Nl40I9ff/+h9tq9/ec6jz+SjOCpM1vH+NMfTmF2g142+rH9399skN5qbO7lGM/dWMLluTSyZVV53evHvRzbOdaluQ3MbRTf1PTpzcyhOu/B3c6Lx+W5d46b8328F3/83z9xV9Op3/6ZE1tRsR0H5hhcmtVjvtl4vN058X7w59/K4OrtjnGv43a3MXmn9+XNxu/orm787x8/3f4VnaZdnUD50uzmPc2dzufyzcZ/+/W83dx87fc+JveR9/+568v4xoXZu4779uf1N//zc6+bM86/85p533hNnFt/+sNbd30c7nXdert5f6/P2jv9Pteu8VMinuLo8OXFnrVyiQZSdlta6LUske/yJcyXpDpVU3Kq2aYOw+swyi43X3AO0BErThOZo4wygTLNvPgpkkwNAlXCSfqsFChLVJRs1sgoa76usB4my5E9ynalgnh3N0LBkFTf+f5uMOpKWGruDMikBRAMduFnfvYXMTS0B/kC+2q5g4DETxGI5IslMbmp2CUcmtiHoaEebGzMo6vLwgtnf4DPf/b34YuE4TOMso/nxA2xuPHezczrzYGyyGdNJq/Ifo0jb1vyzixjnw/lckEKCh6hDk2DJDgGW87NnUwr7x8ZZW5sHCaZ0kvpywzQHMiHQDAkjDrHlf3V6iruE1C+urKEVCqJVFcMHuZvcv+Hlmyq49EIIgTK7Eclo9wBlLkB4nFDlA9bFupNN/IV5k8WJWfZ6XltF05MoUPqIqbPsxMoy2ZLgLLyFZ3X2AmUHTm2M278XidH2Ym3aZq+egco0/VawKUp9IgyQoAR+66r4gYs8lVucKVXWc28nM2ucz78KkC8Vhd2t8HfI/dSDbSYK0rGw1EKcOMoYIkgj8CFLH00JtnTNFrT/uOA3CM2NbI/mU7UFUpja6pG8Ir7LJmgOpqiB1a1QlsR4mYMlha1HJd0Sq87+5MJoLlBLzIap+K8yLWHkfeH5+zzE4xXkM2sI5NZR7lSECliy0x2l4twgT9LOTVNv9wo+IeRC47JIttmJtUuuW3wwzELerx470hSTdRYQGEGugeiZuDc4vLiD3hkvWGOO9UtWlRRdacUIbwmOsrPHma6fPsRokmScR92fr9IyaWAZbJhjeFQbyKOP/zsv8XewS4cGE7C06iI4VgLPjCxTYoMDRuQT0rQOR4sHKmhET8YjaPzkn+nhRGem0xZ9pn6gqgxT9yKwi3Pm0+k11EWa0A2uQl3zcbG+poYDC6vrsNuAf3DQxgdH0c4HoPPsiSjt0QPhVxOHOYLG5vIr6xi7c4c1m4vYH12GSGa8wUsjWRzNVB1t5BtVLGWzohpUjLRjWggABfXggbNwWjY1pCxtbxupPqSyBdyqJm+azVwpKxW2UXebVn7Xcyir8Hlp6u3C0cfOIZde0flXo3vncD3vvcDLCwu4P6HHsSTH3wSz559GjPXr+PWuUlY/ggeeM9JFJcuYt+pbvQeTmJ2cQXdiT04dPQRzC/m8M2//AFuXJ6UAsKTZx6GN1uCN2OjtmGju3cQu0/fh/jRcfzVy8/gxZdewvqtWRRvzYqT/eEHTqOe2IWXWl3YGLwP07Uo6jawd/8AjvS2sGfhLFLZTbzwN9/A4u0pkT5n8lkM9wyiN5xAo1RGq1FVMOmjasmU6VhEcgp8Zq1vt1+I9JhIUyP+3H4vKo26rBVkjAVUG6ds/ozG01Ea7UKlWUfBLsPl92NkbAwPnnkIJ06eRCQalzn1Hz/7HzD50qsIetg6JKuOAFg6StdaNsp2DqMjvRge6kE46MVgT7ewyjQBo6pBculZCJX1kwyyFm1ZX5Xe5IZb2WbKyY1RmaxXpvjDAimBvRSlOHccJYVhjUV1wuKZtNGozFuz4rmb0EznbDaHbCZvUgT0uYlEoyiWSihSwQEP1go27sws4s7cCsrlFvzuIILeMDwNr/RpS0+1C6J4YNoE620E6ZVSCeFwSNYQK2zBioTAAuBmjk7YLXh8DeTza4gnEtJOEY3HkUglpQjFohLfSUvzcxIzKdGNsqYBfX29Mp+XV9bg8QawHhjE2fhPvtN91X+17+eGuROsvt2J0DRo+yaXP0Og9ciEAu7f+9oF/OuvXWgfqvPf/v13ruJ3vvSi/Bs3u3/9zz/Q/r7j/+Irr9s8v9Uxt5934p9+rn2cmd//BGJBBe3fOD+LT/7B9950s935+7ebIm0/v3sZG157p7HSvR4jW6rKmHF87vXjXo/debw/eX4KBFzbQWgn8OL9dQodnffgrc7rX39Vz/2tjvupP/gevn5+Vg7T+fve7Lg85u/99dY8cr7vXs/pza51+3y9l/F+q2Nt//kf5b589u+uynPzVuPXOT/vZfy2n1fnc/lOfp5z83e+9MIbQCsLIdO//4k3DB9BLs+181pYPLj4ex9rfy/n4GfNXGchrbNgdS/z9Z2uW5x3/J13K+jcy/1/p9/jemLwaItSM9ncMxvZCV8F5CVSqyro5AeZGJWwmixX/iUBs6kxtZk95t+SfRIJpAN3nBxUkqOs9toivZYMXjm6AcuOIYn04WrfqbhfU+rs9orsT5gjj0eMpChLtEIWIuGoypHVRks350Iq++Bq0e3ZjfsfeBR79x4A+6YoP6NZllissGfMppyYZiklDPanMDiUQqmYlsr9lddexdf/6s/hDVrwurnZCW71KPPUHUme4xjeEQ+1xSg7Tsja78W+TZVe6y2TooCRuRNAcqwJUOg8LiYmbZaOY2vYLCnjO2JJxzyNLKJmdfJn+XPKwFlgtrS4dbOH0ow4GWWV5TaEVe6KxxCPhOAlWGfBAuqKm44H4YpaEqlDRrlZI6NclkIHAYLFfmfm7fr9kk2aEzBGoJxDnbJOYQQUsPBDAaRK9UQSLUBDx4b33XxX24ymExR3sslbpk0KqgUoU34offJb0mt+nzoUK9OszLAWcIRRESlzA1622xnX7FqL+cmM7dG4qO2u1wqUGwKWhVnuaCFwgLJK6YnDGb1CoKwcmk6NAAAgAElEQVRuzpRDx2JdCFhhZUatoBQtpMjUYo99A5VaXUyBuPEWtQYj2UQWTWlwC27xD6OLtT47nDeOy61Kr9k7Tvbaks0rr4U/m+V9KZVQtTX+SE3GFCh7PXqfGEVDoJzNsddPDdtcTSlFoSWFKPZXsneaTcUhFAJDyFm7jBt1W2WtRTUDGThXB0MBHEz45ZoIllnI4aY+6PciHCTjDwToLh+iAZ2CYJmzbjJrBMoqWWf7AxUv/MriA70D2kHWW4+EXC/XGzJr/HM0FMTMlfP4t//Hv8L/+M9+HVHLJQUSvYcUFaiRG/u0G62qGKa16iYn1swXWQvb+fKqBGFfp8xFgnqfHw3GQ/nCaAYiaHJdZZHK50HECsAvGVI2XJUKNlbWceXaTaysbvLikBrsx9jEXoQScVjxGNzs96e6oFBCo1zG6tIC5qfvYOn2NHIL61i6Po2YJwB3o4F4PIwaz9mj/fWZShOb5Qp8lh8D8SAiZJ1rbtStbqQrTdh1G0PJKLoTEZTKRTFG5DWQpeOza/lp9FcTYKPrv7ZEUF6cr5axe/8Y/MGAFCv7Et3YWF3DysoyDhw6gA995Kdx7uxZzF2fQmaV/Z817No9iFptA+NHUpg4MYK55WlE4j148JH34frlGXzjr57HwsyyxAqd3H8AYbbm5myUN/NI9g9h9ORxJA9P4KvnnsXlS1exfmcW6bkZ+FrAoYOnUA4N4ll/DMXR41iuBFCutpAaHcREyMaJpecRmp/F+WefRy6bQb6Yh9uuYVeyF8FICCXOgXoN4aZH22nE2FI/dfXVgh2/krl3isNs1Wgyaon1ESOpLtEMT/r+tWWjUq5qvy971SWRwYOBkV04fPwYxg/sR7grJk7NBKQc61g0ij//ky/h+W9+HTGvBS9VUVVjDMioKW8TlXoJgaALw0Mp7BroRZKscjgoBROu2zTfk1YqFtakFYle3OpIR7DpbjIEa+s55fcSJHMNpqpAZdiaRMBncOvDFLSdcelIyZAiupueBTVUKzWUc1RElUDKVztPPLI2MzarUKnArrswO7+Jmyx45Jm17offE0LAE1TPEbLHnLPy/lBjQVorSqICDUGZmkGXfL8flWpF7ks8FpNzb3oqaLTK0rfNLHAuwwFK04NBdKdSUtCl6qxil5Er5OALeNREUAqNarzINfiS7yimYiff6b7qv9r3v9MNJ0+UzPLj/9vXXrcR7gQvz99Yxoc72OE3+7ftG+3tQLXz5zrBG8/hrYBy58abm/zdv/Undx3f7YDm7wuU+Uv4+wj4HZDwTkFTJ5h8u0nxTo/tHI+ggb+n86OzuNAJqO4VlPJY2wsk/LtOQPajALW7ga53ck4sWmxXKvC83skxnHF6s2Ntv08/6n2houE3/vNzrztc5/h1gst3AnSdA/4o4995MtufD7K/v/vx0xjpibSVH281Vp3PJe/r4//qa/Lzv/bkobec6s73dn7Tj7Ju3ev9e7vn7l7+3bVw7NOCSaQTWXDXVnakcwAlYnS74ICUzoa2rX2pOYb8oNFimcCo9rEcZGgcbNvHU6La/FjHTrddyXaOZ47NL2KSYgyT2nmxBnm+7uoJ0Agi1PxHftT8vyPH3LpWBQrCDmlYq7i9MjpCHD0NOHXGa/sgy2bkdadg/qOjAZA/6xQXtn7+daOoZ8eN+dvcRe0gVzjSvo+d/23O2dnotXt8zXGd65HfRXmwI7EzmyiV5gK/PwjMd/vhE3aihlbNRq1Kd+26sGkEyjT14Ua6bNeRLRIoF1As5OV7VJa/ZRRHQEzprTirSsyOul6rxM/IDUUhsPXZ3rh2xDQ5AFpAinHRIlNOSb2wYUZ67QByksXOJpejJn3KdCAnU0Z2kwUUwxzVoUwyez75tVN2zeFzXK8JWKWkYAy0CGb1vHWQlQVX5pEgLxgMicEWgTJl8JQO+3zsP6YSg5FKjJehyVJDJJzc0Mn4+bWYQpm1q9EC84C1/11ZHacPW4okklGu+dH85PcQPPNnM/k8ymW6ltP92pEks4eRm0ntU7QrOWymV5DLb0hkkrDIdVYQ+BySnaqj1mSrRgtVTxjF4DDK1oBhb3VGSl+92ZzLQ+F24Uh3CD0BlygqaEjG8+T8Yv8mFQshv1dk2DTrCQZp1MX+Yy3gsaglMmuOoRWG36L82pLig+Wls7RoP9uqa5FN1+sac8ZiRbWGeCiIf/nPfg2pqBf/9Fc/jVx6GdKRSiBtN1Gv1o0CooGmqy49qCD7ZsyLHPd5ypC1v96Y6fH+sOhDcwNfAC1/CFVfCA1/GC1G1bm9shEPB3zavsD7U7axtryKq1ensLKaZkYaUoO92HNgDLFkAqGuBLzMeK27UMqXYOezApSXZmexfGcG+cV1bNxahL+hl03pd6VVRjgaQneiG5GeAXSN7IYVC6M77EIqmYDHH0Ez3o/pzTwu37yC3YMpBEJRrG1uYrCvD/39vZifnRElyOjwMCrlIqZu3jCGT03Eu5LoHx7BcnodNZHpArWqjT2DwwgGfNhcWxPzPpr6razOIRyoifKoUqxK4aNSzmNwVwKjY0PYTK8jX2ygJ7Ubm8sl1FfSaNKF29NEOBJG3a6AHtG9kSR6E73YLBTRCkUwtbqCQp4SchuFIgsMLVieEMpVC4u9A6jEhzC3lMdsNgNfKo6Ur4LT+TlE19N4+hvfwvrmhhRvIi0PhruSCISDKDa0WBKqAi6fC62Otcp57sXMy7ie85mUtYcFKOZtU07v9xkTr5rcby1ftZDLFoRJJYPc1d+Ln/vYL+DkA/eJtL5QKRsIq8oQHpPj9J1vfgt/88dfRNwXhGgQKk3N1fa6UXPV0XBzXSpJkWNsdAiprhC6IxZiNFNk8ZNrqciuzdvBzStWjltY2ZZXgLLz72LQZWKf/MbMq9Pkc+s1pNftrGtUlDjjw2Iio6H4WwqZLMqFkhidyXNeb8JrsSBBRUsFdqOJfKmK69fmsDC/glbLjwD7kn1hWWcadSqa9H1QpZcI+5RF4uSSVoBMsYB8mS7lKm1nC0g0FpV+cd4ldrG4PFV0d3VLXjgd5zku67mCZHoHQpo4wPdVLp+By0OHbi2IstDM+0XV1d9WJjDt3/M2b+F3zz+T6eFG960+4iG/ANMju7rb37YdFHVueLcD5c5N7fZ/69zwbweJnWBm+yb9rYAyZZx/8CuPts+VoP5uMtx3CpTvllfLsfn1Jw+12XT+0s6xYTHg6MjWuG0f558+OfI6oMAixPHf/so9TZDt5/9mebq8x7/71Ok2y86Dv1VRovP8CYZ4jXf72H5cFgk41p2s3ZupAnjud/vg33/ikS3J/fbx5H+/k3O627W+3TGc8+L1/fbPnngdCLyXQsbf575sV1VQ2uy0LdytEPFWE2X7eXQWm95s/DuPx/vQyfS+1dzkWBEIO6qSu4379vPhWP7Rbz6BXLmK3/nTF9sqBn4f15PO9WZ7oexe1q273b/tx7mnB+1H+CbXogHKgrc6MJ3zIlSWs4O57ADM2tfY8Vvbe9RtINm43RrRtv7A3xsoG6grx3EYyo6LeN1gECirMzQ31tKn5SBkuR65WtPHqEBZmU050dcDZflLZ0zeOOJvBMp6jK0Phbb3ApT50t4qSHQg7Tcc7fVAuX0OpvDhAPO2WqCDhXYAf6d83oHsIoU3QPm39rYkQkpq+k06AlfRkBihRhsoM9KGYLVYriFbzCtrydidDndr51cLO8Oe2A6gLP2xDqMsl6sAxWGNnctu9weav3COIRJdcbw2fcZitqWOrI6rOzeQzrU695ey6Tozw6tViYcSIziyqmLQUxcHb0d6/YYeZSNR9bsomdZNo9ObLOyNmfv8exZqglZQpNZklBkL5WWvrZhRMZfbJ7J6AmRGa1X4e2kMx15AFgIkQ9QlBlMEcMIoG7aE4NwxtHLk6fzKAgRZZgJiMriNFpDN51As26hVNP5IehaN7Jq/wuWi4iOHzc1V5PObYh5EF1xX3SVMtgBlFzeVddRbXhS8MZQDg9LPJ3Uime4mT8mRfhpjs0cHY5IhTKa8Wq3JObFYQYOeSMQSxjdk0QeAYNknY6PxaWRryfioq3coGBGHcCfP3ZFCi7rDPG/SF85TYY9orY6+JDPRv4vf/V/+JX7nt34JJ44dEGd7LxmqYgk+l09iYnhu4N2XgoALbu7G2YkpvgLmXhi3emkZkGgf7edV2+6A9ChXAyE0/VG0CJwFvPgQ4jPEc6T0vFRCejWNG5N3sLmZEza6uy+J0fERibwJxbvgDgRRqQHFfB61chHplTWszS9g+fY0NmcWsX5nHq1a6/9n702gJDnLK9EbkZERGbnWvnV1VXerW629tbYkJKEFCbwAtufNeePxeniDbWzGz8vz7nO8jcfGxmMfY4MXwAYDMgybQQLJgDFjBBgJrSCp1Yt6r33JPTIzIiPeud8fkRWVXVtKyMA5Sk6h6srMyIg//oj873fvd6/MjUbgom9iBFffeB2m9+yF0T8KLVfAyPgI+u0A9XJRUgDKWhonFmng1UQhbyI7OAmn5ePYc8+i3WpIf7YReOjPpWEmAhSXFmgVLvL4PXsvQ//IJI6dOYW5lSVoVDi4LezZtQsZ00KluIrVYlEksIXBHKb2DQmQPHX8FBKUcvt19A2YmJ4eQqWyirnZFfjtFFKJPmRQENOvlaV5tJ06spoOq9XGvtHdcp5PLiyimNBQNDSk0nkMD47BZQ52rYpmtYmglYS3dwoDew9icbaEZ8+dQztvw6ZDd2kWiZl5zJ44hdnFeTzzzNNozi1hz8Ao7EwaDZ/mbT7slo/ACJ2oQ/O5zv1CHMWVMkHiB+V5tklEMX8qA5nXZ8v35XqnYZcrLUoBMoN9eMN//2nccscrJYqN8u+ZxQUphJEJLVcqwuryej178hTe9SdvRaLVhq0zvky5rsPQ4ScCtBMeoLEI0cL46ACmdw9joI9eEgSbBixmXYfFG7WbvMJ5b1PfKeSTqdtR99fQyVq+99hLr1yv4/fVNXC89r3Le5KossSoMSwIBureVauUBYjz+mi1eA/1kLDSWKnS7buNSsPFufNLOHrkLGpVB5aZhU3juyAJn/M5LLC3fba0MIotAZ/3Pg1oNBsoViuS8c3cazL00v7DNg2qidha4zvieTDQ1y/FDLZmMFlgZnlZ4s/I7DP2joCYyiinVYedYmyiUgJQAWClM/gn/zosJIZfwNLq2/stBHxf/J3Xr/UMd7HGW4Hh+HPdDO8Xf/v1nQVxNxCIg+husLsVUO6WeW62OCZI5UI9enR/xnZAOn7G4oCmuxiw3ZntPpbNgH33dnrZP4LLf/vt13c2sZU8vpf93wj8RPJqflgcKG8lg48fG+fa/b/yXeuAUjeA3GpMtzvW7c5H/PnuuRRvHdhsO72cl41AdSRJ7h6/XoFynMElGJ3+2Y2VFVuNRzfju9Xc7FaIbLS/3Uw+9+u1f/zgBYWs7jnQSwGp+/zxvrWTVoxe5sV2r9VmDv2YIM0Iyql1fYzRVV+BnQV/B+hETGYIDhSAiCO4kOsMwVbHTnUN7axn6HpllEO2V7B6yLgpILieg+2AYHGp1UVyRSdP9eWujlMyLtmLFjLmCigr8xL+bR2jHBUOOox51xDHxnL9M2sj/FIC5bXPDM9ZxNKHAL/zfJypD9lRFW0U0qmRLA8aVowAvzMN2BaXHNSnMv9ayVPJaDKT2U5nJb6oremoNxvSU0mzNrLGkhcdgk9KfIURZTxXGNWkzFRUb3oElBmVomJG1JJJ2BmRGauFmcoxVb3hCqgwRshQkTo0KhPmVWVukkFhb2AkSxYdoKZixuR1ZG0p42t5wtRK3z2DiwjoPLKeLrzQqC2SbXfGkcjT16SfTvyqRE4eXS8h2yJEJ9lQJbsW6XVOOV2zD47Saz6njplA2RPnXHGGD1kO2aaYRTHOhewuJd9UASgwziJDVAyI2HPVL83jNuQ9XNBz/8t1+gPQwK+lZNxyPpTU3iRrzfxuMsrLcyhXVqRfWWScAfsZaR7WQpvAgow72WRzGLXkENxEOuYwHUo0JfpG5fuSLb51PIcGDcqk95pAmaw2TYECZNlCkWYsVBpp21BgWQytCJQTSCTpxq9k13TEZua0yOk5d0KX6wgoC8vOPfQo4fRFTjrUP4A3/OiP4OTXv4Z3/Nnvoz+fQqtZhs8CAnPYAx2tph+a33nwNcq2OVWUIoXKCOnzJACJSa9lvCU+Rx0rTFtylOl67fOH/6bbsWHAtixpa2jz+Gt1lFeqOHt2FpUqWXsg35/DyOQwcv1Z2IU8TCuNVhtSdOIcLS8uY+XcLGaPPY/546exePqcyHX7x8cwcmAvDlx/NS6+9hDKbgtnKw4qgYYUz0p1Cc3yKpyGj7JroOx42Lt3EpdfsQ/JzBBOnZ3Fs9/4OnzPQS5lgl9s7XoJmtdAJpVE4DnYvWscl11xGMV6gK899SQWSytI2hasRALNShX92SxS7KluOqg36rjyuuvQNzKCE8dP4snHHkc2ZWCwX0dfwcfkpIV2u4JyqQyn3oZlDiI5cB08L4Pjjz4GY6WMfakc0qUGqD1vBAFqBRuloRye92pyvJddfCnm5pbx3JHjsPU0xoYmUd87ijOlMsqLVSyXHTSDBEbTBq7AMvZl0jgwOY2RyQk8cP+n8A9/+nYMGylk0hnpa6V83WrSqdqHL5HsawViKQqHDeqRJ4D41klLgC/9vpwDbMHgvYDSbRa8VC9yQ/79xp/9Gdx8z10C+BgLRrBNdQfvQ5S9sw1BTDIJxBtN/P3b3oZzzx2TmKhkO6Gioyi91n209TbSmSRqlVVRYOzbP4bR8X4M5HPSp5w2LaTMZNhDHCrGaEgdtb6oJoqOyoe/031eCmti1qUKlNw3pVgJ2w9YRowpeiKPkkjtw17+arki3w+2ZaDp1sWIi73/rp/AcrmBWlPHwnIZR46cxNJ8CbpuiqEhW5rY20xGmUNPo0jXa0rtk2adLZrRtX3UGG/HfnuCYkraw/siWwbke5v3nMBDivOtb0C+7zkWvKdXGjQh1OCw7avNtAYFjNnqQck727jYrsL0BnpC/I3xmu3WUN+xz28FTncKlHnw8X7izfqXuwFK/D3cxlb7wufjwHUjSetOttEL4Nluf7Y66b18Tnw7vb5vqzHZSjq/3YTdTF7dDfReDADvFSTGCzA7BeibHWevY9Prednp+PUyBvw+Zk9wpAbYCcDf6Ph7PZa4hH+j665b7bHZtcl96X5ttwpiu3kZPd/r+dvpdrd6nQLKPT1C2ZXCzxuwzaFkOIaaO7LuSN7dMb+KSbk3A8qd94TgPWTo1C4rRlvk16Gj55rbbfgKAdQK/PHLnPI1ghL1Za/+HpUJOguA0NVTYmkYI9WkwVkovY4BzqjKvjZ8awz7hYOqPi/a/Y7kfIOxjxjgrV4TDn80Cmv1gU6NI/qsSCYXvWNtHOOfIzx52JMX3yUuOh5P+XjPuAY7xcWVg8Bn35mKRArajMRJI50tiPyaELNSL6NYKUoPuWRISzyK0J/KGVUyOjVZwAgYJsCl8YxkIav+Yi00S5K4EgHJlCayx1b12arpFTqFS5+zJQBZeoNpesV+Nr8toIfvjxZQfKPsQ2fhx92j7taDRwM79qSSJQmUWY3qpVUZwPxIcXAOF47cAwJAnws7gmUpoigQLsWnUJYYzRPKAskiFwp9yGSyYkqVMMiQqqxrgj4eU7PVEvBDZoaLZ36G5B3LOHFOcijbImmVsYn1fQtoDNUQHbl5GK+kctB91BpNAcpR5jYZdZFdW5RpUxLPXO0ilpfnUa+XpSBC6bUeAoKoWEGmu6GnUU5NopEswNPWS7pYeOlkFwc+RjMmruhLKZMySsuFMVeqBMqWhUk2k8hlM8jlLKRTCXEHV1Fo7PFUUVCUXUdAWR2vAUqh1R0hlHuLkZcaJ57bfDqLT37s4/hfb/0j7BnJ4k/f8lswNBcNxlwRyLDnG3SI58tdMQQkCBBg7Kt+d2V6pBzbNwPKcu5NG0hl4aXyCOyCZCr7oWkeQQz3lKCXue3VioPFhSJajitFHTtrYmi0H1lG/uTJmmdp/SW9lG7TwcrMAlbOzGDu6EksnDiF08eOQTOTOHTrK7D3psOwJsbEyIsxR81sH/RMAWaziUythGyStaAAq6U2GvUWRoYK2Lt3FKVqHU8+9iQatSpymRSG+/MYG+rD4sxZrC7OYiCfRb28iqndExjbdQAnzy7hyPNHoVvKwTlrp+mAJkZtPH81pyYeCAevvByupuEbXz+C4nJJjMNyaQ0jw0mMjJho+zW0muxnJYNbgF+4AtWGgfLCAkYtG2NJE7mmj8ZyEcvlMlqZFIKJETyzMgc3bUifb6nYxNnTs8joWYwNjeP5jIdnzp5Bc6WGwb5xjI1Ng/3Zk1jEgYEB5NIZpDJpPPrwo/jz3/g9DAQGCnZauVW0AxiNhvzui8VGCBRj15hIr1ns47wKgTQBF1lMQzNUYUbUH0nUvBa4taVqBTe+8ha84ad/ErXAExaTqggaL9LUig+5ZgOIdwfnmqlp+ML9n8bnPnk/kr6OrGHDb7lyn2gwIkrzkDQTwiiT0S8MpbBrahDjoyPIp21kLEu1UURlxk6cWegbwmOTCCx1L6aiQ/KTQ0Y5uj/Kd2DkAB76SkTFQrnfUdIdxl8RJHtNVVxKJCjDbsFrqxxuX0ugVG1jbtnBSrGF0+cWceLYGRga9zOt+qADOnKH93VdFzBL9RL7pjkmLV/1DTNeSsh1k34OCsQrB33lKcE5SGWMAOXCgNw/WQRknvXs8pK8jvOWfgfy/cMkBBbTDNWuQ5A8MjoMY3Q37jVv62l19J304pcCKG8m2Y4vkjdaTMcXv984u4LbfveT64Yyvt3N2KjtwG0vIGG7bW11nruZuHgv6lbv62X/uJ0X0ke+k/m5U6DXC1Dm574YsPvNBEdxZnYnzOZLdV56AcrdILMXRr77nG91frtfu924d8/1raTsvbx2q3n6Yq7Nncz/jV6jzR768VAouRFe7maWL9zEGm6NA7O4LDrsoYyB5DAnKMYoh47OqpE25Hljnx3/2wa7JKZYUtyPx8KofY3wcLiKFvaJbq/sLlvD8iFUDtlgqZ6H8jOuhWhWQ6AcMQzRHl7IvG8ElLu06Wsi703P2VZAOaonyOIl3EKkdF1j7dcAebxwsAbsQ2l8rEiwJrFf26haB2q4vwD86wiNqAh0uap1JAtb3F6RhGWRTc7DsFJwfRfVehnlelEc1Bm7JH2wlCqGWcNcmHC7HTdVLlAEIIdGXrIAi/qVlZo1it5SudxibaYAdRgZxjxo/uhcHBKMkHnhAo6MMgskYb8bwY+whOHiV73GU+Co0YQWGX1xQUwDr5CVlrhrAcoE6fG+PFZqdGhBaLAW9gRycKLXqXFXzuN0umZvMlksJbemI3smNK5SjtcEyhKtVXcEpLNPmdtQPbEKKEsmqvweaiY6Wb4KKLOg0OnvlkgslaFMs6oae+7JKDcacIXFcpEIz4eRVBnK9Rp7lBfQqFelcKBr7IvmOVSMvvwEAepGASV7Uphlj2A1UjBEvfxKvy8k/sFCEmOmhnq9Ccel83JLFTI0xcZZZJDNJPJZOqwn5YfAgECYYJn93CmLY6WitSi95hjymo4aGgSYszda+riVMz/Ns1YWlvD//sybUSmv4rI9w/jdX/95eG4Nba8ujHKYhga3xb5mBZQpMReVgExdFiVUQU4W5+J5kOzEyVicc8KcewCNxewCXCsD3y5At3PwxaRQFQIoeSW4cepN1OstlFaqaDAvu1aDZScwNjGETD6NdCEnrDnj4ErVEpqNGpbPzWPp+bNYOHoKS6fO4PTJ4yiMjeB7f+S/Yvfhm3Cu7eFrjz+Giwf6kRwdg2dlMJHO4tKBDAK/gVKzidWSJ32voyP9SGY8NMplnDx6HMXVVbTdJjJ2CoV8BjWC00Yd/X156o0xNDiAdKYPR48r2bWZsVBrUm3go5DOCJCj3LflNUUWOzIxKj3oK8tlJPUsWg0PaZtjxhgyGsJ50BkDpOdQ6JtAMjMK0KW9P4tcnqZOASwa7RXrSLDVgKqRTBYnZuZwemkGgZ1EdngEbT2JZDuJQsLEbMKBkdRhVVvI2ln0j4xI68LKzCm0meVr2mgbOo49exR/+Ru/j+F2EnnLgkeFjNeGTeUFC0MGwR7RclRYpMEd95d54q5ImRVA89FuqYxizkWR7ZOFNRJw9AAzxWWM7JvCD/74j2J8ahK5vgL6+/rk2mPaAvtmuR2JfKMcu6EiydKWhYVTp/DOP387GsWqmHq5daoOqCyh5oMqkDbMpJguwNOqKAxnsX/PFEYGB4TNZTa5JfdRmvWpuMQoU1lUOAISlZcCCz88VPGik/57dc+MfCU2YpSlQEf23VcqDP6QDaahWBDwvlWXpC3ev2CkMDtfxmKxhaPH53D69CKcuodcKicFUxbw6HcATcW8cWxYaCRbTGdr7lyVrSJSd1VRg1K85LbpVULwG7ZBZLMZpC0TbsOR2xEz2Xmci8VVFfnnqXYh3iuiGD3euPgaUYYkDemxT+6/Gv86siblfaGLrP/o93FhHxVPN4t/4j69FEB5Iya6mw3biEmKg6iNAFi3rHojoLDdAroXwLPdtrY7p72AkWhbvezfdyJQ3g50bTWm272Xc+yK3f2yibLjbhkl1eu5fanOSy9Aebvrg/L0vK1iDbeLJutlbm437t1jsx2A38xk7qU8f9tdqzt5Xpu9WgHlOLO6/o0dWBi9bMPtXgiYY0A1ZH5V72zo3hljlcNXqv+8EKAc9jurXtbQQSkOIqPfKdPVoz5lSsrWDqW7ZziSX68Hyh13po4Uff1gdAPljYsPG0uv17a0E6Acrxd0A+U1IC8DGttwpAZQ4KXDoIeMQceALdztqL/2HcMBTg6QrSVgc6C3HcnOFAMYnY7aZGmyIo1tMlPXKcsP2RG6QqtedqOaUZcAACAASURBVEoSFQOqFplKFizni8Y5BFn8CTNwldO5WrypvVYsrUQice5IMYMLP4JNQ5zR+fk08RJGmZmjZH7I8Mgilk6mynGdi77o2AUIt1yJd2rWmeO5Ju0mUBZZNtmKjrGaWhiqBVY0lwmUI6li1FMduuSGc5OAnkA5ny+EsVBkSpl/S1fqtABlMa0SRrkpjDIZJ/bxUoodScwlP5v99lHvtnB3azFbkhUt4xplOHNslcpDAeU2qiGjTDkvWX9xLidQFUZeAeVatYRiaVGAEt9LRpnMbCCO0GGObBCgYg6jnJ6Cq5tiRNaZcdF1HAPK1+QA028Lm1yn9JgMVHhsZI3IgEnus03DswSy6aREwHBcaOrFOUZ3e44jDdGYCa4y3tW5jcZBugdo0EbZuuthqJDH2/70z/DPn3pACgCHr9iLX/2Fn4LbrKDtUSHBY2IbrgbPDWTMCZR5zATxoBw0NEzjXFLFGl+Mg6LcVY4d5ykdenVG1eX64Vt5tJJZIJWRyCjOU/aPJkLpteMQLHsolypo1jxUqyVYqSSGRvJI52xk+sg8Mpc8iZXiIhqNKornl7B0YhZLJ05h6cwZLM6fQ9/EKP7Lf38z9t52Ox6dXcQnPvIxXJ9PITs5BT+TQ6rawDQLFM0y5hk519AxmM5javcI7CEDeqsNp1wVMyOCHV63LDQxWorXINUPZopqiJyY1h09dhRN9pWnk5hfXkC5WMRQX5+4lROwqNpCGyulFTEt03xmh+clfSCd5fG40E2yjICdGYSZGkRCzwjY7h8ZQHZiAHWtBS3RRpqgpRkg2fSR9AhibJSrNelLDgwdmfEh+OkUgoYLsxGgZLaRMy1kKg4MvQ2rkEILPh7/xrN46uHHccnlV2Jkegqnj5/CW3/hNzHYAAZCRpmTwKBXAe9thip8qaNRj5Rty3953fAnSYmumYYn7vG+9Ji3pFBiouI1sdKo4apbbsRrfuB1yA0NitqGUmD2qovKhQg1jHcTOTfN+6R3vyXXotZy8f53vhtPP/w4BlNZuHVHIp8c11EtHrxmTAMmixOoQzfbmBgbwdSucfQXMsiTgffbIqXm/gmHLPdFX9oEGAEVMceMglLO7Zq8XgzwwtYU3kvX1E3qfsOHeEXQAV8UPqr1KqmbKmOc2eSBi6ZPwEt5uobnTy/izPlVPHvkPEoVFykjIxJxXnvixUDhDNuiACkYJKlYMHTU6jVpqWFfswB7gnqfBa2Wus75Xs/DONsPRoZRYdtPvS7fHZHzOI+ZDD/vpXKPCq9j8XvguoDmZ5ouoFrGIWlg9uLbcWr3jWvfn98Bv3UvXLslzvFDeCmAcvfnswfy7W+4tWOAtZk0M75430ha281GbdSnHD+ejVjpXgBPr2Cqe2r0Akai9/ayf3zPdxqj/GLGdDvARgO2KKN4O6a71/14qc7LToFyd4/2RnM/LsPfTtLcy9zcbtx7HcvNzODijPk3+/x9M27b64By5wuwq893PfC6oA143X50OnHjEmAV09wxy4p904ZfwCENJd9gETDqgVGOgLJ8Qa8HyvGdU4tdXRhl9jxdwCjHXiyStPCHPcr1WjV0+4y5g3d2O+R5w4NfW1rF/hA/nLjrdWfA1j5cgHJ4TOpb/cJTvY5NVkPbed1WQLn7farAES+GRAyK+kz+6+cGWwj6Ukin2YdJ1oCAsiXginnSKTMNO5MXJrfhNoT9qtRLKp6KLIHwv5S2riX4cNtivCKa+TA3OWSVRaIexmVJ4kg4J4TRk55yJafnoioCylzYCKNMkGgo5kT1+0WxXEo7bYRMUORWLL27lDeTESGbI/Lk8Ieya8+VuCAVkaZOViS9VOBVuXRH0v6oP7nT3xj2xrP/2E6lhU0mqyy51uy7JVC2lEGVAvNaKL1WEU50v2af8ro+wdAnS6kAlAKUi1qCZCWfNgXARYyyGPmETAqzciNGuVKpoFatSs8xzyUX8ATKnkdJcBHF0pIAZWX9THaWLtBrjLr0O2emUcpMx6bfevf8SHVBufFVqbq4StMcrem20aJU0lXjygWwaXKhagmjyX74dEqXMePilWAtW+hDjhJ/yZ4mUFZjtr6PMuSWyUS2fWTMFL7+2KP4g9/9PTSqdTRqZdx2/SX4qf/nBxEENKSri+yUhlNam/3hND1jNJTqUdZZJCCbKXFjkselpLXseyeLHMZCcexkTjNqLWnB5VzMDCJIF+AlTAWUee+hfJ5hPa2WsMjVahPFlTKatZZkGadCoJwtZJAuZGAm0+KgvEp236mgslDG8vNzWDl9HsunT2Jh8TysgTy++8d+FBff+V14Yq6ID33gXlxlNDB17SFhlJ968AtoHz8ikV4OGUMthwEthf68BS/H1gQThq6UDaQXOd/0hAmXQEh849iywiKKKcC3XFxBuj+PoclR6b9l3NJIf7+MY6lUxNTeaVx17SF89jP/jMrKMpwKnc0tDA4NQTM8jO4uYHQqi5XqEpJ2GgPDu7C60sDyWSp32jBsQxhtCz5yMGA1fdi6hVQuT8c3LAmLraO0uoqyU4KVS8PQU6hWgdr0bmQHx5GstpBPBBgfoGS5hG888RUM9/Xj8C23op2ysDC3hN9/0y/BWqxgwLLhguBRULCKIDQYpacKMKImiVhfFkgsSxUBKek1LBU1yIhBv40m/5azMX3JQVx23SFccfg6+MkEirWaFHUGGPnFghLBKu9xrMPEim7sW265LTk+ZhQ/9tCX8aG/fx8yQQIG2wPYp+sTzPOaZ3xSAqZuAEYbntZCNpPC5PiwyOoLjPMz2LKhgK5kJOvso26LeoNO8EqpQrUQixkEi6HzfWikSDVJBJTVd5KKipRxEQWWAskdXwT2Z3ttcejn+NGhWk9aWFyu4ImnTuCZI2cwv1CFaeZhGSlYjH8S8Bo6iks/sytjznu5mClKxjnQEFk7SzWUqHgI2PjcbiNj29i1a0LGtVouK2dvxjvRWZ9O/7xuyUi3ld9EaG6hZC6h10kyRZM9OmPTIZsA3cCzl96DhYkrvxnrrP+wbfSycP2PAMrxA9+st3SnUuX4InsjwB2X1G602O4F8PQyjhud3F7ASPT+XvaP73kZKK+N/HbnPn6Oej23L9V52SlQjrcdbGTi1d3//x8JlD/w5rvwPddMyfBuB3C752z8fvBSnr9vxs13DSjHt9bBd2sobo0xjuBThM42Bs4bAubOF2wYexQHg9Hnd3DaJkA5/vGd7UkTqyxmRJq6AbKMs67sh1I9UdHGNvCgFvChKu505mXMUSShVarSsGn1Amo3bifWhZxjxYPOq7YEyqHhWBzdrgPc4VaiPmwZj7jsev1gdfZfTMvCokTMuG1t99Y+hN2GP5Iroz9no7+Qhm1xIVSD32ogaWjiSmxbGaQzOSSSSdSbdayUiihVVtFqNYUhFUZX+uAUk9xRM4Ygg0CZbJtk0EqvqdLV8X/iyErmIwTbkskr65sQYLOXmRJBymDpkMzVbsiECFAmkyI9z4oVNMhGxEzC+BouelkMgccGVcW8RkwyQTKlg60Wo5DIL9FRVbHKAvDC+Cpl5KWOL5IpyueKxJ+u2zQNyqJQGBCgTOMaAmWy4pQSrwFluroqRlnMvJpNNMhwhoBfzTvFrKv1u5rzXNhxAc9IJf6Xi/JoEayuCbUgZx8h80cJ0srlMiqVssiApeghPdAEig2RKJdKS3BbzErmsXoiu5a+dJ8AKoBHsJLdi3p6fO3uEfZtrvMlAJBPeNgdVEQSTnBMkEywHMnK1TFwPiXF8CptGdITT2aNoLiv0IfCwCDyuQH5N6XXSTFAU7Jsn+ZsYjqo9Bg0V0oZSRQXl/FLP/dzWJ6bh21aKK7M484br8B//v570N+XQatZUW7lNLoODLgEymSpyJTxCBnrFbrqR67XwrRRSi+Zq6rYw7HjGWkzrzvLvuQMvGQaTSOFNu83qYzMf2GrRMXQRIvnoFTH4uIqauWauB4TKE/uGUO+L4dMXxammRF5fnF1Hm6jjOpiHUsn57B6ZhZzp4+jXFoEsiauvec12Hvrq3GmaeDT992PS1JV7HvF9dDsPjz03v+N4iMPI0mb9JSFLAooOIAZNFE2K9CMjGSfsy+f1xLxA/lH9t6yvEWjcykKEOzzptluQrOS2H1gH8xcWmLg9kztxsryImZnZ3D45hvxqte8Gu+79z0IGkXMnptDs+lhanoKTa+EK6/fgyuv3YszC8fF+XlwZBzF1RZmnm3jqUeOC7N+1cEDyAY6Mm6AyuyyKAny4xMoJ3Q8M38eueERnD17Fkce/yr2TU9h955LMdMu4ImhSTjDe9EqtTCqA1eP96G/NYcx7Sxuv+l67D5wEEuui7nZBfyPn/pF9JU99FtpNMXZPeDFJ33wvC4Fj4XqCfm2k9hAQxhfgjeOiW6mRKGxUikj1ZfDTa+8Dbe86k5MH7gI5WZdJOg0oOL1y++TTJZzN42m05BCIt2pRTocMtIE6ZFxIO8pteVVfPjv34dn/v1rGMoVxHROjK64XzTjkuhiLXR/piGehaHBHPoZF1WwkclZcl0pVQjbEnRRWjCmLCntRYo5F3ZZiXvEDEyBZilLCvDsfD3LjU49IqDM3yMjQenf1zl3KK9n4dJEseTg2edO4WuPPoPFpRq5eXG5FnVMWCRgFjKLBE7TVbJykfDTTJHZAxB1g2YYyq+h3Vb95AT1CfYh98m8tFIsgBvCRtNMjnOL40nmn+dusV7pqGF4XfMaluNnIZGGYVoSSRp+ClhO4vHr/i+UBtUi8Dvl0QsIeCmAMsepOxOWi/u/+uwzeMsnn9hwGHfqEh1/3UZZrJuxVdGH9gJ4ehnHjQ7qZaB84ai8mDHdjtnc7vn43vS6H73MG37OTgsYOwXKcbnyRiZeve5fL3Nzu3HdiclefOw3u0a3+5wXc/6+GffujYFy55uwyyMqzhJHX5ZrX5vdhtMxvBpJfsMv2EiKHfZ6rjuQFwCUoy9t6d0Ms3S7B0dBYQVuo5ioaAe7BdLSAUugHErTuLivViqK7Q6BZc9AeR0rHDLQm5xBxSivuYt2eqFjrDHf2tlKxLDK9jbImw4/J9r3ddg8BpTVu+PvB56Ei1+zisikDAzkMyjkU7Q8EudrQw9gWyYymZwAFy4uq/UaVktFlKtlKTCo8dZl4SUgQcCk2gORYAsSJgOsWOUgBMrqdcpcRvXPKWaaUkIufrjMUV2jBMY0FLMEKIsU10yqRS5ldXwFe9dCqV3ECHKb3CLZZBolNR0HQbMlQFDFcilALFEwbRdOoyFMT8QuxyNRVNRZFA1FhkY5bLMYk9ANYYVNMy1saH8/wV6fLMal+zrMTSVQjiTElF5XazUBylz0cfGoWJeoQKOActTGwDnPz2M/L91buS0u4uNAmYtaYVfoGsvCQMsFGeVKuSSxR8q1mUUKMjiOAOVyWWUoq35r9narDFbKjj3KJRMmiul9aKYGY9Uy5RSsegjXJv1IUMdAWy1UXcpN/QBNFiDoEixGfKooQmaLkmab7HKSmbIWstkchgaHUOgfRKEwKECD7CcZ5cjoS4AyNxS6gJssQgD427/8K9z/8Y/B4FRgFqvv4ZU3XYabr78Ue/ftAvyWmLixx5zRNF5bE0MgAcqU6Qe+MG/ykHMc5sj6wTpGWYAyz2VhAKv1Bpy2gRZjvzL9MPN5YdUk+oenXIzj2H/eRrlUw/zckvy3wh5a28T0ngnkBwiU1TxJJNMoF+cRtGqoLjtYOjmP4tk5nD/1HJaXziE3NoQbvut7cekdr8OCn8MDn/4UsqXnMHz1ZQLWH/vgffCfeQ4WzbxMA7Zro69KlraNVt4FdAstVx0kTY4ImDlXCJQ5R6WvVU0+ASYcV1cPsPvifUj3ZbFUXMFF09OYX5zD3Pwcbrvjdhy64Tq87/1/h1zKwOz5Bcnsnt4ziUptDlddO43DtxzA3PLzqDTK0AwTTj2Bymw/vvHI86gXi7j2wCWwnRaGEyksn10QVj23exeWDR1Pzp3F2N5LcPL4STzyxU/j0OUHse+Sa3CknsdTew9hLjuF5kIdeTRxw0QWe/V5HLIXcMnUOPZccRWWfA/HTpzEO37tD5BerGHAzkCnD53eht5SxaQEWzqEYl57kB2NlB28b/GeUAt8mP392HvwAG656w4cuvF6aCkLJRZWQ9f16mpFpME08fKY+Uz1iDCjyryLPc+8d8oUZWnCSIhTNB9pPYmn//0R/N3b3gGj1UYule648AuTK6U45crO80QlRiZLd/E0JncNgvVgOjszJ5iFOd5rqZqxqSBhT26o6pEiphT+NHHRlhYBaW0JUyFCF2xpgYm1TbEAGRXqlLpDE2DK1mFoJlxPF5D8pS99DWfOLMKyCkjbfaIEomSapnYi905Z4mRNoz+aFhIes0DI+wzvww0WXXVdZU23fViJJHI0LDMMZNnSks2I0oeya5GvUwKfVDGBYo7oNuHwb9F3ITRQAC+FLgJ73j/oM+EDNjPPdQNffN2vbPIN/e37515AwFavpRSSfcEPPTcnP/Hc4q2e48jEF/ZkmX74Lz+PksOUhAsf3f3LZ5eruOpXN84d7gYEe3723s52u1npjWJvegEUvYzjRsfVCxiJ3t/L/vE9W4ELMnR8PHREnb94FvJ2s3erfSe7SeflF7LdOPu4kTR+q/3aDkht93x8272e22/meel1/HZi4tXr/vUyN7ca150qQeJjv1mO9Et5/rab7zt5fmugHG0hjiRDankDNXCXYPvCj48TqspFNgYG4y+P3LQ732odqx7FFcsCfD28VX2wzL8N5bzhe7uwpVro6AmRu0qvahxwdt6j2DpVbef6uC1xHmr7kbS7i7mN7U6s5r6Tc3DBa+To1kmvw5HrPpjO+QmlyF0gVz29EQUdAf5OVSL2qrW/8d0fTTTw14kKTJ1shYmh/jyydL8W4OTBTiaQydCFWLkT150GytUKag1Hesi4EBR5YCjt64wp40hC1pOrMQJkAmPpcw0BFlkOgkf1HjVfxHWaHAeJLZFhM4rFECdzU+TLZmeBq841TZeUK7IAPE/1Xcq/Q/DoNOpo1uvwHEflLocPBZQ9AcpkPglWCWK5DYHt4TkSg6/QCTcC0CqWyRKgLLFkFiOh+jA4MIxcbkCYeD4oC1RMME2rVN981KNcrVZl/OqNVgcoy5tEer3GKEeya24jk1HsdGSUpvr2w+xXj2yuJwwYF5PcPgtA7NGNcoDpUtts1gUoV6qr8L2m9EMiIH+sPlfAbpCAk0ihau9Gw6SJBs+J6tmOlAsRTuYxTTTnYbYbUt4gW0nTHo6imCGJg7BSGnCuCCNuQOZc2rbR1zeAkdEx9PcPoVDoVxFbjIaiKZ9IRFlsUQwR943whr2Px545gt/6tV+XvOJ2i723DmzTwN23XoNdYxlcdskBMQxr0kWXhmxIygKfbJjn0/VaAWX+SB+jmByxxzOQfl7VD07mjbE6jJ/R8dzpc5hdKSI7NIKByT3IDo8h09evMsERgLZjlI3SwZo51uVSVYBypVxDrVpDKm1heu8u9A30wS5QpWELM1ctLUB3G6gXm1g6PY/SuTmcP3kMywvnYA3mcNkr78CBO78Pqyjgnz/xSezVFjB47ZWowsQTH/4U8Mxz0JI+mjTLYmJxk+ProZaqiURdor867unq3sYCCv9kmknpZedxpwj49QTapo6Ji/bA7stipbiCibEx6SWdmZnB7XfdjosuO4iPfPzjGMiP4+ypc2hU6ti9ewyeW8Rl1+zC1TdOYWmFjHJF4qQM5FFeHcPjXz2O5vIKbrzkclglB7uSOZx97nlUXBe5vXuwnDLw2OJ5HLzkMGZPzOArD92Py67cj4n9l+G5Wgbn9t+IeX1IXK/HTAfXTVu4NFfHFYkihvM5FCZ2oWGnoekmHvrYgygdOYPS3BxqLELUynCdhhi7KS8ANRckazyc32QtOU6MvxubmMAVN9+Ey2+9GVMX7YWeMuExk9t1JeuXkmjNDeDVHGieL/4Jel6NH+cpCWyOPQEeGU+2JPB+YHL/xKleg9Z0kfKBf3rvvfjSv3xeCj5kX9nPzIKexNLJvUhpbhJ0w05QjqxjYCCDickRpFJU3LBYSU8ERsW5YKMAGVlpbaH0miBXPjIAs+b5o4CvylRei4pSjt80YlNxfir3mQZY4hot92wWGSw4ToAjR07j37/6BE6emoWZzCJtF0S5wfsix4jFVtlvM4l6owGPBopsP6ExmE6FR1taUFS7jdrfFEGynUYhnUXGNGEmklJs4Pxj0ZOKl0TKgKcFcJpNaZ8hSG7xxIYuYLxHSAFWCuuqp156uJmlTTl9ZhCP3P1TL+j7+1v5pl5AQC+v7eWYtmN249uKSy75980ykqP3xEF43GE3Dig2y5jtBVC82LHpBYxEx9bL/vE9vYCLXs7fC9n3nWz/xezvdu/d7vn4/vV6br+V52Unx9Xr/vVyfrf6/F4/l+cg/tlxifhOjjM6h72ev53Mze1e03G97sZU271xXSfxBvLjDobbSAgdykfFIEkcq0OGcS3CNxIQh1gvYqTXg7j4PkaghX1K/LJeM1pavydKckzZJCVpKl6iGyyr96oKPUEaF9JOw1FStFByLYA5/PKOwEv8k9TvXeh5o+pC/GWxw5OFQSfaKtJJy4qo01MsW48arddJqNWGupnj0Cu6w4p3xm8LV/G3JKr4vNWCTtZR1zBYyGJksICMRWbJFTBj2+yz5dIrgCN9l3VhALigYs+ysLgawt4v1T/MPaRBkJJFS1CmYjwELKse7Si+hAs1dTRKPq0YZZoBEboloLF/kjm1YSwUF6QqlkqxHQLexNklEOMuAc5i3qLBbTIKSYEUZgMpcKDeR1BOGTSBKwGzOGSHn62GnpJJBdy5eSXXVj/Sf8wFo5YQ9jaVymJocAyjIxMSEaUzSkbMayKFA+ej6olsNJoSDUXX63q9hqrDmBQWCdRnyEKQkmuy5G0lLU9nUigUaBSmome4iBUQF44dpwkZfm6bvX5cfAoQbzhyfjjPySgzM7lcKaJcWkGrVRMQrWKS2soRPHSYbyVsOGY/6tYI3GRGrvIIaHVmXqS+QICpykkBn2SgpAFRCiJrpjrRXIwW5HQu5iWWsdMYGx/H4OAoBgdH0FcYkMJMVFiI3ieRNEZSwBxdpadGxvCnv/c/8emPfAwJLoO1NsqtGqyMhbtuuhqTQ3kMDfZjemqXsOgivSdg1LkN9q1zLnBfXSQSbSQ0Q+SufJ5zLvAJHpLSm0/W9dlnjuCRxx7H/HJF+lN3X3IAI3v2oDAyIvM8yYxsaZXkOLWlJ9p3A6yulDA3M4NauYIa5bu2if3796F/aBBmJoNEKiWtBG6jCp/nrOxi6fRJVM6dwdnj51CeXYA9ksfgDYeQvulu+FY/nvzMZ3B52kXm8GEsOMCxD34Sia8/JYDJtdOwdBOm14SdCGjYLiCQElfOGZ4Tt63YHynchMVMwnwNnB+cDz5aho8DV14O3TakTWDX2KgUXRbm5vGK227FRfv3496PfRS79h7AzLFjaFZL2DM1CWd5FVfedhn2Hh5BuXgUtcYCjHYA08miVtmLrz70LJrlIg4evAiZegsH0wN4/utHUW61UZiaQilp4OGlWVxy5Q1YnVnB5+77OA5edTkmDl2LJxwdtfFL0E6k0a/7uHIwwGWjHsYTKxh3y2g3WjDSOeRHp5DvG4XmJ+E6Kqqs6tRQd3g9NOC1eH58kUZTXVAqlTE7P4/njh7H8mpRgOF1h2/Aa1//Ouw6eAArVKW0mvJ3zhFxbyYApnS47sBrhq0NlgnDMuQ6dWoqOk+pvVuoN5uw7BSstI2KQxUH57Mh7/XrDlBz8Bd/8r+wfHYGaUr5QydrkWdXaXaVUkkAooaiLNlHEgEKBd538hgd7BdzPLLLuh6g6TnS5cIEAm7LtAikea/0oSdUvzaPR/wO6CoeGuaJgRa3n9SkgCLKK5qDJ3UBrH6QQcocQNBO4OFHnsK/fPYhNFtsTaCnQEauAyk0sc1FTAiBlqhcHGisjhmJUK7uwXEaaDZaysE+8DGYzQsLnkqa0p5BPwMyv7z+lldWUK6Uxa2a48jiC6XXEu0HoBX4aIbgXu7tLl3tlZSekm/eV1k8FWUNC77De/HMTT+0/TLo2+wVvSwie3ltL4cZZw63ylXt/vyt2OTo8+PbjmSoO82Y7WVh/2LHphcwEh1bL/vH9/QCLno5fy9k37fbfncf7U5lx9F2tzvW7Z6P71+v5/ZbdV66x2yzIlKv+9fL+d1qXLvHMa7w2Gg+dLPjcdXHS3n+tpubO3lecpTX+VpvBuYu2FrsXSHLHIG29QCNb+zeaJh/HErZ1m16E+m12koXOxp7YzdQ7oDMzmsU2FTgkosAZXrUMfSKnJCj+JeQURawxMUT5XHiKhWC9niPcrd2uwNStwDKcXZ43YCp0doUKIfHo1gE5eq5xrLHR3I9463wdSiL3eBcRkPbbdz2C0YZX0+y2k5zJPa2WZgcHcJIfx6G1kJSayOfSyFpKrOjutNEreagQSdYcYomA+mqRWE4fDwLPF9coAigI9BlD2SSbHAYFRX24JKxUH3Aa7J36Rvmgl3YRAO6lYRl2sIwMidb2JgwwkfmTahAECBHIEWWxGDfM12OXXGXbvCnQhfkyGFaHY9EGHl0oiWTTN/aUMHfYZMp51OFlbXPkiUgdDJKLCcI+8g+2yEMD40hnc4JO8k+ay1kZMiicj4SpHGBWKs7AmQpj6aMU1hX4XTV/CAbEk4AGcN0ho7aOQGR0bYi6WR0uiNH42bbF6DMbRMYiIN5GDfFzuNyuYhK+UKg3HEd5z4msqiZw6ib/cqsSozauoz0uKOaBrtVwVD9vAAylbe0di43+l0VNpQ0n+ZnuyZ2Y3h4TNj4iFEmUI779okElYDS82DqSYyks/jFn3gTjj35FNKmARctLDfKsPoyeNWN12KkkIGdsjA6Nm+IawAAIABJREFU1A/TookPz5Vi6AiQfRonCePEYggjtFR0DXvL3XaAVrONWrWBc+cYdXMWS0vLYoKVzOSxa/8+TBzYi+E9kxgYHRXzQGnjaCupJx80GvKcAKvLq5idOYdauYQ6F/opC3su2oOB4RFYmQwMKg2SBtxmFQEl+WUfy6eeQ+X8GZw/MYvyuSVYwzlM3HEY+Xu+D047iYc+9EFcUdCRvvFWLDcSOP6BD8N+5utIGRpalg2DwCdoIJUIkAgM+HoCTQIXqV1o0iPL+cx2BkqGWRzhaWOhRloMDA1O4GHvZRcjlcsIQJmcGEe9UsXiwjxuPHwT9l60Dx+57z5MHrwEZ5/9BhrFRUzv3o36UglX3nkIe2+eQKN2HHVnDl6tjqw7iFJ1Gl/+t6fhlFex/7KLkHVcHEz3Y+nEecyulpEeHUfNMPFYZQlXXHcY8yfP4UsP3I9D11yN1ORunE6kkdlzBYb6hzFtG9iTWMVwYgFZfxmJWlEArMHM98IwMrkhGDQgTFoI2HvNuCDea5gLpbEYoopQLHixTaBWZwGpJi7Y6VwWhf5+uVc1EwYqbcZ9edLiIeCYkmGXPcnM5XZRrdRkLtkZtoYQjImuQNo+CKhZKOR9hq0IUoBlEczkNaUJKHTrdRheG09+9WG88+3vQMFMIUVVFM2uWvxu8qiZh8sClGSra5IbbHHOBYFI7tnGYKcSKOSzyGZtpLKWOKwn2QvANgPfRUL3YSTpp0Bgq8NMhW0Q/K5kG0mYJCDXOv0ErJT0BbOQaKfT8nzDSWJupoLHHn0Kx4+dgesZ0DW+PyPKCN4C6IHAX1jIa7Jwx3g2kZMk0KR5l0sDw5Y8x3sOvQXSbMEwLMniFrd59iu32lLM4NxlsUFiAZnj3XAkokwKqlIETKARtIWtlvuNrsl5Ur+r+zz/S5ae54wAfOHgHTiz/xU7WUN9W72mFxDQy2t7Ocj4djcy+CEAeP+b7+o4YXPbZIFf+8cPbhnrw9fF3Y3Zp/zmv39onas2wfZtv/PJDaXe3RFTL9QRfCdj0QsYibbXK+DpBVzsZJ+j17yQfd9u+/ECB1+7neFU9/a2O9btno9vr9d5/606L/H97KUlYbux7eX8bjWu8XO6mYojPu477d3ezhSs1/O33dzcyfPazFU/tobmuvDsOmC6gWeXAgcR2xv9GrJ/G4DH7h1SmbQbvHAD6bX6pM2BsrQ9R4ZeMflu9JkRm8p/8yMp6SWg6ID4OFAO+xz5xU+miaybkvEqg6kQmV4A/+PHp45qI2G3elWcjO68L3Z4HaY9Mm/qDHX8RWsmZBeC5bBPdK2Ted2+Xzg51rP10XHebq2KrNgkOyk+Pg0MFHLYu2sUY8N0LmUl3pNFFmOU6rUGarUGmi0lDSRjQUZSWIEIUIYLGAFE7Ftm3yNpCTHzUhJCfh4XeyKTll5lxQpzOFxKqGnUJe7YSRgpEymbTIItQFl6VUMw1gHJzNSVQVegUJxTuViVOJyGAGGnVIJHWbKvIqQITmncQ/YjiodSxlbi9dox+okMf1SkGJlkyq25fV085ii1TCQs6VHuKwzCtrMC8AU3sr86mez0FXMfFUiuidlWqVTCcrEkEuxIJcGFtuopZHuAcrsmk0ymKpO1ZV6TVVZsuipK8EGgz+NxXE+AMpl0lz2CYT8+wZxLRpn9yWSU3brIhFksEjOvCOcyFirRh6o1jEYyjzZp8Vh/ezTro8JMvzOPfGtZAAAjgQQ/h8QyX0uJfUdXItJuji8X7QaGhoYxuWtagPJA/7DEa9HMi8cX9bpHl5py96a8OYHhTA4//99+EmePHCUiQaC3UfUbkv176/VXY7S/T6ZbLpNCmpFUjC2SnOhALaIjBb7cF1TfOeWiBCXsJz57dgYz52exWixLGweVA6VKBWYug/H9ezG+f48AZeb4qtx2tsCGQJkOypxbNQ+rSyuYIVAuliS6ivuya3oXBkdGYWezwirrZhJ+qw7Nc1Ep+Vg69Ryq505j5uQCnPlVaAUTY7fdgP7X/ACcdgL/9uEP4kC/jvzNd6DcNPDce+5F9tizIPRqJpJSSDD0lsQnJTXGWhnwaGInEocwOo7XiW6INFhM9eSHbLOHIKHDgYs9lx5Apr8PxXIRo4ODwmyWVldw3Q3XY/f0ND7x4IPYf/khnHjyUdRLi5icnERjuYxr7rke+2/ZjaB1GhVnFuXFZfRpo1itTOChLzyJWnEVF1+xH7lGG5fYfVg4dh6rjRby47uw7LXxtdU5XPmKmzFz8nl85b5P4IZrrkD/7l3wBsaw/5pb0W/TwKsBc+kEEpXnYaAoRRQx/UuYSNoZ2HRPT+egmRbpUMk9JsUqKpVQDcL5EPi8P9HgTIOVsmFYlrRhNFxmLSckI7uVYIGLzu2GFMVqThNtX5PiH6dRrdaUgiEZWNMkECfjm5AihDjuy71M2Q4Q3LFPnP3h/HeKrSQc93pdfu7/yEfxhX/+LAqpFPrsjNyP/ZaHesuDLgUZxYrSzE7aBQhI2ZZAB3etLRFs3Af2/qdsA7lMGrlcFnbGJE6FrtOEKwTKZJStBApZzhyVGCFtJOy9t1LSqsDYNtXLreH4iefx+BNP4/jxs+KLmMsOAAHNBbNw3UDULJxLZootDgTCDbRdekC0hUnnfZcglz4XvFeR7U0RJNu2GIylGRMX+lzwe7lWrUtRQnKPMzmZl0t0WRd2X0XkRd8DNZ/38PBbWdqpVA581AIWtfhIG4th4NSh12Fx8jvL8ZrH2ssispfX7mQxGb0mDmbPLFVB5ogZt7ceHBdwTODBPtfosVOQzNd3R+V079dWICG+UN9uYf9ix6YXMBIdw7cKkHWP4QvZ983mB4/pTXdfJv3u0WMz9/Ot5th2QHi75+Pb7vXcfqvOy2b9vN3j1Ov+9XJ+txrX7bKdo/2k4oPRXT90y/7Orndfpy/l+evl3rXZa3fWoxy9e4M+3DWsvAFrzPfFcXAXzpUvqlhPaGcnXwhQFq8dJclVBj+b7E/H+IR9o1xsc5G+vvlXgSGqwCibDYGyLBRibPJ62L7h+K4depwyDr+spcf0gspEZztxSXp8XMKvflkErSei14BuB8x3XhD1eG+wmxvmVsvyAsfg4Q3JosiRCb7oBsosT63tYnJkAJcfnMboUAa61kTg0zmaJlA1VCs0oAolzMJYMGAmjIgKwS4/YU0WnZBFJ/uUQ35cFocEg5Rdc/EnMsHIoZRsD1s9OYJkpFPM3c3BTKeE+ZDYldANmsUOHn3kgE1TKjk6Ych8BZAdR0mQCYoljqml5LcCLEP5XiTfFmMrxYazh3mtT1nND2VKpeTeEVAWWXjSFqBcyPfDstJKZi4SZMa3qKKN9Ln6QcgoKyBL2edysahUDQRwoSxcgD4X1QlD+sP7+vowMDCAfCEnjAjZrUh2HQH5iFGmtJPHTLBMBl0yVVmU0DS0XGcdUGYfOgtaKiQoJIQlP3kQFWsMLSMb5ierhb0a3BAMhwqGKXcGmaARSuY3mIOhnF3AMq9hjisJJtvG6Mg4JiYmMTw8ikJ+ANlsPmZWtlYE4FZ5P7GSpjBNuwYH8c4/+wt85uOfgFur0kELxUYJmXwWhw9dhV2jowKUk8IiMr2Juc0ZVQyQPmL2T3MRz/+qvuR6rY6V5WWZ4+ViiTbIKt7HDQTwuL4LLW1i6uBFmLh4Hwb37EZhaEAAk/SSepEDu3KUblVbWFlawez5s6iVy3DqFWTSNkYmRjA0MqZkpNms5IL7LFp4NBUMsPj8EVTOn8bC6SVUzi3C6E9hFxnlu1+Plp/EVz/1T5jItTH8ijtRa5h48m/fg9ypYzAJzjUDpsZe1RY03YUJC0bALFtNnMhVzwmvVt4DVYyRGPLxOgw01bttaGjqAaYvOQCrkEWlVsXEyAhWVpZQXi3ihpsOY2zXOD7xwIO46tqb8NyjD6NWXsKuqSk0liu45tXX4+Jbp6G3z6FUO4+luXn0B8NwK7vxpc8/iurKCg5eeVAxylY/Vk/NohEEyI5N4Hy5iodXZnH53Xfg7Lkz+LeP/CNuufpSXHvTNchOTmNg1z4k3ATMcgXa4hkE1bOAVkeQSgt7HMmJ2eduSb51AkHCREAzNpGek230xFNBAVlGzLWFISYQJpAmWLbsNJBIAlYagZVR9y321PqBeAA0ealqBtp0mQ40iC8aaORFF3dbtk1ViMOiWKWi2i40lQZBlpb3HkrdGb8nXhrMcmcfbrGEv/urv8axp76OYTLiLR8mzxaLutJtotj/SCHCjHQzye86Q+a6FByhWlD4DcIcZs45O20inyNo5u8W8tm0+B2kbfZkV+VaYaSixPHpFjQpohgSbzY7t4DnnjuOmZk5uXdm83kkdAteiz4UdJb3lbSfPdIJXfqbG82aFKEZryVdMZqGSrUq9yX1Ha4jZaaQTqUkHo6F00yKjDQVN46oYdg7zsIo2Wxei47bwnJpVcYwiroiU8zxK5NhDu9NnRaayICRzD09LpKqFYvjd/QVP4LSwHeW4zUPrxcQ0Mtre1lsdi/ct3ov2aOf+buHNjWbIjAmyL5y92AHZG+0PTJu3A6Nq+IPste3HBzFD91yQAB69Ij3N2+0vc3Gppdj697udkzZS7ntXs5fL0Aq2m630/lmn8cCBRn/uLlYHCT1sp98baQKeCmB1rfivHSrHw796kc2vUa+WUB5u3PYPX83mycslN1ycAwskkWFsfh53ahQ8lKev17n1EavXweULwBuW3zC1oRxGD8k798IKUcgMazodrPKLxQob5invH5P1XpFGQ4RKIuxyrp4pZCZlh49XaS5DenjVGYi8l0bSky7oXj3cG0PlMNv7uiN6xjlNVOpzU7DGg5ee+OG5zAEwxuesy2A8qfh4H8kquHCRUMqYYEBMX6jgaylYc/uIezZPYB8hr2MZAeacOotNBxG/9CkhoCypRaAoh5QObQKPyl2TXpSuYCiZJrxRJGpF1ndMF1TZKuhBJsMrHLKZhqtZHghYaUkbzeZtgUoM9ojYncjmSPPsfT3tt1OwUPMuZoKMDZqBCLMUg4l1jT6kigjOkWr/uRIEkx2OepFDieELIQVIFWMsyxuifYCAmcaVKUFJNOYivJd9rkqRKkMZWhCxsUy91MMvBwHjtOUBWGxUpa/tT3FYousPLy0ODZkV/v68hgcHBTATLaIUzTKF1a91CwKNARwl2oKhItJjjhehzExwjpTYloS6bXrOdACcuc8F/xRAJLL+aI1gWpqDJ5ORjJyRe6aqaGx1zXaaXnCZ3VDdZrLbSEq9ahjCmW9ITPNuZDJ92FkZBwjI6MdNpkAh8ZtBDwq01UVuWSo2VLBiko7QDZpYfb5U7j3XX+H409/Q1i1SrUoRQVKgCfGx2R8CB6Ua3kbvucLIyjxYC7nRgONZht1J+w9Dxl5ylkpByWQYa+jyz5KFjCSOlwT2H1wH8Yv3oehqV3IDw91vBA05iyFBRcC5UbZweriCubIKIsMvoZsJo3B0SEMjYwinc/DymYEKLd5LtjLWfWxcPwIyudPY/nsMlZOzcAezGLfq29B392vhePq+OoDn8Rovo1dr3gVmrUkvvL2v0Xu/AkkW7QsSiJFNYPpwguaMDRLMpMpvyarLKdIfm+rMabbujCTqnFFZwsFGc4EMH3pJdBtypaT2DM9heePH8fiwgJuu/1WTEzuwn0PPIgrrzqMpx/5d9TqqxibmkR9sYJrX3UdLrt9nwDlpdJZrC4vw272A+4efOlfvoba6goOXHEQmWoD+40C6jNLKLdc5EfHMVut4dHSPK6+57tx9twc/s+H/gGvvukQ7n7NLchOjKJt5RA0fehVB+7KHJzKDHzNhZEqyPVFwJW2kgIOyRBT1t4WNUsSvjTbAsnAg6G1BZi6dJxvsfWCfdu8V5lyzzFMC1Ymi4BSfL6XDDGLrokkHC9Aw9fgIYEWiws02uJzjJdKANl0Vn3n0PldrnNHrgv2//JBSTRlyWwV571RlBgSB8Vc7wCnnj2K97zjr1FfXMGgnQWaLpJUHVDSL731SkIs5l3Sy0xJt8qQJ9PKwqO0GPBcEgAbTBbgx/jSQkOZM4GzbROksqea21EFaLcVoF5voVZvYWmxhOJqBZ7P+wf3ma0z3C7ZYBNoJ+A0KOlOolqrI5VJS6WtUiuj5TbU/U5X7S+8F3lNdW/OpGyJhUuR0WY/dgSwQ3NIVTRUwJtqDcMyUS7XpE+cqFvi+1ggEEPFJFwtQK2tDBilvz5MEIjWJvy+yKbsMEmA45HAQ6/55W/G+uo/fBu9gN9eXtvLgXT3Vm70Xi667/3Scdz75eObbrpbrrvRCwmQuR3GT23krB1nt6P3bxSx073tl4GyGpGd9hJvB7K4rc2KIi8D5Qtndnzub8fAfyuAcvdnxvuntzqfm82nb3ug3JFeb4r6unuR14O7ztvWqGW1GBbw2wWYY0hNmU+GMUgdKiqcMC8QKHNBFznvimtpuCzvnoYCMwLl1sle5a2AMtkFAmWyaiqjdWfS6+gzu8sEkSRbKtfyIv5/+KoYC74h077RN0U30I1tLpKIXzgOcWo/Or/rY6G4X+9GFe/U6yKt48KZktaMmYJJabrnIG21MdSXRF+OkkZPTGEox2PMDiXRDC+h5DUCylEOrepVVgsa6T+m9JqMijA6ZKDZm6ccV8n3q9eEwJpMaSjRFhmvbghQtuh4nSJQTgpQFiAeyRC50KSbKs+hAN7IiEsxylx4tZyG9IjS9ZaLMMUak1FmTI7qQ5YoEa4oBfStxUHxOCnHJMhSgFrts6yFFZWkXK/zfcjn+gXoUe5KVpn9iUqabXSAMg3EuHim/LpSqaJSryl5Zjs08yJwCXvkyRwp6XVGQDIl2GSkLOakRq7i4f4K8Gs4WK1U14Cy31Z5qmHrAZkeSq/peu21G0jQgYpLcE1JcMm2sACylLkINWu4o2xQl3+XZAQacnoTBxOL4T1BzfdICh79VxmVhf2DYQGF7F9+YFhAcn/fkMRqkU0mG6fcpmmGps6L3G9C5sh327ASJprlKvbumsRn7/sU3vfudyOd1JE2E6IYcJw6MtmsOs9hTymNzggwWBgRABHupx/ocMkc6xpymaySfqqzJwt4zW+j5bAfsi3slp41MXrRNEb2TQlQLoyOhPcYHwGBstTp1Nx3VmsKKJ8/i3qNDFsduWwGg6ODIr0mUDZzWQECvqt6yWuVAPPHnxUzr+XzK6ienYeRNzB9143I3/U9aLQ0Acp7R03sufFuuDUTX/jzdyC1cApJZtEGJiwtiSDpoQEHhqbMwsQwjEUQQUwJ1W/Na5LtE/Bhsv2B559FI8akGQnsveJSGGkbA0ODmJiYwFOPPy45yq/+rrux7+J9+PSDn8O+PQfx1MNfQbVexOjUFMpzRRy+50YcuusgdO8cFounUSlXodXT8FpTilFeXcHFV16MVLmBfXoWq6dmUHIaGN+3D0W3jUeWz+PQXd+L0yfm8cUPvx//6VU34s67DsMcysBNGPAaAVBvolZcQNMtw7STMJCWmC8rqSOTMpFmfy6ZfvoZ0J2eEmyJc9Nhak3o7RZajoN2qyWAmTJhyq91qkNsWxjlhJkSkE1Gmvxvm54EVgpNX0fV9eHpSTg+d4VydUPuUSoBgNemJeCbhTk+CBapdlH3OvbHazD1lETD0ZxqYWVZABzj+NBs4fmnj+D9f/NuVGbnUWBUGu8lUfExbLNgsUeYat4vEsrAUq6dBGOblAM+71UEx6bEJCmvBRpnsV1Gri/Oaz0y9GOJhHdk5a+Q0E1Ydg4eM5wEeCundMq7Ww1G2kE8ExrMRqYvQqsBN3CloMQ+Hjdoo9pqiFKjUakhn06jkMlJljF7s3PprIwVv4NbPActR4zjeN+w07b00Hs+t8MCV1vSFsQVg6Z7AWCL74UhjtcVtyHPscjKa1x9/6p4QjEHS7Dw5ssYBYVhfPHGH9vo2/bb/m80zIlLHF/71gc33edeXtvrgXcDJwJaiZk6s4JPPX5mR3FFG4FcMpLcBrfF7cRjqzbax/iCnoDjrz73zAWs80bv22xsyHAz4ueFPLivv/7Bhzd960u57V72l6AlemxXzIheF39P/LNK9ZacI/7wfG304Hjy2F/II5rf8W1sN869zvtvxXmJjyfzx7uVEvGx6t4/zrGtrovNzu9m5zD6rPi4kvHm9Rk94p/ZXeDitc9rlkWxncyBb/b5eyHzqvs963uUt9riBUB67Q/Jg1PI//KaQ+TqT/6RbCn3Sz8E4+Ld8rtz35fgfPKLsF93q/wojaOGlTf+IVKvuwXp19/W+fSlN/4B0q9/JdKvV1lwaw/1me2ZRdT+8bPwnlu78Abe9WthX+GFoNP55ENo3P+lcDNrhl5Rn3LkhJ287UqY//cdnY9zfvNd8MtVMXoSierkMPp+941qsV9zUPyFt3Vem33T98txtGeW5Kf5hcfR/NfHOny67F+cOY8h6Ma/Por6vZ/pAA379bfCfu0tsm336BmU//gD8vvgu3+js43SWz8gx5//lR8Bx58P/rv8J/euDZci7jqP9Wr0Dj0uz68VANZ6wX9WL+JRnTEdSp6u+4TBOsxAg6lxAeXATnrIpFiFbysQQWmeJFQmhZ2hg6oQNSGgF5Mg6RVUcmsVJyTOTcIucAEmzGDEchJ0St6nApIiKSYgMRSDQ4CdoBSSJkUWF6KUGMqSXvVWhvFIERhT5teqiCOFFfY7MzOW7HK1IgwP2VsCJwJLLsykPxhkaXQFhlS4qGKtjTDqyKOTK9nX0CyMETpccMoikuZxKWQyeWQzefmd/Z8sEDDWRUAyF88EfwGl14rlrtfZ711TPXtxoByyyoqd12Xxm5Few5ywQGSXyCpHgFKx24qpZlFglcZRdcoclamOxXgXUl2Bj3J5BcXSKqrlVfg++5eVi678cB74CbR1HauZ/eJ6vdaHv8YIhxNK/jORqGKXUVXlIBnytdaDuD+BMLIxt3rLzqJ/eAxjo7ukL7lQ6FOyaysdSvDVPkWfxbGW3G2CmYAmRhD2M2uaeOhzn8d7/+ZvYfptiYqSqJ9QGUKZPk2buHiOMlUVW6/mhnDWoZN+ki65YVFBgS4ylKqPtx1G+/hWEpMHL8LkJfsxMDWJ3PAAUilbCiYeWUkp2gRouW00izUszy9ifvY8KqWSsHY8j8PjIygMDiI70A+bMlayhR5ji9pw6hrmjj+DlZMnsDpTRPn0LHLDGVx0zytg3nQ76g0fj3/mU9gzmMS+a+6A5mbxwNvejnRtDlqjBb+hI6OlUNNq8JI+DEJIIyku36Q7GanTDnQBN2Qf6WbvNhykWMwSc4cAru7DSyaw++IDSPf1webcy2Rx6vhxrK4s4a577sThmw/jf3/kI9g9vg9f+/IX0fQbGJmewuLJebzmP383Lrp+EqlgDnV3VZQ9K2cbqJYH8H8++zDmzp3F1TdeA7vawu4ghcbMMmZXljFx0X5U2m18Zf4Ubv+B/4oTx87g8x/8B3z/nTfh6qsvRm6sT1zC3aoDr1RHvbSCZrsGK23CDNjrqwlApllVnrJ2i1JgVaCjokUnI6oz6osRSi11vlhAcZvwJdOX94Akdb0CklPprERCEQQLIw8dnk6GOilA2WkD1ZaHpg+5NxFcsw2DbQ5UVxBgsljGAh4LWJ7bVJnzpspYTsBAzWlIv75LRQxBa8KAbSSRgo5T3ziCj77/H3H86SMYzORg+L4Ux3g98y7ObUgLD/9OlY045fN+kVLRej4NtXhNK7WPSkpS15VqIWHclGqdke+IyFggTCYgOGbBh/fuKOc9SbVCOwShNELjvG8zkq4ugDZhs7AAlGplrFTLsPozGB8ZR9BwsTK3gJFcH/JUB4XXMr93VTwU89dduU55r8wWclLQqbeaqLGoWHOUqkQ6BzTYzLKXVh0ddd9F1W2hxSIPlSPS3hHI94RSIKkx5RjxHrzaN4lHrv6BrrXHy//sZQS4eKf0crP85J1sKwIAUY4zF9u95AHzM9gfOTWU3RZQ72R/Xn7NyyPw8gjsfARYpOI1+2LuATv/tJf2leJ6/WI/QsulMfbFv+psZuUn/gjuo0cw8M5fQ/K6g/L36t/8E6p//U/IvukHkP2p7+u8du7qH4dx3UEMEQSGj5lDP4r8T/8nee1Wj9VffJuAUT7GHn/Plq9tfe0IVn/yj+U1EV7lwrzTp0zczh6t9/4KtDFV3XIf+Coa//P9wkARTGV/9DXI//IPy3ME/qXfeleny7jwe28UoBx/1P7mE3LMBE/b7t8jz4Ljxg2mf/jVyP+SKjy0zy9i4Xv+P/l9/Ml/6Gx++b/9AXhMBM/m9ZfI3/nvlZ94i3pNF0jmn+Lma+rf3dUPxSpH7ODrzWVUZOEsMFnFNRHQEPiJKVYLVgKwLQ1mkuts1Q+sVixkKV1x1yUAIHtBVoA7wcUcQYmVTkvfGwGdLdm/zEFWQFSSSwm0NV3koIpp0QVcc6FE9C0cJCWGFg2Z0jAJEhMmDDphh5JmAYlhv7EUOyhpDPuLO2ykLJw8+C1H+qwJVFsh+1pnJrTkGTcENApjbRpixqNI3VCYrJSU8uDijJ8vy0XB5GR9mXGcRyadl4Uq3XWV1Q6ZSUuYDzLgBHFkr6q1moBa9jASrIvjdmhipiJ7KGdXsU6UXqczGdW7y15E6YkmY6YUE1zwkkGKDLwkDquuMprZn0wDKYIDLogrlRJKpWVUy0Vxwo2AssjJubjW6PRro5TdBzeZU7FbYb+09GuHGddKMKLhgLmKrNZS5l2RvDrs11xv5BcWwWjsY1nIFfoxODwhvcmM08rlOHY5eU65z0cAXtXHVDozATLHXBV2ODbV1VVMj0/gw3//Xnz0vf+A0Vxe8lojMzYhsgmuVQe2KhlFADwUh/v8N0GG9H4y0icQZUIhm0M2k4ErCoAqPC9AIpPG1MGLMXnpAQzuHkdmeEgYfhqEeXSC53zxfenldJaZeGNiAAAgAElEQVQqWCFQnpsRNQNFMNlsBgMjgxgYGUFheAjZ/n4k7RQCv4W220K14mP26DNYfP4oiudLqJyeRf9YHnvvvAG521+NSq2BL3/iY9jTn8C1N38vvLqFD//l2+BWziEhzlI68noaDctD0/BgBQZMz1XmcAZ7dXltJdHWNDSchig78ukUEr4HXgt6KgFH99CChskDF8FIpyUSrs6IojYZ0QC333ELDl13CJ/61KexZ/wifOlfP4em0Ubf+Diayw284p7bcMXNF6GQKKLSWoFp2Vg914BfH8QnPvQgZs6cxnW33Ai75mKfkcXyibNYLBUxsmcaJdfFM40V3P3D/wVPPf00PvuPH8A9N12P3RPDGJgYkvORbuvQSzW0SsvwtSa0ZACT6hIW5qToZio2mWDQSIjEl89JlrhpIzBzYvCl0QCq2UC7QUUHzc/kRiTsM4+byhDdMqEz/ovvo5lXoMGlwoT9x20NVRanqCoRMG7JfYuFMsMgG0pymKoV+h24YqwnsuWkLvFHNB5j1B6Bsjg6h4VFhn0n6Mruqv9+9EMfwr/c9wA0pyXGV7m0LRdbxk7RfU3mLWc4Y54IfCW+ThIf6HFAFY+6Vlic5N/o8k/wTNk278eaH6qzwh5q1XwR3eyo4iLIViCcr23V3ZDFNuBQrcMsej2AR1ftdAqzKwuwC1ncfOetOHznrRgbHILZ1vCR992LJ778VeweHhM5OYuWa7J31X/N+ySZebqU1+gCz/ujUxdAzr+JaRvbqng8osEIUHQbcDxXeqMFJPM7jCofw5QWCiqQyD6nU7bcZ49NHcaJfS+MNdxyEfLyky+PwMsj8PIIvDwC33EjoHKU43hpx7A5EhGrYx5/4r2dg19541vQevQIBt/16x2gXPrtd6H+iYeQe9P3g+xr9Jg99GPQJwYx+sCfdf5GoCyM8vetscx8Us+lYYTsqYDImSUsfq/qJRp4169e0A5tXqcAZPRY/sHfhnf0bMy6i33KXJCEmbZkjG67Eum3kDVWj/ob/gi1p45KJXvgz38eqTuvlb+v/uJfCEiPho7gls9FhQG+JqjUsfDKN8uiQhjl6BGOMZlggvPoQeDt3PeQAF8WGeJjJGMcA8ocNz66gfLyG/9w3TF3+OEuaXw3aF73Jg2owcdr9VnFgHUAhJJps29VgJPviRELF1iMEyFQJrBipZ4L0bTuIelVJcdWgEGzIXBLwHCYyylZlpQlmhZsiz1xNKIyYNhKNkcQTOkpe9FEXk0HYZ1hVWrRSjMvLo7kh4tYZtsmbcUnk5XoGIApNlMkzGR6w4WesIbMPnYJRBzps5YoqPC/DfbyVqtoNdivy3xROnKTteZSi+/1QUUt0zrjF1LkEMs+VgI4guO0nROgzCgrSq7pqBvoXDibAmy52OTUIIClg3DdqYsssVavhb3SqldWTWAynm1lekOgnFZO0MySjlyvFVsfbpPMS9iXXCmXpBjgusodNiMmaCGz5dCMbRW1alkW7SqCSRmxSVwWknCMPMqZKfgGew5DnCxVi6jVIlxGa8D1tpJD0oVX8phDJp//keV2aOjH/YzM/ciM9w0MY2BwDENDIwKSc2LilQ7l5GEMs6pCqLpMqIogUBami4ZFkr8aoFkuo6Al8Ie/+puozS/CIwAKWxRcsnrk7sgExowF2a8pYxcWQ3h0AjgI0IMAKctEKuwBZawMzZl4PIadxu6DBzB12QH0TY4jwzzklCVu2ex35WfQ3ZfFEGe5itW5BczNMUe59P+z9ybgsp1llfDaQ+29a64683DnIXNyEwiDEEAREFE0oI8MzggNtop//3+j2Iq2gqBEbdCWQSPav4oRu0VUBgUhDCGSOSRkvvfmjmc+p+ba8+5nvd/edeoM994kgI8Pnspzcs+pYQ/fHupb71rvWqKALqZAeWxqCrWJcQHKdrHA0CYBUq1GiPmjD2Hp6KNonllD5+Q8apMlzD7nKtS/86VoNnu47eMfw8EpB1de82IYcQ1f+tQ/ou2eRt7Ko54bhe0baMGFVs7BDMked1GsFKHzWssX5Vxm2YFFobydg8MN8100V5eRBL4UiGiNVBwZFbky5a9j1Toit49WYwWlioNKrYwTJ07g0K5DeOzh+xHZBpJiCUZXw0VXXYJdF4+jqjXQ6C6j0/ehuXmYxjRu/cJtWF5YkOipXKuHK2vT6J5exJmVJVQmxrHYbeNx3cN3vfp63P/Vu3DzR/8Bzz5yBOVKmRQ/xkdGUU902J0uTK8LXadktwXbYN45kJg2rFIFfbpEixFeQWT0OlsQdDLOBfhmBTk7jwJ7d5MAWujS7l+uB9576NDslMsCfCXD3VHRdBpzvBmkx+KebsKlAiAI4RII897D4hn9CbQcTMtBQmm2G0qknk9ndha+hOBW91EnXxQliZyXqaM+7ysS6Uam1vPlnAw8F4/cdT9u+ZebcfTRR6QoYJkazDhBkUDQyMGI6TGhYp7kmpPcd+WnoPA/VT6qYCSeA1osSgtW/+jQP2jQkfYa9XmlptFEEp35K1Byzfsae/fpPi0bSLWKbWKFLHKvgyuecQ1e/gOvwCXXXIkol8DWDUxW6mieWcA7fvGX4a42AS9ESMWLKDtS9Q69Hgqqr5zAt8V7JDPu2XccRLJN3A5mPlNKTnjPAuGq30cgUnI62vOepsmYFG1H9UOz1zll+tn28sDlL8GZqUs3fY/u/LkzAjsjsDMCOyPwH3EEtLmrf0Jg23ZYOXtuIyQeGqYhUD32178xALGNX/1j9P/+Foze+NYB27n2ht+Gd/uDKL7pegHL2YOgmDOYma/++cbn5K/06zlzmwaE0SUozR7LBL8iwd4o6RSDpJlxjH38hsF7heH94Mfk74xVJpvJfjHFbilQUXjX65F7voqGiO56FCtv+C1E+Rymv/QB9dl2DwvP/5l0CzeeNpRNV379pwZPzl/zk+s9yNmzKdurmPj3Dd5LiTgLCsbMGMY//juD5wmK5b3p+vnCOYHyT6VAOVNWD/VUbz7Bh9uZN76W4Ha/gzf0jgkiIajIZLNKQps5IKfGVWQUUiaa/5INKVcrqOUNFODC1GjsRRdpMsrKTVzky6z4pxFhPNIS0ZG+xoklURonoOK4nad0kUDQQbFcFmdVsqiFUlkAIqWTBNzCQKceTzIhlF7j9SgQFjyUKZeSZcsxTs1fXFfFJUnvoK+ylfu9rhh9sfdO3JHJsnC7KPkWk1zlaJvZSslZmwJUYexJi0dUa5IxzyPv0IyKGcCUXWuI2RMp5yANc8gwM0bFlQzlbreHjjDaXTWRTg3DMjM0MSdL6CybGwBliy6xZJZTxkyMz9IYLDLKBMhLS0uyj5z45x1LgDILAFHoK0l2twnPd9eNycShXB33DgroWiPoWKOIdRXxoa4lBY6Hfy8bCa4oKzm6AOPEH8g4Mz8BGf9Usi6O3oaBWrWK+sg4arVxjIyMoVSqClDmPok8WlVrBszvQHI5xOAHCeCLEVkM3Q+Q92PMP/Aw/vj33gvf68rnOf4EeUlCrURqrjZgylSvudofdTGpM1bJSsnA8m8WTYTl1iASUzJ/uw4fwOwlBwUol8bHBCjzvJO+TfZBMyuW+bErKaM8dwadVlPAUaFUQG28jomZGVTHx1GoVeEUixK/RkDUakVYfvwolh57BI2za+iemkd9oihAedf3Xo8g0HD63tsxVg5hF/cAcR3t5iK6VgOOU8J0cRbRmof5/iq0koWwF8Ko2NCLDpYbTcSGLQCP7GiBJnl2DmG/C409u70uqrGGSaeE5U4L3TBGpBso5Is4sHuvgGi33RBFQqvXxEithvFSHV6/jXbioxklcPw8KmM15Moxamii2VvB0mobxdw49OK4GNg1VldhlAvIdV08bXwXJu0KVnttnFycx6rv4qTuYmrXBNDpYPX0MsZHJoF8Eb6ZE+d3u9uH1WygEPfh5GMY6CNsLGBpeRkeLJQnZuHGBiYmZzHJGC4ytV5P3NEj14UXqpxdIw7gaCHyOYJMsq+MbjJgFQuScc2sY03Pw7DyAtA0xsKlfguxpiFII7d4jvnshY+ByMzDj+jWbyPRbXhRgiDW4Hk0jeyJ7Jpydz5YzmPBURnx+SKdkHuWrimnft8fxMBZkYnuSgt3fOVW3HLzZ3Hy2DHU2McbQ2TFFbuAvOlI2Y73MKpixOSP7HLa/iKmiWksHos/qo9XqWjEhE5c/dNECd5n0/uK74dyiUj7CoGrROdF0FlosHJo9boCkrVyHi9/1Q/gRS//Xhh5G6GZoFgvQfNDVE0bNc3CH7zz3fjcP3xKttuUFhwVtSdZ8ewLpyKILSL9Hlo0YWT/cuiLGkJURyyMUlbN36nOCQKs+X3ZJiV8SWCbJgo5ByUWGHNUIfF7Q7mdU/l017N+CKu12c1flzt/74zAzgjsjMDOCPwHHAEBygOQ/CSY5c3E88gf/+IAFFNu3P7A32H6nnU5tDCr7R6Kb/p+lN64kVHml9dWoKw2ZrNJkH3tpRvYWcqVKTneDJSzeCACTn16VJa1HVDmBIcARoBgegKU/uwXYBxe/6Ls/O5N8E/OC6PMhwK0f7Lt6aLY4F8cvDZ/zU9seV8GyvnC+FCBYSCdToCpobGjzJoP6VFOJdbDzw1LrzczysO9x1s3ZP2Z9eOpBuJ/rB3HexsnZFLGSZ8YVg/CZVPPZgG9lDLSRZU9bwouMtKjVq9jpJRHLumD3i3kpSM6YJOlTPOUGT+STb7Y+0e2RFX9I3h0b836RBnPkrF9ugYnn0epUkalVkW1VpP8YP5bqY2I+zUnVWStxfU5ncCJk3EKLGWCmC47A9MCqJNYJnvsFyRIJnPDCBOCZ/7OHlHKETlxpCRVJsdpBBIlnVmsWCZpz4oBNHGi1Jpgmcyy6lHmtpERV2ZcmRydk2ICZbpdM0eZPyoKRbHHck2keaYyVpnDrRgEkalSy+I2KBbelu3kRJvL4c/a2prsJ5mVQrGAUpHAPRE2vd1uiPsy2WZWHNS5ynWriXJLr6KdG0HfrArIZxWF54WwwUNaDZ4He0sG9hTTcWHdg4yyppapfrg3ijGis7j0T9q2mJLVaqOoVvkzgmKhiCLZSImnSVsIpI8yLY6l8TLC+KY97vQPDhDD4yTa81BnXM3iCm783fdidXkOQcDs7FDybgHVKz5sfh/LdkayPIN9l6m8XJkdSfOnkr3T/ZjOu6yaUHthGpg5uAfTh/ejtmsG5YlRlREbRPDpqB5xYk+g7KO31BBGeXF+Dp12SzHK5SIK1SImZmaFUc5Xq8iXi2yLlXOx3Y6wevI45h95GI1Tq+ifmUdtvIB9z38aDv3ga1DMl5HrrqLVOIYzCyGaLRN2QcfZeB6uH6KMGnJ9A3HRQGTryEUG9u3dy/wnPHL8BCKNbF0sQJnbm9MTGFGAnEZ20sS+qSmUHRsPHj2G5VYHes4WNn68PoKJkRFUCzaazVU8evRBVEolXHvFEXheBw+cOIaFrotCUER9fBSjM0XU0EbXbaLdDxB0TYSwMDY6hpMnH8eq20HejXCwUMN4rgQfMU4uL6BvAI8FTeSLDo4cvARwdZxcaCAo1tHN51GoVpAPAlSCPky/CU3voGonMBdPY25uAa5eQGF8FolVwsWXXY0pxo7ZFoo8ebwu4l4bSb8Hv9mE21lD1G/C76zB7zZRKORQLDrIV0oClMkkm2YRulkUB2bKuKXQJ8ZYaUklPWFZJHSDBH3dQRDRCZtRUzn4CWPxcghipNFINFFTgI+mV1wmTbn4w/ONvbVhmsBAH2cvCmR9ZmTCig04loF+u4V7bvsKPvWxj8GMQqzNLcHRcqjmS6CtGYsftrhgK0m1qFm43VIMUvnxBNDybxxJhBTN/AZO/QKfqUAB3L5Yc8s1LCZZuQS9sCf3XV7bjX5HDOJq0xN49U/+OC5/xtMRFRxoTk5YXrprhz0XU6UajK6H//Frv4nbP/sFODFZX1OKnxxL3hfIlIvXQhig2euiw0JmSPf2GLbDyD0FqHkPNcTHIUbP89GOPLl86WfBZYrMmgqfnFomy2TynZAaNH7qO9/8H3AquLPLOyOwMwI7I7AzAtuNwEZGeZM8d+sHNsHjoT/Lb3ktCq99sXyEQJkMaDFlfjOmlKBt+H0EzvPXvUm+pIaBcsaWblh/agZlbQuUHxy8NZuE8wkydJQ8Z3Lo7YAy38OYEMUVJdCnRlH+P7+2YdXczuChE7CeoeRYa//l98Wsa7uHde3FG2TT5wfKicjTt/QYJwnGP/G7wizL+v6f96D8plfAvGSv/L368++Be/Od8jsl69n7Oh/4KNof+OgmfcDwVm7UCJzvknjT4n34p+6ymmBwQiWRWFlWMA2omLurOjv5UBJfZfpCCTVBbMmxJGpFp3wRIRD7iEMPWkzJYAzHUXJjAbUEnTonXDSIYQ8ZwYliKTgBY3SKOJoz/iPNeyXDTJBpUQbr5IVVLRRLqNTrKBRKql+xWJAcTkqSxRBMjG6gQDFZPkbAcPmRig0JabLkumk8U1/ycTlZFLMaMhymCYfrtBSDoSKvEmFpUps4BZgGrDIBMUfJGESosPdQTIQkCob9krm0BUCxNQS1ZJRXVlYE1PL3daDMCR3rF5RDmmIgJsA87S9UUVOmkq2n4JnPUc7dSoGyGk9OsDWUCgXpizUMFigY70WTr67Iz5FmKEsPoqBDDQ1rHF2zCtespkyxum4G193QPeTayTzqti7HTdhiEfGn2cdDcVB8jUyOmTOFNWLho1Kto1ypi5EXnyPgV9J6ScVOI8akjiOFAxVepTTY0mdJ8K3RpMtHjkWcTh9FmHjPb74La2dPQ2emME3aKNOOaGpEl3ZVDJJJPhl2RYNDI5hJ853JVlF6zedZLMmz8MHzStoAdARmjOkDezB7aD9Gds+iPDEm+d7izuvRWVsZh9Flvb20htX5JSwuzKPXa8s1kC/lJT95fHpSgHK5VkOhWkbO1BD5AVqNPhZOn8TZRx/D6rHTiOeWUZkoY/d1T8fsi18M0y7B8V105o6h2fKRL46J6/NXj9+P0A1gxTYCnm9FW5ysx4t11EaqwnIvLK2IRJjGUby+2XsdBvQh0BF6ruTY7t2/H67n48SpU1K8kn7RGJgcG0e1VBAmz/O7mJ+fQ87OYf/FF2FleQlHTzwOP9aRN0qojY9ibHYEeT2S3u4gjNBYakEzHFRrI3j02FH0mBvc6WHKKiNp9VQxJqejmwRYTFxMjdVx5cGLsbjSw92PnEbHLmMFJmIqNwwDeRZl3CZ09DGWC7EnWEXkeShURzA+uw/1iRnMzO5FPl9QzDkVHTz2gQ+TRSlxRPcAt4f28hzW5k9h7vFHoYcuxmol1KsllHlvKdVh5KsSFyURdyz48VxiawYd7dM4KfYjM6da5XKHch4wNqoXGfB0B6FVhBvw3PDgmLrcJ+muzXOb5zBPShYkebuhx4KYW7Hwpy4ARF4oBRxx1abhYZzA7XawcOo0Hrr3fjx039fQXmkg8gIYUYQK/QtYmGLbBxlV3tt5HYDFn5ycz8p0IQXAYoKlri3RVLCPnaZ0ZN5N5kVr6Ll9+HqEVtCTApUbhyjUKnj286/Dt7/0JRjfNY2YhnFsXSgV5F7O61nuqwTAqy286y2/gvn7H8VsuYa4H8Ap5KW/Oc4ZSAJ2ayfwIyW7JlPN+zhbc3JGTu5pBNQcBy9wETC1gNcagTP7lnOMnLIkL50A2Wa/OOXyZNWVSAXdfAX/8qwfOd9X485rOyOwMwI7I7AzAv+BRiDNUR5mbwX2POkhoEFXccikK1sAZdHLr38XknZfljryJ78EKzX4Yh/zyuveuQUoU469JQ84Bcq5ay8RcJk9aF6lGOX0kbKF/IsT6+E+aQJlMt3KBXgd4BFkEQxyQp//+R+A9UMvOOf+i+z6ef85o7o3vS/Z0l+8BSgP5cfyw9sCZfY0//E6gOY6s17m3se+iMbb/ijdeGDm3nXJOkFy+/0EyluZ+Cd7QK9fuBMPBt1UpqynUUbMEVVRRpxI0xgmY08zBp89w4ztyNPgRhyBQ2iRBz2hoZMnsVJ6RDl2JMwJXUhl6kXgRxdoAYBGaspEJjvrK2Z/oCbMR8b8mTmCTwJR1UtHctDQTVj5gkgWJYvTcSQKqFQqSaQImWebPc/s580crJWWFz1mpjLfllnDzSZWV1cloonMmrDUkuuZE9MXmzFF3D+el2kvrLpqlMRPEc3cL06/OcEUwa5IroU9FyMvSjkpvSbzSyaY0S26yHMprWw0Gmg2muh2Owoc6ywcqAgjJIoFFaDM1UrPdJZPzbFUMkqOF3sehan2PHieLzJulQsbiUs2s3vpfhtHAbrdNlzKzd3uIB6GJjiSMxwnWHN2wbVGEJhFNbMkg5v2JmfmXASa3KbrL5scYo/Zp6y2NWNvZLTSC5GFAB4PxsmwR7lcrqNQrKJULso2WhZZchWLJa68YpqmOC517apYo6zvOWPFxNE3iuB2upgYGcOH3v9B3H3zl2D0PQW4Uzk77xWUozKyRpZhCFkuhZuEP9TXp0Z2LPIQMAsg43mWY5a0UqT4uQQzB/Ziz+GDGN07K/Jpo+jIhD4KYtkWGhQFXRed1SaWpUd5Hn2vp4yKyPCXGRE1gerEKKosONVUZA5Zxc5aG2fOzuH0sWNoPHwMmF9GZWoUu553LWrPuAbdEOgsriFqrmJ0YgxXX31E4rJuv+tOoNUT86LWqAW/20c1MnBwehZRTsP80oKc9zwPyOKVGZ/FHnZTx9jIiMj/KQ/XnAJalJAHARyCMoOMJ629YlSKJSmwkD0Nk1Dyn2PbQq/dU5E/dgFOvoRu4EHP26lxXR8JHcc1A2ZpHP1Yx1JjTVQsOc2AFQJOosHttKHlNDT9Hnqxj5KRoGToaLgJ5to+mnEOfcNma6sUQGKvh1wcomrpGDPpnt1ELokwOjqGfQcOYmbXbhRLZZhkFW32vVpSjCLwEwsGItsohMU2i8hH1G5i/tjDePyBexE2l1GxdEyPVlEZnYBdH0W1XodTKEsWc6hpcMp11atM52eNjtjq3qAzSCpSTtrsj2+HBppw0DfL6IV0YI9QpENiSAl4Iq0mqt1AtYpIdJmuXKblPpB+z1H1wqJexmqzWEYlhslcYtuB33Mxf/I07rnzLjxw771onF1Ar9VSwJjxSLyvR4mKVSLzSjPEdB7AXulhNQ6LKtwelznzSSTndtdzwS79tV4HHYSYmp3B05/7bDzrBc/D6MwkQg2irGDhktcL2XEyuZKhzLYS7ogb4D1veztO3noPDpTHUNRzaHt9keF3k1Bcx0XeHfhodtrSA62iAlUrBL+PsjHqiYFXWlzlunUTRTuPspNHMV+QfeP9UXqrQ6WEojP9XGkCtz/jB5/s1+XO+3dGYGcEdkZgZwS+RUcgBcrDe5f1BQ/gVvpiOvsdjjga+hjBb31IcsyXaEzVuuHDiFs9NYkvFzD5id9ZB30f/jRaN/yFgKFho6qtQHk945fs69cDlMl2S36zmqULQCJQJvjjn2STM9dr70OfhP26795w6IUd/9Ubz1lL2GzE9VSBcvXXX4/8UGQWwXL3L/8Jrff97WB7aHZWe/t/Gvy9LE7YZNeHCh/ZqxnTl8pd1dObs5PXd+uS058XgCVMb5b3S8dpguRUYkgGOMsAFsCTATOTz6v+XAFFvgsj8WBqAUxKsROyVJS1EoAxXkSBnEQildi3nDmoUmpIeaxibVVMlJILkmEiG5GZdZHlk4gg6XW2Bu6nnNCJvF6yhR2RbItEOWVbhY0Wxpl90DSLYr+uIUxEh3nDPdULSPDKfREgTsAsUVTMi9YVwzi4LhQLo/qgldsszZtkfJjHS0fuzMiLR4ARtuKkraTTmXSQoEWioToErT05BgQxBMYq5ikU2WPGKGf9u2RUsuUM2GVmqWoQcMyfVpescU9ADTNPCwUWDYgMQ3S7LemL7nfbqXmR6mPkT5hoaFYOwLVHkGjsz1TnkDCwmYw6ZXRreQvfc/nMQM4o9YNUmj8sdx+Aa7JMjiM5yQTLhWIF+WJZ+tBZ2OC5yHFWEnAFlEWemvabSy94qgoR4yQeL+k9jyTahw66nCAfffgR/Nl7/gBxpyOut+3mGqrlioAMAmWR6IvZG2sAjIdSYEfiwNLIHZY4RGotTBX7lFOVAplIx8TsfgLlAxjfuwvViQkBylxeJOArlnURqHYbbSycncfCwoIcU8vOIV8qolhmNNYISiNVlKsEyhVhaul23FltYW5uHmePP47GI0fhnTyN0V3T2PX8Z6DytCuwsNLGI48chzlaxujeXTi0bx+85QZOHD+OvJ+gViqjWTOwtrSEEd3GRbv2yDU4Nzcn48qx57HmmJP1rlUr2LdvrzCdx48dw2qnh9hUcv5auSTyagLlZqMhxZ5OtyMKCRZqOu02CoaF6dEJVEtVeH0fFoF2vwcvidGnyRKN8zxPCiPG1EU4udZDmz36vT6KThGGH8HhcWUrhhZBL+TQS3xE3QYqTDTTcspZOjVL87st5Pwe8nEfIxYwYhsomRpydHJOIlSqVUxPz6JSq8s1LCww/QJY5KCihEWMfg9JGMi5w2JYwaIZVgItcNFeWUJzcR5etyH3Nd6PipWKtJoQLOfLVZhOAXrOEfl6wmuPihxpA0m9EdJ8Yp4OrQBoxQ5Wgxy8ROXJ08+fGgm2ZuhGTq6hDCBnxaUsd1xUFixWsDhB4Cwu9CrnXXwKCHwZgaQbKOeLcg2weLk8P49HH3wQxx55DGdOncLa0iL8Th+JF0CLApFl2zQB03RhZFkk432fj0zR44dkaxVQJkAfmRjHnoP7MbN3N+oTY7DLRRRH66hPjsN0WJy05b4rxam0B5rnmunYYlw4WqzgfW9/N+775y9gQnNQNixl1mWb8ExlzNVjdF6/J3FTZKapFMpAPAujIlNnESGJhFEmBCbDTql1ycmjwkgvanHSKDqldNFUIgOABzbwZtMAACAASURBVHc/Hccves636HRvZ7d2RmBnBHZGYGcEnuwIKKA8rKjeLL9OmdwLLXgzUF7+nrcgPLucfkz1I9Z+g+BvPRuZBl9kgzfHJ5296kdTDJc5Uq0z3BcGyqk8LJXpMnZqg/Q6BcqZQy+3S9yCGd1xcAbsT84ejef8HAqvfxmsIbC89l/eC+9zqex6G+KdedKF166bjS19z38Vd+7BQ6Rr64/tGWVIhFYWjyWs/E+9E0m7O+jr5BImP/WegeyaQHruujduZeIvdOCGwHK2O7f7Tbyh+aBMAjkhlomeVOtTE660X5VTDI4fpdIir01ZD75fASBDJqOMWclpIXLwBShb8OGYZNd8FT8ky2PPni7GWMTFrO5nclfVO6bkzJJlTGlhKnWWrE8xcaFrMqN72DdNSbfa1kEPdI6f4wSf7yNhpHrwCKwFpNIkrFgSFobybfaeksKVQgBZh8zQiYy3MNDrUnSxvInVJJjbwAl5NoHlez3Ktsm5UXYpdQFOzQi3AE1MwZjdqoCysEWM0vJ9iYVqt1vifM3VE5hTdun7gcRGtdu9NAtVFQKURFlFPUmsC/NE83kBLmSTCbzJVK821wQoUwJqWzkU8uyx5T7F6PfbAnD6Xbpex5KDzYPMSXhg5tGqXozArqoyS8rED/e3K0OvBJdOVfFt+xWjzDFRRLta1magLKZB6bZye3k92oUSnEJRYsMymbtqexR77QFApqJAjrMMJgWkypyN48TlEuzxc25PRc0ULAv/+ul/wUf/6q+kCFN2CiLpNNLImCw/WeTzXBYZfokCU8UbAeYSEUXJtnIFJ1CWdRFsOznM7tuD3YcPYnLvLGqTU8iV8goopyc3FQo0iOs2Olg8O4/FhQUB6E7eQZ4tK6USqmM1FGsVMa4rVssiE6VcnIzy/Nw85o8fx9qjx9E+dhyT+2aw6/nPRO2aK3Dy1CK+8pV7cPjaZ8Maq8Fba+Khf/kiAjLqVhGVvI1lO0K/08GYU0CNvZ0iyCBLSKMnXUzdXNeTVoZiIY+JiTFh/6iwWGG+OHOG2S4zPY2x0VG4/R5cxqn5nrB8lXpVZOvddhuXHTqEqO8j9hNEfoS+72Nsehq1iTEBWGT8CZSZGV7Ycwm+cPd9WF5rSCxYv9eT+KPp+pgYiUWIEOoRPISoVcsIusy39zFSKcFKAniNZWjdBqbyOqYcA3UzREmnRD4HT+P1rPKSeU+iy77KThZNghRHKGWOqLTw2tBYHJKrlpFSyvNgpF5HKV9A4NO7gNFtHXQbKwjZh8simmWhxFaBcgWlal1Ar56z5D4iucW8T+g55AxG5JEJNdFPTLRjG4t9wE1MkW0zk5t4l6oVAlRes7xXZZ4IAlTT6y/Ll5eiUBQqT4nU/IsKhYLNBAAWqWhilZO8axaE+Fqe7Si5HNx2B/OnTuHEY8cwf/oMlubOYnlhEc1V1fbRcRVzy+KQeCLoOvLS5lLE7r17MLt7F/YfPiRFSF4DDSoPTANjM9OwK0U6ckmBQjltk7GnwZq6XuV+yfu5pqFs5/H5v/1H/M3/vBFTuRK8laYoKla7HaJ9tNyeREEx3o3nmbjMWzkpiHH7MpduqjaogiGwp9c5r08et5JI7BnVFio1EO9rId9nyv2Ry/nald+FszOXX/Bbc+cNOyOwMwI7I7AzAv8xRmDQo6x2N5vybi+9zmS25xqaybs+NHiJQDmaWx4QbQTI1SE36PXMX048gcm7/nTw2S1AWc0K5PWtQHmjmZcy2FUgi8BlC1D+4N8NdjUjV032LlFK+7OvGMiugy98Fd23/pFMCop/82sDQzBf8o6ZVbyVjVX7uB4txRVlUVnZ8G6EydtJr+larcF+wdWov0eZh4UPncDSq96mnIUl7zmP6i/8CArf//zBmDXf/RfCOMtQbZLOK95882MoMzl7KS2KfNxfwdvdk4N4HAJL/mTO15ygCMnLyZ+ob1UUk7CrdEUVZ1SCFgJp9oaxoq8hb8Yw4UOPekDUh2Mq0CFyWslOVtnDXI/EogzMt4iPVI6wmL4SHAkoVw7ajCnhMjhZZcatRTCbuloLkBKDHeXYysmTAveU8XFCpXp8+T4xwEr7mGlQxAkUzbcIPimPJlvLnkYBoQTKwlbnZDKsMwuZYIY91InadvYWkgURGxxhfQA/ICDhxFv1KesCaA0FDm1bPkc2WZmKuQJOlunW63lpywAnd1w+nXADmRwSSLJfm729XE7GQNE4ipNZAnBOtmXS2+mg0W6IbJPjVy4VUCnxPTxWkUz+e5Re99rSFy41Eo4tM1+NApq1w4goux6cUZnbddbLoE6ml16xDwfGqxul15TZbwLK66eeAvXcfilcUW5t5wXQiKFPlvktqoE0qzrL1mZftmQnZ+dkLP2zkl3MIkUYod1py7L63Q72TUzis5/4BD71yU/g7IlTqBXLKmM4ZEGHklOac5NLhshnfV4qadFFkecKqKiLTcWhceU8Z62cjtm9e7Dn0EFM7tuFkelp5EoFBRJEzRsKeO+1u+istbAwN4+VJVVIKxTz0pNJRrk6WkO+WpbfS+WSFD9oUNRb6WLh7FnMHT+G1ceOwT19FhP7ZjD57COoHbkMjz8+j89/5su49oXfi8qeWbROnMatH/prGN0uSlECBhh188zuNlA0c/C7PTmHyQbznCD4Z88q5bUEx6KOSAtjUsSxcohsRgwB+/fvlwLN8sqygHuaLPUCD6MTE5iYmUJlpIbqSAVf+OwXhD1nIafR6uHIM56Oy685omLfcib8Xg8Lc3OYPnRQTMIWFhclMsnr9bF/1x6RAS/Mz6FWK+Ohxx5CZACv/MFX4djxk1g8cwqHdk8jpuHW6jzqOWC27GAsn4Ml/caB9A9HuaIY3cl9Ju3B5vUt2exp2wKLZ3EYwA5dJJRGs7BFMzengEK1Jg77+RIzllWRjCAWblsMwMRR3nPl+mZuMMGyGlelVqHZF4FxbLAgZigHd8tGqNvoJjZW/QSdQBVlPEr0pW8/kPdlD+WJwH56ejkolnn4uuBBUaaCSlFBEMlCkxSrwkhYYrY15EsF6fPlPZHHmmwrk554D2Q+fNBtC0heXV5Bs9VEo92ReygBJ88I3k+qlYo4jHMsKIXmuU9X8aXFRXmehm0ao+eqZSSUr0vrRNqcEkRSDeUlx+xjnjeS+R5rCJab+P1feTu6pxZg+bFsH8eTsJjO5x2vD5eKDDL+tBRT0QPyPS1SdH7vpz4CbIvwWSixbImBIrNuEpyHbPtRHhGKHVf94/SmuOfbXoPGyO4t35Y7T+yMwDd7BKq5Pi6vn9mwmi8vHvpmr3Zn+TsjsDMCFxgBbT6Nh9pk03Xujwm+2h5IDwNlYYvvfFj6kWnyZaf5w1xw0ulj5fW/NYh14vIm736qQHmoRzlFhDIZl/xHDWMf2sQoZ0B5EGVDEGPCYcX5b9Zl1733/B/4H/mc9IxGl+9B9QP/dTAmrRv+Er2//PQAK9BMi/tY/OHv2jJulHp3BuB8K3k/stnMK81BJgueuVxzoXPs2y4XYD/9EpR/+pUDYy++Fjx8Eks/9Mtq3j70//XJ/HbPbgOU0w/8TvsE/rx/NmUDOVkkK5gd87QBNysUUJaagQgBygSpioklACTw5bTSsTSUHIPEALTYQ+R3xCyHxAqlcZzoyLkhk7xYGB7+CEstQC0SkKEY4vX2AL4m/cME5noMI2KsiJpMiqkVJ8MpiObyaRiVSXQzJ2w+T6aaLs+cmGXMDSfC0lucTlAJ/qk8EOY3zd2UXuh8BQVKR5k7KwBPgY7VtVUx0HIKqmfayrHf0BL2XLKiCZZNsjr2IObF93wBtQS5BMGNZkOkuWSDRf7MHwHbKsKG7uAE/wTZ9XpNMod5linDLlUIkAmkpsky11ZXEZHJTxlkMsr8HFll3+tJj7Lqd6QrNCOiWEhIEOk2fKuKVvnAeiyUHK80kTp1sSao4uONL7wGtqkm7dlPBmU3g+WsBzMDyQKUJfLLkgmtmMaljrSUgkrRjBN7ieNRagKCOrH5GnI0Zw8oCxXsWWWhgRPhHMc89FAvl7C0sIivfPEW3Pmvt2HpzByKPH40lmPxh+caz0OOM4su6SRfLT9UZmwcF+nfJpik0RgLMRp2ESgfPICpfbsxQlaNQJkgk9m3QSCO6r12B83lJhbmFtBYWxNGnwwuWcRStYTqSA35ShmFchHlSknOW5ow9ZfJQs9h7tgxrDz2GHpnU6D8rKswfu3VWDy7ips//a/Y94znoXhgN/zT87j/j/8aZQKlHgtUPvomQZQJRzeQY383WXMpGK33j0uvJwtP3H8CMlE/cOxThlUzcPDQYblGm+02StUaOm4fjV4bl155BS678goERgwjn8OnPvlPklsbhzEWV5q44mlHcO23PQs63ePtHBorq+i3m7j0kgM4efo4Go0mjh17HNMTU5ienES/05VCGWPMbv3XW6R3/FWv+mG4ffZsLyP22ug3FuGuLaJWcFDKscdWgx4R/Kk86BwLWWJ0pwprqa2ctA/Q64D/0tAvDn2YLErx2qFjPtGcbQtDXKqPqPPSZn81X0uEyc5FnvSwS56vHwq73nf7KlKJ56b4JZDBtqFbypSOhQ86hke6BU/LoRsbaHkaerEhTthi1BXHA1DMaypzvc/aMzKwzPNPlA5pvjGfF6aU42ApE0N5NVFxUw5dpy1THNZ535R7ZxRKcYiKAjEmlHufAqLcZl4/ytguAe9RZL1X6Z7PgmYSYXl1Ff2+K73tY/URVEfq0C2qhNR3krDzkp4Qy6CqlhkdsamLJFvaO/wQNd3CzX/7cbz3v78TF8/uQUwDOisnEuw1r4dmv5sC81AKtMNFAxZNqRyR4rbJZAILSY7mZA5KLIQbOVECqCQI5eLP9RKoU8bN8bn5pevf8zuzx50R+LccgedOPoa/e/F6XCjXPf4Xv/dvuQk769oZgZ0R2GYEtPlrfnKrlXXadPhEwPMwy8xYpEzmTLmwefGeLavMQHIk2cfp4+tilBVQnrp7PYrqQkdagfiHlEOufIHrKF51GKU/e+vgo81X/iqS+VUBypwkOD//ygEQpsxZgP4jJ1F60/Ub4q7IogvwmlaO1ZnjdwYCh3ZZfj0XUEYpvyE3maxy5no9vH/rsmwlz90wqJuZ5AErJ1szeOvm4/xjC3fjK15DvZ7mZQoySaXVCggr9lT6lNMYJjkX5Pk03kQnC0FgqGS3NLJh3Ixj67BzNOhpwdDIMlOKx8lemlWrQVxTKbUUMypOqOgSyxxmAm9Gr6QTGx476VUW1jERt1c61pIxk17klDmQ+KIUQKvoFsUmZDJGAdOhL+wgJ2ZqeZxSUb49BOIpM2efqfxL91nOYC2YTkkYKw5TsVgQ0yAyOr1uH0Eci1FXqVxDqVQRabh0xgldqyaz7JPntnIfKXtV7F4kcU5klT3PlQICXyeTTHduyq+F+RNpqCmGZYxWEoOatE+RoLvZbg0mho3GGgKvh3KZ4Ev1/bJH2bYp+WR+MyXXqp+TUs4oUiyjR6Bsj6Fd2ouExRF5pCA4M+VKC1XjlTx+9LkqhzzrQebvXFZ2v8h6LGWMadwkfdqWAH7JxabzrrjZmmrSHjA+Sr1XTku5yNjDqczKRDmQ+o5z2QR3ZPcIlMMgFlkw5ZUsHDj8HPsbDQO7p2bQWFrG5z79GXz6Hz8Jv9MFgkBkqjn2J7MPmfFn0KS3mMeU5xmBSCjKAWXTxDGXbG3HlD7NvYcOYnx2WmUhV8oyYQ/E1TgQVr9FN/O1LpYWlyQCjNvuOIzGqiJfLKAyUhW3a8pZySrrJmCEEfqLTSxRev34CawcPY7GyRMYP7ALM8+5Gpe9+DvRW+vjbz/ySTiXXQntwCRyqy0c+8BHkGdPNvt0Iw8+Q2p5raTgiuemFLTS63Zdvq5iv7JjpJQkdJVjkcfApZddoYAyl11wcHZxEbP79uH5L/oOMfLyAw/Fcl6o9GOPHsMdX7lTAOfzXvjtqIyNwrRzcs273S4C18Xs7BSWVhaxsrCM1ZU17NuzXyUREBBJy4WGRx9+UNoFrjp8EUxeB14XXndNsqI130U+nzKwLK6YjjIJhIY6C1LisM/7GB0OeFOKBSCrbGLWyTg+zDyi5ET8z0EBNhnhcr2KQqUihlSJmBCqZeQYkcexk/uAUtYQcMk5mN6jsmtAKUsUkymqGLLMlFrrBtw4hzb7lQMdLgjwbLRbzUHbQRZdpEC26lvmOZiBWa6T52Lmjp8BSJFfFwoCvPkZyfymYZvN4rCDAlszaEDm09yOzTIK1qriJFUZIe3H1BiJ34QqPNHBnd+LPJez+8vY+DjqIyNwGJcmkVMsSLCYRIm9OvflOqHpHosvLELz+IrKJ4Hf68OOdTGdu+FXfgNzDx9FmccwLZKt+j20vL7KgB/6rssAr7hXJ5r08+d1RmVZMBwLpXxR2HDeO8mYS1uG7GWi/B5SE7S2mcddL/qZ4S/Rnd93RuDfbAR2gPK/2VDvrGhnBJ7UCGgLQ0D5/MA4yz3dfvmcv9Z+782wv/2ac26A+w+3oHnDhyVPOXtkLdHbS68HU+JzS69fnwLlodzhC43AACirub6whvVf+lHYr/oO+Wg8v4rmK35VJoicoJFhc3PAxEfeMegJDh86ieXX/Kr0XA/LrSnLLr72JQMGfV1ivhE0ZN/z5wLKnDgMG5xt3qfM3Kv9fpp7bc/wrw/yOV7f0puuPnHo8c+pX7KDI7NJ9oIa0nsmjqWSFUqAonpslZFXCpBTcKt6HhUQNAzFaNDlmm2BFnuF6ZYb8YcGMvyXUVLsG44RazESZrgKEFITK7JxCospoMwJD5+QiClOQMn8kV1JzWiEPUp7WKX2oygzxRBLL+s6UBbpdkT3XTUhN3TVL6z2SS1HGBFpk+WkVPXBigQ60uBFqldb4ogsCxOTk9i1ZxeKxQra3b5IVS0rLwZVdAUnByodkJQDMnIqzTzmuhRYJmilVJpmXqrPltvP5TODt9vto9lsyzhwfLN/y5WKTKT5GU7myRQKQy25ySz6uOi0VgUYSzFB5JkEqCYMLZEcZbodR3GgJqg8FlGIllZC35lA3xlPx1HJchU7z/elxQskuGbvFL790vUiWQYUOJEf1GpS87OslzsDyqpo4IhsU8zbpDc3FoaPoF5+0kPJDGpOstX7VA43CxsZUCZIDljUCCO4foCe5yplAh2bWdQgWNYNjDKr2LIxf+IU7rn9Ttx92+04e/oU4iAUKTZ/BD6QcZQ8bwUgJJVLJP3sXdZFXk0GdWbPLuw9fEhMvUYmJ0VGHpGxpPSafcaUv6+uobXcElk9TeMIGLnv5UoZpWoZtZEaitWKAOVCidngiuX2FptYPjOP+ZMnsPjYMTTOnEZ13xT2veCZeOb3vRyNuTb+/E9uQvXqI9AunYW52sDjv/9h2M02zNhHooXwE5+h1uraYG+46QjYU0y9+pcKEp47/JtAh2PIbff0BH5OR61ew5VXXonVRgOtTgf5UgkHLj6MAxcdxtj0JPqps/p4tYyo7+H+e+/H40dP4PIjR3Dg4osRaIkUQsik+/0eQjdEbWwcjbUGWnR6b3YxOTUpRnoEVPmCI/cLmk45hoHpchU530fgddBvr6DXWYapsec+lR7zfmTaKudZM1HWc4rxN5QZnGh75PitM7VkRskMB72EyWgCk/k+J2+hUisjX8zDyjuKKU29Jnj/01k4yoy6yJTyPynmZX4Z6ryRnPm0x17j/SX1WyDg9tOoqFaYQ1ezEBoO2p3OQBkj95406ze7ZrK+eMkvZkwS5TlsARBPhHWDPadYkJ7iLN+Z+81iAwuCeTr42yxmqv4aFXenfAAyBQuvONlfFuroj0Cvg14fPcbWsZBEiXW5jAoLCRyf9HuA1yN7kMUzIM2xJ2BlQUnGKAXK2b4RAJtRgrpVwO2f+yLe/9u/i7pVRH+1Kdf9WtBHx3flnFBFifR+LHFtqheIOckE/uzMJui3qMgoFOWezXEhY04WnAaL3CfZttS5e606i6992w9faPqw8/rOCHxTRmAHKH9ThnVnoTsj8HWPgDDK6zBqO0Cl0NQWEL3BlEq9SvMpmlBlj3huRWTBBIve5+5CNLeavpRmqaZ/ca31G986cA5e/qnfXMdpwyCQwPXiPai+Zf3LjK7aZFWZl3yux+be6uwzg+1MgJHffCPM2THZ0eCuR+He+Il0IqxyLN1+V/qjKXvONq77l/8s+zX+id+Rp+iGzX3Nv/y6DaZl0tO8ycQrw6Hlt/wwcinzzv2grFvGm1nKH3nHBlaeY8k8ZzpbMybq/I/1HuoMZG09iFsx9pnQxQvnbx+wSAJLDTIfyjQp+xGgDAWY5XeyeunvmYkW30GwGpD5ocsp5b4i6Yxk0k+GJ6fFcPQEFmKYdIONfCDyoBmJAA9KhBVQVrLV1Kh8AFrkb2GFVCYzA4JMYcvUBFikg2nGLc8DTpayPkWJEBLgo3qIabKTHRcpApCtTj+vwJ4yExswGMJ0MEbIQD+I0O33lcwxjXEZn5zAwYOHJTaGstvA5z6R6bal91mYVJvstco+Xu9TjqVPmExjZuSjnKxNORfJKHc6LtZWmwLUCbAyV1xOiLlcfpa9g5wcC8ChdJKPmH20mrhb87lC3hJjJIJlBQADBD7BOcE1TYVUxFXHGUPHGEEvp4y8BkxxVkxR/LJsx/defRiHpuob2GQ1yVeS8Ux6nY079z1jk7mfZL0IlHnpm4kGnb3pIoWOFGimkJPHmJPlnOpBJ/DIes1VDzpzapU8lv3KPd9HnznGKTvFCT/PC2Zts/BD6SnjjeiMG/Rd3Hf3PfjSF7+Ih+69D53VVZGUEmixF9WxTIV6JT+bc3YVpUPj7Xy9JD3Ku/bvwzTdf8fGhdWiYREBB7eFQHltdQ1rSw2sLa/KMqmK4L6zh7RYKaA2MjIAyvkiwQedggP4Sy2snFnA3PETOPvYY2gtzKGyT7leH3nJi7Hy+Bpu+tBNuPQ7vwPBZdPwz87hxA3/CzZdzBMPEcjqA4alWiY4DmXdgS0tFIYwqNJqEcfwolj1jUtklepJtcdrKMxOYGJKmW3dfPPNwnh/53e9GBNTUwJA2D1K2TLBy1ipjMTzcd/d96HT7uHaZz0LuWJRCgcGz31dQ+i6iPxQ2OZWq4Neq4vEDcTxuy2xWTk4jiWKj6jXhx6EsPwEJgshbhvt5jK83iqKNuDkCOqUm75umMq4i2DZcCSCSoorWe91dg6JWEa1d8SRhn6XbR7Ei1SwRMjbOZSrJRSZcV3Ii9pBKGQZM/6emb0pWToVCHLPSb+7BIxJK0Uozu9S6kl9HUxDydopI+5HBpqRhWZsS7ayxEul96esP5n3LzLEygOB99UUFDM6jcoHfn8xbiuN78uMvQhgcw4NzTQBxgWL8X26+C4oszw1Bur6VD34vE7lfqkZwiJTch3yOmISQN9Vru80BSMQL5Wk6JbFNQ2Avahu1o0Zs+8GkXHzvsexFIxOc0cW5WKUcjYML8Qv/PTPoXN2CUY/lEJZg0DZc+W+Jo+0zYNtVnItMoKM9w/2JOumFDIL5ZLE+fW6XQHIaWVVPi69z1TupNF3pw5fh7OXrPt+XOALduflnRH4ho7ADlD+hg7nzsJ2RuAbNgIDM68BmDrPojMOaf0tGcusNMz6zBjidk8xxinmziYL62A1A+PqM8Ndu6z6qrig9TVs6IfO6KhtDKuGtynrQZUvUMnWzaSi2+8c3yY9pJajsEQKgPg9TAaCgKHf66oPi1xxo5EXe4cHLPmGikJmcKSYzOylreOYLnpo80QmfPFuKQJkIE29vL0119Y9G+pBHhq3cx7edLGf6S/jza1HBbipyZ4OLY1Qkf7gDHimOZSqZ1iBx2HWg72bNFEKA9Vz2/MDAYlmGsnCiVkxbws7VDCBkqHBYrZyEkKPOXnxkNCJV/pD9ZStpYepAsA8TcRpm8dCwAoljQR1ZAkViNoClMmOEWhxUky+iEZbqbQ0i1jJ3OdETUApbRpBJBNP6b+mRFsZbckkVsB8TqKTyHSINFfXpFeRvXdjYxOY2bUX5UpNso9dBr2yN9SiyQ4l2fxdSaczVpXHm8vPfgiOCZIzGTn3naB7ZbmNZrOl9pMO5alzNifR7GleazREGpsdH5k0u11UynnEEZ2Ne7INVca4FPMCkkWOGjNr2ZPYHwU6dLSLM+iYo3D1/IApG5xLQ9cr1/GGFxyBncV4DcXJZZnZ2TWWFVaGgXLWU0mTHzHQYkElSqAHATQC9zCAlnkIi9BBXIiIuqQNQAobiZJ0UkXL3kNi2n4YyKSYf5MBDImipaeTzCONxFQsGNlmylEZpePRZOr0adz9la/gtq/chpXFJUR+gMhzpf/R5nHk53kfE2AewyzauPjyS7F7/z5MzE5jZHIKZt5WwJH9wIAAYx6b5fkVrCytyN/i1s4Ym0IBlWoFtdG6yH0JQln8oNsYXeKDpTaWzyzg1NFjOP3Io1hbXMT4Jfsw8ewjmLziCFqnm7j1U7fgsu+4DuHVu+HNncWJ3/pTmL02AiOAD19k7NweFqKEPAwYg2QJu0jAU6nXZL279u7FxPQMxicmxKxLlAs8zxyePxHuuecufPWr9+J5z7tO1BNsA6B1HQ3JXN+VfSXLSPOyYw8fhanncPCiiwWAc5x4jKnk8N0eYt9HqVSAS1OsRgdaBDFYFFDEIo6RgDqMoNNB0OzA9EIkrg/fI7vZROR1UXTY6kH5MPOxVWY3GUwa8UG8AdjukBY2xKBNFciy60MVcxIEHsFmKI7cSAJRwND9mz29+UJRrmuV68YfWcggcpCKEClq5RgZxntiFqmkGGVuG+PvpCeWRT0EMHifQwxfs9BOHDSTAjyjiI7H/l9VyMvaSLJt5TU+LL3mdcBWgIAFMRbP6MTOApOmSaQSPREYpURgS0DLu6XNAkQhL4Zjoj4X00MWQxVopqcBi3IB5dZ9unz3pDL1hAAAIABJREFUJH5J5OmJihIj+OZ3J5VG4v+QFsLkmyotuBD88l5L9Uf2PTEAzKIQoWohlUMnsbQ92ImBm278U/zNjf8Lk3ZZMp57oS+MMtsoslu/fE+y9SeKRXLt5GwxMKtYDgJEsm9s3eA1Jl4CJjPXE5Gi0xCMmd8cY4Lok9dej7W951bEfcNmXTsL+nc3AtsZaZ1vI89lsrWnuIpdxYwQ2riEdpDHfWuz51zsdkD53fdu9b3ZvIDT3Tr+6tgzz7ncJ7Nv59tGLueNl35eFJjZ48uLB3HLgjIc4/afIz0WX1ubRTPIf9O3kSv4has+tWEb+dwN920cx9ccuA27imuoWn2c7I7g/tUZ/Hs2TqvmLTT7aYHw393V862/QdqZq36Mc8V16LkBjA4zjueS9w5LsjPwuy1sG8inNzO82bvFGEjknhsB4WDNm7dtW8lxBiRTV9InAJR5cdOVlEwWJzeU0CrQRQaRpknnB8qDvd1Ku5/7pW3OreERHmbdNrqRXwAobxvntdWhe7sjxPW/r3cGH/Tm07xaStuUPFgmfLIYNdmUcsHQumRSRBlySDmkLxPcOFCMrSXmTHkBlIxMofSYY82xNZIYBllO9i8TKJMZEdfyQCaqmk6mgKAnEOBG1pO9paKiluOk+qhVqC9/CAzJ9KVAV9jGVFIqvXeq15qfJWiWyVMKigd5x5xoa5xApzJv9j2nfdBcFCd9ns8JKeNJmNlML2F19Oh8y60qktmluYzrYXR8Cnv3HkC5OgLPp4SVm2oijAIx9bEd1Z+rgKMyHyMrxHXQnIaAls/JZFmYbzqi5bDW6GJhfkkACie/7HPmZJeTfMZKLS4ty6SSDBKjr2TS3G3DczsYHakqKbbbhWOzv5lfYjFctyvZwIZBp9xQALMfa1hzdsG1agi0vGKIJAYrvfazopimoV6w8apnXLyFTebYMJVYruy0Xzzrt5Sc67Q3OcuAlkguHmP2D9KIii7dlOrzR3SxZNIoo2c8tY6EMltDjSGBML/MRSSt6QgSwOPEmLmqslBlrCWuuQQ1tmII+X5G50giswBXEwXKOK0cQs/H0YcewV133IGjDzyAuZNnELl0Rw6kl7lAZ3TbRmLruOjSSzC9a1YkyGNT0zDzDoR6pkM6j0/I49PB8vwyFheW0Go2RebNBwE7M3nrY3VxjS6WimLwlRiUBfsIlttYOjWPEw8fxfGHH0J7dRWTVxzG6DOuQu3wReie6eCBL96Lpz//efCvmcXa8eN49Dc+CL3bQt/0ENtAwbRgMa+6Qml3FZWxEYyMj2F6Zha1+gjsYkHOaxZzCAQTkV+nAvtYnYcsIjBXmf9ecunFIvsVaT3NkwoO+m5PAKVt59Fr9zB/eh6OncfYxCTiHMF2CpTZ2pKOo2Eb0h/utrowY0rZNQQ8XJa657AfOGp3ELc6KHg9iYLq09yJbtOuC4NycvYNE+zxepQYItWXrMsyVNGNCg5lNshrn4eGzDbXx/sObyWq/YEdtqqSEIlM2Xby4nydY6RWei+jSiZr2adqhhsqRVf5LqGjNr0OsgRuVcLl+SiO2byXJT6M2IeeBAi0HNpaEW29As8soxvSGXqjAiNjlqXdZehaIrvK7Sfjy2IO10hQy/YJ3ocIUqVvWPqBY1H0cJ94fhXIBvOYSLuDSgggjJe4r14ffpdGXqrHOHPPpkEai4Lqhw7eqkBIg0GCVlVkVUVnFlV4M5W4JvY8p/FWAnI5XqZytpaiJQsPvF7bHZz82qN432++G9FqGyXTEqDcFWdxFvSy+z5kGRmjTAfvIg3xbAee3CcSuGS/xdJAncsqXspVsmth87mdEY6/4HXoju//1p/17ezhlhHYDqReaJhOdup4862vGQDFDKS95ap/Pu9H71udwU3Hnok/emijeuGpbANX9OX5A/j+z/zsOdf5VJZ7y8JBvO2O67cA+6Uf+X83rOemY9fi5778Wnlu82ubN4jjRVDN5W4GzU9lGzmOP3/ra7Zs4///gj/Bd+/+2obVv/Dj/5+8j2D/oy/+Q1w5cnbLeHH7fuLzrztvMWO7QX7Xq5+JK3aPXOh02fb1v7rlMXz4y4/hyt0jeOer14sd/+2m23DfqfWCy9qNPyGfP7nckee/9PA8PvCZB57SOvmh1z7nEF7zXFXguP/UKn7pptsGyzrfa090X7/00DxOrrTxV18+umUbh5e/3Q7cd3IVJ1c6592/zct4+Q2fespj8UQ+KEA5e+OQinIIOPPVdUnq8ELXP5g6bp4LKA49P4B5w4BuyKAn410zieRg2zaxohvk4kMk9fr2ZW67inUScH4OSldYSs1Q1WfKD1kxHwBlXUyI2JclC9jMKG/Z580jpPjj875tmy7jdaC8/smswLBt1W642LHhyJ+jwLGJ8c9qDm9oPYY7oo4yb0mHjJMykRjTiVUActqbmsoCua3KVdiTCj0XLcyFnUe1TlMrZvsSbKueMnmk7uli8kU1AmWQMuZqMklW0JQecbJDPpKoBy12YWoBKBCVXmaCasm45TFSbWoKNGvibCs9yilDouy40gzebAMIiaQmonoWA0YPiUEZF8GJqJJWD45goiaQnERnLrAE/pR16hoZJPYHUq6ZiDETJ8yUFHb7Hqand2P3nv0olGsk8BCElEoSYHMSrgAFJ66MlGGBwHMJkF24zI8NfOkhlmgT9l/TmTlH510T3V4fcwuL6DD+p1SVc5gT9p7bF7dsSrizogbduCulMhrNZRm7vGOjSFkvWWQWKiQiiowRo7hU3yPBNTNoz1q74WqO2K6pvv51sMz9zo7rlbNj+LYD0zIWA3l26o6t3qUMoqQAk5qQESRnP6oYkDL3dOL1XRg04RGg7IlhE3vQVU9ipMA0ARXIJnP8CJRVzJgwfTlLwLIXJ/DZI0z4Q9fxnAW6YrssVjhkxGhwRJMkFkU4+TZVNnPMuCT2PlooF4uolcsI+57kzZ44fhx33X4bHvzaA+LcTGBSKhex/+AB7NqzG7v27cHUzIyAiJiS35wlRaNE08UheGVlTVyvVxaXZTLP486iRr1Ww+j4KCr1CgoEyo4D6AGi0IO33MbCqXkce/hRnHjgIfjtNsYuO4jRZ16Nscsux9qJNdz76Vvx3Oc+C/ZVe9BZWcHSRz+LqUoZuYoFp+hgojoiktRcMY98uYjIovM1TY54XtJCj9cvz2dlfMXKiZIm0xU6kbHw3b5EAVWrFYyPjqDb7Ujhi4C5UCATrPrBq5UqfC/A2nJDrhEzX4BTKInZF523ebxi35PrJmZGF6XyPQ86uzCoSCHvSvCdt+V9sdeH4YeoBF2YNPFqNOUaYWYzwTILrWQkTShQRqAofdaaui65Pt6LRKYsPcvpD93SpHdZ9YqL4zSLUwTTCAVs83OMW7PzxTQSjq7ribSUcJj8QLGiLATyWItaITXtEtNDrk81Dsi1wbOUBUJTY+56LG7XbZp6IS/KjU5ocWNEWUFQJ3nk/GzIszjrJaefgwJ7kntPhl5cqZWLNYuWvA+RHeZy+LtER5EIT93yeY5RycAxJlgWwBuFynSu3UK/04fNMUu3g4VKW5RBqlebzD8/R2DNY8a+fyX95nLovE9jPWXkJe0u6XfroF3EcaQ9h/tHlQEf/XYXSbuPv/6jP8Utn/wMbBa++D3DKCo6eqdKAPW9pRRbtm5K6wQzkxkpFmr8XnLR7nbkuuOy2R7jMvqLbTyspaRRWmTX733lrz+ROdPOe74FR+CpALVsGH7lju/HBx96gfxJNvNCQDn7HMHoj9/8ugFofKrb8M0Aytk2Xv/p/7yhELAZDA+v+0JAOVvmdoD0qe47l7l5G7db1h899Dy8+96XnhMkZ9vW9B0B8udj6Def/v/4lpfiuRdPPaWr4rf//h781t/fI0D5C7/2fYNl/MgffhYfv3vd8DgDysMrIWj+b39924b3PdGNeOv3XY1f/L6r5e3Nno99b/7w4KPDr/HJ+uvXjZKf7L4S0G8G/ZuXf65t5v5xHIYLBtl7CZT/8HXXDT46vI1PdAyezPu0s0fWgfLWD26AowNGePP7tjDEMmteB3gbfhuA1W3At0JJCphsyltdB/GbPzfElm5Ao0OxNGkUxWa0uoGbZX8TGTmyCWnFWzHKBCchet2OgKQBi7rBQfpcQ77Obl8IKAswl8Wo/8ukKBvHFFSqadx24VznYvvXlzfYwgFATl/b9NGXNb6GszT9yaTiKYPK9XIipkBpKGCME2FOcCg5lpimbOJVKMjES7fzSARAckq43peugDYZBpbyFQxVBjiZLJIrVbFShs48V4JjD3riyg+lwU6O2cOWMHGUBlJ6zaWItHqQ+8qJasYGq+UpvyJlviSAKmV3xDWWgl2Zf647AMuZnE6m1O/KLIdyaOUwyzFhf6wCyiwmkHV2mBHrqH132RsLA+OTM9i99wDyxaoAewImgjmRTNOVl0Y0ZDjZtykqhk4KAHrgUDkWJ5+p/N+0YVrKzXZhaQlzC0vColaqdQGdBMp0zJZ8V04O+66A97HREYSRj7W1NQHI9XoFls3peyjMMoE4j6uWEFioy7itlzBnzsCjG684FGUgeOtZ/byDUzg8WduWUVaAXDG3PNgsMqhIrYLsNyfjlABLqwTZIAJjAcd9mPwJPcDvSUySxjgeSjrFVI1ghcdAHV+lxlaxR7FuIMk5CPUcQs1EKM/nFTCUwg37nLkdZLDJRGbSU/U7c751g8ZXCtSR/coxeoYqCdOUGKC1lVU8+OCDuPfOu3HqsWMo5h3s3r0L+w7sw/TUpIBStVE56fdlvBB7p9vdLuYXFnH6xGn0W13J8LZyFkZrVVRrZHvJ7BowcjTNY3yOi9ZKG/Pzizj+8GM4ed+DWDt9BruuuASXfs+LcfG3vwBnH5nDVz/3ZVx8aAz1XRNwykXU8yWwSmCzQEDZNftNQw8uQoRCTKqbgDDI7O1kK4pJebG6ctN0c6UJiDhmlgBjqkcmJyekvYKZ25Q7FxxbxsmXfn1Kr0tiSNftBdDNPIJIQ75Qlp5n9scTXHtkhd0uipWS9NbzIoyDWMAencYJxGwCMbcDjxLrfB4VHu9eH2sL8+g3m3Cbawj7XflhYUkc1sku08GeOeJhiL7riox9cmoKlUpN7qZ0pOf9nq0SVGZQaaJUHYDF84lu0GEfNjOHTaDAok5B5ZbTNZptKXyB50fMgeN9kmZ9uomE/fMEhzwHJYbJgBErw0Ey1Tp/RAGjQ6cDuO0g0HNw4wT90EBfq6MdanKc4JCx1VnJgBVr0HgcKSGmuRrBfGpMx/M+618WJneQEqDuWwTMfLBIpgqg3F9dIuLomM97BEEvWzeWlhaVAZbck1R7iJJMq/ugKAh0XfLbuU7eZ4SxT70s5H6Y5j3zdbUuJb/OADOv0SKLR5LDxXt16kodxXAbLTxw2114/+++F2G7J2aPwlbTtCtNM2AhhSwxl13OOSjmbJQMS8z52m4f/dCXIpWfxGh7fZWmkB5zfg1xOZI24FRx30ve/GTmTjvv/RYaga8HqBFcPf2jbxPA+2SAMoePYPn6Tyun9ae6Dd9MoExQ+/S/e9vgSH/uZTfgipG5wd9PBSjzw8Nj9vXsOz+7eRv53F3X/wZ2l9LklvQ9v/PV78LvP+emC561m7ftQh94suBxeHkZUOZzw2B4+HnKrv/yZ1+ozpFtAPnzf/3vtwWT59vu8wHN77lmD/7iZ9T6+Ph6gDI/T7A8zPg+UaAsx3a5gyNv/d9bduW6i6fwD2956eD5fT/34W+qNF2bO/Ljg9nu8LRXwZf1x3byZ/Uq2YYLnUp8Pc1iyt46QL4bn5ephixQrZ2VfZFkqVVtz26fA7RmrJeKM0rZw3T9w+Sy4jAhQJmTpA1AmT2pcYRerzOQ6W4Yiwsj4HMyyhuI8JS6zPqfKWPOck1lrwe9X5vzj5/Q4KeHahhkb5Vjt+MQz1q8U01i0v5b6RMdAo5i8sOJNiV+ZCZSEyoCBxr/KEm1kgWSyWNfssg2KQEkmE6ZaulpZ86uqBuVcDnrKxYX2YRAlsweMzfJIFNS2IHvtqEnofQ323Sf5YQ4oStuQSZvgadkdgoCpW2EYjSm1s3eaZp0CdMjQFnJsFW/s3Ll5iNjO/k7J4vZ9st+pQ6qMvmTlWVAmecK+w0TyYamWy4n0JzIdXs+DNPG5PQuTE7vRj5fgh/GMtHO0XDIzgsAU46wNC6jaU5HonNcnntRgIJtSF8hQT3ZUeiORMz0PQ/Law20O/QGoLRdMWbZdnZabQHGPJ/IABaKDubnz4qbe71eRqFIsyM64ZoieVdAWRkihbGOpl7BojWDKEmTkNMiljDx6fmftW/8wNV7UaKUObvOBvIH9gbzzTT3UdnUJo2EbEcYcseyZXLL/Zdjz+Ma9JEEfWiU2XodGL4LLSCjzD5qSjoVWJZM25Au6ao/NetNJxAOWYyw8khyeWhWCbAdxFYRMaXdci6yB98USSphi3KwVoZPPK80ndLVNE82vY/wnOf5T+Mtvp/jLOd+zkJ7aRVHH30Ec3Nz0u9dLRUFHIuslf2TxZK4YBM4+VEsvcoLZxfQayqgnLcZ2UMXcjKu3J5EjLdyRoSg30VjqYXTc4t49JGjOPvQMdhegEue9TRc9rIXYuLKy+GtuLBafTx+9A4Ylobdhw9LlJlHVjAxEfdcxOw7pdRXV2yoA13k48z1JssqXgISGaVit/iQGDWN7cwGwsRCt99BnASYnJlA323C97vw/B5G61U59+fOnkWtWsXoSB2eS4UDHestcYgvFMvi7l1wLHQ7LawszqNczGO8VBMGk1eQm8RivsbKEKXvedNE0G4h7nQwUakhRwltr4vmyjI6y0tw2w04GilxspoBQhoCappkmtMXQaK5/ED5BkyMY3R0QsAujwNVBD7ZawFzKsKJfepUM5x5/DHMHT+GwO2A/mcWC3QFW9zIKxLlRcafx5cjyHNHFb4S9svT2yHH+CdVapDvIfbbi4pFAWWukFJnnf3Ddh4aFSEJ0PUi9JIatNIImqGLPvUjjo2oHyiDO947+J1Atbqu3KgJNrMeYHF+Z0EpzZmXnmMC5fReRqDM70eex3yUy0XpJx8dHRX2nGoUFi2kLSLP/HcFlLN7e/adlK1v8P0k6qChAvuQW3emEhMJNxl7m73nClgzdkquO7aD0OvBMNBcXkFJy+G973o37vzirXCYic2Cw8COTTHpVAJxGWWngDIzk9MWjFa3AzemKiFG0+2hy1x4YZE5u6AeR4fNFgMzh0Z1Fo8890efyERm5z3fgiOwHUilrPimoxt7f/m+Vx+4bQMI43Dc8NWX4N1ffSnYo7y7tLVHmc9/9+77tkiC+dnNjOj5hpfLufMV79jwlqcClMmC37+pX/plu+/Dqw/cjoql5lDZY3j7Pvai/4nnTB3b8HqW9cyx2fxgDzCf/0+XbDWfzcaMn3mi43+ubXzzl1+9gQVmD/JmUEwAXLVckF3+4IMvkN5krvcdT//oBvDP7RlWCXwjT/fNAI9s6/tTCfW5gPLm9f/0iy7bINMmmCRYfjI9zOcDmptfO/KL/1uk0E/0QXb8fa+7boMc/Wc+9CWRmF/osWe0BMq7X3bNemrK8Bhln9+8jQTiBOTfrIc2d/U6UM6YhfWVbQuV5WWFWZ8ESNu0BxuA+CZH6GyxmdyPQGrzurLPD7ZjG8AqLGYK0MSNc+g9G4By2rPKHjRO2lWvmQKnZPcIGMig8N/hvtz1rJsLHZ4LS68zVjXV+abAbJO78GD7N4Pl4fWf+5icszc8/fi/9tfwQ2fvFCZG5L2SnUKzIyWZo1EM+99iShLF/MwSF1gygsIikDVLe+rEQVahyAETn2UTS6wSpYFkJtLIHSXGTZnctM+Uy+TE1Kbhlbj+egjdLsKAjqs06+FEULk+k93h5IpwZ5DJLOwiWQrFEqr8ZYLyVAIuxM56jAujamS76eaaSjI5mWTPL49PxoZwrzKmJHO9Zl6rFGbECC6S8ybvkCG25NyNYprq+BJZMzO7B7O79iDnFOGKaRGlj8WUTVYKBkpb3X4PgduHT6bM78PiMi32TosYVDGkEQ2rAC8IReLt+QS4mhjUkKGWvkDfl0kvnWvJ9pHpbjXXpPeZku5SOY+8Q8kzN1VN3ik5lvxkykGNGpasXXKWZMqAgeIj7efnawTIr7x6r3pfpoYY+l1ZqMUiSeVYUg7J4hR7rgmUC5Rzirw8Fom15nUFGCc+gTJ/78OUCDEVZaNysLPIJrV1WcuEMmwjUDYQmwQgReQKFVjFMuJ8BVFqQMQ88IStGezFFRk/+1hToCzSYwJlNflXRTwFpDiOSmkQpxE+hshcKf3kznc6bawtL6HX76hiH7OWWQygGVSePa7mgM30eh66rS7cbk+OFd2I2btu5qjSUGZjOSor2KfvG1ht+1ghAx0bGM3lkavlsVbUUNw9hZpRgD+/gFMP30HLcOw5dFiY7NiPEfZ9GGEihmVk1gKJYEvBgkSgKadmuV5Mqge4z2TaGb2WkwIH99cLPLS7TfhRF5URB+PTFXT7DfiBYoalJULXceTypyHu5XH61CIKxQq8IMbp0/Oo10fEIIwAmD3zK8sLmJkYx0Shivmz8+iEAZxqFZ3ARc4yEbkeSoYJxw+hdbooUFYd+3BjH91GA6tLc4i6HZTzORQsFpqUu7EoS9J+ZD1RcmBRcUiUky7nnxh9SRyWnFJKccIebqoRAg/Lc2ewMn8WIGMurRhkciMZN6UEMZXLcqGIUqEk90IWfxyHBmzsieX6lOkXv4NiaRchq5xdZ9IvIq+ZLLaUSqKC6Hoh2qENrViDa5poUTlBRYBpiSydsJw+AtwWMvsC8lPPhWHDL94bM4DMK4R/84f3FslbH6hlYjHnGh8fh+eptg0uh8UgAuVhQKyub6UQ4vME21SE8Ec5/WWGmOoLayDbT8E7gTKXzeUKw00HbHoCpA79XVeZj7VXGxgtlnHrv3weN/7+H8L0AhSpvOF1nUq1qchh9DL3pWg5yOsmioYt5zYBtxeF4pzOrG9e57wDsSimVCvr84PVy1+E0xetS/ku9I2+8/q31ghsB9SGgdzw3m4Hwgi+fvmOV1xwUP7gOR/Gqw/cseF9nzx1OX7s8z91wc/yDW+85PN4x7Uf2/DeC4G67fbtXOB8O0Z8eBzOB5TPtwPnAq6HPvJO+diTGf/txmDzsWIv8l2vePsW0L/dWG/33u1Y6id0gC7wpvMBvGFm+paH5/G95+m73czKPlmgeL7t+EaAULLgj/+B6l3nY5ghv9A48rNf/O/fh92jJXnrJ+4+iR/+w89u+dhwYeHJ7v+FtmHz6wPXa/lC2+bTG5nX9A1PCSBvXvo6ah3uZRwGc1zNoFd5I3WV4cnBF/GWJmCl3x4wgcIop3u4dZ+UdIuTJhqTRJSBDSS4yhqW7IUwbdv0Vg+GbbvByooASpWnHsO/D435+supTPlcFoJqr9Unz1OrUC8NvWHzcUvBTLbZN66dwNvXHpVxoBRY+D/Kq1O2hePJyRDZW/ZN8veNjrGqh07WOogBIqBVO0yQRSMsN2WkQ4JlvjntdVZjriaU7N/N5H50MaU8z2EPr8izuZwA/X5H5Ji9fg9JzP7QAqoFGzm6SVMqmaOUldFDKrKFBl+cJHFiRgaZqyUrmU36RNacSgUzFp3nXzaxG3b3VputjOdoECXKwYHInPJrDUXJJ7YVQ0+2OyTIiGHZBezatQe79x9EABuWo3oEB313LCT4PjqdFvxeF4HbReJ70GMflvRem9AtyocdeCEN1GKVEyyTR4H06LuegB72anPk3X4fnjh1SwCQPOd5PZGoklEuFugpHCNnKoUIGWwWjLqag45ZR9OaUDCUMudMRj90fnIM940U8ex9Y+uXw6bXlTRa9YxyIsxziEqEglWQXGObIIBgjA7Xbg/otwCvL0AZZJZDD7bIgVNGWZQK2Y/k+QxMxtRlRpBMp+YCdKcIp1SDVa4ClREkjiO9wwRFnGhLtnYKlOXYy4lJJpBGROllm+6PupcoJ2I+sogeYd0MRun0EbKoFPpoN5tod1pyFVLazP5WFuQMy1aSUX7eD9Ft99Bea4oXgvL9IoOngLJkHsND3gQssvudCGdWOijmy5itjqDpNdC0AowfmEYh0mCsreL4fV8WiT0zi9n+4LuhjG/ksW2A17QvPZwRjZso+Sa7b+jC1JIRVsUkHWFMIMJ7gS3O7nHsoddfQbOzjGZvAV7cwszeEezdPwkrb+C222/FqVOncGD/Abzq+p9AuFLHww8ch2HYWKPqod3D4UOHUSoWpE2h12ujtbaCCt29dQe9dh8ufQ7MnLg179+3B1HPhe55cNib63qw6UydRIj0BK3mCtaW5hH3eyg6prC+PDyUE3PQlfEcYBu2FGTY6ZGpQzSqN6SfnQb9/5e9NwGX5SyrhVdXdVX13L2ns8+Qc8hAJkgQkjCYgIhXvSjI8DwqgrOQMHi9zugVgd8gV0EFr8gMIiri9MugF1QEBAEhJGEICZlzck7OuKeeu2vorv9Z66uvd++dfYYdQn6G03l29tnd1dVVXw39rXetdy3jIq3zidc0jQMJ4pitjlQAnMeD7+X2yQ2a7RqUQA+Hpm82x3aQokByvd7Q+c1CYk5Fh1RO426B7RPkns33E021dKapcFRCUClr3+kMPkw99AmJq3V0HQ/dJIdCuY5hP4THYqYwP48le27NtnN/rEP29LlpC3uWYc7bzHue95mahsvzeqR6iv3JZJj5o3vmJA3CfKfa72xeC7y/Wbd6FrlUGJpaxoJsy2ZTkWTZfq6H3gu61/PaSWIQKFOrM+h0EXf6cKMx3vyHr8eRW+9AmcZrvEdQ0SQXa0ctFjLeo9eDk0c1H6A7NtFZXbZGdNsYxpEY+Ylhb+a2LcbczePey5+JozsfMbl3nfnHt9cIbAeoEVjd+ZyXbRigU7G6duGtQBmZTgu0FugpAAAgAElEQVQYTzXqmyXFXP7hf/vqkzpKbwcon6i/1xYBHihQ5nZu9V4L2Lcz/pfOHMLHnvZHG4ZqKwD86ivedz8m25p6bR7nrQoYl7/vt8U6P5iPzbLmaYC3HaD8tQBR7s/XGyjzM778mh+egN33fuZOvOTPPnXaQ/men/+eCat8oqLB/y9AeSsYuyUGe0Ag+cTjY0DaOsK833ZkTtgnYpT57vsBwsnHmS91vte6cFqZ9f33lz1onoxYZOZlgXLW90hGmRM7sRQWpm81FptB8DaAsh0H48xs3JX1sE1hJxzGaTC8vtDGfZwy0tpiPdyn32jehn+KVk00CPtwk0SyaQ4H2RPKSxUJIvkvmVYjobMAb5rJMPLtRKCGJkU0+SLzQKMZ8z66b2WDxQ0VQM4k8mS3lEdsev/IblPWWiBT4xu3bI/MqCS+Mbq9FtZWl9HurMJJQtQDDz7jpijZLJDFC4yzNHuAA9/00cn0iRNAwyjLxElxMOvno2GIuf/rksbp/AMDHBkLxLgR02NnophpgpUK3JNhIostVpoOzEmKwTBCqVTBrrPOwcyufSiV6xpXyXPl4ErTpASDXhf9ThNRv6O+XC/H6KyR9h/5AkZkSn2aejnoDxN0BgN0+3SFHRs37kxGzPxd5ohGdOQmo+4a4x+aQ9HVmiZeZJTZQyxTNQLZXCrJbhs1tN06+p7p6TQ9ypuc7jPg/IRzF3DOfHVDf7JGMwOYVpEh9ixzuqb0sVIqa7JKkyCebMzUzQ27cmqOBl2MBiwU9JFPR8hTMZCxckzNntSLyPKRBacplCbqlGVyR33AKyFfrKFYnUXA3tT6HFApmXNBQDknAEUDNzup12VHtYEY8MxEacqt2xaCpqWt/Hd30BcjzKLEoNvRT6/bE5igvL5QKhnWsViSuZDpJx2BrHK72dKPVBA8xBmjzAIPxj3k0wS+28Bq6ONgOxRDvlipYRi1EfohZs+qI4gi+J01HLn5OqSjEF6xLNVBuzNApVRDjiCDBSL2tRIAqf85a5vgNcPPIL03opkbWdcyyyeSTOfyRaSFMXppC83uMax2j6AdHsda/xguffQFusY++9nPYG2tjZ2Lu/G9T3oGdvuXIuwC3X4Py0vL2L1nDy6+6GI5fffIuq+uYG1lRQW5QnkOrutLnoxhhN7qGh7ziEciYJGJ8Xz0RohCeC4Nn0zkUKe1hn6nBc8Zw5d6hKdEplyw9zn6T7jBRBXA81H3Khac5Eqd071drvccG7VWRDy7pLLwXXeSM05pOhU16mdXljwLHSHCwQCD/hAhs4aV98684kASbkqzVVSk8zaLdpRa857OIl2milDmc6FoZM40yZLSwUOXRbiggqRQQz9HpjRAP6TMmsA8RSGfQ0CwyEOWJRFYUMzdJyi1Rnn2vs7Xef/kNajcd93vTcY4l4/jUEwyf2goyG2y69wMgK1zPb8DeF+nmZf93plmoS2rzbG367L3ADLE9JqQFHw8ksEeATOLe52VNVTyAT76wQ/hP/7hAyjCpVDCxFgbeQccqgioEOAYwkE1KKI5ClX8WG010en3BPYZ3ybVU8Z6q+ibtUx84VHPRmtuXe532jO6Mwt+S4zAdoAad/hkplanGpAHCja3AojTrtMn+tyvFShPFwEe6LZz27Ziqx8IUD7d8d8K/FqZ+Oax2s4Yner4nuz1zUzwdH/x9Gsn6s2dXve9b3geakVfT52IdT3RtjwUQHk7wH/zdp7MUMwu+xADZUqvTwA1pxnQCSJ9AHLrUwK9bNe3WM58MRugMv24/1ZszYcLKEvaZuIqtgLKBq4ZlotAWaYsm4AyzbzU8zUByidncyfbuiVQzjR+FpRNeqyNdJSMLveXjp1W3jbNup/4QjwFy5xJoTeQzNmY8LkfXvsy7kgjAVoas5CNYY8fpcGS/GXsA8eU/7a5vran2U6i7ASJMmjKpBmDpL5mMpoE/5J2rk9S7bqs3JlyyXhE6WQegceMT4W+CMhQ9iqmmGygywkvXVf5fIqlpWNYO3of0l7bRAhxoksWjvJtMUJ5MTw02iJYYVyNJopkDsVssCUyA+tT8mqdNdkxmp4o2kkfgbLEnjLnIf6n2+5IeZ50YGVRQC3olBWnuYyhp1utj/MuvhT1uR2YacxpQsux4KSSZkiUP/dbTQw6LRQcsmJqwtY+p/kCxl5Zrs6ctJP36ocJllZWsbrWkcy3UqmoUMBe5G6nJWMkSsJzmcScwJJ9pmSlJPdVfMtQk3gy1ww+aubqaDtVDJ2yZKwTpYCo64yNz9zEf+LJj0KNGbOZy7u9IsXqZV4Dpi3YZNfKpZdsJqXMMjtylPFLWaUbDpDvtzHodRCTXY4HQMLMWYL5MfKMm8mKK9wnTwCJaMGYMxFE8TIeMz/XN7Lrcn0excYcRtU60jLBKvujfYw4d5Yc1xRO7K2OPcoSTau32hQH7PVo7gOTm6IpBhDPqs4xxnDQxaDbQ7u5ik6rraIQmUZK7Nmjy3gmZXITijPnuTdEk4xrs6kCk2ohXk7nLo+N60bweJZFJSwN8jjQG2NUKGOGDKafIOcP0dhRxGDpCI7fehPKwxUU8g663YEKBuyRH4Q0X6JsOZXJVa3RMMcz52O2MQN3FKkfvORBLQ5E2MyWz/sEcDWUq3U4pSLWwg4OHb8XnXAFOT9Cq7/CGGuhl2PHllEp1bFz527sWjgHtfxOFLySiVSjK3WayuCLbtg0xLvvvvskU2ehaaXHPmKiuxj5YaQoqLNm53Dunr2oUPGQjhS/pl7fzPArYrZvMkSQ51jxHk+kK4unzMHexMO58hFgwdQ4eOveoLxjIz/WNccCnjJ/jeKCMVO81xQKpuCm+1LCvn0Wmzz1cSsHnQWuzAODTDNbHLod833B/WZBR3FKQd4wypnE3bQPZJGIqfn+4f2WknD2N9MMLKQ6JOdjXGwgzJfRjOi0Fkgx4jJ6j94CiqgyveV230xbgvFbmLC9mbeC9t11JjJs/k1wzHs+389Mdes1IR+GjIU336XmYe993G+5hGf9zhw73j/sfcK2q3B8p78n+LrNqZeLd8aGx+OESd9oddvGvb/VlnnZ3Tffive+4c0IEggMc3mOKY9FUCoalQpYEGHBLS+gPIhCtNpkk0ONj1zQs+8tvpdFOran8DvpM0996Ym/Vs+88i0/Ag8lUN6K6TydPuWtgN/pvG87IHCrZR8soHyyMf56jP9mUP+V1V14yod+fctzeavP/+lP/Cw+dPDSU577ZIlf9L1GjbI5amnzm08GAE8HHE6v72sBog8UKLP/+AcfbQqKB1e6J+07/lq273TG4iEGyj+zroHedFQn0FP/2D5ArrzwWZMJpGXq0k4f/fd+dBKYFFx+Edw98xj806fh7pxD4YeumvQZWkmsZVq5zPjwMiovevaEpZrext57PgKu3z4Kz7gKY/b+feyGTCLsIFctofS870P4H19AfJuxX/evuAj+5RcKyNgoJDG6n7oJ6Z2HBYAovS5fY+zbpz9zzP15z0e2vJjc3fPan8E/fQqjw8sT4jx/0T4EV1yE3ntM3l71Rc9G/4OfxOjQMorPeJLpDf7I9YiiEOmjzkN+9xwGH/yU9rn0zCfpPf0P/Ce8C/eh/BNPRXzrveh/8D+zfd90nDb8uakgkk0Y7SL77v439SGT3ShXqigzX9P3NIkl4zrNBkxPmuzOT7Nxit8YRWKUyWRa0xhNjjwDuvkgk8q+TQvCOZHnBJQTH2PxpSRUAWXlkk7lJbN/VDLL/Jh4UWlAadjD8n37kQz7mogbCXGkXlM653K72Iss6a/H/GJGExXkNsws3AL7E7M+Ppvpayd9nGjZggXXw79l5kQZMyOMaAglZ9lIETUl9t/6nuTNcTQSe0HnXTLLBMxRQgmpg/MvfiT27T0bs7Pzkj62Wi30yUISFDCmicWGfhfjaCDATOA0cjykPh2US4o8SjNX5+OrTRxfWkOPnwOgVqloUmwBRKvVVPapMkVl2MUMZoIxsmpmbHi+j5MIUc5Hy9+NnltBmHpZj64pOhm23UzyqXiolwq4+qlP0GdaZYHpDTdmV5wkS3qZsc90dVeuLWEEJ82CEyb6hlLkPGOghjQz6yKNIzhki+OhgLIxQjJmbeYsShHkU3gEz/xMgc+xii0cX7pe5wtVlBvzKDfmkJuZZdC1gLJifDIJNPuGs9VNFdWM1FyfctJWCHN5K85onKi3nGxye62JdntNygQC5Uq5pkxrP+Dknqc3+35TSa+bTUqTO+qNtYxyQOWE5yJHoOyM4Q4rONZ1cGd/hKEfwE9TzJUczM04qM16OHLnLbj3i5/HYoku1xRPe5ibXZSh1ZHlVSw3W8qRnZmZwdlnny2wEY3Mtrk0UIsGqJXzqBcDOHQy7g8kJ6bJE4tlrWaIdjtEPA6ReiNEaQ9r7RX06FzNayJK0ajPYqaxQ47slXpV/gHsvR4Me2g21ySLXliY1/lw8OAhGbHlvQLWBiwOspd6gGFzDWGrBTdJUPML2DFTx97de+R4zfiydOTos5IkFID288aMTrcVOrfzHHGYZECgT+MqA8zMcaRbfeapkIE622Kh+5QaltlmQylyIKMrXruUAw9DKhaYvx3IhM/xjCu5ySA2kWKSWdNJm5F5gyGSyABW3at4n1JGu8lWVh94tjx/U+XAbabagPnexMXDkYPIqyD2K2jTTI3O2Al9EByQT6AMm+w4GXHel/jgvvL+NX3PsiBahYHY9BXzs/h9IxNCFshobsXzLctyF9jOXKX13bfJqIt/cz0WmFtG2YJibgfHluu17918H+V17zOOjd9rjHMKB1jrtFSojftD1EsVxO0u3vkHr0fr4FEUXQ8p+5VLJd17WOTim2nOVWVhMk2xNhqiPeyj3elMDMzsvUmJDI6DSrks6fzB1hAHfuS3t/wOP/Pkt8cIfD2A2olG7mTM6slG+64f/a0NPbcHuw1c9v5XnPIAfbsC5c2s/6l6wTcvf6Ie9c0DTuOq515pMolP1VtMoyoLqrn8tKP0Zln2qZycvxZp8wMFytMA9lT7+m0KlPU1mZ0jJ2iynZxBZrnFG9+J+IbbEF1/mwG/1RKKz3iigN3aNX+g1VVe+EyB1NWrXwNn15wBgoZ+02/vigvh7poXUCQYJODc9cV3I7r+Vv3YB9frVEs4/oO/NgHLwVMeg8a1V+P4j7wM6VEjKQ6ecjkar/sFLD/t15EcXtYeVV70LJRf+Ez03vZBMZb8eO+y85G/7Hx0f+Y1GN9xcAKUpycKTi3bn68ewOrVv7/FDSvF7Dv+l/Zj5QXrrzdedbWWbb7i7frN/Vn75T/G8GM3gq/l9+xA73+8TttWeNlPSfrbevnbtOzcO39Lv5d/7tUCyoXvuUI//Izl5796Q6FgWq6+VajU9AbfEnXwzKUbs4kSJzUG4CRjM6kkjGFvKzWqiRhTE2FlxsOYYMnYXP5HOcQEeARGSTjp7TZsMPtCzYSVINnXhJNxKsalWdmjjGdxJGAWUJbhFk2FuPLUZDorE5nyUYIHlz9ZbC5GcOMhWqvLmZESZZCUVDJ7lyyzCVyW/E9sjgFB/CT2yZKNoGxZoJnsM/u1tc3scXZlYlYMAkl1ZSjD8zozg+IAUII5JNvjMPYk0P5xGUoYFR2V56QyRblSRrfbV28ze5wvueRSzO/Yqf5Vst2USg/abUWiUHKcG0VASJbPsMKcceeKZEqrYIDWMEkRjoB+NEKnN8SBQ4fAHnDKdikfrRS53gD9bkexSOx9teZENF9iTzfdbskyK6YFYwxQwFJ+NyK3pF5fE8VkJOZSadiuAACXPmw3/vsVj8gcp1lwMgy+Ac10TTZSfUrww4h522Szec6YAoyklGyzYOwYZeo082KGdMSoMjrUphoLMvXsGTU/5o7E97lpIsmyiiBkl1TA4LnKHkYfbqGMYm0G5fos8jNzyJWL8AqBMa3ieMrFyfRi2gcZZYJkbuepQLLek+Wy0oyNOdiUzpMh7rTbOt+oYLAFqMAvitknW5eMaBY4EFBmb+goCsUos3jh08hLEmlmx+bg90o43BrhtvYQHQIdJ4ezaj52zvqYm/ewdPBuHL7jFrijnsBE4PrYvWsvvKCEo6urOLq2Ilnr/Nw8ztq1S9nQOY9MaSxjKppMsW1hbrYuZ/HW6or6/AlK2H4yWB6iOC6gRgBcLshUqz/oIVK0Uk7XfjiM0W33FM0zd+5OVBu8znn9mmxeKiJ4zSejFC0uN4hU1PCdqopi49wIrfaqFCKDXhtrhw9j1O3h/D17cfaO3XI2zntFOb/TeIoFlDRlknbmrC7DPuNcTzM9soYyJeTxVTycAYRSkyhKzBS7ojiSIdvY5hCnIwTFQFFd5XJJCgUyylwJi32eF4CNwuyTJQNMdtoYGprHKGbsVIxxmOja573HzVsHdfo7mGxliTN4P+K9jx4EjJViGwql+WkOYUxJch6xV0TIn7yPkGPt5JEjjk1SFb+4LbzGqN7h+SrDPN+ftMhYqbXunryWbEuS4pqoLDEme8rDzq5dLsvzxT5s8Yu/LVts+5RVPFWNwbDZdv0WGFtPC1sYUDGBKhHaFmRuakk6wpDqgzSRI3xCg7yATtYBPvqP78eH//79mKvU4MQjFL1Ax45FT6mc+F3u87xIsDoaYm3QM8w+W4CyIri9nxMk0z+Ar6cPeyTueNJPb7j2z/zx7TUC3+hAeSszrFOZeNkj+PUEyidjaTefQQ8lo7yVTP1UwPeBAuXtAMKTLbtdE62tXLJPFVVlgfkDBcqn0ztsj/t2xmXzufJNwyifHn98/4ihaTC9eOOfoffWD6D71nWXPoLimbf/Bpaf9lKMj66IcS3+0FUCymayOfXJaaplk9vuRes175lM0Hd96d3ovuX96L7lfeuT2moJOz70R+i85f3oZ0wtv7Ubr/9FOJUiVq7+fU2Q6tdejfyF+7DynPVKnAXKxy57gUxtLHHUeP+rML7jPvR/823GzGsivc5mxTkI+Nd/5wVYfs4rkGQMtdmoDIDtnsfC374Krde+B4MPGov8nZ96i0Dy8OM36m9uNwsBnTf/I6ovfjaCxz4CvZ//IyODe+OvIrr+q2i98R80+Zn/M1P5Xv659YgAFiB2ffptaL78rWKas4Hc8Gv9RJyCzFNj/f7+Mby8T9Od9VghxXIpJ9gULdSvObLAwTCP5pAZk5vpzyBDQRdWk69K41dOWsngMvaG/bAuShUyyZzEEqBkWctmjRNGT1yMAIumwWaSKiAt/hE5RkflCOY1F5YENyDIHlHqPUCv10a/x2zWWKyTYqPIpJIlp6xQfYkGMEdkfnTwTQ+jpPhZH59haPICsZxkKYIpc9T1AkY8+drmcBiKSZKUn5Jg11OEzOrqqpgovo9mZpRO1ht1AUH2qFZqNezZ+zA88pJLEQQlTeCaKysI+12mF6NI9+NkiNGwLxDl0K2XLGCB5j8FRKmDbpigH40RxSk6gz6OHDkqRpZ9xwU/rz5LjhGZJzJglFdzGE3m7FjMJYEyDzelze1cBUe9fUgplXbz6ldnvrPActbnadygU/zAYy/BpWfvzfq/HYETKgPIZrOgwnYGGuqwYNDr9zEMh0jIEvM8kSOa6WlHnElGqcENGf1FEE0nc06mTaSOn0nDC3JqNscd8VD7QHaRf+t8UP9iAOqCc+wPrtZRqjbg1oyE2GUkD9kp+wbFmWWXjYC7PSc3Sk7teb65HYTP85rheIZ9upb30GGPZKej841FkFK5IqVG3ieTZ7wIaJbHogllogSSZPNZ4CBIlsEWCxj+WD3FxU4B9y2HuHmljabvoObnsRgACyVgbj5Aa+Uwjh66V/dRz8mj6PqolxvgEe7SAMlzxIyyWBTkXCzO1FHLpzIfY086ZdY5RUNR8RDreLGIwUJTEoeKJqJU3oRWmz5dud/TsZyyVsdBp9lGe21V5kmluRm1O9AIK80lAra8jnhOEQQOhiOstXvodoeo+2WdN47Hbe2h1VlFHPWQ9PvoHFtCPkywo1zHXLmGvCMhOmJeE1SMEITyHFZOr3GW5rVHA7NJS0fWXmNAspEH6zrX8c/uYYxE6w7FuMajCL6fR7lKs72iDAaV/87zyvW0/pRFjMxdnjFjPCF57TOTOWvqR45KlEx9IQNxMsrZOhjnpl7n7BxUjrtjZOMy/+IbWHyIRhimLiI/QD/vY6jceB9xOMZ4SEbeRV4u+94kFo7n4zqLbgpSdiy4z9PxUQTHVvmhwmLmaK1CV+YdYc/36UQAe9+3fhXcT/pQ8Hnb/8zPscZ39vtC6+I2sMDKNptkhDQegUB5EMeIMMLS0pKKk4HjohqUMFxawWtfcS28EVBmVjLN2Vh8dB3J5fO5nJbrRAMcG3axFtKFnaZ6ie7j1VJZPhc8/qsrKxj0+5ipN7By6fdj/7mP3zxXO/P3t9EIPJRAeTsmU/YQ/MWT33m/aKlTmXjZ9369gDIl2R+671K89dYnn9aZ8lACZcZIvfvJ79qwXSeTUm8FrE9H1s4P2A4g/M9XPmMSm7TZ4GqzQdfJnJwZo/Sl1/zwZP9shNLXGyhvZ1+3s+zmE+gbHiifHkC2WGyrpddZ562AMt/J59eueS2iG26Df9mFqLzomVi95rXWImvdFZqywr/5HYQfvxHtN//jhGkmA7sZKHO9ZG/JMvM180hRu/YFKD3jSWj/wXvQ/+uPTMD0kFLmjJFaB8rPV4+yRZilq58G/7sehc5P/x4Gcr02clGjRM/63C7ch/m/uRZrv/InCD9mgO+6ORlL3CUsftg49B37gV+R5Lrxqmtw9Ekvnpwbc9l2EyhTek1WufmEFwqINj76J+hd+y4MPvp5ScjIKIfcR47H1Kctfvj1Ytw7b1p/frLAlFZ8/Z8bAfOfdu7FG/sHBRhtP5mk6Jz8yVCNo8XfBAOm59YAZTPhnMiu+QGahxOAGjMsxe2QTfaN1Jlgkb2hRDPCXOobZGZt5rab9XtKxmiBun6TETIZyIr3UJ2G20A2wUSMkK0iq0igQYflOBpg2O8gGnQwivsTCTI5JAJItv1Kasz9lkTYyIQZjUQW1KgbTDHATqxpLsaJH7Nu2SstqTbZySxaiJN9uoZrwszsVr+ASx/1KNz4xS9irdXGnrP2oNtjb2WMRskXOD22tIz5HbvwiEu+A3v27BVf226uodNcQzocouLTnXWsbFfj5cUe5QBpPoBfqqoPtzOMsdLqydiLUkwaJq0sHUen3VTEVjFg7vRIgIsZvey75D6oqDGODcC0xlVjoOnOYCnYa8zwMmCkckkWobVufJbiJT/0/ZipVnRc6LRtoqlYEMmpRz2hYVVM47UeWu2WJJaJnGkNy0x2n9JvnhA6jsyzZV4sx50nCSOjRokE+B6VIa7pR7ROzczaNv3L7O/l+0wMDMcplzdAmcZWef4w/zigw72nXlOdf4qOWb+fqbijeCh7Ra/nvdsosy27UWhWFMcYDPsIB310BX47kvNSqsuiSYFRYHTYz9hHZvh2ewNJ7jk+PBY8f2nSVMi7oPw6CWi+5aHSK+LgsR6+vLSKpg/Ml4vYV/Ywm0/gBzGOH70Xh48dhTMzh9naAubKDZSComLDVvpdJHkTHcb7WT0IcN6uXWjk+nCSGK1hgjSowKvOoxWOcXRl1fgJMAIo7Ou6KlYKGCZDOVKPRyZ7OS8vAU/u7C5G8Kg9GYU6fr4bqHmC1+J4HGE0jlGuVeEFRfSofuhHCGOTeu7zfiLQG2dKFEZlpRjR1T5OEPfpfD42xk/DCLmsEEdTOipXcsowN6oEyrMJpss0yCKQ9406pFAgE2yi70wLBpUimXTatgIwQktZzJF6mr3A9A6zb5f7awt1NBrk+UOgrPjBrFeYp43+5kN08Qg527qifnfTD8/3UtFAhY0c2HUOjhX5xIuAhYR8Lq+CBpnVXhxj6OYRFkoY5gMkKFB4gTRkAhip8fUuKtv+YP0keO/ifc36QVClYHuYzX3NbK5piTFO/xbs8jvA5idP+1NYeTZBtVpteO5Lck4VSDoB6VyvpOvKqV7PJFcGMo8T/QnYcx7G6JIFDocqqrW7HZSLJUVhlf0AO6o1vONP3oTPfvyTqLsBaoxZo1Ili5gqej7qpTKW+10c6TaxMuwgGkY6fwP25JeqqFWrOH7smArfC3ML+vvmC74HR3c9cvNc7czf30Yj8FAC5e0aYm2VnXw6Jl728D2YQJnrakdF3LQpg/l0TpWH0sxrq886keM1t307Y7R5X08XEJ6OU/UDzVK2WcfPu/Lh2DdvYpW2evz+B7+op9lrTKn3TQdX8albj27IYD7Za6e7r/yM7Sy7eVu/4YDy0Udv0aNskOA64Nuqi/k03K+3Bso5SbInQPnyCyW/5t9ThsPZx6eYfftvCPwaoGw262RAmVu+Kpmz6SzkssOP34DgiosFZmff/ps49l0/v0GiXM2k10cf83MmV9MgI5SufjoKz/8BtK58Cfr9vgA9mV/2SU8z3zu/8OfovvX96L55HaBzO/j5xR96Iuov/XFJxpNDS0i7A50TVnbNf0+A8lv+Ef7lFwkMN59wDUov/xm4F+xF+yeu1XsIYBdueFfGHH8q2wRznObe+TIxzwTbGx9Tk/9Nx2z6sD736PX4XNQU22GZAzKBcnxWHA8/JZPWqU8069kUuMocqzO5tpiJzMDKdQw4Zi8cJ5sET8Y0yRGDJRzKCaomm5YpNlJosolCbxn7MMlAzcC5tWczy5q4FRs9ZAyRUgQ+Wa4xhj3K7FbgUBJOBpXAUAwkwbzJ402yrFzunM3nNaBwPUJKcvSEknNKOzPwzIleFqlDlolusTONWVRKVUTsgTt4Hx77+MdrQr20soJzz3s4uv0+bv/qTaj5Y8xUSmh1+8jR8dcLcMmlj8E5Z5+nrNPV5SV0V1bgY4yyn5MMm0UB9taC/YU0JCtUFBXVi8ZoD2K0e0OZenESSLBGR3BKWMm2kn6KjVUAACAASURBVFlxfU7SjaRXeb2UjnIQ6Sothpn9vUDTW0Az2K3TSQyT5Kvsq7TFBdOjzCzmX3jmUycFDLHVnmHyeBVS0hoOI/T7A7Q7bTRbTUXAkFHmJJdZs1biTIOuPE3beE5RCsprMYmRsneUES9siyCoIlCWG7onJpzuv3yOhk5kz9lnSRBEls9hjBPZwHygWKZckfFMvuSyZAYnQHmSHTPtyGByd09Hep01Ici1ezjsYdjvSepOlpinJ8Gx4qEElFksMlmuUUy5PAsIbbHtKfvdczkU/BwKNJOiBJfEOLOm+z4OHuviK8eW0fYIlAs4f64ioByPO1hdWUZ7EKKTL6BaaaBRrMFN82j3+lhqtxHSzXwUScmwUK9hltJidFEMXIS5AEMEGLgldBIHR1Yp02fvL5MAIsPUMoM7GmLQD1FQrFkVuREB3RieM0I+pVt0DM9loFQOsy7BDDls0w/P66k2Q2a/hnYvwvGVFkapaXcYj/pIGAPGuCG25QQBGpUiWs2mlCE8R1l0oSLDDSM4A8Mmj6Kh+veVuc1+dl4fvGZjmgmaIgx7YNX767pihxd370K9XlerSJ5gV+0BlP3HKFDFkCkcyO6S+VcuerGAgHJfssEs4mRgl9ctFTPMu1aUUpbXq0xqgWKjhZFwgkXGjIlnpjqBco7nIc9Tehww9kpmZCwS5nXfLfJmEycYhCGGbk6McuiXkDhlRJGL3Jj3VK7bSKQt42uB6TRAtSwvi3MqOGbFGhaseI6zGMBrh73avNfxb14WxrvD9F5bIy5+lu2JnoButjvERpXCQWXB0YLsadNGpSoQ4Do5yd3zJmhCn9sLh2j3uspYLlBmzzadQgllz8e9X70df/x7r0EQk1X2jLFX9oVHKTYjoo71WjjSa+F4r6X2GLYNkE0u+gGWlo/DGQHzM7My1iOw/+LlP4zmzN7TmeufWeZbdAQeKqDMeKgbnv0q1H3jIcJHOyrgvCxPeKvh3So3+HTZTq5vOyDwVGZeX8vhf7DiobgNp3Id324xYiuW/0QO2ZvH4HQBIUHsG39uPav9J974MfzfLxifJPuYZpxPlD1MwE02uV4yjtc0EHvS73zwazk0p/3e091XrnA7y27egG9+oDwB0ace2/sD5fXe5c1AmdJry/CSXbCYbvZtL10HytlHni5QDp5ymXqUj1z1Qsz/2ctk2kUTr7Vf/pPJxk/3KBMos6eNsw4+X7qGQPkH0fzOl2Aw6Al0rzz/9xDdcOsETHK5xZMA5ZnX/6JAefc9/yoJNv89LbvmhkwDZfZj7/jw6zA+sqKf7q//qQHXZNbKBTHMqy/4PQyvu8XsQ6Z+XwfK63L0jYzXZvbfwmTz/GPu+wSaI8MEcHonQJQZ3zDChLFEitChU2vG3qoUkcV0SDqo3GXlq5he4xyZmJJcs+kAbRxmyWhlGcYC2Qw+tXFQRpKoAC4xiyanmCiY60v5WxNBC0w5SXLldip5KFkJTs5k1MO1JHBSM2nPc3aUhui3VmWOlSYRHPZaZ0CZvdjio7ITb9q4zE40Zeql/j4zWbQTwTHzd7LiARcoFctYWFjErsXd6mP86m23IyiW8KhHP0ZRUp1eF0/+7qfgjlu/jJv+66PYvTAjMy7m3Q4pw67O4JGXPEpOxL1OG+3lZQGBosM+Tk66zXi4Reau1hQVRXdc9jEOxw66/Qj3HT6kAkaFslc3hwP778Ly8aOYm5vRccgzUkXGWnQ2pgNsXsw2l1XmMzys+Qvo5BeMcZek98xpXXcNFnhMU+xdaOD7L3uEpKhkF9UPSJdf3zOxNeMUvUEfy0tLWFlZlsx4QFk8zdBKRTjlInKFQH2fYnJTHs9U7HkuZm5urB9vFCsqiPCbEJrAkdmzjHUjm8SJcKVcRKXCCCayf4yHMueLnJLJlgkwkwk0LBkBjt0nu4+2b93IQzf2Let0PEmRUOwae7AZhTYko9yRmzCLK2Qi/WJZMUCU9RPI85qi0Vu708Py8ira7bYKOczgrlULqBGcyWyN+CuH1C3gcHOAm+86Ajge9syXsVgboVKIBDbDpIhSZRbHjx5AfzhApTKLMMlhEI8xCMfo9PoYDoaSuqvAlMSo+sYVnm7LzExmNvcwHpOmNHqNDCDx2o7TWMetF8bijmn0VSkEKAc5zFU81IqUJI+Ngzmj42S+x8d6tq4Ak++rN1s9vJNzpKfiWTdOMcgF8MoN5QYfPnQQvdUluHEXZUTIxQNdYwLqLPKEA5RHEcrjCFWyxDHZbLN/lHoPh2xvIHuZIua9o1zC2RddiN3nnouUMnMW77Lt6ayuotBew7i9JkM93SfIVCcJCoyJonM+DdZcV5F1dGhGwZeDtmLzZAxnPDbs/UI9+LonsW+ZvcBqjJbJmF+uwGNcGA2mvLz6i+nWbM4xol/GwkGO/GS4u1Gsaz10fAzcIiKwT5xya9PbLzVH5gFh+7Apn1cfbwZEBY7HFOPzmjAgeAKgs2t9OjqKr1tHbMOqG+8BPmdZatsb7bkBioWijBR5bMngm3EwbLIB1MZojQUDOrCPmQUfUhUw0v5TbcLf/Fwab3F9NHFjEkC9WMa73/RWfPLD/46dpSqKCeCGI3P+BgFiL4djww7uOnIf+uNY94V6ta7jtXT8GJCkWJhfwEy1JhDNIuknnrq1E+6pZzhnlvhWGYGHCihvBchOZTK1OTt5O33BPD7fCEB5K2nzdIHgwR7/zcZnJxuzrYoXp5uLvR1AOA2C6Rj9qN/4h/tdPtPgcqvIJ4Lk//1jj8PzrjLmYXycTKL9YF+f2wG/21n2mxMoZwBssvHT1ONpMMn2fVsC5RyweMM7sXY1pde3ysir/KJnYfUFpkfZTi4y3IUZC5QpKc5A4c6TSK+5DsMoA/VrXyADsdVffD3cPQvY8fe/K4dq9jHbx2agzL5KiZLZHzwNlPs9sDd6u0B553++eQKM6W5NmTdl1xvcuZ9ymRy4R4eXBDx3fekvMHzHP2Hw9o1VouLVz4D/tCvRfN4rEa11Jn3BPCRbAuXpneS/NysDsqLHoWSAJx/+jJngZQrTCTgicKYDrF4wUmtOnM1yWU61/RxKrmmyJCkjwVcR5WpDrJ2kf1kmsYG/prmUPaICK1k0jyTY/KFkW4ZdBCuGKc7ipU3cC/vmxDwSKBuGRyCcky9F/TgCHEgjBB77Fbm+CM4oQhL1BTyZy8qeV04yyXxEZKeyfZi4OmeZwRYkap8pAxaGYg6uiTMiYOR2Ky95DNSrM9iz5yzUG7NYbbZx+OhxPObyK9CYncMdd9+Nh19wAX72J38Uf/euN+OWL14nZo4FhXHOQa8/xOzsAi688GK5Eg87lI534dFciBNbylg5gkERQbkq+fXYpQy7iGYvUs9nbzBAc21N7r3zsw0M+l0cvPduSW5n5mdRq9fEJEeUcouJdRFHNEWiO5CH2K+h482h55r8ZJ0+GVjmzlPebHvXL923gIv3zMOjaVbWc0nTMr4vpiqBxYFuH83WKo4ePYJmswVHrt0e0lIRXqMGh1FNfoE5TWJ8yOixJzvH/ORoCD8eCBA5MQsfefX7BqUq8uzTdn2U/IL6D2m6VK6UBJY1qWcWsWKtbFstHcM5STdsmlhB7Uu2f5MIKHMTtAWRjTdyUzCY5p0nr5MhY9855aOZ9JpMOs3LuJ0EykGRPbuM9TI9mmEUy9SqudZCu91BTOBX8tGollAvF1BiBrgisFzEBR9HWyFu378Ed+xicTbAWTtc1KsG2LZ7BRSDOsadA5KyF2uzaHYjNDtD9AYJ+oMQ0SAyQJn7THM09rdSBSDzObLs7EFmscPXdU6pNkGt+k9HQC8eoT1IMKCJlOejHLiYKXqYr+ZRK1AOb0A9lRh8r67drGqncksGHDlmlomkimEQxVgdxDjWjXCkP8bxwQjt4ciYoQ3aKI0GKCV95MMeduxcwMKOBcyVSpjNu9hV9LEQeKjS72/QQ9zvqmBhM82ppmCObuKQOXdQXphHY+cuFOsNFGgO5QWStlPiP2y1MBoOdQxprBZzfYO+2OaIec5kX0exzP8Kbg4VmXhRym17j13DlmZuzLbf1+Qnm0KkVAzMcvcCFJgwUK/DDQIpUCg7NpViF7kRWyIYXcd7bYwh49NyHvpjB4PUR+QWkOZpNGbMF7kN9r7MY6k7rWNMvsx1bGIHWUQsZHF0fHaa7bX3/unneb4TuFp3a7HqWVwg2WHFCTLiKWXbBe/35rucxQNGT1nTNN676VtB5pjXRM6hSeB6lFWv11NPP99LubZlx5WOwLQEtoQcW8Lv/9YrEPQiBMMRSozfot+C72HoOzjYXsb+o4elhtgxN69izerqslQFc40ZBNw+jlI8wrg6j888+QUP9nzyzPq+yUZgK6D23rsei7+567Fb7skHvv9NG563wIoy6bPKq/d7T90f4MfO+zx+cO9X7vfaydjhrQDm//zMj+G9dz/utEd4q3172fXPwldWjVps+nHJ7GG8+or1+TFfO13QyM/ZKhiC+/zCiz95v8+aNtd6MIEyge+dz3nZhs+bLkbw9VZcBH9fuXgnfveK92NfZW3D8ieTaW/ekdMBhNPO2Hz/icDtyRy0acD1xp994gZp9Vv+/Rb8r7+57rTPha91wdPZV/sZ21l283Z9wzHKRx7NHGX7mJLpTj+3VSvyiUY8W5u7ew7z//cP0PyVN4jFnX6oR/nq1yC8/jb4V7BHmUD5983kUzPWdWUzgXL4+UxSzAktzbA2AOV1ibgcpqeA8uJ/vkkmWoxe4gSh8pNPRfWFz8Lxp/36BqDauPYFMvhafs4rwf5Tux3la37IMMpPeDEGg/4EKMc33DrZwA2MsgXgmYbcMtrT/chklSnBpgx8Stye/dsMHvuNCZLDf/70ZNgowa69+dfRe9W7EH/yi+r95USDRiV80OTr/tLrUx04U3m4brCG5x69IUPSGXuo3NuRcbbm1I7Mr1ihnIkEklzagAxDppr+NO4BewIrtbrYJhIIUrRmE+7M/ivr0zMsn3J11X9s0UwOYrG5lNxVTX6vmWtnzKbMsszEVHErxv8Y45yLkZVwS/49kiTX5QyL5jxye2bPYKIYGfaDEiywt3U0aMFJIrl6kwGkfJt9yoYhMr3Upj+VIJ+bQqDDZUSiTyTZlN7y75m5OezetU8M4p33HMCevefgyU/5b5iZW8Rf/tVf49pX/jYuOmc3futX/ycO3HsXzt67G3mH/X4RomSMYrWOh519LmZn57C2vIKo00GjFKgXl/3UToFMVBXFcg0jJ48Ws3IpNx3nJPGmIViv21bfdrVcQtjv4+DBA5KC7tgxL+diHlPKWcnFKwqWjCg8dIIGBk4DQ7c8AYRmAm00ksYJ3bj1Punhi2iUA3gOY6coAyUQcMSekzFiKFSz1cLxlSWsra2qmFAqVeAWChgFHvK1KvKlEjwyramjPlSXbrg06CJAjgbIh33kBn3kaA4nU7QiCpW6xqhUrsF1fASFgmS1lXIJ1VpV/6YZkzLUqUZgr6hDMysCZSMjn2aT7cVmZdZ6bQLx1u9g00Bv+r5mjJiMbJWRaINeT4oATv7Zh8ziABlwbqfj+kjSWKxbyN7M/hDdTg+9Xh9JNJTx2kytiHq5iCKBMkEHe1ULgYDyHfcuI41zWKh7OG9vETt3UCKbx7FVgqoCct170KiVUazM4L5jK1ha6aLXjzGIIiTMU1bxK/MZKLjIUa7OfntK5tUewesyr6KYfAsyM6p4lEcvctAdJjrXCJTrJQ9VGoqVfdSLjgz1qOggcBMfr+KX7fHOHPJ1Dhk5Ly9tyc/DGMuDCMd7MfY3Q+xfbuN4eyBlgDsKURgP4YddBKMI+3bMYOdsHYv1CnZWKthbr2EPz6M4xKjfQ6+5hl6vI9a+UnDh5Xoq9I0IlOlDQLM5svXVGiqVGRUH8h4LKwEiv6J+YB5HGckR4OrOw+iySKZmjNFrt9YQHjmMmfFIoNNGLdnvD94veP+cOOu7MPciZveqpcRB6jqS4lcaDWVr86gYSTIH0VOvdS6NTWGK92OaDuYc9GOgP2ZUVBHjfEHgmfc+sr02moltFRbgWudpTmR5brKFmtFXtr+Yh0mZ5r6J7rPXAP+2smuuS1nE7PklqOdYMA6PDvY81lzpmMZabE+J9Tc/g8VEs0625CQCzmYbIek5GW8bH7e2tmYc4hnrlTcZ1/w348wIunvNNmZKFbz7T9+KGz/6H5j3SiiMgBK3289jLY3w1UP7sdxew/zCDn03HD9+RMXUPTt2muKAZBJsJ0rRntuHLzzuOV/r/PHM+7/JR2AroLadXbJgcqve2JOt51QgdHN2MlnYy973cgG90308WPt2qs/bLIc+2fKb9+PBBMonW9dWIHrzdm6n/5vvPREgZK/vJXtn8JvPeMwGcHuyWKVpgHhguYs3//stIEDmujb3Hm82AzvV8XkwXt8O+D3RsjQi2zvHeeWJH8+76vwNrPnTX/thLfyVg2uTfuqHNkf5O34qcyvavNEGZBnS8VSAK3vvFOQuPuMq1H7n+Vj5sVciuf3ghpWvA+Vb4V1+EaovfpYY5snHWA02gIaA8i3ovPl92baw7/gvtjDzymH2Hb+pzyHoZjQUZc9Hn/gijDs97Ql7Hmf++JfE/q39yhsmQHX+b69VD3Hzl98giZqkcWKUDVBee8KLxQ6JUX7B7yFmLFXGxm4JlLkRaSqHbUZWrf3y/9F2cbcIyAmW+RxNysyQSWw+yWudf+fLMPrC7QLLuZ2zCJ52JYrXPBPhP38G3WvfaY5LVlBgHxd7wigtt73cU0fuFNeGWfINzbvwf9bu0UTGgCEDMPW3ZX8zx2krR7Ugg+Mk5kiO4Ca3lJMRZq5OnzcC1KYGkuUhG9bXMnMmH5nY034iURvnM2ab9C4bSTLFUNmxMLEllLK6YgtpJqX3cgKn16QLR55RUlTgah0mskXxSIjhRk34yVAAzxh8cTLHMTA915rMqXhgGUVz7BhUNE4dsUEqCLAnNxxKbj03t4iZ+R0YhCMcObaK737Kf8d3XvlkHDh4BJ/97Ofwd+99Cz73qc/hD3/3laiVaFLF7WEQV4rhKIfa7AL2nX0uapU6Bs0mwvYayj7NuEpyunbF2tfh+AV0BiG6w4izT4H2226/HUO6ZBO0JJHGgvPzY0cPww9czM3NSopNoEyJKkElx3qAAC23gX6+hsQ1WaXWs4BFBRZQBCCZf5wDHrdgmCsCAP3QxMvzBQbC0UgM2Vq7heXVZY0r+zzJCNNoi9LrPOWnZQLIomT0bgLkkxBu1FNMlBP2gUEX6bALhzL3MRAUyijQwZpu1uU6XI9yayO5LpYKqNVqKJUKWa+yyWhVvFlm/WbAmwHL5nI1x3QDSM5MzNT/PvWw0uvNEmwulhD0EUCwj5fsWLutLOJEklNH8WBiatmjP4oQElSzuMF4r5AmYAOBsHIxQK0coFz0UQjyKCCHgush9HwcWuvj9nuOI+qPMF9zceE5NezdU1Fk2IHDQyShg5lSH4s75iTLv/WO/Ti+3MIgShCFIzkEsxAlIzwWPnxHQJleAlSC2Bglst481xWllv3ESR792EUvShAmkGx/plpAo+hggfnLBWfCKJvzzRTaVGDJWi54PfGaFM2oMyvFIIyxOkywOhxhqZ/grpUuDjb76I4dqRJycQSX6oKwi4qb4vzFBnZXAuys17BYrWKxXMRipYQClw0H6HfbcnyfAGWnY/K3Cb7kbk7nbTo6c3+VRKxzl8chzhfRp/kcc+zVW85jZpypqVjgZperVSwvL+G2z34W6dJxMfG89xUrZYFII7XO8pIVx5ZXWwOVG+wBZkFWvfkcBy+PoFRS/zrl1zJQcz2MPF89zWwRccnCZ3Zz8SinaKy+frtI0jwiv4xxwRS1CFz5kKRahZtQ3gSmLSAySgqC/8zp2xZ+rARbEvLsnmvdqnnvs73G9l7Mz2H/PdnqidmXUVZn2cl50+PMPnwWHTJVkL3eeG7RZE6xcTQqGw61PmOUaHrB+btSqWhseR/qd7vAMEbzvqP4w5f/P2jQ1Cvny9yP95sjww4OHDuEkbosfHQ6bWXa79yxiFFolD80mZOBW87B/vOuxP7zrzzF9+SZl7/VR+DBApPbAcqUA//0J56PA73ZLYd3K0nwdkEcV/xg7dupzoHTBcoEyT/1iZ/Dp4+ty4cfTKC81TGwjtenGgsWLn7qE8/fViHiRIBwKwdq9hM//bX/ssE8a3pcN/cxbzXmlG2/5M8+hU/ddvRUh+RBf/3BAMqb2eLtbOQ0E/+QAuXDGVC+HxTOgKCZyKz/f0unV4MXsv/lUPrx75NBF5nk1isNsJt+ECizJ5nAjn3DNNOSmdcUILK9oNbMq8MoqOx1SpMnrtcTUL0RKFvZ9dov/fEEgMp0qlbBwof+EK1XvEOsMvOTvYseppzj5LaDGVA2PFL5hc8wQPnxL8JwONg2UF740B8pwooGYJMhAkAJdvnHvx/Hf/BXMxAvkedkO2d/94UqIOQqRUnHkxtvQ//tH0RyA/OorU0ZUPmV58I9f69xGL1wH7p/9a/ovsWYeVkJjHqHJ3LSrQoeObz4+Jfwb73jkwgTA5BNnq51aKWsmeuUFI5uwZSNknUVw2hcqznRplyOTABZEcopmSOssyerggiM2L7PTCGwDqgNUFFBgQY7mYGZZUMs+2ezPO3f078JlClZtKyIJoECRDkpuAmUOdICy3lOYA05TJ7RTQbwyTBzDq/tMPFRcq3V0RkJcCrGSAZfBjSPmC09MmZrMuOhyzOf4JjkC1jYtQvl6hzuuucgzj7nAjzu8U/EVU96Cl72spfjmmuuwfN+9Ol46S/9Mu786o3YtVAT602zqWZ3gPYgwuz8Ii6+4EJwJJvHj6Dke5Jwc4JMYOwXyqjPLwB5H0ePL2NpeRX5oCC35QP37kch8MVMrawuYe/uXcqXpsMy939mtiFDL24zJ/Act05awFp+HkPmJzuZuV12CzAydWMaxOupnA6xkDTVZyqGn4Um9jB6nqSsQ2YKJyMM2XfpjA3bWypnsUwucoEPh+dMIZBTuDt2JL0mUM7HXaThQPJrJx4gDUNFRPF4lyoNBOU6yxtwvTK8Sg1Fxr/QNM73JL9mX7xicyhxZUHHmtBlLuuTYk92c5oGvvacUse8LoNN7u5b3d0JkmHACGW/jIjqdloCyoyA0sdT6p31Z5JZI6PMaN5cLo84HsuoKgoHKBV8VEoEynSUdlHMOYp6Cr08Di53cevdx9BvDbHQ8HH+w8oCyk6+gLvu7aLZTtCYDQTqaMq2/+BRtHuhcov5QwBLsExW2bq6yyk+7xtQSDDvGtM29eEr3sv8KEt4DHQZV5SMxUDO14pYbBSwUHYFmI302jjfM597XdZu1Co6dzLW0o5zfxihFQJH2yGO90LcvdLFgeYA/ZyLMd3x4wi5aCCVQSUPXLSjgbNKeSw2aligWZOTwyyd3GnSl4QYhZRKR8Y5PKAHQmwUBIp7Mz3FZMyNUkYwWQUCHrc0CXW9UPmgbGUVh0z7B+XpvKcWSyVFvB3dfy/iVkcgj9c/P4NjaGTD9AKg4RzH1VevOc3mxNLSYE498xkwDqg2sL3rZEc9JH4gFYty1AWUqYVgYRKIRinCJEWUMCs8hxYC9PJFFS25T1QtSI3DdpAMHNMtX0CRSqC8YfynJdf2lLbFIxv9ZNliAlgCZoLayXHr97XfFtjSZZpRcGa9G3ufeQ9WMSlhwWYoRRT7tLlOAmSyyfw3+5LNdeyDkmv+zfOG9xC2uUS9PqpugL94w5tw02euw97GPFye00hxT/M4VjttudizOEWnc/Y4swVFjhb8LjCCKJkG3vnop+Honku2M1c7s+y34AicCkCdape3wygf7DbwN3c/Dq/98lNPutqtspO3Iwm2K3+w9u1UY3A6QJkS6F/4zPPuB0QfTKC8VZTW5e/7bRUktjJGs/t1qpzlE+3/6QJlmnO9+SO3nBAkc/2b842nP5M9y3/9mTvvZwB2quPyYL5+BihvHs0poJzNke108v6teROQbJYkm8ye281Msm129K64UK+jOxDj6u6eR3zbwUkPMtdimcT8RfuQ6wyQsH+XD7reXn4hRkeWjfv0FHInWBS4uu0A8hfuFRDm+0w0Ll17DYuU370gAMrXPRp8ffxGjDt9rUuTCMlKc/DOWtCyZLQJlCkTj8mOc9kpRplgPzm8LFbabiM3lM9zP6f7kS05xde4/ZP9yvaNk8rSEy5F/qwF8/rtByZO2bYYYYfbf/qVGju9dZxicN3NCK/76sRxdNpsa4POe9Oxfvqhz+GWsG1AKiVxAr9kNjmh4JgYgzMLvk2cU04TIk4gydoUaVLk++uGLZlDMiegOiumgTLXlfUn2mNiJl7W+IfLm15l7VtmMGMimwzDzEmXjWmybIYF2bb/mb8nzGeWl6rcX5p4ESznuQ4NngCxJ6dlAjHmsPIktPJsOumSBaOUlMZgJlqKUkixzHSJjkfKnaVsmuvi/vA5RiKVKnXMzS5iNHbQ6gxxxeOuxJVXPRmDMMHf/eP78aY/fQM+/fF/xfv+/q9kilSmvJoTaZduxQOE8RiL8ws4m4C7kMd4SNCZB/wChhHdbDxU6jOSIrfobry8ilaX+cmOgP3+e+5Sv+r8/JyymSvVEqJoYHoVxZIZibKVSHbdKta8RUT5ovKrDednxklSUrJ2mZw+v7qfTYPZMbExOXkTvxT4ptzCrN1CgIWZBhYXZjFXnxWI6A+HaA966huVazCBNncnSQV2EHfUU+7RkI1s4JgSVIfCAATFKrxiDWPXh1eqYUxGWaw0Y5eYGV1AkBl6kU3jfhqQZgonJmaMx9vcE3it8N/mZDX95vyP7L7iqqxUO5Ocq/iU1Z2sqph/88ziOUDARRUKmc1BbyBwwe3WOU3JsTKAw+x5xlP5UgEM6OTMc6ZIY7JCBpTzCNIRiq6LYd4DbZYEdQAAIABJREFUK8q33nUU3eYAiw0f5+4t46xdNIMq4JbbV3BkKUKH+cLqt3cUF0aH5fFYXf/GkC8ZqVWCW+Jzm9Rikclv6XxMwCynYzNuhlE2agL2+vZpvJSQ2Q+wY6aMHbUAOyou6gWqIgwG5HVmevunbzjTPgg8j0xrxWAYoRO5OLTaxfFuiPu6Ee5r9tBhASpnCjkuo4Ro2uU6uHBxFmdVfeyo1TDDHPOojyoSFBlLFffgRAPw7CsRnGZGcSzeUIbP+4YMr2QiSBOuLPKJLuk0tBuuIU0GAslJlKlKTJS8zlEub92eU47p2DHgL6KShMUP89v215oMdn6OK9DOfxOw65x383JmVwSTlDim2MTe5XGhiJTmZCrWmMKGTKpZmKMBFvuVyd7CQccpoZUL0B+Ges73izJWZPGS7D3PScq+eV1QhUQzPwJJbuN0xrEtHlmwbIuUdl+4b3wQyNp9Vta2gHEeuUw2ZCXZRn5tQK99Tn3paoUg+DUFDPYlEygTcBMYWzMxyyjzJKIJosa228N8uYbj9xzA6175KswFZRmtcb9uPrQfrV4X1Uo1i/5yBa4Zr8WechbpeDpm3wy46fE/htacmTeceXz7jgDZ20tmDz3gAbCRSexR3lu5f4+yXfFXVvecNlu51bqmWdjT3dgHa99O9XkEuyd6HOzOnpA553u22saTvWfzZ01HVrGvu+abdBn7sOPG135g7024asedOg5fWdtjflb3nHT7TrbvJwKPNqqJEmq6W7foDXKKByXW//zSp+KmA+YcImvMH/59Ou8/1fq/1ten46e4XwTuJ3qcaFkWA/jzQB5//ek7cWClq7eSmbaP6ecfyHpP9Z7cke/IepS3ppQn79/wsv1jkyRRC28C2Bs2IGMLtdgGMxzLXJrZiL5IKQjPTHgsQrNgy8T12G7XE8nCrajZRBBNA+WpBOHJ5tld4QTeAmUzOXAUMUKgbJun13dxfU0bhiIzujr5ltmPnnpn1putPjH2e2XjZdaT7c9WY56tStI6spqSeZqDsQEsn+BsOPfuj+gVU5wwPwTKk0mTIqMImAxo5USZE1wCEjmgsoeQ40YQo96zsY6dnWxNmDohi3UJtsP4k6wveZ3NWx+1aYbPgmUrE7TrtuyyNZcx8lkrZs/ymUFAbLbVjIeZqEmSTUSs3j9ucyaZFFBO4VD2SMfbcaSJM5jVmjK6h0wZe0GNOY/6l+UoGyOkIRbfk/XzDQehGJ/5uZ0IChXcvf8gvuPRj8WjL38cnvTd34s/ftM7cMUVV+D8c8/Cv/zT/4ulIwdRKORRKpc0YR6GMcIBgXoOe3cuYmGmjkGnrQlmqTYjx1zmrY5yeRQrdfU7EiAdPX4MzWZTAKjTWjNZysx7zuewurqi/GRFQ3mcxJseUsOIJ2h682gW9hn2MwtfURwsqSwCH2I9yjZZtLj7OjkS67jY3nDKrznp9325Cad5Bzt37sSlF16AfTsXxeTIc9txsNLp4PjKiuKiaNKVHznKjZXZ2ngAlyCZ2diUTbNfkyw9ndQrdfhl7n8ZblDByC9K0mzPB+0r48gIRrL+dsVbcY+yyDEVZ6zJFI/3VG7ypCVAMMTIh43HX3Y1Ztem+k9VQDDd6yMVSGKZQFF+zXguOvoKmNLsSIwyAaiJOqL0mgCaPctxMlaPMseyVimiqv7kvIyK/DRRRJhllL961zFEvZF6lB910Q7sO6sK1yvgo5+4Gffc10FzOFQ/shLGBXYNQCe615aa09b03lKGLbWFkbqSieb5IdCWOejx2ItV5nk+HqMfJojGxnBptlbAQtXHQpWMMoEyrzcHY2Yb0YRK2XIE2+uMsgpt2fnE+0oYJuj2gaX2AMfafRxo9XCo1UczHssRnhvL3nx3NEKjXMK+2Tp21SrKkW4UDFDeUcyjNOoD3VWMeyvwRyEqPvPDAzrf6fhwvyjx57kgMbxHIF2AR7m0oVwxjtvKXGchkMCPIGs4GGgs6OqubF+ea2o/YNuB8WrgfdcCZZpb2Wxhy74GAeXZVOM4kljT+Zs/3BYae1GpQ7kw0TDl4ZReO2Sf5SDOODvAc10dB22neoFHUit03SJ6bgmRDNRY4fQkz+Z2spDH8fdU4DSFIDLcdImevo/aggi31xYfp2XV07FTk9xkOqFnDLNANaO9uM2OYZ/5sLnVVmJti+D6PLq+x7FAMp9XEYHRaAXTPkFGmdvIfPFuv2dY6JyDAA52N2bwttf9Cb786etQCwIcX17C0faaepV1nfN6pHIiTVEMDFjXPZvxcjRuS1N88ozj9anmiGdePzMCZ0bgJCOwHZb1zEB+c45Azph5nQjSWbi1jZ07UT9zBh4NfpuGqutRUMY4xkp51111J2yP5qrrDIcBy1t15K6jyYmTc+ZKrEnJpv01U1zDmlmgzM3kxJGTAwJl9g5qiSlmdFIXsEB1gn2NfPj0gXJGz2VRS5SOEiibvr6Jv5lVQptPmQbMkw8yhQYyBZqYT4oJm4/f+pZ9brCK5x6+XquzjJs5RoY1NLLJLBE0Y9w4ueHkhbJqMk9cKAxN7qbpU3VMBJQYCzromuNmQLHp/+bDDwrZrpjttttgwbD6fWXIZUbTTtQ4mSL4kZmZJmOpMaLhxJKUS8ZAm5gvAxTIBHGiZPYt88oR621yTgmF4jHhG+WY7GGGcmFdMslIkE/JLodIhl0kUU/sJuOraJTF92vinTCzNeuD03lmonVoVFQsVjA7twNra10xfN/7fU/FYx5/FQ4vd/Gv//4x/Mizn44vf/HzuG//neh1W6jVKyZr18YtUanBXka6xoZDmWQx1oYu3xQV5v0igkqV1SVNnIdxLBMpSn9nGjW95/DhQ5ipV3WcOKklwxUUqAIgiBsJOJMBX/EX0fR2mQl8xriqX5x96xm44TincYjkpn9Dp08zHo6FKZhIfu37MibK0+SoWsH5Dz8Pj7rgAsxVq/DgTCbPw/EI9xy4F612R4WXIHXkTjuKB+ziRToK1UtOpp+uaQQWQamGUnUGhdo8glId+WIZab7Ai3dSzLH9lmKHxQyb464zWYDo/lenlZpOXy1klK0D/7QqYjLZV2b4evQRz1SthwwgM6JHidySbY+v6Y02jPJ4bHqUqdJnjlUYj9Dv0T14rP7qSiVQ9FIh8FCkmmEcilE+1olx8+33Ie6neNjuBh7x8FlceP4O9Wn/8798HrffsYTOoCU5q9zR+XkpmfisVWJsXcDNNRmT+WUOsuehVCgqB5wA2GMsFYF9lvecMs4pcRDGLgbRWD3yPk3HKj5myy7mKnS9dowze56qkTHGrvG4nxS6dP6Y7wA7htwG5mx3eyOstHo42mJ/cheHmh20yeiC/cQ5uOMUgeNgtlbFzpkZLNYaaFRKqPoOgtEAZzUIoMtIWscwWDqMUXtZagSfcujUQcBiGWPLsuxwrpOCF4Jkqh8kR+Z4sPeXeVJpDgHdyelEzePC3t8kVaYvWwgoqc55pM+N/wXvRXJzjmJ0mQPMPOGs953nowqgkl575jP5N8eWagdti4kxY5FRCp68MahSPzcj0zKvBa5fZzrvsUmMEZUr+QLWYgJPD/lSGZ1BgiFdyYuULXO8TVa6KZOkE1kzV0Nwz4ftTbZZybZQakEzj5PdR+6nBcA2Pk99/tmVZZ7L+qSz1APLtKtXP1N3hUmoNhAW9QiMeR/nedFoNHQe8iHVDtsEcjktSyl50fVwzs5duOtLt+B1175abviHjhxB6rkIOSaUg+d9FUl4X6GqRAUzOoPnzLEY+lV89rvOOF5vY3Z3ZtEzI3BmBDaNwBmg/K1/SuSOPPpntuQoM+i2Pp20T2w1JhsW3jwBtW6n69humj3MPKkkHTZMZuZGqxgiM6kyjFCmfZv6fDP5IgM6wT/Zq9NA2Uwo9CWeyXunmUrNN7YCyrYfl4xyEotRMJthALXBehsh9+RTNzDBW59EG7dwfd+4fsMomxxSO7k3MPJ+u7e+43YMMhBK9oZgSBOWbP+2Qtfvau7Hq5ZvM2vPDp1ZRSaZlK7UsLTcNtPnRwMc60RtXrNAYMK4ZaDasC7mfTK3kUrAMFXKZdaHTUmss0k1j7lhh9eze6d7k808cWPPI1+ncRWjacx+05Gb/yaQNWZFAtuUWErDaNgVA5ZdjFL2RZPlJltsYpiYPsrf6rtUjzLzPtnHODQOuKMIGIdwcjSZotCYzBtZfca6OGKwOMkl87Pv7PPEQH3pplvwuMd+Jy57/FW4+DHfiT9/z3tx9sN2i7m+49abkXdT1Ktl1CpV+HkXaaYSYJYrTX1UwKHpDw2BWJjwfOSDkv5NmfYgDOV6zUml7bGmwVgcD9HvdBRbZRivUKDR9CZnMUBwseztRMs1BiOK4JrEKLG/MEacsEcR8PvLCO/8HNhfymPBaCjGfYklU5/6mNUmlOp1XHTBBbjovHMwVy2hVqqgXCwLJPbCAW67+x402y25Ovs59uPmJRknOB6NQtMTzkxsx5FBml+qoVidQ6E2i0KpIaCcI2iZOvft9Wl7Yu2lMxGy6J5l1CammGbaCGw/vxg7nfQ8R9fBnVmARQPTAsACAQtCBoSOxJSzD5K9ucRQ1GEQAwkUkoGX47YjABUnpk9TfcMEytFIcvRhf4ACpdcEy+VAzHKFx2gcI/Q8LPfH+PJXD4Aih307G9g97+C8c2bVq/3pz92Jg4daaLWOoN1u6r4ql+XMvdpc4xKVTwohST7FmICRknUaoZWrMuQjAyrVAWXKmdInSXyEoY8++6l5eD1P8vCZkotZAuVJjzILOKTKzfjyXmauV67KjOfk+s0B4ZCFnSFWml0ca7ZxYGUNh9baaIf0TDfu2OwtrQQBFmbnsGN2BvONWdSrJRR4/cZ97Jmt4eKzdws0u2EbUWsZvbVlxL0OPPUeJ1KKBMwvpjkXr3EeJwLXAnuziSRdDFkIGJiYt2q5giJVETRciyMBZhYPOD5yCC/kgQJzvw3wl5ogSQQ+bWycrXaynYIMNhntohzZCbRZVDQRair7cl/ojM3ead2rKNOmCsFkFxNIx1GiexwLdbxOCBzHNO1KTQEjzOWRMC7OKyJWjzdVUrz3qmyosVeEn4wr1w3sLLtsC5W22ERptb22bI8yf3P7uc/WtVrqIkWOmYKp6VvOi5k3y9iCUgZ+RwmGNL0jW+84Ks7ws/k+gmYCcVtM4W8yyj32RMdU9Tg4Z3EXiqmDX7v6JTh4xx0CyIkDREmCeqUq9p1svHLdaWzG32ohos4ih7X6Htz0hOd+68/yzuzhmRE4MwJftxE4A5S/bkP7DbNiAeWT88knB3rrMuTJVHSK7lxnCoVJNgEfPic5niCNeV1GN1MAyMrWpvtz1znkLMrIAmEz/brfBtv12XVZWeXmBbkVtkeZqyFAsIwypdcbgLLZoSk+20q9swn4CRjlrZXT2bOcl9MwhkA565u0+NUy1FryRPLrScHCbBcXs7EbnMyv7/c63/2q47fgz7sHsyOQVQA0wEbeZ0TMpqPLAFHXOLVmx44AQdso1sN8nsBt5vjKiYmdcNk4KYPIydwY92SitInUdUrayn/az5yeWEsmnckDreTavq6OPbHqSRZbZay61I/oGKae8kaa7BgJbnag1JNK2R+fN+CGk2r2BnJFMjuSXNu8RsaQDDKjYjAews1FGLMvNHuOslvzPspdTeZyo8784lkcPbaEXi/Es374ubjwO67A8dUWPvbxj+CC887B4fvuxQUPPwfVYqD81l6nqezWcZyIPdIk3Q9k9kMwWiL7V6lhyIl8moMblOTa3aKk+Rjl12vqk43oHp0j6CeQM2oFAjtORisVmgjllGMbwceyt4gOqhN3byNfJguUMUpxqGNcWL0Tw0O3STKsZWisRfaG8lE6bxMosy+zXMK5556Hiy84R9LxeqmKUrGI/mCAlVYLN331FvQGfQEPSipLLvNSTQGDIJmyUyocWOAIKhX4xRqCygyC6hz8Yh15Omhr0m+vFnOHmJbrrwPmVNFQSvzOem/ta7bvdFoaqjJTzpzT66woDdzMcwLJNLnKTN9YaikVAv0UCYrockyp9YR1NleUWP04i8UhWT7OiVEeSOY7lAFbWaxyAfVqEWUWApjx6+ax1EvwldsOIeyOsGdHFVW/h7kZAq487jk4wFprhG7/GLrdZtY7ztgeAn+jULGFKaMYyGFEetKBxr9YClCr1kyPNyOjssKSAco0AWMxxkMvTtFPUoG4StHDTNnDbNUTo8wigczA7I1qUoSYGkMegUxCzGswHIYyx2LmOIHywZVVHFlroTtkdjDHOFVsWL1Uwq4dC5ht1DFP1/aZGZSLBRl3zdUr2LdrB6r5FGXmpsdDRL22VCCD5WPoNFcRDwaK2nJ4/KhQcKBjRJm+MX1jPFkOQ5qfsVe8VEK9WkPAzG8aaOk6Mq7Jkl9TkeFnLSQsoGSZwKPIAGZzn2TBZ2TuiVRYFIsoVcr6TN5QGJmk+C0JbnJSZHD91B1Iqu+y8ETzL/ZVrxctc2kih33mn4+jSN8bYeqiNRwhLVYx8so6TmPKmdUW4agYQJDM+qdR/Bh2VdJxey+f+p7me+z91u6LvV7s9WNzlPnbZ2ElK0J6jNtiu4t6qtnDbeLQ7IPvb/faAsocZ44R70f1el2g2W4Xr8t2u60eZRZ8+HzJC3DO7t04fMfd+LVr/gfWjhzJ5OyexrLg8U5CQ3FzbLi/3G95cIx4v3Jw+IIn48AFV33DTMbObMiZETgzAt98I3AGKH/zHbPtbvGDA5Sn0dzUFmzGcxPQu4kNFIucscZbguQtwKGdhBliKGMs1uHelPTZRJPoy93GvUyZRk2+tA3cM7m8AusEN+zDdWWEEqqqvkk2/jUA5Y0EvQXKxi3UThAm0NsOpK1onAgo253JVj7NAlh2eTNY/smj1+NT3ePGhdj4xGRS58ywSRwYJ1dGhs7tY4+yARNk/U2hw7DOU8x91qPMXjBOllSAIIusHrqMUTKUsiZ/1rzLniOUA2tKL7mhAdIWwNjnJqz21GSU/cGUu3JSbyR+huVUf6ZinNifVxBQpgSTLIv9TGZtcnoqh2x+7uS8NsfFFE6kX8zktTSAIqAmW9VGEvYUuUNQnTLyJOprIiuZM5128z7O2ns2CkEJ11//BTz68sfjkisehyu+84n4y798t4Aw3Y6ZpzxbLWH5yEG0lo8hHvaVE1otl2VSUwiKGOdSxS6RzaXDdaUxh9RhdM8Y45yjHubV5hpWV1bQbq5hQNMsAlwZlBlg61PSyyzZgAUEIBw7GOQraObn0UchU2qstyqYCT/7mM25ERz8LySdpq46Xic59sFSBi65PRl6YKR2yTz27XsYLjz/HOzZvYBq0chWyRDtP3QIN992q86JYlCEjxxqQRF55OFzck+GnueCMzZS1aAgE6+gMge/wh7lqo5nQIY9Uz1snNDbVg1T9NH56hj3ZhMBxh+jTCHrb1UqxjSOn50oV5v7zIm86cE35lb2/YYpYz/7GM4oQaNaRaNeRbVEwOzLRIlsKIs3Kj9JgUHjvEiSUkqvw9hE5ZBlJzBgMYSmblX2KtPBm2BpnEMvl8OR5gC33bWEbmuImQozjHsoFxPlJLf6BTQ7KdYGqxhEffNh2fUmJUJW0JIgWv2a7Ls1TCPZYwIUxvGUslxgUzQyWcoEVnS8ptNyLxxjwJidIFBRZ6bqG6BcctVTzaIG30OneYEyew+e+rdlmdW6QaAcD9Fst7HcJljuCDD3oxj9QYRRnGAURpip1rF7cSca1RLmFhrYtXMXGjNzYvTLBbqEByR4mXgFn724PFfTBINBC4NuF0m/BydO4BLERjFyUaRimO4ZfG4cw0v6iPot9PsDAddSsYRS2USa8d6gfdN4kXFnJJPp9TVCHHOO0TBNrShiMFOBbhZoUt9HoWScnClbJ1KXn372/aQbCo0KqUrIMuxzjNrjD/uTecSyIoRylUem3cMJh3B4broBBvDQR15mfGO/hJHrq3ee1mpkq322qZCxnrpfW/C7rsow92i1UmS9B/b8t/dLsuZ8H+/v1tiLTLfYbhXWTJHQKC+YD0+zQ+N9oQxtpFhtrkqlwp5krpc9yfyxec4cQwJpqmMoU+f1wbELHKoYSvijV/1v/Ne/fgylnCM2mcUe0/MiVb0poLFgTEfyHIs4cm/U/ef2S38AR3Y9YrtzpjPLnxmBMyNwZgQmI3AGKH/rnwwbpNenyyxvxm1bDdP9sFwGKi2rPPlizhymzTqyScZms6/pDcso1XVmNYOTRtO3pczYvGSWs6z1NKacxuFk/jiZlJtzJk/bAJTttmWa8Y0t2QahSrK5BaM8PSYbgXK2BTJEYoSIMTRZZ2Syrd3qAG1e6TTytz3dkj6aLMt1dsBswfn7/02g0mamWhDMGa6AISc1U7JrTfqySWCmC88YMguS12OCxCRT8medhTWJJKgwxJaRYVsptlET2MZoAk7DKNssUkNw631ysOYxMuCFvYCSPIrNNq7Vhp4xDCddu427NuWVBMdkWChjNP2qkmNT1ktJeGYEZlsATBYqZYvid8yENtt2J0dJYwrfSVAppgjyjP3to9ttYcw4JMRit+u1qiJKGOk0U59FuVzDl750E667/gb86E/+FC559GWSFH7wAx/A4sI8GuUiHr5vF6JuE84oRDXIo1Epo9GYQaPWUIwMUTyZk/0HD+KOu/ZjnA8QlGvoR4kk2Oxb5gRzdZVgeQkDstJk0cax5NecmJbKRQOSVRFI0YeHXrCAfr6OxGG8TCaLz4yYBHZsnytSNO79CJIxx2XKuC1lQcRE7iiOiCjQdTA/P48di3OYX5gV4GdBot1t4/DRozi+vCwpOceIMtcKgQnZcjoBMx+V17WyaD3kvECseUDjsmoD+UIJeS8QiMzU1BlTnBgwKsXKulu3SFUaTPGakMu7MeIy56UxPeIx1vOZAzzdm/mSAcmJMeIiqOZaBLLNzDynzO4cGpUqZmZqqFYKKNJoShtmgDjPS56/3A5K9Anw6FKsvnKZwUXKvSVQLpWKKJeKqJXLKLAQMAZ6oxyOrA5x6z1HsNYi8+ygWnFAzMU+33DootNPMJDrdVYgnGoFsfeddYadgNL4RKh44vkoFAsZM0jpqrnpKEc8GSmCJ6bDfswoLOZ5+5itlbBQL2Cu5qFeNhFIBJNksVlgE5udZZLb/m1TlTP+AtwWRjF1mKM76KPZ6WKl1UWr01OvPf0PZB4Vx6iUSliYm0O1UsauXbuw9+xzUSxXtI0BDbFGkYzf2JdsotPZO2/yizmAbsprlKByLKZfz/Iewnsjj28SIVxjRnUb3XYHQ+Z3sw0AIxRV9CCbzGOYougF8Fl0yxEo5+DpvkSzLUrwTUGN95kxDcG4/3JWd9U+QId2j1FTZKoJfGWtYECz7nFkTjMncipH2F7BmCxe88al2hR+OIb/H3tvAiXJWV4L3sjMiMi9tu6q3rW11JLQisSOMIvhGfBgY897BvMGb2z2jO2xjdfjYxj7jAcj4zdj42cJhMZ4wfjZrMLGCIEWJIGQWi2BdnW3lt679qrc1zn3fv+fGVVdLclvHhxssrDc3VVZmRF/Rvz53e/e717ek5luG91mXXtzkInR6ZsUu5XJohPl0aFDfiqNDhuHVKWQbU3st5oZd0aMmi2WEoj7pblJs0HG98D7UJB99zPHNlqTdiac9rkhGTbXQnJ0lw7AERKnBuK9SVfxao17kTHPNBfL55hDHSGOs7q3GJdGQF5vNFBr1XWtTDAKDmnc8Pf/gI9f8xFsyhV1DTe7xuB7I0wz7jNFE68FNvD4p2LsUincf8V/xOLEjn//Vd7oDEcrMFqB79gKjIDyd2xpv2eeeJ3r9VoklgRzp2DVxCmsx29rQHLCyMnPp/kZqLUSaFe4ejDrZpJNJOwksgkQ6EGkmQv5EebhPPRAe+x+ZyA7FInpuv/u2JLYUh10du5ZYFFilyGjTMkY51DdPJebn/VgeH3j4LkD5aEE2rXeXVwHpXAO3J/uTfhXXEJeID6YoXMy7CPtGl5y4MvI5Ysq5njcKuhYoNGQxzHqXGOvUBar6Nhjnb+KLXO75peXWVPeLMdcFm6O9Vceq94vY4gJjkzSa7JAAQjnIO2I2+FcdGKWzjPXPm7Eg2QvHeTcoRlLkTVmEUY3ZDYf0pI9EtixaBVwlLzRitwcZ68HmdM01eGMoAfWZKMDFd4yByOD6tiJVL+JQhaY3lSW7LTVqCIMAoyP5TFRKooRJLpSJFKljjjOYWV5BR//m7/BVa95DXaffwFe9vKr8JnPfg4H9+/HObu244Kzd2F6LIet4wXMTJSRJSsp0B6KMeYxc/1YGD/82AHc/s17xCaPb55BB2m0SMKmM4pdmZ09idXVFbkvc065320jF1NmmxWLaCRjD9VUHqvhJtQzZfTZXHADvSxYed5DtqmLVH0Om1YeQpfDrW4DoDO65dG6ZOpOXyCH95tmMgk0CBxdI8jPNxLQk0Hy0TBkjHJxBvmMSScJIMikpZV/m1X2cjrKIk33YoJnSlK7zt3ZSap1RmKLrTj3TLGftTeY4Wdn7e8CdfpyzS45WnNe3eSnyXnJ9eoYfzvyMQRz5XIehUIW2YiNIme6RFZLDC7PyfJw1exxbvUEycyKNUY5QjYm0ObMcFHgk3PN1XYaJxYaePiJo5hdXkU6jlAsWbxXnwZ+LWbUeubaWTdRHWNic7eb+tlsywt3kxRuHzWH+OTIg4CyA1HdXh9NAWXm1jJayOKhZiZycuAeL9ELgOMNBIg2DS2grBg1mrO5fHbuMYpRG8rXK6026s02Vis1jQ5Uqg00Wxa51pHhVFeS/amJMZTK49i24ywBZb7/fJ5sOkCnsoR0r4WYjS1mCPM+CENkQypm7BqWuoYRZIM53bS+Zw2zAP1aA31KmptklqvoNqr6d311EZ16BZ1mBUGHrSiL06PMfrxEsJaWWoPzyxyV0OUEvkPBAAAgAElEQVTE+WKa0zlWnndIjnP2xQIy+SzSUSymmBFqen/0YeJMp9RI6Nk+yfuADtG9rs2Mu3dSruXan2kax7noFtIcweAscz+NdhCiFebQyZfRioqoM4aMx8jRiSiUwoGv6zOg5RTNHGRlDhvrS3UPX1eu+G4f8NdHkoG2KClrbibvB++K7Z2y+TOB33qVLSy5rPtRGsYMUtHAvaDNrO5GQ/dDo9lAtddkdxCTuSKy7R5+95d/DU8/uh9ThZKUMo0ORzTc+BQ/u/34j2LgTD3BOXM2g7hl3fof3vuv+BQdPXS0AqMVGK3AaAW+H1cgOHrp2weu14MRv8FKnAqcrYy0r1NZ0cQSOimZPkg9yHHmOIO80nXjtjN7P3bKe9A9OofGDXeg+tEbBj+bvuc6LL77arT3PorM5edi8qO/qQzj6rWfQ+3zX1NRXHjb61D+9bfh+OU/ow9hPqZ1zyNYveazKL7nRxFfeT7m3/EBFcK5H7kK4Z5dWLn671SEFN79I8g8/1ysvOdDyL7gfBT+/Fcw97N/iM69jzoJN1B6z48hesH5WHzHB7QezEWe/OhvnXL8za/uxeq1n1W2Mx83dd1v67HJr84jT2H1ms+gcfNem/Hk/KkDl6c84XOg/ZMWYyY5HzYbCHpYeJDduql6DO85sc8cVjUR54rpgTm1yW6VC5yQtZPVMKBAkxkzNyNDwFchCJLUWpmaQIeVqpP4DWbgnCxbYFpsrUnxfBQRj5cFqwdgyflQP+/nZYD+T12ProGRylhWKot4MT4ZRt1wTU0C7q9cgj/NmsrzGpp7I1jSWQsIG+NNFkjMlDOooWyXrrgEOwJ4IdBldmu/jd27z8SFe3YjL+DSQpSBYoLITtVrdRnxkDVhsfy1O27HbXfdgV/8338Fu846VyzKR665VqZXl1+wG2dtmcCmUoRQmcJN5PMFZSZzZlNyzV4HhfI40lEOt999L75x970IC2MY2zwt99sgHWJltYITblaZgLTVrGJyoqR3m2w6G0EmJ+9jJV1GNTuNZqqAnlhhR1p5RtnNn5M9m2wfx0SH+ckGSMzV3N5H+y8jMNJoGBuoGKo4FFA2Gb5J3llcsxjmdcPimEw35b8EypzxJQskxlYFcIh0GMvETDObIV+bQJ0lcKQoH7o36/p36hKNXXj2mBJbNjl4vfvLy2ETPkbtM+1XTh/tzL0IJm28wzfzbF7X2FD3WL8jphlHFCkDOZ+nY7UzOOpSik9m0knTnUxdCo1+T6ZeZM8IlHmNUyIqsJzNKvuVQJmvV2+ncGKhjof2H8Hs0jKCKI1SOa/HEgrSVIrrTsm7E5tbD05OUW7nTiYQOIeKYRPTzck6ybDmUKUksHMndGt2emh06RDNuKMspidKAsqbxiKMl/g9ukvbmIMhMeY2kz23OXu9J5SqO8ZU89rdjgA4HeJr9SYqtZoygcm0qxHWpjleH2PFIiYmxlAsjmFm6w7MbN/lTPu6IOxbnT+OsN9BTCZXnvXq+Mnxmve5B8R+btb2q0iNAM+ot2p1RGyyEdzSuI6z/EFPkWWdZh29VkM52fXKqnwEKksLaNXryFGKTQM/Am7as9EoTBne1njhHhmmbc2y5SLifA7prLm1y/chEVfGa5hxWHzzxJBKos1WwdDc0LIIrNnBGX6yyxz1IPPOdQ9SIf36UUuFaGfz6GVL6IRZ6lyQpU9Dmj4C1lRRUkHX8rUtUkktL9sCUk514RpO/jPJN1Tk9N1uD5q8SXPH5P7MtdfzseFTpTHXqhpoVE5wH7V7vzB0iO9bQ5W/R8XNSnVZTYAdU9N48Jt78cfv/wNkuwCDurqdFuigb8aMZoSpyDPNe1vzzs8oc7a8mR3D139g5Hj9/Vj0js55tAKjFRitwL9mBRxQTv5KAmatAWVrM4MHoHpA4q4XW7s4oATg87JnDwI9n6oiFMCWe69H4wt3ov752wdS6XDPGSi99y1Yff/1qN9wpw500xf+CHWC52s/52bfgPJ7flQAd/aN70X78EmB0U0f+x0BZX5ITnzkN9A7No+V91+PwrvehNxbfxCzr/xFfSgTOPPxC+/4I33YF99DoHyegDKBRPnGD6Hy1/+CyjWfsXI4CFB8z5s3BMorf/wJtB95yhjYUh6l97xZRfvsW35Pv5vZswupUn6oIw6A/JuuQu5NV+Hk638FOLnkpHXJAvxZ3tLnDJ5ZZNnMHIubq4/djw+vPingyLpfWckuu5ry1MG8OPNLB3J4q335RTAkkOycx83IyYCQCiI6b7cJsofSd35fDInMcNxsXwIo+9f0pIQHxp7R2+hPOxYXn0K5eMioKLKlsRnuCDSyUAqduZFjrz2AF1A207KUA9P++fzKi+12j+f5UT4poxtlfneAoIN2oy7jpQvP341zz9ol1+Pl+RNiwyTjJ0DkWre7KlJrzQau/tMP4dWvey1e8arX4sLnXYpbb74Fjz74LbzxNa/ATCGDTfkUwl5Ls6+FYlGGXeQlCbTJBlcbTRXDhGB33/cg7n3gEfTDCOWJaTRazKatYbWyKgZHa55JobI6Z1JE5vNGBKicUQ6wGG7GSnoSzSASG2jn6/CyN342JzOc1X0a+YAGd2S6rKBlQ8Gysa3BwIvDDHy4PtKTIsryPbHRAhbRHiRLeslsV8csU37JOCzNi7uGjK5P0wjz4PWeEiizYdPrsaw3kGtSfx/lJu9zk2PzyiVQdlneum6Sud7uzZaqgQvgDLD098Q1nGSnTcLs3NedaRsZxXyO0vZYhlhs+jBaqN2kkzcxj7yw9Z8Hyox080BZM+1sykSRGGUC5Thmw6CLeiuFk/N1PHLwkIByJhuiVMoiHxPYqRUEsr5tmtn5/wkF2/tmx+v/buoOMox+D9b+5tbRS3HNDdzWs9dPSbnQpuQ+HampMT01humxLDaNZTFZpjIgg3RkTttaXz8e0aHhHZsVlAt3JVXn+0RQoxlXAmWqEFotmZq12h019NTQ6rQQZtIYL5cxMVZGnM1jcvMMpqa3SenBTgBdwZdPHkHMqCsS2cp+z6DHmV/+xxnXZtPYS4JHl/9LhYf3QOB12G52kEmxiWfO0plUX/dNNpORCzszsrmCjO0KOk3liC/OzmHu2FEszs4il05pbIBz0jHjoLin2hUkc66YQLlUcPJrutW7xo0DdIpyEgPqR4UCya5FNDuDQ3ufrAlh1H3XxkjoC9C0mW6C3S7dsFMRGqkMWjQzzBWRzlMxEqvpwc8BawBm0eo4sy0HMim/JshE2vwhfKPTe0PI2Zuu7WKSbWabnwE23z+8Z/zveuk2/2150w3ki2SToSgoy0w28y39DoMEnKs2lTFsOGTTIWbKE/izD1yN+27/Osa4z4NGeE25XXNPUGKCu7c1wuR8CKypYJ8VC+Pbcf9LRo7X/5picfTY0QqMVmC0At+PK7ABUB6USuuiRtenD7sC2hUAaxcvAZKdnMwzSGtkyk5e7aXKBMrVj3welWs+qw9az0aPvf9nVRYQ5LL4m/zIb6C191Gxw3qcKyhm7r0elWs/h9X/+mkE5Ty2fO0vMP+W96G3/wiKv/YWZM7biaV3X43wij0Yv/bXMXuldZRL7/sZMdKVaz6nYrD03rci3LMTC++6WkVu+epfAIo5zP/cH+rxA6BMcP3OD+j1CbQnPvpbWHjHB9C85+HBcmRf9XxM/Jdfxsk3/JpeY/jlOgySt/ax5WvXoPq3X0L9o5+3PEurzJ/bNfmcgLJ/KntvWIC8Y2Efbjj8mJg6FtcqKsTQsa72clWjowTxnDJAM5x6f9xjtSbG4noTFsty7phbtqeGbfWcnJmPZzGakkmLL21M3mrzyTRSSjLIQwntsAiz+bi1ztpkHZlBHGYIxJ2lr07KZif9zLSQnGPZ+BxtqUJdlqme10yOWHAquxmct2vpbOiUS8BshVwdHbLHUQb16gpyURoXXXAuLr34QkyU8qgrU7UpOSYdjZmDSnZ45xk78U83fRFf+spX8a5f+CWcvft8lMvj+OJnP4UzZ8Zx5uYxbJ/Io5ghowXJxiu1llhlzvXxHNNxFs1OH+WpLWgFIe685z7s/daDmF1aFVDg3B8ZKRaayysraLfIalfkFFzQjDLZdr63fcyGWzEfTAyl9QJHQ0dyzaun6NLbxQvipwWaWNiKCXNzivq3ss7tPpF5m5sDFmubGZqz+fXz75/PySazLCaIj6WTNsGBixXzd4SAA9UMdCZX3BLllJSnOyM2OejbTIaf9pfM3klbTQeh2YGBrsXvcGbilYgyUuaN3afek8BY7nVMM4twxltRMk3ZddbFEMnMiVJeu3bExLl8bzGNDL8io0rTQM0otwRQKBEl4PbS626fc8wpzC7W8NgTh7G0soooF6JczqEQh+Zo7hyGeykHk10T0kyVjF23czG5Pf/OWXKNXjgwpJEEryJw96OptjlrG6De7qOlPCnOURcwPTmOmakCNpWzmCjTLdtikPhqPCaCY5pZ8d7hnmCz8sYoS8MiRrmLJh9HZ2neJy1TvXBfMjafM8IxxspFzbjzuh6fnMbYxCZrlvDw2i0snTyMmI7XfG/4zqciPQcd7H3ckFhljWLYOmhEw+X38t+pgNni9jMJWyRQMGUMc8dDuTpzlCJALhUgTvXQqjewPHsSh/bvx+GDjyNoNpFN91BgPFpERtsxmmyYxbFAId3go1zeQtt5/0jd4U0TqUjpDXKW5XuoaL6hrNlc4azRQHO/dJjSCAlj5DpNsso9SxYIY3Byu4E0okIRYXEC1SACd2eOblAjTpWMztc7Q5NVlml9StJ1Hws1+FxOyPH9OlrjwamDfJSga4hRzTLImZYax0n+1fdKYWpqCsVS0UwhHYBv1M0I0Xtr8D1lfvLxJw/h//zd3wN1MWG3j1wqRLVVB+8P7QX8PJAzuVMrmd7FDEOdfu6xXVfiid0veW6fr6NHjVZgtAKjFRitwPftCjwzozzEVu5va1nloQg7AcIMC7li2YFYfvg64Kfyxc0Im2rRPqH5ITa992OofuRzAsqJwUcU3/0jiK7YI7k1n2jiI78uoLzyXz9tta4r1CWvFoD+jD4YCZwX3/VBdO59DPl3vcme410fREhQe+2vY+6Vv6gCZerzHxAIb9x8rwr7qet+E52jc1j+vevMifNtr9MxnLjq583RFAFKP/9mY6EHQPkCTHz0N08BynwM5dbz7/i/JP0efNmCWBUGvubvoHXPw6h/9AbJVE8rvX62S3Wtu9iaR6/H0z+fP4ybHtiHxeVlMQE2m+kOKTBTI/2Oc18dSDhpOqMaTZbPYqEJZEzGSKOZQEwyC2TGkQyBqQFqy1NOi+GhwE+ZxgLhTF3iMdhsngyWvNOwA+c2Cz10qtbr0lmbDE4UI5MmOxqZWyuZR7Fgdl5+fs2YPLv2xDBIXm2FlEyWyAC6WTc+jlEtjOahnJOApLq8iKDXVH4sZbacqU2HadTqVdRqFYuhaTexa/sW5QefuWuH5NdcKrJ+eTo3k0HNxjh08gT+4vq/xJ6Ln48rXvhSPO+iS3Hy2BHs+/pteP55Z+D8HdNoLc/KUXnb9m1YrdYUF1MsFYxBisn+ptAJQoxPbkajl8KBpw7j4OGjWFytYWF5FdVmE0vLq1hYXEK7QzashRKlwYW8WG4Vo90uTkY7UI2m7JpJjE4YQ2wSfK7ZeNjBZeWqifENjQ4Z/QQjxEaKZ+F7rPRJBDs1gW9w8P30DJX/npoSNAJy7CbZQEXa+Ogwj2CU+kVATKMrP+9uM4p6Tl1Wdn+5k9IfyqhNDpAMZNrDx+v3CB7RdQZuxlb7CCrBb2eWZfcCAZ/N5GZpSpajoiEUBuJr0dm31eCcrZeDUh5qdyTltJzfF6MnP4SWzJT43tDUS0A5IlNMeTYwu1jFE08fx2qtollgzsIXc5EynAluCEq7KSc5N4Ss0/UGZvK6M35Z59jWPWfjE4N4I3fvDZhmt08zWbzRsflXhFnk8nlMT01iZrKAqXIO46WcNZUIPGVexXjxrqTKBpRpCJVglDVLbnnvbY5qdLkOHdSbzJemWZ8b80BPEt3xclEzwZlMjLHxKRTHJiWaVx+s1cDq3DEw2thUBEAvzbgg8sp2DbCRJzlwx/J6TRpskUN2HbpRCzrDpziDHQrE11sNmSyySSRFSTarxhgBeJSy6CrQCGxpCQcffhCP3r8Pcb+FHHrI0fgrw5nZQHP1YRSLTeb9F2U5p2yxdWrisUGke4QmaLy+OYPvMucFWsnYWtSf/uf2sK4EClQUwCTb3Ce7XV1LNANj04xKFBr9SX5dmEK1ZWseZumiz5vJ9nDOujPeigsYci90EmzbFoZKo/VjMDa/bGvovSok13d7OH+fx1Or1dx7QZVETw0l5iZLocNlpPqCUnuOb3S7eryuj1ZTsvbP/v0/4gt//ylsKY0h0+0jpMldu269HCe9pteEcpPdXmD7u33mcO998IIfxPGtz3u2T9PRz0crMFqB0QqMVuD7fAUElDfmijdYmQHS8sWnl/C50T4fu+SZUCeB8jOCbljWZJnrJdmAAWUywtd8dk1RXKI0WiD3aj0FQW6T88Z/8Rk3UmgVrAfKfA4+cHrvdVh46/vRfuzQEGy75+CcM8Fx9pWXI7VtExZ/8v9wzEUPm/7pasm/eRz8Crdv1vfITrceflIfyBN/8E6kt20SUOZrceb5VKAcILpyzxqgPP3PH9Jzr7hj940CysQJlBvX3WDzvX7+0a/5gIp3w4eu0PUzkgOHbB2xudgOAKX91f3E/qyl+nh78Wns3/8Yjh8/bgZMlGQ3G/p5KmNmQ97oR7ihw8KaTtZZgeQ2JXZkI+lyGzlgSpKKBjockuQxkunwLInmfmmY4+dYHWBVsWxF2FDix/lhmu4Ysy0w7WKgBtJeRqiEnHuNBZbjKEaUidHr2rwspbb0mtXvOidzy3s2EETWiJFGAspkiRkb1GmhH2bQ5gkz9qQL5KIcMqw9KzX0qivYVIxx8Z6dmJ7MY2V5FvVGRevNIrrWaNjcXx9YXFpAZXkFr3zFVThjxzaMFQuaI2WEDYvZuaUlrLR6uOnOu7H3W4/hhS9/Jd7ytp/C2WediVu+9M9YPXEYl+zegebCCdRXlwW65xeWkC8WkSvEiLI0TWKRnUE+V5QEmsVwJltQEbxcb2Hvtx7Atx5+FG2kFSXVZpxMr4FUijPXxq7LlRcZzMc70YjGhje+Nw8fxKAZvDqn1MHukpPxMubFyUEJjM3IyzWvOKnplCG6BtgASigAfKHt7wH/e3qf5SzsHu9klK7dZtcyGUNXFFPOmg4YKMX1YDFs0n57vqEqw/7u2SXPNvsbgyDRs8zWDONjydQR8PlmgVkupMzBmleYGE9ja/n4TMDxg1hydi8xlxmamLGG1kN5vcrJJVDg3K+9BueUCZYpS6X0mjE+vKYLyonm9cWfBZhfruHQkZNYrqwgn7eZ4GyUURMmMCNpdAOydgbgmRtrKo21rTK/7m0eQ8+k8AS1vI7FqDt7ehkhumYmgTLZ5G4QIYhzUjlMToxhy3gZE2U6dGcFBFOZSNcFgSQNvNQoaDW1v9ClnuZLlDVrn3MS95aisjiv3UWDTvZkn91nCY+cjHK5QKO3CGGYxcTkJoxNbJYCos1Z4m4LtcVZhAG5UlMk835g/jDvN54fwbE1QSyGj8Ct06Hrv0Uc8X3PBAamtA9LZWNKeTYxvHFhSGdmzhj7vGM6T7MJwnOtVvDQvXfh6UceQrpRwRjt8Js1Me28rsmGx5Tm5/P6L8Pz4dhBHOsesf2SoDUr536LjDLljY3GuL2V8VvaZO1+4ePolp2mnwIntJUfzLnvtimGCJJ7PdT6KbQLm9ALs2KV2wSUcRbpMKtRCY1opAK0eR0SsKcyAwm0v5+9+RePRY0dt8fTvXwwrpGQX/PnBLz8z49Z8H6kooX3g29gcKGtUWZpCEtLSzh58qR+3um1sTQ3jz+7+k9wfP+TmGDMHJtN3R46AfczgnprAmX4/2hK5vYb7jV83ZiGjek0Hn3pf8bK5K7v8/JvdPqjFRitwGgFRivwbCsQHEuYeW30YBOwrUNZA8iVLEKtsPQGN+aJ4zJMxU652Td1fQ2U+Wk5/8HvgXLlWmOU/bN7oEwpNJ+f88Zkf2t/e+PgSPgcBKpklA0oG/A+ccXP6ZNTc8fn7cTye//cfnbPdehX6qh94suof+LL+rsK6y2T2PSFD8roi8BVZXUqhc3/dLUeW/3bG1U0TH3st2XQtXL1JxLSa88oPzKQaMZXGtO8+M4/0rGR5fbNANU4bsaRrDNfr/mxL6josBrDF+7+nXEFktTQXh6akGd7mWWCZffMg7FhrvwPgMdzffxq/yAef/xRrKysYGpqQrOQq5VlzM7Oo9s1t2IzPjb2jHAy6Nk8qGJ2WESFaRkKkWDSO9oFgi5n5Wj0xdm7vlgQOZC6LGXFMjmzKGMcXGTUIJOZ58fiuuVcVC0KKjkHZwVbSoUvTaIkZSULHJBZjI2FcXOpQYbsohWcJtW3a1XnQ6DMv2ueklmbQJuAKo5R67SRiTgDl0ZtfhnpVgvPO3MnrrryEtQWDyMMmsjGfUQh5eRWwHJmmIUpWSJFoDQa2DK9GTObNqGUz6qYp9kOHWprzRaOLVXx+OE5fPm2uzA+swPv/IVfxqtf9WocP/QkvnHzjYi7dYTtGjr1FWzfukVMUxhn6WeFXIHzoJHm+ziTzdgegt5UGIvxYxTMYq2OL938Ncwtr6LZ7qJar6Pda5js1l1iDLNpp3NYyu1AJyzafetGJkyp7JQF+oUeXrIlwFTWGg0Cq07R4cGkB7zenI0/J1tGMGDSzOGMuJd0Dq5wBwLI6PP99IZFvuhXZJVXQrv4HT0/IjH/Jtn2Luq+YWQA3+8zmmF0r5MEjxsBdvtN29psL3B7oTPESjJspuRn84ZAjgDAydAVkWPSY91HPH9ejlJmGBCT8zAZwA4lxx0BFBX2lF/r/Saj30GrncLicg1HT8yiUq0QwyCOU4jpNE2DMAtCd0B56NTtz82PT/j15j5DfwLBfuVkMwJrOHbhz2+4A3H2OKNs3iDKIsoVMDVexvRkGROlAop0UqcjeZh1nxzMKCYYNaDMPHqampG5pkmWAWXby+iK3ZEDOFllroXNJ+uzhLLnKEQ+FyNHoBnFKJUnkSuUNbfP/4WpHqoLJ/RnJsPrk6FONMpKI+3yfnl+lq1rSgqNEnSt6SOwRnDetnguy7Mnk99Fp08mmXZh1tDgvpPLFxDodWymnQZeEfeYVgO1uZN48qFvYfbJA8j22pqbpjEYMjwZNkFs7yJQpokVgXfEMQgagkUWYxfRuM4DZe2fNCYzllTvp3MzV0619loDxlSfsEFBqTLnwGWGJjNCU3+0+wFWGf8WF4AoRicdGfPO+Xbndk3IyYg0zpdz5+eaeem0V4D4a8XPLtu9Rx8Ic0n3n2/eLdubfvH79hx9NT/oeu19LQiU2djhz+uNJmpVY5N5X/Cz6a7b78T1134EuW4KU/kCMnQv73PP5gePSwUMUogI/tW7cveDotus1cZ74MEf//1nq41GPx+twGgFRiswWoHRCmAYD7XBYniWcjjlZxWjIyutgnQATMA2IaM2Fjlh4jQAat5VdviCpwJlA7oeSg+B8gddcW/g0INMX6ATQBOMck55gLIHB+lIVVcgi5W+ZR9qf3fTmgna0vt+Fpk9OzH3E79nMmsnyR37/XfIhGv51z48ANP8OwE7v8h4i1EmIHYSa76UZpc/8psmAd/7KDZLXv55gWUPRgT+CfLvfgTN679gH+gDoLzW/VnySBdb42XsbjGcu+/wPA3AuCo/ART4vRtLXfxp+zD2H9iPxcUFXHjB+Thv9zkCAk8++QSOHj2KleUl1GpVpw7nAZFNDiVb1JqnQzHKKcpCyd5SUtkNkOJsWxCamzYLPAJlgpcEo+VZOQERZ5Y0LMZpANSyOUYnuVVR1rcMURawctamFJGFX7uFFo2S6HYdUk5MJoacijVlyNJ4Jkizrj5f0wMx7/vO6JUoRL3bRkC2icV1GKGysIRUq4MfeMGVeMGF5+Ghe7+OHZsKuOzi3RgrR3LCZdGnIjyKJdWliRYbA+PlMTMv6rTRJUiga267pWK83mjj6MIqav0YDzz+NO5/5CBe/UNvwk/+57dj17Yt+PotX8bD++5CPtXGRI6zkUA+zqFYLiGKea4pzRmXSmW7L1MZhNmszWyGWazUmkhn89j34MO499sPotXtY6VaQaPbcjO4BgM76Swa4ThW4mn0UtEaVbK/egY3Sb+HN5+Xs3gjNzowBMprGcvk980J3SKn1gNlFtDrgTKPTP7V3tTIuVKbTJ94kOfLmWeT77MxQ6DsXdc1wuxYZa5/Ehh7oLweJCf/veZnrrj2DYAhyBzKUD2gtEi5EKHm7x1jTNmogHJbZyWQzGPj2KsH4imLHpMJF1lBJ72OMqGAoY2mkm0NsFpp4eTsIqqNGvqpLsIIYp/lUtz1kVBt46kVyeZN2WzGemh9YI0VwdWEM73fxz0AWtNA0NhCCl3O+EaUDucwPlZWlvJ4MY9CrqB7IB0VtExpOiYTKDtJebNRs5lTGkB1Ke+17Go1zNgc4zmKVeZ/FkumJofMolIyN6P0upgvoVSeECCXsb48rrtoLs8hytB8ywzTbMV5fbChYFJrU89Y5Jekxm4+28Ag4aKxsbYmLrddecIEf2a8xT2okMsjkPM6pfW2zhpnbzWQC4Dl40ew/1v3onbiGAoE1NzP2FATaw2Z8eUZFRWZ+kANv9AaSmy0UB0j8Ms9i/PLPCeXGOA+IJ0lHN9zi+OyMRkeMwEkj6dnUnydt11X3SCFSruPbjoGsnkgW9AeoLlzKgEEdGkol0aHDHOGbvNmhOgBMO8Pb+TF9ZTEWwqfSJnY3gWbv8Of8fwsbcFmjtX0zKRkzlYeKxmb75h+//PV1ergd6myaDRquKi1USAAACAASURBVO6aa3HHV2/BRJRHKRMhS0ULZ9ylU3dbF+P+OL/s9nmrJex91HVYmMDDr/2lUfk3WoHRCoxWYLQCoxV41hVwjHLycUOtb4KrXPdE9hiTIZoU2INaz1p6BvAUGbBmRl2Eyzr5tWdbCXQNJxogIxtMILrwLgPK4q29oZTAkDGEA6BMU67kDOIQa3pqSPJtguraRz5v51bMyQ07/5OvlVy7xTgnytUkAU0h9z+9DMVf/QnMvuqXMP7H/6vk2nycHWZ/AJTn3vI+Mc2eiY2uIFD+DSy++4OKs5q+x4CyzWEPmSod+z2PSHrtO/+DcxDrY/O6NkM8ZMSGRbuVA0nmaPg4L5Ufuhh/KFzAl9M1rKwso1pdxViphDPOPANTU5MysWrWG5ibm8Xs3EkcP3FcErhus6NCizWJMmc5vyb7ZBZfxnCQoWUnn49jxBAdmDlnR6MZOeC6941HqxgSKgbdxaSncMxxt900EycCCM46py2KyUCWZWTyQOjuyqgRuidTdhuGOaQynL8tSZbM0UEWwoyHonlYq0sWiTOvZJ8pu07kPMs8J4N0jpLEvuSfjcoq0t0u3vgfXocXPu8CfPWGzyCfbuE1L7tCUTgzm8ewuryAnnPQZUFLA51ms63iloWwFozzls2mi5vpocZ847kFLFU7aGfyqHbSuH3vA4hKm/BTP/tOvPpVr8LTBx7Fp//uL7F84hAuPu9MBHQNbrewefMUxifKmvkt5CnLzaDT6mBiYgITU1MCGZ0ghVaPjG8GC6tVfOW2r+HwsePopdNY4XEkmhb1TBHVcBK1zJgebyKC4T3uL1QCznIE/OBumu4QTvhGzFDW6xnL5DXK98waG94R2+aIPYNpAHL4mv6+8JJn48GGzLUUDmSyOQAs+TjZVLsm7HUoXR2Cdrsn/KwrYfXwHkoyrKcDysnvr99RkwCTP1MsEIEFZ0upURAIs5xaKiR4k6TSDrB2XK/RGZNxTtnAmM1XSgLrYqKE+/qMWEqhWu1ifmnFoqQCMqSM6zUX7YA3pJoY1nxQk8ah8eF4ho/PMtdryazdfun3jyQ4HsS6kbnXPUo35RB9egJEWZRLJYwVKIsuIJ8tIAzzSMcF2zspAU9Irz1QZt5vj+uhY7OsXj8PToMpXcOKb7M9zVzaAxRyOYwVCigWyigUysjEee0zAtnNGporc4hkik4gHAgod6kacc04unR7R2Uvt+Z7pVlkMvkChGS73cy2ovF4vZqUn/se/y6wSwl9SAWHrT33Gr7XnKWN+l3kgz6O7H8UB+7fJzl2lmZb/M/L6kNK5slch4g4lxxyRtkAMf+LM7HJqd3ssppCCTMvU1LYPmZMLNeKbKwzslPmMplza1SwMyMQLZM9KAubjtj9fAlBbgztTBZBhs0E1/STgzUHA1LKUfb3gVcc2Eyy3csEtwbG0wLKSe8BD3x9Q8wAdYh8PotCNiuDNJp98YtO10NAbWaOep0+cPzpp/C+3/td1OZWsKU8gRJHHHitE8DznvJRhTRa6weI142C2B6TwvLkTtx3xf+8/lYe/Xu0AqMVGK3AaAVGK3DKCmwAlBNkbPLhSdTs2WFnwOSNf2SGpLqHTMYABwpR60PW4TWTzQ5BkxXmKczsu17zu/XP35GQHQfIv+nlmgcmK2tw0KTHXt7tn1es7D2PGKPsq+01INmfUIDie98icEtml5JsAuFepY7VD30S7XseGbAJMgcJAj2WTtk9OlcHAZZ+7cMCxP5r7EP/m6KfTr7hvQb+5CREpvl8/Z5yn+95JDGHPQTzfH7OVxNIE7gLZPB1FdtEsxma3yi/yYFkZ640YOyHb44VuEk5rB2hJ6iNUerjZ/pH8GRkQNTiNEzuRma0WCigVCzaeWTSqFRrAsuHnngSq3Ozej6K2ARcwzQaBHAyIWZ+KAOWKAEkuUWgzJxQRuSYU6zJLCnms/kxJyY3mktsuapNMVEyknHSQbIPLHJ5vGRmOOvYqNcV+zI2NoYtMzPYtnUrxiYm0Wz38chj+3Hk+AnlQ+fyY8iEWTm70lXXmh8+L5b/thXq9zh7CuTHSqg2G6jUKgh6XbziRS/E61/9Ctzx5S/i6P6H8KM/9EpMFjPIZvrIxox/CdBnTiylooCKShb6YTYSiCgVS5IHVlZWsLywgHajodzVldUqZhcqyOTHUEcWTxxbxN0PPo7XvP6H8da3vg3j5QI+8/d/izu+8kVcuucsTJWzqK8sYbxcwuaZTUhHNHsKTaqIANu3b8f0zLSATL3Vwkq9iXScQ65Yxh133YWbbrkVhfEJVAjamRftwPByqozVzDjqacazWM60H6TwnKe/53ZPxbhse0Gsot3QJuEegsnhv5MsLqXpmbTNh3pGOQmUTwGpYo3pjOzjXsw4THJ+N7MpkCyzHgqvOftuslSCZAPqw8aLP0Ze3yyivaGg9qHhbuG2jaRrg28GbPzpkZReG6tJoEywTlM7gjUn3ZWhkWeUHXIV++scwnitU3bctaxZOVhTZu+AMkURjCDrdTlr3sPickVzuYSX9OHTfUEZtzpXPGYvfbW9WBnTZufl3jdbG935bgZ57fvoz3fYfNMMtvb2HjoEyukIpLPpQk0zsbFCEbls3lQdcdHYz35LzDEZSlN+MMubs8p0gbdMZQPKPfQDawSySdXp9OXIbPnDNnPLRgjd2ifHyshli8jGecSSP2dlCFarLKNVWUBI5pSjIH3OUvN6yaAnF22TTKtJIxNr99wpk+rz31SU0IiQKhTL8DYJMhltGUNxDZjRzO8p6q6HTER1DflsjptktGcHnTbynJldXcaj992Lowf2I0X5dtAV281c51wYaf5cjHJkxmGBZpQ5j8w8ZgPKitPjNcUZfzffrj1YoyYpa6ooS9jMz9gwNBNDG1jvc0Xlm8C17iFk5BXN42iC1Uujkcqiky0B2RL6Aud0BKckvavmLBUq3NOGCg1bCw+GkxJsY6PXSv79z9nM5O/5GeQcHcRdjru//9sti4zje06Wnu8Zf79Zq+OL//Ap/NNnP4cpZmiXxpHneEK3j0qjLvM6qdrcOEa6C2Rp6Kj7wvZ63/g+cOaLcXD3i0fl4GgFRiswWoHRCoxW4FlXYOB6PeSR1/3OuipSJaSfP3YMpp87tKIxAZKd7NezqyqIxNK6GeU1c8oGlE/3RRBJVnZgnOOYVQJMxj35LwJfA8r+ODd6xgCFd79JDHLnsUOKbaIMu+FymnUeLHi3bsLkdb+J1FZzAm7dch+at+5D8+Z96FdqA9abs9DMaF74lT81NpmspwMhGUqyCZTfRUb5MRmM+WNMziFPXfdbjuH+3ICltyLRnIat8B9G9XjZuQfFybUfAG0nLR4CZXMlZfH0ymhWoFUSOIEtRqbQ0MeiO2Sw0+tqhq44No4gHWD++HFUFucRBl3MHj+GlZVFyQf7lLSJsaMJDE2FyDqz8A3QCzkvzCrfgRadD4EA5Y1pzdCpoJPE0qAXycBmo6qZzCiT1gwfC1U65rJIpSSwWMzhzDPOwPMuPB/n79mDmc0zyBfouMuZ5RjVehM333onbvjnL2Fuvop8aQJIxejwmNy1wblqGeaa6TbSAdkkMkNdVOp1MR4XnX8u3vi6V+GRfXfhnttuwmte8nyctXUShZANhRh55tty3rLXR5VGNZJe97BaqSBXKGD79p26Fgh4WHRWVytYWVpCZWUZ9VoTTz11GEEmh0x5MyqdDG755v0oTG0Rq3zFFZfjiccexsev/TOkOjWcsXUS/WZVQGBmejNyxbyKeLrxbp6axJbpac0rEwys1hiXAixXq87gK4fH9h/AXfvuR4VFNRlPF520kJ7ESjihgtmYW7tidKUM6EhzK3jZmXlsG6P0+tT7yopd+4FXlviZQMU2ucxjMV4uz1tNIF3f/vkcwLXUY4slEzwxsyJ2OKQgUfQLzeHMITjWPTeMhxryyT712x+TM/jxANV32SSLMdAq6Dy4d5LqDSe1duMCtOHSrxF/yJILyswVI5ji6AFjd0ziy9lXk60y79YDZR9OTWCT0nVDNQIBjRx7PaMc06SO59eTcVW90cPS6qrcoUmPi+HklkoFgRoYtlSD+37AFg9HYZKMMRtPkjcPGnFr2fjkYwn2uC+oCUb1QSrUfcfs6GI+h1xcQBjlEcZ5kwwTsDvAZc7fDZmasdFFZ2X/2jJGc2uohhYNxdgzc3sgT4Gkbj6bw+T4mEmWmaEb5yUNprlatbKEXrMqp3Eyyjbfa+CVjuO+McM9jdJrMpzcW8igUtrLBof2fea7u7EOqSHUjAnQqNXVFwqjjBqBZGtl8k8JDSXAvE5djniKYLnVElg+/tQTePTb30ZteR5BqyZpd5ROIxdFKOcLbpQkjTAbCqgLkLOxRADvryc6qAtImxmiZS1zTfgnATzBu5kIErTzeDlXzT3TrgjLreYX/ciDTl2jEPVugNUOUEcIxEX04jwy2bKY5QpHRbo9hM6rgvcZ3xd+vtm62Tw7Dbr42tozmNXsmGjvds3HWG5yS81O/ifn8DhEPo7Rdl4UjXpToyFk5Yv5PGrVuq05ujhy8Cl8+A8/iGKYxZbJTejUG+jVG2o4LNZWpT5Q44frFWYQdqCUAqo7uNfweuCexX/v2/NKHB05Xj9rcTh6wGgFRiswWoHRCgCnyVFetzSJWWQrhtmdNXbCz5B6ALumgFZt6/N3h0wzCzt25JMzwG6y1gptN0dnLLTLPvSF3yDD11if4ZyvkzEOKu5nYoI2pJkHlaVnWMQkX3m+gHT/2HyCefLJrE4CrrVYK+ccQIakwZY/4oFL7nCdNyxSnSOsR5BaDwdQkjPM/LbNIRrgGADqREPDXsmO6nF08I54VWCY+a6M52Axw6KLQFmSTydFVCHUaKFULgGdOsJ+G+P5CE88/hCOHn4SUdZySq1QMRZMGZYux1SVpIsJYoEtVGFQVTmqctmlcRiLGLINzGIO0zj37DPkEr1t21acddZZut4W5mcFkrdumcaWmWlMTk5oXpHsFKXiZGVYhHGJcvkS4sIY9t77IP7i2o/j/kcPYPuO3eilmR+aQkcKVQJGq6fFoLTayjFeWFoRGLjggt143at+AOU4wKf+6qM4Z9sEztu+CflMB2ft2opiLsbS4oKKdmJ9zjMzC7dWb4r1JGjlf2Pj4zo+pb0SvC4uYvbkrBjxTr2Jx554Glt2novldgqH5ivY9/BBvOp1r8ePvPnNOGPnTvz5/3017rnjq9g6kUchBFK9FmZmNmN8vIx6rY5NExNqFpSLea0jo1YoX6SL8MLyCuaXljCxeTPOu+B5+Ny/3Igvff1uzSL7Wdn53E7UonF0yGAlHI5dDPFAjsAi/EcuGVORP5D4O2C2fjNNMsR+j1AObELy7X8nKe1N3BGW0+3UJv459G8qApzLrjmok0kmEDdZvn+NJMDz4J0nw4ZQ0g37dMduz2Pgx8u3WW2bHNRUHgZC3N2lTFjG+RBAkrEPNUttWdIddNuUQ/M+c27Qcpc2+XM/oEmWjVgQsJtbLxssgXKZxZSzkdXvo95oYKVWk0yb8nOBOjYKXH61RlakDFj75RnUpLx6MMIykNqvXb/kWg5k5nL7tsuCIw1xlAVdnOM4qxllmnlxVlWmU2Tsudfz/CkBbrXELLfpAM57X3FRBrK6fWPTdZx+ZtrNxXKvIhDijPLk5KS5RWfo+G1rQxaS95P7dBp87vi9kMykgLD7gPLXlq49Zqe78+d9wz2Iz6nr1ekr2OgxR2fOSlvjjw2qftqahMzsFYC1nC30Wh1z5w5SaDeaOPTUk3j82/uQqs8i1Wk6h/I+xopkxsmsZuR+zWgoObeTRdYsNN3tGSdnc8JsCnAf9yMoPjbNXarDSDzF67nccLLfaubZmAvHTXqppmuUknkOlMVeoxohLiEoTqCezqLeZxM0jajTkUlZkGE8Vh9N1/TxCiTu2912w+6pIES1zveYmcpcM76/ZhLn/QN8dFSO5xoEWFmtoMF7Q3nONqaQz+VQX13RuEqzUsWnP/FJHNj7bUwWympMyjCRGc29DiqS8PfULCKY53uW6QXIsnEbhnpf/JgY4wPvuvzHsDCxY1T/jVZgtAKjFRitwGgFnnUFgqOX/C9JOmfDXzB2yLnNDmaDvQOsE8865kkyJ8ck++LUy33XS64NuvnCzEFL57CclA/7g/JMrzuagXmVg8iuqPazlUNWZKOTGgoQ3bC1KjQHfD274s55oFsesG3eMMcySv1zia0dUPNrA5vsXIcS6OQ8sWevvFzUO+6sL/R9EbnmfBJydhmWuObCRoDE/94XUy38QWpVx87iewBknD57LZYhMxFoFjgX9pANWujWFxC0q1henMXy8jIiugmRtWER3GwKcNOFl4U+USiLdgJFShJVzCOQXJmgNxulBfimN23G9ObN2L59G3Zs34oCpZyMQcplZfzD5gpdbyX7bDVkVMPiSKYznN1zwIKzfkStMrRKZ5GJxzG33MSXb74Dn7rhRnTTOUBurzTrggAznZJ46mTxWMgvr1Zx5ZVX4Lyzz8AlF5yLB+65HY/ddydedMluzJRDZLoNnLlrm81h98jI52ymkvbBmqnuoNluS8I+PTOD8tiYjSmTPe1CxmNzs7M4efQIspk0Dh58EmFhHPVeiJV2Cvc8eABhcQJve/tP4w1vfANu/eqN+Ng1H0Zj4Sh2zUyKNSsVGMszroL+vLPPxplnnoHNk5Ni4Wn+RAfhSrWO43NzmF9eQqFUwpUvehGavTSu+cR/w6ETc4oAa3b7mCvvwUo/NibKXb+6Bhw48W7PY9kMXns+jcOGXww52giQJb+3pgm0AVBe//u+GRcEBkj4NbhGE/FSg7xkzUkmxw2Se5L9/vB++NcCZXMp1huYMLwSuPNAhHPuriGYCkKx3Mold0CZ97EkpAQDfQJlmioxjooiY9s9+nzsACiTPbZ9lEwy51gpA9ZsaWBAebVeE7tHozwvZRfv7mZ+pcde95V0s07uJclGxSkS+MRz8DzklaA4N1MO8TxlsMd5Uc6bMrKHTvRkQCnNlvmXjY/wPu60mpqXbbcJlAmeLVfZWp4cLxlKoj0w96oDH/FT4GhIqWRu0QSPBEwuM1jXiTQI5uLt/+Nj+R7wTx8J5aXEZP953gN1g8tb9t/jdeajpPxjuCxyeY4iSWBMJm9xa7p1mm0dF13LeT+uLK/g0MFHcPC+O9GtVzWKwbEOAlDuPjwuM/UyaTJZa8viziCmPJuAL0NXbDPFs1xgA/h+76PqR3PMbjyB68fX0dgOlVwcO9HN0EU/1XEqHrtXaNBYaXfRoqokP4ZebgwtMvX9NFJt27dToTU9G+02mq3WwOuBDRBubATglLu33JwxX9+b2HmQLODqmlwcrQm6Hfk5dBkzxfEENpU4WkOZdq+HxuoKHn3gQXz8ox/FjtwUgo7lKvO94+dBs91EtUU1gClNuBZU78SMBHNz6Vk2bdgk4bgWAtz42l/dqCQYfW+0AqMVGK3AaAVGK3DKChhQ9l+DmVEPPYfFp89CFtgdxKQMpZZJJ1VXmg4KVAPKKs30PeviD42sfGFsbLJFEZmLr4fEQ8ngmjNImND41/SF3jMBxfWqUQeth+y0BwuDCVonJ/XAOXkQ6yKZ9KPE9wZLm3yuhKHVoIh3zYgBaezWa3CsgwUe2KbZnLfQvWPWHfum51z7/9Ys2/WpOq4LqsYIOYnn8Dhd0W/vnr0fzEzl+9ZYRL8+h+mxDLZN5RH0WliYn0Ot1pTDL2f7KKUkQ1LIs1C2Yp3Sbq4Ji80ic1BzORRzdGsuYnpqUs7QcnlVfmaAZrPmZIX2vpPpVZRLYG62ZNlYlPI6ISjlnC5ZNcqyY87xKaMqgzajrFJZ9DNFLNe7ODZXw9V/9heotIAm5Xj5Ipp9oN5pI5fPSeVAl9fxyU143vnn4wXPv0xs8mc/eT3KmSZefNm5yAcN9JoVTE2MIZ2KkM3S5TePRtsyYP2YAQs3nl+5PGZzkZSfEwjRzbfVQqVSQWV5GUefPIDDh48izJcAPg9ifPvxp7FQa+Mlr3g1fuzH/5NA8V9edw323vFVTJdzKEYpzWOW8nls374Vl110MXZs3YKpyXHLpg04i91GrVbHwtISZhcX5YZ9+RVXaGb8zm89hJvv+AaWKlX0ciUci7ajkSnanOZAN2EMngpsBzT3zOTx/J2lwSN0hShk9pm/BvfiaUDyRuDMRgQ8o+zBwDBaylhkY5M9s+VBgz+aIXs4PEYegoHQDbTj7heTe4g9yq413dqOTSa4M7ZxaGoowEKgzCKdDluU8rvZV0XkKB7KAAVnbnmv6HkpQxdQZkSSMZymMg8SQNlE6Ex/ajSHQJkxZEmg7Gf9NwLKHngmGeXBfpxQxPg9af0eOgDKjvGVy7N3GqchVhQZqJNrM83zLIbJXpf3alsKkk7HwLJml9s0bHJAOTBzqORx+iaDbav2biSZSf07kwHBs1jgRKSYZzL5J39OkDtkjrsCzPyKI3ofDPO/eWye9UxeUxb3hcHcLI+HQJmxTspddg7MctN2oxY8X2t0pBXx9uQj9+HQgQNYWVhAiqMlyqdvIxemBfyopuGfBMi5OEQUZ7Vfak2VORybBFsNSLsCed3InJAJBJrb50yz/7lds0oWcH9Kopxy97XzGKAaqN3to95NoclkA5qkZWLlr8dxCc2OzY8zb1lMMXPE6TWRhpqjZiZHiXVH2fO+oeDl1/694xqyKcBzIoBt1ipih9lcqpE9phy/35dSJ6Jird/Hpz75d/jaTV/BjsIm5dkznovAnb4VZKIJsJkAoBaFmkshsjRvdE14sv3+fW9my7j1ZT/3bFvW6OffgRXos5mpxI7vwJOPnnK0AqMVGK3Ad2gFTmWUHSPs2VEfDeXZCD+PnIDIG84r6ngTCmd9UHoAOXD6ckB8UHKq8nYFkTGd64te+/cw7mToTbOWSfYMeHLdDHuebpdOFPzrE6z8ryQB9Hp84CXRRksPD8uz0A4BG7B157huHYxZXvuVPOYBw+wk1R4oD5oXDoisO9wkataT/1J6CXvpiutMTmTg5AARj8GbbKm4IMvaY+5nBs2V48i0F/DiS8/E+WdvQSFKOVZIXLbkmPyVbJxBIRcKzPLLnFcpfUxLRhpHkdgSFskEdt6wzKnuXSPFTL3kUE15IyNHWmSr7d9mDsbZ5r7lj2p9WaCm9Zx02qa1UofywUweqWwZqbiEJ4/N4QtfvhV33fdtLNVbyOSKMiQiS1JtNDC5aRqXXHwZpqc24ZIL9uDIwUdwyxf/ES++5Gzs3jWBVHsF6R4duXlukbJcU8owdrJZzh8yOqaQR7FYsDlGMlJigcyZ1sd78fxOHHka+x97DNVmW5m0S7U2vv3YUzhwdA47d1+An33nz+OKK6/EZ//xv+Hmf/kcurUVTBSzkm8SeJ195pl40ZVXYOf2rWo69LptNGo1MX/Veg2ValVAmaz+JZdfivzYBI6v1vHJT38Wjxx8CqnJ7TgWzqAbFVQya0zXmXmJiXL3Ld/YV543iV2T+QFg8YBm/d7kwUVSEbEexCZ/Z2OgLAGlbSMD1mwtUB6CZAOV/rHJPePU53b5ss+A79cDZYIIbR0DhtIkwn6O2x+ffo8gN0NAw+ZNvAYod+lSLYBNybY1lZ4zo0wgpsizPuoJoCwVQEJ6LTTD/WUD6bVtf7Y7JN+7ZEMhee5r1mEQ4WRjJvYy1lQTs5q2DN0kSKYM3czhbN8lg84Gjtz76YVABlHSXGc8Rm2we7+TYDkZSeTfW//ZQMaS99fU1JQAmBySTTC/BnBTqs1jHcwi9wPJtXX8zIROSs9dM9e7tXPv4mMJtnl+fv38Z2Iyu9sDQ4IzD6x5vnzv6LHFwY/5Eydw8LFHcOzQU+g1anKzz6UCZKOUZm6znLGV4ZfN8WZzWWRjMs4RUpEx9Wq8qbHF2fauTA0zZLbJOLNJoeYhpe9Dhl7O+1xzNzKlT1dej2Se5W4YoNHto8ZYLsb7RTnlKzfSBWUsc0+lSxpBMkdMZD6mWLyOdEJshOj6T5mDOP/z7yPXnY8nQPaGapxdp1cDgW9a6QgZKXHq9RqiVBpzx4/h5LHDuPGL/4wjB59EarmFsXzJnMkdUG/3FAylcQbf+2KTQlFxjrnmYzUmFqSwsulMfPP5I8fr9Xv2d+zfNCnMxugn3dqZdtFsSuEw+hqtwGgFRivwvb4CwdFL3p5glF2R7JjcAYtMCab7oPFzW4PZ4DW5nGtPd6BCToBDX1xZQWQfzp7R9bK7obHMxkDZCrtEZ9LRp/ZHgj1KIPVk0Z7cnj3gT/7WUCNtxfApZ7XBiPOQME+EsPjiy8o/P1E9AB9J4Oul5utNyNazP8NTXFvpJwHBKUB5cAL2O69Pn8QKi1KRWWayJKaL86b6P0r6bC0pYux2CfRCtFaPYVOxgx+66mLsnC4g3a0jS5alR3mlOWNRAhtmyISR5bBTJTvD+T6bDyUzZhE6LGZogMWfc86XwLneYCYxiz5jaFj9kDXm88ih27mXEheZCVgfUTZUIcq1otSR83yKShFTl9b8HSXGbUQoTGwWQL732w/j1jvuxtNHT6LZBZo8+uIYdpx9DnbtOBNbN2/BzpnNuO3GL2D+8CO46srzMFnoI9OropgN0W710WwFKJQm5RJrNKVdl5z5Hh+jqVYkcCBuVDOMdk48PstJzWiueml+HrVGHdVaHfu+/TDue/gADhyZQ258Gq987Rvwjnf/AuZPnsBffewaPP7QtzCRjxEHPbQqK9i5fRte8sIX4JyzzsBkuYRWq4kGDXH6fQFlsjRz8wuamb7w4oswuXkalS5w4y234qY770GnPI25wk50ObutToe/54Y3ti9A3/KC7SrePVCwy2polpW8T5LMoAc/6xnK9Y/3/x6ClqGs20uvh+B46J7Nx1t8z9BN3x/jeoBujOMzT5usBYh61kHzhqBu2DS0vwUMKAAAIABJREFUmU8+3huUJYFyOkPHd4vBkvSakUhyvqaU1TPKTkWzTnqtZNwEo+wZS7pc24xyVTPKcpt3rLoYNece/1yAcvJ9PB1ATr5HvL8EkH1DLgmUHTD08Vw+Doz3tn1Z5BAZVmu+UI5NObrNsNqVZIDZH4vf+zxQ9pLd5HVCVpjnPzE+PogG45Y9NKKzR/v5ZC/F1iy55sf5PljEkRQVyvfNDI7JA3L/HhKs+s+wQaOAsWduPMCGYS3iyDPf9hp8P4FcZHO5rWoFc8cO46nHH8Ps4acR9jvIZwLEcrtO6z6jFwDl2ATLsWPoCYQpc5e0X/J+Ssat+cMmItlmNg4570zATBbag1U6V0vZQD8KxZdxE+Xe2tUx8Vy5BzBvneM23D87qQiN7AS6UU6sLxuCZH3pSi4X7qCvfY5NSsZQtRo0rYPYev7nWX4vm2fDgmuo9Wy2NLdO6Xu1Xrfce4L1el0jJCePHcFdd9yOp588iHwmwhP7HkYpKsg4jqCfIL/F41d/3Tw2JBGXG7h91vF1tP8SPKfTOHj2S3HgnJckL+t/f3/nZySvZe7V7s+AyQhVi+D6bn2RQe4VGI+4wRebM7X6CCx/t96M0euMVmC0Av/dKxAcv+ynB0JhKyIdezIwUzGZtFgLAo9EVq+BO1cGbdAcPAUoq14aDDEP55Md0LUfO5nzuqzgNYAxydh6lncAkJ+BKhpC1TULtpbHHXLlz7Sqg2LOP2iNaZd9cyNgMGCIB/Jr06Abe+uMzxLPuWZN/PeTi75BpvKGn0sOqh9HBz+ePmHUoTtGA5mMQGHVTY7CgLLJX4l2syqk2pWjOHtrjNdfdRHG4jbalQXkyXL0yfw58BdTGs1o5Y4D22mEUSxZMy8tMrEEG2Sa+J62Wmb6InbCyRoNFBs7Rba5WuFMWiADH5PmG2hutRoC4Lkcs0gjgesozKmIk6RTkTMWuaPZyiCDNONrogL6mSyeOnwCt93xTez71oM4trSKLRdcjMmdZ6GYK+PS512CdLuFL/zD36IcNXHFBdtRyraR7lYxVsij3uij0QSyhUmlkwaMswrJdAfIxiHKpYIKXAEjyWnp8p1BHMXIxjn9KalqoWDAyRnfnZidxyMHnsZXbr8bex86iD0XX4kP/T8fxsTEJPZ98078l6s/gPrSPMZzIfr1Ki48f4+A8hk7tqnAbrZoGmby0NVaVdLE2fl5Fbm7zzsXY5NTaAcpPP7UU/iHr96Jo80MVsu70EulXZ6uRax4Xln3Rr+PiVyIH754+pRruu9YQHu81/yv62MllBi6uxKqjrWNs+S9a87YydlkA6RDiezaueUh8zy8fYZ7ib/WbY9zMup1e816BnzwPLzmHJvspdem4vAy7qE0vNcNlC3MzG7OrgcOdCkbVvO5Ns/JGWWCASfroB2U+UAJRLLc76ngpxRX0l2yts51mIwyI3EoWSVQHjDuAj6nZ5TXr/twOxnuBUl2fKPHm+rAdcAcOGTzh9Jbz6x6QEtgYuMzLhqOe17XGgRyzqZLs4sS4hF4oLx+/xJLnIgVS+6rXFcCJBrYeZDO5zL/AJtR5vf5uGS2r6TLDihzPtdL+fnaltFuIIuPIQPKP4cO7YkmjbtTPNgXi6zxkab2Kv6uvmebloHoZhNRCihnY9SWF3Bo/2OYO/w0VhZmiTAFppkVzRleAmZ6MNDEO6Tjv5vxFdsd0Z2bkn0DvATLakBSup21PTHP/YXxdYHFNnEv5CWS0vw4zb540bXVPPLz1ZwTFpBlNB/SWE7TDbuINJsEQah2RqcXoNZie9HypN3UFFrNNtotY5KT6++VBzJ4SxhyElVzRKRebwjwsinK94+JCkxWuOUrN2kP3XPW2Thw94NYOHpS0YWqSXo9VNoNd833tE7WLPImonYlKULLRck9cOHr/v05XvOUZSyXRl9u7xvXQKl6E4Ea1t+FL15vhZxd86f74shApTaSYn8X3o7RS4xWYLQC//0rEMxe8XODaVjzR7LIIP3n2NRkgSr30QFxu9ZZWhjYF8sJ4Dx4rkRhas+RNPKyk1gPlNcXawM2OQHShzLr04FkL9V2C5Uo3C305pnB9UbLK8bMDnjD1T8tSFZpYXnCQ0Z5uA7rn3dN8T6sbNe85qmvtdH52Pu2Dw38Uuqkztn3LGTIxPlAssI0JnLrYRFXjHrKqShB6yTO31XE66+6AOMEyquMiqKrLQvnjHJNC4UYUUhzm679at+AMqXTEm1yFo7SKzdjasdh748aMW5Ok9iSjq/KJ6WZDGWIYaQ8T9+4aTK+pG3zxQSdZCZSqQjVqkkB0SdbRcaJxXIa6QwzaJuI4gIycR79VIyVlQYeP/AU7n7oMZwIYnQKkzhzxzm47KJLcN83vo7bb/oiLj5nBuftGkM5bgHtimaw250UGg3OOU/IhCgVdBCFLMjIhkOOt3kC+ExKJkYECCzWBJI1jx0jE8ealVacSboPhtOUSmVk4gIOHJ7DJz7zLzi6UMUvv/d3cMmllylW5v2/+9v4xm1fRabdwMxYAa955Q/g0osuwtRECd1GC41mTdmsNLwho9zqdrCwvIQom8P2nTsR5vJooy+p+RfueQTffGoR1dxmGZrZPDpnHr2FgDML6vdx1lQOLz9nwjV1hpcfzaV0y2/QsElel/q7k/f7/eV099XwMjeWL/ncQ4bSmiXmarx2Tnj97ez3B7uejVH2ZnrPdtwCTN68inufi6Hx+xBbh8PnSImdjBixQ2VDlBO4IMASUG7yem0mgLLN5lo0lBnK8e7jc/BVqbjQzGpoTSCZVoFKhqbMvChZ5forbs+mVgZmXr2BMuDZPxzWv0/+fJJ78fAzIZDxkgCWB8oufkfOzRkzF+OxmyJkHQMtgzhn7pVoPrjdf2iGmDhsfxy+SeKZXz6Ea0ugTFl0EihTfqu9REaANvqx9jwNKOu8eiYfJ7CrVqu6fCgR9qCU3yfwJejl4/n6HkTzfeF5D5oVGcsX5kXJ3/FAneCV88ZSJ1B+3m6jkI0Qs2HSaqKyMIujTzyB+ZPHsLqwgG6zhUI2xESxIIAccU+JMppnpsRcs+FsDmYi6RM4781r0c9WCyzHEYqlkjKYU/xdP1uuhrc5QatBqhELzm+75q6aGfb5RD3MXCeNTphDGOeQCmN0+ik0NJ+dE/PM69Cz/oy0Yp48z91/j8frrxWx1p2O2GaB4j7QaNDjwu5z716+tDSPB++/H/v2fhPTM1O4/MKLcejeR7H/gUdRyOdtxr3TxUq7jojqo8DMGNUMGRj+mY8BG5X89OP1uPfKn/h353jdDzPo5eJnvdFphJaqNZ71cf8jHkA2u5e39/2ZvlLNFoImVTajr9EKjFZgtALfmysQzF35jn6y+7semHpZX9LMS0XZQNbs2YhkZZM8WQe6EyCZPz0tUPbg3AFhU1kP80v9M1vTdH0E1AYAcQNjLTv04WN9wZRku5/p7Ur8ZsL8aPgbG4FkO2cHKty84wBj+wLFMctr2PPEgbiVtu8MfmedOjzJzifW0r/+9VjEXwara06P7ArZCM/8OOtZBynIpIRI9/vIdhdx4Y4iXvey87F1LIXG6pybcctIbheHORTyjDKhsQwdoG1eLR3GFhOiwpqMsivowliFKYs1SuOazZZAgEAkWeieGdWI6XCFlGd++HhF6dCMJ7bZRP5+t59Bp5OSYVarWUHQ76BUiFEomqFOS4ZKfF7m3WYRxUV0esB8vYOvPHgQB+ZW8cIrXoQtm2fwN9dfj0OPP4wXXnoudm7OopyjTXbNuWzHqDcZmZIXYMukupB/EwvfLqNLgFIxJ8Otdqsu91kW4wQ9KnI5zxnn0clEkkVPlHKDYjXKlZAvb8bsaht7H9yPhUoLL3jhy/Dyl78cn//cp/Fnf3I1Oivz2LNjBm964xuwc9t2RVVR2ruytCjJ5srqspxpCXyXa1UUx8awaWYLOnSi7bQQRDH2nmjipgeewHw3q9lHRhmJ1TFScmCMxH+89Kwyzp0uDq4bf43z2HU5PgNQ9o+lkUvy2k7uNcP7eu09vB4oJxll38Cz5ydgPPU4Bq+dOD69QqK/5Y/9FGCvWVzKjV3z0OXGWuNPOoKB9Nq3Ftgw8kCZf9IpmMU7wUFbjZ2GmGQSP4MM4XVA2TPKlJMzR9xfM2TGmLXM+VAxypwJVVaxew8SQNmsxtZ+nW5fGryXg7z2tXujlsvvwQLrBjClN+E4hItKUrybOx4DK2RmhwqiYYPEzL0847jRdbDmEyRxXOtBvIyzMhmpTfz1wJfkWAOvFc8k8/mSZlw2JuKY4y6bchZnpVg1l6nsgTLfOwI/voZny72E2R+7Z9PFXjPfGia/5s95XJREM0LLiGXut2xMWp4yEwA4pxwQQNZqmD16FHMnT+Dw/v1yxR4v5pFN9xGmehgv5gRsadxFkMy5Xk5l81riHsNrROvg8oR5zGSXw1xWDulyxNaNwsaMM+zTDWzvpzHMrolLth8BmPzcoJyaDZwwi7RSA3JoB2m0+/Z83FPpwk4pfYMJB92u1pQg2Tch/PvNdSEg5pry6qnTxVrMdKTYMMbnzc+fxNduvRkry4vYsXMrnn/RJXj89vtx6NGDklWz8drpd1Brtyyai+vBY6DCgE1RxanZeywDKV6r6RS+9OpfeaaP9n+TP+tTuUT5+7N98bqpfHfk171shD5NPJ/l67sJ3p/tWEY/H63AaAVGK7DRCgQnLv9pfdb7YlCfmR7I8mPMFT6UyHn2Nck02+PXDe0m2WQv1U4YVyWLYivS1hd1JkcemHatA7uGBT1IXvu7/tj1Ghu6Tw/o8MFZrn/s6QrKUxcw+dpeQn3qo/zZ+J+oQNGHtwfOTnadqN83BBHuvJMwf2M+e7ik64/wt/sn8TWYic2g2cASia19OTnZnwaZzGWX1qZBt40pNHDZjkm89MKdmB7PoFpfQLvfQkimpAfEqQi5KHaGMgTJabk8Sw6oIo3/7lqBL/ke3VcNDEvWSCdTMi+UJadDzM3PYXVlVdnGpYKBNCtubURAcmsZylCG3dbsJmtUAt9qrao4nmxIGXTeRUsRoLN44nwfjW6Y20mZchfNIMRiO4X9h09ianIK9Xod11/3UfQ6LZx39i7s2DqJciFESq7FAcIUCxPKCE1WSjbZZqipgqTMs6OILJp6BWRryNygp8goz3aNlcbBCCQ6hkdxBgHvtTRtnlKSiefLmzA1swt/9Cd/igsuej7e9Wu/jscffxx/+Ae/j/333YUrdu/CD//Q6zA1MYVsFGF1cRn9dgON1VVUKssqGAWs+n1MzsygOD6FOc5DrzIuagwH0pvwlQeewuHVJkOgBaopFeb7QPmlN/LiJfBjl29GMXYu1MkmmXM21z3jG1CD7cB/z+0S/jkTwMtu0+FVfDp20zezkgZ/a0C0c0xO/lzFcSK7eQDmXfNt/T60/nf5eO6LAss03uIe6CSlfjbbZpT98ZuyggCZKgoPlAkQPKPMGfJ+j40UizfbiFH2rtcGlPmfc7aWn7sxypS9CpAxFud/EFD278VGTQ//M13FTrLM64Kghb0SyYPTlAhzRIegK9C1rK9k8875Xfh1XN+YfaaP6WRDI/l7NAckIPSz47w/BZ4ck+zdrQnYCH6tqWbO1op9olOzy1kmk0yARRAnp303/83X82DYP4dmrsmKJ4A8H+NNrLzDM8/J5wp7EBcR3LhmgyTDXEfKxPuWnc0/Ob/8wD3fxMr8SWyZKuv+y6CNglyxKXVnRnBG74dpfwKBZbMEGTqSZws5xIU8QsrACV7S3F/Mik5SfwJ1NTws2oomazLyc94Q/Gan10e13UO9A6SyJWSK42j0bIY5SDNGiufYUUY2wSrXjWvJNfBz5FwvrivVLlwjXhj8POC8NME5/768tIClxUU8cfBx3PWNO+TkP7VpAldedDHuvuFWLB2ZtWNjggC6qDtzOH5DMYGuBc5Gif9StFYqjWpUwG0v/ffneP09ySg/R/A+AsojYDJagdEKfK+vQHDssp/qS2blAW9iBpmumTanavNG678GgNXoTffjpP3/WjY5WTB5gLwxKLXCc8Am278GR+hf6xkBbSIyaU1BPACjvrg1dmTwmAEYfS5vnRUog2caoNLEWiSfxvsjubgU3yA45Tw2YsEH9eYGrPlGh7puTsn/1k91j2N/QKDqo7+skl0PEvxTcsa3G/aBZhUz/Q5esHMGLzp3B6YnsmgGFdT6Tc1JcjosDkLkojwiulzKyQtI0xRGhaTN50l21+3oeqGcmowD5dUqOMUKWrHG3OWak0FOTEwgzmQFXlloMbeZ7tnKG3VAmUVYo9GSayqjTGTswhlXly3tZZliHnksLmvUCsY+uv0Ulmod5MuTqNUruOeevfh/P/5XyBez2LNnD87dfY7iq+guy2KU84Ohm7Pm/WNMt/1nJkWWMxrTvIf5pjTbCSDZoB7TaqJYKKEUFRWhk4kzfFK0ZaZD6SZdZrOYnNyKVpBGtd3H1rP3oJ2O8L73vw+P7b0d/+m1r8CrXvYy5HMlNBstHDt8COVsFtWleWQY/xL0UOfM49gYJrduQ6ufwsrqKtK9NhYrTezP7sA9B47hWKUhl+Qe157vhYuc4Q1IcF+K0/ixy2eSV7puQZnv0H036Ric+HvyvuPf08Pe0ICh3PjSXctono7xXA+U+VxJYGy38qmMt5+7XrMvrGPEB6/Ja8PLrZ0pE8GzE0k70yi/N/KaY1yQSa/jbGEgvTZGuY5WswFmMPP9eSagLGMmzqQ6oOyPmb0sMsoCyryPXCNTIJLr6+Ttp5NeP1sTcD0YTa69wK2Fr9meKbWHGWfZyAGBMncCfp/jFyn0hdxsj/F7ujHyLibQPZdvhDzb9eDfU79n8/dy2ewg/slLsbUO7r33gNYDY2usmZM1/86RDS/NJuDmeQx+5vcmbzjWM1d7NVEIbBnbxP1O4NLOlWoWPo8k6G4+Wu7c+rftg5RDK9uXzyOQFyPjgCr3FYLmfBBg4ehhPLDvbswdOYhyNoV8CBTphB3RjyGy55H02O93HIVhQ4eeCCkz98rGiDmeQmaZxx6m0ZUkHrZPSyLvxhjETivQW8x1QJfsRkVxVZ0gg9U2UKViJ51DbnwKQcRRjgyqjSbqzdZQJSGlT6z/CJS9DJ3ryn1cqpqQ606A3DMDr24PzXoVhw8dwt13fwNHjzyNbdtmMD09hQvP3o3b/u6f0a+0zKU7nUat00StzQQCSuGZqsB1MNAvM0gnrdesPID5sR2454r/+Fw+2P9NPeYZTbMSZ/LdlDk/V+l10Goj1bCYttHXaAVGKzBage/FFQiOXvr2NQO8XipmBafNjFphszF3qcJqDVAeIFybuXMF1bBWGhauAxOrU1bGHdK6102+jmdDN1zUNcZaQ7ZbhdMaEOqBvCc9/Kzwc32rnkn6vfF6mdzNZsE3Ym6GoH1tgZks+gdHp4c4vvp0+HkdYH5p90l7K5JS1IRJ0vrXIVDuZzhIRqDcE1C+/OwtmBrPANkeOqkuOkEPKbLQ7b4ALecFA3aUCSycsZauK7pxskBWRiwdVrsWFRKGegPEbrhrplqpqFhjAcmCivBZzsGU9Dmg7BkiSvb4RQOvDkGMAw9c47acVTticVngUo6s/FGyOMoaZVlPuXGA+aWqon0oJXz6yBH85V//NaqNOnafey62b9+ugpzMLQswzmYTLLs2kiSEA1fePqW2rYE0VbWoQCdduTnPaDnH+TiHycKY5Z7SjCUA6q26GN1CoYx8YYz0DSamt6oYvW3vfdh69jnY961v4+bPfBJvfc1VeMFllyOKc5idnceRQ09jfKyI2vIi8jFzrZtotJrYdsaZKE5twvH5JbH4PO6T9Q72dmbw0KHjqNJ4iOybB0F2Eagg5WW1e3MOLz1nbN2Mp5v0DRIRTv73BKCHShEPWNgo4HOeui+cKvW1C2GY4+6vi/XXrf4t4nKY7z4Yq0iMWNjjzOhn/a2SBNOnXP8ChwaCZOTVZ/axV4KY2+7wSzoHxLm88m7jfAGZMB7MKBtQ5tyqY5S9Y7jAEvdaOwseoTfIovSaRb8BYVs7AuUGRwtoBmah0O7nQ6B8Otfr0+1sfpswAzV7PsWY2Rvh7kv7m8J21CuwzocYXLLKiuNhU4igzTJ9e/3hbHBSds/npw+BPSP/s8+ajb6S4H4joM/mU6lU0joTlBEYWT4zDfZMcUKgNshZlkt6aDJrumYHNr/Ln3M/4nn5OCMZCjrmmI/n99ncU4OPgLvbEdgVGHOfhXyP6cwsoOzk3Ny72GijzJqPr3PmOZdFmM3p3/R34JpRuSVzReYvI4VMj7PtK3jg7jvx5MP3YzyXQjHMoJCNzeQtzAisi0F3rs9+VIk9CkVK0QPBsckEzZJgh1TVpKRI6HOu2ITXJtuWhJ9/9jVyk+nWtJe0+2l0ghDVNrDaAlL5EnLlKbTpC9HsoE1WWWohstlm8MY1IAhm84CMs1cT+dqiUq2rwUMWml4ONPB65KEHcf/996JQyGJyahxbZ6aRD0Lce8MtKATOtDGKsNysokbzQgF955zOpqXMu1JqZMrtXGaKfTx57lXYf9aLnuuH+7+px1HmTLnzae9vul7X6mtGTr7TJ9gr5KwRc9qvvpy4RzFR3+l3YvT8oxUYrcD/nxVQjrK6+VaJDua8fKHkQfJpONLhHOMaQDbMCl5T/CQeYwXPBsDUg2PPCDscOJxH3lhy7Qu69bVWsgheD0J9E2DArrpC/7kvaBIorxc5D59lWP4Z2+6jtdaD/TVr5Z29N5KYbyQpP43TZfJc7u3V8Qu94wOQvB4geJCwphhlFZPuId2uY1saeP6OaZy/dRzlfIBUAQiyLLbSyLCIqpvDc6FYRFTkzGAK1OT5laGDtYxf+j0xHavVihkR+WNXRrJnpczMixJsxuB4dStn07hOnNvM5Rg1QrdskxDKrCkVoCuDHsaHuJlYyvpcsasYGL5GFCJNGSLdvLsdGYxRNktJZrPbQ65Uxldu+xo+/fkbUCyPY9eZuzA5OYlSIS+wK6Mll12qK9nNBvI4yW74bFKBab2H5jBr4NPAQZjKSIpNdlwZpszZ7fdk6LV5ahpTm2aAIMZSrYHpnWfhH//lS/j2wScRZbM4dP89+IkfeCkuPO88SSgPHzkitrjXbbDqRCEO0WrWEcUxtuzaiX46wrG5RcW7NPotpDadgS8+3cZTR09CASvMuu6RWXdWzm5CncXyi88sYfe0xXwkrxn9fQOgPEBV7n7yyluy6r6gTV5jXq2ypnEkSfsQKPufJZnE5LEQJMgkzzeBPATzstjEsayBton7JmkU5u8bwmTOFBM42FytAWUfN7R2r+CVaNeV5NdxASlK2p0LeavelKEX82bZnukFNLxbC9v9DCvPjeyjb76IKWMjg/POvI9oDibmkI2n9U01WTWt28a8skMLMTSy0vp4wDr8meVSu+eQbMYafFw73mvW/7Tf9VJnz+ZLruwaGHSD3+hrCJrttfl8vG+HL5lscHqnc7fLC8iltCeQTS0VS2pi8TkJZKWOcXJ3/oafTfYZylw7fhFE8yvpWK1z0j1sMnt7H8jaGstMgOwNsyxfuan3wT8fgSml4P45vfGY8os54tGoo1i0LGDvMyHWl4BWzKido0B9P41ur4Ncto+gW8GdN/4Tjjx4P7blC9hUKCJLyTLHWigXD9m4Mxk+r1N+EZhzKTSi4ty4+T0yy6nYGGYaKyjZWzWAzZVrL1PnkuHwXGzL/GaDp8dmpK7BAKstNkpzyE9t0ehKrR0Acc7UKTSaazd0nYcpoPr/sffmz5Kc13Xgyaqsqqz9rb03uhsNgNgIkDJBiiRoibZEzdiSw/JowjP2jDzzm3+ciJmJmL9hYiI8/mWskRxjWfZotyzSkixK4k6KGwgCIAASS6PR6P31W2uvrFwmzr3fzcx673U3mgQwlFQFPvZ7tWRlfvnll/fcc+65w5Gc41EYYjJmslLBOxMG0WQKL5phNOjh1R+8jO+9+Bx293ZknT178hROrh/B1dfexI3vXcBKvSOJGnpN7MW5U7bki9yMldpkl6SQuegm4IuP/hyuHnv07d/e/4q983Z1wdIa6j0GyXqzAOKWdqo4+FiA5L9i02uxu4sR+Bs7At71J385w5Ya3Khk9rCa5blRMsvkOXYyh9PCwDjGQRfNAmvkahwPulW7z9wJJLsF+LC65gMgeX/tdHYARUl4oVbXIvp7mQ6uPmz/RzJwnNVmW5Cn320OvO5ZZ55dgNTuVwUIha0Xle2Fp+/IsLv3/Xa8h3+RbB0qR9VTlCcu8t8ZME7R8CKcawV44vg6zqw00KgmSGluxRbClTLqlUAYZTK4BAflRlWCwTolhWRMWfcXTqVv8jTS+kBzEzaTF+nj66TS9VoDnVZb2WnHeHNOjQZDCVgZ/LUaLQnsyAox+OV3EDj7Va1FFJdgSr1pEuZcWMniSPBEwCx9JrVGmn2Xo2mEVquD7b0evGod9Af91//2N/HdF7+Pk2dO4tixo1hbXUO7Xke1zLpk7XdKKTVZKT6E1WbbFBqWsbWL9MLVHp5k3BLKqoVxKcm+NWoBGs1A2PLhYCju3MeOHMPxI8fQbi0jLVWR+jWkQR1f+u5z+LX/9zdRazTwoTOn8MmHH8Dpo8fQG49x7eYNAWQbNy6jUa+i3WBLrgira6totLsYTCL0RjOM4whhrYZh6wj+8IXr2GVGn3WVbAkjwNcAikrgyZj+/GPLaLKfjZU/FOvb3TWjHzVwa5e7qUfsoqWkPJ/j+9nBufknDGPueL1/bu6fr5TEFx8KGOa/y74vg5X7EneHM5rkeoudABQgHgaq+f3lUhVlqU+uS5uokq9utGzNE44nmE2m0juW4ypqDZHImyzZMdWZa68yYpLc4XMOKEtih0CZrsGu5VDOcTuWV3p88UcE8u7HHLpV/iuAKktE6ufkW4RRdspwNyVsKc80Vfm8AAAgAElEQVQ4ZlufhKJX9RGTQWa8p8khUxZwBLIvcsBY/87vEXodii7AJVG1TEKVBcKaZ8y2m1fQ9kvNRlPAqTHKMjeyWnID9Jpk4LpQbBVlyVKuQRmgdPeuPJGqM8sSAcZUswaX/gb9PqXJFZFbGxNt89VKWgx4M8Fnc5P/mozbki+21rH+OE5Ksram6QTxrI/x5nV867N/An+vh2W/gjbLT4JAkpJM6NSY/BMPBz05IoX3VeJs+871hQC15D7LfsvsuZvQJdzk1zyXrmRGExja3o4mhTQdowcDkwOTKEVUqiHyG/DqXSR+HWG5ipCmWgTKZJeZWKIZ2mQiiZBZxGQT86lUZ5QULA/6mPZ7GPV28eJLz+HV13+A0XiEdrMp69v5E/fh+99+DtuvXUO7VhcmnPt0a9wTBlvGUIIWKpu0ewJLF2TWsS82ZdjlMr79E7+EneXT93J3v/t7eZ0ISi+padghJWp338g79w5KnqVVFL0LKJ9nh4nw/0dXaeZbmMRiz0h7LHoov3MnfLGlxQgsRuBdHwGpUbYw1phlbQ2hsdXtmOSsLZJjOpRd0nu0Mqa5w+3choqslPuCPJ41FXhRgmf9WQs+1UVAWwiG5z81D86LgZoGQArKNLjPpdc/3Ijfnk3Otmdj4xhz3sz1kR/zPNDXE1AEyrdRJrrjyI7itofwL2ab+K1kNwtELZgrgmz7vuw11mjOBlirl/Hw2jIeWV/GsTZNcFIk1RgRGaOSh1a1jno5EOngZDZF5KeoVKpoVuvCCgswThNMyCAkNHBRVldNvJTBYV9YqWVjQFuqZBJHSusajToCyhTjRHpuSrBa1s/THEYcVL0SgqCK7pL2VCX7vLe3h97eXmam0+52JHAki2PsMmsFxYyIYDFOEXsl9MMYzZV1vPjaBfzLX/k3GEwmOHHqGE6dPImVpS6CaklAchBURAoe1ALUKLONIoyHI8TsDy2CWlYg0+xI66nFlZW9loNAfqeJF9k7HnMUhgKm15dWcGztKOq1JhqtJYReCb0owYWNm/g/fuVXJFD8pb/9CXzoxHGsdLroj8cYTScIkxmuX30L9YDu2iXUgxq6S12pv94bhYjZq7dSwaDexHdvDPC1S311JvcrUttNs7Wc4dTrreED/8X72s4F2+aktmTKgMy+JAtfsfY5NhllPgm7nkvx7giUC4qTfJ4eBMO2DbHxKaj87rTtot9C8X2H1ukLq8jkxkHTsQPfQalsJRBzOwJltocCWT9pc8sygCnCydj1Uk4FKDOyvxNQLjLKwjg6B+3JTJ2FteC1uPLpiLNf+e0exf22dXDuPLmEWZG9z2Nc3V9di2w+mKJC16Bi7Tgd9W2d03/dQmjPFnadzsl38p8ojlNRKk1FhjH8wrhTxsu2UU4ObaZcPO+SoHLqEm7PPid9jx0Y5hoja0PG0KpHB2trW62WrmWutZW59XNbBM583tpIGegt7jcTaUz+qaeCMtT8MVDO96r3AlvIBRhTWsxkJGaoxFNcfflFvPDlL6MZRzjSaUurqXqrLkk/AkYD3paMY427zSE7XmnhRdk25dhkl5kwpPJBWsTx2lZTLCYmJYkoCQ3WLMdANBHATOXQNEoQwseYBc+VFvxGG2GpisEsxZT1847LpdEiy2M4xiGbzzu3dK7XBM6TQR/DvV1cu/wWXnzpeWxs3ZCk6trKCk6tH8WjDzyEr3/2C0g2x/CZ0KRBYRyhF42zhL5aPKq5nMngLUahGR6Xk7+Ojte3vch/DF9gn2cpVclKOn4Md3KxS4sRWIzAYgT2jYAwylZPmAHInHLJQpssUNKQcb7WZZ8RThEs6wZy0yvFuBbwzgPMPPjSgCp71Vgri7PslXs2vdrXqqpQW51j7/2gdz44v9MM2s8izwWkhTHLnz8MJB/CgmXDXWRl5vfk7TDK/3x6Bc+m2kdxP/jYL2nNGBEyUrMeTi/V8djxozi31MJyAFQDIPIjpL4GxuWYYJlGOL4A5WlphlrQQKsSiFmLBGmuPYkFpARp4n4qbtF5f03ZF2fGw8CTQWW9GqDT6QhrQ3aOraCiUIE1A04FDWqW0243BLgyQOTrOzs72N7exmAwkN6i3A5/xOHW9X4lUK5zEBkA09ynXMEk9YF6C5/94lfxe5/+Y0TJDGfP3Yf19VU0AjXUIRglm0UZ+HJ3WYK06WCE8WiMhK2oInVLZuDOY2G9HvftyNEjytyVYozHI5FNNusNlJIUtZKPI8vrWO4si4SX1c5T38ezr72Kf/Xvf0MCxX/09CfwUw8+hOVOV+ST1WYDV25cwdbWDUThGI3Ax+oqezyXENKtNqREt4LG2hq+eW0LX39zAzvlZWUWKZFz/dEN/yiTBxxrpHh42SVsrBWUsI4qxy2VE+29XVgDRC3hrvF8rksVd7YWFJNnxc/mCRrrkXxQfm0zP/ucl4oUvvj8/t/nvsMFavuB7mHXtrKk+krx/fa7/purUkrlqkjj642mnDs6AvPBcx9N2bKMzuxk2lj5zLHTa0NWVZcJy9k/ZcLkR1yReZ5mUr6grChF8wTc3M783pfYE33/Yr9PMTKn+HEspO2LSYYteaDgeF8CU1jpPKF3cF3hGk6lxe3rFO1WoNnag4mQ4jaze5Bb93ntEmQSCBWBLdsNsSbW2HgDoZKUc0xz8Tj5u5lN8XWuK2rOp3XHdm5MRWBrkgFagmWTaROo2u/ZGlroBU6gzMQewTQ/z32y/bR2UuauzcQglS+zOESz3UA8GoDc8Utf+wouvfAcVrgGlVPUqiVU6wF8Juvo+UD5tAOjXI+YiBMH9bLrc01/hjKVN1WUaxVm8SSh41EOToUMa7YzRtaTvslSlpXMUEpm8GIuJmxTNsM4jOBVAoxClm9U4TWWMIjptRBLD+YoZbssdjcgM55qRwAaHYrgu4x+f4RwOES/t4uXX3oBb7x5AWE0xmQ6wdrKKh44fRbvf+gRfPY//CG87RBVmnEjRX8yQj+eqLM5kyIuOc/6bjLI3H2TyFNdMKy28ZWP//VzvL5TPCLzlv2zaQ7nEhR3e//i9cUILEZgMQKLEZgfAe/ak/+9NAMqBmrye1ahVmzxktfXzm3GguJcHOeMXg4Jfubk0AW+ep9LddGQ5yBo1m8/jGGdB+LFvczr6opMiEWYhwPlu0+XeXCv7z8sAM+BqL6uwZur/dOj2TekZpJmx3mAL8/eP59QkD04dMefGr9yCJusQT6Ne4q1ohqsSwMklGc9PHSsi0ePH8WRWhlHlupIMEVcSUAXH/Y99sIU9RJr7SqISx5Cn61VfDT8GqJQ26yw9ROZ3EzCaPJIF5RSyaCAV8dIemWS6TTVAkOrsp+1HSFYnrDucxZmsl+ytY0Gpa8q/c7kllGEa9euSW0bgTUDUAJlkW42mwJEqnGEJpleAsFaA2N6edfbCD0fv/eZP8E3n/kW6s26gFyfCQKkCOo1bflUqWJ9dQ2dZgspA8jBWFyOaRHMwHA2nUnwzr7RZNaXlpfQXVpCpxO4VlYzrHSWUCv7CAdjrLSXsNJZRtmvSL/SUZriGy+/iH//6T9E7Hn4xaefxk8//BhWlpbQ6HbgB1VcunwJvf420ngqQL7RCDCbxdLrNEorqDZaCKt1/O4z38elUYqosSrJfTPqkznpEjo25mcaM6zWWL+t/XBVOFKUwtKsaV79kJGNbhZmoFL6xxpoUqmunmtrcaSO5KryyM3uZF+YVCi4s8s23b7IPC2UKFhJh3zikD7PftZEZv5a1XKI+Qf5NFsvtG7XPuPqzufk5kwgVBA0GlKHGtDMy1dGmewcAfIsnMmc5ljHKVm3IqOs6wCPjSUF1sqMcllRJoh0dYownIoyg3NZ8wPOyKgga1egvB94qnzYgP382pWvL2bmpad83lBtv/w+W8fcUj+fQDA9xeHr0fx783tF9nzhXlFcUwVweZRdq4kX+yhz2hqop5kWx3j/WmwssAFZW+8EHLtWUPyMmGlZyzpXp8znCWD13OT9mXl+ee0XpfgsBTFFhb3f1jwacBkbLsZjvq5n9n18P7elycJY5hKd8Gn65XspGpQd72zh2S9+DrtvXcBKw4efhqg3W/BrdfEkoJEV5z3VKaxJFqZVererlN+SAJRd00SwROky5ykTmWz3xuOUJAFnFuukecWwdptAOUKJQFkMC2eYhOxbTEVKjBnXukoDk1IV07iEcVzGMPIERAtYE9M3OneFiKYjKdMZjUIMez1cvfIW3nj9FWztbcl1MUtjrHWX8bceewLnT57B7//6v0N1CGGUqajpTcfohSNdj5zRHeXhnHHSTs1NOTlnKURy/ePieJ3UKvCYPHD3urtHGff+jniphdmRZQHK8ogS1N68sQDM9z6Ui08sRmAxAn/DR0DMvGwM9JcCo2mBVhZAutf2K/0OCTCL0mzbfl6TnD9j7HTRVXs/SJaAp3CiDgoN9cXDQXJuoFUMDOcctIu7cxuQuT98zkZqDr8WWPC5DxwCcufcxOfliAZS8rORG5MfBujt0/lrcwckf1xPQvzC5I0seCwGwBaEGuNSlE6W0wjVcBcfOHsMj548hhZiHF1tYjobiZEX5XqUCFdTD754E3lIq2WEvvYXrdJWiEbUrNFl/0+yGOYQ61qsiPyXdXJOzijBJdmI2SyTTOvrlIFrnaEGl1p3SMbWAkCtrYwERPC7rJ6w3W2LU2+p7GHj1iZu3LiRfR+3xzri9VYT7UYTlIixFUpaC5D4Afx6Cy+9dgG//+lPY6ffw4zGPGmM8+fvF5a5Vg3QarawvLSEoytrqNL4ZzhCMqWU2pe6VLJcwoCHIQbDgTBYfqWMVruOM2fPIKhWUPOraAV1TPtjJJMQzYD12SU0l5YxiiP80Rc/jy89821Enoen3vc+/PxHP4HjR45ixlYwrAErpdjd2UQUDoVl4rnQ2mMfPh20/Tqev/AWvnB5G+PmGsJSIOfInIpFkspaRHVqErD2xEoZzQpdugtg2QEYAl2a9swBHjcZD2snlzGYGY3oZLxuuuq8dwoU1u8KWHa10sJaO5bUGF7X/1uAQHa9KaA3MKjzXI2+dNMlaVOl1kX6Pn2BzLFtRet69R1aWpCBb5e0sQUn3z9NHlSDushz250Omq22yPJlTjrgRUDGulZKWY0R3s8oG1gyQKMGd6yBTBCGbK8zwnA4EPM3BQra3k/Kkl1Nsu8pk11YGQvXvq2Wuq6YjN7eq+BOk2eauLDkAH+fT2AYW6smUG4Lc/cDk+kXF0SdJLYGFc9Vvg+6j5ZUzIGyJmVYTtBsLYnBHoGRrR2yHnAdcQqOoqTZ9mA/q0wmV1o9ud67BMoi4ZZevwrAizJsvo+v83MEybafXEe4bfFjcFJuO0ZjvE0pQ2UMH9aWys45GWk5i9JCDBhNJuiuHMEsZilLRcDVUrWMrUuv49kv/Rm8wQ6Y2pNkH0tACKhdX2SOSyMI1BOB3L5zoda2dVVZH0tiakjATC8EX1yKCZrpiq317zT50+RKib74NFZMQgHM9EAgWKbCh0mdWZSiN40w5brCdn5JFb0QGEQlBK0uwslE+tL7SJBMx7JGDgZjbG9t4vsvvoCtrQ1MowkmfE/Fl8ThJz/2NJqlKn7n//kNHK8tY9ofIkxiDJIZwlSTqJLkkGPUJAfLXHj1WrKC7tdvnP84Ltz/k8VJ+J78Lj2OgyqSVl3/bfJ8KHANXrssdcTv9CPuNBHed+TgZhdg+Z0e6sX2FiOwGIG/ASOQAeXD2j/NA9bCaNwNKBfq13JSIItu54fVvXefqK+AjB2L4z51R5AssVUBUmfS7GK9dDGYm9/2QYx8OBNiyYRcprrvfXO41/bY3lOUWx88mix4LBia3S2JMBeC3maXvxj18L+Mr8pbs+8wtsjJPm1vMuksgz7K/uIePv7YOTx2+gT8kCYrVSSlGB4LWEsltOot1L0qSmQVohCx72FW0x0pzdiBRA3iyCZTKilML1tDVWvKYrtAXH4nYUBDEmeoYy1carVAJMt0jiXQILNMEGrKB2V7WDsYSR0o650JcASclUrC/NbrTYynY/n80lIXjXodGzdvYmdnF9PxCKU4xmq3i0q9LpJZj+yP/BtgEif4rd//A/zx576G/mgs8r86Hasb3HaAbruDlaVlPHTuftx/9gwalRqGez2M+wPU/IoA5ZnrfUtDs63NTWxtb2E8GeLs2TM4cmQdJ46ewOmTJ+ibDG+WwPdKGI8mWFlbx5vXruDXf+93sDUcCJAPvDJ+9qNP44n3P4GgXken25IWLhvXr0hAy5pGghyfx1Cto7l8BJeu38Lv/MWXcatzCl5nXSSTWa0+50CiSYhSuYQkoktviL/7AAMurVXMSyp4Zp3DNHt92V9ZHo2u45Z2s7oBsSpmxXtel58Z3c072SsoEn9lB2QPXkPynQXqWhikoirFTQwzzTPfBH7Op0mY7b/7DN8u7+XfpKAEeTrwmdsv6DgIgBSop9eT+z/+TQBE8NZqNzMzOgWdqpagYR0BqAI4VU/wwdcOgCoH0gieGOzTJI6S/uF4hK2tW+j3+3L+rFexsux64Ew0FRl1OeKiIsCtlZlCwB2DpCXcdsSYSz7n1gx5zQHcfWutJMjcsWRGhdSKF9pnZQlA17vctk+EI9/k2nfZeiCA3TwkTAqcUO7P1nI+jh07jW63m7WjMmZYxpbJLMfYGQNMQGVg1sCyAVsDvnKeZpGcR34/Wd9i4qJo6KUAW9dzk8hbwk49E5R9zn6ypE/erspctE3qbp/h7KpWyAyzt3kNXrkq6g+C06DsoRZPcPGFZ3Dhu99Ey0vEL4EqGgLmgKCXScpKWZIIYupFkCyKnDLKvod6rSoeEZyzrFUuV2pI2L+NLfMq2kKKRmKeV8FMMjBiJae9lekCn0RIudbLDxUSiUw99nwfJSVM4jImCDBBDVOvirRclzU5oZoiDrUueTDEYDDE9StXhE3u9fcwY2lBEoky6djaEfxXf+8X8LU//wJefuY5rJZbSMNI+sxvz4Zi6MXEniZWXZsyKjHcdcmEgCQe4gTPve/v4sbJ97+nIV20vozZ0aXbfmfl+jb8rb13fJ/GD5+Rtl+HPbwwQvDq5Xf8OxcbXIzAYgQWI/DXdQS8/+2+j6SWdRdwYkyLtP1wrSKyQNFJ/IqaZ+m7yTooysV4IycjRYZD2Qipl5LWLXrTVzdUkx7n7VYkGHMhngYmzGjnjI9JlzVO1UCzGIjozTKXWrKNi/bdVbaA7A0DQHHEdE6y8omMfbLv2sf+OuB5GEAvShOVJdVpYuPJoMbeIzEgVWeSgY9EPqlyPfYT1fpVZsLrdc04E8zxfdbLNJd9qpwxk5wV27hwa5n7bwExe8Az8QjPRsNcUL+vXpGB4n4zIxnz2RhH/Ak+9aFH8b4TR5GM+6hUPVQCH2lQESfTVtBE06P8OsaUJkMVIG7QKxjAhMZcWsPH7ZMJZrDKAJTB6H7TJ77Hepda4Mv+m2Ru+H72C5U5IMZbNO7JWZ8oSlRymcYy19hv1vPLqBWkjWS1tza38FM/9ynp+7l18aLsw6Dfx8bNDakppqdVp7MkMutwFiNKU2F1dwcj/N+//hv46rdfQFIrYTBmG6kA0+lE5Y4x0KhWcf+Z+/DEw4/ixPq6AE5xAmf/2wmZwJG6f4+H6A/6iGcz9Hp7MhfOnj2L48eOoVau4tjqOlbaXWF+dnd7+Oo3vo7nX3kZ1XaLDWuxs72HVtDCww8/gnNnz+D40aOIp2OE4wG6dZqLlWRe+UEdUSXAfQ8/jnK9g29fuIY/fX0LF29sYjAYIahVpLUO5xenzmQyFmaNc3G9WcNH7j+erX12DdocFyZN2KZ5oyub//ZBY5JThJliZf+2csbQlSYI7NJzW3wcvm0N44vbtH2ytaZwENondq50w7U+yhxrcwUHWW2uZnY1ycrmEjqKpbXll8sjoBbURA7fpjqh1cRSR82fuA6RFTTmV7ruyB/KfJnRlJQoOKM5GxN5rlQWQNLr9aWt2sbGTdy6dUtYTWG8Dahy3Tbn6MKiVczdKbDP1wenxs6VAe51+/7sXzeIVGVkmzCGPaemc2WPAGxNAFhyUWT12VrvJPxOQm+SbztXxfXd5MrKzCfodFZw7txDIr1WzYE+OI7GKJtChs9znPhTTEZY8sLWGWOQqVCxc8Cx51rFkgmCcptjBn5F5UJ3YSeZNubYtmXHIGPgJglfMwAuxoJODi37TpdmUcwEqFS1t7bH3sF0vi/5MmnKpRTtoIzZzi28+PWvYPPiG2hVSwhYBuOX0Qzqss7yw3SDpzSd9cmVMj0cWPdOvwhPgLL0OyYrTrky70dst8eabzLKNPcqV5CWtI2e6wkm6yt4P3VgmcCXSTamSuK0jEniYTQDRrEvPg8TVNCfJKJskfudG89Bfw+7u3u4dOGCsMmj0RCj6QgeDchKJTxy/gE8/RM/iX/7f/0qWl4V9bgs6/M0ibA9GSGC9sqWMXdAmYyy1POriYLMCSZUv/7h/w799vqB9eTdfGJ69jiSlmOQD/kif6uHyvWtd3QXKLWePHRnZ+/g+5feFSb7HT2QxcYWI7AYgcUI/JiMgFfvLAtQtpt0HqQQ1JZRSrUPLGMRDRk1PBQA5wCtX65JPSq3ERLg8abJm7G0ZVCmr1yqyM1P2ujIPddkWwSTdCO1Ho5aR0WXTKnVckG4OpU6CaNjKbh/ZnxCQK4BkzI3sxnr+EYiVRQwRtbCvV9ryrhfZDr5grU3cexYVo9ZCMAkMtxXfyy1kzy23GlTgl4Bb3k0zuSB1CeyVtXVr02nY3VBFilmJEwrJZs8Hmt3ZP0+ja1QsKlJibkgsjCZhJlw+1oMOMVR1j32B8B8mmNmdXaWhBBQMhni/k4JP//hx3F6bRnxdMCYCrV2A7OStr0hYKujInLhcDYBah6mgcqiS5GHaimvixOg7PtZ0FpMeHA/ePwExDIGlPW6FkEGtPkameVoFkvwKhJmT02P+BmCUNbXCUPIwLBSwWQWitM22ZZxyD6rZfzUz/4MXnv+BWxvbQsbLC7tpRJ6vR5uXL8mtdlrK0vC+m1u7yBotnH+4UdwszfAb//Hz+BGb4CgvYytfg/9wQCT0VCkhDs3NzEahjix2sHHnnoKD58/j6tXrqDsJRIIDkasUU7l+qATMj8j5zyOBNgzWeVDg93V7jKWOx1cvXIVb7zxBpaOrWOdJmBBBZt7Q1y4fE2mGY3AuvUGPvn0x/D+h85jsLMFv5yg1WnDCwKMUx9PfPRpnP/AT+BSL8VnXtzA5tYmbly7irfeuoQrly9hNBwIYGa9NecqpdYfeegcnjh7SoJOA7s8RzqXNAhlS5Qsb1Zs62aVzwXFSCrA11hUC2QJPG1iKhuqjYCsNng+RWUscpFNzjBagdHW3ZtXkhjIsVJemXsZeexYcM4DOzxx/GXwT99fB8QKQFnXMWWYBUynQI214UEVy0tdrCx30ayzPZTWJ09nkXLkdF7m/jnZpV0DkqBwvX1tXTOmUcDelEC5Jy3Wtnd2cfPmTenj685Evt8C7F3nAUvcHdK2JktOkCWeK7qxOnT3b6YfUGCv56bAMhcTJUavyzu47qoqQPnmrMGTnXC3HV2wtLFRNhkcqOWap7XB2sc6EU+Eh973MM6ff1AdpglWI+2vzvfJ7y75IP2LHVtvbaFsHTR22NZgA9Zs4cTvsZZyJsnm58wgyspHXJXCASO2YilJVhNMBYwDw3a/tcQP32OSbn6PuFf7nriXV/wqapWAX65XTxlo1Hy0fA+3Lr6Bl77xDcR7G2hXUqlDZv/hBo3AWMftykqkRZ3rL8xER5nvlf7KCtTZ15ju95RiEyiXWEdL4MwEsHNup7hZZpbMJTrLObDMtlEJr23e56iaAGLPR5j62Bsn6E8i9Gce0nJN+i9Pwhj9wRC7uzvYvHUTly9dlPVzMOpjEk6kRIdqn4fPPYDVWgt/9Ju/j3NHT6Eaq6R9MB2jH03hkXHn+RYzL8XyVOFwvWLSLytdgIc//Tv/03secs2OryJa7dz2e/2NHVQ2dt/R/aJ0fvLImTtuk4wymeXFYzECixFYjMBiBO4+AhlQ1gDYySUZcLj/RLDl2IeExabycFJMZ65E0EkAzPvnjA6/BL4+b/w01aAQyrm3MiMu8RuBNgE1TU9UiinGNZR9UTRYUqCsUkKvUH/mAl/nksxtG4iUYJ6dB6RuioBpJMCUUlyGdpWKL+w29zUDyRLplkSSaOCzOGRSo+UeVJgeYFgIWqXHqTFUZBeYbVdmgAGJmPhI26OJ7I+8LoAXGSAmSF5aWpKAhc7MlriwAK9YH1emW6kzlTF2RM9I4aEK0kMe83KsIotnNXoWeNhr6XSIx9cC/PxTj+Nou440miKtpGh0WhinkQT87aCFRlJBNBxhPB0hDTxMalrXWoMvwI+BnzjUskaZYD5Nxf2VD2NnLEBssh9pSNA9E6dkSyhwPLiNRr0ps9MC3yqTKqWytG8ZEogCChIJfAcMvhhU6Rzc2NjAT3/qU2gcOYKXv/wVYR94jmRekBlvtrC7eQNX3rwo7q4MSJn4IV/SplnXkROY+jX85XMv47XLV1GutzANJwgnIyRhCJpAD3Z3sHtrE2udLh44dw7hZCiGY+PhEOyBS9afSafpeMompRoge0BIgEpWPIoEQFc5pylnD0MsdZdw7vxZLK0sY1Yq4cpuD89fuAiy7Y1KFbPBEB998gl86umPIw1HSJMZqvUa4koF3eOn8f6PPY20s4avvnoNL94iY+ZLPR+vlf7uDq5evYy3Lr2J7a0t6XlK4PdPPvlxHF9dyea9XftzghInuTSZ9H4Aaxrm4vPKKOaspKkmrG7VXU1uVjsIJ4h2HmjlgD03xCquY1lCz61Zc/ttK5lJxKWFk5OFZxe9AmDKpbkOCkR0vYe1etmth1IxIMgX1YonLP3xI+tYX1sRZ3SyyZybg/EIM36HtErzkM7U5PnCocsAACAASURBVM5YSF4bBH48/3xOHIydsRNLDiaTEHu9HnqDAfr9oSR5BsORJC50LFQmTUBZlvEq9H8urO3FhSFn4c3IzaT0Wh+uC4nj1GXtltSBA79a2y3nJUuImF5dE4WyfTlvbqzc71rDbnNA30OiWt5ni5cZtDmjLgG0cYSVlVV8+MMfwvHjRzW5l6TKrLuHmKU5QGqSaltTiwoWc5mWNYm+BLzuJmx/pIwyQRmTcXydCTpjnm0bygSrwsXWMXOwFsNAd25tTgor7ozrLCHC77QkID/L32W/OPt5D2XZSLmChq9AOSqBNooo+0yO1dFIPVx95VVceeGb8Ia3pA87WWWaeDHZRvMwgmSCZ4JIuWeUgHKNCqa8nRTvK9VqDSWaebnaZfZXFzUYS2FkepWRsEWZS7pK2QaT4gTJIseO4aVkeWOE7CSVeBjTzCtKsTOcYZpU0J+mmCRU48ywuXUL169ewubNa8oms6yEDvaVMpa7Xdx//Ayu/uB13LzwFk5210EJEM/nYDbFIJoiku/S/tdsOyS6NVGW6frCNY6PXn0V3/zoL2fzg6UrmTSZagC5Jx96w/yRnkwaAaYFRc7cxuIEwYWrc4A1FaUGlUl5ScYPswOTB04iDbTWff/Dm4QIXtcSrMVjMQKLEViMwGIE7j4CXrXZSecAl5lMETwIS0upnLITAhbdNk2kTVCrQJkBg4fIAeVylWCXphq8bVFKxaBCWWfWj0kmHSqL5vbpIsybNbchTLZjIaWPo2MHlDli31cHkB3TYLI2Gj0pczvFbDZBQgkuHXF9qxNT110GN2rAwsCBQIiMtvbN5MMAehFIijS88HomqaPkVmJSDUol6E9pKOOkwY5JJsthEnANtFIBygyGO52uJAoYmBH4GMuwX+an35kzykXgbvd5DUDN2KcwAfZ39MqLx+VNZAJoPMSDIVtLNlaSD9MBnjjSwN9/6hGsNWrS1oN1ZLVuExMeZ+qhVWui49cR9ikn7iGpeohaaozEtlFenIoU0AxsrMepyQ+LiQAGeI16Q9sVFaWjLmHCVlOUBZNxqNBtW0yOUhk79kze2t7Gzc1NLK+sYHV9VeIfOuQSnO72e2g2mvjpT/40Lr91GVcuvYUme5+ScSr7iEo1LC0vo+Il6G/dxM6t65iNB2g12Q+3hHp7CbXuGkqdVbx+7RYub+7AqzWxN+gJbJqORkjDEPFkgnG/j2g8FrDLWsMZ+xzPpjInGWASFNMBuRu00dvrI6KkslrFlE6ykwlmkxAVTt5ZJADi7On7cO7c/RJIhh5waxbjm6+8hnAW4QOPPIoma6nHYzx85jSOry6jUk6FSa8vL+HRj3wMq+cexPUp8Oxbe3jlxkgccQUApbEyTdIiKsbu9rZIwvt7e/jYmeMSbBZ7H9uMEvaOfaIleeZEyJmUwf7OqFmZJ7rOmOuy1SXnLYaKQFmvgaLRjWObHXjK54ZOEt8l8xSvuYQffxUgbAlAeVHZSZMDE5dZYsmuncI2WFogVlkGDvhXNjczRKfblb7ZMyx3mzhx9KjMG5YKlmnKNB5ia3dPwC5ZHxkP1u2zftS1KCsyylaCkBtHRZiEkTDKe7s9jMUxeIwBjd+EOdekn+J+1msqY2RKABsXZUDzhKidTzEEM0ZefnEMsLsf6PuU1dV5o9+j50lfM/ft/DUH3hW9Z47q8puTIedniltwY1tALXKuXE23ML5Isbqyio/+5E9gaamlwD2myRll/apIEfDJNd3zRJVCF2xd47StloFZ+9uAqo0XTfcMFMv9pqSGUWwBx3KYvPZZlT02bmJYKD2Q1dRLVVDKgts9lmUY/JvroSU8i22nMhbUL6M/DSnZASFP06+hQnVCxccomSFlq6fUQ8Pz0fTKuP69b+Dm68+JP0NAnwEAS+2WlKrQKJA/Pu+pvH7Ypa2aSMKSpR2837InfbUWyDpIYy+vyn/ZWogJb+2vnhIo0wXb1bu7CQaPUmy2jUpilBxw5j01Tj3MEg/TxENvmmJnMMON7SGGSRm9aYybt25ha+Mqtm7dwGgwkBp8sui1oCoA/9GzD+Ibn/0iWnEZR1vLCKczSVT1Z1OM4xnCWMeSqiEFytxNrcW29lA8D1tH34fnn/gFEIimVCDweIoPJq5H0x8ZoM5vVP+Kl9oIT63NvxQnqF7fRnmXfew9JKwVrxbN9wCPLcp4/n8IAJ8ENUzPHdOFp/iIE9Quvj3naxkrqluYqGPsE8XwWLogUpjFYzECixFYjMDfnBHwKo32HFC2YIGAzy9pawljTnLXahe0Sm2cyqoZCDDOFCDMGxbdNDNA6ul7zNlYMqaUOipoIIhRk5EyE9SunlktOSRkM/DugDIdMSWbzxuBsBl0OU2EeRPZKOuAEzIMqQSiBMoWpCsoc0Y3wljTAEol1GZiJeGdgCuTnModONuGbov3EJUUi/RSAiINjAg+mAwgMCJjRwdmBm6UaPM9ZlBFYNpZWhKWlCY9I/bT9avq5Jy1JXF9iqUfZi4RV5Cs+2HBahaAuvmbBcca087LGiW2dYwOZZ1xhGq5Jj1Zre+xtAOaDvD40Tr+yw8/ipVmAykDxWSGoFUXIS3j5ka1jna1gfFgKP0vIzrjNpXBZXacY6FsWaDjRFaVrUIcMy4Ms2xLnWfp3Mp5lTH60hFEz9lkNJbAmDJqMss8dgbJDGQ5fgQjP7jwOvrDIY4eP4ZTJ0+iQpYujjAZT9But3D8+HEx8Wo3W6iTRZGAOoHPQDhNEJDRaDUwGu5h4/pVackT1BuoNVqodVYwjFMklQZmXgV7wynCchlDGtXECYZ7ewKQ4+lEJNCjfk+CV7q90mwrkpp5SnBTNp9CPJ3JDxlvJoXGE+1zTSDro4QaA/9whqPr63j4kUc0EcRp21nC96/ewMbWNh64/345jv7mFo6tLuP8facxHgzQaLXw8JNP4oEnP4CdyQyXBzEu9IALNwbOD0BNqVhjKyyTKCQ0MVYeDbAU9hUoiyFRIUVWyGCIK7SBTwNV9vqc+7GBKf1X/QEcoM7aNRnLqKtOLsPNF2QB7fmuZC/w2jrwmJOC66tZKyz35jnJsTP/MyDJ3eNKNQfXTa7tjlEPUbNQNDsqpSFWVjtYXV5BrUrJMBOO6qK8tbODXr8vgb3gROdkrCoLvb45/kwEiRTXjb06MMcIp6HI/HuDkfw+jSJMp1TmcP3hfmjJgRgczUXYGtzyPIvsvxDrytpRfMIdC99va7mNnN4b5BXHEmsCNX/egWGlkuU8m1pAE6O2MOWfMZM1Yeudv4U7UfqPTAU1/BPwmUTShu2RRx5Et12Xecn1dCp9Yplw1XvRTHpVKyDn+sAVpgiMi8lhe57fx3GnxJ27L/cT56hfqdAQi2CG9ypPlERCqEqbJC2fMaBsCpmiQZuBZevRbIkQS86ab4OUkrCmuFYVgy1ulwZYrFHncwSuBEDC/ErSOUGLJoc7G7jx2ou4df0KKskMfhJipVlHtazMKuXk3B77J3MTfmkmc47lFhS9sxyG66R0IGAds7HKzvxLEku8nzN5yvNabHGos04uyxLnV6xJI2v3Jyozz8dmb4jN3hg3dwfY2O5jaxzi9as30NvcxrS3J27YtUYVScWT5PGJpSP41n/+Is4119EpBRgjxDAcoxdNEHENlkS4u+5dMsIYe2mHVdGkyeUHPoHXz/8k4lZDjo9AmW7U3iySH3uUxtO5vw8uKD/cM2SWo7UuEiYfwgj+xq62aSp5iJmEPbBO6vfQEbs0Gv/QYHl2bCWrkS4NJqjc2H5b7aE4PgmTMvv3611MKPxwI7v41GIEFiOwGIF3fwS8SqOjfEBhUcyZSidnNmdJx6jaTV9YYpEea+YyK4NTFKmLvXP+VCZpns0wxsgCC75HWpIUmr3sH4Ks3suBLO3/q0yyMHYOrFrwbrJGYy3tX2UCHGsCY77z/T1sTPJjUdAswS2ZdHO0jR1Id2Aojim1jsQJWuTlvifsJRkOMubtTlfAIwM5/rDe15UWymEbMDa2e//323gW692K42VAWR2LqV90skarV3bteGQsJATUVi58K/dFa4zHePxEAz/z1CNY6bQw2OsJ89ysN2T/6BBbr7ElSQX9vR7qjbrIppn8KFUZ9Ktck+eJ72dARvDAcSEgVgpM2Xjuh7RqqtHllbI5ZR/JirCTJydYEipbRDDBcysGPeWSSNdb7TYS38fueIxXL1zA1atX5HVjF7qtNs6zZvjyFWnlRJdqym3psMoxJBiR2nq/LD2I6+xDHIW4sXFD2LtavYlGpwu/EiBKGSyWUak1MPRruDGKMJxMkTBAn00x7O1itLeLNJ6hv7uN0aCP3Z0tjEcDCfoZbJMtYjAk6Sgna+W/ZNXbzSaaQUMSDKMhTbeqeOChh1CnARqZs1YXE/i4fOMGfvD6a3jzymUMRiM8/vj78Qt/7++jv9vD2TPn8KGf/Cga7Ta2+mNcD8t48doAN9izRU/43MP+5BxoT3ewWlKXYOkSYwysA1W5ZNcFdVngfJBxKK4t9oWHPTe/N+pbsP+x/3uzIPc2weZhS+jttlF8PmNdnSJB5mdmO6B1ybJGOLttUZQkM5QxxfJKF51OJ2Mu1cwrxs7OjjhVEwiJuoTqiIrKX20N5L9Umcj64tZQZSZjYdz6wzHGYypP1ByMLXnESVsYezJ+DpzuGzvbd0mv7TtF2s/54ON243TYe03Jsv+1/c8fNsb2Hq6JuToh30mu7bZeR3EoruKnThxFM9A1wNhfA6w6Z7XdnIBorrdknt06Lck6M4R0OyxlHARbHJ/El89Q2cH32j3Dtmtrs6xn0kZJy2j4sOQfzzNfp4rGzif/JlA21tsMw/jdIh/2PJHom19E2Xw6nBEiXzepts0Pq5Vu+mWMbt3EpVe/j+nuDTS9CK1SjGZVE5J+NYBfqaNUCUR9UcFMQLQkJan4olybDtEE4Xy/OGFXNEHsOyd0MfwjWNa/eRvJCEanuPJSX8zymFAFTb64HqaxqCG4zd50hpeubOClN6/hxtXruNZPsH1zA9U0kf3xqiWUgwqOHj+BtB/ixS9+C4+tnEYjLmMvHSH0ImyOB6IykCSX+I+oqkuSS2aMFkdZzfdLH/xF3Dj96AHW9pDFBeXB6IcCpodeQHd5ku2i9jPJB+KdaQhvmpcV/DDfIy2/3mYbKjLJSeP24F3KxkbjBbP8w5yIxWcWI7AYgb+SI3BHoGy1gpLQL7gkG8BUObXKmglqMiaGWduCTNkCDY6Qgbr9AbNu34FrMiMFZ2sJSB3gLgLf+QCJ2f8wA1wWSOT7Z8DTmGFz3vaQiGFUzjJLEF9spWI1lYXn5D1aBlgwjlG2Vfqjpgxu2c+XoJgBFOtBZxpQpSmWV1YlSCaAZEAWitxPR0XdxlWmmoNlY8V1//mwMcql6S54L4AGe48kDhjBOFbIuOR8W/m48DmViScoRRM8ebKNT37wQTTrAXq7u8J6t+pNMY5hwEJTGL534Jxh5bMMMH0CXyYHtK8p2bJaTQPCKAy19nhG46iZ1AoTIFNSXQ2qYiAj7VBY08ltieKTLjFUCbhz5drx1FsNYZIIeH1KGhsNkQ0y2L158wZ+8PL38eabbwpDdOrUaWnXRFaKjrkE7mRbaALGIFWeE+Aco94M0Gw1aQ+Hre0dDEYTSQwFjRZKpYqwGrV6A0lrGdfGMXZ6fdSqFYyHffnxvRST8RCz8Rj93g52Nm9hOOjpPJhOMR0OUY4TLNPJ2iUSOs2WyCHJdlOCTtDe7/UleD528oQAsKb8LCNKfbx57Tp+99P/EZfYF7rs4ZHHHsd/+0/+KSrlKp544kkcO35SrsWN/gSv7MywMfZwa2+Suc+rKsGSRtbqpoT18U10qiolNaCsnKCT9meMaj4fi3Ny//Vt1/Bh/x6+clKu+vbB2yFvvecFOR8H/aixoGTPJPgv1gK45KG8kT4E4rA/RRkhOt2mzCOrfeU1zGt8d3dXGUIzmoq0Pr3osMx9sGDfJMKyzs04Z8aynWnIdUY5PIJlUfLIjiiIkUtljvV3Q2Fgf38u4zA2/h5H716SD7bpLBlRHNdCMjWfQ7mEnCwiPQxWl7sIqromGijWZKPWd3LsuX2pOeb4hdNsvTTFTvFeVDT9isZqAGbJO/5uQFh6Gbt7oThWV6gEyGefJXKLgNaOg/cutmuy+cDtW9LEjsP2XwBwZmJGDwW9FrnP0l7PmS+a0ViF63AaY/vqJVx65QWkwx106SVRKYvZH9foaq2OCgEzAaWXoCqJS/qI6BhWXMsoAmQx9eI6K0BZDTjlPi+GHCrFFpdsrtGujEcUQHTBJ4Jm3XI8wySJMUqAYephhAq2prGwy9dubuD1r34Fb1x4C+VqTXon86fZbqIRNHD/qTPYu7KJN77zEk53jwCTGXrhAH7g42Z/T86N9Lum4aMcj3P0dr2w6RBvNd/f/sgvY/fo6YOS60PmeGk0EZnxe/Fgv+O7Pbgv3Kf36hG36sK63+nxXu/Te3Xsi+9ZjMBiBBYjcNgIeNVm97ZFJ3ngWKjdtUBGGIzciMZALr9EbphOTmtBhYEv3uCKNVvyfheoZ2CZBluHtICywDEHcipjpsyOhjki4y66XUrLpjyQL+6LBcIiD6TzdcG07LDPFAdPAiiKGx0A1GPiD1kJDYR1XwgYVbypJmN68261O8IkawBG8OxqtbOEAGXnmjiwAKq4T7ov+p3WQkpN0QzsyqgW6gydS60Dyvp5tWuz8Rcm38xe3PkQ+X0c4oMnu3j6sXOo+CX0dveEIakHrLFTNQGBJdlMyq5X19fELZW/M7Biv05pkSTSRBodsa7YE+momA2JAkB7YMp26wF81rcLWE0Rc2wi9gXmGWJApK0/uOes8xMTtEoFY/ZBpgESW0gx4CPr3WIv247ULv/glR9IXfL3vvcilrpdHFlbx/LysrR8ods4gavNSwJutvmp1irSf7ndactrdL/e2d1D2a+gVquTENb659YK0s4KeqMJdvd2dC4mMSbjgZi4MSlAZjkOlXHm8Yz6A/R3duAz4JU2LiW0mi102m34rNF37DqDYgb7o8lY2OSgwZ7JS+h2VjCZJpgkCS5cvYw/+os/w/XtLTz86OP4B7/4j/DkBz6IM2fvpxgYScnDxhh45soe+lFJPiczTKT8+TwgEJbEElKcGl/XcyHtZBgw65zLrxtbNuYh6mFMs107B+fwPhf5uRUqNw58O0u39u49+LgXVtSSRrYVSwjakWaJQDcO5izNJJEC4CnSaCTgiXOKSQ1bq2hcR2MoM42SNYNlJo45NnDM77Z5WGwTxcA/5Fzi94jSWw3B2LpMcaY0yFEwQ5O2feBTWmKZuucAo1wUl+djeC9jd7tzdBgYPmy7fM5kyPPj7+qgCcecoSLHpcW+6DWt77Z2SwKenCmXgSReO+KIPxlnu8j3FeuHDTDbv+GQ9xNtl2dJ3uI9y+5XaiBGpVD+PkvkGoC17zHTSalLd50NTK5tigP+TYBvIL8WaPs8e589L2fbXbs2brye6bbuzya49IMXcOW1l9BMZ2Cr+6oHcb/m+lqrBmLuxbZR2ltZ63qZMOQ6SrBMUC0GXgKGS/BqTGCrt4coKKQ8Qz1F5D5T6ClOz/6dxMdunGIoE5WTLZY1j27alLKzLzOrzRu72/jyZ/4zvv78d1FdW0VY9VELmlhpLOHxMw9i6+J1XHjh+1gOWphNppiEYzHwGopyK5LkK0ur+A3SFsrV5PJ65LFZff8XPvW/gvLnA7XJh0za0iSU+uB3+yHMbbNx969hydYgn7t3/8CP8A4qBNp3B+/8hnKPrSYXj8UILEZgMQJ//UfgjkD58MPX2lipyRMplrLKOQhV12oFynkwraVm85K3wwJTBdwG4LgZc7bmjVDbhChjqT10CZJ50xRJkDOg0gAnBwI8jqzu2LHFYi5jdXQSLli7E63dzRlX/bRU37k+0/I5fp5/O8dMlRfHSOjE6dxmTUZIJjOeTQW8tbsdcVYWwybuvzi05iBVMvcOsJIhUiDj9slhAent6gAmgwVjqCzo1tjFBTCqv3anch7c2Ht0TFX6rD/qdiutipIIHzixjKcePClSYQb7bCEUBGx7w/abZVSDGrZ2d6TOefXImgDnvcFAghjWL5vcnENPgE3ALHJIgkGf9Zpa58fvZjBXqfpoNFmnDOmbyTZKYjzDYK9SVQMk6f+p0ktzwyVwJrid0W2bAR9NvxoNYe555GSdr129ik9/+jO4eu0ajh09hjNnz+HkyRNoNJrS05juwjzXtVpFAHKzSekkAXMdk+kUm1tbmIyn4hDL7Yn81a8jWD2CGTxcu3kNIedj2cNoOhZJo5gD0Tl7OpUfsKYxnCEeTxCkCXY3NrC6soL1tTX9frZZm6o6gnWJHJcJ5xANa8olNMg211rwy4HUVQfLXXz+61/Fn3/pSzh1/gH80j/+b/DRjz8tgemYUvVKBTemZXznWh+9MeXezhk2O9/WAk7/bXgRjobbco7FHZvXlVm7Zy2XcnWCXTu5eqEIgHPTLqupt3Vl//U/v94QOB0Ev7eT+HJ+HPY4DJTd+Xt1KxnA05Wh8Jy2XuL1V+zXS/UIke9sNpTSAvoOsI5+f1KPGzLWkGdBgI5LOMp7xW+BbGau4tG1R+uO5fqk0zIow2XNrqAmuWbFIIzGbH5FWL4iHhbptSli9gHl22dKDxtRWxvf3s1Ra5ALteHZlx1MtFiyI3+L1jxbAlQZXqhhlu8hqCgYMnm1nbci+6rrLN3zc2d0KyvRkh1lj/PEY4KUcvYZ67/JQqurMtclmu/JGssEYUnXHSZBOU8NZNvc4mfM2dqYYytVMbk032sJEmPDDQzzu6fhTMpc+B5J3FXUv4L3PCZamaiUan+XmI5nISpJhHi0g+tvvI6NN19Du8xufTEC1iOzZ3otkHWR1zWTc6xb53pKoMztUNVDoMz1i4wy19hSjaZezmRTmG7WSfN79T6viQN3t/MqeCMOMJIe63ST1v7KpRLnKhPIJSkVmCUpHijNMLp2HX/61S/jm6+8ilmjhfbSGhp+E089/CS2L97EM1/+GurlKuqVGsbjAQbhEFPXJowJWO43t8v7geyHizGqFVVq7NZX8O2P/rMfO6DMJeXHDZTSDTxp3r7vc/GKLw0n74r52dtbVRbvWozAYgQWI/DejcAdgXLGoGTSTA0ard5YGApPwav9CEgloC20zbAAxgDdnQ5Pt6MSbMvoG5PM51QSrMBqv6uo1YcV98e+ax7Mm+zagWX3fbcL4A0AzP8rzmUSCEgYWOhFbccpYJZANoqEJe10uxJ0qRxQTWi0Bs7cUzVEzAKpQq22BmAMGw0YKxMr7a+coZkBZX0vx9EKUXX/LKDJExE5o2xJgxxEEKV6ApQfO9bFYyfXRULMAG6NbW8CGnNFKFd8YV1vbW+KK/rK+rIEV9u7O6jXGmgFDYmgJOiMU5VW1xjchuJsShAbhhNpi8XzSXMZArRmkxJBBqSsqdS6YQZLlCVrqJ4z6gqwA2lJRkBK5pvHw+9kcoWJCQaA9aCBZruFa9eu4c/+/C/w/AvfQ6vVxpmzZ/Hww4/g2NoRjIcjTGcTYatbLQXeWvvGYLIi55P7Op5oP+Yy2aGkjGHsod7torO6gr3xELvDIcDj5PtHQwH84XCMKdt/MXBPgCql7XTI3tvFuXNnsLqyhp3tbWHguf9k5YkMOHcEGKVsC1ORsQ/8Bhq1JvqTKaYlYOyl+MZzz+ODP/lhfOTjnxCZ5ZSKBzrN+2W8MfLw8uZMepiW2YrH+WaJC64zrtPr2cMKRlhNR/I9wmr6RXn2vPTaQLJdO/vVIsVrqrieFNeAw4Hr4fDtdiD3dozyoVDvDvXMRWC9n1FWdkzl52z3RdknywbEtElUJnyNqpE8cWhrmMmDraUZj4MGTQb8rdbW/rZ/7XhtXHUtZI1ziulMe8tzrTXjQelCwEbnUuN/MNFwGO9u6+X+sXonGGXb/4Pjqt82dz4Lvd7njdy0TtiAqQFlOoobC21toPgekygbw0wQSvVPcY4WJfAmk+b7+ftkOHElByVNZDq2247BQDG/W0pJ2L+B17RjoLkvPE9cQ/gwdlqON1X3bQPJJr23/bf3z8nuC+8vzgOCd2NNCUe5FpVoyogI8WAPb778Avo3rqGKGRoeTRfLaDCBSB8IJvoonaYDs6xtCpSlt7KUW6RSq8wkKHsqS/JYTMR0PeTCrEoTdcbWhAaN1yvYSmu4kdKcIpF2UZJmTiJR/EhbNLm0EzwU7QLTCfqzCJ//1jP40ndeQLmxjLX1k/jgY38Lk60+PvfpP4Y/idGp1aXP8jBmH2VVKxHoM6EhY+mS6Bo3qOqIyYCbq/fj+Sf+Ad5OPbB8djh6z+pv3470moNV7msbxXf98WMI3t/1Y158wWIEFiOwGIG7jIBXay0p51iQ6mVsigNXFuTlgW7eSskAKFuTGFATgy9hCo21dY6ljv1UwJa/ZgGTZsdzuXQxyBS25RCQrEGek4UVWs9k23RBcTGLb8eb74OTJh8SQBfHYn8tsIDkfb1KbR/5OXM9tT6cDGwYtJGVZbAiRlROeqnHp2A2G9NDTp4AY2GTCZDVKKsosy4mCfRwTIKtcrniubYglYmJeRCTh9PlJMbZpSZOLzUx2N2WY7rv1El0Wi2RGBNEBfUAWztb4tLbWelK8La1s4luqyvSZ7YlMcZEAGhde5ISMPO90/EEvd6eyMhFeuizV7QGQvxXGn6UgGqJTJIaIfGhvYApGWT7sYq4U9NZuh74aLdaUutNCTdl0nbcWzt7OHHqJOqNJv78Lz6Hz/zxnwjwoMnXT7z/SantrQUVtNtN5xJMdromwReBe6NRk++nnHvQ78v4Bo0uUr+GyCvhyH2nMKv42B4OsDeZYJP1dOzpSdAfJYhZoy5s8hTJaIx4dxcrrTZW15bRbGi7m3BCt/QIw/EI0+kMZTJn1RrS886YVwAAIABJREFUEmsaq6rkSMuYhTF2hiOEJQ/15S5qnS6eevpjUgN4a2sHlXoDHtl0v4LX+sDzt1gLXpK2U8K/inrB2qSpAoHX4OlkF0EaCqtvrtcmxMin5OHS67utuHbt2/ssgWPXa/7vPFC+HUC27dwLUL7bPhb3TYfJpOcKeuhgTkk9Sy2YBMvqWUspKmUCFi1JOexYi8lCzokiSLVjNFMqfjfXArk2Xe91ApN8/zzEEdv2uTIYtz1R85RViWD7cdgx5yDW1gl912Hgtvj5252Lw54/DGzfDoAffF4TE7rdHOhyTNgnWluTaWLR1nJzjS4mLqU8p2CYZfXIJmueq1lm8nGmrL6dq6J8ev/c4PrPtYH7UATQXOfsc5rIq0mibTIeZ+u+mGe5tlVSplKni7c6pFsNMp+z/eR2ODeEYa7VMgDO52dkhtneKYlRK3tos0zm1nW8+tx3MN3ZRMOL0QkqqNMngu7L5Yoof6S2F56AZQHtIsFmrTtLkUviF8G1R92wnTM765qt64SVNvEeIvXxJUSlCl5LlJnUinmt+bVzxOM5XZqg680wHfYQzRL4QRvf+u5L+OpzL6OyvIanf/pnEQ9n+PV/+a+whjowmCAup9ieaT9ymdtBE144EbURVVuMHcRTQRYrvfO9ef7juHj+Y/JH3KbU+fZuBu917W1aqyCpHd7v2OaZtImaqFHce/FI6gFSnv87PDy2jxy/d3XT78VxL75jMQKLEViMwO1G4G0BZQv4FKBYL995cynrk0onaGa2ywzQC1JrCVxcj+W57anGUAGiSNE0wDsMMBqTbGwyD0rZPmW1KetyoZ5KrQstnXKWVt8hIZiAdZVQ5s8asNTbvEkHtf8tv0Nlkerixd/1b2tRpfLyrGuKBDQ09uE+0iyKgNFq0gxIy765fWJm3LLzmWTaydpU8slayLzX8mEMno6fya8dE01XUAkocxbZrI917ApTpOCKXU5jHGlWsVKvYvvWhrDo9585jaVOW3pXkr1tNOrY3d2W/pcdPu972NnekRrgZr0pzDEDVZ43ylHp6ExAVqmWxeGZrMBoNBQ5K4NOyo/Jqsp8sJZYMt6ce3SFZi1zHUFQpV+r9M3mcVEiXa2yjQsdipVR5vgvL6+iVg9E/bA36EuNL6XU7Fn8zW8/g7/43BewvbWF+06cxgfe/yRO33dSzJMo3+t2O44R0fZeZJAoPefxbG9uYjAYIqg3UQ2auHzzJgZRhPPvfwzLp07gRq+HHo3aRE4NJOwDOmWf5RDT3hCTvT344xHOnTopwTDH4tiRo+KMTCA+nakbOs8b664pf+ScHZGF6Q8xGc+Q+j7a6ysoN5s48+BD8IMAUZKi0exgaWkN0zhFVKnjwqCE720MNKjnj6v11prW/Nxz7B/zd2R/RMpeJYNUlE/be39YoGzXxkHGWAHRYd91p1pm3Z93EijvT+RJWsHTvuhMDrFeeBYSKLueugKWlMliWYHVqXK/LKljIKGYeGO9fbbWZYCD859mXZzvNOBjGYQpQmRRc8uCfpat7WRt5fXN16TkpAwQKAvDmYPxQoMmt0xmtRyFcpfbA4m73UbfLlC+3Xbmy6qNvddxtbXQ1raSx2tcAVixXtdApgFNvp/X0NbmtkimWYohyYdCb2auS5Qzq7qHztSRuPkbgNbx1VphKYthosq1qzOfhWKCkvtENYa1AVTmuabO1m7a2z2L+2ZrOD/H580EbjoZy3dyn63EhNuxY+ZnpS80DcZYBsJkCrdBCTVS1MtAuLuNV55/BnFvG+2KhypitBt0v2Zv5ar2UCdQpts/W1AxSVlxSW8yzUFVWkWJn4Fbi/X+XtEWVTw1BUPPWPotU5Lt4XJSxciVNXH8OI/Zo/4kJmhSUuMliOIJ0tEUfkrvigDPvPIa3tjZw/3vfxJJVMK/+z9/DbXdEPWZh2E6w5vdJbz11N9G1NT6/8qwj/u+/SU0blx246LmaurxAXzvA/8Qm0ce1Hs+ewMHgfQx3/+4WyumeKmFaLktH+N7y7uDd6RON2nWD90f+x7eb+O2JnpL4/DdZ5fpw9a4/T5JTT5rpp3r/93WhMXrixFYjMBiBP6qj8ChQFluKq4eLAuLXT2v/W1AlnWa2k5Igxbe0P0y66rUjMmy7BYw2raLjLIxHxrwqDFKkZEpBj/7mehcUk2Dp0Kt8T4TLzNXseA1Zy+0N6c+ilJl94wwxgx4HUAuVP7RrEvZXZWD58foXEQrVQRSS0b2WGveTIZncr6MMRJXajOFYY0cnX5Y20Vwq62LBETSKEpaXyiLQvDN8bPatmKCwYI3YbejFKUK29RoMGitZzQ4LQbHKrmWZ4WRAmqlBCW2upqFYKcQBlqdRgPNWhWdRh2Neg2jwUBYifX1FfT7PQF7R44eQZUO2S2a0rDfa4Jmg66mgRiblaQ9SSCBGvscW5so1gBXSj4qJTpfsxZdgQhl2gREZBCyGsCEUkYGm9qRzJdt+gJyCWxq1ZrIq5mAYOTU7nQkyNvrD1ANAtQI8vd6YK/P//Cbv40b167hfe97GPefOyesNPsuS0Kg4gvAl/rwWYTV1RV5jgmBCZ1SSyXppbw1HKN59AiOP/AA0GxgezjCYDzBdDJDNA1RYo/RWYTe9i52rl3H3vWrIKfw/scfFwMo6Xfql7G5uYnReCzuxQwywziStlsjSrVD9owtob28giMnT6C1sgy/URfH74q0lKpjqbOMGuvDSz52Qw8vbYW4NNA5xHGXdkZF6avU+JfRKkU4neZAueh6fQ8dmO66Lh7GKhrQ2g+47vb3/hl81y+/wxvsu/J1RoNunYcOJEcTUQbwOUCln+yzq63P5l3pD6hQCt9N9s+8E4qKlyKoLh57NmbOSFFfyxlIvWathpQt1tgX2/qvqzDcwLIkA2zgeL27Gubi+n475vcwQPyjjHn+2SKAKRqM5YofXd8UEFqtOD9v5l3GvkqCySVR+dytja0sUcc5bcemcu68pEfKYpyBlr1mx3tY+Q4TcqxNL67ndr+y+1pxvKjoKCZ3BaQT7Pq+AGK7hxAQU7nAhxmScb95Dym6pFOdxO+rsl2f9D+uqUN7FKMZ1FD3Ymxfu4SLLz2HZLCDlWYNpSSSRCHLXNgBgPwhmWWCZa7hcg+nKoJ1zATTZI9ZDy33Z51TAvTpyk1QKhJsJml8vXXwb3cdjFDGBGXEaYqmF6PmqTGjjDnvn4hQi1OkwwjsUjb2PFybThEFdeztTvH7//q3kNwcIdmbYOfUKTz7iZ/LEkd2y+Z4nvrWF7Dy5qsag0idvhoifuOpf4p++0g+xTjVef591+aKKi5K2wv9lPfP5em544fW7vpbPVSub/3IU1+ZZWeM5rZGJjmt1xCeXJvbfnlngOrVWz/yd95xAwTLZJY5RsXHojXUuzvui60vRmAxAj+WI3BboJzvrZn2zFnDyMsKuLjA50DZggCydwTKxaDPgpNi4JADY2U/ctmxsghmvKLZfQWtfJisWNkuvTErh+oy/gW2psgQ5UyyM+SSHr4MxArHVzCfyWSVpuVyr6kcUhllDYbVaMacwNXllHVfBLQQ1lRq4dyN3OndM5dughcJHhI6t5IpMkMfAkF19+Y+MhivlEuuNpLfmWIWqoEYpX2UP8tYMHkhMm0CSI6JSuPiWE2S1BhN2T3rXz1/U3SsftnDLBqj5MWolvndHqqehzrNYaq+gOV2vS7g3UsSHD+6Ludw89ZNAXlkZDvdtrAeHCcxjnEyRbKVBIdkpWlexWOWc0UTMc9HtazsCR2DaaTF99frlM+l0jKJTtrsh0wXa5pj0bnaKyUIgpIEgQyYGABKb+JqFWuraxKMjiYhdvt7Eiyy5dLS6ipW1tZx6dXX8Gu/8iu4ePEK7j93GqdPncbyMvstd9FudwR8CzTxUmHReS4YkNPBeka2uFxCWguAdgdjr4TuyZPoHD2C7b0hxuOJ9ENGGEl9Muu9x3s9XHntVVx54w2cPn0a586elbZQ3CZ77nL8mEAYUokwC6XlVbPVQqvTRtBiT+clNAj86zUJavygLokBAuRm0AS7T09iD5vTFC9vhbg+jLR7iygTFPxLbStdx7nvSYIT1RlWkkGBUabCIzdCmrtO9teYFibQnUBW8bXi7/uB8vw6cWem851klO0wiuwvGUbW1VO9wDZ00i+bRkUity6LAR3BhbXJM+mvAWUDQHOgybWY2p/cKn6vrnUHW8LJZ8jcGcgTF2Bx9qJ0BBCJvmuZwwwSz69srHCSXObDS9QUyh7FZMG93LXuBUAf9t6Dc0YBcj52SqjLekZwV+Z6pusvgVtRokxAaQBUXKajRABnsazFSoqsXzLXbLlGnQeGAWUbA2sNJYlHJ4+W2vRUE6V2rvi6mXQV3czlXuj602si2hKqeg/l/hjjLQCYc821E+P6ZdJsfs4csu2Yue6X2SlAzLI8Me3iKJURSRnF5qXXcPW1l4HpAHW/JOqVer2GgMZeVPewYwB7Kbs+8mL2JcwxHbFZepJLr2lKSTZZEm28j5RL2CvVcMMLcCGt40x5gif8ccZA895D0C0JZefloYOl3Q6iyVjc/zlDZ0ksvZYTv443L97Ep3/3j7F3rYdKUsZ3PvkPsdPt5jO1IGrxwxke+8N/o4lAqihcjPC5n/mf72UKH3gv64jD+wpAe987glcvwwsP70N+r19MxlsUB+z2sNRGeGoeJNv2/I0dVDZ273Xz9/x+mnupwzkDvETNuw63jrjnbS8+sBiBxQgsRuCvyghkQJk7fHhwe2egbMZbxfosyq+LAePt2COrQc57I1MmmLeGKjK1+wNNCx4t2CgaVNlrIit1gaYBzwPAXQAvZWAHj9OCXduGnVQ9VoJj/vAmqZ+1JAHl4xaQaUClgZRTmWev6TFpSxPe4C0AE2wnSQbuFwkLdfnm/UpqyMheDglmCETbCKdqKkSDFgbz9t06fsrGSva/7MvfHB9l2DU4ZmCRs+GFftgM5MolhPEUqUeQSxMoZuDJDHho1wN06nV0W01USh6m4xHWVlew1O2IKdXu7o7UuLUI6hp0u1YZKGW/DHajOJZ2SAT+BIdkmQngK0wwpCU0a01hNNifeXdvVxhplVwH2NjYwNWrV6Uf8gMPPCBM7IQtYNIItVpJ2oNQRhiQPZjF8t1rKysqc6TEsFZFvdVEq9NBo9UUIN0Karh08SLefPMSnn32WfT3Bjhz5gzuu+8+rHSXlIEJqmLkxN7KK92uSDH7e3vSxiot+/BbbZQ6XQx4apstNFdXUW22MZ6GUostDthSqzxFNJ4C4QTXL72lc4C1htPQgQAtYRCmhuNF07RGHXU6jgtzXEOJtYOVMiImQEoeKjWOTU0SDD7D5AToT4ErgwQXehF2p7G0ZYkJfEuqQhCWiAF1uSTA/JH6GJUZZcUcazXzur30msH+wXq224Hk4qJ4GFi+HVDeD6oOA1k/vGB4fqkugkRZK4RdVDY55DmL2OJLmb5SWa8JdQZX0KPlGZqIKKppDjtehRo5ELZ1y9hJW6uK4G4uecCZkqp3g62V8hmC5TKlrMr8kV1jux/3ZXrZF+QBJTFempe3W3LxR72R3Qt4vhNQ5pporf/kviEssgJlq9s1ozS+zvWEANjGtFZvynnh83ZsHDNed3wff6xtUzzlWjQvveZn5XpxSQsbbwJlArxi3TPfY/XHdi6z+5Xrx12sX+b+cl0ji2wAX1hjJkFndLiuyffyM1b7bGU7en2qlwMHKIwINil/LoP34cD34Edj+OEQm2+9hptvvS79lpnwZElMjVJv9obnD8Ex13iuJfy9ouxyUAlUmeCYZFRruOZ38Foa4Ea5gTe9FibSypBnJcUn/F38vL8lDLMZezJRKo0Sed+0bDfluzFQq/Ec9OF5MUp0Ip9GqJabuHljD88883186cvfwXgc4S9/4X8QIC3XusvySptG56x+/vOfQWfnpqxnvF8O20fx7NP/4480hWdHlhAdWb7tNqpvbbwjEuz9XzB56DTSau5HsP/1+osXf6TjWnx4MQKLEViMwGIE3t4IzAHlw8Fy0eV2PhzVG6M+lwc56jgpzEbRsMvYC7vBOflvBpKdW5DW+7o+l2QLnJFNMaCU311bCjXuMKmw3qhdda57nht0tcUSWOYst7xX/ueaqRSYZD2oXKp4AGAL08H9y6XMBBsKBhWg8zPGCGjARBZXmQQJouULHEDPfmfEmksBlbVSZogAkodK+V5IE5NyBceOHRG2cjDoC8gkE6GuqpQnq7spa3fLfhVbuz2p/xUnZQdateacAb6Mqgoa3T5JQFouYTIbI0rYs5LyPF+ke6zTqjHAq1YEKAe1qvR5JbhaW14RWSrB/Hg0lu2ztpcBn0rzVSrJdisEdoRq6gCugFYMu2YJGrWG9A6m5Hhnb1fMrTh20n5qr4dbGxvCnBw7dgzLna7URzfrAbcm7DbHqcV+zwycZjMB8ww0GVxSOk2ATMBJhpbj2mk1pAa73ergrbcu4y+/9pe4du06lrrLwvYuLy2ju8TabDoOT7C81JVgdG97WzLu3ZVV+I0WolodadDEtb0eat1lnDhzBmGiqgseM41nZtZfmW7gdNodjyW5QCOvTqst+ygqRrI8tUCAPZMGZG9E3EAVBTP+FV/qlBPKqRms8j+RMKSolivYC8u4OEiwMQWGzOnwfay1FtdyoS+c6kETNh+q9zERdj+vUXZiDV1RBIhxjtKiTI2u8rrifC3QOXR4vbEtTYcxp3adH7je76L7vlegbEUW2drhdkqZPr0smajivJkRIGdAWceGII3guCImSAQROhoyRFaKIck0W29yNYytO64hsgOpugMCqLg2uiQf98cSaUIWW69z81iQ7bu1KAPnXPLYOo2MoLpgS9LQfpzZEdvP6VXvpNemmrnTvUOlMIe8w7kn7XvFzst8/fEcTs8+cbsaZR0XTe6IrFbW10RM03guuHZwjMTdWk4cMA2VUaaCJpzO5FpnX/XphH4GLLeJZW2iESHLMqha4fuZbBPXeUlO6vlTUMuLR5U4PN92f+CQsicxyzyKQJ37VSxxMYM26QXPc8LkZMZEp9L6iWuhuJlP2RVBATg9HSzhwudYamN1zNyHrIRGvDFi1BstVOpNjMZTKfuZsQ1fPEElDYHpCDsb13Dz0utolxI0qmqOSDaZ9coBZddsv0X3a3HCVrDN+4i6c1OCXcFXglP4vH8sX4fMEJDJXqT4VHkbP1ve0fnGRE2pAo/rlKwd7iHTpYR0liJk8qkUwUtnqJBlpkHdNEGl1EDiBfiD//RZfOuZ5/D5v/PPELIkyVpR2RrD70lSnP38pwUoazeKFLvHH8aLH/zFO83mu74WnloH65Nv93i32N3x4+fuuG+1N66jNFoYat31BC7esBiBxQgsRuBHHAEvaC87FfB88CMBh+qAXPDH3/ebYBwMT8XUy0mgi/tWZID5vAURRbaEz1urDpM8Z8HjPil1UY6Yvcf6HbtgzoJdlSGrNM5ustkfih1ywLo/onMBaTFYse/LWmY40G+tXI1RKrYdMfbcoLcwmxKQq7xcjaxUVqg1dAmmwmywxVFZWFQBm5WaMKUaTAFLS11hIVgTzNCDgR4DRgJkmojxc8pWe7ixsSXtiooBFpMIFmxZ4qPIZPG18ZRBpLZDEuZDDLcigHJr9hllfZ3re8xY21o8CQCfxQLkOf4MyiTodyeCSRAJeV2dt6oDdPawxo7mMhVhU4DhdCLyaxlbx+ZL7Shb8ySQtlNks7vtFlq1igDmGl2q2QOVUryYgZeHphjjlLC03FGmplxGkwDZS9HttKTmfG11XUzlNje3cOH1i7h65SqCQJnsbreLI+urrp6cPUhLwiYnsxmOHj+BoLuCQQwMY+CNGxs4cfZ+nDp3XoByxFrzhBJ8BvA6dpT0cvzG46HIt8HjLpcloaHyfSZeCHyc/NYlhnzH4EyTCGESY5LECClfZJBb9tFuNCWJcHNcxis7M+xME4S8pP2ygAgCZWPXON94vR1pVPBgZYQJzYwEKLN9F0177EqmQoFmcgR9TPxo6y6taTTJv4IXnd95raKB4nupczY59b2wkndbD630gq3MhEkv7JAuA6YsieXcRLMJ4tlExorydzHYkppkllXosds5kuSBAFeVAxdb2CkAz5NQukZQ7q5rk/VoVxMiVXzIdh1oJhBXnKsgWpKRnPgOiIsHQKyeCYofVIKqvcYroiaRE0nXbPksazQ1QaZt5ObX/3sd8yIbPMd6u83uZ4sP276kXizpKeUw+jDTLumf7kBq4voX2z1DvB88B8bYWo0megKcNUHFsaS5IPfDQLEBbL5m54ut3wwcqwGhnkvdf01KKLPtankFKOt+SiJMwLl+X1FVYPcEuurzd4JlM2XkesT13u6FahpGwKpyZZ1vKs82Fly2QXWR72f3TLuvct84p/gv2+lRAcN1Skwr0xS3Lr6K2ZUfIPAhpRpsCUXlDeuTq/R/oKqHihNRJChbTXaZCUomXL9XO4o/qN03b7jJ9cmdv39euooHfG1tl7llm0ml7KTWx8s9HGpeSYO8hGsi9RAeu0ZNZV2ktwfPx1e++Jf43zdX0Vu/T+5h0pZKTkYJMUtHSh4e/L1fgz+bOrPCEq48+Lfx5gMfu9uScMfX78ooX9lEeZf33nf2MX7kjMqeb/N4JyXf7+yeL7a2GIHFCCxG4K/XCGRAmYe1P5ihLspywAzk5oFysbeqDkr2ebpPi+GMMb0HXawNKBdlcBasWEBgQ52DTBc4udqueUbK6ihdP8eMzc4ZF/dpV0tsIJ/B8nyrKmXN3MN+dxGS8EbOTZsMMYMRO3aTY1ugTLChuMZcOPkH2Ws3dk6yZywWGRIGgmQWuAMjtgeaKCPLXsVSp1atiznYaDhEfzAQua7I/MhSx7EEiHy02m0Bytb3l+CHruAzMsoMRjJUv68dVepqGaUti/bKZK0zAXjqpH9kqKW/o2xDzdDEHbniYxaFmayXgK3u1zEeT7V3tBsPkS1KYKQJAgb3Oq5ae8hgSQAMwRhZDZ+VdgxEIwGM4rpqTuGsyyR7Q5MccVUF1pc6WF3qolNvolmtgiFmw69gfWkJ3U5bjqPKFikc76ovhl3sl0yWkACoTplmAjSbHQmMd3f20O8NMByZC21NEwOgbLCCZsC2LCn8aoDm8iqicg3XtvbQm8U4df5BHDt9Hybso5xS+qzyQyagGPiHkUorJ6OhtNGS9lGsqaYbuDjxan9e4Zec8zqZo2QSYTqio/YMERUIlTL8OoF8R1go6Sdd9vHazgwv35pgZzwTwzLO60ajqduOtbbTZJ33tzypUR5PZg4oU3pN+bdKiTn+NJNT4KDlCqwlN6CsgLGcYS5TVhTXhsOA8u1AWXaF3gu6vsv6bNe1q+bN1ii9iF0bGwL9ONFyAKopwuEcWyjJCCdJVwCbJwRMUmsguWjyVzxOAU6xkl8m27VdV/aOANeVKkhphgIySxBqr1hb0ZTFtgQXnxWw5cCc9L5lb2Ux+vLB2kN18ua1bqz/jz9QlqRE4aA59hwPS0gWa7bJvE6MPSaw8jzxQ2Cij2sRAbG157PaY76HSUeek/3vMYm2KYSszIYSZjKyZiZm5521xpw/3F4xYcLkFR+ypkUq8eYaq7W1avRlSRVKwKVdnpN883MmKzcwzr/tO+Q+4Xqf2/7ZPdXk4J1ORxywb37vGxhs30I9qIlBY61aEb8JOrETINfKBM6ORWZbOtYqc867ufm79Qfw/fJSobOEeoU8VerjH5c2BAxLIpn3ShpPcuddL2abuFxby35Nkj06rgTKuYKNY7u7uyv3sWqpil/9o2fxq5Uzsj4PhiMxdwylj3IJ62+8jKPf+YqMqdy/4wSvPvVfY/vY+36kiI0O2ZRBHwpa4wTBhavvWI1ycUdnx1cRrXYO3XdvEiL4/9q7mh45rip6qrqrq/prvvDMMGMbTwISJiFLxIZ9/gR/gS2/igUSmA0SgUhhA1KERORPUMbYBps4sT3Tn9Vdhc6571bVjB0SizgkSvXGnpmu6qpX772+555zz71z/3+6r/bgdgTaEWhHoB2BzzcCUX+8fRYfOzBUEGbBF9kXMReVr7TXs9UMSY0ryWow6DTIUwd27uhsRlUeGOhTQhDO7L21XQpyxZB1FghyYKdz1plWAngDHmZspXi3uph6EBywimlpsNO8Rs/s1/dQn8WDFmeOrN2KvvUryTLZVRpL2Ze9mY55UGP3bzJOBgbVfbM1hrLlQQpNqZuCY2eUyYpMMZux5hjWc5hZebomk6kDQj1bIVdpXp+7artslsEa3a7ZX5j9LdlKhhl6vye/Xwf7Nni1bNwCNzpSW5siAi85M2fGQIpdY60xW1bRmIjtp6ICPdbJkslY5MinudgymnWZJNzGgj+7TJ7P3MomTb5poKAjxpXogOeSP6ob5oR6bp5XLHSwIgrhP6I8F5O8yVZUdO9cLtHvJri0v4/Xj76DjAw42fksCW7F9kzZbopzaDAYoZ/2BSh5dprX7O0fIOmlOD6+i5u3bgrAk6FiDXavE2PQS7EugXQ0RpQNce/RYxy89j3sHF5ENxthxvnBe5dzufVJZcA4zxfYGI7kFM5aQc5NgZ7VWqy9EZyhOIBziACHbCX7MDNgGvTRGw2BXtfaw7DvdLcrKTfH9C+Plrj98RKzfIVlYLt2trcVgPazPkZj9ps2if0b2QJZsQyM8lpBN9kkSZADE06AbXOZUk+y9MZqce4aC0rJuK/7xjoNTO3/Gyj7yq6k12ERKBkhpYK1i+PaFADJpyjoci2PAXMGpzKC41UpIBpmW1KHsCWXVAN8zrJOs/3ATQe5T2mdne0n7xuxJxEdKGsdamnUpoP67CoJZ1pUV6jwszS/wuep5CMYC0YdJtWC4Zf3nX8BcfVVYpRREPSHlkUVUDYpNn/vyQgCZa9X5h5IRQ6fIUEzX5yfVITwPWxDK35WAAAIUElEQVS/xvc0QTLH21yobX060CVotr3LSma0+4ce1axXZy9tN+3y7wlnlJ1J9lpqyrr9ePsac6baJP/1dxCTfudbMNp+R7DvUm6/Lz+nA21P5lSgO6hNBLzLFYqPHuDe329jOTvBOEuQdUuV0lB+3eOa7oR+9qqV5jjFYp5Vp6ya/A7eTQ9xq7eDJ3GKQyzwk/gp3oqmplBqAGXuldy71dXBDQS9hKMM/cZD8s0sGSKVqLhpJdfjcr7Ch/dPce1P1/Grzj46l76L6WRG6hkXbv4VF259oO4MTHxyvTGW+POPforTpuN1Pbwv9b8iS2XodaZmmKVHxw9fqfz5hbLvVwjOX2pQ2je3I9COQDsC35ARiIbjTcI3BdXOSKwVMMpW1BxyCUKlcrL3maQsBI6NANCOJ4Cymjd+8xP48QcGjnx5j8hGaXFoI7UCAyI6C3vLDAsyeE6rqRWJxfYUEWVtDDgMQFfO1PyCPscGS54YXgq2QsZerJgHPc3fSVJq520yRSYjtRNV48TguerB7L931qfJ0D8vbeQ4eTCq+wyBLuseKbHm7ywYCs/C74FAsqqhdNfquuZP5wztYwQ6xfixhYc5v4pBsqjqLOOvXEho56WLsfo3k+VSistg1dhrtXQK0kIF7MEIyubFSq2MyNaUbLmxMhDMl/3dAImNofXl9rptT6rIu7wbnMx1sLmjej03eTABSjFiZnzGV8Xwh0bW5khL2m6NQa+LjUGGH169isNvbWNrMBDT3O/EGLFVCvuKponYISYORsOBWlmZhDXG3uEhRhvbGO0e4N3f/wHvvPdH/ODNt7C5tQWsFuh3yeKPgG6CJ4sFxju7eO2NN9EdjDHNC7VpKlWXyFZDjb7VnULXyHkUBwDK66USwINzznM+OZLnLqdNyQquCiVoijhCXgKnZJhL1m5abfp8ucC1949x/cET1bLv7u/JeGxyemL9oMcjgWWf0z/eIIPKNlRs5UVTNDcRypUsMVkpAYMF7Fx3HC+fJ5wriYzsvHfv55Nef5mMcrUZhMXsjvecZgJcAeDSFI9Aq1gRZFHyb3XhTSWMgxNXxRD82nplOYX3OrdEmZyaK+CjI/We5sv3Ff8M338cKKtnb2C9qwRRSA5aoqk+m85VpaI6YpStrp0KAmvtU8n5HXw2LuarBpRVsqEbDMoh3bDt1U2g7MkGSeWX1rvdjb1cfs156vJrn8dWd+5SZ7bRs/XXZIUd9Fpi1yTZVCNR/VLVIIcyHFcEOHD2Y8h0el21nmundvVmYtqBuJKdvVT7gBI0IVHgwFfJw3Advv54/bwuNzHzRIu/1+8vY2KvXGP65CMc37mOYv4UW2kHg26EfsJeyhmS2Jytqd7pxqyhtu8Cc8Lmmre1bWZx1j7KlCUJuuyEEVRXqiunPJxAmceEdmX6PvA9rTFxZYoXSmpMuWKqtvl8jTvHj7Ccr3Htl7/Bo2mE7aPvY3XjBp49nWgfnLDv/GqJTkZH7yHee/vnX1gYR2aZPY+LLEE8zxFPZirnedUvul+vNwYoOVcWS7Am+sv43Fd9X+352xFoR6Adga/LCESD0ValM65YVwVOMVb09qWpCUGd149J1rQWOGLgIikmzU8CBFPWmJiGbIp6/7JTiRk5qRaq10Xaz1SPxNY3ZM30r0Anf7YMvQBBCO4EggJA7kSh3ZICUm8fwsDe+hATGDsL5wDAQBTZgLqvs92rUSn8kiXosmx2AMQiaQzE+flU8yzTFHPDpdEJgwNjohjwMPDl8WbcZSR4ZWcT/u+stwFlZyk8AGJAVNfE2TQy9shMfhQ4nZFZ+vmd4bK6Q7JaFnjb8fyipfTyvA1PICytbDFcu1+z6iMZIKjNVCEJHU1fWDdMQ52c9arBzdvq98JUopSOiZQVTbXqhMD5+2pKGZ4LzKMYhdhicuEWVkmSHeaZHUuQznnSM3mfEjRyPFJdNK+JgLCXkIVdI1qzNdMKr1+8iCsHB9jf3MSF0RhjGn4xGRMDG8OB7pHu1uNhH700RZr1UbLfaC/Fzt4h3v/gBq799ndyFr585QouH+yizKcydOpvbGC4s4ODoyPsXz7CgmxslOjKeQdk9XWdQfLKWks6los1o6s5kxocS8nJ7dlybhJc55p7loNiGxfKzMl+0XzrZL7AbJEjpglY3MW//v0xiiTF7acF7j6eSspNN3Iefe/+Xezt7WJjvGkTrCwxTiJcTU5klmM1yqVk19bDm/W5NEeyFl7GngVlCPNpwV3ZelubYZsBm7rdm+agaM/nt8ZaLdL4W8Mr4GVB22duvmcQpQERgRQ3W1tRLsu6c47DwszhVIZQl1mElXnGuI9zryyZxLPnp0ShWt7Z2nWm3bKSphPwPcrrWfnveaBs7KUpMbTnEThp7yBICwaGATBXQyzhAa/DSmYcKHOhU4pt+1ysnCbB8/l94WXH/NPWcnVZ57wfXnT+T6tR5trQnAtAWc9BmVt7Cq7QYFLQkxYuvWZyx0DzUkCPKhuyyjyGvg78u5J6JfcKSwzZowtrr9EKiufw91dyb5WJ2DX47+w7wZN3phAy0Gp7NJ8hz0Wg+CzuYcY6atYFF2ukxQJj5GpRxfZuDnYrRUOQWjuj7WuHSRdv6cRz+xzymmYy685E06eBAvB4tcTjBx/i2cO7SNYTjDrAIOkgHmwgTzeBmPt8hO1yhiF9AwmUk7rlGK+B/cNVvhGAMhNl1hbR5paug3tzUAu5CafGV8lOelbUZQN+PzynK6T43k9OJrj98BPE6OHBP/6Jd37xa1zcvYSsO8RkMsez0ykm+QInsylOphOcbn0bf3v7Z5+5FbRvaEegHYF2BNoRaEfgv43AfwD4eUTd1isQ7AAAAABJRU5ErkJggg=="/>
            <p:cNvSpPr>
              <a:spLocks noChangeAspect="1" noChangeArrowheads="1"/>
            </p:cNvSpPr>
            <p:nvPr/>
          </p:nvSpPr>
          <p:spPr bwMode="auto">
            <a:xfrm>
              <a:off x="9075738"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pic>
          <p:nvPicPr>
            <p:cNvPr id="2054" name="תמונה 3" descr="cid:image002.png@01D29BF4.E0978E80">
              <a:hlinkClick r:id="rId2"/>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675" r="24077"/>
            <a:stretch/>
          </p:blipFill>
          <p:spPr bwMode="auto">
            <a:xfrm>
              <a:off x="0" y="44625"/>
              <a:ext cx="9108504" cy="6813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מלבן 5"/>
            <p:cNvSpPr/>
            <p:nvPr/>
          </p:nvSpPr>
          <p:spPr>
            <a:xfrm>
              <a:off x="395536" y="836712"/>
              <a:ext cx="8527802" cy="3240360"/>
            </a:xfrm>
            <a:prstGeom prst="rect">
              <a:avLst/>
            </a:prstGeom>
            <a:noFill/>
            <a:ln w="31750"/>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grpSp>
    </p:spTree>
    <p:extLst>
      <p:ext uri="{BB962C8B-B14F-4D97-AF65-F5344CB8AC3E}">
        <p14:creationId xmlns:p14="http://schemas.microsoft.com/office/powerpoint/2010/main" val="40706009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hlinkClick r:id="rId3" action="ppaction://hlinksldjump"/>
          </p:cNvPr>
          <p:cNvSpPr txBox="1"/>
          <p:nvPr/>
        </p:nvSpPr>
        <p:spPr>
          <a:xfrm>
            <a:off x="0" y="-27384"/>
            <a:ext cx="9144000" cy="584775"/>
          </a:xfrm>
          <a:prstGeom prst="rect">
            <a:avLst/>
          </a:prstGeom>
          <a:solidFill>
            <a:schemeClr val="tx2">
              <a:lumMod val="50000"/>
            </a:schemeClr>
          </a:solidFill>
        </p:spPr>
        <p:txBody>
          <a:bodyPr wrap="square" rtlCol="1">
            <a:spAutoFit/>
          </a:bodyPr>
          <a:lstStyle/>
          <a:p>
            <a:r>
              <a:rPr lang="he-IL" sz="3200" b="1" dirty="0">
                <a:solidFill>
                  <a:schemeClr val="bg1"/>
                </a:solidFill>
                <a:latin typeface="David" panose="020E0502060401010101" pitchFamily="34" charset="-79"/>
                <a:cs typeface="David" panose="020E0502060401010101" pitchFamily="34" charset="-79"/>
              </a:rPr>
              <a:t>הגדלת מספר </a:t>
            </a:r>
            <a:r>
              <a:rPr lang="he-IL" sz="3200" b="1" dirty="0" smtClean="0">
                <a:solidFill>
                  <a:schemeClr val="bg1"/>
                </a:solidFill>
                <a:latin typeface="David" panose="020E0502060401010101" pitchFamily="34" charset="-79"/>
                <a:cs typeface="David" panose="020E0502060401010101" pitchFamily="34" charset="-79"/>
              </a:rPr>
              <a:t>הלומדים בלימודי המשך (טכנאים והנדסאים)</a:t>
            </a:r>
            <a:endParaRPr lang="he-IL" sz="3200" b="1" dirty="0">
              <a:solidFill>
                <a:schemeClr val="bg1"/>
              </a:solidFill>
              <a:latin typeface="David" panose="020E0502060401010101" pitchFamily="34" charset="-79"/>
              <a:cs typeface="David" panose="020E0502060401010101" pitchFamily="34" charset="-79"/>
            </a:endParaRPr>
          </a:p>
        </p:txBody>
      </p:sp>
      <p:sp>
        <p:nvSpPr>
          <p:cNvPr id="7" name="מלבן 6">
            <a:hlinkClick r:id="rId4" action="ppaction://hlinksldjump"/>
          </p:cNvPr>
          <p:cNvSpPr/>
          <p:nvPr/>
        </p:nvSpPr>
        <p:spPr>
          <a:xfrm>
            <a:off x="395536" y="2420888"/>
            <a:ext cx="8352928"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8" name="מלבן 7">
            <a:hlinkClick r:id="" action="ppaction://noaction"/>
          </p:cNvPr>
          <p:cNvSpPr/>
          <p:nvPr/>
        </p:nvSpPr>
        <p:spPr>
          <a:xfrm>
            <a:off x="323528" y="3068960"/>
            <a:ext cx="8577336"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9" name="מלבן 8">
            <a:hlinkClick r:id="" action="ppaction://noaction"/>
          </p:cNvPr>
          <p:cNvSpPr/>
          <p:nvPr/>
        </p:nvSpPr>
        <p:spPr>
          <a:xfrm>
            <a:off x="179512" y="3789040"/>
            <a:ext cx="8873752"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3" name="TextBox 12"/>
          <p:cNvSpPr txBox="1"/>
          <p:nvPr/>
        </p:nvSpPr>
        <p:spPr>
          <a:xfrm>
            <a:off x="0" y="6381328"/>
            <a:ext cx="9144000" cy="461665"/>
          </a:xfrm>
          <a:prstGeom prst="rect">
            <a:avLst/>
          </a:prstGeom>
          <a:noFill/>
        </p:spPr>
        <p:txBody>
          <a:bodyPr wrap="square" rtlCol="1">
            <a:spAutoFit/>
          </a:bodyPr>
          <a:lstStyle/>
          <a:p>
            <a:pPr algn="ctr"/>
            <a:r>
              <a:rPr lang="he-IL" sz="2400" b="1" dirty="0" smtClean="0">
                <a:latin typeface="David" panose="020E0502060401010101" pitchFamily="34" charset="-79"/>
                <a:cs typeface="David" panose="020E0502060401010101" pitchFamily="34" charset="-79"/>
              </a:rPr>
              <a:t>תוספת של כ-500 טכנאים-הנדסאים בשנה</a:t>
            </a:r>
            <a:endParaRPr lang="he-IL" sz="2400" b="1" dirty="0">
              <a:latin typeface="David" panose="020E0502060401010101" pitchFamily="34" charset="-79"/>
              <a:cs typeface="David" panose="020E0502060401010101" pitchFamily="34" charset="-79"/>
            </a:endParaRPr>
          </a:p>
        </p:txBody>
      </p:sp>
      <p:graphicFrame>
        <p:nvGraphicFramePr>
          <p:cNvPr id="14" name="תרשים 13"/>
          <p:cNvGraphicFramePr>
            <a:graphicFrameLocks/>
          </p:cNvGraphicFramePr>
          <p:nvPr>
            <p:extLst>
              <p:ext uri="{D42A27DB-BD31-4B8C-83A1-F6EECF244321}">
                <p14:modId xmlns:p14="http://schemas.microsoft.com/office/powerpoint/2010/main" val="1643492658"/>
              </p:ext>
            </p:extLst>
          </p:nvPr>
        </p:nvGraphicFramePr>
        <p:xfrm>
          <a:off x="0" y="557391"/>
          <a:ext cx="9144000" cy="5391889"/>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7752240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כותרת 6"/>
          <p:cNvSpPr txBox="1">
            <a:spLocks noGrp="1"/>
          </p:cNvSpPr>
          <p:nvPr>
            <p:ph type="title"/>
          </p:nvPr>
        </p:nvSpPr>
        <p:spPr>
          <a:xfrm>
            <a:off x="0" y="0"/>
            <a:ext cx="9148242" cy="523220"/>
          </a:xfrm>
          <a:prstGeom prst="rect">
            <a:avLst/>
          </a:prstGeom>
          <a:solidFill>
            <a:schemeClr val="tx2">
              <a:lumMod val="50000"/>
            </a:schemeClr>
          </a:solidFill>
        </p:spPr>
        <p:txBody>
          <a:bodyPr wrap="square" rtlCol="1">
            <a:spAutoFit/>
          </a:bodyPr>
          <a:lstStyle/>
          <a:p>
            <a:pPr algn="r"/>
            <a:r>
              <a:rPr lang="he-IL" sz="2800" b="1" dirty="0" smtClean="0">
                <a:solidFill>
                  <a:schemeClr val="bg1"/>
                </a:solidFill>
                <a:latin typeface="David" panose="020E0502060401010101" pitchFamily="34" charset="-79"/>
                <a:cs typeface="David" panose="020E0502060401010101" pitchFamily="34" charset="-79"/>
              </a:rPr>
              <a:t>חיזוק הקשר בין החינוך הטכנולוגי לתעשייה ולעולם העבודה</a:t>
            </a:r>
            <a:endParaRPr lang="he-IL" sz="2800" b="1" dirty="0">
              <a:solidFill>
                <a:schemeClr val="bg1"/>
              </a:solidFill>
              <a:latin typeface="David" panose="020E0502060401010101" pitchFamily="34" charset="-79"/>
              <a:cs typeface="David" panose="020E0502060401010101" pitchFamily="34" charset="-79"/>
            </a:endParaRPr>
          </a:p>
        </p:txBody>
      </p:sp>
      <p:sp>
        <p:nvSpPr>
          <p:cNvPr id="11" name="אליפסה 10"/>
          <p:cNvSpPr/>
          <p:nvPr/>
        </p:nvSpPr>
        <p:spPr>
          <a:xfrm>
            <a:off x="179512" y="908720"/>
            <a:ext cx="2160240" cy="2016224"/>
          </a:xfrm>
          <a:prstGeom prst="ellipse">
            <a:avLst/>
          </a:prstGeom>
          <a:solidFill>
            <a:srgbClr val="92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3600" dirty="0" smtClean="0">
                <a:latin typeface="David" panose="020E0502060401010101" pitchFamily="34" charset="-79"/>
                <a:cs typeface="David" panose="020E0502060401010101" pitchFamily="34" charset="-79"/>
              </a:rPr>
              <a:t>תלמיד</a:t>
            </a:r>
            <a:endParaRPr lang="he-IL" sz="3600" dirty="0">
              <a:latin typeface="David" panose="020E0502060401010101" pitchFamily="34" charset="-79"/>
              <a:cs typeface="David" panose="020E0502060401010101" pitchFamily="34" charset="-79"/>
            </a:endParaRPr>
          </a:p>
        </p:txBody>
      </p:sp>
      <p:sp>
        <p:nvSpPr>
          <p:cNvPr id="13" name="אליפסה 12"/>
          <p:cNvSpPr/>
          <p:nvPr/>
        </p:nvSpPr>
        <p:spPr>
          <a:xfrm>
            <a:off x="6660232" y="908720"/>
            <a:ext cx="2160240" cy="2016224"/>
          </a:xfrm>
          <a:prstGeom prst="ellipse">
            <a:avLst/>
          </a:prstGeom>
          <a:solidFill>
            <a:srgbClr val="92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3600" dirty="0" smtClean="0">
                <a:latin typeface="David" panose="020E0502060401010101" pitchFamily="34" charset="-79"/>
                <a:cs typeface="David" panose="020E0502060401010101" pitchFamily="34" charset="-79"/>
              </a:rPr>
              <a:t>בית הספר</a:t>
            </a:r>
            <a:endParaRPr lang="he-IL" sz="3600" dirty="0">
              <a:latin typeface="David" panose="020E0502060401010101" pitchFamily="34" charset="-79"/>
              <a:cs typeface="David" panose="020E0502060401010101" pitchFamily="34" charset="-79"/>
            </a:endParaRPr>
          </a:p>
        </p:txBody>
      </p:sp>
      <p:sp>
        <p:nvSpPr>
          <p:cNvPr id="14" name="אליפסה 13"/>
          <p:cNvSpPr/>
          <p:nvPr/>
        </p:nvSpPr>
        <p:spPr>
          <a:xfrm>
            <a:off x="3347864" y="4509120"/>
            <a:ext cx="2160240" cy="2016224"/>
          </a:xfrm>
          <a:prstGeom prst="ellipse">
            <a:avLst/>
          </a:prstGeom>
          <a:solidFill>
            <a:srgbClr val="92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3600" dirty="0" smtClean="0">
                <a:latin typeface="David" panose="020E0502060401010101" pitchFamily="34" charset="-79"/>
                <a:cs typeface="David" panose="020E0502060401010101" pitchFamily="34" charset="-79"/>
              </a:rPr>
              <a:t>מעסיק</a:t>
            </a:r>
            <a:endParaRPr lang="he-IL" sz="3600" dirty="0">
              <a:latin typeface="David" panose="020E0502060401010101" pitchFamily="34" charset="-79"/>
              <a:cs typeface="David" panose="020E0502060401010101" pitchFamily="34" charset="-79"/>
            </a:endParaRPr>
          </a:p>
        </p:txBody>
      </p:sp>
      <p:cxnSp>
        <p:nvCxnSpPr>
          <p:cNvPr id="15" name="מחבר חץ ישר 14"/>
          <p:cNvCxnSpPr>
            <a:stCxn id="11" idx="6"/>
            <a:endCxn id="13" idx="2"/>
          </p:cNvCxnSpPr>
          <p:nvPr/>
        </p:nvCxnSpPr>
        <p:spPr>
          <a:xfrm>
            <a:off x="2339752" y="1916832"/>
            <a:ext cx="4320480" cy="0"/>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6" name="מחבר חץ ישר 15"/>
          <p:cNvCxnSpPr>
            <a:stCxn id="11" idx="6"/>
            <a:endCxn id="14" idx="0"/>
          </p:cNvCxnSpPr>
          <p:nvPr/>
        </p:nvCxnSpPr>
        <p:spPr>
          <a:xfrm>
            <a:off x="2339752" y="1916832"/>
            <a:ext cx="2088232" cy="2592288"/>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8" name="מחבר חץ ישר 17"/>
          <p:cNvCxnSpPr>
            <a:stCxn id="14" idx="0"/>
            <a:endCxn id="13" idx="2"/>
          </p:cNvCxnSpPr>
          <p:nvPr/>
        </p:nvCxnSpPr>
        <p:spPr>
          <a:xfrm flipV="1">
            <a:off x="4427984" y="1916832"/>
            <a:ext cx="2232248" cy="2592288"/>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3239852" y="2276872"/>
            <a:ext cx="2412268" cy="1200329"/>
          </a:xfrm>
          <a:prstGeom prst="rect">
            <a:avLst/>
          </a:prstGeom>
          <a:noFill/>
        </p:spPr>
        <p:txBody>
          <a:bodyPr wrap="square" rtlCol="1">
            <a:spAutoFit/>
          </a:bodyPr>
          <a:lstStyle/>
          <a:p>
            <a:pPr algn="ctr"/>
            <a:r>
              <a:rPr lang="he-IL" sz="3600" b="1" dirty="0" smtClean="0">
                <a:latin typeface="David" panose="020E0502060401010101" pitchFamily="34" charset="-79"/>
                <a:cs typeface="David" panose="020E0502060401010101" pitchFamily="34" charset="-79"/>
              </a:rPr>
              <a:t>טיוב החינוך הטכנולוגי</a:t>
            </a:r>
            <a:endParaRPr lang="he-IL" sz="3600" b="1" dirty="0">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2277944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ox(in)">
                                      <p:cBhvr>
                                        <p:cTn id="19" dur="20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4" presetClass="entr" presetSubtype="16" fill="hold"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box(in)">
                                      <p:cBhvr>
                                        <p:cTn id="24" dur="20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4" presetClass="entr" presetSubtype="16" fill="hold" nodeType="click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box(in)">
                                      <p:cBhvr>
                                        <p:cTn id="29" dur="2000"/>
                                        <p:tgtEl>
                                          <p:spTgt spid="16"/>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תמונה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62" y="27384"/>
            <a:ext cx="9024676" cy="6858000"/>
          </a:xfrm>
          <a:prstGeom prst="rect">
            <a:avLst/>
          </a:prstGeom>
        </p:spPr>
      </p:pic>
      <p:pic>
        <p:nvPicPr>
          <p:cNvPr id="8" name="תמונה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496" y="27384"/>
            <a:ext cx="9024676" cy="6858000"/>
          </a:xfrm>
          <a:prstGeom prst="rect">
            <a:avLst/>
          </a:prstGeom>
        </p:spPr>
      </p:pic>
    </p:spTree>
    <p:extLst>
      <p:ext uri="{BB962C8B-B14F-4D97-AF65-F5344CB8AC3E}">
        <p14:creationId xmlns:p14="http://schemas.microsoft.com/office/powerpoint/2010/main" val="2998171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תמונה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62" y="0"/>
            <a:ext cx="9024676" cy="6858000"/>
          </a:xfrm>
          <a:prstGeom prst="rect">
            <a:avLst/>
          </a:prstGeom>
        </p:spPr>
      </p:pic>
    </p:spTree>
    <p:extLst>
      <p:ext uri="{BB962C8B-B14F-4D97-AF65-F5344CB8AC3E}">
        <p14:creationId xmlns:p14="http://schemas.microsoft.com/office/powerpoint/2010/main" val="4279485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27384"/>
            <a:ext cx="9144000" cy="584775"/>
          </a:xfrm>
          <a:prstGeom prst="rect">
            <a:avLst/>
          </a:prstGeom>
          <a:solidFill>
            <a:schemeClr val="tx2">
              <a:lumMod val="50000"/>
            </a:schemeClr>
          </a:solidFill>
        </p:spPr>
        <p:txBody>
          <a:bodyPr wrap="square" rtlCol="1">
            <a:spAutoFit/>
          </a:bodyPr>
          <a:lstStyle/>
          <a:p>
            <a:r>
              <a:rPr lang="he-IL" sz="3200" b="1" dirty="0" smtClean="0">
                <a:solidFill>
                  <a:schemeClr val="bg1"/>
                </a:solidFill>
                <a:latin typeface="David" panose="020E0502060401010101" pitchFamily="34" charset="-79"/>
                <a:cs typeface="David" panose="020E0502060401010101" pitchFamily="34" charset="-79"/>
              </a:rPr>
              <a:t>התנסות תלמידים בתעשייה</a:t>
            </a:r>
            <a:endParaRPr lang="he-IL" sz="3200" b="1" dirty="0">
              <a:solidFill>
                <a:schemeClr val="bg1"/>
              </a:solidFill>
              <a:latin typeface="David" panose="020E0502060401010101" pitchFamily="34" charset="-79"/>
              <a:cs typeface="David" panose="020E0502060401010101" pitchFamily="34" charset="-79"/>
            </a:endParaRPr>
          </a:p>
        </p:txBody>
      </p:sp>
      <p:sp>
        <p:nvSpPr>
          <p:cNvPr id="3" name="מלבן 2">
            <a:hlinkClick r:id="rId3" action="ppaction://hlinksldjump"/>
          </p:cNvPr>
          <p:cNvSpPr/>
          <p:nvPr/>
        </p:nvSpPr>
        <p:spPr>
          <a:xfrm>
            <a:off x="323528" y="620688"/>
            <a:ext cx="8352928"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8" name="מלבן 7">
            <a:hlinkClick r:id="" action="ppaction://noaction"/>
          </p:cNvPr>
          <p:cNvSpPr/>
          <p:nvPr/>
        </p:nvSpPr>
        <p:spPr>
          <a:xfrm>
            <a:off x="323528" y="3068960"/>
            <a:ext cx="8577336"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9" name="מלבן 8">
            <a:hlinkClick r:id="" action="ppaction://noaction"/>
          </p:cNvPr>
          <p:cNvSpPr/>
          <p:nvPr/>
        </p:nvSpPr>
        <p:spPr>
          <a:xfrm>
            <a:off x="179512" y="3789040"/>
            <a:ext cx="8873752"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dirty="0" smtClean="0"/>
              <a:t>\</a:t>
            </a:r>
          </a:p>
          <a:p>
            <a:pPr algn="ctr"/>
            <a:endParaRPr lang="he-IL" dirty="0"/>
          </a:p>
        </p:txBody>
      </p:sp>
      <p:graphicFrame>
        <p:nvGraphicFramePr>
          <p:cNvPr id="11" name="תרשים 10"/>
          <p:cNvGraphicFramePr>
            <a:graphicFrameLocks/>
          </p:cNvGraphicFramePr>
          <p:nvPr>
            <p:extLst>
              <p:ext uri="{D42A27DB-BD31-4B8C-83A1-F6EECF244321}">
                <p14:modId xmlns:p14="http://schemas.microsoft.com/office/powerpoint/2010/main" val="1284391932"/>
              </p:ext>
            </p:extLst>
          </p:nvPr>
        </p:nvGraphicFramePr>
        <p:xfrm>
          <a:off x="-36512" y="557391"/>
          <a:ext cx="9180512" cy="5391889"/>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Box 11"/>
          <p:cNvSpPr txBox="1"/>
          <p:nvPr/>
        </p:nvSpPr>
        <p:spPr>
          <a:xfrm>
            <a:off x="44388" y="6252120"/>
            <a:ext cx="9144000" cy="461665"/>
          </a:xfrm>
          <a:prstGeom prst="rect">
            <a:avLst/>
          </a:prstGeom>
          <a:noFill/>
        </p:spPr>
        <p:txBody>
          <a:bodyPr wrap="square" rtlCol="1">
            <a:spAutoFit/>
          </a:bodyPr>
          <a:lstStyle/>
          <a:p>
            <a:pPr algn="ctr"/>
            <a:r>
              <a:rPr lang="he-IL" sz="2400" b="1" dirty="0" smtClean="0">
                <a:latin typeface="David" panose="020E0502060401010101" pitchFamily="34" charset="-79"/>
                <a:cs typeface="David" panose="020E0502060401010101" pitchFamily="34" charset="-79"/>
              </a:rPr>
              <a:t>בכל שנה, תוספת של כ-6,000 תלמידים בתיכון וכ-1,000 תלמידי בלימודי </a:t>
            </a:r>
            <a:r>
              <a:rPr lang="he-IL" sz="2400" b="1" dirty="0" err="1" smtClean="0">
                <a:latin typeface="David" panose="020E0502060401010101" pitchFamily="34" charset="-79"/>
                <a:cs typeface="David" panose="020E0502060401010101" pitchFamily="34" charset="-79"/>
              </a:rPr>
              <a:t>יג</a:t>
            </a:r>
            <a:r>
              <a:rPr lang="he-IL" sz="2400" b="1" dirty="0" smtClean="0">
                <a:latin typeface="David" panose="020E0502060401010101" pitchFamily="34" charset="-79"/>
                <a:cs typeface="David" panose="020E0502060401010101" pitchFamily="34" charset="-79"/>
              </a:rPr>
              <a:t>-יד </a:t>
            </a:r>
            <a:endParaRPr lang="he-IL" sz="2400" b="1" dirty="0">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29398847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496" y="432252"/>
            <a:ext cx="9108504" cy="6093092"/>
          </a:xfrm>
          <a:prstGeom prst="rect">
            <a:avLst/>
          </a:prstGeom>
          <a:noFill/>
          <a:ln>
            <a:noFill/>
          </a:ln>
          <a:effectLst>
            <a:glow rad="127000">
              <a:schemeClr val="accent1">
                <a:alpha val="53000"/>
              </a:schemeClr>
            </a:glow>
            <a:outerShdw blurRad="50800" dist="50800" dir="5400000" algn="ctr" rotWithShape="0">
              <a:srgbClr val="000000">
                <a:alpha val="0"/>
              </a:srgbClr>
            </a:outerShdw>
            <a:softEdge rad="112500"/>
          </a:effectLst>
        </p:spPr>
      </p:pic>
    </p:spTree>
    <p:extLst>
      <p:ext uri="{BB962C8B-B14F-4D97-AF65-F5344CB8AC3E}">
        <p14:creationId xmlns:p14="http://schemas.microsoft.com/office/powerpoint/2010/main" val="37305152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יריד מגמות מרץ 107\IMG-20170321-WA0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56472"/>
            <a:ext cx="9144000" cy="212891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I:\יריד מגמות מרץ 107\IMG-20170321-WA0028.jpg">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384"/>
            <a:ext cx="9180512" cy="5164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78406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27384"/>
            <a:ext cx="9144000" cy="584775"/>
          </a:xfrm>
          <a:prstGeom prst="rect">
            <a:avLst/>
          </a:prstGeom>
          <a:solidFill>
            <a:schemeClr val="tx2">
              <a:lumMod val="50000"/>
            </a:schemeClr>
          </a:solidFill>
        </p:spPr>
        <p:txBody>
          <a:bodyPr wrap="square" rtlCol="1">
            <a:spAutoFit/>
          </a:bodyPr>
          <a:lstStyle/>
          <a:p>
            <a:r>
              <a:rPr lang="he-IL" sz="3200" b="1" dirty="0" smtClean="0">
                <a:solidFill>
                  <a:schemeClr val="bg1"/>
                </a:solidFill>
                <a:latin typeface="David" panose="020E0502060401010101" pitchFamily="34" charset="-79"/>
                <a:cs typeface="David" panose="020E0502060401010101" pitchFamily="34" charset="-79"/>
              </a:rPr>
              <a:t>היריד הטכנולוגי – חשיפה לתעשייה כבר בשלב הבחירה</a:t>
            </a:r>
            <a:endParaRPr lang="he-IL" sz="3200" b="1" dirty="0">
              <a:solidFill>
                <a:schemeClr val="bg1"/>
              </a:solidFill>
              <a:latin typeface="David" panose="020E0502060401010101" pitchFamily="34" charset="-79"/>
              <a:cs typeface="David" panose="020E0502060401010101" pitchFamily="34" charset="-79"/>
            </a:endParaRPr>
          </a:p>
        </p:txBody>
      </p:sp>
      <p:sp>
        <p:nvSpPr>
          <p:cNvPr id="3" name="מלבן 2">
            <a:hlinkClick r:id="rId3" action="ppaction://hlinksldjump"/>
          </p:cNvPr>
          <p:cNvSpPr/>
          <p:nvPr/>
        </p:nvSpPr>
        <p:spPr>
          <a:xfrm>
            <a:off x="323528" y="692696"/>
            <a:ext cx="8352928"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מלבן 6">
            <a:hlinkClick r:id="rId4" action="ppaction://hlinksldjump"/>
          </p:cNvPr>
          <p:cNvSpPr/>
          <p:nvPr/>
        </p:nvSpPr>
        <p:spPr>
          <a:xfrm>
            <a:off x="395536" y="2420888"/>
            <a:ext cx="8352928"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8" name="מלבן 7">
            <a:hlinkClick r:id="" action="ppaction://noaction"/>
          </p:cNvPr>
          <p:cNvSpPr/>
          <p:nvPr/>
        </p:nvSpPr>
        <p:spPr>
          <a:xfrm>
            <a:off x="323528" y="3068960"/>
            <a:ext cx="8577336"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9" name="מלבן 8">
            <a:hlinkClick r:id="" action="ppaction://noaction"/>
          </p:cNvPr>
          <p:cNvSpPr/>
          <p:nvPr/>
        </p:nvSpPr>
        <p:spPr>
          <a:xfrm>
            <a:off x="179512" y="3789040"/>
            <a:ext cx="8873752"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graphicFrame>
        <p:nvGraphicFramePr>
          <p:cNvPr id="12" name="תרשים 11"/>
          <p:cNvGraphicFramePr>
            <a:graphicFrameLocks/>
          </p:cNvGraphicFramePr>
          <p:nvPr>
            <p:extLst>
              <p:ext uri="{D42A27DB-BD31-4B8C-83A1-F6EECF244321}">
                <p14:modId xmlns:p14="http://schemas.microsoft.com/office/powerpoint/2010/main" val="2257008499"/>
              </p:ext>
            </p:extLst>
          </p:nvPr>
        </p:nvGraphicFramePr>
        <p:xfrm>
          <a:off x="-36512" y="771981"/>
          <a:ext cx="9180512" cy="5321315"/>
        </p:xfrm>
        <a:graphic>
          <a:graphicData uri="http://schemas.openxmlformats.org/drawingml/2006/chart">
            <c:chart xmlns:c="http://schemas.openxmlformats.org/drawingml/2006/chart" xmlns:r="http://schemas.openxmlformats.org/officeDocument/2006/relationships" r:id="rId5"/>
          </a:graphicData>
        </a:graphic>
      </p:graphicFrame>
      <p:sp>
        <p:nvSpPr>
          <p:cNvPr id="13" name="TextBox 12"/>
          <p:cNvSpPr txBox="1"/>
          <p:nvPr/>
        </p:nvSpPr>
        <p:spPr>
          <a:xfrm>
            <a:off x="0" y="6237312"/>
            <a:ext cx="9144000" cy="461665"/>
          </a:xfrm>
          <a:prstGeom prst="rect">
            <a:avLst/>
          </a:prstGeom>
          <a:noFill/>
        </p:spPr>
        <p:txBody>
          <a:bodyPr wrap="square" rtlCol="1">
            <a:spAutoFit/>
          </a:bodyPr>
          <a:lstStyle/>
          <a:p>
            <a:pPr algn="ctr"/>
            <a:r>
              <a:rPr lang="he-IL" sz="2400" b="1" dirty="0" smtClean="0">
                <a:latin typeface="David" panose="020E0502060401010101" pitchFamily="34" charset="-79"/>
                <a:cs typeface="David" panose="020E0502060401010101" pitchFamily="34" charset="-79"/>
              </a:rPr>
              <a:t>תוספת של כ- 10,000 תלמידים בשנה </a:t>
            </a:r>
            <a:endParaRPr lang="he-IL" sz="2400" b="1" dirty="0">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35528144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hlinkClick r:id="rId3" action="ppaction://hlinksldjump"/>
          </p:cNvPr>
          <p:cNvSpPr txBox="1"/>
          <p:nvPr/>
        </p:nvSpPr>
        <p:spPr>
          <a:xfrm>
            <a:off x="0" y="-27384"/>
            <a:ext cx="9144000" cy="584775"/>
          </a:xfrm>
          <a:prstGeom prst="rect">
            <a:avLst/>
          </a:prstGeom>
          <a:solidFill>
            <a:schemeClr val="tx2">
              <a:lumMod val="50000"/>
            </a:schemeClr>
          </a:solidFill>
        </p:spPr>
        <p:txBody>
          <a:bodyPr wrap="square" rtlCol="1">
            <a:spAutoFit/>
          </a:bodyPr>
          <a:lstStyle/>
          <a:p>
            <a:r>
              <a:rPr lang="he-IL" sz="3200" b="1" dirty="0" smtClean="0">
                <a:solidFill>
                  <a:schemeClr val="bg1"/>
                </a:solidFill>
                <a:latin typeface="David" panose="020E0502060401010101" pitchFamily="34" charset="-79"/>
                <a:cs typeface="David" panose="020E0502060401010101" pitchFamily="34" charset="-79"/>
              </a:rPr>
              <a:t>תעודות מקצוע ותעודות הסמכה</a:t>
            </a:r>
            <a:endParaRPr lang="he-IL" sz="3200" b="1" dirty="0">
              <a:solidFill>
                <a:schemeClr val="bg1"/>
              </a:solidFill>
              <a:latin typeface="David" panose="020E0502060401010101" pitchFamily="34" charset="-79"/>
              <a:cs typeface="David" panose="020E0502060401010101" pitchFamily="34" charset="-79"/>
            </a:endParaRPr>
          </a:p>
        </p:txBody>
      </p:sp>
      <p:sp>
        <p:nvSpPr>
          <p:cNvPr id="7" name="מלבן 6">
            <a:hlinkClick r:id="rId4" action="ppaction://hlinksldjump"/>
          </p:cNvPr>
          <p:cNvSpPr/>
          <p:nvPr/>
        </p:nvSpPr>
        <p:spPr>
          <a:xfrm>
            <a:off x="395536" y="2420888"/>
            <a:ext cx="8352928"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8" name="מלבן 7">
            <a:hlinkClick r:id="" action="ppaction://noaction"/>
          </p:cNvPr>
          <p:cNvSpPr/>
          <p:nvPr/>
        </p:nvSpPr>
        <p:spPr>
          <a:xfrm>
            <a:off x="323528" y="3068960"/>
            <a:ext cx="8577336"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9" name="מלבן 8">
            <a:hlinkClick r:id="" action="ppaction://noaction"/>
          </p:cNvPr>
          <p:cNvSpPr/>
          <p:nvPr/>
        </p:nvSpPr>
        <p:spPr>
          <a:xfrm>
            <a:off x="179512" y="3789040"/>
            <a:ext cx="8873752" cy="79208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graphicFrame>
        <p:nvGraphicFramePr>
          <p:cNvPr id="12" name="תרשים 11"/>
          <p:cNvGraphicFramePr>
            <a:graphicFrameLocks/>
          </p:cNvGraphicFramePr>
          <p:nvPr>
            <p:extLst>
              <p:ext uri="{D42A27DB-BD31-4B8C-83A1-F6EECF244321}">
                <p14:modId xmlns:p14="http://schemas.microsoft.com/office/powerpoint/2010/main" val="2531811222"/>
              </p:ext>
            </p:extLst>
          </p:nvPr>
        </p:nvGraphicFramePr>
        <p:xfrm>
          <a:off x="0" y="557391"/>
          <a:ext cx="9053264" cy="5319881"/>
        </p:xfrm>
        <a:graphic>
          <a:graphicData uri="http://schemas.openxmlformats.org/drawingml/2006/chart">
            <c:chart xmlns:c="http://schemas.openxmlformats.org/drawingml/2006/chart" xmlns:r="http://schemas.openxmlformats.org/officeDocument/2006/relationships" r:id="rId5"/>
          </a:graphicData>
        </a:graphic>
      </p:graphicFrame>
      <p:sp>
        <p:nvSpPr>
          <p:cNvPr id="13" name="TextBox 12"/>
          <p:cNvSpPr txBox="1"/>
          <p:nvPr/>
        </p:nvSpPr>
        <p:spPr>
          <a:xfrm>
            <a:off x="0" y="6165304"/>
            <a:ext cx="9144000" cy="461665"/>
          </a:xfrm>
          <a:prstGeom prst="rect">
            <a:avLst/>
          </a:prstGeom>
          <a:noFill/>
        </p:spPr>
        <p:txBody>
          <a:bodyPr wrap="square" rtlCol="1">
            <a:spAutoFit/>
          </a:bodyPr>
          <a:lstStyle/>
          <a:p>
            <a:pPr algn="ctr"/>
            <a:r>
              <a:rPr lang="he-IL" sz="2400" b="1" dirty="0" smtClean="0">
                <a:latin typeface="David" panose="020E0502060401010101" pitchFamily="34" charset="-79"/>
                <a:cs typeface="David" panose="020E0502060401010101" pitchFamily="34" charset="-79"/>
              </a:rPr>
              <a:t>תוספת של כ- 5,000 תלמידים הזכאים לתעודה מקצועית/הסמכה בשנה </a:t>
            </a:r>
            <a:endParaRPr lang="he-IL" sz="2400" b="1" dirty="0">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16186073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hlinkClick r:id="rId3" action="ppaction://hlinksldjump"/>
          </p:cNvPr>
          <p:cNvSpPr txBox="1"/>
          <p:nvPr/>
        </p:nvSpPr>
        <p:spPr>
          <a:xfrm>
            <a:off x="-20340" y="0"/>
            <a:ext cx="9180512" cy="584775"/>
          </a:xfrm>
          <a:prstGeom prst="rect">
            <a:avLst/>
          </a:prstGeom>
          <a:solidFill>
            <a:schemeClr val="tx2">
              <a:lumMod val="50000"/>
            </a:schemeClr>
          </a:solidFill>
        </p:spPr>
        <p:txBody>
          <a:bodyPr wrap="square" rtlCol="1">
            <a:spAutoFit/>
          </a:bodyPr>
          <a:lstStyle/>
          <a:p>
            <a:r>
              <a:rPr lang="he-IL" sz="3200" b="1" dirty="0" smtClean="0">
                <a:solidFill>
                  <a:prstClr val="white"/>
                </a:solidFill>
                <a:latin typeface="David" panose="020E0502060401010101" pitchFamily="34" charset="-79"/>
                <a:cs typeface="David" panose="020E0502060401010101" pitchFamily="34" charset="-79"/>
              </a:rPr>
              <a:t>טיוב החינוך הטכנולוגי </a:t>
            </a:r>
            <a:endParaRPr lang="he-IL" sz="3200" b="1" dirty="0">
              <a:solidFill>
                <a:prstClr val="white"/>
              </a:solidFill>
              <a:latin typeface="David" panose="020E0502060401010101" pitchFamily="34" charset="-79"/>
              <a:cs typeface="David" panose="020E0502060401010101" pitchFamily="34" charset="-79"/>
            </a:endParaRPr>
          </a:p>
        </p:txBody>
      </p:sp>
      <p:sp>
        <p:nvSpPr>
          <p:cNvPr id="3" name="מלבן 2"/>
          <p:cNvSpPr/>
          <p:nvPr/>
        </p:nvSpPr>
        <p:spPr>
          <a:xfrm>
            <a:off x="0" y="620688"/>
            <a:ext cx="9144000" cy="6032421"/>
          </a:xfrm>
          <a:prstGeom prst="rect">
            <a:avLst/>
          </a:prstGeom>
        </p:spPr>
        <p:txBody>
          <a:bodyPr wrap="square">
            <a:spAutoFit/>
          </a:bodyPr>
          <a:lstStyle/>
          <a:p>
            <a:pPr marL="342900" lvl="0" indent="-342900">
              <a:spcBef>
                <a:spcPts val="600"/>
              </a:spcBef>
              <a:spcAft>
                <a:spcPts val="600"/>
              </a:spcAft>
              <a:buFont typeface="Wingdings" panose="05000000000000000000" pitchFamily="2" charset="2"/>
              <a:buChar char="Ø"/>
            </a:pPr>
            <a:r>
              <a:rPr lang="he-IL" sz="2400" dirty="0" smtClean="0">
                <a:latin typeface="David" panose="020E0502060401010101" pitchFamily="34" charset="-79"/>
                <a:cs typeface="David" panose="020E0502060401010101" pitchFamily="34" charset="-79"/>
              </a:rPr>
              <a:t>הקמת ארבעה מרכזי טכנולוגיה אזוריים בנוסף לשני המרכזים הקיימים</a:t>
            </a:r>
          </a:p>
          <a:p>
            <a:pPr marL="342900" lvl="0" indent="-342900">
              <a:spcBef>
                <a:spcPts val="600"/>
              </a:spcBef>
              <a:spcAft>
                <a:spcPts val="600"/>
              </a:spcAft>
              <a:buFont typeface="Wingdings" panose="05000000000000000000" pitchFamily="2" charset="2"/>
              <a:buChar char="Ø"/>
            </a:pPr>
            <a:r>
              <a:rPr lang="he-IL" sz="2400" dirty="0" smtClean="0">
                <a:latin typeface="David" panose="020E0502060401010101" pitchFamily="34" charset="-79"/>
                <a:cs typeface="David" panose="020E0502060401010101" pitchFamily="34" charset="-79"/>
              </a:rPr>
              <a:t>שדרוג כרבע מהסדנאות בבתי הספר בכל שנה בכדי שהלמידה תהיה בסביבה מכבדת ועדכנית. </a:t>
            </a:r>
          </a:p>
          <a:p>
            <a:pPr marL="342900" lvl="0" indent="-342900">
              <a:spcBef>
                <a:spcPts val="600"/>
              </a:spcBef>
              <a:spcAft>
                <a:spcPts val="600"/>
              </a:spcAft>
              <a:buFont typeface="Wingdings" panose="05000000000000000000" pitchFamily="2" charset="2"/>
              <a:buChar char="Ø"/>
            </a:pPr>
            <a:r>
              <a:rPr lang="he-IL" sz="2400" dirty="0" smtClean="0">
                <a:latin typeface="David" panose="020E0502060401010101" pitchFamily="34" charset="-79"/>
                <a:cs typeface="David" panose="020E0502060401010101" pitchFamily="34" charset="-79"/>
              </a:rPr>
              <a:t>עדכון </a:t>
            </a:r>
            <a:r>
              <a:rPr lang="he-IL" sz="2400" dirty="0" err="1">
                <a:latin typeface="David" panose="020E0502060401010101" pitchFamily="34" charset="-79"/>
                <a:cs typeface="David" panose="020E0502060401010101" pitchFamily="34" charset="-79"/>
              </a:rPr>
              <a:t>תוכניות</a:t>
            </a:r>
            <a:r>
              <a:rPr lang="he-IL" sz="2400" dirty="0">
                <a:latin typeface="David" panose="020E0502060401010101" pitchFamily="34" charset="-79"/>
                <a:cs typeface="David" panose="020E0502060401010101" pitchFamily="34" charset="-79"/>
              </a:rPr>
              <a:t> הלימודים וחומרי הלימוד </a:t>
            </a:r>
            <a:r>
              <a:rPr lang="he-IL" sz="2400" dirty="0" smtClean="0">
                <a:latin typeface="David" panose="020E0502060401010101" pitchFamily="34" charset="-79"/>
                <a:cs typeface="David" panose="020E0502060401010101" pitchFamily="34" charset="-79"/>
              </a:rPr>
              <a:t>ובהתאם פיתוח </a:t>
            </a:r>
            <a:r>
              <a:rPr lang="he-IL" sz="2400" dirty="0">
                <a:latin typeface="David" panose="020E0502060401010101" pitchFamily="34" charset="-79"/>
                <a:cs typeface="David" panose="020E0502060401010101" pitchFamily="34" charset="-79"/>
              </a:rPr>
              <a:t>צוות מורים </a:t>
            </a:r>
            <a:r>
              <a:rPr lang="he-IL" sz="2400" dirty="0" smtClean="0">
                <a:latin typeface="David" panose="020E0502060401010101" pitchFamily="34" charset="-79"/>
                <a:cs typeface="David" panose="020E0502060401010101" pitchFamily="34" charset="-79"/>
              </a:rPr>
              <a:t>מובילים</a:t>
            </a:r>
          </a:p>
          <a:p>
            <a:pPr marL="342900" lvl="0" indent="-342900">
              <a:spcBef>
                <a:spcPts val="600"/>
              </a:spcBef>
              <a:spcAft>
                <a:spcPts val="600"/>
              </a:spcAft>
              <a:buFont typeface="Wingdings" panose="05000000000000000000" pitchFamily="2" charset="2"/>
              <a:buChar char="Ø"/>
            </a:pPr>
            <a:r>
              <a:rPr lang="he-IL" sz="2400" dirty="0" smtClean="0">
                <a:latin typeface="David" panose="020E0502060401010101" pitchFamily="34" charset="-79"/>
                <a:cs typeface="David" panose="020E0502060401010101" pitchFamily="34" charset="-79"/>
              </a:rPr>
              <a:t>הפעלת </a:t>
            </a:r>
            <a:r>
              <a:rPr lang="he-IL" sz="2400" dirty="0">
                <a:latin typeface="David" panose="020E0502060401010101" pitchFamily="34" charset="-79"/>
                <a:cs typeface="David" panose="020E0502060401010101" pitchFamily="34" charset="-79"/>
              </a:rPr>
              <a:t>תוכנית לטיוב </a:t>
            </a:r>
            <a:r>
              <a:rPr lang="he-IL" sz="2400" dirty="0" err="1" smtClean="0">
                <a:latin typeface="David" panose="020E0502060401010101" pitchFamily="34" charset="-79"/>
                <a:cs typeface="David" panose="020E0502060401010101" pitchFamily="34" charset="-79"/>
              </a:rPr>
              <a:t>פרויקטי</a:t>
            </a:r>
            <a:r>
              <a:rPr lang="he-IL" sz="2400" dirty="0" smtClean="0">
                <a:latin typeface="David" panose="020E0502060401010101" pitchFamily="34" charset="-79"/>
                <a:cs typeface="David" panose="020E0502060401010101" pitchFamily="34" charset="-79"/>
              </a:rPr>
              <a:t> הגמר שתוודא שבתהליך בניית פרויקט הגמר התלמיד עובר תהליך פדגוגי משמעותי.</a:t>
            </a:r>
          </a:p>
          <a:p>
            <a:pPr marL="342900" indent="-342900">
              <a:spcBef>
                <a:spcPts val="600"/>
              </a:spcBef>
              <a:spcAft>
                <a:spcPts val="600"/>
              </a:spcAft>
              <a:buFont typeface="Wingdings" panose="05000000000000000000" pitchFamily="2" charset="2"/>
              <a:buChar char="Ø"/>
            </a:pPr>
            <a:r>
              <a:rPr lang="he-IL" sz="2400" dirty="0">
                <a:latin typeface="David" panose="020E0502060401010101" pitchFamily="34" charset="-79"/>
                <a:cs typeface="David" panose="020E0502060401010101" pitchFamily="34" charset="-79"/>
              </a:rPr>
              <a:t>בניית תוכנית אסטרטגית בארבע מגמות בכל שנה יחד עם השותפים </a:t>
            </a:r>
            <a:r>
              <a:rPr lang="he-IL" sz="2400" dirty="0" smtClean="0">
                <a:latin typeface="David" panose="020E0502060401010101" pitchFamily="34" charset="-79"/>
                <a:cs typeface="David" panose="020E0502060401010101" pitchFamily="34" charset="-79"/>
              </a:rPr>
              <a:t>הרלוונטיים </a:t>
            </a:r>
            <a:r>
              <a:rPr lang="he-IL" sz="2400" dirty="0">
                <a:latin typeface="David" panose="020E0502060401010101" pitchFamily="34" charset="-79"/>
                <a:cs typeface="David" panose="020E0502060401010101" pitchFamily="34" charset="-79"/>
              </a:rPr>
              <a:t>כולל בית ספר מדגים. בשנת הלימודים הבאה במגמות הרכב בשיתוף עם איגוד המוסכים ומשרד התחבורה, במגמת מערכות ייצור ממוחשבות בשיתוף עם איגוד תעשיות המתכת, במגמת בניה ואדריכלות בשיתוף משרד השיכון ואיגוד בוני הארץ ובמגמת חשמל עם חברת חשמל ומשרד האנרגיה.</a:t>
            </a:r>
          </a:p>
          <a:p>
            <a:pPr marL="342900" indent="-342900">
              <a:spcBef>
                <a:spcPts val="600"/>
              </a:spcBef>
              <a:spcAft>
                <a:spcPts val="600"/>
              </a:spcAft>
              <a:buFont typeface="Wingdings" panose="05000000000000000000" pitchFamily="2" charset="2"/>
              <a:buChar char="Ø"/>
            </a:pPr>
            <a:r>
              <a:rPr lang="he-IL" sz="2400" dirty="0">
                <a:latin typeface="David" panose="020E0502060401010101" pitchFamily="34" charset="-79"/>
                <a:cs typeface="David" panose="020E0502060401010101" pitchFamily="34" charset="-79"/>
              </a:rPr>
              <a:t>פיתוח תוכנית טכנולוגית יישובית מכיתה א' ועד כיתה </a:t>
            </a:r>
            <a:r>
              <a:rPr lang="he-IL" sz="2400" dirty="0" err="1">
                <a:latin typeface="David" panose="020E0502060401010101" pitchFamily="34" charset="-79"/>
                <a:cs typeface="David" panose="020E0502060401010101" pitchFamily="34" charset="-79"/>
              </a:rPr>
              <a:t>יב</a:t>
            </a:r>
            <a:r>
              <a:rPr lang="he-IL" sz="2400" dirty="0">
                <a:latin typeface="David" panose="020E0502060401010101" pitchFamily="34" charset="-79"/>
                <a:cs typeface="David" panose="020E0502060401010101" pitchFamily="34" charset="-79"/>
              </a:rPr>
              <a:t> בישובים קטנים בפריפריה סביב מספר מגמות טכנולוגיות מכיתה א' ועד כיתה י"ב. </a:t>
            </a:r>
          </a:p>
        </p:txBody>
      </p:sp>
    </p:spTree>
    <p:extLst>
      <p:ext uri="{BB962C8B-B14F-4D97-AF65-F5344CB8AC3E}">
        <p14:creationId xmlns:p14="http://schemas.microsoft.com/office/powerpoint/2010/main" val="18859266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hlinkClick r:id="rId3" action="ppaction://hlinksldjump"/>
          </p:cNvPr>
          <p:cNvSpPr txBox="1"/>
          <p:nvPr/>
        </p:nvSpPr>
        <p:spPr>
          <a:xfrm>
            <a:off x="-20340" y="0"/>
            <a:ext cx="9180512" cy="584775"/>
          </a:xfrm>
          <a:prstGeom prst="rect">
            <a:avLst/>
          </a:prstGeom>
          <a:solidFill>
            <a:schemeClr val="tx2">
              <a:lumMod val="50000"/>
            </a:schemeClr>
          </a:solidFill>
        </p:spPr>
        <p:txBody>
          <a:bodyPr wrap="square" rtlCol="1">
            <a:spAutoFit/>
          </a:bodyPr>
          <a:lstStyle/>
          <a:p>
            <a:r>
              <a:rPr lang="he-IL" sz="3200" b="1" dirty="0" smtClean="0">
                <a:solidFill>
                  <a:prstClr val="white"/>
                </a:solidFill>
                <a:latin typeface="David" panose="020E0502060401010101" pitchFamily="34" charset="-79"/>
                <a:cs typeface="David" panose="020E0502060401010101" pitchFamily="34" charset="-79"/>
              </a:rPr>
              <a:t>החינוך הטכנולוגי בישראל - "הבחירה בידיים שלך"</a:t>
            </a:r>
            <a:endParaRPr lang="he-IL" sz="3200" b="1" dirty="0">
              <a:solidFill>
                <a:prstClr val="white"/>
              </a:solidFill>
              <a:latin typeface="David" panose="020E0502060401010101" pitchFamily="34" charset="-79"/>
              <a:cs typeface="David" panose="020E0502060401010101" pitchFamily="34" charset="-79"/>
            </a:endParaRPr>
          </a:p>
        </p:txBody>
      </p:sp>
      <p:sp>
        <p:nvSpPr>
          <p:cNvPr id="3" name="מלבן 2"/>
          <p:cNvSpPr/>
          <p:nvPr/>
        </p:nvSpPr>
        <p:spPr>
          <a:xfrm>
            <a:off x="-20340" y="692696"/>
            <a:ext cx="9144000" cy="3139321"/>
          </a:xfrm>
          <a:prstGeom prst="rect">
            <a:avLst/>
          </a:prstGeom>
        </p:spPr>
        <p:txBody>
          <a:bodyPr wrap="square">
            <a:spAutoFit/>
          </a:bodyPr>
          <a:lstStyle/>
          <a:p>
            <a:pPr marL="342900" lvl="0" indent="-342900">
              <a:spcBef>
                <a:spcPts val="600"/>
              </a:spcBef>
              <a:spcAft>
                <a:spcPts val="600"/>
              </a:spcAft>
              <a:buFont typeface="Wingdings" panose="05000000000000000000" pitchFamily="2" charset="2"/>
              <a:buChar char="Ø"/>
            </a:pPr>
            <a:r>
              <a:rPr lang="he-IL" sz="2400" dirty="0" smtClean="0">
                <a:latin typeface="David" panose="020E0502060401010101" pitchFamily="34" charset="-79"/>
                <a:cs typeface="David" panose="020E0502060401010101" pitchFamily="34" charset="-79"/>
              </a:rPr>
              <a:t>החינוך </a:t>
            </a:r>
            <a:r>
              <a:rPr lang="he-IL" sz="2400" dirty="0">
                <a:latin typeface="David" panose="020E0502060401010101" pitchFamily="34" charset="-79"/>
                <a:cs typeface="David" panose="020E0502060401010101" pitchFamily="34" charset="-79"/>
              </a:rPr>
              <a:t>הטכנולוגי אינה מערכת מסלילה כל תלמיד בה לומד במסלול </a:t>
            </a:r>
            <a:r>
              <a:rPr lang="he-IL" sz="2400" dirty="0" smtClean="0">
                <a:latin typeface="David" panose="020E0502060401010101" pitchFamily="34" charset="-79"/>
                <a:cs typeface="David" panose="020E0502060401010101" pitchFamily="34" charset="-79"/>
              </a:rPr>
              <a:t>בגרותי. </a:t>
            </a:r>
            <a:r>
              <a:rPr lang="he-IL" sz="2400" dirty="0">
                <a:latin typeface="David" panose="020E0502060401010101" pitchFamily="34" charset="-79"/>
                <a:cs typeface="David" panose="020E0502060401010101" pitchFamily="34" charset="-79"/>
              </a:rPr>
              <a:t>אין חסם לתלמיד </a:t>
            </a:r>
            <a:r>
              <a:rPr lang="he-IL" sz="2400" dirty="0" smtClean="0">
                <a:latin typeface="David" panose="020E0502060401010101" pitchFamily="34" charset="-79"/>
                <a:cs typeface="David" panose="020E0502060401010101" pitchFamily="34" charset="-79"/>
              </a:rPr>
              <a:t>להתקדם, הכול תלוי </a:t>
            </a:r>
            <a:r>
              <a:rPr lang="he-IL" sz="2400" dirty="0">
                <a:latin typeface="David" panose="020E0502060401010101" pitchFamily="34" charset="-79"/>
                <a:cs typeface="David" panose="020E0502060401010101" pitchFamily="34" charset="-79"/>
              </a:rPr>
              <a:t>ביכולות </a:t>
            </a:r>
            <a:r>
              <a:rPr lang="he-IL" sz="2400" dirty="0" smtClean="0">
                <a:latin typeface="David" panose="020E0502060401010101" pitchFamily="34" charset="-79"/>
                <a:cs typeface="David" panose="020E0502060401010101" pitchFamily="34" charset="-79"/>
              </a:rPr>
              <a:t>וברצון של התלמיד.</a:t>
            </a:r>
          </a:p>
          <a:p>
            <a:pPr marL="342900" lvl="0" indent="-342900">
              <a:spcBef>
                <a:spcPts val="600"/>
              </a:spcBef>
              <a:spcAft>
                <a:spcPts val="600"/>
              </a:spcAft>
              <a:buFont typeface="Wingdings" panose="05000000000000000000" pitchFamily="2" charset="2"/>
              <a:buChar char="Ø"/>
            </a:pPr>
            <a:r>
              <a:rPr lang="he-IL" sz="2400" dirty="0" smtClean="0">
                <a:latin typeface="David" panose="020E0502060401010101" pitchFamily="34" charset="-79"/>
                <a:cs typeface="David" panose="020E0502060401010101" pitchFamily="34" charset="-79"/>
              </a:rPr>
              <a:t>החינוך </a:t>
            </a:r>
            <a:r>
              <a:rPr lang="he-IL" sz="2400" dirty="0">
                <a:latin typeface="David" panose="020E0502060401010101" pitchFamily="34" charset="-79"/>
                <a:cs typeface="David" panose="020E0502060401010101" pitchFamily="34" charset="-79"/>
              </a:rPr>
              <a:t>הטכנולוגי מהווה רשת בטחון </a:t>
            </a:r>
            <a:r>
              <a:rPr lang="he-IL" sz="2400" dirty="0" smtClean="0">
                <a:latin typeface="David" panose="020E0502060401010101" pitchFamily="34" charset="-79"/>
                <a:cs typeface="David" panose="020E0502060401010101" pitchFamily="34" charset="-79"/>
              </a:rPr>
              <a:t>בכך </a:t>
            </a:r>
            <a:r>
              <a:rPr lang="he-IL" sz="2400" dirty="0">
                <a:latin typeface="David" panose="020E0502060401010101" pitchFamily="34" charset="-79"/>
                <a:cs typeface="David" panose="020E0502060401010101" pitchFamily="34" charset="-79"/>
              </a:rPr>
              <a:t>שתלמיד יכול להגיע לתעודת הסמכה מקצועית גם ללא בגרות. </a:t>
            </a:r>
          </a:p>
          <a:p>
            <a:pPr marL="342900" lvl="0" indent="-342900">
              <a:spcBef>
                <a:spcPts val="600"/>
              </a:spcBef>
              <a:spcAft>
                <a:spcPts val="600"/>
              </a:spcAft>
              <a:buFont typeface="Wingdings" panose="05000000000000000000" pitchFamily="2" charset="2"/>
              <a:buChar char="Ø"/>
            </a:pPr>
            <a:r>
              <a:rPr lang="he-IL" sz="2400" dirty="0" smtClean="0">
                <a:latin typeface="David" panose="020E0502060401010101" pitchFamily="34" charset="-79"/>
                <a:cs typeface="David" panose="020E0502060401010101" pitchFamily="34" charset="-79"/>
              </a:rPr>
              <a:t>החלוקה </a:t>
            </a:r>
            <a:r>
              <a:rPr lang="he-IL" sz="2400" dirty="0">
                <a:latin typeface="David" panose="020E0502060401010101" pitchFamily="34" charset="-79"/>
                <a:cs typeface="David" panose="020E0502060401010101" pitchFamily="34" charset="-79"/>
              </a:rPr>
              <a:t>בין </a:t>
            </a:r>
            <a:r>
              <a:rPr lang="en-US" sz="2400" dirty="0">
                <a:latin typeface="David" panose="020E0502060401010101" pitchFamily="34" charset="-79"/>
                <a:cs typeface="David" panose="020E0502060401010101" pitchFamily="34" charset="-79"/>
              </a:rPr>
              <a:t>Low </a:t>
            </a:r>
            <a:r>
              <a:rPr lang="en-US" sz="2400" dirty="0" err="1">
                <a:latin typeface="David" panose="020E0502060401010101" pitchFamily="34" charset="-79"/>
                <a:cs typeface="David" panose="020E0502060401010101" pitchFamily="34" charset="-79"/>
              </a:rPr>
              <a:t>tec</a:t>
            </a:r>
            <a:r>
              <a:rPr lang="he-IL" sz="2400" dirty="0">
                <a:latin typeface="David" panose="020E0502060401010101" pitchFamily="34" charset="-79"/>
                <a:cs typeface="David" panose="020E0502060401010101" pitchFamily="34" charset="-79"/>
              </a:rPr>
              <a:t> ל-</a:t>
            </a:r>
            <a:r>
              <a:rPr lang="en-US" sz="2400" dirty="0">
                <a:latin typeface="David" panose="020E0502060401010101" pitchFamily="34" charset="-79"/>
                <a:cs typeface="David" panose="020E0502060401010101" pitchFamily="34" charset="-79"/>
              </a:rPr>
              <a:t>Hi  </a:t>
            </a:r>
            <a:r>
              <a:rPr lang="en-US" sz="2400" dirty="0" err="1">
                <a:latin typeface="David" panose="020E0502060401010101" pitchFamily="34" charset="-79"/>
                <a:cs typeface="David" panose="020E0502060401010101" pitchFamily="34" charset="-79"/>
              </a:rPr>
              <a:t>tec</a:t>
            </a:r>
            <a:r>
              <a:rPr lang="he-IL" sz="2400" dirty="0">
                <a:latin typeface="David" panose="020E0502060401010101" pitchFamily="34" charset="-79"/>
                <a:cs typeface="David" panose="020E0502060401010101" pitchFamily="34" charset="-79"/>
              </a:rPr>
              <a:t> </a:t>
            </a:r>
            <a:r>
              <a:rPr lang="he-IL" sz="2400" dirty="0" smtClean="0">
                <a:latin typeface="David" panose="020E0502060401010101" pitchFamily="34" charset="-79"/>
                <a:cs typeface="David" panose="020E0502060401010101" pitchFamily="34" charset="-79"/>
              </a:rPr>
              <a:t>אינה </a:t>
            </a:r>
            <a:r>
              <a:rPr lang="he-IL" sz="2400" dirty="0">
                <a:latin typeface="David" panose="020E0502060401010101" pitchFamily="34" charset="-79"/>
                <a:cs typeface="David" panose="020E0502060401010101" pitchFamily="34" charset="-79"/>
              </a:rPr>
              <a:t>רלוונטית </a:t>
            </a:r>
            <a:r>
              <a:rPr lang="he-IL" sz="2400" dirty="0" smtClean="0">
                <a:latin typeface="David" panose="020E0502060401010101" pitchFamily="34" charset="-79"/>
                <a:cs typeface="David" panose="020E0502060401010101" pitchFamily="34" charset="-79"/>
              </a:rPr>
              <a:t>עוד. </a:t>
            </a:r>
          </a:p>
          <a:p>
            <a:pPr marL="342900" lvl="0" indent="-342900">
              <a:spcBef>
                <a:spcPts val="600"/>
              </a:spcBef>
              <a:spcAft>
                <a:spcPts val="600"/>
              </a:spcAft>
              <a:buFont typeface="Wingdings" panose="05000000000000000000" pitchFamily="2" charset="2"/>
              <a:buChar char="Ø"/>
            </a:pPr>
            <a:r>
              <a:rPr lang="he-IL" sz="2400" dirty="0" smtClean="0">
                <a:latin typeface="David" panose="020E0502060401010101" pitchFamily="34" charset="-79"/>
                <a:cs typeface="David" panose="020E0502060401010101" pitchFamily="34" charset="-79"/>
              </a:rPr>
              <a:t>אנו עדים לכניסה </a:t>
            </a:r>
            <a:r>
              <a:rPr lang="he-IL" sz="2400" dirty="0">
                <a:latin typeface="David" panose="020E0502060401010101" pitchFamily="34" charset="-79"/>
                <a:cs typeface="David" panose="020E0502060401010101" pitchFamily="34" charset="-79"/>
              </a:rPr>
              <a:t>של מערכות חכמות </a:t>
            </a:r>
            <a:r>
              <a:rPr lang="he-IL" sz="2400" dirty="0" smtClean="0">
                <a:latin typeface="David" panose="020E0502060401010101" pitchFamily="34" charset="-79"/>
                <a:cs typeface="David" panose="020E0502060401010101" pitchFamily="34" charset="-79"/>
              </a:rPr>
              <a:t>לכל התחומים: רכב</a:t>
            </a:r>
            <a:r>
              <a:rPr lang="he-IL" sz="2400" dirty="0">
                <a:latin typeface="David" panose="020E0502060401010101" pitchFamily="34" charset="-79"/>
                <a:cs typeface="David" panose="020E0502060401010101" pitchFamily="34" charset="-79"/>
              </a:rPr>
              <a:t>, עיבוד שבבי, בקרה ואנרגיה ועולם </a:t>
            </a:r>
            <a:r>
              <a:rPr lang="he-IL" sz="2400" dirty="0" smtClean="0">
                <a:latin typeface="David" panose="020E0502060401010101" pitchFamily="34" charset="-79"/>
                <a:cs typeface="David" panose="020E0502060401010101" pitchFamily="34" charset="-79"/>
              </a:rPr>
              <a:t>המחשבים ובכך הופכות כל המגמות לטכנולוגיות מתקדמות.</a:t>
            </a:r>
            <a:endParaRPr lang="en-US" sz="2400" dirty="0">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245200254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hlinkClick r:id="rId3" action="ppaction://hlinksldjump"/>
          </p:cNvPr>
          <p:cNvSpPr txBox="1"/>
          <p:nvPr/>
        </p:nvSpPr>
        <p:spPr>
          <a:xfrm>
            <a:off x="-20340" y="0"/>
            <a:ext cx="9180512" cy="584775"/>
          </a:xfrm>
          <a:prstGeom prst="rect">
            <a:avLst/>
          </a:prstGeom>
          <a:solidFill>
            <a:schemeClr val="tx2">
              <a:lumMod val="50000"/>
            </a:schemeClr>
          </a:solidFill>
        </p:spPr>
        <p:txBody>
          <a:bodyPr wrap="square" rtlCol="1">
            <a:spAutoFit/>
          </a:bodyPr>
          <a:lstStyle/>
          <a:p>
            <a:r>
              <a:rPr lang="he-IL" sz="3200" b="1" dirty="0" smtClean="0">
                <a:solidFill>
                  <a:prstClr val="white"/>
                </a:solidFill>
                <a:latin typeface="David" panose="020E0502060401010101" pitchFamily="34" charset="-79"/>
                <a:cs typeface="David" panose="020E0502060401010101" pitchFamily="34" charset="-79"/>
              </a:rPr>
              <a:t>שיעור הזכאות לבגרות בחינוך הטכנולוגי בהשוואה לעיוני</a:t>
            </a:r>
            <a:endParaRPr lang="he-IL" sz="3200" b="1" dirty="0">
              <a:solidFill>
                <a:prstClr val="white"/>
              </a:solidFill>
              <a:latin typeface="David" panose="020E0502060401010101" pitchFamily="34" charset="-79"/>
              <a:cs typeface="David" panose="020E0502060401010101" pitchFamily="34" charset="-79"/>
            </a:endParaRPr>
          </a:p>
        </p:txBody>
      </p:sp>
      <p:graphicFrame>
        <p:nvGraphicFramePr>
          <p:cNvPr id="7" name="תרשים 6"/>
          <p:cNvGraphicFramePr>
            <a:graphicFrameLocks/>
          </p:cNvGraphicFramePr>
          <p:nvPr>
            <p:extLst>
              <p:ext uri="{D42A27DB-BD31-4B8C-83A1-F6EECF244321}">
                <p14:modId xmlns:p14="http://schemas.microsoft.com/office/powerpoint/2010/main" val="3500715501"/>
              </p:ext>
            </p:extLst>
          </p:nvPr>
        </p:nvGraphicFramePr>
        <p:xfrm>
          <a:off x="20191" y="764704"/>
          <a:ext cx="8856984" cy="5400600"/>
        </p:xfrm>
        <a:graphic>
          <a:graphicData uri="http://schemas.openxmlformats.org/drawingml/2006/chart">
            <c:chart xmlns:c="http://schemas.openxmlformats.org/drawingml/2006/chart" xmlns:r="http://schemas.openxmlformats.org/officeDocument/2006/relationships" r:id="rId4"/>
          </a:graphicData>
        </a:graphic>
      </p:graphicFrame>
      <p:sp>
        <p:nvSpPr>
          <p:cNvPr id="4" name="סוגר מסולסל שמאלי 3"/>
          <p:cNvSpPr/>
          <p:nvPr/>
        </p:nvSpPr>
        <p:spPr>
          <a:xfrm>
            <a:off x="5037187" y="1958786"/>
            <a:ext cx="288032" cy="1419596"/>
          </a:xfrm>
          <a:prstGeom prst="leftBrace">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endParaRPr lang="he-IL"/>
          </a:p>
        </p:txBody>
      </p:sp>
      <p:sp>
        <p:nvSpPr>
          <p:cNvPr id="6" name="סוגר מסולסל שמאלי 5"/>
          <p:cNvSpPr/>
          <p:nvPr/>
        </p:nvSpPr>
        <p:spPr>
          <a:xfrm>
            <a:off x="2987824" y="1948348"/>
            <a:ext cx="288032" cy="462102"/>
          </a:xfrm>
          <a:prstGeom prst="leftBrace">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endParaRPr lang="he-IL"/>
          </a:p>
        </p:txBody>
      </p:sp>
    </p:spTree>
    <p:extLst>
      <p:ext uri="{BB962C8B-B14F-4D97-AF65-F5344CB8AC3E}">
        <p14:creationId xmlns:p14="http://schemas.microsoft.com/office/powerpoint/2010/main" val="35883726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hlinkClick r:id="rId3" action="ppaction://hlinksldjump"/>
          </p:cNvPr>
          <p:cNvSpPr txBox="1"/>
          <p:nvPr/>
        </p:nvSpPr>
        <p:spPr>
          <a:xfrm>
            <a:off x="0" y="0"/>
            <a:ext cx="9160172" cy="584775"/>
          </a:xfrm>
          <a:prstGeom prst="rect">
            <a:avLst/>
          </a:prstGeom>
          <a:solidFill>
            <a:schemeClr val="tx2">
              <a:lumMod val="50000"/>
            </a:schemeClr>
          </a:solidFill>
        </p:spPr>
        <p:txBody>
          <a:bodyPr wrap="square" rtlCol="1">
            <a:spAutoFit/>
          </a:bodyPr>
          <a:lstStyle/>
          <a:p>
            <a:r>
              <a:rPr lang="he-IL" sz="3200" b="1" dirty="0" smtClean="0">
                <a:solidFill>
                  <a:prstClr val="white"/>
                </a:solidFill>
                <a:latin typeface="David" panose="020E0502060401010101" pitchFamily="34" charset="-79"/>
                <a:cs typeface="David" panose="020E0502060401010101" pitchFamily="34" charset="-79"/>
              </a:rPr>
              <a:t>שיעור תלמידי החינוך הטכנולוגי לפי אשכולות </a:t>
            </a:r>
            <a:r>
              <a:rPr lang="he-IL" sz="3200" b="1" dirty="0" err="1" smtClean="0">
                <a:solidFill>
                  <a:prstClr val="white"/>
                </a:solidFill>
                <a:latin typeface="David" panose="020E0502060401010101" pitchFamily="34" charset="-79"/>
                <a:cs typeface="David" panose="020E0502060401010101" pitchFamily="34" charset="-79"/>
              </a:rPr>
              <a:t>הלמ"ס</a:t>
            </a:r>
            <a:endParaRPr lang="he-IL" sz="3200" b="1" dirty="0">
              <a:solidFill>
                <a:prstClr val="white"/>
              </a:solidFill>
              <a:latin typeface="David" panose="020E0502060401010101" pitchFamily="34" charset="-79"/>
              <a:cs typeface="David" panose="020E0502060401010101" pitchFamily="34" charset="-79"/>
            </a:endParaRPr>
          </a:p>
        </p:txBody>
      </p:sp>
      <p:graphicFrame>
        <p:nvGraphicFramePr>
          <p:cNvPr id="7" name="טבלה 6"/>
          <p:cNvGraphicFramePr>
            <a:graphicFrameLocks noGrp="1"/>
          </p:cNvGraphicFramePr>
          <p:nvPr>
            <p:extLst>
              <p:ext uri="{D42A27DB-BD31-4B8C-83A1-F6EECF244321}">
                <p14:modId xmlns:p14="http://schemas.microsoft.com/office/powerpoint/2010/main" val="3215952077"/>
              </p:ext>
            </p:extLst>
          </p:nvPr>
        </p:nvGraphicFramePr>
        <p:xfrm>
          <a:off x="-2" y="548680"/>
          <a:ext cx="9160174" cy="6309319"/>
        </p:xfrm>
        <a:graphic>
          <a:graphicData uri="http://schemas.openxmlformats.org/drawingml/2006/table">
            <a:tbl>
              <a:tblPr rtl="1" firstRow="1" bandRow="1">
                <a:tableStyleId>{5C22544A-7EE6-4342-B048-85BDC9FD1C3A}</a:tableStyleId>
              </a:tblPr>
              <a:tblGrid>
                <a:gridCol w="1087114"/>
                <a:gridCol w="2018265"/>
                <a:gridCol w="2018265"/>
                <a:gridCol w="2018265"/>
                <a:gridCol w="2018265"/>
              </a:tblGrid>
              <a:tr h="897932">
                <a:tc>
                  <a:txBody>
                    <a:bodyPr/>
                    <a:lstStyle/>
                    <a:p>
                      <a:pPr algn="ctr" rtl="1"/>
                      <a:r>
                        <a:rPr lang="he-IL" sz="2400" dirty="0" smtClean="0">
                          <a:latin typeface="David" panose="020E0502060401010101" pitchFamily="34" charset="-79"/>
                          <a:cs typeface="David" panose="020E0502060401010101" pitchFamily="34" charset="-79"/>
                        </a:rPr>
                        <a:t> אשכול </a:t>
                      </a:r>
                      <a:r>
                        <a:rPr lang="he-IL" sz="2400" dirty="0" err="1" smtClean="0">
                          <a:latin typeface="David" panose="020E0502060401010101" pitchFamily="34" charset="-79"/>
                          <a:cs typeface="David" panose="020E0502060401010101" pitchFamily="34" charset="-79"/>
                        </a:rPr>
                        <a:t>למ"ס</a:t>
                      </a:r>
                      <a:r>
                        <a:rPr lang="he-IL" sz="2400" dirty="0" smtClean="0">
                          <a:latin typeface="David" panose="020E0502060401010101" pitchFamily="34" charset="-79"/>
                          <a:cs typeface="David" panose="020E0502060401010101" pitchFamily="34" charset="-79"/>
                        </a:rPr>
                        <a:t> </a:t>
                      </a:r>
                    </a:p>
                  </a:txBody>
                  <a:tcPr/>
                </a:tc>
                <a:tc gridSpan="2">
                  <a:txBody>
                    <a:bodyPr/>
                    <a:lstStyle/>
                    <a:p>
                      <a:pPr algn="ctr" rtl="1" fontAlgn="t"/>
                      <a:r>
                        <a:rPr lang="he-IL" sz="2400" u="none" strike="noStrike" dirty="0" smtClean="0">
                          <a:effectLst/>
                          <a:latin typeface="David" panose="020E0502060401010101" pitchFamily="34" charset="-79"/>
                          <a:cs typeface="David" panose="020E0502060401010101" pitchFamily="34" charset="-79"/>
                        </a:rPr>
                        <a:t>סה"כ תלמידים</a:t>
                      </a:r>
                      <a:r>
                        <a:rPr lang="he-IL" sz="2400" u="none" strike="noStrike" baseline="0" dirty="0" smtClean="0">
                          <a:effectLst/>
                          <a:latin typeface="David" panose="020E0502060401010101" pitchFamily="34" charset="-79"/>
                          <a:cs typeface="David" panose="020E0502060401010101" pitchFamily="34" charset="-79"/>
                        </a:rPr>
                        <a:t> </a:t>
                      </a:r>
                      <a:r>
                        <a:rPr lang="he-IL" sz="2400" u="none" strike="noStrike" dirty="0" smtClean="0">
                          <a:effectLst/>
                          <a:latin typeface="David" panose="020E0502060401010101" pitchFamily="34" charset="-79"/>
                          <a:cs typeface="David" panose="020E0502060401010101" pitchFamily="34" charset="-79"/>
                        </a:rPr>
                        <a:t>י'-י"ד</a:t>
                      </a:r>
                      <a:r>
                        <a:rPr lang="he-IL" sz="2400" b="0" i="0" u="none" strike="noStrike" dirty="0" smtClean="0">
                          <a:solidFill>
                            <a:srgbClr val="000000"/>
                          </a:solidFill>
                          <a:effectLst/>
                          <a:latin typeface="David" panose="020E0502060401010101" pitchFamily="34" charset="-79"/>
                          <a:cs typeface="David" panose="020E0502060401010101" pitchFamily="34" charset="-79"/>
                        </a:rPr>
                        <a:t> </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hMerge="1">
                  <a:txBody>
                    <a:bodyPr/>
                    <a:lstStyle/>
                    <a:p>
                      <a:pPr algn="ctr" rtl="1" fontAlgn="t"/>
                      <a:endParaRPr lang="he-IL" sz="2000" b="0" i="0" u="none" strike="noStrike" dirty="0">
                        <a:solidFill>
                          <a:srgbClr val="000000"/>
                        </a:solidFill>
                        <a:effectLst/>
                        <a:latin typeface="David" panose="020E0502060401010101" pitchFamily="34" charset="-79"/>
                        <a:cs typeface="David" panose="020E0502060401010101" pitchFamily="34" charset="-79"/>
                      </a:endParaRPr>
                    </a:p>
                  </a:txBody>
                  <a:tcPr/>
                </a:tc>
                <a:tc gridSpan="2">
                  <a:txBody>
                    <a:bodyPr/>
                    <a:lstStyle/>
                    <a:p>
                      <a:pPr algn="ctr" rtl="1" fontAlgn="t"/>
                      <a:r>
                        <a:rPr lang="he-IL" sz="2400" u="none" strike="noStrike" dirty="0" smtClean="0">
                          <a:effectLst/>
                          <a:latin typeface="David" panose="020E0502060401010101" pitchFamily="34" charset="-79"/>
                          <a:cs typeface="David" panose="020E0502060401010101" pitchFamily="34" charset="-79"/>
                        </a:rPr>
                        <a:t>לומדים בחינוך טכנולוגי י'-י"ד </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hMerge="1">
                  <a:txBody>
                    <a:bodyPr/>
                    <a:lstStyle/>
                    <a:p>
                      <a:pPr rtl="1"/>
                      <a:endParaRPr lang="he-IL" sz="2000" dirty="0">
                        <a:latin typeface="David" panose="020E0502060401010101" pitchFamily="34" charset="-79"/>
                        <a:cs typeface="David" panose="020E0502060401010101" pitchFamily="34" charset="-79"/>
                      </a:endParaRPr>
                    </a:p>
                  </a:txBody>
                  <a:tcPr/>
                </a:tc>
              </a:tr>
              <a:tr h="460840">
                <a:tc>
                  <a:txBody>
                    <a:bodyPr/>
                    <a:lstStyle/>
                    <a:p>
                      <a:pPr rtl="1"/>
                      <a:endParaRPr lang="he-IL" sz="2400" dirty="0">
                        <a:latin typeface="David" panose="020E0502060401010101" pitchFamily="34" charset="-79"/>
                        <a:cs typeface="David" panose="020E0502060401010101" pitchFamily="34" charset="-79"/>
                      </a:endParaRPr>
                    </a:p>
                  </a:txBody>
                  <a:tcPr/>
                </a:tc>
                <a:tc>
                  <a:txBody>
                    <a:bodyPr/>
                    <a:lstStyle/>
                    <a:p>
                      <a:pPr algn="ctr" rtl="1" fontAlgn="t"/>
                      <a:r>
                        <a:rPr lang="he-IL" sz="2400" b="0" i="0" u="none" strike="noStrike" dirty="0" smtClean="0">
                          <a:solidFill>
                            <a:srgbClr val="000000"/>
                          </a:solidFill>
                          <a:effectLst/>
                          <a:latin typeface="David" panose="020E0502060401010101" pitchFamily="34" charset="-79"/>
                          <a:cs typeface="David" panose="020E0502060401010101" pitchFamily="34" charset="-79"/>
                        </a:rPr>
                        <a:t>כמות תלמידים</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a:txBody>
                    <a:bodyPr/>
                    <a:lstStyle/>
                    <a:p>
                      <a:pPr algn="ctr" rtl="1" fontAlgn="t"/>
                      <a:r>
                        <a:rPr lang="he-IL" sz="2400" b="0" i="0" u="none" strike="noStrike" dirty="0" smtClean="0">
                          <a:solidFill>
                            <a:srgbClr val="000000"/>
                          </a:solidFill>
                          <a:effectLst/>
                          <a:latin typeface="David" panose="020E0502060401010101" pitchFamily="34" charset="-79"/>
                          <a:cs typeface="David" panose="020E0502060401010101" pitchFamily="34" charset="-79"/>
                        </a:rPr>
                        <a:t>אחוז הלומדים</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a:txBody>
                    <a:bodyPr/>
                    <a:lstStyle/>
                    <a:p>
                      <a:pPr algn="ctr" rtl="1" fontAlgn="t"/>
                      <a:r>
                        <a:rPr lang="he-IL" sz="2400" b="0" i="0" u="none" strike="noStrike" dirty="0" smtClean="0">
                          <a:solidFill>
                            <a:srgbClr val="000000"/>
                          </a:solidFill>
                          <a:effectLst/>
                          <a:latin typeface="David" panose="020E0502060401010101" pitchFamily="34" charset="-79"/>
                          <a:cs typeface="David" panose="020E0502060401010101" pitchFamily="34" charset="-79"/>
                        </a:rPr>
                        <a:t>מספר</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a:txBody>
                    <a:bodyPr/>
                    <a:lstStyle/>
                    <a:p>
                      <a:pPr algn="ctr" rtl="1"/>
                      <a:r>
                        <a:rPr lang="he-IL" sz="2400" dirty="0" smtClean="0">
                          <a:latin typeface="David" panose="020E0502060401010101" pitchFamily="34" charset="-79"/>
                          <a:cs typeface="David" panose="020E0502060401010101" pitchFamily="34" charset="-79"/>
                        </a:rPr>
                        <a:t>אחוז </a:t>
                      </a:r>
                      <a:endParaRPr lang="he-IL" sz="2400" dirty="0">
                        <a:latin typeface="David" panose="020E0502060401010101" pitchFamily="34" charset="-79"/>
                        <a:cs typeface="David" panose="020E0502060401010101" pitchFamily="34" charset="-79"/>
                      </a:endParaRPr>
                    </a:p>
                  </a:txBody>
                  <a:tcPr/>
                </a:tc>
              </a:tr>
              <a:tr h="935593">
                <a:tc>
                  <a:txBody>
                    <a:bodyPr/>
                    <a:lstStyle/>
                    <a:p>
                      <a:pPr algn="ctr" rtl="1" fontAlgn="b"/>
                      <a:r>
                        <a:rPr lang="he-IL" sz="2400" u="none" strike="noStrike" dirty="0" smtClean="0">
                          <a:effectLst/>
                          <a:latin typeface="David" panose="020E0502060401010101" pitchFamily="34" charset="-79"/>
                          <a:cs typeface="David" panose="020E0502060401010101" pitchFamily="34" charset="-79"/>
                        </a:rPr>
                        <a:t>1-2</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u="none" strike="noStrike" dirty="0" smtClean="0">
                          <a:effectLst/>
                          <a:latin typeface="David" panose="020E0502060401010101" pitchFamily="34" charset="-79"/>
                          <a:cs typeface="David" panose="020E0502060401010101" pitchFamily="34" charset="-79"/>
                        </a:rPr>
                        <a:t>59,942</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15%</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u="none" strike="noStrike" dirty="0" smtClean="0">
                          <a:effectLst/>
                          <a:latin typeface="David" panose="020E0502060401010101" pitchFamily="34" charset="-79"/>
                          <a:cs typeface="David" panose="020E0502060401010101" pitchFamily="34" charset="-79"/>
                        </a:rPr>
                        <a:t>28,010</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17%</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35593">
                <a:tc>
                  <a:txBody>
                    <a:bodyPr/>
                    <a:lstStyle/>
                    <a:p>
                      <a:pPr algn="ctr" rtl="1" fontAlgn="b"/>
                      <a:r>
                        <a:rPr lang="he-IL" sz="2400" u="none" strike="noStrike" dirty="0" smtClean="0">
                          <a:effectLst/>
                          <a:latin typeface="David" panose="020E0502060401010101" pitchFamily="34" charset="-79"/>
                          <a:cs typeface="David" panose="020E0502060401010101" pitchFamily="34" charset="-79"/>
                        </a:rPr>
                        <a:t>3-4</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u="none" strike="noStrike" dirty="0" smtClean="0">
                          <a:effectLst/>
                          <a:latin typeface="David" panose="020E0502060401010101" pitchFamily="34" charset="-79"/>
                          <a:cs typeface="David" panose="020E0502060401010101" pitchFamily="34" charset="-79"/>
                        </a:rPr>
                        <a:t>112,786</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30%</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u="none" strike="noStrike" dirty="0" smtClean="0">
                          <a:effectLst/>
                          <a:latin typeface="David" panose="020E0502060401010101" pitchFamily="34" charset="-79"/>
                          <a:cs typeface="David" panose="020E0502060401010101" pitchFamily="34" charset="-79"/>
                        </a:rPr>
                        <a:t>43,544</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28%</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1208175">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he-IL" sz="2400" u="none" strike="noStrike" dirty="0" smtClean="0">
                          <a:effectLst/>
                          <a:latin typeface="David" panose="020E0502060401010101" pitchFamily="34" charset="-79"/>
                          <a:cs typeface="David" panose="020E0502060401010101" pitchFamily="34" charset="-79"/>
                        </a:rPr>
                        <a:t>5-6</a:t>
                      </a:r>
                      <a:endParaRPr lang="en-US" sz="2400" u="none" strike="noStrike" dirty="0" smtClean="0">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u="none" strike="noStrike" dirty="0" smtClean="0">
                          <a:effectLst/>
                          <a:latin typeface="David" panose="020E0502060401010101" pitchFamily="34" charset="-79"/>
                          <a:cs typeface="David" panose="020E0502060401010101" pitchFamily="34" charset="-79"/>
                        </a:rPr>
                        <a:t>135,414</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35%</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u="none" strike="noStrike" dirty="0" smtClean="0">
                          <a:effectLst/>
                          <a:latin typeface="David" panose="020E0502060401010101" pitchFamily="34" charset="-79"/>
                          <a:cs typeface="David" panose="020E0502060401010101" pitchFamily="34" charset="-79"/>
                        </a:rPr>
                        <a:t>60,307</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38%</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35593">
                <a:tc>
                  <a:txBody>
                    <a:bodyPr/>
                    <a:lstStyle/>
                    <a:p>
                      <a:pPr algn="ctr" rtl="1" fontAlgn="b"/>
                      <a:r>
                        <a:rPr lang="he-IL" sz="2400" u="none" strike="noStrike" dirty="0" smtClean="0">
                          <a:effectLst/>
                          <a:latin typeface="David" panose="020E0502060401010101" pitchFamily="34" charset="-79"/>
                          <a:cs typeface="David" panose="020E0502060401010101" pitchFamily="34" charset="-79"/>
                        </a:rPr>
                        <a:t>7-10</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u="none" strike="noStrike" dirty="0" smtClean="0">
                          <a:effectLst/>
                          <a:latin typeface="David" panose="020E0502060401010101" pitchFamily="34" charset="-79"/>
                          <a:cs typeface="David" panose="020E0502060401010101" pitchFamily="34" charset="-79"/>
                        </a:rPr>
                        <a:t>81,069</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20%</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u="none" strike="noStrike" dirty="0" smtClean="0">
                          <a:effectLst/>
                          <a:latin typeface="David" panose="020E0502060401010101" pitchFamily="34" charset="-79"/>
                          <a:cs typeface="David" panose="020E0502060401010101" pitchFamily="34" charset="-79"/>
                        </a:rPr>
                        <a:t>26,846</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17%</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35593">
                <a:tc>
                  <a:txBody>
                    <a:bodyPr/>
                    <a:lstStyle/>
                    <a:p>
                      <a:pPr marL="0" algn="ctr" defTabSz="914400" rtl="0" eaLnBrk="1" fontAlgn="b" latinLnBrk="0" hangingPunct="1"/>
                      <a:r>
                        <a:rPr lang="he-IL" sz="2400" b="0" i="0" u="none" strike="noStrike" kern="1200" dirty="0">
                          <a:solidFill>
                            <a:srgbClr val="000000"/>
                          </a:solidFill>
                          <a:effectLst/>
                          <a:latin typeface="David" panose="020E0502060401010101" pitchFamily="34" charset="-79"/>
                          <a:ea typeface="+mn-ea"/>
                          <a:cs typeface="David" panose="020E0502060401010101" pitchFamily="34" charset="-79"/>
                        </a:rPr>
                        <a:t>סה"כ</a:t>
                      </a:r>
                    </a:p>
                  </a:txBody>
                  <a:tcPr marL="9525" marR="9525" marT="9525" marB="0" anchor="ctr">
                    <a:solidFill>
                      <a:schemeClr val="accent1"/>
                    </a:solidFill>
                  </a:tcPr>
                </a:tc>
                <a:tc>
                  <a:txBody>
                    <a:bodyPr/>
                    <a:lstStyle/>
                    <a:p>
                      <a:pPr marL="0" algn="ctr" defTabSz="914400" rtl="0" eaLnBrk="1" fontAlgn="b" latinLnBrk="0" hangingPunct="1"/>
                      <a:r>
                        <a:rPr lang="he-IL" sz="2400" b="0" i="0" u="none" strike="noStrike" kern="1200" dirty="0" smtClean="0">
                          <a:solidFill>
                            <a:srgbClr val="000000"/>
                          </a:solidFill>
                          <a:effectLst/>
                          <a:latin typeface="David" panose="020E0502060401010101" pitchFamily="34" charset="-79"/>
                          <a:ea typeface="+mn-ea"/>
                          <a:cs typeface="David" panose="020E0502060401010101" pitchFamily="34" charset="-79"/>
                        </a:rPr>
                        <a:t>389,211</a:t>
                      </a:r>
                      <a:endParaRPr lang="he-IL" sz="2400" b="0" i="0" u="none" strike="noStrike" kern="1200" dirty="0">
                        <a:solidFill>
                          <a:srgbClr val="000000"/>
                        </a:solidFill>
                        <a:effectLst/>
                        <a:latin typeface="David" panose="020E0502060401010101" pitchFamily="34" charset="-79"/>
                        <a:ea typeface="+mn-ea"/>
                        <a:cs typeface="David" panose="020E0502060401010101" pitchFamily="34" charset="-79"/>
                      </a:endParaRPr>
                    </a:p>
                  </a:txBody>
                  <a:tcPr marL="9525" marR="9525" marT="9525" marB="0" anchor="ctr">
                    <a:solidFill>
                      <a:schemeClr val="accent1"/>
                    </a:solidFill>
                  </a:tcPr>
                </a:tc>
                <a:tc>
                  <a:txBody>
                    <a:bodyPr/>
                    <a:lstStyle/>
                    <a:p>
                      <a:pPr marL="0" algn="ctr" defTabSz="914400" rtl="0" eaLnBrk="1" fontAlgn="b" latinLnBrk="0" hangingPunct="1"/>
                      <a:endParaRPr lang="he-IL" sz="2400" b="0" i="0" u="none" strike="noStrike" kern="1200" dirty="0">
                        <a:solidFill>
                          <a:srgbClr val="000000"/>
                        </a:solidFill>
                        <a:effectLst/>
                        <a:latin typeface="David" panose="020E0502060401010101" pitchFamily="34" charset="-79"/>
                        <a:ea typeface="+mn-ea"/>
                        <a:cs typeface="David" panose="020E0502060401010101" pitchFamily="34" charset="-79"/>
                      </a:endParaRPr>
                    </a:p>
                  </a:txBody>
                  <a:tcPr marL="9525" marR="9525" marT="9525" marB="0" anchor="ctr">
                    <a:solidFill>
                      <a:schemeClr val="accent1"/>
                    </a:solidFill>
                  </a:tcPr>
                </a:tc>
                <a:tc>
                  <a:txBody>
                    <a:bodyPr/>
                    <a:lstStyle/>
                    <a:p>
                      <a:pPr marL="0" algn="ctr" defTabSz="914400" rtl="0" eaLnBrk="1" fontAlgn="b" latinLnBrk="0" hangingPunct="1"/>
                      <a:r>
                        <a:rPr lang="he-IL" sz="2400" b="0" i="0" u="none" strike="noStrike" kern="1200" dirty="0" smtClean="0">
                          <a:solidFill>
                            <a:srgbClr val="000000"/>
                          </a:solidFill>
                          <a:effectLst/>
                          <a:latin typeface="David" panose="020E0502060401010101" pitchFamily="34" charset="-79"/>
                          <a:ea typeface="+mn-ea"/>
                          <a:cs typeface="David" panose="020E0502060401010101" pitchFamily="34" charset="-79"/>
                        </a:rPr>
                        <a:t>158,707</a:t>
                      </a:r>
                      <a:endParaRPr lang="he-IL" sz="2400" b="0" i="0" u="none" strike="noStrike" kern="1200" dirty="0">
                        <a:solidFill>
                          <a:srgbClr val="000000"/>
                        </a:solidFill>
                        <a:effectLst/>
                        <a:latin typeface="David" panose="020E0502060401010101" pitchFamily="34" charset="-79"/>
                        <a:ea typeface="+mn-ea"/>
                        <a:cs typeface="David" panose="020E0502060401010101" pitchFamily="34" charset="-79"/>
                      </a:endParaRPr>
                    </a:p>
                  </a:txBody>
                  <a:tcPr marL="9525" marR="9525" marT="9525" marB="0" anchor="ctr">
                    <a:solidFill>
                      <a:schemeClr val="accent1"/>
                    </a:solidFill>
                  </a:tcPr>
                </a:tc>
                <a:tc>
                  <a:txBody>
                    <a:bodyPr/>
                    <a:lstStyle/>
                    <a:p>
                      <a:pPr algn="ctr" rtl="0" fontAlgn="b"/>
                      <a:endParaRPr lang="he-IL" sz="18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r>
            </a:tbl>
          </a:graphicData>
        </a:graphic>
      </p:graphicFrame>
    </p:spTree>
    <p:extLst>
      <p:ext uri="{BB962C8B-B14F-4D97-AF65-F5344CB8AC3E}">
        <p14:creationId xmlns:p14="http://schemas.microsoft.com/office/powerpoint/2010/main" val="33636761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hlinkClick r:id="rId3" action="ppaction://hlinksldjump"/>
          </p:cNvPr>
          <p:cNvSpPr txBox="1"/>
          <p:nvPr/>
        </p:nvSpPr>
        <p:spPr>
          <a:xfrm>
            <a:off x="0" y="0"/>
            <a:ext cx="9160172" cy="584775"/>
          </a:xfrm>
          <a:prstGeom prst="rect">
            <a:avLst/>
          </a:prstGeom>
          <a:solidFill>
            <a:schemeClr val="tx2">
              <a:lumMod val="50000"/>
            </a:schemeClr>
          </a:solidFill>
        </p:spPr>
        <p:txBody>
          <a:bodyPr wrap="square" rtlCol="1">
            <a:spAutoFit/>
          </a:bodyPr>
          <a:lstStyle/>
          <a:p>
            <a:r>
              <a:rPr lang="he-IL" sz="3200" b="1" dirty="0" smtClean="0">
                <a:solidFill>
                  <a:prstClr val="white"/>
                </a:solidFill>
                <a:latin typeface="David" panose="020E0502060401010101" pitchFamily="34" charset="-79"/>
                <a:cs typeface="David" panose="020E0502060401010101" pitchFamily="34" charset="-79"/>
              </a:rPr>
              <a:t>הנדסת תוכנה </a:t>
            </a:r>
            <a:endParaRPr lang="he-IL" sz="3200" b="1" dirty="0">
              <a:solidFill>
                <a:prstClr val="white"/>
              </a:solidFill>
              <a:latin typeface="David" panose="020E0502060401010101" pitchFamily="34" charset="-79"/>
              <a:cs typeface="David" panose="020E0502060401010101" pitchFamily="34" charset="-79"/>
            </a:endParaRPr>
          </a:p>
        </p:txBody>
      </p:sp>
      <p:graphicFrame>
        <p:nvGraphicFramePr>
          <p:cNvPr id="7" name="טבלה 6"/>
          <p:cNvGraphicFramePr>
            <a:graphicFrameLocks noGrp="1"/>
          </p:cNvGraphicFramePr>
          <p:nvPr>
            <p:extLst>
              <p:ext uri="{D42A27DB-BD31-4B8C-83A1-F6EECF244321}">
                <p14:modId xmlns:p14="http://schemas.microsoft.com/office/powerpoint/2010/main" val="1564361597"/>
              </p:ext>
            </p:extLst>
          </p:nvPr>
        </p:nvGraphicFramePr>
        <p:xfrm>
          <a:off x="-10171" y="584775"/>
          <a:ext cx="9160174" cy="6228600"/>
        </p:xfrm>
        <a:graphic>
          <a:graphicData uri="http://schemas.openxmlformats.org/drawingml/2006/table">
            <a:tbl>
              <a:tblPr rtl="1" firstRow="1" bandRow="1">
                <a:tableStyleId>{5C22544A-7EE6-4342-B048-85BDC9FD1C3A}</a:tableStyleId>
              </a:tblPr>
              <a:tblGrid>
                <a:gridCol w="1087114"/>
                <a:gridCol w="2018265"/>
                <a:gridCol w="2018265"/>
                <a:gridCol w="2018265"/>
                <a:gridCol w="2018265"/>
              </a:tblGrid>
              <a:tr h="783708">
                <a:tc>
                  <a:txBody>
                    <a:bodyPr/>
                    <a:lstStyle/>
                    <a:p>
                      <a:pPr algn="ctr" rtl="1"/>
                      <a:r>
                        <a:rPr lang="he-IL" sz="2400" dirty="0" smtClean="0">
                          <a:latin typeface="David" panose="020E0502060401010101" pitchFamily="34" charset="-79"/>
                          <a:cs typeface="David" panose="020E0502060401010101" pitchFamily="34" charset="-79"/>
                        </a:rPr>
                        <a:t> אשכול </a:t>
                      </a:r>
                      <a:r>
                        <a:rPr lang="he-IL" sz="2400" dirty="0" err="1" smtClean="0">
                          <a:latin typeface="David" panose="020E0502060401010101" pitchFamily="34" charset="-79"/>
                          <a:cs typeface="David" panose="020E0502060401010101" pitchFamily="34" charset="-79"/>
                        </a:rPr>
                        <a:t>למ"ס</a:t>
                      </a:r>
                      <a:r>
                        <a:rPr lang="he-IL" sz="2400" dirty="0" smtClean="0">
                          <a:latin typeface="David" panose="020E0502060401010101" pitchFamily="34" charset="-79"/>
                          <a:cs typeface="David" panose="020E0502060401010101" pitchFamily="34" charset="-79"/>
                        </a:rPr>
                        <a:t> </a:t>
                      </a:r>
                    </a:p>
                  </a:txBody>
                  <a:tcPr/>
                </a:tc>
                <a:tc gridSpan="2">
                  <a:txBody>
                    <a:bodyPr/>
                    <a:lstStyle/>
                    <a:p>
                      <a:pPr algn="ctr" rtl="1" fontAlgn="t"/>
                      <a:r>
                        <a:rPr lang="he-IL" sz="2400" u="none" strike="noStrike" dirty="0" smtClean="0">
                          <a:effectLst/>
                          <a:latin typeface="David" panose="020E0502060401010101" pitchFamily="34" charset="-79"/>
                          <a:cs typeface="David" panose="020E0502060401010101" pitchFamily="34" charset="-79"/>
                        </a:rPr>
                        <a:t>שנת 2000</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hMerge="1">
                  <a:txBody>
                    <a:bodyPr/>
                    <a:lstStyle/>
                    <a:p>
                      <a:pPr algn="ctr" rtl="1" fontAlgn="t"/>
                      <a:endParaRPr lang="he-IL" sz="2000" b="0" i="0" u="none" strike="noStrike" dirty="0">
                        <a:solidFill>
                          <a:srgbClr val="000000"/>
                        </a:solidFill>
                        <a:effectLst/>
                        <a:latin typeface="David" panose="020E0502060401010101" pitchFamily="34" charset="-79"/>
                        <a:cs typeface="David" panose="020E0502060401010101" pitchFamily="34" charset="-79"/>
                      </a:endParaRPr>
                    </a:p>
                  </a:txBody>
                  <a:tcPr/>
                </a:tc>
                <a:tc gridSpan="2">
                  <a:txBody>
                    <a:bodyPr/>
                    <a:lstStyle/>
                    <a:p>
                      <a:pPr algn="ctr" rtl="1" fontAlgn="t"/>
                      <a:r>
                        <a:rPr lang="he-IL" sz="2400" u="none" strike="noStrike" dirty="0" smtClean="0">
                          <a:effectLst/>
                          <a:latin typeface="David" panose="020E0502060401010101" pitchFamily="34" charset="-79"/>
                          <a:cs typeface="David" panose="020E0502060401010101" pitchFamily="34" charset="-79"/>
                        </a:rPr>
                        <a:t>שנת 2017</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hMerge="1">
                  <a:txBody>
                    <a:bodyPr/>
                    <a:lstStyle/>
                    <a:p>
                      <a:pPr rtl="1"/>
                      <a:endParaRPr lang="he-IL" sz="2000" dirty="0">
                        <a:latin typeface="David" panose="020E0502060401010101" pitchFamily="34" charset="-79"/>
                        <a:cs typeface="David" panose="020E0502060401010101" pitchFamily="34" charset="-79"/>
                      </a:endParaRPr>
                    </a:p>
                  </a:txBody>
                  <a:tcPr/>
                </a:tc>
              </a:tr>
              <a:tr h="429114">
                <a:tc>
                  <a:txBody>
                    <a:bodyPr/>
                    <a:lstStyle/>
                    <a:p>
                      <a:pPr rtl="1"/>
                      <a:endParaRPr lang="he-IL" sz="2400" dirty="0">
                        <a:latin typeface="David" panose="020E0502060401010101" pitchFamily="34" charset="-79"/>
                        <a:cs typeface="David" panose="020E0502060401010101" pitchFamily="34" charset="-79"/>
                      </a:endParaRPr>
                    </a:p>
                  </a:txBody>
                  <a:tcPr/>
                </a:tc>
                <a:tc>
                  <a:txBody>
                    <a:bodyPr/>
                    <a:lstStyle/>
                    <a:p>
                      <a:pPr algn="ctr" rtl="1" fontAlgn="t"/>
                      <a:r>
                        <a:rPr lang="he-IL" sz="2400" b="0" i="0" u="none" strike="noStrike" dirty="0" smtClean="0">
                          <a:solidFill>
                            <a:srgbClr val="000000"/>
                          </a:solidFill>
                          <a:effectLst/>
                          <a:latin typeface="David" panose="020E0502060401010101" pitchFamily="34" charset="-79"/>
                          <a:cs typeface="David" panose="020E0502060401010101" pitchFamily="34" charset="-79"/>
                        </a:rPr>
                        <a:t>כמות תלמידים</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a:txBody>
                    <a:bodyPr/>
                    <a:lstStyle/>
                    <a:p>
                      <a:pPr algn="ctr" rtl="1" fontAlgn="t"/>
                      <a:r>
                        <a:rPr lang="he-IL" sz="2400" b="0" i="0" u="none" strike="noStrike" dirty="0" smtClean="0">
                          <a:solidFill>
                            <a:srgbClr val="000000"/>
                          </a:solidFill>
                          <a:effectLst/>
                          <a:latin typeface="David" panose="020E0502060401010101" pitchFamily="34" charset="-79"/>
                          <a:cs typeface="David" panose="020E0502060401010101" pitchFamily="34" charset="-79"/>
                        </a:rPr>
                        <a:t>אחוז הלומדים</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a:txBody>
                    <a:bodyPr/>
                    <a:lstStyle/>
                    <a:p>
                      <a:pPr algn="ctr" rtl="1" fontAlgn="t"/>
                      <a:r>
                        <a:rPr lang="he-IL" sz="2400" b="0" i="0" u="none" strike="noStrike" dirty="0" smtClean="0">
                          <a:solidFill>
                            <a:srgbClr val="000000"/>
                          </a:solidFill>
                          <a:effectLst/>
                          <a:latin typeface="David" panose="020E0502060401010101" pitchFamily="34" charset="-79"/>
                          <a:cs typeface="David" panose="020E0502060401010101" pitchFamily="34" charset="-79"/>
                        </a:rPr>
                        <a:t>מספר</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a:txBody>
                    <a:bodyPr/>
                    <a:lstStyle/>
                    <a:p>
                      <a:pPr algn="ctr" rtl="1"/>
                      <a:r>
                        <a:rPr lang="he-IL" sz="2400" dirty="0" smtClean="0">
                          <a:latin typeface="David" panose="020E0502060401010101" pitchFamily="34" charset="-79"/>
                          <a:cs typeface="David" panose="020E0502060401010101" pitchFamily="34" charset="-79"/>
                        </a:rPr>
                        <a:t>אחוז </a:t>
                      </a:r>
                      <a:endParaRPr lang="he-IL" sz="2400" dirty="0">
                        <a:latin typeface="David" panose="020E0502060401010101" pitchFamily="34" charset="-79"/>
                        <a:cs typeface="David" panose="020E0502060401010101" pitchFamily="34" charset="-79"/>
                      </a:endParaRPr>
                    </a:p>
                  </a:txBody>
                  <a:tcPr/>
                </a:tc>
              </a:tr>
              <a:tr h="989688">
                <a:tc>
                  <a:txBody>
                    <a:bodyPr/>
                    <a:lstStyle/>
                    <a:p>
                      <a:pPr algn="ctr" rtl="1" fontAlgn="b"/>
                      <a:r>
                        <a:rPr lang="he-IL" sz="2400" u="none" strike="noStrike" dirty="0" smtClean="0">
                          <a:effectLst/>
                          <a:latin typeface="David" panose="020E0502060401010101" pitchFamily="34" charset="-79"/>
                          <a:cs typeface="David" panose="020E0502060401010101" pitchFamily="34" charset="-79"/>
                        </a:rPr>
                        <a:t>1-2</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263</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3%</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u="none" strike="noStrike" dirty="0" smtClean="0">
                          <a:effectLst/>
                          <a:latin typeface="David" panose="020E0502060401010101" pitchFamily="34" charset="-79"/>
                          <a:cs typeface="David" panose="020E0502060401010101" pitchFamily="34" charset="-79"/>
                        </a:rPr>
                        <a:t>4,846</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19%</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89688">
                <a:tc>
                  <a:txBody>
                    <a:bodyPr/>
                    <a:lstStyle/>
                    <a:p>
                      <a:pPr algn="ctr" rtl="1" fontAlgn="b"/>
                      <a:r>
                        <a:rPr lang="he-IL" sz="2400" u="none" strike="noStrike" dirty="0" smtClean="0">
                          <a:effectLst/>
                          <a:latin typeface="David" panose="020E0502060401010101" pitchFamily="34" charset="-79"/>
                          <a:cs typeface="David" panose="020E0502060401010101" pitchFamily="34" charset="-79"/>
                        </a:rPr>
                        <a:t>3-4</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marL="0" algn="ctr" defTabSz="914400" rtl="0" eaLnBrk="1" fontAlgn="b" latinLnBrk="0" hangingPunct="1"/>
                      <a:r>
                        <a:rPr lang="en-US" sz="2400" b="0" u="none" strike="noStrike" kern="1200" dirty="0" smtClean="0">
                          <a:solidFill>
                            <a:schemeClr val="dk1"/>
                          </a:solidFill>
                          <a:effectLst/>
                          <a:latin typeface="David" panose="020E0502060401010101" pitchFamily="34" charset="-79"/>
                          <a:ea typeface="+mn-ea"/>
                          <a:cs typeface="David" panose="020E0502060401010101" pitchFamily="34" charset="-79"/>
                        </a:rPr>
                        <a:t>2,030</a:t>
                      </a:r>
                      <a:endParaRPr lang="he-IL" sz="2400" b="0" u="none" strike="noStrike" kern="1200" dirty="0">
                        <a:solidFill>
                          <a:schemeClr val="dk1"/>
                        </a:solidFill>
                        <a:effectLst/>
                        <a:latin typeface="David" panose="020E0502060401010101" pitchFamily="34" charset="-79"/>
                        <a:ea typeface="+mn-ea"/>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2</a:t>
                      </a:r>
                      <a:r>
                        <a:rPr lang="he-IL" sz="2400" b="0" i="0" u="none" strike="noStrike" dirty="0" smtClean="0">
                          <a:solidFill>
                            <a:srgbClr val="000000"/>
                          </a:solidFill>
                          <a:effectLst/>
                          <a:latin typeface="David" panose="020E0502060401010101" pitchFamily="34" charset="-79"/>
                          <a:cs typeface="David" panose="020E0502060401010101" pitchFamily="34" charset="-79"/>
                        </a:rPr>
                        <a:t>0%</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4,599</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19</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8968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he-IL" sz="2400" u="none" strike="noStrike" dirty="0" smtClean="0">
                          <a:effectLst/>
                          <a:latin typeface="David" panose="020E0502060401010101" pitchFamily="34" charset="-79"/>
                          <a:cs typeface="David" panose="020E0502060401010101" pitchFamily="34" charset="-79"/>
                        </a:rPr>
                        <a:t>5-6</a:t>
                      </a:r>
                      <a:endParaRPr lang="en-US" sz="2400" u="none" strike="noStrike" dirty="0" smtClean="0">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4,910</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50</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8,442</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34</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89688">
                <a:tc>
                  <a:txBody>
                    <a:bodyPr/>
                    <a:lstStyle/>
                    <a:p>
                      <a:pPr algn="ctr" rtl="1" fontAlgn="b"/>
                      <a:r>
                        <a:rPr lang="he-IL" sz="2400" u="none" strike="noStrike" dirty="0" smtClean="0">
                          <a:effectLst/>
                          <a:latin typeface="David" panose="020E0502060401010101" pitchFamily="34" charset="-79"/>
                          <a:cs typeface="David" panose="020E0502060401010101" pitchFamily="34" charset="-79"/>
                        </a:rPr>
                        <a:t> 7-10</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2,630</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2</a:t>
                      </a:r>
                      <a:r>
                        <a:rPr lang="en-US" sz="2400" b="0" i="0" u="none" strike="noStrike" dirty="0" smtClean="0">
                          <a:solidFill>
                            <a:srgbClr val="000000"/>
                          </a:solidFill>
                          <a:effectLst/>
                          <a:latin typeface="David" panose="020E0502060401010101" pitchFamily="34" charset="-79"/>
                          <a:cs typeface="David" panose="020E0502060401010101" pitchFamily="34" charset="-79"/>
                        </a:rPr>
                        <a:t>7</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7,028</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28</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89688">
                <a:tc>
                  <a:txBody>
                    <a:bodyPr/>
                    <a:lstStyle/>
                    <a:p>
                      <a:pPr algn="ctr" rtl="1" fontAlgn="b"/>
                      <a:r>
                        <a:rPr lang="he-IL" sz="2400" b="1" u="none" strike="noStrike" dirty="0">
                          <a:solidFill>
                            <a:schemeClr val="bg1"/>
                          </a:solidFill>
                          <a:effectLst/>
                          <a:latin typeface="David" panose="020E0502060401010101" pitchFamily="34" charset="-79"/>
                          <a:cs typeface="David" panose="020E0502060401010101" pitchFamily="34" charset="-79"/>
                        </a:rPr>
                        <a:t>סה"כ</a:t>
                      </a:r>
                      <a:endParaRPr lang="he-IL" sz="24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c>
                  <a:txBody>
                    <a:bodyPr/>
                    <a:lstStyle/>
                    <a:p>
                      <a:pPr algn="ctr" rtl="0" fontAlgn="b"/>
                      <a:r>
                        <a:rPr lang="he-IL" sz="2400" b="1" u="none" strike="noStrike" dirty="0" smtClean="0">
                          <a:solidFill>
                            <a:schemeClr val="bg1"/>
                          </a:solidFill>
                          <a:effectLst/>
                          <a:latin typeface="David" panose="020E0502060401010101" pitchFamily="34" charset="-79"/>
                          <a:cs typeface="David" panose="020E0502060401010101" pitchFamily="34" charset="-79"/>
                        </a:rPr>
                        <a:t>9,833</a:t>
                      </a:r>
                      <a:endParaRPr lang="he-IL" sz="24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c>
                  <a:txBody>
                    <a:bodyPr/>
                    <a:lstStyle/>
                    <a:p>
                      <a:pPr algn="ctr" rtl="0" fontAlgn="b"/>
                      <a:endParaRPr lang="he-IL" sz="24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c>
                  <a:txBody>
                    <a:bodyPr/>
                    <a:lstStyle/>
                    <a:p>
                      <a:pPr algn="ctr" rtl="0" fontAlgn="b"/>
                      <a:r>
                        <a:rPr lang="en-US" sz="2400" b="1" i="0" u="none" strike="noStrike" dirty="0" smtClean="0">
                          <a:solidFill>
                            <a:schemeClr val="bg1"/>
                          </a:solidFill>
                          <a:effectLst/>
                          <a:latin typeface="David" panose="020E0502060401010101" pitchFamily="34" charset="-79"/>
                          <a:cs typeface="David" panose="020E0502060401010101" pitchFamily="34" charset="-79"/>
                        </a:rPr>
                        <a:t>24,915</a:t>
                      </a:r>
                      <a:endParaRPr lang="he-IL" sz="24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c>
                  <a:txBody>
                    <a:bodyPr/>
                    <a:lstStyle/>
                    <a:p>
                      <a:pPr algn="ctr" rtl="0" fontAlgn="b"/>
                      <a:endParaRPr lang="he-IL" sz="18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r>
            </a:tbl>
          </a:graphicData>
        </a:graphic>
      </p:graphicFrame>
    </p:spTree>
    <p:extLst>
      <p:ext uri="{BB962C8B-B14F-4D97-AF65-F5344CB8AC3E}">
        <p14:creationId xmlns:p14="http://schemas.microsoft.com/office/powerpoint/2010/main" val="12893435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hlinkClick r:id="rId3" action="ppaction://hlinksldjump"/>
          </p:cNvPr>
          <p:cNvSpPr txBox="1"/>
          <p:nvPr/>
        </p:nvSpPr>
        <p:spPr>
          <a:xfrm>
            <a:off x="-20340" y="0"/>
            <a:ext cx="9180512" cy="584775"/>
          </a:xfrm>
          <a:prstGeom prst="rect">
            <a:avLst/>
          </a:prstGeom>
          <a:solidFill>
            <a:schemeClr val="tx2">
              <a:lumMod val="50000"/>
            </a:schemeClr>
          </a:solidFill>
        </p:spPr>
        <p:txBody>
          <a:bodyPr wrap="square" rtlCol="1">
            <a:spAutoFit/>
          </a:bodyPr>
          <a:lstStyle/>
          <a:p>
            <a:r>
              <a:rPr lang="he-IL" sz="3200" b="1" dirty="0" smtClean="0">
                <a:solidFill>
                  <a:prstClr val="white"/>
                </a:solidFill>
                <a:latin typeface="David" panose="020E0502060401010101" pitchFamily="34" charset="-79"/>
                <a:cs typeface="David" panose="020E0502060401010101" pitchFamily="34" charset="-79"/>
              </a:rPr>
              <a:t>אלקטרוניקה</a:t>
            </a:r>
            <a:endParaRPr lang="he-IL" sz="3200" b="1" dirty="0">
              <a:solidFill>
                <a:prstClr val="white"/>
              </a:solidFill>
              <a:latin typeface="David" panose="020E0502060401010101" pitchFamily="34" charset="-79"/>
              <a:cs typeface="David" panose="020E0502060401010101" pitchFamily="34" charset="-79"/>
            </a:endParaRPr>
          </a:p>
        </p:txBody>
      </p:sp>
      <p:graphicFrame>
        <p:nvGraphicFramePr>
          <p:cNvPr id="4" name="טבלה 3"/>
          <p:cNvGraphicFramePr>
            <a:graphicFrameLocks noGrp="1"/>
          </p:cNvGraphicFramePr>
          <p:nvPr>
            <p:extLst>
              <p:ext uri="{D42A27DB-BD31-4B8C-83A1-F6EECF244321}">
                <p14:modId xmlns:p14="http://schemas.microsoft.com/office/powerpoint/2010/main" val="824578424"/>
              </p:ext>
            </p:extLst>
          </p:nvPr>
        </p:nvGraphicFramePr>
        <p:xfrm>
          <a:off x="-2" y="548680"/>
          <a:ext cx="9160174" cy="6309321"/>
        </p:xfrm>
        <a:graphic>
          <a:graphicData uri="http://schemas.openxmlformats.org/drawingml/2006/table">
            <a:tbl>
              <a:tblPr rtl="1" firstRow="1" bandRow="1">
                <a:tableStyleId>{5C22544A-7EE6-4342-B048-85BDC9FD1C3A}</a:tableStyleId>
              </a:tblPr>
              <a:tblGrid>
                <a:gridCol w="1087114"/>
                <a:gridCol w="2018265"/>
                <a:gridCol w="2018265"/>
                <a:gridCol w="2018265"/>
                <a:gridCol w="2018265"/>
              </a:tblGrid>
              <a:tr h="897729">
                <a:tc>
                  <a:txBody>
                    <a:bodyPr/>
                    <a:lstStyle/>
                    <a:p>
                      <a:pPr algn="ctr" rtl="1"/>
                      <a:r>
                        <a:rPr lang="he-IL" sz="2400" dirty="0" smtClean="0">
                          <a:latin typeface="David" panose="020E0502060401010101" pitchFamily="34" charset="-79"/>
                          <a:cs typeface="David" panose="020E0502060401010101" pitchFamily="34" charset="-79"/>
                        </a:rPr>
                        <a:t> אשכול </a:t>
                      </a:r>
                      <a:r>
                        <a:rPr lang="he-IL" sz="2400" dirty="0" err="1" smtClean="0">
                          <a:latin typeface="David" panose="020E0502060401010101" pitchFamily="34" charset="-79"/>
                          <a:cs typeface="David" panose="020E0502060401010101" pitchFamily="34" charset="-79"/>
                        </a:rPr>
                        <a:t>למ"ס</a:t>
                      </a:r>
                      <a:r>
                        <a:rPr lang="he-IL" sz="2400" dirty="0" smtClean="0">
                          <a:latin typeface="David" panose="020E0502060401010101" pitchFamily="34" charset="-79"/>
                          <a:cs typeface="David" panose="020E0502060401010101" pitchFamily="34" charset="-79"/>
                        </a:rPr>
                        <a:t> </a:t>
                      </a:r>
                    </a:p>
                  </a:txBody>
                  <a:tcPr/>
                </a:tc>
                <a:tc gridSpan="2">
                  <a:txBody>
                    <a:bodyPr/>
                    <a:lstStyle/>
                    <a:p>
                      <a:pPr marL="0" marR="0" indent="0" algn="ctr" defTabSz="914400" rtl="1" eaLnBrk="1" fontAlgn="t" latinLnBrk="0" hangingPunct="1">
                        <a:lnSpc>
                          <a:spcPct val="100000"/>
                        </a:lnSpc>
                        <a:spcBef>
                          <a:spcPts val="0"/>
                        </a:spcBef>
                        <a:spcAft>
                          <a:spcPts val="0"/>
                        </a:spcAft>
                        <a:buClrTx/>
                        <a:buSzTx/>
                        <a:buFontTx/>
                        <a:buNone/>
                        <a:tabLst/>
                        <a:defRPr/>
                      </a:pPr>
                      <a:r>
                        <a:rPr lang="he-IL" sz="2400" u="none" strike="noStrike" dirty="0" smtClean="0">
                          <a:effectLst/>
                          <a:latin typeface="David" panose="020E0502060401010101" pitchFamily="34" charset="-79"/>
                          <a:cs typeface="David" panose="020E0502060401010101" pitchFamily="34" charset="-79"/>
                        </a:rPr>
                        <a:t>שנת 2000</a:t>
                      </a:r>
                      <a:endParaRPr lang="he-IL" sz="2400" b="0" i="0" u="none" strike="noStrike" dirty="0" smtClean="0">
                        <a:solidFill>
                          <a:srgbClr val="000000"/>
                        </a:solidFill>
                        <a:effectLst/>
                        <a:latin typeface="David" panose="020E0502060401010101" pitchFamily="34" charset="-79"/>
                        <a:cs typeface="David" panose="020E0502060401010101" pitchFamily="34" charset="-79"/>
                      </a:endParaRPr>
                    </a:p>
                    <a:p>
                      <a:pPr algn="ctr" rtl="1" fontAlgn="t"/>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hMerge="1">
                  <a:txBody>
                    <a:bodyPr/>
                    <a:lstStyle/>
                    <a:p>
                      <a:pPr algn="ctr" rtl="1" fontAlgn="t"/>
                      <a:endParaRPr lang="he-IL" sz="2000" b="0" i="0" u="none" strike="noStrike" dirty="0">
                        <a:solidFill>
                          <a:srgbClr val="000000"/>
                        </a:solidFill>
                        <a:effectLst/>
                        <a:latin typeface="David" panose="020E0502060401010101" pitchFamily="34" charset="-79"/>
                        <a:cs typeface="David" panose="020E0502060401010101" pitchFamily="34" charset="-79"/>
                      </a:endParaRPr>
                    </a:p>
                  </a:txBody>
                  <a:tcPr/>
                </a:tc>
                <a:tc gridSpan="2">
                  <a:txBody>
                    <a:bodyPr/>
                    <a:lstStyle/>
                    <a:p>
                      <a:pPr marL="0" marR="0" indent="0" algn="ctr" defTabSz="914400" rtl="1" eaLnBrk="1" fontAlgn="t" latinLnBrk="0" hangingPunct="1">
                        <a:lnSpc>
                          <a:spcPct val="100000"/>
                        </a:lnSpc>
                        <a:spcBef>
                          <a:spcPts val="0"/>
                        </a:spcBef>
                        <a:spcAft>
                          <a:spcPts val="0"/>
                        </a:spcAft>
                        <a:buClrTx/>
                        <a:buSzTx/>
                        <a:buFontTx/>
                        <a:buNone/>
                        <a:tabLst/>
                        <a:defRPr/>
                      </a:pPr>
                      <a:r>
                        <a:rPr lang="he-IL" sz="2400" u="none" strike="noStrike" dirty="0" smtClean="0">
                          <a:effectLst/>
                          <a:latin typeface="David" panose="020E0502060401010101" pitchFamily="34" charset="-79"/>
                          <a:cs typeface="David" panose="020E0502060401010101" pitchFamily="34" charset="-79"/>
                        </a:rPr>
                        <a:t>שנת 2017</a:t>
                      </a:r>
                      <a:endParaRPr lang="he-IL" sz="2400" b="0" i="0" u="none" strike="noStrike" dirty="0" smtClean="0">
                        <a:solidFill>
                          <a:srgbClr val="000000"/>
                        </a:solidFill>
                        <a:effectLst/>
                        <a:latin typeface="David" panose="020E0502060401010101" pitchFamily="34" charset="-79"/>
                        <a:cs typeface="David" panose="020E0502060401010101" pitchFamily="34" charset="-79"/>
                      </a:endParaRPr>
                    </a:p>
                    <a:p>
                      <a:pPr algn="ctr" rtl="1" fontAlgn="t"/>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hMerge="1">
                  <a:txBody>
                    <a:bodyPr/>
                    <a:lstStyle/>
                    <a:p>
                      <a:pPr rtl="1"/>
                      <a:endParaRPr lang="he-IL" sz="2000" dirty="0">
                        <a:latin typeface="David" panose="020E0502060401010101" pitchFamily="34" charset="-79"/>
                        <a:cs typeface="David" panose="020E0502060401010101" pitchFamily="34" charset="-79"/>
                      </a:endParaRPr>
                    </a:p>
                  </a:txBody>
                  <a:tcPr/>
                </a:tc>
              </a:tr>
              <a:tr h="460457">
                <a:tc>
                  <a:txBody>
                    <a:bodyPr/>
                    <a:lstStyle/>
                    <a:p>
                      <a:pPr rtl="1"/>
                      <a:endParaRPr lang="he-IL" sz="2400" dirty="0">
                        <a:latin typeface="David" panose="020E0502060401010101" pitchFamily="34" charset="-79"/>
                        <a:cs typeface="David" panose="020E0502060401010101" pitchFamily="34" charset="-79"/>
                      </a:endParaRPr>
                    </a:p>
                  </a:txBody>
                  <a:tcPr/>
                </a:tc>
                <a:tc>
                  <a:txBody>
                    <a:bodyPr/>
                    <a:lstStyle/>
                    <a:p>
                      <a:pPr algn="ctr" rtl="1" fontAlgn="t"/>
                      <a:r>
                        <a:rPr lang="he-IL" sz="2400" b="0" i="0" u="none" strike="noStrike" dirty="0" smtClean="0">
                          <a:solidFill>
                            <a:srgbClr val="000000"/>
                          </a:solidFill>
                          <a:effectLst/>
                          <a:latin typeface="David" panose="020E0502060401010101" pitchFamily="34" charset="-79"/>
                          <a:cs typeface="David" panose="020E0502060401010101" pitchFamily="34" charset="-79"/>
                        </a:rPr>
                        <a:t>כמות תלמידים</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a:txBody>
                    <a:bodyPr/>
                    <a:lstStyle/>
                    <a:p>
                      <a:pPr algn="ctr" rtl="1" fontAlgn="t"/>
                      <a:r>
                        <a:rPr lang="he-IL" sz="2400" b="0" i="0" u="none" strike="noStrike" dirty="0" smtClean="0">
                          <a:solidFill>
                            <a:srgbClr val="000000"/>
                          </a:solidFill>
                          <a:effectLst/>
                          <a:latin typeface="David" panose="020E0502060401010101" pitchFamily="34" charset="-79"/>
                          <a:cs typeface="David" panose="020E0502060401010101" pitchFamily="34" charset="-79"/>
                        </a:rPr>
                        <a:t>אחוז הלומדים</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a:txBody>
                    <a:bodyPr/>
                    <a:lstStyle/>
                    <a:p>
                      <a:pPr algn="ctr" rtl="1" fontAlgn="t"/>
                      <a:r>
                        <a:rPr lang="he-IL" sz="2400" b="0" i="0" u="none" strike="noStrike" dirty="0" smtClean="0">
                          <a:solidFill>
                            <a:srgbClr val="000000"/>
                          </a:solidFill>
                          <a:effectLst/>
                          <a:latin typeface="David" panose="020E0502060401010101" pitchFamily="34" charset="-79"/>
                          <a:cs typeface="David" panose="020E0502060401010101" pitchFamily="34" charset="-79"/>
                        </a:rPr>
                        <a:t>מספר</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a:txBody>
                    <a:bodyPr/>
                    <a:lstStyle/>
                    <a:p>
                      <a:pPr algn="ctr" rtl="1"/>
                      <a:r>
                        <a:rPr lang="he-IL" sz="2400" dirty="0" smtClean="0">
                          <a:latin typeface="David" panose="020E0502060401010101" pitchFamily="34" charset="-79"/>
                          <a:cs typeface="David" panose="020E0502060401010101" pitchFamily="34" charset="-79"/>
                        </a:rPr>
                        <a:t>אחוז </a:t>
                      </a:r>
                      <a:endParaRPr lang="he-IL" sz="2400" dirty="0">
                        <a:latin typeface="David" panose="020E0502060401010101" pitchFamily="34" charset="-79"/>
                        <a:cs typeface="David" panose="020E0502060401010101" pitchFamily="34" charset="-79"/>
                      </a:endParaRPr>
                    </a:p>
                  </a:txBody>
                  <a:tcPr/>
                </a:tc>
              </a:tr>
              <a:tr h="990227">
                <a:tc>
                  <a:txBody>
                    <a:bodyPr/>
                    <a:lstStyle/>
                    <a:p>
                      <a:pPr algn="ctr" rtl="1" fontAlgn="b"/>
                      <a:r>
                        <a:rPr lang="he-IL" sz="2400" u="none" strike="noStrike" dirty="0" smtClean="0">
                          <a:effectLst/>
                          <a:latin typeface="David" panose="020E0502060401010101" pitchFamily="34" charset="-79"/>
                          <a:cs typeface="David" panose="020E0502060401010101" pitchFamily="34" charset="-79"/>
                        </a:rPr>
                        <a:t>1-2</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1,394</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7</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2,233</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1</a:t>
                      </a:r>
                      <a:r>
                        <a:rPr lang="en-US" sz="2400" b="0" i="0" u="none" strike="noStrike" dirty="0" smtClean="0">
                          <a:solidFill>
                            <a:srgbClr val="000000"/>
                          </a:solidFill>
                          <a:effectLst/>
                          <a:latin typeface="David" panose="020E0502060401010101" pitchFamily="34" charset="-79"/>
                          <a:cs typeface="David" panose="020E0502060401010101" pitchFamily="34" charset="-79"/>
                        </a:rPr>
                        <a:t>5</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90227">
                <a:tc>
                  <a:txBody>
                    <a:bodyPr/>
                    <a:lstStyle/>
                    <a:p>
                      <a:pPr algn="ctr" rtl="1" fontAlgn="b"/>
                      <a:r>
                        <a:rPr lang="he-IL" sz="2400" u="none" strike="noStrike" dirty="0" smtClean="0">
                          <a:effectLst/>
                          <a:latin typeface="David" panose="020E0502060401010101" pitchFamily="34" charset="-79"/>
                          <a:cs typeface="David" panose="020E0502060401010101" pitchFamily="34" charset="-79"/>
                        </a:rPr>
                        <a:t>3-4</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marL="0" algn="ctr" defTabSz="914400" rtl="0" eaLnBrk="1" fontAlgn="b" latinLnBrk="0" hangingPunct="1"/>
                      <a:r>
                        <a:rPr lang="en-US" sz="2400" b="0" u="none" strike="noStrike" kern="1200" dirty="0" smtClean="0">
                          <a:solidFill>
                            <a:schemeClr val="dk1"/>
                          </a:solidFill>
                          <a:effectLst/>
                          <a:latin typeface="David" panose="020E0502060401010101" pitchFamily="34" charset="-79"/>
                          <a:ea typeface="+mn-ea"/>
                          <a:cs typeface="David" panose="020E0502060401010101" pitchFamily="34" charset="-79"/>
                        </a:rPr>
                        <a:t>4,913</a:t>
                      </a:r>
                      <a:endParaRPr lang="he-IL" sz="2400" b="0" u="none" strike="noStrike" kern="1200" dirty="0">
                        <a:solidFill>
                          <a:schemeClr val="dk1"/>
                        </a:solidFill>
                        <a:effectLst/>
                        <a:latin typeface="David" panose="020E0502060401010101" pitchFamily="34" charset="-79"/>
                        <a:ea typeface="+mn-ea"/>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24</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5,174</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34</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90227">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he-IL" sz="2400" u="none" strike="noStrike" dirty="0" smtClean="0">
                          <a:effectLst/>
                          <a:latin typeface="David" panose="020E0502060401010101" pitchFamily="34" charset="-79"/>
                          <a:cs typeface="David" panose="020E0502060401010101" pitchFamily="34" charset="-79"/>
                        </a:rPr>
                        <a:t>5-6</a:t>
                      </a:r>
                      <a:endParaRPr lang="en-US" sz="2400" u="none" strike="noStrike" dirty="0" smtClean="0">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10,906</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52</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6,425</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42</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90227">
                <a:tc>
                  <a:txBody>
                    <a:bodyPr/>
                    <a:lstStyle/>
                    <a:p>
                      <a:pPr algn="ctr" rtl="1" fontAlgn="b"/>
                      <a:r>
                        <a:rPr lang="he-IL" sz="2400" u="none" strike="noStrike" dirty="0" smtClean="0">
                          <a:effectLst/>
                          <a:latin typeface="David" panose="020E0502060401010101" pitchFamily="34" charset="-79"/>
                          <a:cs typeface="David" panose="020E0502060401010101" pitchFamily="34" charset="-79"/>
                        </a:rPr>
                        <a:t> 7-10</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3,042</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15</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1,473</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9</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90227">
                <a:tc>
                  <a:txBody>
                    <a:bodyPr/>
                    <a:lstStyle/>
                    <a:p>
                      <a:pPr algn="ctr" rtl="1" fontAlgn="b"/>
                      <a:r>
                        <a:rPr lang="he-IL" sz="2400" b="1" u="none" strike="noStrike" dirty="0">
                          <a:solidFill>
                            <a:schemeClr val="bg1"/>
                          </a:solidFill>
                          <a:effectLst/>
                          <a:latin typeface="David" panose="020E0502060401010101" pitchFamily="34" charset="-79"/>
                          <a:cs typeface="David" panose="020E0502060401010101" pitchFamily="34" charset="-79"/>
                        </a:rPr>
                        <a:t>סה"כ</a:t>
                      </a:r>
                      <a:endParaRPr lang="he-IL" sz="24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c>
                  <a:txBody>
                    <a:bodyPr/>
                    <a:lstStyle/>
                    <a:p>
                      <a:pPr algn="ctr" rtl="0" fontAlgn="b"/>
                      <a:r>
                        <a:rPr lang="en-US" sz="2400" b="1" u="none" strike="noStrike" dirty="0" smtClean="0">
                          <a:solidFill>
                            <a:schemeClr val="bg1"/>
                          </a:solidFill>
                          <a:effectLst/>
                          <a:latin typeface="David" panose="020E0502060401010101" pitchFamily="34" charset="-79"/>
                          <a:cs typeface="David" panose="020E0502060401010101" pitchFamily="34" charset="-79"/>
                        </a:rPr>
                        <a:t>20,955</a:t>
                      </a:r>
                      <a:endParaRPr lang="he-IL" sz="24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c>
                  <a:txBody>
                    <a:bodyPr/>
                    <a:lstStyle/>
                    <a:p>
                      <a:pPr algn="ctr" rtl="0" fontAlgn="b"/>
                      <a:endParaRPr lang="he-IL" sz="24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c>
                  <a:txBody>
                    <a:bodyPr/>
                    <a:lstStyle/>
                    <a:p>
                      <a:pPr algn="ctr" rtl="0" fontAlgn="b"/>
                      <a:r>
                        <a:rPr lang="en-US" sz="2400" b="1" u="none" strike="noStrike" dirty="0" smtClean="0">
                          <a:solidFill>
                            <a:schemeClr val="bg1"/>
                          </a:solidFill>
                          <a:effectLst/>
                          <a:latin typeface="David" panose="020E0502060401010101" pitchFamily="34" charset="-79"/>
                          <a:cs typeface="David" panose="020E0502060401010101" pitchFamily="34" charset="-79"/>
                        </a:rPr>
                        <a:t>15,305</a:t>
                      </a:r>
                      <a:endParaRPr lang="he-IL" sz="24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c>
                  <a:txBody>
                    <a:bodyPr/>
                    <a:lstStyle/>
                    <a:p>
                      <a:pPr algn="ctr" rtl="0" fontAlgn="b"/>
                      <a:endParaRPr lang="he-IL" sz="18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r>
            </a:tbl>
          </a:graphicData>
        </a:graphic>
      </p:graphicFrame>
    </p:spTree>
    <p:extLst>
      <p:ext uri="{BB962C8B-B14F-4D97-AF65-F5344CB8AC3E}">
        <p14:creationId xmlns:p14="http://schemas.microsoft.com/office/powerpoint/2010/main" val="27398595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hlinkClick r:id="rId3" action="ppaction://hlinksldjump"/>
          </p:cNvPr>
          <p:cNvSpPr txBox="1"/>
          <p:nvPr/>
        </p:nvSpPr>
        <p:spPr>
          <a:xfrm>
            <a:off x="0" y="0"/>
            <a:ext cx="9160172" cy="584775"/>
          </a:xfrm>
          <a:prstGeom prst="rect">
            <a:avLst/>
          </a:prstGeom>
          <a:solidFill>
            <a:schemeClr val="tx2">
              <a:lumMod val="50000"/>
            </a:schemeClr>
          </a:solidFill>
        </p:spPr>
        <p:txBody>
          <a:bodyPr wrap="square" rtlCol="1">
            <a:spAutoFit/>
          </a:bodyPr>
          <a:lstStyle/>
          <a:p>
            <a:r>
              <a:rPr lang="he-IL" sz="3200" b="1" dirty="0" smtClean="0">
                <a:solidFill>
                  <a:prstClr val="white"/>
                </a:solidFill>
                <a:latin typeface="David" panose="020E0502060401010101" pitchFamily="34" charset="-79"/>
                <a:cs typeface="David" panose="020E0502060401010101" pitchFamily="34" charset="-79"/>
              </a:rPr>
              <a:t>ביוטכנולוגיה</a:t>
            </a:r>
            <a:endParaRPr lang="he-IL" sz="3200" b="1" dirty="0">
              <a:solidFill>
                <a:prstClr val="white"/>
              </a:solidFill>
              <a:latin typeface="David" panose="020E0502060401010101" pitchFamily="34" charset="-79"/>
              <a:cs typeface="David" panose="020E0502060401010101" pitchFamily="34" charset="-79"/>
            </a:endParaRPr>
          </a:p>
        </p:txBody>
      </p:sp>
      <p:graphicFrame>
        <p:nvGraphicFramePr>
          <p:cNvPr id="4" name="טבלה 3"/>
          <p:cNvGraphicFramePr>
            <a:graphicFrameLocks noGrp="1"/>
          </p:cNvGraphicFramePr>
          <p:nvPr>
            <p:extLst>
              <p:ext uri="{D42A27DB-BD31-4B8C-83A1-F6EECF244321}">
                <p14:modId xmlns:p14="http://schemas.microsoft.com/office/powerpoint/2010/main" val="2506134986"/>
              </p:ext>
            </p:extLst>
          </p:nvPr>
        </p:nvGraphicFramePr>
        <p:xfrm>
          <a:off x="-2" y="548680"/>
          <a:ext cx="9160174" cy="6301492"/>
        </p:xfrm>
        <a:graphic>
          <a:graphicData uri="http://schemas.openxmlformats.org/drawingml/2006/table">
            <a:tbl>
              <a:tblPr rtl="1" firstRow="1" bandRow="1">
                <a:tableStyleId>{5C22544A-7EE6-4342-B048-85BDC9FD1C3A}</a:tableStyleId>
              </a:tblPr>
              <a:tblGrid>
                <a:gridCol w="1087114"/>
                <a:gridCol w="2018265"/>
                <a:gridCol w="2018265"/>
                <a:gridCol w="2018265"/>
                <a:gridCol w="2018265"/>
              </a:tblGrid>
              <a:tr h="1075782">
                <a:tc>
                  <a:txBody>
                    <a:bodyPr/>
                    <a:lstStyle/>
                    <a:p>
                      <a:pPr algn="ctr" rtl="1"/>
                      <a:r>
                        <a:rPr lang="he-IL" sz="2400" dirty="0" smtClean="0">
                          <a:latin typeface="David" panose="020E0502060401010101" pitchFamily="34" charset="-79"/>
                          <a:cs typeface="David" panose="020E0502060401010101" pitchFamily="34" charset="-79"/>
                        </a:rPr>
                        <a:t> אשכול </a:t>
                      </a:r>
                      <a:r>
                        <a:rPr lang="he-IL" sz="2400" dirty="0" err="1" smtClean="0">
                          <a:latin typeface="David" panose="020E0502060401010101" pitchFamily="34" charset="-79"/>
                          <a:cs typeface="David" panose="020E0502060401010101" pitchFamily="34" charset="-79"/>
                        </a:rPr>
                        <a:t>למ"ס</a:t>
                      </a:r>
                      <a:r>
                        <a:rPr lang="he-IL" sz="2400" dirty="0" smtClean="0">
                          <a:latin typeface="David" panose="020E0502060401010101" pitchFamily="34" charset="-79"/>
                          <a:cs typeface="David" panose="020E0502060401010101" pitchFamily="34" charset="-79"/>
                        </a:rPr>
                        <a:t> </a:t>
                      </a:r>
                    </a:p>
                  </a:txBody>
                  <a:tcPr/>
                </a:tc>
                <a:tc gridSpan="2">
                  <a:txBody>
                    <a:bodyPr/>
                    <a:lstStyle/>
                    <a:p>
                      <a:pPr marL="0" marR="0" indent="0" algn="ctr" defTabSz="914400" rtl="1" eaLnBrk="1" fontAlgn="t" latinLnBrk="0" hangingPunct="1">
                        <a:lnSpc>
                          <a:spcPct val="100000"/>
                        </a:lnSpc>
                        <a:spcBef>
                          <a:spcPts val="0"/>
                        </a:spcBef>
                        <a:spcAft>
                          <a:spcPts val="0"/>
                        </a:spcAft>
                        <a:buClrTx/>
                        <a:buSzTx/>
                        <a:buFontTx/>
                        <a:buNone/>
                        <a:tabLst/>
                        <a:defRPr/>
                      </a:pPr>
                      <a:r>
                        <a:rPr lang="he-IL" sz="2400" u="none" strike="noStrike" dirty="0" smtClean="0">
                          <a:effectLst/>
                          <a:latin typeface="David" panose="020E0502060401010101" pitchFamily="34" charset="-79"/>
                          <a:cs typeface="David" panose="020E0502060401010101" pitchFamily="34" charset="-79"/>
                        </a:rPr>
                        <a:t>שנת 2000</a:t>
                      </a:r>
                      <a:endParaRPr lang="he-IL" sz="2400" b="0" i="0" u="none" strike="noStrike" dirty="0" smtClean="0">
                        <a:solidFill>
                          <a:srgbClr val="000000"/>
                        </a:solidFill>
                        <a:effectLst/>
                        <a:latin typeface="David" panose="020E0502060401010101" pitchFamily="34" charset="-79"/>
                        <a:cs typeface="David" panose="020E0502060401010101" pitchFamily="34" charset="-79"/>
                      </a:endParaRPr>
                    </a:p>
                    <a:p>
                      <a:pPr algn="ctr" rtl="1" fontAlgn="t"/>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hMerge="1">
                  <a:txBody>
                    <a:bodyPr/>
                    <a:lstStyle/>
                    <a:p>
                      <a:pPr algn="ctr" rtl="1" fontAlgn="t"/>
                      <a:endParaRPr lang="he-IL" sz="2000" b="0" i="0" u="none" strike="noStrike" dirty="0">
                        <a:solidFill>
                          <a:srgbClr val="000000"/>
                        </a:solidFill>
                        <a:effectLst/>
                        <a:latin typeface="David" panose="020E0502060401010101" pitchFamily="34" charset="-79"/>
                        <a:cs typeface="David" panose="020E0502060401010101" pitchFamily="34" charset="-79"/>
                      </a:endParaRPr>
                    </a:p>
                  </a:txBody>
                  <a:tcPr/>
                </a:tc>
                <a:tc gridSpan="2">
                  <a:txBody>
                    <a:bodyPr/>
                    <a:lstStyle/>
                    <a:p>
                      <a:pPr marL="0" marR="0" indent="0" algn="ctr" defTabSz="914400" rtl="1" eaLnBrk="1" fontAlgn="t" latinLnBrk="0" hangingPunct="1">
                        <a:lnSpc>
                          <a:spcPct val="100000"/>
                        </a:lnSpc>
                        <a:spcBef>
                          <a:spcPts val="0"/>
                        </a:spcBef>
                        <a:spcAft>
                          <a:spcPts val="0"/>
                        </a:spcAft>
                        <a:buClrTx/>
                        <a:buSzTx/>
                        <a:buFontTx/>
                        <a:buNone/>
                        <a:tabLst/>
                        <a:defRPr/>
                      </a:pPr>
                      <a:r>
                        <a:rPr lang="he-IL" sz="2400" u="none" strike="noStrike" dirty="0" smtClean="0">
                          <a:effectLst/>
                          <a:latin typeface="David" panose="020E0502060401010101" pitchFamily="34" charset="-79"/>
                          <a:cs typeface="David" panose="020E0502060401010101" pitchFamily="34" charset="-79"/>
                        </a:rPr>
                        <a:t>שנת 2017</a:t>
                      </a:r>
                      <a:endParaRPr lang="he-IL" sz="2400" b="0" i="0" u="none" strike="noStrike" dirty="0" smtClean="0">
                        <a:solidFill>
                          <a:srgbClr val="000000"/>
                        </a:solidFill>
                        <a:effectLst/>
                        <a:latin typeface="David" panose="020E0502060401010101" pitchFamily="34" charset="-79"/>
                        <a:cs typeface="David" panose="020E0502060401010101" pitchFamily="34" charset="-79"/>
                      </a:endParaRPr>
                    </a:p>
                    <a:p>
                      <a:pPr algn="ctr" rtl="1" fontAlgn="t"/>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hMerge="1">
                  <a:txBody>
                    <a:bodyPr/>
                    <a:lstStyle/>
                    <a:p>
                      <a:pPr rtl="1"/>
                      <a:endParaRPr lang="he-IL" sz="2000" dirty="0">
                        <a:latin typeface="David" panose="020E0502060401010101" pitchFamily="34" charset="-79"/>
                        <a:cs typeface="David" panose="020E0502060401010101" pitchFamily="34" charset="-79"/>
                      </a:endParaRPr>
                    </a:p>
                  </a:txBody>
                  <a:tcPr/>
                </a:tc>
              </a:tr>
              <a:tr h="419118">
                <a:tc>
                  <a:txBody>
                    <a:bodyPr/>
                    <a:lstStyle/>
                    <a:p>
                      <a:pPr rtl="1"/>
                      <a:endParaRPr lang="he-IL" sz="2400" dirty="0">
                        <a:latin typeface="David" panose="020E0502060401010101" pitchFamily="34" charset="-79"/>
                        <a:cs typeface="David" panose="020E0502060401010101" pitchFamily="34" charset="-79"/>
                      </a:endParaRPr>
                    </a:p>
                  </a:txBody>
                  <a:tcPr/>
                </a:tc>
                <a:tc>
                  <a:txBody>
                    <a:bodyPr/>
                    <a:lstStyle/>
                    <a:p>
                      <a:pPr algn="ctr" rtl="1" fontAlgn="t"/>
                      <a:r>
                        <a:rPr lang="he-IL" sz="2400" b="0" i="0" u="none" strike="noStrike" dirty="0" smtClean="0">
                          <a:solidFill>
                            <a:srgbClr val="000000"/>
                          </a:solidFill>
                          <a:effectLst/>
                          <a:latin typeface="David" panose="020E0502060401010101" pitchFamily="34" charset="-79"/>
                          <a:cs typeface="David" panose="020E0502060401010101" pitchFamily="34" charset="-79"/>
                        </a:rPr>
                        <a:t>כמות תלמידים</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a:txBody>
                    <a:bodyPr/>
                    <a:lstStyle/>
                    <a:p>
                      <a:pPr algn="ctr" rtl="1" fontAlgn="t"/>
                      <a:r>
                        <a:rPr lang="he-IL" sz="2400" b="0" i="0" u="none" strike="noStrike" dirty="0" smtClean="0">
                          <a:solidFill>
                            <a:srgbClr val="000000"/>
                          </a:solidFill>
                          <a:effectLst/>
                          <a:latin typeface="David" panose="020E0502060401010101" pitchFamily="34" charset="-79"/>
                          <a:cs typeface="David" panose="020E0502060401010101" pitchFamily="34" charset="-79"/>
                        </a:rPr>
                        <a:t>אחוז הלומדים</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a:txBody>
                    <a:bodyPr/>
                    <a:lstStyle/>
                    <a:p>
                      <a:pPr algn="ctr" rtl="1" fontAlgn="t"/>
                      <a:r>
                        <a:rPr lang="he-IL" sz="2400" b="0" i="0" u="none" strike="noStrike" dirty="0" smtClean="0">
                          <a:solidFill>
                            <a:srgbClr val="000000"/>
                          </a:solidFill>
                          <a:effectLst/>
                          <a:latin typeface="David" panose="020E0502060401010101" pitchFamily="34" charset="-79"/>
                          <a:cs typeface="David" panose="020E0502060401010101" pitchFamily="34" charset="-79"/>
                        </a:rPr>
                        <a:t>מספר</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a:txBody>
                    <a:bodyPr/>
                    <a:lstStyle/>
                    <a:p>
                      <a:pPr algn="ctr" rtl="1"/>
                      <a:r>
                        <a:rPr lang="he-IL" sz="2400" dirty="0" smtClean="0">
                          <a:latin typeface="David" panose="020E0502060401010101" pitchFamily="34" charset="-79"/>
                          <a:cs typeface="David" panose="020E0502060401010101" pitchFamily="34" charset="-79"/>
                        </a:rPr>
                        <a:t>אחוז </a:t>
                      </a:r>
                      <a:endParaRPr lang="he-IL" sz="2400" dirty="0">
                        <a:latin typeface="David" panose="020E0502060401010101" pitchFamily="34" charset="-79"/>
                        <a:cs typeface="David" panose="020E0502060401010101" pitchFamily="34" charset="-79"/>
                      </a:endParaRPr>
                    </a:p>
                  </a:txBody>
                  <a:tcPr/>
                </a:tc>
              </a:tr>
              <a:tr h="953702">
                <a:tc>
                  <a:txBody>
                    <a:bodyPr/>
                    <a:lstStyle/>
                    <a:p>
                      <a:pPr algn="ctr" rtl="1" fontAlgn="b"/>
                      <a:r>
                        <a:rPr lang="he-IL" sz="2400" u="none" strike="noStrike" dirty="0" smtClean="0">
                          <a:effectLst/>
                          <a:latin typeface="David" panose="020E0502060401010101" pitchFamily="34" charset="-79"/>
                          <a:cs typeface="David" panose="020E0502060401010101" pitchFamily="34" charset="-79"/>
                        </a:rPr>
                        <a:t>1-2</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u="none" strike="noStrike" dirty="0" smtClean="0">
                          <a:effectLst/>
                          <a:latin typeface="David" panose="020E0502060401010101" pitchFamily="34" charset="-79"/>
                          <a:cs typeface="David" panose="020E0502060401010101" pitchFamily="34" charset="-79"/>
                        </a:rPr>
                        <a:t>74</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4%</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u="none" strike="noStrike" dirty="0" smtClean="0">
                          <a:effectLst/>
                          <a:latin typeface="David" panose="020E0502060401010101" pitchFamily="34" charset="-79"/>
                          <a:cs typeface="David" panose="020E0502060401010101" pitchFamily="34" charset="-79"/>
                        </a:rPr>
                        <a:t>1,137</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15%</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53702">
                <a:tc>
                  <a:txBody>
                    <a:bodyPr/>
                    <a:lstStyle/>
                    <a:p>
                      <a:pPr algn="ctr" rtl="1" fontAlgn="b"/>
                      <a:r>
                        <a:rPr lang="he-IL" sz="2400" u="none" strike="noStrike" dirty="0" smtClean="0">
                          <a:effectLst/>
                          <a:latin typeface="David" panose="020E0502060401010101" pitchFamily="34" charset="-79"/>
                          <a:cs typeface="David" panose="020E0502060401010101" pitchFamily="34" charset="-79"/>
                        </a:rPr>
                        <a:t>3-4</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marL="0" algn="ctr" defTabSz="914400" rtl="0" eaLnBrk="1" fontAlgn="b" latinLnBrk="0" hangingPunct="1"/>
                      <a:r>
                        <a:rPr lang="he-IL" sz="2400" b="0" u="none" strike="noStrike" kern="1200" dirty="0" smtClean="0">
                          <a:solidFill>
                            <a:schemeClr val="dk1"/>
                          </a:solidFill>
                          <a:effectLst/>
                          <a:latin typeface="David" panose="020E0502060401010101" pitchFamily="34" charset="-79"/>
                          <a:ea typeface="+mn-ea"/>
                          <a:cs typeface="David" panose="020E0502060401010101" pitchFamily="34" charset="-79"/>
                        </a:rPr>
                        <a:t>397</a:t>
                      </a:r>
                      <a:endParaRPr lang="he-IL" sz="2400" b="0" u="none" strike="noStrike" kern="1200" dirty="0">
                        <a:solidFill>
                          <a:schemeClr val="dk1"/>
                        </a:solidFill>
                        <a:effectLst/>
                        <a:latin typeface="David" panose="020E0502060401010101" pitchFamily="34" charset="-79"/>
                        <a:ea typeface="+mn-ea"/>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2</a:t>
                      </a:r>
                      <a:r>
                        <a:rPr lang="he-IL" sz="2400" b="0" i="0" u="none" strike="noStrike" dirty="0" smtClean="0">
                          <a:solidFill>
                            <a:srgbClr val="000000"/>
                          </a:solidFill>
                          <a:effectLst/>
                          <a:latin typeface="David" panose="020E0502060401010101" pitchFamily="34" charset="-79"/>
                          <a:cs typeface="David" panose="020E0502060401010101" pitchFamily="34" charset="-79"/>
                        </a:rPr>
                        <a:t>0%</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u="none" strike="noStrike" dirty="0" smtClean="0">
                          <a:effectLst/>
                          <a:latin typeface="David" panose="020E0502060401010101" pitchFamily="34" charset="-79"/>
                          <a:cs typeface="David" panose="020E0502060401010101" pitchFamily="34" charset="-79"/>
                        </a:rPr>
                        <a:t>1</a:t>
                      </a:r>
                      <a:r>
                        <a:rPr lang="en-US" sz="2400" b="0" u="none" strike="noStrike" dirty="0" smtClean="0">
                          <a:effectLst/>
                          <a:latin typeface="David" panose="020E0502060401010101" pitchFamily="34" charset="-79"/>
                          <a:cs typeface="David" panose="020E0502060401010101" pitchFamily="34" charset="-79"/>
                        </a:rPr>
                        <a:t>,685</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23</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5370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he-IL" sz="2400" u="none" strike="noStrike" dirty="0" smtClean="0">
                          <a:effectLst/>
                          <a:latin typeface="David" panose="020E0502060401010101" pitchFamily="34" charset="-79"/>
                          <a:cs typeface="David" panose="020E0502060401010101" pitchFamily="34" charset="-79"/>
                        </a:rPr>
                        <a:t>5-6</a:t>
                      </a:r>
                      <a:endParaRPr lang="en-US" sz="2400" u="none" strike="noStrike" dirty="0" smtClean="0">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u="none" strike="noStrike" dirty="0" smtClean="0">
                          <a:effectLst/>
                          <a:latin typeface="David" panose="020E0502060401010101" pitchFamily="34" charset="-79"/>
                          <a:cs typeface="David" panose="020E0502060401010101" pitchFamily="34" charset="-79"/>
                        </a:rPr>
                        <a:t>767</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4</a:t>
                      </a:r>
                      <a:r>
                        <a:rPr lang="en-US" sz="2400" b="0" i="0" u="none" strike="noStrike" dirty="0" smtClean="0">
                          <a:solidFill>
                            <a:srgbClr val="000000"/>
                          </a:solidFill>
                          <a:effectLst/>
                          <a:latin typeface="David" panose="020E0502060401010101" pitchFamily="34" charset="-79"/>
                          <a:cs typeface="David" panose="020E0502060401010101" pitchFamily="34" charset="-79"/>
                        </a:rPr>
                        <a:t>0</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2,624</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35</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53702">
                <a:tc>
                  <a:txBody>
                    <a:bodyPr/>
                    <a:lstStyle/>
                    <a:p>
                      <a:pPr algn="ctr" rtl="1" fontAlgn="b"/>
                      <a:r>
                        <a:rPr lang="he-IL" sz="2400" u="none" strike="noStrike" dirty="0" smtClean="0">
                          <a:effectLst/>
                          <a:latin typeface="David" panose="020E0502060401010101" pitchFamily="34" charset="-79"/>
                          <a:cs typeface="David" panose="020E0502060401010101" pitchFamily="34" charset="-79"/>
                        </a:rPr>
                        <a:t> 7-10</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u="none" strike="noStrike" dirty="0" smtClean="0">
                          <a:effectLst/>
                          <a:latin typeface="David" panose="020E0502060401010101" pitchFamily="34" charset="-79"/>
                          <a:cs typeface="David" panose="020E0502060401010101" pitchFamily="34" charset="-79"/>
                        </a:rPr>
                        <a:t>682</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36%</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1,971</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27</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53702">
                <a:tc>
                  <a:txBody>
                    <a:bodyPr/>
                    <a:lstStyle/>
                    <a:p>
                      <a:pPr algn="ctr" rtl="1" fontAlgn="b"/>
                      <a:r>
                        <a:rPr lang="he-IL" sz="2400" b="1" u="none" strike="noStrike" dirty="0">
                          <a:solidFill>
                            <a:schemeClr val="bg1"/>
                          </a:solidFill>
                          <a:effectLst/>
                          <a:latin typeface="David" panose="020E0502060401010101" pitchFamily="34" charset="-79"/>
                          <a:cs typeface="David" panose="020E0502060401010101" pitchFamily="34" charset="-79"/>
                        </a:rPr>
                        <a:t>סה"כ</a:t>
                      </a:r>
                      <a:endParaRPr lang="he-IL" sz="24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c>
                  <a:txBody>
                    <a:bodyPr/>
                    <a:lstStyle/>
                    <a:p>
                      <a:pPr algn="ctr" rtl="0" fontAlgn="b"/>
                      <a:r>
                        <a:rPr lang="en-US" sz="2400" b="1" u="none" strike="noStrike" dirty="0" smtClean="0">
                          <a:solidFill>
                            <a:schemeClr val="bg1"/>
                          </a:solidFill>
                          <a:effectLst/>
                          <a:latin typeface="David" panose="020E0502060401010101" pitchFamily="34" charset="-79"/>
                          <a:cs typeface="David" panose="020E0502060401010101" pitchFamily="34" charset="-79"/>
                        </a:rPr>
                        <a:t>1,920</a:t>
                      </a:r>
                      <a:endParaRPr lang="he-IL" sz="24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c>
                  <a:txBody>
                    <a:bodyPr/>
                    <a:lstStyle/>
                    <a:p>
                      <a:pPr algn="ctr" rtl="0" fontAlgn="b"/>
                      <a:endParaRPr lang="he-IL" sz="24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c>
                  <a:txBody>
                    <a:bodyPr/>
                    <a:lstStyle/>
                    <a:p>
                      <a:pPr algn="ctr" rtl="0" fontAlgn="b"/>
                      <a:r>
                        <a:rPr lang="en-US" sz="2400" b="1" u="none" strike="noStrike" dirty="0" smtClean="0">
                          <a:solidFill>
                            <a:schemeClr val="bg1"/>
                          </a:solidFill>
                          <a:effectLst/>
                          <a:latin typeface="David" panose="020E0502060401010101" pitchFamily="34" charset="-79"/>
                          <a:cs typeface="David" panose="020E0502060401010101" pitchFamily="34" charset="-79"/>
                        </a:rPr>
                        <a:t>7,417</a:t>
                      </a:r>
                      <a:endParaRPr lang="he-IL" sz="24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c>
                  <a:txBody>
                    <a:bodyPr/>
                    <a:lstStyle/>
                    <a:p>
                      <a:pPr algn="ctr" rtl="0" fontAlgn="b"/>
                      <a:endParaRPr lang="he-IL" sz="18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r>
            </a:tbl>
          </a:graphicData>
        </a:graphic>
      </p:graphicFrame>
    </p:spTree>
    <p:extLst>
      <p:ext uri="{BB962C8B-B14F-4D97-AF65-F5344CB8AC3E}">
        <p14:creationId xmlns:p14="http://schemas.microsoft.com/office/powerpoint/2010/main" val="11777784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hlinkClick r:id="rId3" action="ppaction://hlinksldjump"/>
          </p:cNvPr>
          <p:cNvSpPr txBox="1"/>
          <p:nvPr/>
        </p:nvSpPr>
        <p:spPr>
          <a:xfrm>
            <a:off x="0" y="0"/>
            <a:ext cx="9160172" cy="584775"/>
          </a:xfrm>
          <a:prstGeom prst="rect">
            <a:avLst/>
          </a:prstGeom>
          <a:solidFill>
            <a:schemeClr val="tx2">
              <a:lumMod val="50000"/>
            </a:schemeClr>
          </a:solidFill>
        </p:spPr>
        <p:txBody>
          <a:bodyPr wrap="square" rtlCol="1">
            <a:spAutoFit/>
          </a:bodyPr>
          <a:lstStyle/>
          <a:p>
            <a:r>
              <a:rPr lang="he-IL" sz="3200" b="1" dirty="0" smtClean="0">
                <a:solidFill>
                  <a:prstClr val="white"/>
                </a:solidFill>
                <a:latin typeface="David" panose="020E0502060401010101" pitchFamily="34" charset="-79"/>
                <a:cs typeface="David" panose="020E0502060401010101" pitchFamily="34" charset="-79"/>
              </a:rPr>
              <a:t>בנייה ואדריכלות</a:t>
            </a:r>
            <a:endParaRPr lang="he-IL" sz="3200" b="1" dirty="0">
              <a:solidFill>
                <a:prstClr val="white"/>
              </a:solidFill>
              <a:latin typeface="David" panose="020E0502060401010101" pitchFamily="34" charset="-79"/>
              <a:cs typeface="David" panose="020E0502060401010101" pitchFamily="34" charset="-79"/>
            </a:endParaRPr>
          </a:p>
        </p:txBody>
      </p:sp>
      <p:graphicFrame>
        <p:nvGraphicFramePr>
          <p:cNvPr id="4" name="טבלה 3"/>
          <p:cNvGraphicFramePr>
            <a:graphicFrameLocks noGrp="1"/>
          </p:cNvGraphicFramePr>
          <p:nvPr>
            <p:extLst>
              <p:ext uri="{D42A27DB-BD31-4B8C-83A1-F6EECF244321}">
                <p14:modId xmlns:p14="http://schemas.microsoft.com/office/powerpoint/2010/main" val="2834564876"/>
              </p:ext>
            </p:extLst>
          </p:nvPr>
        </p:nvGraphicFramePr>
        <p:xfrm>
          <a:off x="-2" y="548680"/>
          <a:ext cx="9160174" cy="6309321"/>
        </p:xfrm>
        <a:graphic>
          <a:graphicData uri="http://schemas.openxmlformats.org/drawingml/2006/table">
            <a:tbl>
              <a:tblPr rtl="1" firstRow="1" bandRow="1">
                <a:tableStyleId>{5C22544A-7EE6-4342-B048-85BDC9FD1C3A}</a:tableStyleId>
              </a:tblPr>
              <a:tblGrid>
                <a:gridCol w="1087114"/>
                <a:gridCol w="2018265"/>
                <a:gridCol w="2018265"/>
                <a:gridCol w="2018265"/>
                <a:gridCol w="2018265"/>
              </a:tblGrid>
              <a:tr h="1159590">
                <a:tc>
                  <a:txBody>
                    <a:bodyPr/>
                    <a:lstStyle/>
                    <a:p>
                      <a:pPr algn="ctr" rtl="1"/>
                      <a:r>
                        <a:rPr lang="he-IL" sz="2400" dirty="0" smtClean="0">
                          <a:latin typeface="David" panose="020E0502060401010101" pitchFamily="34" charset="-79"/>
                          <a:cs typeface="David" panose="020E0502060401010101" pitchFamily="34" charset="-79"/>
                        </a:rPr>
                        <a:t> אשכול </a:t>
                      </a:r>
                      <a:r>
                        <a:rPr lang="he-IL" sz="2400" dirty="0" err="1" smtClean="0">
                          <a:latin typeface="David" panose="020E0502060401010101" pitchFamily="34" charset="-79"/>
                          <a:cs typeface="David" panose="020E0502060401010101" pitchFamily="34" charset="-79"/>
                        </a:rPr>
                        <a:t>למ"ס</a:t>
                      </a:r>
                      <a:r>
                        <a:rPr lang="he-IL" sz="2400" dirty="0" smtClean="0">
                          <a:latin typeface="David" panose="020E0502060401010101" pitchFamily="34" charset="-79"/>
                          <a:cs typeface="David" panose="020E0502060401010101" pitchFamily="34" charset="-79"/>
                        </a:rPr>
                        <a:t> </a:t>
                      </a:r>
                    </a:p>
                  </a:txBody>
                  <a:tcPr/>
                </a:tc>
                <a:tc gridSpan="2">
                  <a:txBody>
                    <a:bodyPr/>
                    <a:lstStyle/>
                    <a:p>
                      <a:pPr marL="0" marR="0" indent="0" algn="ctr" defTabSz="914400" rtl="1" eaLnBrk="1" fontAlgn="t" latinLnBrk="0" hangingPunct="1">
                        <a:lnSpc>
                          <a:spcPct val="100000"/>
                        </a:lnSpc>
                        <a:spcBef>
                          <a:spcPts val="0"/>
                        </a:spcBef>
                        <a:spcAft>
                          <a:spcPts val="0"/>
                        </a:spcAft>
                        <a:buClrTx/>
                        <a:buSzTx/>
                        <a:buFontTx/>
                        <a:buNone/>
                        <a:tabLst/>
                        <a:defRPr/>
                      </a:pPr>
                      <a:r>
                        <a:rPr lang="he-IL" sz="2400" u="none" strike="noStrike" dirty="0" smtClean="0">
                          <a:effectLst/>
                          <a:latin typeface="David" panose="020E0502060401010101" pitchFamily="34" charset="-79"/>
                          <a:cs typeface="David" panose="020E0502060401010101" pitchFamily="34" charset="-79"/>
                        </a:rPr>
                        <a:t>שנת 2000</a:t>
                      </a:r>
                      <a:endParaRPr lang="he-IL" sz="2400" b="0" i="0" u="none" strike="noStrike" dirty="0" smtClean="0">
                        <a:solidFill>
                          <a:srgbClr val="000000"/>
                        </a:solidFill>
                        <a:effectLst/>
                        <a:latin typeface="David" panose="020E0502060401010101" pitchFamily="34" charset="-79"/>
                        <a:cs typeface="David" panose="020E0502060401010101" pitchFamily="34" charset="-79"/>
                      </a:endParaRPr>
                    </a:p>
                    <a:p>
                      <a:pPr algn="ctr" rtl="1" fontAlgn="t"/>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hMerge="1">
                  <a:txBody>
                    <a:bodyPr/>
                    <a:lstStyle/>
                    <a:p>
                      <a:pPr algn="ctr" rtl="1" fontAlgn="t"/>
                      <a:endParaRPr lang="he-IL" sz="2000" b="0" i="0" u="none" strike="noStrike" dirty="0">
                        <a:solidFill>
                          <a:srgbClr val="000000"/>
                        </a:solidFill>
                        <a:effectLst/>
                        <a:latin typeface="David" panose="020E0502060401010101" pitchFamily="34" charset="-79"/>
                        <a:cs typeface="David" panose="020E0502060401010101" pitchFamily="34" charset="-79"/>
                      </a:endParaRPr>
                    </a:p>
                  </a:txBody>
                  <a:tcPr/>
                </a:tc>
                <a:tc gridSpan="2">
                  <a:txBody>
                    <a:bodyPr/>
                    <a:lstStyle/>
                    <a:p>
                      <a:pPr marL="0" marR="0" indent="0" algn="ctr" defTabSz="914400" rtl="1" eaLnBrk="1" fontAlgn="t" latinLnBrk="0" hangingPunct="1">
                        <a:lnSpc>
                          <a:spcPct val="100000"/>
                        </a:lnSpc>
                        <a:spcBef>
                          <a:spcPts val="0"/>
                        </a:spcBef>
                        <a:spcAft>
                          <a:spcPts val="0"/>
                        </a:spcAft>
                        <a:buClrTx/>
                        <a:buSzTx/>
                        <a:buFontTx/>
                        <a:buNone/>
                        <a:tabLst/>
                        <a:defRPr/>
                      </a:pPr>
                      <a:r>
                        <a:rPr lang="he-IL" sz="2400" u="none" strike="noStrike" dirty="0" smtClean="0">
                          <a:effectLst/>
                          <a:latin typeface="David" panose="020E0502060401010101" pitchFamily="34" charset="-79"/>
                          <a:cs typeface="David" panose="020E0502060401010101" pitchFamily="34" charset="-79"/>
                        </a:rPr>
                        <a:t>שנת 2017</a:t>
                      </a:r>
                      <a:endParaRPr lang="he-IL" sz="2400" b="0" i="0" u="none" strike="noStrike" dirty="0" smtClean="0">
                        <a:solidFill>
                          <a:srgbClr val="000000"/>
                        </a:solidFill>
                        <a:effectLst/>
                        <a:latin typeface="David" panose="020E0502060401010101" pitchFamily="34" charset="-79"/>
                        <a:cs typeface="David" panose="020E0502060401010101" pitchFamily="34" charset="-79"/>
                      </a:endParaRPr>
                    </a:p>
                    <a:p>
                      <a:pPr algn="ctr" rtl="1" fontAlgn="t"/>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hMerge="1">
                  <a:txBody>
                    <a:bodyPr/>
                    <a:lstStyle/>
                    <a:p>
                      <a:pPr rtl="1"/>
                      <a:endParaRPr lang="he-IL" sz="2000" dirty="0">
                        <a:latin typeface="David" panose="020E0502060401010101" pitchFamily="34" charset="-79"/>
                        <a:cs typeface="David" panose="020E0502060401010101" pitchFamily="34" charset="-79"/>
                      </a:endParaRPr>
                    </a:p>
                  </a:txBody>
                  <a:tcPr/>
                </a:tc>
              </a:tr>
              <a:tr h="460161">
                <a:tc>
                  <a:txBody>
                    <a:bodyPr/>
                    <a:lstStyle/>
                    <a:p>
                      <a:pPr rtl="1"/>
                      <a:endParaRPr lang="he-IL" sz="2400" dirty="0">
                        <a:latin typeface="David" panose="020E0502060401010101" pitchFamily="34" charset="-79"/>
                        <a:cs typeface="David" panose="020E0502060401010101" pitchFamily="34" charset="-79"/>
                      </a:endParaRPr>
                    </a:p>
                  </a:txBody>
                  <a:tcPr/>
                </a:tc>
                <a:tc>
                  <a:txBody>
                    <a:bodyPr/>
                    <a:lstStyle/>
                    <a:p>
                      <a:pPr algn="ctr" rtl="1" fontAlgn="t"/>
                      <a:r>
                        <a:rPr lang="he-IL" sz="2400" b="0" i="0" u="none" strike="noStrike" dirty="0" smtClean="0">
                          <a:solidFill>
                            <a:srgbClr val="000000"/>
                          </a:solidFill>
                          <a:effectLst/>
                          <a:latin typeface="David" panose="020E0502060401010101" pitchFamily="34" charset="-79"/>
                          <a:cs typeface="David" panose="020E0502060401010101" pitchFamily="34" charset="-79"/>
                        </a:rPr>
                        <a:t>כמות תלמידים</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a:txBody>
                    <a:bodyPr/>
                    <a:lstStyle/>
                    <a:p>
                      <a:pPr algn="ctr" rtl="1" fontAlgn="t"/>
                      <a:r>
                        <a:rPr lang="he-IL" sz="2400" b="0" i="0" u="none" strike="noStrike" dirty="0" smtClean="0">
                          <a:solidFill>
                            <a:srgbClr val="000000"/>
                          </a:solidFill>
                          <a:effectLst/>
                          <a:latin typeface="David" panose="020E0502060401010101" pitchFamily="34" charset="-79"/>
                          <a:cs typeface="David" panose="020E0502060401010101" pitchFamily="34" charset="-79"/>
                        </a:rPr>
                        <a:t>אחוז הלומדים</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a:txBody>
                    <a:bodyPr/>
                    <a:lstStyle/>
                    <a:p>
                      <a:pPr algn="ctr" rtl="1" fontAlgn="t"/>
                      <a:r>
                        <a:rPr lang="he-IL" sz="2400" b="0" i="0" u="none" strike="noStrike" dirty="0" smtClean="0">
                          <a:solidFill>
                            <a:srgbClr val="000000"/>
                          </a:solidFill>
                          <a:effectLst/>
                          <a:latin typeface="David" panose="020E0502060401010101" pitchFamily="34" charset="-79"/>
                          <a:cs typeface="David" panose="020E0502060401010101" pitchFamily="34" charset="-79"/>
                        </a:rPr>
                        <a:t>מספר</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a:tc>
                <a:tc>
                  <a:txBody>
                    <a:bodyPr/>
                    <a:lstStyle/>
                    <a:p>
                      <a:pPr algn="ctr" rtl="1"/>
                      <a:r>
                        <a:rPr lang="he-IL" sz="2400" dirty="0" smtClean="0">
                          <a:latin typeface="David" panose="020E0502060401010101" pitchFamily="34" charset="-79"/>
                          <a:cs typeface="David" panose="020E0502060401010101" pitchFamily="34" charset="-79"/>
                        </a:rPr>
                        <a:t>אחוז </a:t>
                      </a:r>
                      <a:endParaRPr lang="he-IL" sz="2400" dirty="0">
                        <a:latin typeface="David" panose="020E0502060401010101" pitchFamily="34" charset="-79"/>
                        <a:cs typeface="David" panose="020E0502060401010101" pitchFamily="34" charset="-79"/>
                      </a:endParaRPr>
                    </a:p>
                  </a:txBody>
                  <a:tcPr/>
                </a:tc>
              </a:tr>
              <a:tr h="937914">
                <a:tc>
                  <a:txBody>
                    <a:bodyPr/>
                    <a:lstStyle/>
                    <a:p>
                      <a:pPr algn="ctr" rtl="1" fontAlgn="b"/>
                      <a:r>
                        <a:rPr lang="he-IL" sz="2400" u="none" strike="noStrike" dirty="0" smtClean="0">
                          <a:effectLst/>
                          <a:latin typeface="David" panose="020E0502060401010101" pitchFamily="34" charset="-79"/>
                          <a:cs typeface="David" panose="020E0502060401010101" pitchFamily="34" charset="-79"/>
                        </a:rPr>
                        <a:t>1-2</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u="none" strike="noStrike" dirty="0" smtClean="0">
                          <a:effectLst/>
                          <a:latin typeface="David" panose="020E0502060401010101" pitchFamily="34" charset="-79"/>
                          <a:cs typeface="David" panose="020E0502060401010101" pitchFamily="34" charset="-79"/>
                        </a:rPr>
                        <a:t>129</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5%</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u="none" strike="noStrike" dirty="0" smtClean="0">
                          <a:effectLst/>
                          <a:latin typeface="David" panose="020E0502060401010101" pitchFamily="34" charset="-79"/>
                          <a:cs typeface="David" panose="020E0502060401010101" pitchFamily="34" charset="-79"/>
                        </a:rPr>
                        <a:t>108</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he-IL" sz="2400" b="0" i="0" u="none" strike="noStrike" dirty="0" smtClean="0">
                          <a:solidFill>
                            <a:srgbClr val="000000"/>
                          </a:solidFill>
                          <a:effectLst/>
                          <a:latin typeface="David" panose="020E0502060401010101" pitchFamily="34" charset="-79"/>
                          <a:cs typeface="David" panose="020E0502060401010101" pitchFamily="34" charset="-79"/>
                        </a:rPr>
                        <a:t>5%</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37914">
                <a:tc>
                  <a:txBody>
                    <a:bodyPr/>
                    <a:lstStyle/>
                    <a:p>
                      <a:pPr algn="ctr" rtl="1" fontAlgn="b"/>
                      <a:r>
                        <a:rPr lang="he-IL" sz="2400" u="none" strike="noStrike" dirty="0" smtClean="0">
                          <a:effectLst/>
                          <a:latin typeface="David" panose="020E0502060401010101" pitchFamily="34" charset="-79"/>
                          <a:cs typeface="David" panose="020E0502060401010101" pitchFamily="34" charset="-79"/>
                        </a:rPr>
                        <a:t>3-4</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marL="0" algn="ctr" defTabSz="914400" rtl="0" eaLnBrk="1" fontAlgn="b" latinLnBrk="0" hangingPunct="1"/>
                      <a:r>
                        <a:rPr lang="he-IL" sz="2400" b="0" u="none" strike="noStrike" kern="1200" dirty="0" smtClean="0">
                          <a:solidFill>
                            <a:schemeClr val="dk1"/>
                          </a:solidFill>
                          <a:effectLst/>
                          <a:latin typeface="David" panose="020E0502060401010101" pitchFamily="34" charset="-79"/>
                          <a:ea typeface="+mn-ea"/>
                          <a:cs typeface="David" panose="020E0502060401010101" pitchFamily="34" charset="-79"/>
                        </a:rPr>
                        <a:t>417</a:t>
                      </a:r>
                      <a:endParaRPr lang="he-IL" sz="2400" b="0" u="none" strike="noStrike" kern="1200" dirty="0">
                        <a:solidFill>
                          <a:schemeClr val="dk1"/>
                        </a:solidFill>
                        <a:effectLst/>
                        <a:latin typeface="David" panose="020E0502060401010101" pitchFamily="34" charset="-79"/>
                        <a:ea typeface="+mn-ea"/>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16</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721</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34</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37914">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he-IL" sz="2400" u="none" strike="noStrike" dirty="0" smtClean="0">
                          <a:effectLst/>
                          <a:latin typeface="David" panose="020E0502060401010101" pitchFamily="34" charset="-79"/>
                          <a:cs typeface="David" panose="020E0502060401010101" pitchFamily="34" charset="-79"/>
                        </a:rPr>
                        <a:t>5-6</a:t>
                      </a:r>
                      <a:endParaRPr lang="en-US" sz="2400" u="none" strike="noStrike" dirty="0" smtClean="0">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1,482</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57</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876</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40</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37914">
                <a:tc>
                  <a:txBody>
                    <a:bodyPr/>
                    <a:lstStyle/>
                    <a:p>
                      <a:pPr algn="ctr" rtl="1" fontAlgn="b"/>
                      <a:r>
                        <a:rPr lang="he-IL" sz="2400" u="none" strike="noStrike" dirty="0" smtClean="0">
                          <a:effectLst/>
                          <a:latin typeface="David" panose="020E0502060401010101" pitchFamily="34" charset="-79"/>
                          <a:cs typeface="David" panose="020E0502060401010101" pitchFamily="34" charset="-79"/>
                        </a:rPr>
                        <a:t> 7-10</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583</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22</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u="none" strike="noStrike" dirty="0" smtClean="0">
                          <a:effectLst/>
                          <a:latin typeface="David" panose="020E0502060401010101" pitchFamily="34" charset="-79"/>
                          <a:cs typeface="David" panose="020E0502060401010101" pitchFamily="34" charset="-79"/>
                        </a:rPr>
                        <a:t>455</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c>
                  <a:txBody>
                    <a:bodyPr/>
                    <a:lstStyle/>
                    <a:p>
                      <a:pPr algn="ctr" rtl="0" fontAlgn="b"/>
                      <a:r>
                        <a:rPr lang="en-US" sz="2400" b="0" i="0" u="none" strike="noStrike" dirty="0" smtClean="0">
                          <a:solidFill>
                            <a:srgbClr val="000000"/>
                          </a:solidFill>
                          <a:effectLst/>
                          <a:latin typeface="David" panose="020E0502060401010101" pitchFamily="34" charset="-79"/>
                          <a:cs typeface="David" panose="020E0502060401010101" pitchFamily="34" charset="-79"/>
                        </a:rPr>
                        <a:t>21</a:t>
                      </a:r>
                      <a:r>
                        <a:rPr lang="he-IL" sz="2400" b="0" i="0" u="none" strike="noStrike" dirty="0" smtClean="0">
                          <a:solidFill>
                            <a:srgbClr val="000000"/>
                          </a:solidFill>
                          <a:effectLst/>
                          <a:latin typeface="David" panose="020E0502060401010101" pitchFamily="34" charset="-79"/>
                          <a:cs typeface="David" panose="020E0502060401010101" pitchFamily="34" charset="-79"/>
                        </a:rPr>
                        <a:t>%</a:t>
                      </a:r>
                      <a:endParaRPr lang="he-IL" sz="2400" b="0" i="0" u="none" strike="noStrike" dirty="0">
                        <a:solidFill>
                          <a:srgbClr val="000000"/>
                        </a:solidFill>
                        <a:effectLst/>
                        <a:latin typeface="David" panose="020E0502060401010101" pitchFamily="34" charset="-79"/>
                        <a:cs typeface="David" panose="020E0502060401010101" pitchFamily="34" charset="-79"/>
                      </a:endParaRPr>
                    </a:p>
                  </a:txBody>
                  <a:tcPr marL="9525" marR="9525" marT="9525" marB="0" anchor="ctr"/>
                </a:tc>
              </a:tr>
              <a:tr h="937914">
                <a:tc>
                  <a:txBody>
                    <a:bodyPr/>
                    <a:lstStyle/>
                    <a:p>
                      <a:pPr algn="ctr" rtl="1" fontAlgn="b"/>
                      <a:r>
                        <a:rPr lang="he-IL" sz="2400" b="1" u="none" strike="noStrike" dirty="0">
                          <a:solidFill>
                            <a:schemeClr val="bg1"/>
                          </a:solidFill>
                          <a:effectLst/>
                          <a:latin typeface="David" panose="020E0502060401010101" pitchFamily="34" charset="-79"/>
                          <a:cs typeface="David" panose="020E0502060401010101" pitchFamily="34" charset="-79"/>
                        </a:rPr>
                        <a:t>סה"כ</a:t>
                      </a:r>
                      <a:endParaRPr lang="he-IL" sz="24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c>
                  <a:txBody>
                    <a:bodyPr/>
                    <a:lstStyle/>
                    <a:p>
                      <a:pPr algn="ctr" rtl="0" fontAlgn="b"/>
                      <a:r>
                        <a:rPr lang="en-US" sz="2400" b="1" u="none" strike="noStrike" dirty="0" smtClean="0">
                          <a:solidFill>
                            <a:schemeClr val="bg1"/>
                          </a:solidFill>
                          <a:effectLst/>
                          <a:latin typeface="David" panose="020E0502060401010101" pitchFamily="34" charset="-79"/>
                          <a:cs typeface="David" panose="020E0502060401010101" pitchFamily="34" charset="-79"/>
                        </a:rPr>
                        <a:t>2,611</a:t>
                      </a:r>
                      <a:endParaRPr lang="he-IL" sz="24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c>
                  <a:txBody>
                    <a:bodyPr/>
                    <a:lstStyle/>
                    <a:p>
                      <a:pPr algn="ctr" rtl="0" fontAlgn="b"/>
                      <a:endParaRPr lang="he-IL" sz="24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c>
                  <a:txBody>
                    <a:bodyPr/>
                    <a:lstStyle/>
                    <a:p>
                      <a:pPr algn="ctr" rtl="0" fontAlgn="b"/>
                      <a:r>
                        <a:rPr lang="en-US" sz="2400" b="1" u="none" strike="noStrike" dirty="0" smtClean="0">
                          <a:solidFill>
                            <a:schemeClr val="bg1"/>
                          </a:solidFill>
                          <a:effectLst/>
                          <a:latin typeface="David" panose="020E0502060401010101" pitchFamily="34" charset="-79"/>
                          <a:cs typeface="David" panose="020E0502060401010101" pitchFamily="34" charset="-79"/>
                        </a:rPr>
                        <a:t>2,160</a:t>
                      </a:r>
                      <a:endParaRPr lang="he-IL" sz="24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c>
                  <a:txBody>
                    <a:bodyPr/>
                    <a:lstStyle/>
                    <a:p>
                      <a:pPr algn="ctr" rtl="0" fontAlgn="b"/>
                      <a:endParaRPr lang="he-IL" sz="1800" b="1" i="0" u="none" strike="noStrike" dirty="0">
                        <a:solidFill>
                          <a:schemeClr val="bg1"/>
                        </a:solidFill>
                        <a:effectLst/>
                        <a:latin typeface="David" panose="020E0502060401010101" pitchFamily="34" charset="-79"/>
                        <a:cs typeface="David" panose="020E0502060401010101" pitchFamily="34" charset="-79"/>
                      </a:endParaRPr>
                    </a:p>
                  </a:txBody>
                  <a:tcPr marL="9525" marR="9525" marT="9525" marB="0" anchor="ctr">
                    <a:solidFill>
                      <a:schemeClr val="accent1"/>
                    </a:solidFill>
                  </a:tcPr>
                </a:tc>
              </a:tr>
            </a:tbl>
          </a:graphicData>
        </a:graphic>
      </p:graphicFrame>
    </p:spTree>
    <p:extLst>
      <p:ext uri="{BB962C8B-B14F-4D97-AF65-F5344CB8AC3E}">
        <p14:creationId xmlns:p14="http://schemas.microsoft.com/office/powerpoint/2010/main" val="17775159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2" descr="\\pv\Graphics\Users\KfirO\p\הנחיות צמודות לתוכנית הלימודים\maps\pic copy.jpg"/>
          <p:cNvPicPr>
            <a:picLocks noChangeAspect="1" noChangeArrowheads="1"/>
          </p:cNvPicPr>
          <p:nvPr/>
        </p:nvPicPr>
        <p:blipFill>
          <a:blip r:embed="rId2"/>
          <a:srcRect/>
          <a:stretch>
            <a:fillRect/>
          </a:stretch>
        </p:blipFill>
        <p:spPr bwMode="auto">
          <a:xfrm>
            <a:off x="2852738" y="2708920"/>
            <a:ext cx="6154737" cy="4106863"/>
          </a:xfrm>
          <a:prstGeom prst="rect">
            <a:avLst/>
          </a:prstGeom>
          <a:noFill/>
          <a:ln w="9525">
            <a:noFill/>
            <a:miter lim="800000"/>
            <a:headEnd/>
            <a:tailEnd/>
          </a:ln>
        </p:spPr>
      </p:pic>
      <p:sp>
        <p:nvSpPr>
          <p:cNvPr id="3" name="Title 1"/>
          <p:cNvSpPr txBox="1">
            <a:spLocks/>
          </p:cNvSpPr>
          <p:nvPr/>
        </p:nvSpPr>
        <p:spPr>
          <a:xfrm>
            <a:off x="1776413" y="947738"/>
            <a:ext cx="5521325" cy="1214437"/>
          </a:xfrm>
          <a:prstGeom prst="rect">
            <a:avLst/>
          </a:prstGeom>
        </p:spPr>
        <p:txBody>
          <a:bodyPr anchor="ctr">
            <a:normAutofit/>
          </a:bodyPr>
          <a:lstStyle/>
          <a:p>
            <a:pPr algn="ctr" fontAlgn="base">
              <a:spcBef>
                <a:spcPct val="0"/>
              </a:spcBef>
              <a:spcAft>
                <a:spcPct val="0"/>
              </a:spcAft>
            </a:pPr>
            <a:r>
              <a:rPr lang="he-IL" sz="4800" b="1" dirty="0" smtClean="0">
                <a:solidFill>
                  <a:srgbClr val="376092"/>
                </a:solidFill>
                <a:latin typeface="Tahoma" pitchFamily="34" charset="0"/>
                <a:cs typeface="Tahoma" pitchFamily="34" charset="0"/>
              </a:rPr>
              <a:t>תודה</a:t>
            </a:r>
            <a:endParaRPr lang="he-IL" sz="4800" b="1" dirty="0">
              <a:solidFill>
                <a:srgbClr val="376092"/>
              </a:solidFill>
              <a:latin typeface="Tahoma" pitchFamily="34" charset="0"/>
              <a:cs typeface="Tahoma" pitchFamily="34" charset="0"/>
            </a:endParaRPr>
          </a:p>
        </p:txBody>
      </p:sp>
    </p:spTree>
    <p:extLst>
      <p:ext uri="{BB962C8B-B14F-4D97-AF65-F5344CB8AC3E}">
        <p14:creationId xmlns:p14="http://schemas.microsoft.com/office/powerpoint/2010/main" val="2372571002"/>
      </p:ext>
    </p:extLst>
  </p:cSld>
  <p:clrMapOvr>
    <a:masterClrMapping/>
  </p:clrMapOvr>
  <p:timing>
    <p:tnLst>
      <p:par>
        <p:cTn id="1" dur="indefinite" restart="never" nodeType="tmRoot"/>
      </p:par>
    </p:tnLst>
  </p:timing>
</p:sld>
</file>

<file path=ppt/theme/theme1.xml><?xml version="1.0" encoding="utf-8"?>
<a:theme xmlns:a="http://schemas.openxmlformats.org/drawingml/2006/main" name="1_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ערכת נושא Office">
  <a:themeElements>
    <a:clrScheme name="יסודי">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בית יציקה">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120F038-569B-409A-B3CF-9A3D2BED7506}"/>
</file>

<file path=customXml/itemProps2.xml><?xml version="1.0" encoding="utf-8"?>
<ds:datastoreItem xmlns:ds="http://schemas.openxmlformats.org/officeDocument/2006/customXml" ds:itemID="{29004DB3-1681-4447-A9EE-593B813E4FC3}"/>
</file>

<file path=customXml/itemProps3.xml><?xml version="1.0" encoding="utf-8"?>
<ds:datastoreItem xmlns:ds="http://schemas.openxmlformats.org/officeDocument/2006/customXml" ds:itemID="{8B751D24-B158-4A84-A8B3-5F073C411D13}"/>
</file>

<file path=docProps/app.xml><?xml version="1.0" encoding="utf-8"?>
<Properties xmlns="http://schemas.openxmlformats.org/officeDocument/2006/extended-properties" xmlns:vt="http://schemas.openxmlformats.org/officeDocument/2006/docPropsVTypes">
  <TotalTime>26443</TotalTime>
  <Words>714</Words>
  <Application>Microsoft Office PowerPoint</Application>
  <PresentationFormat>‫הצגה על המסך (4:3)</PresentationFormat>
  <Paragraphs>230</Paragraphs>
  <Slides>22</Slides>
  <Notes>19</Notes>
  <HiddenSlides>0</HiddenSlides>
  <MMClips>0</MMClips>
  <ScaleCrop>false</ScaleCrop>
  <HeadingPairs>
    <vt:vector size="6" baseType="variant">
      <vt:variant>
        <vt:lpstr>גופנים בשימוש</vt:lpstr>
      </vt:variant>
      <vt:variant>
        <vt:i4>7</vt:i4>
      </vt:variant>
      <vt:variant>
        <vt:lpstr>ערכת נושא</vt:lpstr>
      </vt:variant>
      <vt:variant>
        <vt:i4>2</vt:i4>
      </vt:variant>
      <vt:variant>
        <vt:lpstr>כותרות שקופיות</vt:lpstr>
      </vt:variant>
      <vt:variant>
        <vt:i4>22</vt:i4>
      </vt:variant>
    </vt:vector>
  </HeadingPairs>
  <TitlesOfParts>
    <vt:vector size="31" baseType="lpstr">
      <vt:lpstr>Arial</vt:lpstr>
      <vt:lpstr>Calibri</vt:lpstr>
      <vt:lpstr>David</vt:lpstr>
      <vt:lpstr>Rockwell</vt:lpstr>
      <vt:lpstr>Tahoma</vt:lpstr>
      <vt:lpstr>Times New Roman</vt:lpstr>
      <vt:lpstr>Wingdings</vt:lpstr>
      <vt:lpstr>1_ערכת נושא Office</vt:lpstr>
      <vt:lpstr>3_ערכת נושא Office</vt:lpstr>
      <vt:lpstr>מצגת של PowerPoint</vt:lpstr>
      <vt:lpstr>מצגת של PowerPoint</vt:lpstr>
      <vt:lpstr>מצגת של PowerPoint</vt:lpstr>
      <vt:lpstr>מצגת של PowerPoint</vt:lpstr>
      <vt:lpstr>מצגת של PowerPoint</vt:lpstr>
      <vt:lpstr>חיזוק הקשר בין החינוך הטכנולוגי לתעשייה ולעולם העבודה</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moe</dc:creator>
  <cp:lastModifiedBy>גלית עמוסי</cp:lastModifiedBy>
  <cp:revision>1897</cp:revision>
  <cp:lastPrinted>2017-03-06T12:12:53Z</cp:lastPrinted>
  <dcterms:created xsi:type="dcterms:W3CDTF">2013-12-15T17:42:01Z</dcterms:created>
  <dcterms:modified xsi:type="dcterms:W3CDTF">2017-10-24T09:01:08Z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2021530</vt:r8>
  </property>
</Properties>
</file>