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21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1.xml" ContentType="application/vnd.openxmlformats-officedocument.presentationml.slideMaster+xml"/>
  <Override PartName="/ppt/slideLayouts/slideLayout16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3.xml" ContentType="application/vnd.openxmlformats-officedocument.presentationml.notesSlide+xml"/>
  <Override PartName="/ppt/slideLayouts/slideLayout1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commentAuthors.xml" ContentType="application/vnd.openxmlformats-officedocument.presentationml.commentAuthors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theme/theme4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03" r:id="rId1"/>
    <p:sldMasterId id="2147483716" r:id="rId2"/>
    <p:sldMasterId id="2147483721" r:id="rId3"/>
  </p:sldMasterIdLst>
  <p:notesMasterIdLst>
    <p:notesMasterId r:id="rId26"/>
  </p:notesMasterIdLst>
  <p:sldIdLst>
    <p:sldId id="280" r:id="rId4"/>
    <p:sldId id="256" r:id="rId5"/>
    <p:sldId id="295" r:id="rId6"/>
    <p:sldId id="292" r:id="rId7"/>
    <p:sldId id="266" r:id="rId8"/>
    <p:sldId id="281" r:id="rId9"/>
    <p:sldId id="291" r:id="rId10"/>
    <p:sldId id="270" r:id="rId11"/>
    <p:sldId id="269" r:id="rId12"/>
    <p:sldId id="282" r:id="rId13"/>
    <p:sldId id="288" r:id="rId14"/>
    <p:sldId id="272" r:id="rId15"/>
    <p:sldId id="289" r:id="rId16"/>
    <p:sldId id="296" r:id="rId17"/>
    <p:sldId id="274" r:id="rId18"/>
    <p:sldId id="283" r:id="rId19"/>
    <p:sldId id="294" r:id="rId20"/>
    <p:sldId id="268" r:id="rId21"/>
    <p:sldId id="284" r:id="rId22"/>
    <p:sldId id="290" r:id="rId23"/>
    <p:sldId id="293" r:id="rId24"/>
    <p:sldId id="286" r:id="rId25"/>
  </p:sldIdLst>
  <p:sldSz cx="9144000" cy="6858000" type="screen4x3"/>
  <p:notesSz cx="6797675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LIBI" initials="L" lastIdx="14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5194"/>
    <a:srgbClr val="2591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106" d="100"/>
          <a:sy n="106" d="100"/>
        </p:scale>
        <p:origin x="1158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customXml" Target="../customXml/item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customXml" Target="../customXml/item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customXml" Target="../customXml/item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Relationship Id="rId8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6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4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77D6B46C-96C8-4C5F-AA6E-746447BF25E0}" type="datetimeFigureOut">
              <a:rPr lang="he-IL" smtClean="0"/>
              <a:t>ה'/חשון/תשע"ח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77925" y="1233488"/>
            <a:ext cx="4441825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9768" y="4751219"/>
            <a:ext cx="5438140" cy="3887361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2016" y="9377317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4" y="9377317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4C9129F7-D7DE-44F2-997E-CD6056B6A76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128429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23DAD4-FB04-40F8-8D92-4A48AAED5036}" type="slidenum">
              <a:rPr lang="he-IL" smtClean="0">
                <a:solidFill>
                  <a:prstClr val="black"/>
                </a:solidFill>
              </a:rPr>
              <a:pPr/>
              <a:t>1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8209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2A7927-2A4D-41C9-832A-6D4F39F70C62}" type="slidenum">
              <a:rPr lang="he-IL" smtClean="0"/>
              <a:t>11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684541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23DAD4-FB04-40F8-8D92-4A48AAED5036}" type="slidenum">
              <a:rPr lang="he-IL" smtClean="0">
                <a:solidFill>
                  <a:prstClr val="black"/>
                </a:solidFill>
              </a:rPr>
              <a:pPr/>
              <a:t>22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8209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4530"/>
            <a:ext cx="6858000" cy="2387600"/>
          </a:xfrm>
        </p:spPr>
        <p:txBody>
          <a:bodyPr anchor="b">
            <a:normAutofit/>
          </a:bodyPr>
          <a:lstStyle>
            <a:lvl1pPr algn="ctr">
              <a:defRPr sz="45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 algn="ctr">
              <a:buNone/>
              <a:defRPr sz="21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DE7A4-4465-4CE1-AE98-679A8D54B216}" type="datetimeFigureOut">
              <a:rPr lang="he-IL" smtClean="0"/>
              <a:t>ה'/חשון/תשע"ח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EB20D-FD69-43CE-8667-650567AA28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597750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DE7A4-4465-4CE1-AE98-679A8D54B216}" type="datetimeFigureOut">
              <a:rPr lang="he-IL" smtClean="0"/>
              <a:t>ה'/חשון/תשע"ח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EB20D-FD69-43CE-8667-650567AA28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83910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12423"/>
            <a:ext cx="7886700" cy="2851208"/>
          </a:xfrm>
        </p:spPr>
        <p:txBody>
          <a:bodyPr anchor="b">
            <a:normAutofit/>
          </a:bodyPr>
          <a:lstStyle>
            <a:lvl1pPr>
              <a:defRPr sz="4500" b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52634"/>
            <a:ext cx="78867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DE7A4-4465-4CE1-AE98-679A8D54B216}" type="datetimeFigureOut">
              <a:rPr lang="he-IL" smtClean="0"/>
              <a:t>ה'/חשון/תשע"ח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EB20D-FD69-43CE-8667-650567AA28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504578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3845" y="1828801"/>
            <a:ext cx="3886200" cy="4351337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8801"/>
            <a:ext cx="3886200" cy="4351337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DE7A4-4465-4CE1-AE98-679A8D54B216}" type="datetimeFigureOut">
              <a:rPr lang="he-IL" smtClean="0"/>
              <a:t>ה'/חשון/תשע"ח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EB20D-FD69-43CE-8667-650567AA28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920567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681851"/>
            <a:ext cx="386715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45" y="2507551"/>
            <a:ext cx="3867150" cy="3680525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851"/>
            <a:ext cx="38862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7551"/>
            <a:ext cx="3886201" cy="3680525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DE7A4-4465-4CE1-AE98-679A8D54B216}" type="datetimeFigureOut">
              <a:rPr lang="he-IL" smtClean="0"/>
              <a:t>ה'/חשון/תשע"ח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EB20D-FD69-43CE-8667-650567AA282D}" type="slidenum">
              <a:rPr lang="he-IL" smtClean="0"/>
              <a:t>‹#›</a:t>
            </a:fld>
            <a:endParaRPr lang="he-IL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404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DE7A4-4465-4CE1-AE98-679A8D54B216}" type="datetimeFigureOut">
              <a:rPr lang="he-IL" smtClean="0"/>
              <a:t>ה'/חשון/תשע"ח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EB20D-FD69-43CE-8667-650567AA282D}" type="slidenum">
              <a:rPr lang="he-IL" smtClean="0"/>
              <a:t>‹#›</a:t>
            </a:fld>
            <a:endParaRPr lang="he-IL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7100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DE7A4-4465-4CE1-AE98-679A8D54B216}" type="datetimeFigureOut">
              <a:rPr lang="he-IL" smtClean="0"/>
              <a:t>ה'/חשון/תשע"ח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EB20D-FD69-43CE-8667-650567AA28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698276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1"/>
            <a:ext cx="2948940" cy="1600197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399"/>
            <a:ext cx="294894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DE7A4-4465-4CE1-AE98-679A8D54B216}" type="datetimeFigureOut">
              <a:rPr lang="he-IL" smtClean="0"/>
              <a:t>ה'/חשון/תשע"ח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EB20D-FD69-43CE-8667-650567AA28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539451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0"/>
            <a:ext cx="2948940" cy="1600200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400"/>
            <a:ext cx="294894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DE7A4-4465-4CE1-AE98-679A8D54B216}" type="datetimeFigureOut">
              <a:rPr lang="he-IL" smtClean="0"/>
              <a:t>ה'/חשון/תשע"ח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EB20D-FD69-43CE-8667-650567AA28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984680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DE7A4-4465-4CE1-AE98-679A8D54B216}" type="datetimeFigureOut">
              <a:rPr lang="he-IL" smtClean="0"/>
              <a:t>ה'/חשון/תשע"ח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EB20D-FD69-43CE-8667-650567AA28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708080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0362"/>
            <a:ext cx="1971675" cy="5811838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0363"/>
            <a:ext cx="5800725" cy="5811837"/>
          </a:xfrm>
        </p:spPr>
        <p:txBody>
          <a:bodyPr vert="eaVert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DE7A4-4465-4CE1-AE98-679A8D54B216}" type="datetimeFigureOut">
              <a:rPr lang="he-IL" smtClean="0"/>
              <a:t>ה'/חשון/תשע"ח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EB20D-FD69-43CE-8667-650567AA28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850554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DE7A4-4465-4CE1-AE98-679A8D54B216}" type="datetimeFigureOut">
              <a:rPr lang="he-IL" smtClean="0"/>
              <a:t>ה'/חשון/תשע"ח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EB20D-FD69-43CE-8667-650567AA282D}" type="slidenum">
              <a:rPr lang="he-IL" smtClean="0"/>
              <a:t>‹#›</a:t>
            </a:fld>
            <a:endParaRPr lang="he-IL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65417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6731000" y="6569075"/>
            <a:ext cx="2133600" cy="21431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AAFC617E-5F55-4FD6-94C5-60E956AF726B}" type="slidenum">
              <a:rPr lang="en-US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2395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4530"/>
            <a:ext cx="6858000" cy="23876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>
              <a:defRPr sz="45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 algn="ctr">
              <a:buNone/>
              <a:defRPr sz="21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3F7DE7A4-4465-4CE1-AE98-679A8D54B216}" type="datetimeFigureOut">
              <a:rPr lang="he-IL" smtClean="0"/>
              <a:t>ה'/חשון/תשע"ח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EB20D-FD69-43CE-8667-650567AA28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597750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3F7DE7A4-4465-4CE1-AE98-679A8D54B216}" type="datetimeFigureOut">
              <a:rPr lang="he-IL" smtClean="0"/>
              <a:t>ה'/חשון/תשע"ח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EB20D-FD69-43CE-8667-650567AA282D}" type="slidenum">
              <a:rPr lang="he-IL" smtClean="0"/>
              <a:t>‹#›</a:t>
            </a:fld>
            <a:endParaRPr lang="he-IL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633845" y="365760"/>
            <a:ext cx="7886700" cy="1325562"/>
          </a:xfrm>
          <a:prstGeom prst="rect">
            <a:avLst/>
          </a:prstGeo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65417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644916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6746476" y="6361953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DC1D68-8425-44E3-8E82-7A5017F850ED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574846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685304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347133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3.png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3845" y="365760"/>
            <a:ext cx="78867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828801"/>
            <a:ext cx="78867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3F7DE7A4-4465-4CE1-AE98-679A8D54B216}" type="datetimeFigureOut">
              <a:rPr lang="he-IL" smtClean="0"/>
              <a:t>ה'/חשון/תשע"ח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63145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3EB20D-FD69-43CE-8667-650567AA28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239514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  <p:sldLayoutId id="2147483715" r:id="rId12"/>
  </p:sldLayoutIdLst>
  <p:txStyles>
    <p:titleStyle>
      <a:lvl1pPr algn="l" defTabSz="685800" rtl="1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r" defTabSz="685800" rtl="1" eaLnBrk="1" latinLnBrk="0" hangingPunct="1">
        <a:lnSpc>
          <a:spcPct val="90000"/>
        </a:lnSpc>
        <a:spcBef>
          <a:spcPts val="750"/>
        </a:spcBef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r" defTabSz="685800" rtl="1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r" defTabSz="685800" rtl="1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r" defTabSz="685800" rtl="1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r" defTabSz="685800" rtl="1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r" defTabSz="685800" rtl="1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r" defTabSz="685800" rtl="1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r" defTabSz="685800" rtl="1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r" defTabSz="685800" rtl="1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68" y="2764906"/>
            <a:ext cx="3800475" cy="409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6755145" y="0"/>
            <a:ext cx="2379993" cy="25649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164"/>
          <p:cNvSpPr>
            <a:spLocks noChangeArrowheads="1"/>
          </p:cNvSpPr>
          <p:nvPr/>
        </p:nvSpPr>
        <p:spPr bwMode="gray">
          <a:xfrm>
            <a:off x="-811" y="1129060"/>
            <a:ext cx="9144000" cy="139700"/>
          </a:xfrm>
          <a:prstGeom prst="rect">
            <a:avLst/>
          </a:prstGeom>
          <a:gradFill flip="none" rotWithShape="1">
            <a:gsLst>
              <a:gs pos="0">
                <a:schemeClr val="tx2">
                  <a:alpha val="50000"/>
                </a:schemeClr>
              </a:gs>
              <a:gs pos="32000">
                <a:schemeClr val="accent1">
                  <a:tint val="44500"/>
                  <a:satMod val="160000"/>
                </a:schemeClr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  <a:effectLst/>
          <a:extLst/>
        </p:spPr>
        <p:txBody>
          <a:bodyPr wrap="none" anchor="ctr"/>
          <a:lstStyle/>
          <a:p>
            <a:pPr algn="r" rtl="1"/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6731000" y="6569075"/>
            <a:ext cx="2133600" cy="21431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algn="r" rtl="1"/>
            <a:fld id="{AAFC617E-5F55-4FD6-94C5-60E956AF726B}" type="slidenum">
              <a:rPr lang="en-US">
                <a:solidFill>
                  <a:prstClr val="black"/>
                </a:solidFill>
              </a:rPr>
              <a:pPr algn="r" rtl="1"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0"/>
            <a:ext cx="3779912" cy="1128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16814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  <p:sldLayoutId id="2147483719" r:id="rId2"/>
    <p:sldLayoutId id="2147483720" r:id="rId3"/>
    <p:sldLayoutId id="2147483724" r:id="rId4"/>
    <p:sldLayoutId id="2147483725" r:id="rId5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2714" y="2764906"/>
            <a:ext cx="3800475" cy="409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2512" y="0"/>
            <a:ext cx="2379993" cy="25649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164"/>
          <p:cNvSpPr>
            <a:spLocks noChangeArrowheads="1"/>
          </p:cNvSpPr>
          <p:nvPr/>
        </p:nvSpPr>
        <p:spPr bwMode="gray">
          <a:xfrm>
            <a:off x="-811" y="2547574"/>
            <a:ext cx="9144000" cy="139700"/>
          </a:xfrm>
          <a:prstGeom prst="rect">
            <a:avLst/>
          </a:prstGeom>
          <a:gradFill flip="none" rotWithShape="1">
            <a:gsLst>
              <a:gs pos="0">
                <a:schemeClr val="tx2">
                  <a:alpha val="50000"/>
                </a:schemeClr>
              </a:gs>
              <a:gs pos="32000">
                <a:schemeClr val="accent1">
                  <a:tint val="44500"/>
                  <a:satMod val="160000"/>
                </a:schemeClr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  <a:effectLst/>
          <a:extLst/>
        </p:spPr>
        <p:txBody>
          <a:bodyPr wrap="none" anchor="ctr"/>
          <a:lstStyle/>
          <a:p>
            <a:pPr algn="r" rtl="1"/>
            <a:endParaRPr lang="he-IL">
              <a:solidFill>
                <a:prstClr val="black"/>
              </a:solidFill>
            </a:endParaRPr>
          </a:p>
        </p:txBody>
      </p:sp>
      <p:pic>
        <p:nvPicPr>
          <p:cNvPr id="7" name="תמונה 6"/>
          <p:cNvPicPr/>
          <p:nvPr userDrawn="1"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4845" y="2619693"/>
            <a:ext cx="5274310" cy="1618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389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g"/><Relationship Id="rId3" Type="http://schemas.openxmlformats.org/officeDocument/2006/relationships/image" Target="../media/image7.jpeg"/><Relationship Id="rId7" Type="http://schemas.openxmlformats.org/officeDocument/2006/relationships/image" Target="../media/image1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89064" y="5310804"/>
            <a:ext cx="3816424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 באוקטובר</a:t>
            </a:r>
            <a:r>
              <a:rPr lang="he-IL" sz="3200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he-IL" sz="32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2017 </a:t>
            </a:r>
            <a:endParaRPr lang="he-IL" sz="3200" b="1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08844" y="620688"/>
            <a:ext cx="7776863" cy="104644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he-IL" sz="44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מצגת </a:t>
            </a:r>
            <a:r>
              <a:rPr lang="he-IL" sz="44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לוועדת </a:t>
            </a:r>
            <a:r>
              <a:rPr lang="he-IL" sz="44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המדע והטכנולוגיה</a:t>
            </a:r>
          </a:p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6908944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926592" y="1700808"/>
            <a:ext cx="7354819" cy="3096344"/>
          </a:xfrm>
        </p:spPr>
        <p:txBody>
          <a:bodyPr>
            <a:noAutofit/>
          </a:bodyPr>
          <a:lstStyle/>
          <a:p>
            <a:pPr indent="0">
              <a:lnSpc>
                <a:spcPct val="150000"/>
              </a:lnSpc>
              <a:buNone/>
            </a:pPr>
            <a:r>
              <a:rPr lang="he-IL" sz="40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פרוייקט אוריינות דיגיטלית</a:t>
            </a:r>
            <a:r>
              <a:rPr lang="he-IL" sz="40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/>
            </a:r>
            <a:br>
              <a:rPr lang="he-IL" sz="40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</a:br>
            <a:r>
              <a:rPr lang="he-IL" sz="40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לצמצום הפער הדיגיטאלי בחברה </a:t>
            </a:r>
            <a:r>
              <a:rPr lang="he-IL" sz="40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הישראלית</a:t>
            </a:r>
            <a:endParaRPr lang="he-IL" sz="4000" b="1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63688" y="5301208"/>
            <a:ext cx="6048672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4800" b="1" u="sng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אין הפרטה – יש הרחבה</a:t>
            </a:r>
            <a:endParaRPr lang="he-IL" sz="4800" b="1" u="sng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74568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quarter" idx="13"/>
          </p:nvPr>
        </p:nvSpPr>
        <p:spPr>
          <a:xfrm>
            <a:off x="611560" y="1484784"/>
            <a:ext cx="7704856" cy="4608512"/>
          </a:xfrm>
        </p:spPr>
        <p:txBody>
          <a:bodyPr>
            <a:normAutofit fontScale="92500" lnSpcReduction="10000"/>
          </a:bodyPr>
          <a:lstStyle/>
          <a:p>
            <a:pPr algn="just">
              <a:lnSpc>
                <a:spcPct val="120000"/>
              </a:lnSpc>
              <a:spcBef>
                <a:spcPts val="1200"/>
              </a:spcBef>
              <a:spcAft>
                <a:spcPts val="1200"/>
              </a:spcAft>
            </a:pPr>
            <a:r>
              <a:rPr lang="he-IL" sz="29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שדרוג</a:t>
            </a:r>
            <a:r>
              <a:rPr lang="he-IL" sz="29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he-IL" sz="29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ותחזוקת המרכזים הקיימים.</a:t>
            </a:r>
          </a:p>
          <a:p>
            <a:pPr algn="just">
              <a:lnSpc>
                <a:spcPct val="120000"/>
              </a:lnSpc>
              <a:spcBef>
                <a:spcPts val="1200"/>
              </a:spcBef>
              <a:spcAft>
                <a:spcPts val="1200"/>
              </a:spcAft>
            </a:pPr>
            <a:r>
              <a:rPr lang="he-IL" sz="29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מציאת </a:t>
            </a:r>
            <a:r>
              <a:rPr lang="he-IL" sz="29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פתרונות</a:t>
            </a:r>
            <a:r>
              <a:rPr lang="he-IL" sz="29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למחסור במדריכים במרכזים </a:t>
            </a:r>
            <a:r>
              <a:rPr lang="he-IL" sz="29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הקיימים.</a:t>
            </a:r>
          </a:p>
          <a:p>
            <a:pPr algn="just">
              <a:lnSpc>
                <a:spcPct val="120000"/>
              </a:lnSpc>
              <a:spcBef>
                <a:spcPts val="1200"/>
              </a:spcBef>
              <a:spcAft>
                <a:spcPts val="1200"/>
              </a:spcAft>
            </a:pPr>
            <a:r>
              <a:rPr lang="he-IL" sz="2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הרחבת</a:t>
            </a:r>
            <a:r>
              <a:rPr lang="he-IL" sz="29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פריסת השירותים לרשויות מקומיות נוספות.</a:t>
            </a:r>
          </a:p>
          <a:p>
            <a:pPr algn="just">
              <a:lnSpc>
                <a:spcPct val="120000"/>
              </a:lnSpc>
              <a:spcBef>
                <a:spcPts val="1200"/>
              </a:spcBef>
              <a:spcAft>
                <a:spcPts val="1200"/>
              </a:spcAft>
            </a:pPr>
            <a:r>
              <a:rPr lang="he-IL" sz="2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הרחבת</a:t>
            </a:r>
            <a:r>
              <a:rPr lang="he-IL" sz="29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שירותי האוריינות </a:t>
            </a:r>
            <a:r>
              <a:rPr lang="he-IL" sz="29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הדיגיטאלית במסגרת סל מדע ושיתופי פעולה עם משרדי ממשלה וגופים שונים.</a:t>
            </a:r>
          </a:p>
          <a:p>
            <a:endParaRPr lang="en-US" dirty="0" smtClean="0"/>
          </a:p>
          <a:p>
            <a:endParaRPr lang="en-US" dirty="0"/>
          </a:p>
          <a:p>
            <a:endParaRPr lang="he-IL" dirty="0"/>
          </a:p>
        </p:txBody>
      </p:sp>
      <p:sp>
        <p:nvSpPr>
          <p:cNvPr id="4" name="כותרת 1"/>
          <p:cNvSpPr txBox="1">
            <a:spLocks/>
          </p:cNvSpPr>
          <p:nvPr/>
        </p:nvSpPr>
        <p:spPr>
          <a:xfrm>
            <a:off x="179512" y="116632"/>
            <a:ext cx="4032448" cy="1143000"/>
          </a:xfrm>
          <a:prstGeom prst="rect">
            <a:avLst/>
          </a:prstGeom>
        </p:spPr>
        <p:txBody>
          <a:bodyPr/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חזון ומטרות</a:t>
            </a:r>
            <a:endParaRPr lang="he-IL" b="1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35285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תוכן 3"/>
          <p:cNvSpPr>
            <a:spLocks noGrp="1"/>
          </p:cNvSpPr>
          <p:nvPr>
            <p:ph sz="quarter" idx="13"/>
          </p:nvPr>
        </p:nvSpPr>
        <p:spPr>
          <a:xfrm>
            <a:off x="683568" y="1772816"/>
            <a:ext cx="7704856" cy="4608512"/>
          </a:xfrm>
        </p:spPr>
        <p:txBody>
          <a:bodyPr/>
          <a:lstStyle/>
          <a:p>
            <a:pPr algn="just"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he-IL" sz="3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המשרד </a:t>
            </a:r>
            <a:r>
              <a:rPr lang="he-IL" sz="3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מרחיב </a:t>
            </a:r>
            <a:r>
              <a:rPr lang="he-IL" sz="34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ומגוון </a:t>
            </a:r>
            <a:r>
              <a:rPr lang="he-IL" sz="34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את </a:t>
            </a:r>
            <a:r>
              <a:rPr lang="he-IL" sz="34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הפרויקט: יותר </a:t>
            </a:r>
            <a:r>
              <a:rPr lang="he-IL" sz="34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מ-7 מרכזים </a:t>
            </a:r>
            <a:r>
              <a:rPr lang="he-IL" sz="34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חדשים!!</a:t>
            </a:r>
            <a:endParaRPr lang="he-IL" sz="3400" b="1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he-IL" sz="34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תקציב הפרויקט </a:t>
            </a:r>
            <a:r>
              <a:rPr lang="he-IL" sz="3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הוגדל</a:t>
            </a:r>
            <a:r>
              <a:rPr lang="he-IL" sz="34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he-IL" sz="34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ל-45 מיליון </a:t>
            </a:r>
            <a:r>
              <a:rPr lang="he-IL" sz="34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₪! </a:t>
            </a:r>
            <a:r>
              <a:rPr lang="he-IL" sz="3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שיא כל הזמנים</a:t>
            </a:r>
            <a:r>
              <a:rPr lang="he-IL" sz="34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endParaRPr lang="he-IL" sz="3400" b="1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he-IL" sz="3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המשרד שידרג </a:t>
            </a:r>
            <a:r>
              <a:rPr lang="he-IL" sz="34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את המרכזים הקיימים 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he-IL" sz="3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המשרד ממשיך </a:t>
            </a:r>
            <a:r>
              <a:rPr lang="he-IL" sz="34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להפעיל את מרכזי </a:t>
            </a:r>
            <a:r>
              <a:rPr lang="he-IL" sz="3400" b="1" dirty="0" err="1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להב"ה</a:t>
            </a:r>
            <a:r>
              <a:rPr lang="he-IL" sz="34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כסדרם. </a:t>
            </a:r>
          </a:p>
        </p:txBody>
      </p:sp>
      <p:sp>
        <p:nvSpPr>
          <p:cNvPr id="5" name="כותרת 1"/>
          <p:cNvSpPr txBox="1">
            <a:spLocks/>
          </p:cNvSpPr>
          <p:nvPr/>
        </p:nvSpPr>
        <p:spPr>
          <a:xfrm>
            <a:off x="179512" y="116632"/>
            <a:ext cx="3024337" cy="792088"/>
          </a:xfrm>
          <a:prstGeom prst="rect">
            <a:avLst/>
          </a:prstGeom>
        </p:spPr>
        <p:txBody>
          <a:bodyPr/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העובדות: </a:t>
            </a:r>
            <a:endParaRPr lang="he-IL" sz="2500" b="1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771410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3024337" cy="792088"/>
          </a:xfrm>
        </p:spPr>
        <p:txBody>
          <a:bodyPr/>
          <a:lstStyle/>
          <a:p>
            <a:pPr marL="0" indent="0" algn="ctr">
              <a:buNone/>
            </a:pPr>
            <a:r>
              <a:rPr lang="he-IL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רקע</a:t>
            </a:r>
            <a:endParaRPr lang="he-IL" sz="2500" b="1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sz="quarter" idx="13"/>
          </p:nvPr>
        </p:nvSpPr>
        <p:spPr>
          <a:xfrm>
            <a:off x="683568" y="1628800"/>
            <a:ext cx="7704856" cy="4608512"/>
          </a:xfrm>
        </p:spPr>
        <p:txBody>
          <a:bodyPr>
            <a:normAutofit fontScale="85000" lnSpcReduction="20000"/>
          </a:bodyPr>
          <a:lstStyle/>
          <a:p>
            <a:pPr algn="just">
              <a:lnSpc>
                <a:spcPct val="120000"/>
              </a:lnSpc>
              <a:spcBef>
                <a:spcPts val="1200"/>
              </a:spcBef>
              <a:spcAft>
                <a:spcPts val="1200"/>
              </a:spcAft>
            </a:pPr>
            <a:r>
              <a:rPr lang="he-IL" sz="40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פרויקט להב"ה החל לפעול </a:t>
            </a:r>
            <a:r>
              <a:rPr lang="he-IL" sz="40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ב-2001 </a:t>
            </a:r>
            <a:r>
              <a:rPr lang="he-IL" sz="40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במשרד </a:t>
            </a:r>
            <a:r>
              <a:rPr lang="he-IL" sz="40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האוצר. </a:t>
            </a:r>
            <a:r>
              <a:rPr lang="he-IL" sz="40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עבר לידי משרד המדע והטכנולוגיה בסוף </a:t>
            </a:r>
            <a:r>
              <a:rPr lang="he-IL" sz="40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2014</a:t>
            </a:r>
            <a:endParaRPr lang="en-US" sz="4000" b="1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lnSpc>
                <a:spcPct val="120000"/>
              </a:lnSpc>
              <a:spcBef>
                <a:spcPts val="1200"/>
              </a:spcBef>
              <a:spcAft>
                <a:spcPts val="1200"/>
              </a:spcAft>
            </a:pPr>
            <a:r>
              <a:rPr lang="he-IL" sz="40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 </a:t>
            </a:r>
            <a:r>
              <a:rPr lang="he-IL" sz="40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מרכזי לימוד ברחבי </a:t>
            </a:r>
            <a:r>
              <a:rPr lang="he-IL" sz="40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הארץ </a:t>
            </a:r>
            <a:r>
              <a:rPr lang="he-IL" sz="40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בהם </a:t>
            </a:r>
            <a:r>
              <a:rPr lang="he-IL" sz="40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קורסים </a:t>
            </a:r>
            <a:r>
              <a:rPr lang="he-IL" sz="40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לאוריינות </a:t>
            </a:r>
            <a:r>
              <a:rPr lang="he-IL" sz="40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דיגיטלית ללא </a:t>
            </a:r>
            <a:r>
              <a:rPr lang="he-IL" sz="40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תשלום </a:t>
            </a:r>
            <a:endParaRPr lang="he-IL" sz="4000" b="1" dirty="0" smtClean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lnSpc>
                <a:spcPct val="120000"/>
              </a:lnSpc>
              <a:spcBef>
                <a:spcPts val="1200"/>
              </a:spcBef>
              <a:spcAft>
                <a:spcPts val="1200"/>
              </a:spcAft>
            </a:pPr>
            <a:r>
              <a:rPr lang="he-IL" sz="40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 </a:t>
            </a:r>
            <a:r>
              <a:rPr lang="he-IL" sz="40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מרכזים במגזר הלא יהודי </a:t>
            </a:r>
            <a:r>
              <a:rPr lang="he-IL" sz="40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ו-4 </a:t>
            </a:r>
            <a:r>
              <a:rPr lang="he-IL" sz="40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במגזר </a:t>
            </a:r>
            <a:r>
              <a:rPr lang="he-IL" sz="40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החרדי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122890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3024337" cy="792088"/>
          </a:xfrm>
        </p:spPr>
        <p:txBody>
          <a:bodyPr/>
          <a:lstStyle/>
          <a:p>
            <a:pPr marL="0" indent="0" algn="ctr">
              <a:buNone/>
            </a:pPr>
            <a:r>
              <a:rPr lang="he-IL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רקע</a:t>
            </a:r>
            <a:endParaRPr lang="he-IL" sz="2500" b="1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sz="quarter" idx="13"/>
          </p:nvPr>
        </p:nvSpPr>
        <p:spPr>
          <a:xfrm>
            <a:off x="683568" y="1628800"/>
            <a:ext cx="7704856" cy="4824536"/>
          </a:xfrm>
        </p:spPr>
        <p:txBody>
          <a:bodyPr>
            <a:normAutofit/>
          </a:bodyPr>
          <a:lstStyle/>
          <a:p>
            <a:pPr algn="just">
              <a:lnSpc>
                <a:spcPct val="120000"/>
              </a:lnSpc>
              <a:spcBef>
                <a:spcPts val="1200"/>
              </a:spcBef>
              <a:spcAft>
                <a:spcPts val="1200"/>
              </a:spcAft>
            </a:pPr>
            <a:r>
              <a:rPr lang="he-IL" sz="40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הטענה: מיקור חוץ.</a:t>
            </a:r>
            <a:endParaRPr lang="he-IL" sz="4000" b="1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lnSpc>
                <a:spcPct val="120000"/>
              </a:lnSpc>
              <a:spcBef>
                <a:spcPts val="1200"/>
              </a:spcBef>
              <a:spcAft>
                <a:spcPts val="1200"/>
              </a:spcAft>
            </a:pPr>
            <a:r>
              <a:rPr lang="he-IL" sz="40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האמת</a:t>
            </a:r>
            <a:r>
              <a:rPr lang="he-IL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מאז הקמתו </a:t>
            </a:r>
            <a:r>
              <a:rPr lang="he-IL" sz="40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מופעל </a:t>
            </a:r>
            <a:r>
              <a:rPr lang="he-IL" sz="40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הפרויקט </a:t>
            </a:r>
            <a:r>
              <a:rPr lang="he-IL" sz="40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באמצעות </a:t>
            </a:r>
            <a:r>
              <a:rPr lang="he-IL" sz="40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קבלת שירותים </a:t>
            </a:r>
            <a:r>
              <a:rPr lang="he-IL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במיקור </a:t>
            </a:r>
            <a:r>
              <a:rPr lang="he-IL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חוץ </a:t>
            </a:r>
            <a:r>
              <a:rPr lang="he-IL" sz="40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מחברות מחשוב</a:t>
            </a:r>
            <a:r>
              <a:rPr lang="he-IL" sz="4000" dirty="0" smtClean="0"/>
              <a:t> </a:t>
            </a:r>
            <a:r>
              <a:rPr lang="he-IL" sz="40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במסגרת </a:t>
            </a:r>
            <a:r>
              <a:rPr lang="he-IL" sz="40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מכרז </a:t>
            </a:r>
            <a:r>
              <a:rPr lang="he-IL" sz="4000" b="1" dirty="0" err="1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חשכ"ל</a:t>
            </a:r>
            <a:r>
              <a:rPr lang="he-IL" sz="40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474786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EB20D-FD69-43CE-8667-650567AA282D}" type="slidenum">
              <a:rPr lang="he-IL" smtClean="0"/>
              <a:t>7</a:t>
            </a:fld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quarter" idx="13"/>
          </p:nvPr>
        </p:nvSpPr>
        <p:spPr>
          <a:xfrm>
            <a:off x="1259632" y="1484784"/>
            <a:ext cx="7344816" cy="4752528"/>
          </a:xfrm>
        </p:spPr>
        <p:txBody>
          <a:bodyPr/>
          <a:lstStyle/>
          <a:p>
            <a:pPr marL="457200" lvl="1" indent="0"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he-IL" sz="32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מאז הקמתו הופעל </a:t>
            </a:r>
            <a:r>
              <a:rPr lang="he-IL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ע"י חברות חיצוניות</a:t>
            </a:r>
            <a:r>
              <a:rPr lang="he-IL" sz="32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ביניהן:</a:t>
            </a:r>
          </a:p>
          <a:p>
            <a:pPr lvl="1"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he-IL" sz="24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he-IL" sz="24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אלעד מערכות תוכנה</a:t>
            </a:r>
          </a:p>
          <a:p>
            <a:pPr lvl="1"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he-IL" sz="24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he-IL" sz="2400" b="1" dirty="0" err="1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סיסנת</a:t>
            </a:r>
            <a:r>
              <a:rPr lang="he-IL" sz="24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תוכנה בע"מ</a:t>
            </a:r>
          </a:p>
          <a:p>
            <a:pPr lvl="1"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he-IL" sz="2400" b="1" dirty="0" err="1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א.מ.ן</a:t>
            </a:r>
            <a:r>
              <a:rPr lang="he-IL" sz="24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בע"מ </a:t>
            </a:r>
          </a:p>
          <a:p>
            <a:pPr lvl="1"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he-IL" sz="24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נס א.ט. טכנולוגיות </a:t>
            </a:r>
          </a:p>
          <a:p>
            <a:pPr lvl="1"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he-IL" sz="24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אורטל </a:t>
            </a:r>
            <a:r>
              <a:rPr lang="he-IL" sz="24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שירותי </a:t>
            </a:r>
            <a:r>
              <a:rPr lang="he-IL" sz="2400" b="1" dirty="0" err="1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כח</a:t>
            </a:r>
            <a:r>
              <a:rPr lang="he-IL" sz="24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אדם בע"מ (הוחלפו ע"י </a:t>
            </a:r>
            <a:r>
              <a:rPr lang="en-US" sz="24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TCM</a:t>
            </a:r>
            <a:r>
              <a:rPr lang="he-IL" sz="24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טכנולוגיות)</a:t>
            </a:r>
          </a:p>
          <a:p>
            <a:endParaRPr lang="he-IL" dirty="0"/>
          </a:p>
        </p:txBody>
      </p:sp>
      <p:pic>
        <p:nvPicPr>
          <p:cNvPr id="6" name="תמונה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420888"/>
            <a:ext cx="3203848" cy="239691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כותרת 1"/>
          <p:cNvSpPr txBox="1">
            <a:spLocks/>
          </p:cNvSpPr>
          <p:nvPr/>
        </p:nvSpPr>
        <p:spPr>
          <a:xfrm>
            <a:off x="179512" y="116632"/>
            <a:ext cx="3024337" cy="792088"/>
          </a:xfrm>
          <a:prstGeom prst="rect">
            <a:avLst/>
          </a:prstGeom>
        </p:spPr>
        <p:txBody>
          <a:bodyPr/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b="1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רקע</a:t>
            </a:r>
            <a:endParaRPr lang="he-IL" sz="2500" b="1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40579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3200143" cy="1143000"/>
          </a:xfrm>
        </p:spPr>
        <p:txBody>
          <a:bodyPr/>
          <a:lstStyle/>
          <a:p>
            <a:pPr marL="0" indent="0" algn="ctr">
              <a:buNone/>
            </a:pPr>
            <a:r>
              <a:rPr lang="he-IL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מטרות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sz="quarter" idx="13"/>
          </p:nvPr>
        </p:nvSpPr>
        <p:spPr>
          <a:xfrm>
            <a:off x="683568" y="1628800"/>
            <a:ext cx="7704856" cy="4104456"/>
          </a:xfrm>
        </p:spPr>
        <p:txBody>
          <a:bodyPr>
            <a:normAutofit fontScale="77500" lnSpcReduction="20000"/>
          </a:bodyPr>
          <a:lstStyle/>
          <a:p>
            <a:pPr algn="just">
              <a:lnSpc>
                <a:spcPct val="120000"/>
              </a:lnSpc>
              <a:spcBef>
                <a:spcPts val="1200"/>
              </a:spcBef>
              <a:spcAft>
                <a:spcPts val="1200"/>
              </a:spcAft>
            </a:pPr>
            <a:r>
              <a:rPr lang="he-IL" sz="36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הקניית ידע, מיומנויות והרגלי שימוש במחשב </a:t>
            </a:r>
            <a:r>
              <a:rPr lang="he-IL" sz="36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לכל </a:t>
            </a:r>
            <a:r>
              <a:rPr lang="he-IL" sz="36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רובדי החברה בישראל, בעיקר ל</a:t>
            </a:r>
            <a:r>
              <a:rPr lang="he-IL" sz="36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אוכלוסיות מוחלשות.</a:t>
            </a:r>
            <a:endParaRPr lang="he-IL" sz="3600" b="1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just">
              <a:lnSpc>
                <a:spcPct val="120000"/>
              </a:lnSpc>
              <a:spcBef>
                <a:spcPts val="1200"/>
              </a:spcBef>
              <a:spcAft>
                <a:spcPts val="1200"/>
              </a:spcAft>
            </a:pPr>
            <a:r>
              <a:rPr lang="he-IL" sz="36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הנגשת השימוש בשירותי </a:t>
            </a:r>
            <a:r>
              <a:rPr lang="he-IL" sz="36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ממשל זמין, </a:t>
            </a:r>
            <a:r>
              <a:rPr lang="he-IL" sz="36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בשירותים ציבוריים ובמאגרי </a:t>
            </a:r>
            <a:r>
              <a:rPr lang="he-IL" sz="36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מידע.</a:t>
            </a:r>
            <a:endParaRPr lang="en-US" sz="3600" b="1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just">
              <a:lnSpc>
                <a:spcPct val="120000"/>
              </a:lnSpc>
              <a:spcBef>
                <a:spcPts val="1200"/>
              </a:spcBef>
              <a:spcAft>
                <a:spcPts val="1200"/>
              </a:spcAft>
            </a:pPr>
            <a:r>
              <a:rPr lang="he-IL" sz="36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צמצום הפער הדיגיטלי בקרב אוכלוסיית ילדי "דור </a:t>
            </a:r>
            <a:r>
              <a:rPr lang="he-IL" sz="36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העתיד".</a:t>
            </a:r>
            <a:endParaRPr lang="en-US" sz="3600" b="1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he-IL" dirty="0"/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5042055"/>
            <a:ext cx="3199522" cy="164931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98150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quarter" idx="13"/>
          </p:nvPr>
        </p:nvSpPr>
        <p:spPr>
          <a:xfrm>
            <a:off x="683568" y="1628800"/>
            <a:ext cx="7704856" cy="4608512"/>
          </a:xfrm>
        </p:spPr>
        <p:txBody>
          <a:bodyPr>
            <a:normAutofit/>
          </a:bodyPr>
          <a:lstStyle/>
          <a:p>
            <a:endParaRPr lang="en-US" dirty="0"/>
          </a:p>
          <a:p>
            <a:endParaRPr lang="he-IL" dirty="0"/>
          </a:p>
        </p:txBody>
      </p:sp>
      <p:sp>
        <p:nvSpPr>
          <p:cNvPr id="7" name="TextBox 6"/>
          <p:cNvSpPr txBox="1"/>
          <p:nvPr/>
        </p:nvSpPr>
        <p:spPr>
          <a:xfrm>
            <a:off x="3707904" y="2196349"/>
            <a:ext cx="4006877" cy="37529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he-IL" dirty="0"/>
          </a:p>
        </p:txBody>
      </p:sp>
      <p:sp>
        <p:nvSpPr>
          <p:cNvPr id="9" name="TextBox 8"/>
          <p:cNvSpPr txBox="1"/>
          <p:nvPr/>
        </p:nvSpPr>
        <p:spPr>
          <a:xfrm>
            <a:off x="7020272" y="1375720"/>
            <a:ext cx="2016224" cy="369331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he-IL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אופקים</a:t>
            </a:r>
            <a:endParaRPr lang="he-IL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rtl="1"/>
            <a:r>
              <a:rPr lang="he-IL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א</a:t>
            </a:r>
            <a:r>
              <a:rPr lang="he-IL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ור </a:t>
            </a:r>
            <a:r>
              <a:rPr lang="he-IL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יהודה </a:t>
            </a:r>
            <a:endParaRPr lang="en-US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rtl="1"/>
            <a:r>
              <a:rPr lang="he-IL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אלעד</a:t>
            </a:r>
            <a:endParaRPr lang="en-US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rtl="1"/>
            <a:r>
              <a:rPr lang="he-IL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באר שבע</a:t>
            </a:r>
            <a:endParaRPr lang="en-US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rtl="1"/>
            <a:r>
              <a:rPr lang="he-IL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בית שאן</a:t>
            </a:r>
            <a:endParaRPr lang="en-US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rtl="1"/>
            <a:r>
              <a:rPr lang="he-IL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בית שמש </a:t>
            </a:r>
            <a:endParaRPr lang="en-US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rtl="1"/>
            <a:r>
              <a:rPr lang="he-IL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בני ברק</a:t>
            </a:r>
            <a:endParaRPr lang="en-US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rtl="1"/>
            <a:r>
              <a:rPr lang="he-IL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בקעה ג'ת</a:t>
            </a:r>
            <a:endParaRPr lang="en-US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rtl="1"/>
            <a:r>
              <a:rPr lang="he-IL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דימונה</a:t>
            </a:r>
            <a:endParaRPr lang="en-US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rtl="1"/>
            <a:r>
              <a:rPr lang="he-IL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טבריה</a:t>
            </a:r>
            <a:endParaRPr lang="en-US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rtl="1"/>
            <a:r>
              <a:rPr lang="he-IL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טייבה</a:t>
            </a:r>
            <a:endParaRPr lang="en-US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rtl="1"/>
            <a:endParaRPr lang="en-US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rtl="1"/>
            <a:endParaRPr lang="he-IL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11342" y="1412354"/>
            <a:ext cx="2016224" cy="34163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he-IL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טירת הכרמל</a:t>
            </a:r>
            <a:endParaRPr lang="en-US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rtl="1"/>
            <a:r>
              <a:rPr lang="he-IL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ירושלים</a:t>
            </a:r>
            <a:endParaRPr lang="en-US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rtl="1"/>
            <a:r>
              <a:rPr lang="he-IL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מגדל העמק</a:t>
            </a:r>
            <a:endParaRPr lang="en-US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rtl="1"/>
            <a:r>
              <a:rPr lang="he-IL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מודיעין עלית</a:t>
            </a:r>
          </a:p>
          <a:p>
            <a:pPr algn="r" rtl="1"/>
            <a:r>
              <a:rPr lang="he-IL" dirty="0" err="1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מע'ר</a:t>
            </a:r>
            <a:endParaRPr lang="he-IL" dirty="0" smtClean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rtl="1"/>
            <a:r>
              <a:rPr lang="he-IL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מעלות </a:t>
            </a:r>
            <a:r>
              <a:rPr lang="he-IL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תרשיחא</a:t>
            </a:r>
            <a:endParaRPr lang="en-US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rtl="1"/>
            <a:r>
              <a:rPr lang="he-IL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נצרת </a:t>
            </a:r>
            <a:endParaRPr lang="en-US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rtl="1"/>
            <a:r>
              <a:rPr lang="he-IL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נתיבות</a:t>
            </a:r>
            <a:endParaRPr lang="en-US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rtl="1"/>
            <a:r>
              <a:rPr lang="he-IL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סכנין</a:t>
            </a:r>
            <a:endParaRPr lang="en-US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rtl="1"/>
            <a:r>
              <a:rPr lang="he-IL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ערד</a:t>
            </a:r>
            <a:endParaRPr lang="en-US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rtl="1"/>
            <a:endParaRPr lang="en-US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rtl="1"/>
            <a:endParaRPr lang="he-IL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23634" y="5021143"/>
            <a:ext cx="5633632" cy="116955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 algn="just" rt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he-IL" sz="20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2016 – שירות לכ-63,000 משתמשים. </a:t>
            </a:r>
          </a:p>
          <a:p>
            <a:pPr marL="342900" indent="-342900" algn="just" rt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he-IL" sz="20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2017 – שירות לכ-51,000 משתמשים (נכון לחודש ספטמבר).</a:t>
            </a:r>
            <a:endParaRPr lang="he-IL" sz="2000" b="1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כותרת 1"/>
          <p:cNvSpPr txBox="1">
            <a:spLocks/>
          </p:cNvSpPr>
          <p:nvPr/>
        </p:nvSpPr>
        <p:spPr>
          <a:xfrm>
            <a:off x="179512" y="116632"/>
            <a:ext cx="3672408" cy="1143000"/>
          </a:xfrm>
          <a:prstGeom prst="rect">
            <a:avLst/>
          </a:prstGeom>
        </p:spPr>
        <p:txBody>
          <a:bodyPr/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פריסה ארצית</a:t>
            </a:r>
            <a:endParaRPr lang="he-IL" b="1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pic>
        <p:nvPicPr>
          <p:cNvPr id="14" name="תמונה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68759"/>
            <a:ext cx="3402864" cy="558856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387121" y="1485281"/>
            <a:ext cx="1351653" cy="2585323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r" rtl="1"/>
            <a:r>
              <a:rPr lang="he-IL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עכו</a:t>
            </a:r>
            <a:endParaRPr lang="en-US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rtl="1"/>
            <a:r>
              <a:rPr lang="he-IL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צפת</a:t>
            </a:r>
            <a:endParaRPr lang="en-US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rtl="1"/>
            <a:r>
              <a:rPr lang="he-IL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קריית גת</a:t>
            </a:r>
            <a:endParaRPr lang="en-US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rtl="1"/>
            <a:r>
              <a:rPr lang="he-IL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קריית מוצקין</a:t>
            </a:r>
            <a:endParaRPr lang="en-US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rtl="1"/>
            <a:r>
              <a:rPr lang="he-IL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קריית מלאכי</a:t>
            </a:r>
            <a:endParaRPr lang="en-US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rtl="1"/>
            <a:r>
              <a:rPr lang="he-IL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קריית שמונה</a:t>
            </a:r>
            <a:endParaRPr lang="en-US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rtl="1"/>
            <a:r>
              <a:rPr lang="he-IL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רהט</a:t>
            </a:r>
            <a:endParaRPr lang="en-US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rtl="1"/>
            <a:r>
              <a:rPr lang="he-IL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רמלה</a:t>
            </a:r>
            <a:endParaRPr lang="en-US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rtl="1"/>
            <a:r>
              <a:rPr lang="he-IL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שפרעם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947986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quarter" idx="13"/>
          </p:nvPr>
        </p:nvSpPr>
        <p:spPr>
          <a:xfrm>
            <a:off x="611560" y="1484784"/>
            <a:ext cx="7704856" cy="4608512"/>
          </a:xfrm>
        </p:spPr>
        <p:txBody>
          <a:bodyPr>
            <a:normAutofit/>
          </a:bodyPr>
          <a:lstStyle/>
          <a:p>
            <a:pPr algn="just">
              <a:lnSpc>
                <a:spcPct val="120000"/>
              </a:lnSpc>
              <a:spcBef>
                <a:spcPts val="1200"/>
              </a:spcBef>
              <a:spcAft>
                <a:spcPts val="1200"/>
              </a:spcAft>
            </a:pPr>
            <a:r>
              <a:rPr lang="he-IL" sz="29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בכל </a:t>
            </a:r>
            <a:r>
              <a:rPr lang="he-IL" sz="29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מרכז: לפחות שתי </a:t>
            </a:r>
            <a:r>
              <a:rPr lang="he-IL" sz="29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כיתות הדרכה המכילות בממוצע 56 עמדות </a:t>
            </a:r>
            <a:r>
              <a:rPr lang="he-IL" sz="29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מחשב.</a:t>
            </a:r>
          </a:p>
          <a:p>
            <a:pPr algn="just">
              <a:lnSpc>
                <a:spcPct val="120000"/>
              </a:lnSpc>
              <a:spcBef>
                <a:spcPts val="1200"/>
              </a:spcBef>
              <a:spcAft>
                <a:spcPts val="1200"/>
              </a:spcAft>
            </a:pPr>
            <a:r>
              <a:rPr lang="he-IL" sz="29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פעילות ייעודיות מותאמות לילדים ונוער, לקשישים, למגזר החרדי ולמגזר הלא יהודי.</a:t>
            </a:r>
          </a:p>
          <a:p>
            <a:pPr algn="just">
              <a:lnSpc>
                <a:spcPct val="120000"/>
              </a:lnSpc>
              <a:spcBef>
                <a:spcPts val="1200"/>
              </a:spcBef>
              <a:spcAft>
                <a:spcPts val="1200"/>
              </a:spcAft>
            </a:pPr>
            <a:r>
              <a:rPr lang="he-IL" sz="29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קורסים בישומי המחשב: </a:t>
            </a:r>
            <a:r>
              <a:rPr lang="en-US" sz="29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he-IL" sz="29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אופיס, רשת האינטרנט, רובוטיקה ועוד. 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כותרת 1"/>
          <p:cNvSpPr txBox="1">
            <a:spLocks/>
          </p:cNvSpPr>
          <p:nvPr/>
        </p:nvSpPr>
        <p:spPr>
          <a:xfrm>
            <a:off x="179512" y="116632"/>
            <a:ext cx="3672408" cy="1143000"/>
          </a:xfrm>
          <a:prstGeom prst="rect">
            <a:avLst/>
          </a:prstGeom>
        </p:spPr>
        <p:txBody>
          <a:bodyPr/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מבנה הפעילות</a:t>
            </a:r>
            <a:endParaRPr lang="he-IL" b="1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81876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מציין מיקום של מספר שקופית 1"/>
          <p:cNvSpPr txBox="1">
            <a:spLocks/>
          </p:cNvSpPr>
          <p:nvPr/>
        </p:nvSpPr>
        <p:spPr>
          <a:xfrm>
            <a:off x="-1594048" y="6448251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he-IL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7EDC1D68-8425-44E3-8E82-7A5017F850ED}" type="slidenum">
              <a:rPr lang="he-IL" sz="1200" smtClean="0">
                <a:solidFill>
                  <a:prstClr val="black"/>
                </a:solidFill>
              </a:rPr>
              <a:pPr>
                <a:defRPr/>
              </a:pPr>
              <a:t>11</a:t>
            </a:fld>
            <a:endParaRPr lang="he-IL" sz="1200" dirty="0">
              <a:solidFill>
                <a:prstClr val="black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27784" y="4221088"/>
            <a:ext cx="3020482" cy="248173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12160" y="1374768"/>
            <a:ext cx="2862993" cy="258903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12160" y="4221088"/>
            <a:ext cx="2862993" cy="248173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sp>
        <p:nvSpPr>
          <p:cNvPr id="9" name="כותרת 1"/>
          <p:cNvSpPr txBox="1">
            <a:spLocks/>
          </p:cNvSpPr>
          <p:nvPr/>
        </p:nvSpPr>
        <p:spPr>
          <a:xfrm>
            <a:off x="179512" y="116632"/>
            <a:ext cx="3672408" cy="1143000"/>
          </a:xfrm>
          <a:prstGeom prst="rect">
            <a:avLst/>
          </a:prstGeom>
        </p:spPr>
        <p:txBody>
          <a:bodyPr/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הפעילות</a:t>
            </a:r>
            <a:endParaRPr lang="he-IL" b="1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374768"/>
            <a:ext cx="2160240" cy="258327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27784" y="1374769"/>
            <a:ext cx="3020482" cy="258327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4221088"/>
            <a:ext cx="2160240" cy="248173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706118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quarter" idx="13"/>
          </p:nvPr>
        </p:nvSpPr>
        <p:spPr>
          <a:xfrm>
            <a:off x="606097" y="1484784"/>
            <a:ext cx="7704856" cy="4959424"/>
          </a:xfrm>
        </p:spPr>
        <p:txBody>
          <a:bodyPr>
            <a:normAutofit fontScale="92500" lnSpcReduction="10000"/>
          </a:bodyPr>
          <a:lstStyle/>
          <a:p>
            <a:pPr algn="just">
              <a:lnSpc>
                <a:spcPct val="130000"/>
              </a:lnSpc>
              <a:spcBef>
                <a:spcPts val="1200"/>
              </a:spcBef>
              <a:spcAft>
                <a:spcPts val="1200"/>
              </a:spcAft>
            </a:pPr>
            <a:r>
              <a:rPr lang="he-IL" sz="35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המשרד רואה חשיבות רבה בקידום המדע </a:t>
            </a:r>
            <a:r>
              <a:rPr lang="he-IL" sz="35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ו</a:t>
            </a:r>
            <a:r>
              <a:rPr lang="he-IL" sz="35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האוריינות הדיגיטלית, כאמצעי לחיזוק חוסנה החברתי של ישראל וצמצום הפערים החברתיים, בדגש על הפריפריה.</a:t>
            </a:r>
          </a:p>
          <a:p>
            <a:pPr algn="just">
              <a:lnSpc>
                <a:spcPct val="130000"/>
              </a:lnSpc>
              <a:spcBef>
                <a:spcPts val="1200"/>
              </a:spcBef>
              <a:spcAft>
                <a:spcPts val="1200"/>
              </a:spcAft>
            </a:pPr>
            <a:r>
              <a:rPr lang="he-IL" sz="35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המשרד משקיע מאמצים ומשאבים רבים לקידום הפרויקט, אשר הינו אחד מפרויקטי הדגל של המשרד.</a:t>
            </a:r>
            <a:endParaRPr lang="en-US" sz="3500" b="1" dirty="0" smtClean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he-IL" dirty="0"/>
          </a:p>
        </p:txBody>
      </p:sp>
      <p:sp>
        <p:nvSpPr>
          <p:cNvPr id="4" name="כותרת 1"/>
          <p:cNvSpPr txBox="1">
            <a:spLocks/>
          </p:cNvSpPr>
          <p:nvPr/>
        </p:nvSpPr>
        <p:spPr>
          <a:xfrm>
            <a:off x="179512" y="116632"/>
            <a:ext cx="4392488" cy="1143000"/>
          </a:xfrm>
          <a:prstGeom prst="rect">
            <a:avLst/>
          </a:prstGeom>
        </p:spPr>
        <p:txBody>
          <a:bodyPr/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חשיבות הפרויקט</a:t>
            </a:r>
            <a:endParaRPr lang="he-IL" b="1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34981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quarter" idx="13"/>
          </p:nvPr>
        </p:nvSpPr>
        <p:spPr>
          <a:xfrm>
            <a:off x="606097" y="1484784"/>
            <a:ext cx="7704856" cy="4959424"/>
          </a:xfrm>
        </p:spPr>
        <p:txBody>
          <a:bodyPr>
            <a:normAutofit/>
          </a:bodyPr>
          <a:lstStyle/>
          <a:p>
            <a:pPr algn="just">
              <a:lnSpc>
                <a:spcPct val="130000"/>
              </a:lnSpc>
              <a:spcBef>
                <a:spcPts val="1200"/>
              </a:spcBef>
              <a:spcAft>
                <a:spcPts val="1200"/>
              </a:spcAft>
            </a:pPr>
            <a:r>
              <a:rPr lang="he-IL" sz="35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תקציב הפעילות של המשרד בתחום האוריינות הדיגיטלית </a:t>
            </a:r>
            <a:r>
              <a:rPr lang="he-IL" sz="3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גדל בכ-50% </a:t>
            </a:r>
            <a:r>
              <a:rPr lang="he-IL" sz="35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ביחס לשנים הקודמות, ומתוכנן לעמוד עד סוף השנה על </a:t>
            </a:r>
            <a:r>
              <a:rPr lang="he-IL" sz="3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כ-45 מיליון ₪.</a:t>
            </a:r>
            <a:endParaRPr lang="en-US" sz="35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he-IL" dirty="0"/>
          </a:p>
        </p:txBody>
      </p:sp>
      <p:sp>
        <p:nvSpPr>
          <p:cNvPr id="4" name="כותרת 1"/>
          <p:cNvSpPr txBox="1">
            <a:spLocks/>
          </p:cNvSpPr>
          <p:nvPr/>
        </p:nvSpPr>
        <p:spPr>
          <a:xfrm>
            <a:off x="179512" y="116632"/>
            <a:ext cx="4392488" cy="1143000"/>
          </a:xfrm>
          <a:prstGeom prst="rect">
            <a:avLst/>
          </a:prstGeom>
        </p:spPr>
        <p:txBody>
          <a:bodyPr/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השקעה </a:t>
            </a:r>
            <a:r>
              <a:rPr lang="he-IL" b="1" dirty="0" err="1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בפרוייקט</a:t>
            </a:r>
            <a:endParaRPr lang="he-IL" b="1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pic>
        <p:nvPicPr>
          <p:cNvPr id="2051" name="Picture 3" descr="C:\Users\ArikS\AppData\Local\Microsoft\Windows\Temporary Internet Files\Content.IE5\GLQZRN2B\graficos-charts-graph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6634" y="4517734"/>
            <a:ext cx="4536504" cy="2130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4155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quarter" idx="13"/>
          </p:nvPr>
        </p:nvSpPr>
        <p:spPr>
          <a:xfrm>
            <a:off x="606097" y="1484784"/>
            <a:ext cx="7704856" cy="4959424"/>
          </a:xfrm>
        </p:spPr>
        <p:txBody>
          <a:bodyPr>
            <a:normAutofit fontScale="85000" lnSpcReduction="20000"/>
          </a:bodyPr>
          <a:lstStyle/>
          <a:p>
            <a:pPr algn="just">
              <a:lnSpc>
                <a:spcPct val="130000"/>
              </a:lnSpc>
              <a:spcBef>
                <a:spcPts val="1200"/>
              </a:spcBef>
              <a:spcAft>
                <a:spcPts val="1200"/>
              </a:spcAft>
            </a:pPr>
            <a:r>
              <a:rPr lang="he-IL" sz="3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רכש ושדרוג </a:t>
            </a:r>
            <a:r>
              <a:rPr lang="he-IL" sz="35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ציוד </a:t>
            </a:r>
            <a:r>
              <a:rPr lang="he-IL" sz="35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במרכזי </a:t>
            </a:r>
            <a:r>
              <a:rPr lang="he-IL" sz="3500" b="1" dirty="0" err="1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להב"ה</a:t>
            </a:r>
            <a:r>
              <a:rPr lang="he-IL" sz="35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בעלות של </a:t>
            </a:r>
            <a:r>
              <a:rPr lang="he-IL" sz="35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כ-</a:t>
            </a:r>
            <a:r>
              <a:rPr lang="he-IL" sz="3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7.5 מיליון ₪:</a:t>
            </a:r>
            <a:endParaRPr lang="en-US" sz="35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742950" lvl="2" indent="-342900"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</a:pPr>
            <a:r>
              <a:rPr lang="he-IL" sz="31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מחשבים</a:t>
            </a:r>
            <a:r>
              <a:rPr lang="he-IL" sz="31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חדשים ל – 17 מרכזים בסך 2.6 מיליון ₪ </a:t>
            </a:r>
            <a:endParaRPr lang="en-US" sz="3100" b="1" dirty="0" smtClean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742950" lvl="2" indent="-342900"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</a:pPr>
            <a:r>
              <a:rPr lang="he-IL" sz="31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תשתיות, ריהוט וציוד </a:t>
            </a:r>
            <a:r>
              <a:rPr lang="he-IL" sz="31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משרד בסך – 3 מיליון ₪ </a:t>
            </a:r>
            <a:endParaRPr lang="en-US" sz="3100" b="1" dirty="0" smtClean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742950" lvl="2" indent="-342900"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</a:pPr>
            <a:r>
              <a:rPr lang="he-IL" sz="31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לומדות</a:t>
            </a:r>
            <a:r>
              <a:rPr lang="he-IL" sz="31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להעשרת תכני הלימוד בסך – 1.6 מיליון ₪ </a:t>
            </a:r>
            <a:endParaRPr lang="en-US" sz="3100" b="1" dirty="0" smtClean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742950" lvl="2" indent="-342900"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</a:pPr>
            <a:r>
              <a:rPr lang="he-IL" sz="31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מסכים</a:t>
            </a:r>
            <a:r>
              <a:rPr lang="he-IL" sz="31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חדשים בסך – 850 אלף ₪</a:t>
            </a:r>
          </a:p>
          <a:p>
            <a:pPr marL="342900" lvl="1" indent="-342900" algn="just">
              <a:lnSpc>
                <a:spcPct val="130000"/>
              </a:lnSpc>
              <a:spcBef>
                <a:spcPts val="1200"/>
              </a:spcBef>
              <a:spcAft>
                <a:spcPts val="1200"/>
              </a:spcAft>
              <a:buFont typeface="Arial" pitchFamily="34" charset="0"/>
              <a:buChar char="•"/>
            </a:pPr>
            <a:r>
              <a:rPr lang="he-IL" sz="3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שדרוג נוסף </a:t>
            </a:r>
            <a:r>
              <a:rPr lang="he-IL" sz="35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בעלות </a:t>
            </a:r>
            <a:r>
              <a:rPr lang="he-IL" sz="35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של </a:t>
            </a:r>
            <a:r>
              <a:rPr lang="he-IL" sz="35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כמיליון </a:t>
            </a:r>
            <a:r>
              <a:rPr lang="he-IL" sz="35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ש"ח, </a:t>
            </a:r>
            <a:r>
              <a:rPr lang="he-IL" sz="35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מתוכנן במהלך החודשים </a:t>
            </a:r>
            <a:r>
              <a:rPr lang="he-IL" sz="35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הקרובים.</a:t>
            </a:r>
            <a:endParaRPr lang="en-US" sz="3500" b="1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he-IL" dirty="0"/>
          </a:p>
        </p:txBody>
      </p:sp>
      <p:sp>
        <p:nvSpPr>
          <p:cNvPr id="4" name="כותרת 1"/>
          <p:cNvSpPr txBox="1">
            <a:spLocks/>
          </p:cNvSpPr>
          <p:nvPr/>
        </p:nvSpPr>
        <p:spPr>
          <a:xfrm>
            <a:off x="179512" y="116632"/>
            <a:ext cx="4392488" cy="1143000"/>
          </a:xfrm>
          <a:prstGeom prst="rect">
            <a:avLst/>
          </a:prstGeom>
        </p:spPr>
        <p:txBody>
          <a:bodyPr/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השקעה </a:t>
            </a:r>
            <a:r>
              <a:rPr lang="he-IL" b="1" dirty="0" err="1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בפרוייקט</a:t>
            </a:r>
            <a:endParaRPr lang="he-IL" b="1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95987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quarter" idx="13"/>
          </p:nvPr>
        </p:nvSpPr>
        <p:spPr>
          <a:xfrm>
            <a:off x="683568" y="1484784"/>
            <a:ext cx="7704856" cy="4968552"/>
          </a:xfrm>
        </p:spPr>
        <p:txBody>
          <a:bodyPr>
            <a:norm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he-IL" sz="27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הפרויקט מופעל באמצעות מכרז מרכזי לשירותי מחשוב של מנהל הרכש הממשלתי. 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he-IL" sz="27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עמדת </a:t>
            </a:r>
            <a:r>
              <a:rPr lang="he-IL" sz="2700" b="1" dirty="0" err="1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החשכ"ל</a:t>
            </a:r>
            <a:r>
              <a:rPr lang="he-IL" sz="27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לא ניתן לגייס מדריכים ומנהלי מרכזים חדשים לפרויקט זה.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he-IL" sz="27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מחסור במדריכים: 117 תקנים מאוישים מתוך 155.5.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he-IL" sz="27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השר ומנכ"ל המשרד ערכו סדרת פגישות עם </a:t>
            </a:r>
            <a:r>
              <a:rPr lang="he-IL" sz="27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החשכ"ל</a:t>
            </a:r>
            <a:r>
              <a:rPr lang="he-IL" sz="27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במטרה למצוא פתרון למחסור במדריכים.</a:t>
            </a:r>
          </a:p>
          <a:p>
            <a:endParaRPr lang="he-IL" sz="2700" b="1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כותרת 1"/>
          <p:cNvSpPr txBox="1">
            <a:spLocks/>
          </p:cNvSpPr>
          <p:nvPr/>
        </p:nvSpPr>
        <p:spPr>
          <a:xfrm>
            <a:off x="179512" y="116632"/>
            <a:ext cx="4392488" cy="1143000"/>
          </a:xfrm>
          <a:prstGeom prst="rect">
            <a:avLst/>
          </a:prstGeom>
        </p:spPr>
        <p:txBody>
          <a:bodyPr/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32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שמירה על המרכזים הקיימים</a:t>
            </a:r>
            <a:endParaRPr lang="he-IL" sz="3200" b="1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11168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ArikS\AppData\Local\Microsoft\Windows\Temporary Internet Files\Content.IE5\GLQZRN2B\thumbs_up_2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509120"/>
            <a:ext cx="2263180" cy="2263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מציין מיקום תוכן 2"/>
          <p:cNvSpPr>
            <a:spLocks noGrp="1"/>
          </p:cNvSpPr>
          <p:nvPr>
            <p:ph sz="quarter" idx="13"/>
          </p:nvPr>
        </p:nvSpPr>
        <p:spPr>
          <a:xfrm>
            <a:off x="683568" y="1484784"/>
            <a:ext cx="7704856" cy="5112568"/>
          </a:xfrm>
        </p:spPr>
        <p:txBody>
          <a:bodyPr>
            <a:normAutofit/>
          </a:bodyPr>
          <a:lstStyle/>
          <a:p>
            <a:r>
              <a:rPr lang="he-IL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יציאת ספק </a:t>
            </a:r>
            <a:r>
              <a:rPr lang="he-IL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מהפרויקט</a:t>
            </a:r>
            <a:r>
              <a:rPr lang="he-IL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lvl="1"/>
            <a:r>
              <a:rPr lang="he-IL" sz="32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ביוני 2017, החליטה חברת אורטל שירותי </a:t>
            </a:r>
            <a:r>
              <a:rPr lang="he-IL" sz="3200" b="1" dirty="0" err="1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כח</a:t>
            </a:r>
            <a:r>
              <a:rPr lang="he-IL" sz="32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אדם שלא להמשיך את </a:t>
            </a:r>
            <a:r>
              <a:rPr lang="he-IL" sz="32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שירותיה, </a:t>
            </a:r>
            <a:r>
              <a:rPr lang="he-IL" sz="32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וסגירת שישה מרכזים בפריפריה.</a:t>
            </a:r>
          </a:p>
          <a:p>
            <a:pPr lvl="1"/>
            <a:r>
              <a:rPr lang="he-IL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במהלך בזק - העניין </a:t>
            </a:r>
            <a:r>
              <a:rPr lang="he-IL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נפתר </a:t>
            </a:r>
            <a:r>
              <a:rPr lang="he-IL" sz="32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הודות </a:t>
            </a:r>
            <a:r>
              <a:rPr lang="he-IL" sz="32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לטיפול של השר ומנכ"ל המשרד, </a:t>
            </a:r>
            <a:r>
              <a:rPr lang="he-IL" sz="32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ב</a:t>
            </a:r>
            <a:r>
              <a:rPr lang="he-IL" sz="32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שיתוף </a:t>
            </a:r>
            <a:r>
              <a:rPr lang="he-IL" sz="32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פעולה </a:t>
            </a:r>
            <a:r>
              <a:rPr lang="he-IL" sz="32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עם מנהל הרכש.</a:t>
            </a:r>
            <a:endParaRPr lang="en-US" dirty="0"/>
          </a:p>
        </p:txBody>
      </p:sp>
      <p:sp>
        <p:nvSpPr>
          <p:cNvPr id="4" name="כותרת 1"/>
          <p:cNvSpPr txBox="1">
            <a:spLocks/>
          </p:cNvSpPr>
          <p:nvPr/>
        </p:nvSpPr>
        <p:spPr>
          <a:xfrm>
            <a:off x="179512" y="116632"/>
            <a:ext cx="4104456" cy="1143000"/>
          </a:xfrm>
          <a:prstGeom prst="rect">
            <a:avLst/>
          </a:prstGeom>
        </p:spPr>
        <p:txBody>
          <a:bodyPr/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he-IL" b="1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8" name="כותרת 1"/>
          <p:cNvSpPr txBox="1">
            <a:spLocks/>
          </p:cNvSpPr>
          <p:nvPr/>
        </p:nvSpPr>
        <p:spPr>
          <a:xfrm>
            <a:off x="179512" y="116632"/>
            <a:ext cx="4392488" cy="1143000"/>
          </a:xfrm>
          <a:prstGeom prst="rect">
            <a:avLst/>
          </a:prstGeom>
        </p:spPr>
        <p:txBody>
          <a:bodyPr/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32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שמירה על המרכזים הקיימים</a:t>
            </a:r>
            <a:endParaRPr lang="he-IL" sz="3200" b="1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934407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quarter" idx="13"/>
          </p:nvPr>
        </p:nvSpPr>
        <p:spPr>
          <a:xfrm>
            <a:off x="683568" y="1484784"/>
            <a:ext cx="7704856" cy="5112568"/>
          </a:xfrm>
        </p:spPr>
        <p:txBody>
          <a:bodyPr>
            <a:normAutofit/>
          </a:bodyPr>
          <a:lstStyle/>
          <a:p>
            <a:r>
              <a:rPr lang="he-IL" sz="32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תביעה </a:t>
            </a:r>
            <a:r>
              <a:rPr lang="he-IL" sz="32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משנת 2015 - עומדת להכרעה בפני בית הדין האזורי לעבודה בגין 16 </a:t>
            </a:r>
            <a:r>
              <a:rPr lang="he-IL" sz="32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תובעים.</a:t>
            </a:r>
          </a:p>
          <a:p>
            <a:pPr marL="0" indent="0">
              <a:buNone/>
            </a:pPr>
            <a:endParaRPr lang="he-IL" b="1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he-IL" sz="32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תביעה </a:t>
            </a:r>
            <a:r>
              <a:rPr lang="he-IL" sz="32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משנת 2017 - לקליטת 81 מדריכי ומנהלי מרכזים </a:t>
            </a:r>
            <a:r>
              <a:rPr lang="he-IL" sz="3200" b="1" dirty="0" err="1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בלהב"ה</a:t>
            </a:r>
            <a:r>
              <a:rPr lang="he-IL" sz="32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כעובדי </a:t>
            </a:r>
            <a:r>
              <a:rPr lang="he-IL" sz="32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מדינה.</a:t>
            </a:r>
          </a:p>
          <a:p>
            <a:pPr marL="0" indent="0">
              <a:buNone/>
            </a:pPr>
            <a:endParaRPr lang="he-IL" sz="3200" b="1" dirty="0" smtClean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he-IL" sz="3200" b="1" dirty="0" err="1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הסוגייה</a:t>
            </a:r>
            <a:r>
              <a:rPr lang="he-IL" sz="32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מנוהלת ע"י פרקליטות המדינה. </a:t>
            </a:r>
            <a:endParaRPr lang="he-IL" sz="3200" b="1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dirty="0"/>
          </a:p>
        </p:txBody>
      </p:sp>
      <p:sp>
        <p:nvSpPr>
          <p:cNvPr id="5" name="כותרת 1"/>
          <p:cNvSpPr txBox="1">
            <a:spLocks/>
          </p:cNvSpPr>
          <p:nvPr/>
        </p:nvSpPr>
        <p:spPr>
          <a:xfrm>
            <a:off x="179512" y="116632"/>
            <a:ext cx="4392488" cy="1143000"/>
          </a:xfrm>
          <a:prstGeom prst="rect">
            <a:avLst/>
          </a:prstGeom>
        </p:spPr>
        <p:txBody>
          <a:bodyPr/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תביעות משפטיות</a:t>
            </a:r>
            <a:endParaRPr lang="he-IL" b="1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935037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quarter" idx="13"/>
          </p:nvPr>
        </p:nvSpPr>
        <p:spPr>
          <a:xfrm>
            <a:off x="611560" y="1484784"/>
            <a:ext cx="7704856" cy="4608512"/>
          </a:xfrm>
        </p:spPr>
        <p:txBody>
          <a:bodyPr>
            <a:normAutofit fontScale="92500"/>
          </a:bodyPr>
          <a:lstStyle/>
          <a:p>
            <a:pPr algn="just">
              <a:lnSpc>
                <a:spcPct val="120000"/>
              </a:lnSpc>
              <a:spcBef>
                <a:spcPts val="1200"/>
              </a:spcBef>
              <a:spcAft>
                <a:spcPts val="1200"/>
              </a:spcAft>
            </a:pPr>
            <a:r>
              <a:rPr lang="he-IL" sz="29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בשנתיים </a:t>
            </a:r>
            <a:r>
              <a:rPr lang="he-IL" sz="29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האחרונות </a:t>
            </a:r>
            <a:r>
              <a:rPr lang="he-IL" sz="29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הרחיב</a:t>
            </a:r>
            <a:r>
              <a:rPr lang="he-IL" sz="29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המשרד את </a:t>
            </a:r>
            <a:r>
              <a:rPr lang="he-IL" sz="29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פעילות האוריינות </a:t>
            </a:r>
            <a:r>
              <a:rPr lang="he-IL" sz="29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הדיגיטאלית:</a:t>
            </a:r>
            <a:endParaRPr lang="he-IL" sz="2900" b="1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 algn="just">
              <a:lnSpc>
                <a:spcPct val="120000"/>
              </a:lnSpc>
              <a:spcBef>
                <a:spcPts val="1200"/>
              </a:spcBef>
              <a:spcAft>
                <a:spcPts val="1200"/>
              </a:spcAft>
            </a:pPr>
            <a:r>
              <a:rPr lang="he-IL" sz="25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סל מדע: </a:t>
            </a:r>
            <a:r>
              <a:rPr lang="he-IL" sz="2500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חוגים מחשוב וחיזוק </a:t>
            </a:r>
            <a:r>
              <a:rPr lang="he-IL" sz="2500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האוריינות </a:t>
            </a:r>
            <a:r>
              <a:rPr lang="he-IL" sz="2500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הדיגיטאלית </a:t>
            </a:r>
            <a:r>
              <a:rPr lang="he-IL" sz="25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ב-19 </a:t>
            </a:r>
            <a:r>
              <a:rPr lang="he-IL" sz="25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רשויות </a:t>
            </a:r>
            <a:r>
              <a:rPr lang="he-IL" sz="25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נוספות.</a:t>
            </a:r>
            <a:endParaRPr lang="he-IL" sz="25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 algn="just">
              <a:lnSpc>
                <a:spcPct val="120000"/>
              </a:lnSpc>
              <a:spcBef>
                <a:spcPts val="1200"/>
              </a:spcBef>
              <a:spcAft>
                <a:spcPts val="1200"/>
              </a:spcAft>
            </a:pPr>
            <a:r>
              <a:rPr lang="he-IL" sz="2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הקמת מרכזי יזמות וחדשנות</a:t>
            </a:r>
            <a:r>
              <a:rPr lang="he-IL" sz="25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he-IL" sz="2500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בירושלים </a:t>
            </a:r>
            <a:r>
              <a:rPr lang="he-IL" sz="2500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ובמעלה אדומים</a:t>
            </a:r>
            <a:r>
              <a:rPr lang="he-IL" sz="25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lvl="1" algn="just">
              <a:lnSpc>
                <a:spcPct val="120000"/>
              </a:lnSpc>
              <a:spcBef>
                <a:spcPts val="1200"/>
              </a:spcBef>
              <a:spcAft>
                <a:spcPts val="1200"/>
              </a:spcAft>
            </a:pPr>
            <a:r>
              <a:rPr lang="he-IL" sz="25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מרכזי אוריינות </a:t>
            </a:r>
            <a:r>
              <a:rPr lang="he-IL" sz="25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דיגיטאלית: </a:t>
            </a:r>
            <a:r>
              <a:rPr lang="he-IL" sz="2500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מכרז </a:t>
            </a:r>
            <a:r>
              <a:rPr lang="he-IL" sz="25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לשבעה מרכזים נוספים </a:t>
            </a:r>
            <a:r>
              <a:rPr lang="he-IL" sz="25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ברשויות </a:t>
            </a:r>
            <a:r>
              <a:rPr lang="he-IL" sz="25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המקומיות נוספות</a:t>
            </a:r>
            <a:r>
              <a:rPr lang="he-IL" sz="2500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he-IL" sz="2500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ו</a:t>
            </a:r>
            <a:r>
              <a:rPr lang="he-IL" sz="2500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מספר </a:t>
            </a:r>
            <a:r>
              <a:rPr lang="he-IL" sz="25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מרכזים ניידים.</a:t>
            </a:r>
            <a:endParaRPr lang="he-IL" sz="25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dirty="0"/>
          </a:p>
          <a:p>
            <a:endParaRPr lang="en-US" dirty="0"/>
          </a:p>
          <a:p>
            <a:endParaRPr lang="he-IL" dirty="0"/>
          </a:p>
        </p:txBody>
      </p:sp>
      <p:sp>
        <p:nvSpPr>
          <p:cNvPr id="4" name="כותרת 1"/>
          <p:cNvSpPr txBox="1">
            <a:spLocks/>
          </p:cNvSpPr>
          <p:nvPr/>
        </p:nvSpPr>
        <p:spPr>
          <a:xfrm>
            <a:off x="179512" y="116632"/>
            <a:ext cx="4032448" cy="1143000"/>
          </a:xfrm>
          <a:prstGeom prst="rect">
            <a:avLst/>
          </a:prstGeom>
        </p:spPr>
        <p:txBody>
          <a:bodyPr/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הרחבת הפעילות</a:t>
            </a:r>
            <a:endParaRPr lang="he-IL" b="1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81608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quarter" idx="13"/>
          </p:nvPr>
        </p:nvSpPr>
        <p:spPr>
          <a:xfrm>
            <a:off x="611560" y="1484784"/>
            <a:ext cx="7704856" cy="4608512"/>
          </a:xfrm>
        </p:spPr>
        <p:txBody>
          <a:bodyPr>
            <a:normAutofit/>
          </a:bodyPr>
          <a:lstStyle/>
          <a:p>
            <a:pPr algn="just">
              <a:lnSpc>
                <a:spcPct val="120000"/>
              </a:lnSpc>
              <a:spcBef>
                <a:spcPts val="1200"/>
              </a:spcBef>
              <a:spcAft>
                <a:spcPts val="1200"/>
              </a:spcAft>
            </a:pPr>
            <a:r>
              <a:rPr lang="he-IL" sz="29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המכרז </a:t>
            </a:r>
            <a:r>
              <a:rPr lang="he-IL" sz="29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החדש נועד </a:t>
            </a:r>
            <a:r>
              <a:rPr lang="he-IL" sz="2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להרחיב</a:t>
            </a:r>
            <a:r>
              <a:rPr lang="he-IL" sz="29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את השירותים שמציע </a:t>
            </a:r>
            <a:r>
              <a:rPr lang="he-IL" sz="29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המשרד :</a:t>
            </a:r>
          </a:p>
          <a:p>
            <a:pPr lvl="1"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he-IL" sz="29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מתן שירותים לציבור הרחב </a:t>
            </a:r>
            <a:r>
              <a:rPr lang="he-IL" sz="2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ברשויות מקומיות </a:t>
            </a:r>
            <a:r>
              <a:rPr lang="he-IL" sz="29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נוספות</a:t>
            </a:r>
          </a:p>
          <a:p>
            <a:pPr lvl="1"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he-IL" sz="29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הקמת </a:t>
            </a:r>
            <a:r>
              <a:rPr lang="he-IL" sz="29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מרכזים ניידים </a:t>
            </a:r>
            <a:r>
              <a:rPr lang="he-IL" sz="29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למתן שירות ברשויות מקומיות קטנות;</a:t>
            </a:r>
          </a:p>
          <a:p>
            <a:pPr lvl="1"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he-IL" sz="29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מתן </a:t>
            </a:r>
            <a:r>
              <a:rPr lang="he-IL" sz="29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שירותים </a:t>
            </a:r>
            <a:r>
              <a:rPr lang="he-IL" sz="2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מקוונים </a:t>
            </a:r>
            <a:r>
              <a:rPr lang="he-IL" sz="29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באמצעות האינטרנט.</a:t>
            </a:r>
          </a:p>
          <a:p>
            <a:pPr marL="0" indent="0" algn="just">
              <a:lnSpc>
                <a:spcPct val="120000"/>
              </a:lnSpc>
              <a:spcBef>
                <a:spcPts val="1200"/>
              </a:spcBef>
              <a:spcAft>
                <a:spcPts val="1200"/>
              </a:spcAft>
              <a:buNone/>
            </a:pPr>
            <a:endParaRPr lang="he-IL" sz="2900" b="1" dirty="0" smtClean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lnSpc>
                <a:spcPct val="120000"/>
              </a:lnSpc>
              <a:spcBef>
                <a:spcPts val="1200"/>
              </a:spcBef>
              <a:spcAft>
                <a:spcPts val="1200"/>
              </a:spcAft>
              <a:buNone/>
            </a:pPr>
            <a:endParaRPr lang="he-IL" sz="2900" b="1" dirty="0" smtClean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lnSpc>
                <a:spcPct val="120000"/>
              </a:lnSpc>
              <a:spcBef>
                <a:spcPts val="1200"/>
              </a:spcBef>
              <a:spcAft>
                <a:spcPts val="1200"/>
              </a:spcAft>
            </a:pPr>
            <a:endParaRPr lang="he-IL" sz="2900" b="1" dirty="0" smtClean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dirty="0"/>
          </a:p>
          <a:p>
            <a:endParaRPr lang="en-US" dirty="0"/>
          </a:p>
          <a:p>
            <a:endParaRPr lang="he-IL" dirty="0"/>
          </a:p>
        </p:txBody>
      </p:sp>
      <p:sp>
        <p:nvSpPr>
          <p:cNvPr id="4" name="כותרת 1"/>
          <p:cNvSpPr txBox="1">
            <a:spLocks/>
          </p:cNvSpPr>
          <p:nvPr/>
        </p:nvSpPr>
        <p:spPr>
          <a:xfrm>
            <a:off x="179512" y="116632"/>
            <a:ext cx="4032448" cy="1143000"/>
          </a:xfrm>
          <a:prstGeom prst="rect">
            <a:avLst/>
          </a:prstGeom>
        </p:spPr>
        <p:txBody>
          <a:bodyPr/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28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הרחבת הפעילות: </a:t>
            </a:r>
          </a:p>
          <a:p>
            <a:r>
              <a:rPr lang="he-IL" sz="28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המכרז החדש</a:t>
            </a:r>
            <a:endParaRPr lang="he-IL" sz="2800" b="1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47362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quarter" idx="13"/>
          </p:nvPr>
        </p:nvSpPr>
        <p:spPr>
          <a:xfrm>
            <a:off x="611560" y="1484784"/>
            <a:ext cx="7704856" cy="4608512"/>
          </a:xfrm>
        </p:spPr>
        <p:txBody>
          <a:bodyPr>
            <a:normAutofit/>
          </a:bodyPr>
          <a:lstStyle/>
          <a:p>
            <a:pPr algn="just">
              <a:lnSpc>
                <a:spcPct val="120000"/>
              </a:lnSpc>
              <a:spcBef>
                <a:spcPts val="1200"/>
              </a:spcBef>
              <a:spcAft>
                <a:spcPts val="1200"/>
              </a:spcAft>
            </a:pPr>
            <a:r>
              <a:rPr lang="he-IL" sz="29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המשרד נוהג בשקיפות מול מטה </a:t>
            </a:r>
            <a:r>
              <a:rPr lang="he-IL" sz="2900" b="1" dirty="0" err="1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להב"ה</a:t>
            </a:r>
            <a:r>
              <a:rPr lang="he-IL" sz="29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ומנהלי הסניפים.</a:t>
            </a:r>
          </a:p>
          <a:p>
            <a:pPr lvl="1" algn="just">
              <a:lnSpc>
                <a:spcPct val="120000"/>
              </a:lnSpc>
              <a:spcBef>
                <a:spcPts val="1200"/>
              </a:spcBef>
              <a:spcAft>
                <a:spcPts val="1200"/>
              </a:spcAft>
            </a:pPr>
            <a:r>
              <a:rPr lang="he-IL" sz="25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ביקורים תדירים בסניפים.</a:t>
            </a:r>
          </a:p>
          <a:p>
            <a:pPr lvl="1" algn="just">
              <a:lnSpc>
                <a:spcPct val="120000"/>
              </a:lnSpc>
              <a:spcBef>
                <a:spcPts val="1200"/>
              </a:spcBef>
              <a:spcAft>
                <a:spcPts val="1200"/>
              </a:spcAft>
            </a:pPr>
            <a:r>
              <a:rPr lang="he-IL" sz="25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דיאלוג פתוח.</a:t>
            </a:r>
          </a:p>
          <a:p>
            <a:pPr lvl="1" algn="just">
              <a:lnSpc>
                <a:spcPct val="120000"/>
              </a:lnSpc>
              <a:spcBef>
                <a:spcPts val="1200"/>
              </a:spcBef>
              <a:spcAft>
                <a:spcPts val="1200"/>
              </a:spcAft>
            </a:pPr>
            <a:r>
              <a:rPr lang="he-IL" sz="25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עדכונים.</a:t>
            </a:r>
          </a:p>
          <a:p>
            <a:pPr lvl="1" algn="just">
              <a:lnSpc>
                <a:spcPct val="120000"/>
              </a:lnSpc>
              <a:spcBef>
                <a:spcPts val="1200"/>
              </a:spcBef>
              <a:spcAft>
                <a:spcPts val="1200"/>
              </a:spcAft>
            </a:pPr>
            <a:r>
              <a:rPr lang="he-IL" sz="25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זימון של כל מנהלי הסניפים לשיחת עדכון.</a:t>
            </a:r>
            <a:endParaRPr lang="he-IL" sz="2500" b="1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lnSpc>
                <a:spcPct val="120000"/>
              </a:lnSpc>
              <a:spcBef>
                <a:spcPts val="1200"/>
              </a:spcBef>
              <a:spcAft>
                <a:spcPts val="1200"/>
              </a:spcAft>
            </a:pPr>
            <a:endParaRPr lang="he-IL" sz="2900" b="1" dirty="0" smtClean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lnSpc>
                <a:spcPct val="120000"/>
              </a:lnSpc>
              <a:spcBef>
                <a:spcPts val="1200"/>
              </a:spcBef>
              <a:spcAft>
                <a:spcPts val="1200"/>
              </a:spcAft>
              <a:buNone/>
            </a:pPr>
            <a:endParaRPr lang="he-IL" sz="2900" b="1" dirty="0" smtClean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lnSpc>
                <a:spcPct val="120000"/>
              </a:lnSpc>
              <a:spcBef>
                <a:spcPts val="1200"/>
              </a:spcBef>
              <a:spcAft>
                <a:spcPts val="1200"/>
              </a:spcAft>
            </a:pPr>
            <a:endParaRPr lang="he-IL" sz="2900" b="1" dirty="0" smtClean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dirty="0"/>
          </a:p>
          <a:p>
            <a:endParaRPr lang="en-US" dirty="0"/>
          </a:p>
          <a:p>
            <a:endParaRPr lang="he-IL" dirty="0"/>
          </a:p>
        </p:txBody>
      </p:sp>
      <p:sp>
        <p:nvSpPr>
          <p:cNvPr id="5" name="כותרת 1"/>
          <p:cNvSpPr txBox="1">
            <a:spLocks/>
          </p:cNvSpPr>
          <p:nvPr/>
        </p:nvSpPr>
        <p:spPr>
          <a:xfrm>
            <a:off x="179512" y="116632"/>
            <a:ext cx="4032448" cy="1143000"/>
          </a:xfrm>
          <a:prstGeom prst="rect">
            <a:avLst/>
          </a:prstGeom>
        </p:spPr>
        <p:txBody>
          <a:bodyPr/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28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הרחבת הפעילות: </a:t>
            </a:r>
          </a:p>
          <a:p>
            <a:r>
              <a:rPr lang="he-IL" sz="28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המכרז החדש</a:t>
            </a:r>
            <a:endParaRPr lang="he-IL" sz="2800" b="1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4780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תוכן 3"/>
          <p:cNvSpPr>
            <a:spLocks noGrp="1"/>
          </p:cNvSpPr>
          <p:nvPr>
            <p:ph sz="quarter" idx="13"/>
          </p:nvPr>
        </p:nvSpPr>
        <p:spPr>
          <a:xfrm>
            <a:off x="539552" y="1484784"/>
            <a:ext cx="7940352" cy="5112568"/>
          </a:xfrm>
        </p:spPr>
        <p:txBody>
          <a:bodyPr/>
          <a:lstStyle/>
          <a:p>
            <a:pPr algn="just">
              <a:lnSpc>
                <a:spcPct val="120000"/>
              </a:lnSpc>
              <a:spcBef>
                <a:spcPts val="1200"/>
              </a:spcBef>
              <a:spcAft>
                <a:spcPts val="1200"/>
              </a:spcAft>
            </a:pPr>
            <a:r>
              <a:rPr lang="he-IL" sz="29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המכרז החדש </a:t>
            </a:r>
            <a:r>
              <a:rPr lang="he-IL" sz="2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אין בו כדי לפגוע במרכזים הקיימים</a:t>
            </a:r>
            <a:r>
              <a:rPr lang="he-IL" sz="29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אשר ימשיכו לפעול באותה מתכונת כל עוד </a:t>
            </a:r>
            <a:r>
              <a:rPr lang="he-IL" sz="2900" b="1" dirty="0" err="1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החשכ"ל</a:t>
            </a:r>
            <a:r>
              <a:rPr lang="he-IL" sz="29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משאיר את הפעלת פרויקט </a:t>
            </a:r>
            <a:r>
              <a:rPr lang="he-IL" sz="2900" b="1" dirty="0" err="1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להב"ה</a:t>
            </a:r>
            <a:r>
              <a:rPr lang="he-IL" sz="29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במסגרת מכרז 2009.1.</a:t>
            </a:r>
          </a:p>
          <a:p>
            <a:pPr marL="342900" lvl="1" indent="-342900" algn="just">
              <a:lnSpc>
                <a:spcPct val="120000"/>
              </a:lnSpc>
              <a:spcBef>
                <a:spcPts val="1200"/>
              </a:spcBef>
              <a:spcAft>
                <a:spcPts val="1200"/>
              </a:spcAft>
              <a:buFont typeface="Arial" pitchFamily="34" charset="0"/>
              <a:buChar char="•"/>
            </a:pPr>
            <a:r>
              <a:rPr lang="he-IL" sz="29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במידה </a:t>
            </a:r>
            <a:r>
              <a:rPr lang="he-IL" sz="2900" b="1" dirty="0" err="1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והחשכ"ל</a:t>
            </a:r>
            <a:r>
              <a:rPr lang="he-IL" sz="29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לא יאפשר המשך הפעלת </a:t>
            </a:r>
            <a:r>
              <a:rPr lang="he-IL" sz="2900" b="1" dirty="0" err="1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הפרוייקט</a:t>
            </a:r>
            <a:r>
              <a:rPr lang="he-IL" sz="29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משרד המדע יבחן את כל הדרכים כדי להמשיך את הפעילות במרכזים הקיימים, במסגרת המכרז החדש או בכל דרך </a:t>
            </a:r>
            <a:r>
              <a:rPr lang="he-IL" sz="29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אחרת</a:t>
            </a:r>
            <a:r>
              <a:rPr lang="he-IL" sz="29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he-IL" sz="29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(כפי שעשה בעבר).</a:t>
            </a:r>
            <a:endParaRPr lang="he-IL" sz="2900" b="1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כותרת 1"/>
          <p:cNvSpPr txBox="1">
            <a:spLocks/>
          </p:cNvSpPr>
          <p:nvPr/>
        </p:nvSpPr>
        <p:spPr>
          <a:xfrm>
            <a:off x="179512" y="116632"/>
            <a:ext cx="4032448" cy="1143000"/>
          </a:xfrm>
          <a:prstGeom prst="rect">
            <a:avLst/>
          </a:prstGeom>
        </p:spPr>
        <p:txBody>
          <a:bodyPr/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28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הרחבת הפעילות: </a:t>
            </a:r>
          </a:p>
          <a:p>
            <a:r>
              <a:rPr lang="he-IL" sz="2800" b="1" dirty="0" smtClean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המכרז החדש</a:t>
            </a:r>
            <a:endParaRPr lang="he-IL" sz="2800" b="1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6538012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27784" y="2636912"/>
            <a:ext cx="4176464" cy="221599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3800" b="1" dirty="0">
                <a:solidFill>
                  <a:srgbClr val="0851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תודה</a:t>
            </a:r>
            <a:endParaRPr lang="he-IL" sz="2900" b="1" dirty="0">
              <a:solidFill>
                <a:srgbClr val="0851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74641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של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ערכת נושא של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601F13E-3311-4251-8D8D-400B582D5EA7}"/>
</file>

<file path=customXml/itemProps2.xml><?xml version="1.0" encoding="utf-8"?>
<ds:datastoreItem xmlns:ds="http://schemas.openxmlformats.org/officeDocument/2006/customXml" ds:itemID="{BB41D25B-2725-49FA-8EF9-A20BDB4AD3E2}"/>
</file>

<file path=customXml/itemProps3.xml><?xml version="1.0" encoding="utf-8"?>
<ds:datastoreItem xmlns:ds="http://schemas.openxmlformats.org/officeDocument/2006/customXml" ds:itemID="{A45C4ED8-AE34-451A-AD75-92390B05C8D4}"/>
</file>

<file path=docProps/app.xml><?xml version="1.0" encoding="utf-8"?>
<Properties xmlns="http://schemas.openxmlformats.org/officeDocument/2006/extended-properties" xmlns:vt="http://schemas.openxmlformats.org/officeDocument/2006/docPropsVTypes">
  <Template>TM02900722[[fn=יונים של חדר ישיבות]]</Template>
  <TotalTime>819</TotalTime>
  <Words>769</Words>
  <Application>Microsoft Office PowerPoint</Application>
  <PresentationFormat>‫הצגה על המסך (4:3)</PresentationFormat>
  <Paragraphs>135</Paragraphs>
  <Slides>22</Slides>
  <Notes>3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7</vt:i4>
      </vt:variant>
      <vt:variant>
        <vt:lpstr>ערכת נושא</vt:lpstr>
      </vt:variant>
      <vt:variant>
        <vt:i4>3</vt:i4>
      </vt:variant>
      <vt:variant>
        <vt:lpstr>כותרות שקופיות</vt:lpstr>
      </vt:variant>
      <vt:variant>
        <vt:i4>22</vt:i4>
      </vt:variant>
    </vt:vector>
  </HeadingPairs>
  <TitlesOfParts>
    <vt:vector size="32" baseType="lpstr">
      <vt:lpstr>Arial</vt:lpstr>
      <vt:lpstr>Calibri</vt:lpstr>
      <vt:lpstr>Calibri Light</vt:lpstr>
      <vt:lpstr>David</vt:lpstr>
      <vt:lpstr>Times New Roman</vt:lpstr>
      <vt:lpstr>Wingdings</vt:lpstr>
      <vt:lpstr>Wingdings 2</vt:lpstr>
      <vt:lpstr>HDOfficeLightV0</vt:lpstr>
      <vt:lpstr>ערכת נושא של Office</vt:lpstr>
      <vt:lpstr>1_ערכת נושא של Office</vt:lpstr>
      <vt:lpstr>מצגת של PowerPoint</vt:lpstr>
      <vt:lpstr>פרוייקט אוריינות דיגיטלית לצמצום הפער הדיגיטאלי בחברה הישראלית</vt:lpstr>
      <vt:lpstr>מצגת של PowerPoint</vt:lpstr>
      <vt:lpstr>מצגת של PowerPoint</vt:lpstr>
      <vt:lpstr>רקע</vt:lpstr>
      <vt:lpstr>רקע</vt:lpstr>
      <vt:lpstr>מצגת של PowerPoint</vt:lpstr>
      <vt:lpstr>מטרות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Company>MoST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דיון ברשות שר המדע והטכנולוגיה בעניין:  מכרז פומבי 21/2017  "להפעלת פרויקט אוריינות דיגיטלית  בשנים 2017 – 2022"</dc:title>
  <dc:creator>Arik Safran</dc:creator>
  <cp:lastModifiedBy>נעמי ברוך</cp:lastModifiedBy>
  <cp:revision>74</cp:revision>
  <dcterms:created xsi:type="dcterms:W3CDTF">2017-10-15T11:11:11Z</dcterms:created>
  <dcterms:modified xsi:type="dcterms:W3CDTF">2017-10-25T10:44:59Z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2021532</vt:r8>
  </property>
</Properties>
</file>