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  <p:sldMasterId id="2147483684" r:id="rId2"/>
  </p:sldMasterIdLst>
  <p:notesMasterIdLst>
    <p:notesMasterId r:id="rId12"/>
  </p:notesMasterIdLst>
  <p:handoutMasterIdLst>
    <p:handoutMasterId r:id="rId13"/>
  </p:handoutMasterIdLst>
  <p:sldIdLst>
    <p:sldId id="256" r:id="rId3"/>
    <p:sldId id="267" r:id="rId4"/>
    <p:sldId id="264" r:id="rId5"/>
    <p:sldId id="257" r:id="rId6"/>
    <p:sldId id="259" r:id="rId7"/>
    <p:sldId id="260" r:id="rId8"/>
    <p:sldId id="258" r:id="rId9"/>
    <p:sldId id="265" r:id="rId10"/>
    <p:sldId id="268" r:id="rId11"/>
  </p:sldIdLst>
  <p:sldSz cx="12192000" cy="6858000"/>
  <p:notesSz cx="6788150" cy="9923463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>
        <p:scale>
          <a:sx n="118" d="100"/>
          <a:sy n="118" d="100"/>
        </p:scale>
        <p:origin x="-2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513" y="0"/>
            <a:ext cx="2941637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41637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E86DD22-FF63-4CC6-AB8C-280CD24C7154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46513" y="9424988"/>
            <a:ext cx="2941637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24988"/>
            <a:ext cx="2941637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5EF282E-AE66-4E3C-8BCB-827C9F7616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94818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DA298AB-ACF4-4503-8660-023F5FE17B43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3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2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1058E8F-E84F-4DC6-9146-B8C7C546866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2433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87313" y="744538"/>
            <a:ext cx="6613525" cy="37211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58E8F-E84F-4DC6-9146-B8C7C5468668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8258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6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8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3" y="6459787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7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0437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53070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9329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6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67383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8921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47559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210748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8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3" y="6459787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7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344068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>
                <a:solidFill>
                  <a:srgbClr val="344068"/>
                </a:solidFill>
              </a:rPr>
              <a:pPr/>
              <a:t>‹#›</a:t>
            </a:fld>
            <a:endParaRPr lang="he-IL">
              <a:solidFill>
                <a:srgbClr val="3440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904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68877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574232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2085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2" y="6459787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6" y="6459787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60" y="6459787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2" y="6459787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6" y="6459787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60" y="6459787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375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90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התפוצות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2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7" y="888982"/>
            <a:ext cx="8998635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נפתלי בנט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דביר כהנא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הודיה שטיגליץ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אגף תפוצות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5" y="365761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6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3" y="5250298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8"/>
            <a:ext cx="580526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1617" y="1310489"/>
            <a:ext cx="716925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/>
              <a:t>מאחר והמשרד לא נותן שירותים לציבור, לא קיימים מאגרי מידע ציבוריים,  </a:t>
            </a:r>
          </a:p>
          <a:p>
            <a:r>
              <a:rPr lang="he-IL" dirty="0"/>
              <a:t>על כן לא קיים יעד בתחום </a:t>
            </a:r>
            <a:r>
              <a:rPr lang="he-IL" dirty="0" err="1"/>
              <a:t>הנגשת</a:t>
            </a:r>
            <a:r>
              <a:rPr lang="he-IL" dirty="0"/>
              <a:t> מאגרי מידע.</a:t>
            </a:r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1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573108"/>
              </p:ext>
            </p:extLst>
          </p:nvPr>
        </p:nvGraphicFramePr>
        <p:xfrm>
          <a:off x="1350497" y="1172402"/>
          <a:ext cx="9453492" cy="45567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54445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50%</a:t>
                      </a:r>
                    </a:p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(הבקשות</a:t>
                      </a:r>
                      <a:r>
                        <a:rPr lang="he-IL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הועברו למשרד</a:t>
                      </a:r>
                      <a:r>
                        <a:rPr lang="he-IL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ים הרלוונטיים)</a:t>
                      </a:r>
                      <a:endParaRPr lang="he-IL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34% </a:t>
                      </a:r>
                      <a:r>
                        <a:rPr lang="he-IL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(בקשות שהוגשו בשבועיים האחרונים)</a:t>
                      </a:r>
                      <a:endParaRPr lang="he-IL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395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2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3" y="5250298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38959" y="5947647"/>
            <a:ext cx="531999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1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483873"/>
              </p:ext>
            </p:extLst>
          </p:nvPr>
        </p:nvGraphicFramePr>
        <p:xfrm>
          <a:off x="1350497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אין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אין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אין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8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3" y="5250298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8"/>
            <a:ext cx="580526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1"/>
            <a:ext cx="49612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109970"/>
              </p:ext>
            </p:extLst>
          </p:nvPr>
        </p:nvGraphicFramePr>
        <p:xfrm>
          <a:off x="1350497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50%</a:t>
                      </a:r>
                    </a:p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3" y="146354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3" y="5250298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7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493737"/>
              </p:ext>
            </p:extLst>
          </p:nvPr>
        </p:nvGraphicFramePr>
        <p:xfrm>
          <a:off x="773722" y="1310509"/>
          <a:ext cx="10030266" cy="1752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+mj-lt"/>
                        <a:buNone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/>
                          </a:solidFill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3" y="5250298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8"/>
            <a:ext cx="580526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7" y="888982"/>
            <a:ext cx="8998635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</a:t>
            </a:r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11426" y="365760"/>
            <a:ext cx="10717871" cy="430887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2800" dirty="0">
                <a:solidFill>
                  <a:srgbClr val="28C4CC">
                    <a:lumMod val="75000"/>
                  </a:srgb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>
                <a:solidFill>
                  <a:srgbClr val="28C4CC">
                    <a:lumMod val="75000"/>
                  </a:srgb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>
                <a:solidFill>
                  <a:srgbClr val="28C4CC">
                    <a:lumMod val="75000"/>
                  </a:srgb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לציבור והתייחסות חופשית</a:t>
            </a:r>
          </a:p>
          <a:p>
            <a:pPr algn="just"/>
            <a:endParaRPr lang="he-IL" sz="2800" dirty="0">
              <a:solidFill>
                <a:srgbClr val="28C4CC">
                  <a:lumMod val="75000"/>
                </a:srgb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just"/>
            <a:r>
              <a:rPr lang="he-IL" dirty="0">
                <a:solidFill>
                  <a:prstClr val="black"/>
                </a:solidFill>
                <a:latin typeface="Retro Perspective" panose="02000503000000000000" pitchFamily="2" charset="-79"/>
              </a:rPr>
              <a:t>משרד התפוצות מקפיד לשקף את פעילותו לציבור הרחב, באתר האינטרנט, בדו"חות השנתיים ובתכניות העבודה של הממשלה. </a:t>
            </a:r>
          </a:p>
          <a:p>
            <a:pPr algn="just"/>
            <a:r>
              <a:rPr lang="he-IL" dirty="0" smtClean="0">
                <a:solidFill>
                  <a:prstClr val="black"/>
                </a:solidFill>
                <a:latin typeface="Retro Perspective" panose="02000503000000000000" pitchFamily="2" charset="-79"/>
              </a:rPr>
              <a:t>אנשי המשרד מתייחסים לפרוטוקולים של הועדות המתקיימות בו כאמצעי מרכזי ליידע את הציבור בפעילות המשרד. בפרוטוקולים אלו, קיים דגש לנושאים שחשוב לציבור לדעת.</a:t>
            </a:r>
            <a:endParaRPr lang="he-IL" dirty="0">
              <a:solidFill>
                <a:prstClr val="black"/>
              </a:solidFill>
              <a:latin typeface="Retro Perspective" panose="02000503000000000000" pitchFamily="2" charset="-79"/>
            </a:endParaRPr>
          </a:p>
          <a:p>
            <a:pPr algn="just"/>
            <a:endParaRPr lang="he-IL" dirty="0">
              <a:solidFill>
                <a:prstClr val="black"/>
              </a:solidFill>
              <a:latin typeface="Retro Perspective" panose="02000503000000000000" pitchFamily="2" charset="-79"/>
            </a:endParaRPr>
          </a:p>
          <a:p>
            <a:pPr algn="just"/>
            <a:r>
              <a:rPr lang="he-IL" dirty="0">
                <a:solidFill>
                  <a:prstClr val="black"/>
                </a:solidFill>
                <a:latin typeface="Retro Perspective" panose="02000503000000000000" pitchFamily="2" charset="-79"/>
              </a:rPr>
              <a:t>כמו כן, המשרד קיבל ציון לשבח מחשב משרד ראש הממשלה על תאימות גבוהה עם הוראות </a:t>
            </a:r>
            <a:r>
              <a:rPr lang="he-IL" dirty="0" err="1">
                <a:solidFill>
                  <a:prstClr val="black"/>
                </a:solidFill>
                <a:latin typeface="Retro Perspective" panose="02000503000000000000" pitchFamily="2" charset="-79"/>
              </a:rPr>
              <a:t>התכ"ם</a:t>
            </a:r>
            <a:r>
              <a:rPr lang="he-IL" dirty="0">
                <a:solidFill>
                  <a:prstClr val="black"/>
                </a:solidFill>
                <a:latin typeface="Retro Perspective" panose="02000503000000000000" pitchFamily="2" charset="-79"/>
              </a:rPr>
              <a:t> בדבר התקשרויות ורכישות ושמירה על הוראות </a:t>
            </a:r>
            <a:r>
              <a:rPr lang="he-IL" dirty="0" err="1">
                <a:solidFill>
                  <a:prstClr val="black"/>
                </a:solidFill>
                <a:latin typeface="Retro Perspective" panose="02000503000000000000" pitchFamily="2" charset="-79"/>
              </a:rPr>
              <a:t>החשכ"ל</a:t>
            </a:r>
            <a:r>
              <a:rPr lang="he-IL" dirty="0">
                <a:solidFill>
                  <a:prstClr val="black"/>
                </a:solidFill>
                <a:latin typeface="Retro Perspective" panose="02000503000000000000" pitchFamily="2" charset="-79"/>
              </a:rPr>
              <a:t> על פי הנהלים, זאת בהשוואה למשרדי ממשלה אחרים. </a:t>
            </a:r>
          </a:p>
          <a:p>
            <a:pPr algn="just"/>
            <a:endParaRPr lang="he-IL" dirty="0">
              <a:solidFill>
                <a:prstClr val="black"/>
              </a:solidFill>
              <a:latin typeface="Retro Perspective" panose="02000503000000000000" pitchFamily="2" charset="-79"/>
            </a:endParaRPr>
          </a:p>
          <a:p>
            <a:pPr algn="just"/>
            <a:endParaRPr lang="he-IL" dirty="0">
              <a:solidFill>
                <a:prstClr val="black"/>
              </a:solidFill>
              <a:latin typeface="Retro Perspective" panose="02000503000000000000" pitchFamily="2" charset="-79"/>
            </a:endParaRPr>
          </a:p>
          <a:p>
            <a:pPr algn="just"/>
            <a:endParaRPr lang="he-IL" sz="2800" dirty="0">
              <a:solidFill>
                <a:srgbClr val="28C4CC">
                  <a:lumMod val="75000"/>
                </a:srgb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just"/>
            <a:endParaRPr lang="he-IL" sz="2800" dirty="0">
              <a:solidFill>
                <a:srgbClr val="28C4CC">
                  <a:lumMod val="75000"/>
                </a:srgb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6334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1_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D1634D-582C-4170-BA2A-A6FEDE7016A2}"/>
</file>

<file path=customXml/itemProps2.xml><?xml version="1.0" encoding="utf-8"?>
<ds:datastoreItem xmlns:ds="http://schemas.openxmlformats.org/officeDocument/2006/customXml" ds:itemID="{DC8549D1-C8B3-4654-9D63-38674EA29943}"/>
</file>

<file path=customXml/itemProps3.xml><?xml version="1.0" encoding="utf-8"?>
<ds:datastoreItem xmlns:ds="http://schemas.openxmlformats.org/officeDocument/2006/customXml" ds:itemID="{141057CC-5715-46FD-A6D6-951219960038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4942</TotalTime>
  <Words>504</Words>
  <Application>Microsoft Office PowerPoint</Application>
  <PresentationFormat>מותאם אישית</PresentationFormat>
  <Paragraphs>134</Paragraphs>
  <Slides>9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9</vt:i4>
      </vt:variant>
    </vt:vector>
  </HeadingPairs>
  <TitlesOfParts>
    <vt:vector size="11" baseType="lpstr">
      <vt:lpstr>Retrospect</vt:lpstr>
      <vt:lpstr>1_Retrospect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הודיה שטיגליץ</cp:lastModifiedBy>
  <cp:revision>38</cp:revision>
  <cp:lastPrinted>2017-07-17T11:17:22Z</cp:lastPrinted>
  <dcterms:created xsi:type="dcterms:W3CDTF">2017-07-06T09:47:58Z</dcterms:created>
  <dcterms:modified xsi:type="dcterms:W3CDTF">2017-07-17T14:40:29Z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2021050</vt:r8>
  </property>
</Properties>
</file>