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56" r:id="rId2"/>
    <p:sldId id="267" r:id="rId3"/>
    <p:sldId id="264" r:id="rId4"/>
    <p:sldId id="257" r:id="rId5"/>
    <p:sldId id="259" r:id="rId6"/>
    <p:sldId id="260" r:id="rId7"/>
    <p:sldId id="258" r:id="rId8"/>
    <p:sldId id="265" r:id="rId9"/>
    <p:sldId id="266" r:id="rId10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103" d="100"/>
          <a:sy n="103" d="100"/>
        </p:scale>
        <p:origin x="-22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435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0034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01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6071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6092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083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8918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8438243-B2BB-4EB2-AC49-1D91008086FA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3995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50822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13940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78904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8438243-B2BB-4EB2-AC49-1D91008086FA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79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28089" y="1771479"/>
            <a:ext cx="5979684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מדד השקיפות</a:t>
            </a:r>
          </a:p>
          <a:p>
            <a:pPr algn="ctr"/>
            <a:endParaRPr lang="he-IL" sz="36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משרד ירושלים ומורשת</a:t>
            </a:r>
            <a:endParaRPr lang="he-IL" sz="36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996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822831" y="365760"/>
            <a:ext cx="480646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תעודת הזהות של המשרד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30658" y="888980"/>
            <a:ext cx="8998634" cy="50167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השר: זאב </a:t>
            </a:r>
            <a:r>
              <a:rPr lang="he-IL" sz="2000" b="1" dirty="0" err="1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אלקין</a:t>
            </a:r>
            <a:endParaRPr lang="he-IL" sz="20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מנכ"ל המשרד: רן ישי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ממונה חופש המידע: דורין אמר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המיקום הארגוני של הממונה לחופש המידע: משרד ירושלים ומורשת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מספר העובדים במשרד: 20</a:t>
            </a:r>
          </a:p>
          <a:p>
            <a:pPr>
              <a:lnSpc>
                <a:spcPct val="200000"/>
              </a:lnSpc>
            </a:pPr>
            <a:endParaRPr lang="he-IL" sz="20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* </a:t>
            </a:r>
            <a:r>
              <a:rPr lang="he-IL" sz="2000" b="1" i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המשרד הוקם בהחלטת ממשלה במאי 2015, והתחיל לפעול כיחידה ארגונית החל מראשית שנת 2016.</a:t>
            </a:r>
            <a:endParaRPr lang="he-IL" sz="2000" b="1" i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95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04181" y="365760"/>
            <a:ext cx="10525111" cy="458587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יעדי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מאגרי המידע</a:t>
            </a:r>
          </a:p>
          <a:p>
            <a:endParaRPr lang="he-IL" sz="2400" dirty="0" smtClean="0"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  <a:p>
            <a:r>
              <a:rPr lang="he-IL" sz="2400" dirty="0" smtClean="0">
                <a:latin typeface="Retro Perspective" panose="02000503000000000000" pitchFamily="2" charset="-79"/>
                <a:cs typeface="Retro Perspective" panose="02000503000000000000" pitchFamily="2" charset="-79"/>
              </a:rPr>
              <a:t>בספר תכניות העבודה לא מופיעים יעדים בתחום </a:t>
            </a:r>
            <a:r>
              <a:rPr lang="he-IL" sz="2400" dirty="0" err="1" smtClean="0"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400" dirty="0" smtClean="0">
                <a:latin typeface="Retro Perspective" panose="02000503000000000000" pitchFamily="2" charset="-79"/>
                <a:cs typeface="Retro Perspective" panose="02000503000000000000" pitchFamily="2" charset="-79"/>
              </a:rPr>
              <a:t> מאגרי מידע אך המשרד מוצא כי נושא זה חשוב והציב לעצמו יעדים גם בתחום זה:</a:t>
            </a:r>
          </a:p>
          <a:p>
            <a:endParaRPr lang="he-IL" sz="2400" dirty="0"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  <a:p>
            <a:r>
              <a:rPr lang="he-IL" sz="2400" b="1" dirty="0" smtClean="0">
                <a:latin typeface="Retro Perspective" panose="02000503000000000000" pitchFamily="2" charset="-79"/>
                <a:cs typeface="Retro Perspective" panose="02000503000000000000" pitchFamily="2" charset="-79"/>
              </a:rPr>
              <a:t>בתחום המורשת – </a:t>
            </a:r>
          </a:p>
          <a:p>
            <a:r>
              <a:rPr lang="he-IL" sz="2400" dirty="0" smtClean="0">
                <a:latin typeface="Retro Perspective" panose="02000503000000000000" pitchFamily="2" charset="-79"/>
                <a:cs typeface="Retro Perspective" panose="02000503000000000000" pitchFamily="2" charset="-79"/>
              </a:rPr>
              <a:t>לאחר האישור הסופי של תכנית מורשת ב', תוצג באתר רשימת הפרויקטים שיזכו לסיוע האגף לשם פיתוחם, כפי שכיום מוצגת רשימת הפרויקטים אשר בוצעו/אשר מבוצעים במסגרת תכנית מורשת א'.</a:t>
            </a:r>
          </a:p>
          <a:p>
            <a:endParaRPr lang="he-IL" sz="2400" dirty="0" smtClean="0"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  <a:p>
            <a:r>
              <a:rPr lang="he-IL" sz="2400" b="1" dirty="0" smtClean="0">
                <a:latin typeface="Retro Perspective" panose="02000503000000000000" pitchFamily="2" charset="-79"/>
                <a:cs typeface="Retro Perspective" panose="02000503000000000000" pitchFamily="2" charset="-79"/>
              </a:rPr>
              <a:t>בתחום ירושלים </a:t>
            </a:r>
            <a:r>
              <a:rPr lang="he-IL" sz="2400" dirty="0" smtClean="0">
                <a:latin typeface="Retro Perspective" panose="02000503000000000000" pitchFamily="2" charset="-79"/>
                <a:cs typeface="Retro Perspective" panose="02000503000000000000" pitchFamily="2" charset="-79"/>
              </a:rPr>
              <a:t>– </a:t>
            </a:r>
          </a:p>
          <a:p>
            <a:r>
              <a:rPr lang="he-IL" sz="2400" dirty="0" smtClean="0">
                <a:latin typeface="Retro Perspective" panose="02000503000000000000" pitchFamily="2" charset="-79"/>
                <a:cs typeface="Retro Perspective" panose="02000503000000000000" pitchFamily="2" charset="-79"/>
              </a:rPr>
              <a:t>המשרד </a:t>
            </a:r>
            <a:r>
              <a:rPr lang="he-IL" sz="2400" dirty="0">
                <a:latin typeface="Retro Perspective" panose="02000503000000000000" pitchFamily="2" charset="-79"/>
                <a:cs typeface="Retro Perspective" panose="02000503000000000000" pitchFamily="2" charset="-79"/>
              </a:rPr>
              <a:t>פועל להצגת </a:t>
            </a:r>
            <a:r>
              <a:rPr lang="he-IL" sz="2400" dirty="0" smtClean="0">
                <a:latin typeface="Retro Perspective" panose="02000503000000000000" pitchFamily="2" charset="-79"/>
                <a:cs typeface="Retro Perspective" panose="02000503000000000000" pitchFamily="2" charset="-79"/>
              </a:rPr>
              <a:t>לוח אירועים מתעדכן לציבור הרחב באתר האינטרנט.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332849" y="117359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53688" y="5441567"/>
            <a:ext cx="58052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כפי שהוצג בספר תכניות העבודה לשנים 2018-2017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0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046720" y="365760"/>
            <a:ext cx="35825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בקשות חופש 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88953"/>
              </p:ext>
            </p:extLst>
          </p:nvPr>
        </p:nvGraphicFramePr>
        <p:xfrm>
          <a:off x="1780800" y="953335"/>
          <a:ext cx="9453492" cy="448823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נמסר כל המידע המבוקש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36%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100% (1)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המידע נמסר באופן חלקי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בקשת המידע נדחתה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9% </a:t>
                      </a:r>
                      <a:r>
                        <a:rPr lang="he-IL" sz="14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he-IL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המידע לא היה בידי המשרד. המבקש</a:t>
                      </a:r>
                      <a:r>
                        <a:rPr lang="he-IL" sz="12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הופנה </a:t>
                      </a:r>
                      <a:r>
                        <a:rPr lang="he-IL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למשרדים הרלוונטיים)</a:t>
                      </a:r>
                      <a:endParaRPr lang="he-IL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בשל אי תשלום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בגלל הפונה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845872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טרם הסתיים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54% (רוב ככל הבקשות</a:t>
                      </a:r>
                      <a:r>
                        <a:rPr lang="he-IL" sz="12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הוגשו בחודש וחצי האחרונים ואנו נמצאים בקשר עם כל המבקשים ופועלים למשלוח מענה )</a:t>
                      </a:r>
                      <a:endParaRPr lang="he-IL" sz="120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 בקשות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952937" y="204411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08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583680" y="365760"/>
            <a:ext cx="504561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הליכים משפטיים נגד הרשות 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4873051"/>
              </p:ext>
            </p:extLst>
          </p:nvPr>
        </p:nvGraphicFramePr>
        <p:xfrm>
          <a:off x="1350496" y="1310509"/>
          <a:ext cx="9453492" cy="3835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פסקי הדין שניתנו ביחס לרשות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בעד הרשות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נגד הרשות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נגד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בעד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ההליך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תלוי ועומד בבית המשפט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עתירות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אין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אין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אין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410739" y="251979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38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68086" y="365760"/>
            <a:ext cx="496120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שאילתות ישירות חברי הכנסת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946618"/>
              </p:ext>
            </p:extLst>
          </p:nvPr>
        </p:nvGraphicFramePr>
        <p:xfrm>
          <a:off x="1350496" y="1103247"/>
          <a:ext cx="9453492" cy="4338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85403"/>
                <a:gridCol w="2349305"/>
                <a:gridCol w="1955411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</a:t>
                      </a:r>
                      <a:r>
                        <a:rPr lang="he-IL" sz="2000" b="1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שאילתות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077242" y="146353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שאילתה ישירה היא שאילתה שהתשובה עליה נמסרת בכתב לחבר הכנסת השואל. על השר שנשאל להשיב בכתב </a:t>
            </a:r>
            <a:r>
              <a:rPr lang="he-IL" b="1" u="sng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בתוך 21 יום</a:t>
            </a:r>
            <a:r>
              <a:rPr lang="he-IL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מיום קבלת השאילתה. העתק התשובה נמסר ליושב-ראש הכנסת.</a:t>
            </a:r>
          </a:p>
        </p:txBody>
      </p:sp>
    </p:spTree>
    <p:extLst>
      <p:ext uri="{BB962C8B-B14F-4D97-AF65-F5344CB8AC3E}">
        <p14:creationId xmlns:p14="http://schemas.microsoft.com/office/powerpoint/2010/main" val="188447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5760"/>
            <a:ext cx="659305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פרסום דו"ח התקשרויות רבעוני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6585143"/>
              </p:ext>
            </p:extLst>
          </p:nvPr>
        </p:nvGraphicFramePr>
        <p:xfrm>
          <a:off x="773722" y="1310509"/>
          <a:ext cx="10030266" cy="17526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71711"/>
                <a:gridCol w="1671711"/>
                <a:gridCol w="1671711"/>
                <a:gridCol w="1671711"/>
                <a:gridCol w="1671711"/>
                <a:gridCol w="1671711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3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4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2017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באופן מלא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חלקית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 פורסם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12745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Gisha"/>
                          <a:sym typeface="Wingdings"/>
                        </a:rPr>
                        <a:t>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12745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Gisha"/>
                          <a:sym typeface="Wingdings"/>
                        </a:rPr>
                        <a:t>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12745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Gisha"/>
                          <a:sym typeface="Wingdings"/>
                        </a:rPr>
                        <a:t>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12745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Gisha"/>
                          <a:sym typeface="Wingdings"/>
                        </a:rPr>
                        <a:t>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12745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Gisha"/>
                          <a:sym typeface="Wingdings"/>
                        </a:rPr>
                        <a:t>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919421" y="240630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מפורסם באתר האינטרנט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50894" y="3935506"/>
            <a:ext cx="9386047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e-IL" dirty="0" smtClean="0"/>
              <a:t>דו"ח התקשרויות 2016 נמצא באחריות משרד רה"מ ועומד לקראת פרסום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e-IL" dirty="0" smtClean="0"/>
              <a:t>דו"ח 2017 – טרם פורסם בשל היערכות המשרד לפעילות עצמאית והעברת האחריות ממשרד רה"מ למשרד.</a:t>
            </a:r>
          </a:p>
        </p:txBody>
      </p:sp>
    </p:spTree>
    <p:extLst>
      <p:ext uri="{BB962C8B-B14F-4D97-AF65-F5344CB8AC3E}">
        <p14:creationId xmlns:p14="http://schemas.microsoft.com/office/powerpoint/2010/main" val="254250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9692"/>
            <a:ext cx="6593059" cy="523220"/>
          </a:xfrm>
          <a:prstGeom prst="rect">
            <a:avLst/>
          </a:prstGeom>
          <a:noFill/>
        </p:spPr>
        <p:txBody>
          <a:bodyPr wrap="square" rtlCol="1" anchor="b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מאגרים שהועלו לאתר</a:t>
            </a:r>
            <a:r>
              <a:rPr lang="en-US" sz="2800" dirty="0" smtClean="0">
                <a:solidFill>
                  <a:schemeClr val="accent3">
                    <a:lumMod val="75000"/>
                  </a:schemeClr>
                </a:solidFill>
                <a:latin typeface="Agency FB" panose="020B0503020202020204" pitchFamily="34" charset="0"/>
                <a:cs typeface="Retro Perspective" panose="02000503000000000000" pitchFamily="2" charset="-79"/>
              </a:rPr>
              <a:t>DATA.GOV.IL </a:t>
            </a:r>
            <a:endParaRPr lang="he-IL" sz="2800" dirty="0" smtClean="0">
              <a:solidFill>
                <a:schemeClr val="accent3">
                  <a:lumMod val="75000"/>
                </a:schemeClr>
              </a:solidFill>
              <a:latin typeface="Agency FB" panose="020B0503020202020204" pitchFamily="34" charset="0"/>
              <a:cs typeface="Retro Perspective" panose="02000503000000000000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30658" y="888980"/>
            <a:ext cx="8998634" cy="255454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כמות מאגרי המידע: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מהם חמשת המאגרים הנצפים ביותר?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באיזה פורמט מעלים את חמשת המאגרים הנצפים ביותר? (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xml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html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Pdf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וכו')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כמות הכניסות בחמשת המאגרים הנצפים ביותר: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482353" y="4015293"/>
            <a:ext cx="69117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* בשלב זה אין מאגרי מידע אשר עולים לאתר זה.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7657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תוצאת תמונה עבור סמל הכנסת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36" y="5779444"/>
            <a:ext cx="872197" cy="107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-1" y="5779444"/>
            <a:ext cx="41640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e-IL" i="0" strike="noStrike" dirty="0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הוועדה המיוחדת ליישום </a:t>
            </a:r>
            <a:r>
              <a:rPr lang="he-IL" i="0" strike="noStrike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הנגשת</a:t>
            </a:r>
            <a:r>
              <a:rPr lang="he-IL" i="0" strike="noStrike" dirty="0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 המידע הממשלתי ועקרונות שקיפותו לציבור</a:t>
            </a:r>
            <a:endParaRPr lang="he-IL" i="0" dirty="0" smtClean="0">
              <a:solidFill>
                <a:schemeClr val="accent1">
                  <a:lumMod val="75000"/>
                </a:schemeClr>
              </a:solidFill>
              <a:effectLst/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algn="just"/>
            <a:endParaRPr lang="he-IL" i="0" dirty="0">
              <a:solidFill>
                <a:schemeClr val="accent1">
                  <a:lumMod val="75000"/>
                </a:schemeClr>
              </a:solidFill>
              <a:effectLst/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94579" y="365760"/>
            <a:ext cx="7234713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פרויקטים נוספים של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המידע לציבור והתייחסות חופשית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623127" y="1831588"/>
            <a:ext cx="8820728" cy="43396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/>
              <a:t>משרד ירושלים ומורשת רואה חשיבות רבה </a:t>
            </a:r>
            <a:r>
              <a:rPr lang="he-IL" sz="2000" dirty="0" err="1" smtClean="0"/>
              <a:t>בהנגשת</a:t>
            </a:r>
            <a:r>
              <a:rPr lang="he-IL" sz="2000" dirty="0" smtClean="0"/>
              <a:t> מידע לציבור.</a:t>
            </a:r>
          </a:p>
          <a:p>
            <a:r>
              <a:rPr lang="he-IL" sz="2000" dirty="0" smtClean="0"/>
              <a:t>החל מהקמתו פעל המשרד לבניית אתר אינטרנט משרדי, ולפני כשלושה חודשים עלה אתר המשרד לאויר.</a:t>
            </a:r>
          </a:p>
          <a:p>
            <a:r>
              <a:rPr lang="he-IL" sz="2000" dirty="0" smtClean="0"/>
              <a:t>באתר ניתן למצוא מידע בנוגע לפעילות המשרד, לרבות:</a:t>
            </a:r>
          </a:p>
          <a:p>
            <a:pPr marL="285750" indent="-285750">
              <a:buFontTx/>
              <a:buChar char="-"/>
            </a:pPr>
            <a:r>
              <a:rPr lang="he-IL" sz="2000" dirty="0" smtClean="0"/>
              <a:t>רשימת מיזמי מורשת. </a:t>
            </a:r>
          </a:p>
          <a:p>
            <a:pPr marL="285750" indent="-285750">
              <a:buFontTx/>
              <a:buChar char="-"/>
            </a:pPr>
            <a:r>
              <a:rPr lang="he-IL" sz="2000" dirty="0" smtClean="0"/>
              <a:t>רשימת מסלולי תיירות בירושלים.</a:t>
            </a:r>
          </a:p>
          <a:p>
            <a:pPr marL="285750" indent="-285750">
              <a:buFontTx/>
              <a:buChar char="-"/>
            </a:pPr>
            <a:r>
              <a:rPr lang="he-IL" sz="2000" dirty="0" smtClean="0"/>
              <a:t>רשימת החלטות ממשלה הנוגעות לפעילות המשרד</a:t>
            </a:r>
          </a:p>
          <a:p>
            <a:pPr marL="285750" indent="-285750">
              <a:buFontTx/>
              <a:buChar char="-"/>
            </a:pPr>
            <a:r>
              <a:rPr lang="he-IL" sz="2000" dirty="0" smtClean="0"/>
              <a:t>קישור </a:t>
            </a:r>
            <a:r>
              <a:rPr lang="he-IL" sz="2000" dirty="0"/>
              <a:t>ל</a:t>
            </a:r>
            <a:r>
              <a:rPr lang="he-IL" sz="2000" dirty="0" smtClean="0"/>
              <a:t>מבחני התמיכה של הרשות לפיתוח ירושלים, המופעלים מכוח תכניות שמנהל המשרד</a:t>
            </a:r>
          </a:p>
          <a:p>
            <a:pPr marL="285750" indent="-285750">
              <a:buFontTx/>
              <a:buChar char="-"/>
            </a:pPr>
            <a:r>
              <a:rPr lang="he-IL" sz="2000" dirty="0" smtClean="0"/>
              <a:t>קיצור דרך לאתר הרשות לפיתוח ירושלים – זרוע ביצוע של המשרד</a:t>
            </a:r>
          </a:p>
          <a:p>
            <a:pPr marL="285750" indent="-285750">
              <a:buFontTx/>
              <a:buChar char="-"/>
            </a:pPr>
            <a:endParaRPr lang="he-IL" sz="2000" dirty="0" smtClean="0"/>
          </a:p>
          <a:p>
            <a:pPr marL="285750" indent="-285750">
              <a:buFontTx/>
              <a:buChar char="-"/>
            </a:pPr>
            <a:endParaRPr lang="he-IL" sz="2000" dirty="0" smtClean="0"/>
          </a:p>
          <a:p>
            <a:pPr marL="285750" indent="-285750">
              <a:buFontTx/>
              <a:buChar char="-"/>
            </a:pPr>
            <a:endParaRPr lang="he-IL" dirty="0" smtClean="0"/>
          </a:p>
          <a:p>
            <a:pPr marL="285750" indent="-285750">
              <a:buFontTx/>
              <a:buChar char="-"/>
            </a:pPr>
            <a:endParaRPr lang="he-IL" dirty="0" smtClean="0"/>
          </a:p>
        </p:txBody>
      </p:sp>
    </p:spTree>
    <p:extLst>
      <p:ext uri="{BB962C8B-B14F-4D97-AF65-F5344CB8AC3E}">
        <p14:creationId xmlns:p14="http://schemas.microsoft.com/office/powerpoint/2010/main" val="98466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9CC26709-368C-4D72-9060-94E5B3FF3CD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D3F6F8A-F551-43DB-90B4-63BDC4EB8946}"/>
</file>

<file path=customXml/itemProps2.xml><?xml version="1.0" encoding="utf-8"?>
<ds:datastoreItem xmlns:ds="http://schemas.openxmlformats.org/officeDocument/2006/customXml" ds:itemID="{CC5CBA24-DCE1-41D2-A0F6-DCBC3D324F78}"/>
</file>

<file path=customXml/itemProps3.xml><?xml version="1.0" encoding="utf-8"?>
<ds:datastoreItem xmlns:ds="http://schemas.openxmlformats.org/officeDocument/2006/customXml" ds:itemID="{8269E082-92D0-43AA-B1C4-BE9726E195C3}"/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6969</TotalTime>
  <Words>638</Words>
  <Application>Microsoft Office PowerPoint</Application>
  <PresentationFormat>מותאם אישית</PresentationFormat>
  <Paragraphs>153</Paragraphs>
  <Slides>9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9</vt:i4>
      </vt:variant>
    </vt:vector>
  </HeadingPairs>
  <TitlesOfParts>
    <vt:vector size="10" baseType="lpstr">
      <vt:lpstr>Retrospect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אורח</dc:creator>
  <cp:lastModifiedBy>דורין אמר</cp:lastModifiedBy>
  <cp:revision>29</cp:revision>
  <dcterms:created xsi:type="dcterms:W3CDTF">2017-07-06T09:47:58Z</dcterms:created>
  <dcterms:modified xsi:type="dcterms:W3CDTF">2017-10-26T07:11:30Z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2021066</vt:r8>
  </property>
</Properties>
</file>