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rts/chart24.xml" ContentType="application/vnd.openxmlformats-officedocument.drawingml.char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harts/chart9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charts/colors2.xml" ContentType="application/vnd.ms-office.chartcolorstyle+xml"/>
  <Override PartName="/ppt/charts/style2.xml" ContentType="application/vnd.ms-office.chartstyle+xml"/>
  <Override PartName="/ppt/charts/chart11.xml" ContentType="application/vnd.openxmlformats-officedocument.drawingml.chart+xml"/>
  <Override PartName="/ppt/theme/themeOverride9.xml" ContentType="application/vnd.openxmlformats-officedocument.themeOverride+xml"/>
  <Override PartName="/ppt/charts/colors1.xml" ContentType="application/vnd.ms-office.chartcolorstyle+xml"/>
  <Override PartName="/ppt/charts/style1.xml" ContentType="application/vnd.ms-office.chart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10.xml" ContentType="application/vnd.openxmlformats-officedocument.themeOverride+xml"/>
  <Override PartName="/ppt/charts/chart12.xml" ContentType="application/vnd.openxmlformats-officedocument.drawingml.chart+xml"/>
  <Override PartName="/ppt/theme/themeOverride15.xml" ContentType="application/vnd.openxmlformats-officedocument.themeOverride+xml"/>
  <Override PartName="/ppt/charts/chart19.xml" ContentType="application/vnd.openxmlformats-officedocument.drawingml.chart+xml"/>
  <Override PartName="/ppt/theme/themeOverride14.xml" ContentType="application/vnd.openxmlformats-officedocument.themeOverride+xml"/>
  <Override PartName="/ppt/charts/style3.xml" ContentType="application/vnd.ms-office.chartstyl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olors4.xml" ContentType="application/vnd.ms-office.chartcolorstyle+xml"/>
  <Override PartName="/ppt/charts/style4.xml" ContentType="application/vnd.ms-office.chartstyle+xml"/>
  <Override PartName="/ppt/charts/chart23.xml" ContentType="application/vnd.openxmlformats-officedocument.drawingml.chart+xml"/>
  <Override PartName="/ppt/charts/chart22.xml" ContentType="application/vnd.openxmlformats-officedocument.drawingml.chart+xml"/>
  <Override PartName="/ppt/charts/chart18.xml" ContentType="application/vnd.openxmlformats-officedocument.drawingml.chart+xml"/>
  <Override PartName="/ppt/charts/colors3.xml" ContentType="application/vnd.ms-office.chartcolor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4.xml" ContentType="application/vnd.openxmlformats-officedocument.drawingml.chart+xml"/>
  <Override PartName="/ppt/theme/themeOverride11.xml" ContentType="application/vnd.openxmlformats-officedocument.themeOverride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85" r:id="rId1"/>
  </p:sldMasterIdLst>
  <p:notesMasterIdLst>
    <p:notesMasterId r:id="rId25"/>
  </p:notesMasterIdLst>
  <p:handoutMasterIdLst>
    <p:handoutMasterId r:id="rId26"/>
  </p:handoutMasterIdLst>
  <p:sldIdLst>
    <p:sldId id="668" r:id="rId2"/>
    <p:sldId id="855" r:id="rId3"/>
    <p:sldId id="856" r:id="rId4"/>
    <p:sldId id="857" r:id="rId5"/>
    <p:sldId id="859" r:id="rId6"/>
    <p:sldId id="755" r:id="rId7"/>
    <p:sldId id="865" r:id="rId8"/>
    <p:sldId id="866" r:id="rId9"/>
    <p:sldId id="868" r:id="rId10"/>
    <p:sldId id="890" r:id="rId11"/>
    <p:sldId id="854" r:id="rId12"/>
    <p:sldId id="819" r:id="rId13"/>
    <p:sldId id="879" r:id="rId14"/>
    <p:sldId id="853" r:id="rId15"/>
    <p:sldId id="775" r:id="rId16"/>
    <p:sldId id="876" r:id="rId17"/>
    <p:sldId id="883" r:id="rId18"/>
    <p:sldId id="884" r:id="rId19"/>
    <p:sldId id="880" r:id="rId20"/>
    <p:sldId id="889" r:id="rId21"/>
    <p:sldId id="814" r:id="rId22"/>
    <p:sldId id="802" r:id="rId23"/>
    <p:sldId id="885" r:id="rId24"/>
  </p:sldIdLst>
  <p:sldSz cx="12192000" cy="6858000"/>
  <p:notesSz cx="67691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3535"/>
    <a:srgbClr val="6699FF"/>
    <a:srgbClr val="6666FF"/>
    <a:srgbClr val="178DBB"/>
    <a:srgbClr val="F44C18"/>
    <a:srgbClr val="F78009"/>
    <a:srgbClr val="000099"/>
    <a:srgbClr val="2E5369"/>
    <a:srgbClr val="99FF99"/>
    <a:srgbClr val="B0FE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סגנון ערכת נושא 2 - הדגשה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2833802-FEF1-4C79-8D5D-14CF1EAF98D9}" styleName="סגנון בהיר 2 - הדגשה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סגנון בהיר 3 - הדגשה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סגנון ביניים 2 - הדגשה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113A9D2-9D6B-4929-AA2D-F23B5EE8CBE7}" styleName="סגנון ערכת נושא 2 - הדגשה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סגנון בהיר 3 - הדגשה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5BE263C-DBD7-4A20-BB59-AAB30ACAA65A}" styleName="סגנון ביניים 3 - הדגשה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סגנון ביניים 3 - הדגשה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7292A2E-F333-43FB-9621-5CBBE7FDCDCB}" styleName="סגנון בהיר 2 - הדגשה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סגנון כהה 1 - הדגשה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סגנון בהיר 1 - הדגשה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977" autoAdjust="0"/>
    <p:restoredTop sz="98401" autoAdjust="0"/>
  </p:normalViewPr>
  <p:slideViewPr>
    <p:cSldViewPr snapToGrid="0">
      <p:cViewPr varScale="1">
        <p:scale>
          <a:sx n="73" d="100"/>
          <a:sy n="73" d="100"/>
        </p:scale>
        <p:origin x="86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312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6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75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7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77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south\users\M6U829\docs\2017\10\&#1505;&#1504;&#1488;&#1497;&#1514;%20-%20&#1506;&#1491;&#1499;&#1493;&#1503;%20&#1502;&#1510;&#1490;&#1514;%20&#1489;&#1491;&#1493;&#1488;&#1497;&#1501;.xlsb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south\users\M6U829\docs\2017\10\&#1505;&#1504;&#1488;&#1497;&#1514;%20-%20&#1506;&#1491;&#1499;&#1493;&#1503;%20&#1502;&#1510;&#1490;&#1514;%20&#1489;&#1491;&#1493;&#1488;&#1497;&#1501;.xlsb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south\users\M6U829\docs\2017\10\&#1505;&#1504;&#1488;&#1497;&#1514;%20-%20&#1506;&#1491;&#1499;&#1493;&#1503;%20&#1502;&#1510;&#1490;&#1514;%20&#1489;&#1491;&#1493;&#1488;&#1497;&#1501;.xlsb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2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3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4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5.xlsx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__________Microsoft_Excel6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__________Microsoft_Excel7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4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8.xlsx"/><Relationship Id="rId1" Type="http://schemas.openxmlformats.org/officeDocument/2006/relationships/themeOverride" Target="../theme/themeOverride11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9.xlsx"/><Relationship Id="rId1" Type="http://schemas.openxmlformats.org/officeDocument/2006/relationships/themeOverride" Target="../theme/themeOverride12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&#1514;&#1512;&#1513;&#1497;&#1501;%20&#1489;-%20Microsoft%20PowerPoint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0.xlsx"/><Relationship Id="rId1" Type="http://schemas.openxmlformats.org/officeDocument/2006/relationships/themeOverride" Target="../theme/themeOverride13.xm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mateh1\users\rvu6426\14.6\&#1495;&#1493;&#1489;&#1512;&#1514;1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../embeddings/oleObject1.bin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1.xlsx"/><Relationship Id="rId1" Type="http://schemas.openxmlformats.org/officeDocument/2006/relationships/themeOverride" Target="../theme/themeOverride15.xm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&#1514;&#1512;&#1513;&#1497;&#1501;%20&#1489;-%20Microsoft%20PowerPoint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&#1514;&#1512;&#1513;&#1497;&#1501;%20&#1489;-%20Microsoft%20PowerPoint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&#1514;&#1512;&#1513;&#1497;&#1501;%20&#1489;-%20Microsoft%20PowerPoint" TargetMode="Externa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 sz="1800" dirty="0"/>
              <a:t>96,345 תלמידים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גיליון1!$B$23</c:f>
              <c:strCache>
                <c:ptCount val="1"/>
                <c:pt idx="0">
                  <c:v>תלמידים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גיליון1!$A$24:$A$26</c:f>
              <c:strCache>
                <c:ptCount val="3"/>
                <c:pt idx="0">
                  <c:v>גן בלבד</c:v>
                </c:pt>
                <c:pt idx="1">
                  <c:v>יסודי</c:v>
                </c:pt>
                <c:pt idx="2">
                  <c:v>על יסודי</c:v>
                </c:pt>
              </c:strCache>
            </c:strRef>
          </c:cat>
          <c:val>
            <c:numRef>
              <c:f>גיליון1!$B$24:$B$26</c:f>
              <c:numCache>
                <c:formatCode>General</c:formatCode>
                <c:ptCount val="3"/>
                <c:pt idx="0">
                  <c:v>18685</c:v>
                </c:pt>
                <c:pt idx="1">
                  <c:v>46706</c:v>
                </c:pt>
                <c:pt idx="2">
                  <c:v>30954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E1-4AB5-801E-B2EEE0F5024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47889408"/>
        <c:axId val="47899392"/>
      </c:barChart>
      <c:catAx>
        <c:axId val="478894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47899392"/>
        <c:crosses val="autoZero"/>
        <c:auto val="1"/>
        <c:lblAlgn val="ctr"/>
        <c:lblOffset val="100"/>
        <c:noMultiLvlLbl val="0"/>
      </c:catAx>
      <c:valAx>
        <c:axId val="47899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7889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he-I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he-IL" sz="1800"/>
              <a:t>6,668</a:t>
            </a:r>
            <a:r>
              <a:rPr lang="he-IL" sz="1800" baseline="0"/>
              <a:t> </a:t>
            </a:r>
            <a:r>
              <a:rPr lang="he-IL" sz="1800"/>
              <a:t>עו"ה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גיליון1!$B$31</c:f>
              <c:strCache>
                <c:ptCount val="1"/>
                <c:pt idx="0">
                  <c:v>עו"ה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גיליון1!$A$32:$A$34</c:f>
              <c:strCache>
                <c:ptCount val="3"/>
                <c:pt idx="0">
                  <c:v>גן בלבד</c:v>
                </c:pt>
                <c:pt idx="1">
                  <c:v>יסודי</c:v>
                </c:pt>
                <c:pt idx="2">
                  <c:v>על יסודי</c:v>
                </c:pt>
              </c:strCache>
            </c:strRef>
          </c:cat>
          <c:val>
            <c:numRef>
              <c:f>גיליון1!$B$32:$B$34</c:f>
              <c:numCache>
                <c:formatCode>General</c:formatCode>
                <c:ptCount val="3"/>
                <c:pt idx="0">
                  <c:v>725</c:v>
                </c:pt>
                <c:pt idx="1">
                  <c:v>4050</c:v>
                </c:pt>
                <c:pt idx="2">
                  <c:v>1968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DB-4852-8649-A8F39D81A5E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0986112"/>
        <c:axId val="80988800"/>
      </c:barChart>
      <c:catAx>
        <c:axId val="809861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80988800"/>
        <c:crosses val="autoZero"/>
        <c:auto val="1"/>
        <c:lblAlgn val="ctr"/>
        <c:lblOffset val="100"/>
        <c:noMultiLvlLbl val="0"/>
      </c:catAx>
      <c:valAx>
        <c:axId val="809888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0986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/>
      </a:pPr>
      <a:endParaRPr lang="he-IL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he-IL" sz="1800" dirty="0" smtClean="0"/>
              <a:t>847</a:t>
            </a:r>
            <a:r>
              <a:rPr lang="he-IL" sz="1800" baseline="0" dirty="0" smtClean="0"/>
              <a:t> ב</a:t>
            </a:r>
            <a:r>
              <a:rPr lang="he-IL" sz="1800" dirty="0" smtClean="0"/>
              <a:t>תי </a:t>
            </a:r>
            <a:r>
              <a:rPr lang="he-IL" sz="1800" dirty="0"/>
              <a:t>ספר </a:t>
            </a:r>
            <a:r>
              <a:rPr lang="he-IL" sz="1800" dirty="0" err="1"/>
              <a:t>וגנ"י</a:t>
            </a:r>
            <a:endParaRPr lang="he-IL" sz="1800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גיליון1!$B$16</c:f>
              <c:strCache>
                <c:ptCount val="1"/>
                <c:pt idx="0">
                  <c:v>חינוך רגיל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accent1"/>
              </a:solidFill>
            </a:ln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86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186-4C0C-B7F1-ECDDBFEFCFD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גיליון1!$A$17:$A$19</c:f>
              <c:strCache>
                <c:ptCount val="3"/>
                <c:pt idx="0">
                  <c:v>גן בלבד</c:v>
                </c:pt>
                <c:pt idx="1">
                  <c:v>יסודי</c:v>
                </c:pt>
                <c:pt idx="2">
                  <c:v>על יסודי</c:v>
                </c:pt>
              </c:strCache>
            </c:strRef>
          </c:cat>
          <c:val>
            <c:numRef>
              <c:f>גיליון1!$B$17:$B$19</c:f>
              <c:numCache>
                <c:formatCode>General</c:formatCode>
                <c:ptCount val="3"/>
                <c:pt idx="0">
                  <c:v>662</c:v>
                </c:pt>
                <c:pt idx="1">
                  <c:v>90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186-4C0C-B7F1-ECDDBFEFCFDC}"/>
            </c:ext>
          </c:extLst>
        </c:ser>
        <c:ser>
          <c:idx val="1"/>
          <c:order val="1"/>
          <c:tx>
            <c:strRef>
              <c:f>גיליון1!$C$16</c:f>
              <c:strCache>
                <c:ptCount val="1"/>
                <c:pt idx="0">
                  <c:v>חינוך מיוחד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גיליון1!$A$17:$A$19</c:f>
              <c:strCache>
                <c:ptCount val="3"/>
                <c:pt idx="0">
                  <c:v>גן בלבד</c:v>
                </c:pt>
                <c:pt idx="1">
                  <c:v>יסודי</c:v>
                </c:pt>
                <c:pt idx="2">
                  <c:v>על יסודי</c:v>
                </c:pt>
              </c:strCache>
            </c:strRef>
          </c:cat>
          <c:val>
            <c:numRef>
              <c:f>גיליון1!$C$17:$C$19</c:f>
              <c:numCache>
                <c:formatCode>General</c:formatCode>
                <c:ptCount val="3"/>
                <c:pt idx="0">
                  <c:v>48</c:v>
                </c:pt>
                <c:pt idx="1">
                  <c:v>10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186-4C0C-B7F1-ECDDBFEFCFD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1025280"/>
        <c:axId val="81035264"/>
      </c:barChart>
      <c:catAx>
        <c:axId val="810252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81035264"/>
        <c:crosses val="autoZero"/>
        <c:auto val="1"/>
        <c:lblAlgn val="ctr"/>
        <c:lblOffset val="100"/>
        <c:noMultiLvlLbl val="0"/>
      </c:catAx>
      <c:valAx>
        <c:axId val="81035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02528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200" b="1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533</c:v>
                </c:pt>
                <c:pt idx="1">
                  <c:v>535</c:v>
                </c:pt>
                <c:pt idx="2">
                  <c:v>547</c:v>
                </c:pt>
                <c:pt idx="3">
                  <c:v>573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5-4590-9E82-DB913EC917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2063360"/>
        <c:axId val="82064896"/>
      </c:barChart>
      <c:catAx>
        <c:axId val="82063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064896"/>
        <c:crosses val="autoZero"/>
        <c:auto val="1"/>
        <c:lblAlgn val="ctr"/>
        <c:lblOffset val="100"/>
        <c:noMultiLvlLbl val="0"/>
      </c:catAx>
      <c:valAx>
        <c:axId val="820648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063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>
      <a:solidFill>
        <a:srgbClr val="31B4E6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484</c:v>
                </c:pt>
                <c:pt idx="1">
                  <c:v>495</c:v>
                </c:pt>
                <c:pt idx="2">
                  <c:v>510</c:v>
                </c:pt>
                <c:pt idx="3">
                  <c:v>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B5-4582-A568-0A2CF66621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2282752"/>
        <c:axId val="82288640"/>
      </c:barChart>
      <c:catAx>
        <c:axId val="8228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288640"/>
        <c:crosses val="autoZero"/>
        <c:auto val="1"/>
        <c:lblAlgn val="ctr"/>
        <c:lblOffset val="100"/>
        <c:noMultiLvlLbl val="0"/>
      </c:catAx>
      <c:valAx>
        <c:axId val="822886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282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178DBB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effectLst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509</c:v>
                </c:pt>
                <c:pt idx="1">
                  <c:v>504</c:v>
                </c:pt>
                <c:pt idx="2">
                  <c:v>516</c:v>
                </c:pt>
                <c:pt idx="3">
                  <c:v>528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AD-405B-A2E7-2751C6AE2F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2231296"/>
        <c:axId val="82232832"/>
      </c:barChart>
      <c:catAx>
        <c:axId val="8223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232832"/>
        <c:crosses val="autoZero"/>
        <c:auto val="1"/>
        <c:lblAlgn val="ctr"/>
        <c:lblOffset val="100"/>
        <c:noMultiLvlLbl val="0"/>
      </c:catAx>
      <c:valAx>
        <c:axId val="822328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23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178DBB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460</c:v>
                </c:pt>
                <c:pt idx="1">
                  <c:v>467</c:v>
                </c:pt>
                <c:pt idx="2">
                  <c:v>491</c:v>
                </c:pt>
                <c:pt idx="3">
                  <c:v>515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5B-4F02-BAFB-22B9776D80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2393344"/>
        <c:axId val="82407424"/>
      </c:barChart>
      <c:catAx>
        <c:axId val="8239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407424"/>
        <c:crosses val="autoZero"/>
        <c:auto val="1"/>
        <c:lblAlgn val="ctr"/>
        <c:lblOffset val="100"/>
        <c:noMultiLvlLbl val="0"/>
      </c:catAx>
      <c:valAx>
        <c:axId val="824074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393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178DBB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498</c:v>
                </c:pt>
                <c:pt idx="1">
                  <c:v>505</c:v>
                </c:pt>
                <c:pt idx="2">
                  <c:v>523</c:v>
                </c:pt>
                <c:pt idx="3">
                  <c:v>541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219-A9E8-1EEB8F1C31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1853824"/>
        <c:axId val="81855616"/>
      </c:barChart>
      <c:catAx>
        <c:axId val="81853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1855616"/>
        <c:crosses val="autoZero"/>
        <c:auto val="1"/>
        <c:lblAlgn val="ctr"/>
        <c:lblOffset val="100"/>
        <c:noMultiLvlLbl val="0"/>
      </c:catAx>
      <c:valAx>
        <c:axId val="818556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1853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178DBB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גיליון1!$A$2:$A$5</c:f>
              <c:strCache>
                <c:ptCount val="4"/>
                <c:pt idx="0">
                  <c:v>תשע"א</c:v>
                </c:pt>
                <c:pt idx="1">
                  <c:v>תשע"ו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435</c:v>
                </c:pt>
                <c:pt idx="1">
                  <c:v>422</c:v>
                </c:pt>
                <c:pt idx="2">
                  <c:v>449</c:v>
                </c:pt>
                <c:pt idx="3">
                  <c:v>476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C4-4DDF-B375-0AA2808938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1999744"/>
        <c:axId val="82001280"/>
      </c:barChart>
      <c:catAx>
        <c:axId val="81999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001280"/>
        <c:crosses val="autoZero"/>
        <c:auto val="1"/>
        <c:lblAlgn val="ctr"/>
        <c:lblOffset val="100"/>
        <c:noMultiLvlLbl val="0"/>
      </c:catAx>
      <c:valAx>
        <c:axId val="820012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1999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rgbClr val="178DBB"/>
      </a:solidFill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8DBB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גיליון1!$A$2:$A$4</c:f>
              <c:strCache>
                <c:ptCount val="3"/>
                <c:pt idx="0">
                  <c:v>תשע"ז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52</c:v>
                </c:pt>
                <c:pt idx="1">
                  <c:v>36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33-457C-8A74-B7CE9CF799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2041856"/>
        <c:axId val="82473728"/>
      </c:barChart>
      <c:catAx>
        <c:axId val="8204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473728"/>
        <c:crosses val="autoZero"/>
        <c:auto val="1"/>
        <c:lblAlgn val="ctr"/>
        <c:lblOffset val="100"/>
        <c:noMultiLvlLbl val="0"/>
      </c:catAx>
      <c:valAx>
        <c:axId val="8247372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041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ysClr val="windowText" lastClr="000000"/>
      </a:solidFill>
    </a:ln>
    <a:effectLst/>
  </c:spPr>
  <c:txPr>
    <a:bodyPr/>
    <a:lstStyle/>
    <a:p>
      <a:pPr>
        <a:defRPr sz="1400" b="1"/>
      </a:pPr>
      <a:endParaRPr lang="he-IL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8DBB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גיליון1!$A$2:$A$4</c:f>
              <c:strCache>
                <c:ptCount val="3"/>
                <c:pt idx="0">
                  <c:v>תשע"ז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16</c:v>
                </c:pt>
                <c:pt idx="1">
                  <c:v>11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A86-425C-A2B5-FAB0DA0D09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2560512"/>
        <c:axId val="82562048"/>
      </c:barChart>
      <c:catAx>
        <c:axId val="8256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2562048"/>
        <c:crosses val="autoZero"/>
        <c:auto val="1"/>
        <c:lblAlgn val="ctr"/>
        <c:lblOffset val="100"/>
        <c:noMultiLvlLbl val="0"/>
      </c:catAx>
      <c:valAx>
        <c:axId val="825620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2560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ysClr val="windowText" lastClr="000000"/>
      </a:solidFill>
    </a:ln>
    <a:effectLst/>
  </c:spPr>
  <c:txPr>
    <a:bodyPr/>
    <a:lstStyle/>
    <a:p>
      <a:pPr>
        <a:defRPr sz="1400" b="1">
          <a:solidFill>
            <a:schemeClr val="tx1"/>
          </a:solidFill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גיליון1!$A$3</c:f>
              <c:strCache>
                <c:ptCount val="1"/>
                <c:pt idx="0">
                  <c:v>מספר מוסדות במיקוד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גיליון1!$B$2:$D$2</c:f>
              <c:strCache>
                <c:ptCount val="3"/>
                <c:pt idx="0">
                  <c:v>תשע"ז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גיליון1!$B$3:$D$3</c:f>
              <c:numCache>
                <c:formatCode>General</c:formatCode>
                <c:ptCount val="3"/>
                <c:pt idx="0">
                  <c:v>10</c:v>
                </c:pt>
                <c:pt idx="1">
                  <c:v>5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703-43B5-86D1-2EE7AE027A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2623872"/>
        <c:axId val="82625664"/>
      </c:barChart>
      <c:catAx>
        <c:axId val="82623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82625664"/>
        <c:crosses val="autoZero"/>
        <c:auto val="1"/>
        <c:lblAlgn val="ctr"/>
        <c:lblOffset val="100"/>
        <c:noMultiLvlLbl val="0"/>
      </c:catAx>
      <c:valAx>
        <c:axId val="826256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82623872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גיליון1!$A$2:$A$6</c:f>
              <c:strCache>
                <c:ptCount val="5"/>
                <c:pt idx="0">
                  <c:v>תשע"א</c:v>
                </c:pt>
                <c:pt idx="1">
                  <c:v>תשע"ה</c:v>
                </c:pt>
                <c:pt idx="2">
                  <c:v>תשע"ו</c:v>
                </c:pt>
                <c:pt idx="3">
                  <c:v>תשע"ט</c:v>
                </c:pt>
                <c:pt idx="4">
                  <c:v>תשפ"ב</c:v>
                </c:pt>
              </c:strCache>
            </c:strRef>
          </c:cat>
          <c:val>
            <c:numRef>
              <c:f>גיליון1!$B$2:$B$6</c:f>
              <c:numCache>
                <c:formatCode>General</c:formatCode>
                <c:ptCount val="5"/>
                <c:pt idx="0">
                  <c:v>48.2</c:v>
                </c:pt>
                <c:pt idx="1">
                  <c:v>46.1</c:v>
                </c:pt>
                <c:pt idx="2">
                  <c:v>46.6</c:v>
                </c:pt>
                <c:pt idx="3">
                  <c:v>53</c:v>
                </c:pt>
                <c:pt idx="4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1E-4713-BD31-8E96BC8DA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3142144"/>
        <c:axId val="83143680"/>
      </c:barChart>
      <c:catAx>
        <c:axId val="83142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3143680"/>
        <c:crosses val="autoZero"/>
        <c:auto val="1"/>
        <c:lblAlgn val="ctr"/>
        <c:lblOffset val="100"/>
        <c:noMultiLvlLbl val="0"/>
      </c:catAx>
      <c:valAx>
        <c:axId val="831436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3142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ציון ממוצע</c:v>
                </c:pt>
              </c:strCache>
            </c:strRef>
          </c:tx>
          <c:spPr>
            <a:solidFill>
              <a:srgbClr val="31B4E6">
                <a:lumMod val="75000"/>
              </a:srgbClr>
            </a:solidFill>
            <a:ln>
              <a:solidFill>
                <a:srgbClr val="353535"/>
              </a:solidFill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41.26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AE2-4B66-B6C2-230F2301DA98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50.26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AE2-4B66-B6C2-230F2301DA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גיליון1!$A$2:$A$4</c:f>
              <c:strCache>
                <c:ptCount val="3"/>
                <c:pt idx="0">
                  <c:v>תשע"ה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31.26</c:v>
                </c:pt>
                <c:pt idx="1">
                  <c:v>47.26</c:v>
                </c:pt>
                <c:pt idx="2">
                  <c:v>59.26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77-4E75-AAEE-F50F1F15C2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4265216"/>
        <c:axId val="85327872"/>
      </c:barChart>
      <c:catAx>
        <c:axId val="84265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85327872"/>
        <c:crosses val="autoZero"/>
        <c:auto val="1"/>
        <c:lblAlgn val="ctr"/>
        <c:lblOffset val="100"/>
        <c:noMultiLvlLbl val="0"/>
      </c:catAx>
      <c:valAx>
        <c:axId val="853278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4265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he-IL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'[תרשים ב- Microsoft PowerPoint]גיליון1'!$A$1:$A$4</c:f>
              <c:strCache>
                <c:ptCount val="4"/>
                <c:pt idx="0">
                  <c:v>תשע"ה</c:v>
                </c:pt>
                <c:pt idx="1">
                  <c:v>תשע"ז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'[תרשים ב- Microsoft PowerPoint]גיליון1'!$B$1:$B$4</c:f>
              <c:numCache>
                <c:formatCode>General</c:formatCode>
                <c:ptCount val="4"/>
                <c:pt idx="0">
                  <c:v>49.36</c:v>
                </c:pt>
                <c:pt idx="1">
                  <c:v>50.27</c:v>
                </c:pt>
                <c:pt idx="2">
                  <c:v>53</c:v>
                </c:pt>
                <c:pt idx="3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65-452A-9A32-653C324789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5396864"/>
        <c:axId val="85427328"/>
      </c:barChart>
      <c:catAx>
        <c:axId val="8539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6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85427328"/>
        <c:crosses val="autoZero"/>
        <c:auto val="1"/>
        <c:lblAlgn val="ctr"/>
        <c:lblOffset val="100"/>
        <c:noMultiLvlLbl val="0"/>
      </c:catAx>
      <c:valAx>
        <c:axId val="85427328"/>
        <c:scaling>
          <c:orientation val="minMax"/>
        </c:scaling>
        <c:delete val="1"/>
        <c:axPos val="l"/>
        <c:majorGridlines/>
        <c:numFmt formatCode="General" sourceLinked="1"/>
        <c:majorTickMark val="none"/>
        <c:minorTickMark val="none"/>
        <c:tickLblPos val="nextTo"/>
        <c:crossAx val="853968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גיליון2!$D$1</c:f>
              <c:strCache>
                <c:ptCount val="1"/>
                <c:pt idx="0">
                  <c:v>אחוז הלומדים מקבוצת הגיל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גיליון2!$A$2:$A$6</c:f>
              <c:strCache>
                <c:ptCount val="5"/>
                <c:pt idx="0">
                  <c:v>תשע"ד</c:v>
                </c:pt>
                <c:pt idx="1">
                  <c:v>תשע"ה</c:v>
                </c:pt>
                <c:pt idx="2">
                  <c:v>תשע"ו</c:v>
                </c:pt>
                <c:pt idx="3">
                  <c:v>תשע"ט</c:v>
                </c:pt>
                <c:pt idx="4">
                  <c:v>תשפ"ב</c:v>
                </c:pt>
              </c:strCache>
            </c:strRef>
          </c:cat>
          <c:val>
            <c:numRef>
              <c:f>גיליון2!$D$2:$D$6</c:f>
              <c:numCache>
                <c:formatCode>General</c:formatCode>
                <c:ptCount val="5"/>
                <c:pt idx="0">
                  <c:v>63.8</c:v>
                </c:pt>
                <c:pt idx="1">
                  <c:v>70.2</c:v>
                </c:pt>
                <c:pt idx="2">
                  <c:v>78</c:v>
                </c:pt>
                <c:pt idx="3">
                  <c:v>80.16</c:v>
                </c:pt>
                <c:pt idx="4">
                  <c:v>87.66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BD-4121-9DB9-0A27E1C185E9}"/>
            </c:ext>
          </c:extLst>
        </c:ser>
        <c:ser>
          <c:idx val="1"/>
          <c:order val="1"/>
          <c:tx>
            <c:strRef>
              <c:f>גיליון2!$F$1</c:f>
              <c:strCache>
                <c:ptCount val="1"/>
                <c:pt idx="0">
                  <c:v>אחוז הלא לומדים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גיליון2!$A$2:$A$6</c:f>
              <c:strCache>
                <c:ptCount val="5"/>
                <c:pt idx="0">
                  <c:v>תשע"ד</c:v>
                </c:pt>
                <c:pt idx="1">
                  <c:v>תשע"ה</c:v>
                </c:pt>
                <c:pt idx="2">
                  <c:v>תשע"ו</c:v>
                </c:pt>
                <c:pt idx="3">
                  <c:v>תשע"ט</c:v>
                </c:pt>
                <c:pt idx="4">
                  <c:v>תשפ"ב</c:v>
                </c:pt>
              </c:strCache>
            </c:strRef>
          </c:cat>
          <c:val>
            <c:numRef>
              <c:f>גיליון2!$F$2:$F$6</c:f>
              <c:numCache>
                <c:formatCode>General</c:formatCode>
                <c:ptCount val="5"/>
                <c:pt idx="0">
                  <c:v>36.154000000000003</c:v>
                </c:pt>
                <c:pt idx="1">
                  <c:v>29.84</c:v>
                </c:pt>
                <c:pt idx="2">
                  <c:v>22</c:v>
                </c:pt>
                <c:pt idx="3">
                  <c:v>19.48</c:v>
                </c:pt>
                <c:pt idx="4">
                  <c:v>12.34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9BD-4121-9DB9-0A27E1C185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9425536"/>
        <c:axId val="79427072"/>
      </c:barChart>
      <c:catAx>
        <c:axId val="79425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79427072"/>
        <c:crosses val="autoZero"/>
        <c:auto val="1"/>
        <c:lblAlgn val="ctr"/>
        <c:lblOffset val="100"/>
        <c:noMultiLvlLbl val="0"/>
      </c:catAx>
      <c:valAx>
        <c:axId val="794270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9425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ysClr val="windowText" lastClr="000000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ysClr val="windowText" lastClr="000000"/>
          </a:solidFill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705380577427793E-2"/>
          <c:y val="0.12829942074226588"/>
          <c:w val="0.84914173102556967"/>
          <c:h val="0.7409981562629441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גיליון1!$E$8</c:f>
              <c:strCache>
                <c:ptCount val="1"/>
                <c:pt idx="0">
                  <c:v>מספר סטודנטים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גיליון1!$F$7:$H$7</c:f>
              <c:strCache>
                <c:ptCount val="3"/>
                <c:pt idx="0">
                  <c:v>תשע"ו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גיליון1!$F$8:$H$8</c:f>
              <c:numCache>
                <c:formatCode>General</c:formatCode>
                <c:ptCount val="3"/>
                <c:pt idx="0">
                  <c:v>2632</c:v>
                </c:pt>
                <c:pt idx="1">
                  <c:v>2961</c:v>
                </c:pt>
                <c:pt idx="2">
                  <c:v>3330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93-43BB-AD07-72A4DEB08A13}"/>
            </c:ext>
          </c:extLst>
        </c:ser>
        <c:ser>
          <c:idx val="1"/>
          <c:order val="1"/>
          <c:tx>
            <c:strRef>
              <c:f>גיליון1!$E$9</c:f>
              <c:strCache>
                <c:ptCount val="1"/>
                <c:pt idx="0">
                  <c:v>שיעור מסה"כ אוכלוסייה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invertIfNegative val="0"/>
          <c:dLbls>
            <c:dLbl>
              <c:idx val="0"/>
              <c:layout>
                <c:manualLayout>
                  <c:x val="-5.5555555555555558E-3"/>
                  <c:y val="-4.62962962962962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993-43BB-AD07-72A4DEB08A13}"/>
                </c:ext>
              </c:extLst>
            </c:dLbl>
            <c:dLbl>
              <c:idx val="1"/>
              <c:layout>
                <c:manualLayout>
                  <c:x val="-2.7777777777777779E-3"/>
                  <c:y val="-4.62962962962962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993-43BB-AD07-72A4DEB08A13}"/>
                </c:ext>
              </c:extLst>
            </c:dLbl>
            <c:dLbl>
              <c:idx val="2"/>
              <c:layout>
                <c:manualLayout>
                  <c:x val="0"/>
                  <c:y val="-3.2407407407407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993-43BB-AD07-72A4DEB08A1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גיליון1!$F$7:$H$7</c:f>
              <c:strCache>
                <c:ptCount val="3"/>
                <c:pt idx="0">
                  <c:v>תשע"ו</c:v>
                </c:pt>
                <c:pt idx="1">
                  <c:v>תשע"ט</c:v>
                </c:pt>
                <c:pt idx="2">
                  <c:v>תשפ"ב</c:v>
                </c:pt>
              </c:strCache>
            </c:strRef>
          </c:cat>
          <c:val>
            <c:numRef>
              <c:f>גיליון1!$F$9:$H$9</c:f>
              <c:numCache>
                <c:formatCode>0.00%</c:formatCode>
                <c:ptCount val="3"/>
                <c:pt idx="0">
                  <c:v>3.9E-2</c:v>
                </c:pt>
                <c:pt idx="1">
                  <c:v>4.1000000000000002E-2</c:v>
                </c:pt>
                <c:pt idx="2">
                  <c:v>4.2999999999999997E-2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993-43BB-AD07-72A4DEB08A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7861632"/>
        <c:axId val="77863168"/>
      </c:barChart>
      <c:catAx>
        <c:axId val="778616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7863168"/>
        <c:crosses val="autoZero"/>
        <c:auto val="1"/>
        <c:lblAlgn val="ctr"/>
        <c:lblOffset val="100"/>
        <c:noMultiLvlLbl val="0"/>
      </c:catAx>
      <c:valAx>
        <c:axId val="778631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7861632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2000" b="1"/>
      </a:pPr>
      <a:endParaRPr lang="he-IL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7094017094017096E-2"/>
          <c:y val="0.12373333333333333"/>
          <c:w val="0.96581196581196582"/>
          <c:h val="0.789437380839147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'[618397+  דוג'' למוסד בדואי במחוז דרום סמלי 618207.xlsx] יסודי דרום 618397 אלביירוני'!$E$19</c:f>
              <c:strCache>
                <c:ptCount val="1"/>
                <c:pt idx="0">
                  <c:v>שעות</c:v>
                </c:pt>
              </c:strCache>
            </c:strRef>
          </c:tx>
          <c:spPr>
            <a:solidFill>
              <a:srgbClr val="178DBB"/>
            </a:solidFill>
            <a:ln w="12700">
              <a:solidFill>
                <a:sysClr val="windowText" lastClr="000000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800" dirty="0" smtClean="0"/>
                      <a:t>53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531-44D6-A3BE-298D693ACD5F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800" dirty="0" smtClean="0"/>
                      <a:t>75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531-44D6-A3BE-298D693ACD5F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800" dirty="0" smtClean="0"/>
                      <a:t>97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531-44D6-A3BE-298D693ACD5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'[618397+  דוג'' למוסד בדואי במחוז דרום סמלי 618207.xlsx] יסודי דרום 618397 אלביירוני'!$D$20:$D$24</c:f>
              <c:strCache>
                <c:ptCount val="5"/>
                <c:pt idx="0">
                  <c:v>תשע"ה</c:v>
                </c:pt>
                <c:pt idx="1">
                  <c:v>תשע"ו</c:v>
                </c:pt>
                <c:pt idx="2">
                  <c:v>תשע"ז</c:v>
                </c:pt>
                <c:pt idx="3">
                  <c:v>תשע"ח</c:v>
                </c:pt>
                <c:pt idx="4">
                  <c:v>תשע"ט</c:v>
                </c:pt>
              </c:strCache>
            </c:strRef>
          </c:cat>
          <c:val>
            <c:numRef>
              <c:f>'[618397+  דוג'' למוסד בדואי במחוז דרום סמלי 618207.xlsx] יסודי דרום 618397 אלביירוני'!$E$20:$E$24</c:f>
              <c:numCache>
                <c:formatCode>_ * #,##0_ ;_ * \-#,##0_ ;_ * "-"??_ ;_ @_ </c:formatCode>
                <c:ptCount val="5"/>
                <c:pt idx="0" formatCode="General">
                  <c:v>9</c:v>
                </c:pt>
                <c:pt idx="1">
                  <c:v>31</c:v>
                </c:pt>
                <c:pt idx="2">
                  <c:v>53</c:v>
                </c:pt>
                <c:pt idx="3">
                  <c:v>73</c:v>
                </c:pt>
                <c:pt idx="4">
                  <c:v>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31-44D6-A3BE-298D693ACD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8259584"/>
        <c:axId val="88265472"/>
      </c:barChart>
      <c:catAx>
        <c:axId val="88259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88265472"/>
        <c:crosses val="autoZero"/>
        <c:auto val="1"/>
        <c:lblAlgn val="ctr"/>
        <c:lblOffset val="100"/>
        <c:noMultiLvlLbl val="0"/>
      </c:catAx>
      <c:valAx>
        <c:axId val="882654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8259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he-IL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he-IL"/>
              <a:t>מספר עו"ה מוסמכים ולא מוסמכים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1.5669515669515671E-2"/>
          <c:y val="0.24170153530772764"/>
          <c:w val="0.96866096866096862"/>
          <c:h val="0.664137933250434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גיליון1!$A$3</c:f>
              <c:strCache>
                <c:ptCount val="1"/>
                <c:pt idx="0">
                  <c:v>מוסמך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גיליון1!$B$2:$E$2</c:f>
              <c:strCache>
                <c:ptCount val="4"/>
                <c:pt idx="0">
                  <c:v>תשע"ז</c:v>
                </c:pt>
                <c:pt idx="1">
                  <c:v>תשע"ח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גיליון1!$B$3:$E$3</c:f>
              <c:numCache>
                <c:formatCode>General</c:formatCode>
                <c:ptCount val="4"/>
                <c:pt idx="0">
                  <c:v>6484</c:v>
                </c:pt>
                <c:pt idx="1">
                  <c:v>6028</c:v>
                </c:pt>
                <c:pt idx="2">
                  <c:v>7025</c:v>
                </c:pt>
                <c:pt idx="3">
                  <c:v>7400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E2-46B0-B772-FAAB5E152D2B}"/>
            </c:ext>
          </c:extLst>
        </c:ser>
        <c:ser>
          <c:idx val="1"/>
          <c:order val="1"/>
          <c:tx>
            <c:strRef>
              <c:f>גיליון1!$A$4</c:f>
              <c:strCache>
                <c:ptCount val="1"/>
                <c:pt idx="0">
                  <c:v>לא מוסמך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גיליון1!$B$2:$E$2</c:f>
              <c:strCache>
                <c:ptCount val="4"/>
                <c:pt idx="0">
                  <c:v>תשע"ז</c:v>
                </c:pt>
                <c:pt idx="1">
                  <c:v>תשע"ח</c:v>
                </c:pt>
                <c:pt idx="2">
                  <c:v>תשע"ט</c:v>
                </c:pt>
                <c:pt idx="3">
                  <c:v>תשפ"ב</c:v>
                </c:pt>
              </c:strCache>
            </c:strRef>
          </c:cat>
          <c:val>
            <c:numRef>
              <c:f>גיליון1!$B$4:$E$4</c:f>
              <c:numCache>
                <c:formatCode>General</c:formatCode>
                <c:ptCount val="4"/>
                <c:pt idx="0">
                  <c:v>1201</c:v>
                </c:pt>
                <c:pt idx="1">
                  <c:v>640</c:v>
                </c:pt>
                <c:pt idx="2">
                  <c:v>500</c:v>
                </c:pt>
                <c:pt idx="3">
                  <c:v>150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E2-46B0-B772-FAAB5E152D2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86925696"/>
        <c:axId val="86927232"/>
      </c:barChart>
      <c:catAx>
        <c:axId val="869256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86927232"/>
        <c:crosses val="autoZero"/>
        <c:auto val="1"/>
        <c:lblAlgn val="ctr"/>
        <c:lblOffset val="100"/>
        <c:noMultiLvlLbl val="0"/>
      </c:catAx>
      <c:valAx>
        <c:axId val="869272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6925696"/>
        <c:crosses val="autoZero"/>
        <c:crossBetween val="between"/>
      </c:valAx>
      <c:spPr>
        <a:noFill/>
      </c:spPr>
    </c:plotArea>
    <c:legend>
      <c:legendPos val="b"/>
      <c:layout>
        <c:manualLayout>
          <c:xMode val="edge"/>
          <c:yMode val="edge"/>
          <c:x val="0.41537474482356374"/>
          <c:y val="0.13164120013870836"/>
          <c:w val="0.22018944747291205"/>
          <c:h val="6.7762690072095219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יחידות נוער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c:rich>
      </c:tx>
      <c:layout/>
      <c:overlay val="0"/>
      <c:spPr>
        <a:ln>
          <a:solidFill>
            <a:schemeClr val="tx1"/>
          </a:solidFill>
        </a:ln>
      </c:spPr>
    </c:title>
    <c:autoTitleDeleted val="0"/>
    <c:plotArea>
      <c:layout>
        <c:manualLayout>
          <c:layoutTarget val="inner"/>
          <c:xMode val="edge"/>
          <c:yMode val="edge"/>
          <c:x val="3.0555555555555555E-2"/>
          <c:y val="0.16666666666666666"/>
          <c:w val="0.93888888888888888"/>
          <c:h val="0.6928470399533390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PowerPoint]גיליון2'!$C$4:$E$4</c:f>
              <c:strCache>
                <c:ptCount val="3"/>
                <c:pt idx="0">
                  <c:v>תשע"ט</c:v>
                </c:pt>
                <c:pt idx="1">
                  <c:v>תשע"ז</c:v>
                </c:pt>
                <c:pt idx="2">
                  <c:v>תשע"ו</c:v>
                </c:pt>
              </c:strCache>
            </c:strRef>
          </c:cat>
          <c:val>
            <c:numRef>
              <c:f>'[תרשים ב- Microsoft PowerPoint]גיליון2'!$C$5:$E$5</c:f>
              <c:numCache>
                <c:formatCode>General</c:formatCode>
                <c:ptCount val="3"/>
                <c:pt idx="0">
                  <c:v>9</c:v>
                </c:pt>
                <c:pt idx="1">
                  <c:v>9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CB-47EE-B5E9-ECA05A39F3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5"/>
        <c:axId val="90522752"/>
        <c:axId val="90524288"/>
      </c:barChart>
      <c:catAx>
        <c:axId val="90522752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90524288"/>
        <c:crosses val="autoZero"/>
        <c:auto val="1"/>
        <c:lblAlgn val="ctr"/>
        <c:lblOffset val="100"/>
        <c:noMultiLvlLbl val="0"/>
      </c:catAx>
      <c:valAx>
        <c:axId val="90524288"/>
        <c:scaling>
          <c:orientation val="minMax"/>
        </c:scaling>
        <c:delete val="1"/>
        <c:axPos val="r"/>
        <c:majorGridlines>
          <c:spPr>
            <a:ln>
              <a:solidFill>
                <a:schemeClr val="tx1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905227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מתנ"סים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c:rich>
      </c:tx>
      <c:layout/>
      <c:overlay val="0"/>
      <c:spPr>
        <a:ln>
          <a:solidFill>
            <a:schemeClr val="tx1"/>
          </a:solidFill>
        </a:ln>
      </c:spPr>
    </c:title>
    <c:autoTitleDeleted val="0"/>
    <c:plotArea>
      <c:layout>
        <c:manualLayout>
          <c:layoutTarget val="inner"/>
          <c:xMode val="edge"/>
          <c:yMode val="edge"/>
          <c:x val="3.0555555555555555E-2"/>
          <c:y val="0.1736760832662787"/>
          <c:w val="0.93888888888888888"/>
          <c:h val="0.6858375137897393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PowerPoint]גיליון1'!$C$6:$E$6</c:f>
              <c:strCache>
                <c:ptCount val="3"/>
                <c:pt idx="0">
                  <c:v>תשע"ט</c:v>
                </c:pt>
                <c:pt idx="1">
                  <c:v>תשע"ז</c:v>
                </c:pt>
                <c:pt idx="2">
                  <c:v>תשע"ו</c:v>
                </c:pt>
              </c:strCache>
            </c:strRef>
          </c:cat>
          <c:val>
            <c:numRef>
              <c:f>'[תרשים ב- Microsoft PowerPoint]גיליון1'!$C$7:$E$7</c:f>
              <c:numCache>
                <c:formatCode>General</c:formatCode>
                <c:ptCount val="3"/>
                <c:pt idx="0">
                  <c:v>9</c:v>
                </c:pt>
                <c:pt idx="1">
                  <c:v>7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F2-4D27-A138-4C12D80F45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1"/>
        <c:axId val="90557824"/>
        <c:axId val="90559616"/>
      </c:barChart>
      <c:catAx>
        <c:axId val="9055782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90559616"/>
        <c:crosses val="autoZero"/>
        <c:auto val="1"/>
        <c:lblAlgn val="ctr"/>
        <c:lblOffset val="100"/>
        <c:noMultiLvlLbl val="0"/>
      </c:catAx>
      <c:valAx>
        <c:axId val="90559616"/>
        <c:scaling>
          <c:orientation val="minMax"/>
        </c:scaling>
        <c:delete val="1"/>
        <c:axPos val="r"/>
        <c:majorGridlines/>
        <c:numFmt formatCode="General" sourceLinked="1"/>
        <c:majorTickMark val="out"/>
        <c:minorTickMark val="none"/>
        <c:tickLblPos val="nextTo"/>
        <c:crossAx val="90557824"/>
        <c:crosses val="autoZero"/>
        <c:crossBetween val="between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בתי ספר עוגן בקהילה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c:rich>
      </c:tx>
      <c:layout/>
      <c:overlay val="0"/>
      <c:spPr>
        <a:ln>
          <a:solidFill>
            <a:schemeClr val="tx1"/>
          </a:solidFill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'[תרשים ב- Microsoft PowerPoint]גיליון1'!$C$11:$F$11</c:f>
              <c:strCache>
                <c:ptCount val="4"/>
                <c:pt idx="0">
                  <c:v>תשפ"ב</c:v>
                </c:pt>
                <c:pt idx="1">
                  <c:v>תשע"ט</c:v>
                </c:pt>
                <c:pt idx="2">
                  <c:v>תשע"ז</c:v>
                </c:pt>
                <c:pt idx="3">
                  <c:v>תשע"ו</c:v>
                </c:pt>
              </c:strCache>
            </c:strRef>
          </c:cat>
          <c:val>
            <c:numRef>
              <c:f>'[תרשים ב- Microsoft PowerPoint]גיליון1'!$C$12:$F$12</c:f>
              <c:numCache>
                <c:formatCode>General</c:formatCode>
                <c:ptCount val="4"/>
                <c:pt idx="0">
                  <c:v>72</c:v>
                </c:pt>
                <c:pt idx="1">
                  <c:v>58</c:v>
                </c:pt>
                <c:pt idx="2">
                  <c:v>42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FA-4F27-91C1-D56924CEFE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584960"/>
        <c:axId val="90586496"/>
      </c:barChart>
      <c:catAx>
        <c:axId val="9058496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90586496"/>
        <c:crosses val="autoZero"/>
        <c:auto val="1"/>
        <c:lblAlgn val="ctr"/>
        <c:lblOffset val="100"/>
        <c:noMultiLvlLbl val="0"/>
      </c:catAx>
      <c:valAx>
        <c:axId val="90586496"/>
        <c:scaling>
          <c:orientation val="minMax"/>
        </c:scaling>
        <c:delete val="1"/>
        <c:axPos val="r"/>
        <c:majorGridlines/>
        <c:numFmt formatCode="General" sourceLinked="1"/>
        <c:majorTickMark val="out"/>
        <c:minorTickMark val="none"/>
        <c:tickLblPos val="nextTo"/>
        <c:crossAx val="90584960"/>
        <c:crosses val="autoZero"/>
        <c:crossBetween val="between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b="1" dirty="0" smtClean="0"/>
              <a:t>תקציב פיתוח גנים וכיתות לימוד (</a:t>
            </a:r>
            <a:r>
              <a:rPr lang="he-IL" b="1" dirty="0" err="1" smtClean="0"/>
              <a:t>מל"ש</a:t>
            </a:r>
            <a:r>
              <a:rPr lang="he-IL" b="1" dirty="0" smtClean="0"/>
              <a:t>)</a:t>
            </a:r>
            <a:endParaRPr lang="he-IL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גיליון1!$B$2:$B$7</c:f>
              <c:numCache>
                <c:formatCode>#,##0</c:formatCode>
                <c:ptCount val="6"/>
                <c:pt idx="0">
                  <c:v>98</c:v>
                </c:pt>
                <c:pt idx="1">
                  <c:v>236</c:v>
                </c:pt>
                <c:pt idx="2">
                  <c:v>236</c:v>
                </c:pt>
                <c:pt idx="3">
                  <c:v>236</c:v>
                </c:pt>
                <c:pt idx="4">
                  <c:v>236</c:v>
                </c:pt>
                <c:pt idx="5">
                  <c:v>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E1-4F04-ABCF-1A91577A0F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0622976"/>
        <c:axId val="96940800"/>
      </c:barChart>
      <c:catAx>
        <c:axId val="9062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6940800"/>
        <c:crosses val="autoZero"/>
        <c:auto val="1"/>
        <c:lblAlgn val="ctr"/>
        <c:lblOffset val="100"/>
        <c:noMultiLvlLbl val="0"/>
      </c:catAx>
      <c:valAx>
        <c:axId val="96940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90622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>
                <a:latin typeface="David" panose="020E0502060401010101" pitchFamily="34" charset="-79"/>
                <a:cs typeface="David" panose="020E0502060401010101" pitchFamily="34" charset="-79"/>
              </a:defRPr>
            </a:pPr>
            <a:r>
              <a:rPr lang="he-IL" dirty="0"/>
              <a:t>מספר ילדי 3-5 ללא מסגרות חינוך</a:t>
            </a:r>
          </a:p>
        </c:rich>
      </c:tx>
      <c:layout>
        <c:manualLayout>
          <c:xMode val="edge"/>
          <c:yMode val="edge"/>
          <c:x val="0.30856699234660123"/>
          <c:y val="1.4062499134934847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מספר ילדי 3-4 ללא מסגרות חינוך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solidFill>
                <a:schemeClr val="accent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גיליון1!$A$2:$A$7</c:f>
              <c:strCache>
                <c:ptCount val="6"/>
                <c:pt idx="0">
                  <c:v>תשפ"א 2021</c:v>
                </c:pt>
                <c:pt idx="1">
                  <c:v>תש"פ 2020</c:v>
                </c:pt>
                <c:pt idx="2">
                  <c:v>תשע"ט 2019</c:v>
                </c:pt>
                <c:pt idx="3">
                  <c:v>תשע"ח 2018</c:v>
                </c:pt>
                <c:pt idx="4">
                  <c:v>תשע"ז 2017</c:v>
                </c:pt>
                <c:pt idx="5">
                  <c:v>תשע"ו 2016</c:v>
                </c:pt>
              </c:strCache>
            </c:strRef>
          </c:cat>
          <c:val>
            <c:numRef>
              <c:f>גיליון1!$B$2:$B$7</c:f>
              <c:numCache>
                <c:formatCode>General</c:formatCode>
                <c:ptCount val="6"/>
                <c:pt idx="0">
                  <c:v>0</c:v>
                </c:pt>
                <c:pt idx="1">
                  <c:v>813</c:v>
                </c:pt>
                <c:pt idx="2">
                  <c:v>813</c:v>
                </c:pt>
                <c:pt idx="3">
                  <c:v>1500</c:v>
                </c:pt>
                <c:pt idx="4">
                  <c:v>4843</c:v>
                </c:pt>
                <c:pt idx="5">
                  <c:v>5131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14-4BD6-9F18-DCEAFA61B9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96171904"/>
        <c:axId val="96183040"/>
      </c:barChart>
      <c:catAx>
        <c:axId val="96171904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96183040"/>
        <c:crosses val="autoZero"/>
        <c:auto val="1"/>
        <c:lblAlgn val="ctr"/>
        <c:lblOffset val="100"/>
        <c:noMultiLvlLbl val="0"/>
      </c:catAx>
      <c:valAx>
        <c:axId val="96183040"/>
        <c:scaling>
          <c:orientation val="minMax"/>
        </c:scaling>
        <c:delete val="1"/>
        <c:axPos val="r"/>
        <c:majorGridlines/>
        <c:numFmt formatCode="General" sourceLinked="1"/>
        <c:majorTickMark val="none"/>
        <c:minorTickMark val="none"/>
        <c:tickLblPos val="nextTo"/>
        <c:crossAx val="96171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4EAF3A-B875-4D0A-B633-54107BE5A5FC}" type="doc">
      <dgm:prSet loTypeId="urn:microsoft.com/office/officeart/2005/8/layout/default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pPr rtl="1"/>
          <a:endParaRPr lang="he-IL"/>
        </a:p>
      </dgm:t>
    </dgm:pt>
    <dgm:pt modelId="{54CBF31C-8DBD-4553-B5A3-3A9EA3E6FCDD}">
      <dgm:prSet phldrT="[טקסט]"/>
      <dgm:spPr/>
      <dgm:t>
        <a:bodyPr/>
        <a:lstStyle/>
        <a:p>
          <a:pPr rtl="1"/>
          <a:r>
            <a:rPr lang="he-IL" dirty="0" smtClean="0"/>
            <a:t>שילוב סטודנטים בהשכלה גבוהה 110,000 </a:t>
          </a:r>
          <a:r>
            <a:rPr lang="he-IL" dirty="0" err="1" smtClean="0"/>
            <a:t>מל"ש</a:t>
          </a:r>
          <a:endParaRPr lang="he-IL" dirty="0"/>
        </a:p>
      </dgm:t>
    </dgm:pt>
    <dgm:pt modelId="{70EE2D45-C84D-4F7B-BC08-44242CC3E51C}" type="parTrans" cxnId="{1B62CC14-7EB6-41E1-9B0C-273C28E04818}">
      <dgm:prSet/>
      <dgm:spPr/>
      <dgm:t>
        <a:bodyPr/>
        <a:lstStyle/>
        <a:p>
          <a:pPr rtl="1"/>
          <a:endParaRPr lang="he-IL"/>
        </a:p>
      </dgm:t>
    </dgm:pt>
    <dgm:pt modelId="{9C63DFED-8CDA-4CB2-9F55-7F37F26D7429}" type="sibTrans" cxnId="{1B62CC14-7EB6-41E1-9B0C-273C28E04818}">
      <dgm:prSet/>
      <dgm:spPr/>
      <dgm:t>
        <a:bodyPr/>
        <a:lstStyle/>
        <a:p>
          <a:pPr rtl="1"/>
          <a:endParaRPr lang="he-IL"/>
        </a:p>
      </dgm:t>
    </dgm:pt>
    <dgm:pt modelId="{8FCFC23E-E94C-4B10-8617-5399ADE41CEF}">
      <dgm:prSet phldrT="[טקסט]"/>
      <dgm:spPr/>
      <dgm:t>
        <a:bodyPr/>
        <a:lstStyle/>
        <a:p>
          <a:pPr rtl="1"/>
          <a:r>
            <a:rPr lang="he-IL" dirty="0" smtClean="0"/>
            <a:t>חינוך בלתי פורמאלי (מיזמים משותפים- חקלאות)</a:t>
          </a:r>
        </a:p>
        <a:p>
          <a:pPr rtl="1"/>
          <a:r>
            <a:rPr lang="he-IL" dirty="0" smtClean="0"/>
            <a:t>20 </a:t>
          </a:r>
          <a:r>
            <a:rPr lang="he-IL" dirty="0" err="1" smtClean="0"/>
            <a:t>מל"ש</a:t>
          </a:r>
          <a:endParaRPr lang="he-IL" dirty="0"/>
        </a:p>
      </dgm:t>
    </dgm:pt>
    <dgm:pt modelId="{AD1638E0-6E36-447F-9D26-B5D04B078287}" type="parTrans" cxnId="{FFEFCB7B-B40F-4283-A5DB-3F61EEF3F26B}">
      <dgm:prSet/>
      <dgm:spPr/>
      <dgm:t>
        <a:bodyPr/>
        <a:lstStyle/>
        <a:p>
          <a:pPr rtl="1"/>
          <a:endParaRPr lang="he-IL"/>
        </a:p>
      </dgm:t>
    </dgm:pt>
    <dgm:pt modelId="{1FE16715-3683-4311-B318-A11222C08C01}" type="sibTrans" cxnId="{FFEFCB7B-B40F-4283-A5DB-3F61EEF3F26B}">
      <dgm:prSet/>
      <dgm:spPr/>
      <dgm:t>
        <a:bodyPr/>
        <a:lstStyle/>
        <a:p>
          <a:pPr rtl="1"/>
          <a:endParaRPr lang="he-IL"/>
        </a:p>
      </dgm:t>
    </dgm:pt>
    <dgm:pt modelId="{A4FD41C4-6698-40E1-AF8D-5A61399D5FC9}">
      <dgm:prSet phldrT="[טקסט]"/>
      <dgm:spPr/>
      <dgm:t>
        <a:bodyPr/>
        <a:lstStyle/>
        <a:p>
          <a:pPr rtl="1"/>
          <a:r>
            <a:rPr lang="he-IL" dirty="0" smtClean="0"/>
            <a:t>פיתוח מוסדות חינוך- 1,180 </a:t>
          </a:r>
          <a:r>
            <a:rPr lang="he-IL" dirty="0" err="1" smtClean="0"/>
            <a:t>מל"ש</a:t>
          </a:r>
          <a:endParaRPr lang="he-IL" dirty="0"/>
        </a:p>
      </dgm:t>
    </dgm:pt>
    <dgm:pt modelId="{B94473AE-0A6D-4623-8DA7-5CB2DDE40BD5}" type="parTrans" cxnId="{06367A7F-E91B-4E51-B069-BADF427A8A26}">
      <dgm:prSet/>
      <dgm:spPr/>
      <dgm:t>
        <a:bodyPr/>
        <a:lstStyle/>
        <a:p>
          <a:pPr rtl="1"/>
          <a:endParaRPr lang="he-IL"/>
        </a:p>
      </dgm:t>
    </dgm:pt>
    <dgm:pt modelId="{9D5F4A3E-D92C-49FF-86AB-9C6EC0C4F33F}" type="sibTrans" cxnId="{06367A7F-E91B-4E51-B069-BADF427A8A26}">
      <dgm:prSet/>
      <dgm:spPr/>
      <dgm:t>
        <a:bodyPr/>
        <a:lstStyle/>
        <a:p>
          <a:pPr rtl="1"/>
          <a:endParaRPr lang="he-IL"/>
        </a:p>
      </dgm:t>
    </dgm:pt>
    <dgm:pt modelId="{6D92EFCD-823E-4EAC-A7C2-92996C07FDA9}">
      <dgm:prSet phldrT="[טקסט]"/>
      <dgm:spPr/>
      <dgm:t>
        <a:bodyPr/>
        <a:lstStyle/>
        <a:p>
          <a:pPr rtl="1"/>
          <a:r>
            <a:rPr lang="he-IL" dirty="0" smtClean="0"/>
            <a:t>החלטת ממשלה 2397- </a:t>
          </a:r>
        </a:p>
        <a:p>
          <a:pPr rtl="1"/>
          <a:r>
            <a:rPr lang="he-IL" dirty="0" smtClean="0"/>
            <a:t>120 </a:t>
          </a:r>
          <a:r>
            <a:rPr lang="he-IL" dirty="0" err="1" smtClean="0"/>
            <a:t>מל"ש</a:t>
          </a:r>
          <a:endParaRPr lang="he-IL" dirty="0"/>
        </a:p>
      </dgm:t>
    </dgm:pt>
    <dgm:pt modelId="{B5A05ECC-1417-482A-8EDB-F851BF9E7596}" type="parTrans" cxnId="{0C9B2D09-8EF2-40EA-B04F-20B293DE23C6}">
      <dgm:prSet/>
      <dgm:spPr/>
      <dgm:t>
        <a:bodyPr/>
        <a:lstStyle/>
        <a:p>
          <a:pPr rtl="1"/>
          <a:endParaRPr lang="he-IL"/>
        </a:p>
      </dgm:t>
    </dgm:pt>
    <dgm:pt modelId="{4885B7B9-541F-4B85-ACA1-96BC956A0E12}" type="sibTrans" cxnId="{0C9B2D09-8EF2-40EA-B04F-20B293DE23C6}">
      <dgm:prSet/>
      <dgm:spPr/>
      <dgm:t>
        <a:bodyPr/>
        <a:lstStyle/>
        <a:p>
          <a:pPr rtl="1"/>
          <a:endParaRPr lang="he-IL"/>
        </a:p>
      </dgm:t>
    </dgm:pt>
    <dgm:pt modelId="{175F5E18-3791-4B92-8523-EB5AFEBA8813}">
      <dgm:prSet phldrT="[טקסט]"/>
      <dgm:spPr/>
      <dgm:t>
        <a:bodyPr/>
        <a:lstStyle/>
        <a:p>
          <a:pPr rtl="1"/>
          <a:r>
            <a:rPr lang="he-IL" dirty="0" smtClean="0"/>
            <a:t>החלטת ממשלה 2397- </a:t>
          </a:r>
        </a:p>
        <a:p>
          <a:pPr rtl="1"/>
          <a:r>
            <a:rPr lang="he-IL" dirty="0" smtClean="0"/>
            <a:t>120 </a:t>
          </a:r>
          <a:r>
            <a:rPr lang="he-IL" dirty="0" err="1" smtClean="0"/>
            <a:t>מל"ש</a:t>
          </a:r>
          <a:endParaRPr lang="he-IL" dirty="0"/>
        </a:p>
      </dgm:t>
    </dgm:pt>
    <dgm:pt modelId="{837628D1-D107-4EA3-A0B9-DC740E36C233}" type="parTrans" cxnId="{934ACC79-34D2-4679-8C33-2819D1178581}">
      <dgm:prSet/>
      <dgm:spPr/>
      <dgm:t>
        <a:bodyPr/>
        <a:lstStyle/>
        <a:p>
          <a:pPr rtl="1"/>
          <a:endParaRPr lang="he-IL"/>
        </a:p>
      </dgm:t>
    </dgm:pt>
    <dgm:pt modelId="{A9B2BA91-547B-4A0F-A0F8-7D73F90E8B09}" type="sibTrans" cxnId="{934ACC79-34D2-4679-8C33-2819D1178581}">
      <dgm:prSet/>
      <dgm:spPr/>
      <dgm:t>
        <a:bodyPr/>
        <a:lstStyle/>
        <a:p>
          <a:pPr rtl="1"/>
          <a:endParaRPr lang="he-IL"/>
        </a:p>
      </dgm:t>
    </dgm:pt>
    <dgm:pt modelId="{F2565871-1956-4CB3-B8B7-80C9AF4E842E}">
      <dgm:prSet/>
      <dgm:spPr/>
      <dgm:t>
        <a:bodyPr/>
        <a:lstStyle/>
        <a:p>
          <a:pPr rtl="1"/>
          <a:r>
            <a:rPr lang="he-IL" dirty="0" smtClean="0"/>
            <a:t>חינוך בלתי פורמאלי (922)- 80 </a:t>
          </a:r>
          <a:r>
            <a:rPr lang="he-IL" dirty="0" err="1" smtClean="0"/>
            <a:t>מל"ש</a:t>
          </a:r>
          <a:endParaRPr lang="he-IL" dirty="0"/>
        </a:p>
      </dgm:t>
    </dgm:pt>
    <dgm:pt modelId="{7EA723A3-A184-4C48-848A-BC52B176AA83}" type="parTrans" cxnId="{A89AF539-5CFF-4D2E-935D-238695AB1EB0}">
      <dgm:prSet/>
      <dgm:spPr/>
      <dgm:t>
        <a:bodyPr/>
        <a:lstStyle/>
        <a:p>
          <a:pPr rtl="1"/>
          <a:endParaRPr lang="he-IL"/>
        </a:p>
      </dgm:t>
    </dgm:pt>
    <dgm:pt modelId="{D73057B0-E8F4-4BC4-B578-1E607A1A30F9}" type="sibTrans" cxnId="{A89AF539-5CFF-4D2E-935D-238695AB1EB0}">
      <dgm:prSet/>
      <dgm:spPr/>
      <dgm:t>
        <a:bodyPr/>
        <a:lstStyle/>
        <a:p>
          <a:pPr rtl="1"/>
          <a:endParaRPr lang="he-IL"/>
        </a:p>
      </dgm:t>
    </dgm:pt>
    <dgm:pt modelId="{9005241F-6761-41F4-973A-CAC50A32F7A3}">
      <dgm:prSet/>
      <dgm:spPr/>
      <dgm:t>
        <a:bodyPr/>
        <a:lstStyle/>
        <a:p>
          <a:pPr rtl="1"/>
          <a:r>
            <a:rPr lang="he-IL" dirty="0" smtClean="0"/>
            <a:t>הכשרת מורים (922)- 47 </a:t>
          </a:r>
          <a:r>
            <a:rPr lang="he-IL" dirty="0" err="1" smtClean="0"/>
            <a:t>מל"ש</a:t>
          </a:r>
          <a:endParaRPr lang="he-IL" dirty="0"/>
        </a:p>
      </dgm:t>
    </dgm:pt>
    <dgm:pt modelId="{3C15EA29-C3D6-456C-8FF2-F19414EC87B4}" type="parTrans" cxnId="{E57BA4CD-E07A-4B9B-9323-2E19C343A0C1}">
      <dgm:prSet/>
      <dgm:spPr/>
      <dgm:t>
        <a:bodyPr/>
        <a:lstStyle/>
        <a:p>
          <a:pPr rtl="1"/>
          <a:endParaRPr lang="he-IL"/>
        </a:p>
      </dgm:t>
    </dgm:pt>
    <dgm:pt modelId="{E18F2287-A1D1-424C-9EEA-FF8B3B1C0EB8}" type="sibTrans" cxnId="{E57BA4CD-E07A-4B9B-9323-2E19C343A0C1}">
      <dgm:prSet/>
      <dgm:spPr/>
      <dgm:t>
        <a:bodyPr/>
        <a:lstStyle/>
        <a:p>
          <a:pPr rtl="1"/>
          <a:endParaRPr lang="he-IL"/>
        </a:p>
      </dgm:t>
    </dgm:pt>
    <dgm:pt modelId="{ADAD77CF-8DF6-4317-BB5E-9FE487087B6F}">
      <dgm:prSet/>
      <dgm:spPr/>
      <dgm:t>
        <a:bodyPr/>
        <a:lstStyle/>
        <a:p>
          <a:pPr rtl="1"/>
          <a:r>
            <a:rPr lang="he-IL" dirty="0" smtClean="0"/>
            <a:t>תקצוב דיפרנציאלי 112 </a:t>
          </a:r>
          <a:r>
            <a:rPr lang="he-IL" dirty="0" err="1" smtClean="0"/>
            <a:t>מל"ש</a:t>
          </a:r>
          <a:endParaRPr lang="he-IL" dirty="0"/>
        </a:p>
      </dgm:t>
    </dgm:pt>
    <dgm:pt modelId="{BD86CD56-B76B-490E-AA71-C78CE5E6E121}" type="parTrans" cxnId="{57597B59-F310-4450-BCF7-2CC6225BD692}">
      <dgm:prSet/>
      <dgm:spPr/>
      <dgm:t>
        <a:bodyPr/>
        <a:lstStyle/>
        <a:p>
          <a:pPr rtl="1"/>
          <a:endParaRPr lang="he-IL"/>
        </a:p>
      </dgm:t>
    </dgm:pt>
    <dgm:pt modelId="{77CF4D10-3159-4586-8BF6-FB79D8EC5BCF}" type="sibTrans" cxnId="{57597B59-F310-4450-BCF7-2CC6225BD692}">
      <dgm:prSet/>
      <dgm:spPr/>
      <dgm:t>
        <a:bodyPr/>
        <a:lstStyle/>
        <a:p>
          <a:pPr rtl="1"/>
          <a:endParaRPr lang="he-IL"/>
        </a:p>
      </dgm:t>
    </dgm:pt>
    <dgm:pt modelId="{0626AB95-2E85-4419-BE8C-E3CC4F8BF89E}">
      <dgm:prSet/>
      <dgm:spPr/>
      <dgm:t>
        <a:bodyPr/>
        <a:lstStyle/>
        <a:p>
          <a:pPr rtl="1"/>
          <a:r>
            <a:rPr lang="he-IL" dirty="0" smtClean="0"/>
            <a:t>תקציב מוחזקות- </a:t>
          </a:r>
        </a:p>
        <a:p>
          <a:pPr rtl="1"/>
          <a:r>
            <a:rPr lang="he-IL" dirty="0" smtClean="0"/>
            <a:t>19 </a:t>
          </a:r>
          <a:r>
            <a:rPr lang="he-IL" dirty="0" err="1" smtClean="0"/>
            <a:t>מל"ש</a:t>
          </a:r>
          <a:endParaRPr lang="he-IL" dirty="0"/>
        </a:p>
      </dgm:t>
    </dgm:pt>
    <dgm:pt modelId="{F353F390-4ECA-472F-B864-AAABE96DE538}" type="parTrans" cxnId="{F3BEB08F-594A-431A-A243-C8CAA17F4809}">
      <dgm:prSet/>
      <dgm:spPr/>
      <dgm:t>
        <a:bodyPr/>
        <a:lstStyle/>
        <a:p>
          <a:pPr rtl="1"/>
          <a:endParaRPr lang="he-IL"/>
        </a:p>
      </dgm:t>
    </dgm:pt>
    <dgm:pt modelId="{4110DAE3-F99B-4708-B9B5-DCB320397668}" type="sibTrans" cxnId="{F3BEB08F-594A-431A-A243-C8CAA17F4809}">
      <dgm:prSet/>
      <dgm:spPr/>
      <dgm:t>
        <a:bodyPr/>
        <a:lstStyle/>
        <a:p>
          <a:pPr rtl="1"/>
          <a:endParaRPr lang="he-IL"/>
        </a:p>
      </dgm:t>
    </dgm:pt>
    <dgm:pt modelId="{0EAF7B59-CC3D-4076-A95C-F5DF99BB7B9F}" type="pres">
      <dgm:prSet presAssocID="{AB4EAF3A-B875-4D0A-B633-54107BE5A5F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669E73C-A56E-48E5-916B-200AA955D01B}" type="pres">
      <dgm:prSet presAssocID="{54CBF31C-8DBD-4553-B5A3-3A9EA3E6FCDD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C64137-37EB-4518-8205-33FC199A57E2}" type="pres">
      <dgm:prSet presAssocID="{9C63DFED-8CDA-4CB2-9F55-7F37F26D7429}" presName="sibTrans" presStyleCnt="0"/>
      <dgm:spPr/>
      <dgm:t>
        <a:bodyPr/>
        <a:lstStyle/>
        <a:p>
          <a:pPr rtl="1"/>
          <a:endParaRPr lang="he-IL"/>
        </a:p>
      </dgm:t>
    </dgm:pt>
    <dgm:pt modelId="{5C4F01EA-65CD-4C5A-84AA-3AD03969A947}" type="pres">
      <dgm:prSet presAssocID="{8FCFC23E-E94C-4B10-8617-5399ADE41CEF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7B7F41D-491C-4C6F-A9CC-D074507A347B}" type="pres">
      <dgm:prSet presAssocID="{1FE16715-3683-4311-B318-A11222C08C01}" presName="sibTrans" presStyleCnt="0"/>
      <dgm:spPr/>
      <dgm:t>
        <a:bodyPr/>
        <a:lstStyle/>
        <a:p>
          <a:pPr rtl="1"/>
          <a:endParaRPr lang="he-IL"/>
        </a:p>
      </dgm:t>
    </dgm:pt>
    <dgm:pt modelId="{DC889535-6777-438F-85D0-F802AB9B9179}" type="pres">
      <dgm:prSet presAssocID="{ADAD77CF-8DF6-4317-BB5E-9FE487087B6F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13EDE4E-EE2D-41CE-B666-F36B8849492F}" type="pres">
      <dgm:prSet presAssocID="{77CF4D10-3159-4586-8BF6-FB79D8EC5BCF}" presName="sibTrans" presStyleCnt="0"/>
      <dgm:spPr/>
      <dgm:t>
        <a:bodyPr/>
        <a:lstStyle/>
        <a:p>
          <a:pPr rtl="1"/>
          <a:endParaRPr lang="he-IL"/>
        </a:p>
      </dgm:t>
    </dgm:pt>
    <dgm:pt modelId="{6ECAD283-4E89-4C85-AD19-873205B15AB0}" type="pres">
      <dgm:prSet presAssocID="{A4FD41C4-6698-40E1-AF8D-5A61399D5FC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C04D062-D2AC-4055-A2A7-706351CE0BB4}" type="pres">
      <dgm:prSet presAssocID="{9D5F4A3E-D92C-49FF-86AB-9C6EC0C4F33F}" presName="sibTrans" presStyleCnt="0"/>
      <dgm:spPr/>
      <dgm:t>
        <a:bodyPr/>
        <a:lstStyle/>
        <a:p>
          <a:pPr rtl="1"/>
          <a:endParaRPr lang="he-IL"/>
        </a:p>
      </dgm:t>
    </dgm:pt>
    <dgm:pt modelId="{A210402F-CAB7-4482-A497-DC4E7031228F}" type="pres">
      <dgm:prSet presAssocID="{F2565871-1956-4CB3-B8B7-80C9AF4E842E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1C7D72E-2A83-4CCB-9226-85CB562028C4}" type="pres">
      <dgm:prSet presAssocID="{D73057B0-E8F4-4BC4-B578-1E607A1A30F9}" presName="sibTrans" presStyleCnt="0"/>
      <dgm:spPr/>
      <dgm:t>
        <a:bodyPr/>
        <a:lstStyle/>
        <a:p>
          <a:pPr rtl="1"/>
          <a:endParaRPr lang="he-IL"/>
        </a:p>
      </dgm:t>
    </dgm:pt>
    <dgm:pt modelId="{E3B65DC1-B592-4BC7-AA20-9F6F6B2C2DC3}" type="pres">
      <dgm:prSet presAssocID="{9005241F-6761-41F4-973A-CAC50A32F7A3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3BD750-0A61-4EEE-AD17-1D8B03698992}" type="pres">
      <dgm:prSet presAssocID="{E18F2287-A1D1-424C-9EEA-FF8B3B1C0EB8}" presName="sibTrans" presStyleCnt="0"/>
      <dgm:spPr/>
      <dgm:t>
        <a:bodyPr/>
        <a:lstStyle/>
        <a:p>
          <a:pPr rtl="1"/>
          <a:endParaRPr lang="he-IL"/>
        </a:p>
      </dgm:t>
    </dgm:pt>
    <dgm:pt modelId="{5581227E-D1BE-44CD-8E2C-C12B0D15C33C}" type="pres">
      <dgm:prSet presAssocID="{6D92EFCD-823E-4EAC-A7C2-92996C07FDA9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47EBA58-C823-4A9B-AFA2-4BD8088E7612}" type="pres">
      <dgm:prSet presAssocID="{4885B7B9-541F-4B85-ACA1-96BC956A0E12}" presName="sibTrans" presStyleCnt="0"/>
      <dgm:spPr/>
      <dgm:t>
        <a:bodyPr/>
        <a:lstStyle/>
        <a:p>
          <a:pPr rtl="1"/>
          <a:endParaRPr lang="he-IL"/>
        </a:p>
      </dgm:t>
    </dgm:pt>
    <dgm:pt modelId="{63536CB4-E4DE-45F3-A64E-A056B41BE6CF}" type="pres">
      <dgm:prSet presAssocID="{0626AB95-2E85-4419-BE8C-E3CC4F8BF89E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D3EA81E-904F-4576-AF09-32FB672D15DC}" type="pres">
      <dgm:prSet presAssocID="{4110DAE3-F99B-4708-B9B5-DCB320397668}" presName="sibTrans" presStyleCnt="0"/>
      <dgm:spPr/>
      <dgm:t>
        <a:bodyPr/>
        <a:lstStyle/>
        <a:p>
          <a:pPr rtl="1"/>
          <a:endParaRPr lang="he-IL"/>
        </a:p>
      </dgm:t>
    </dgm:pt>
    <dgm:pt modelId="{B14B85CD-A7D0-42CA-9894-C11DCFB576C9}" type="pres">
      <dgm:prSet presAssocID="{175F5E18-3791-4B92-8523-EB5AFEBA881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89AF539-5CFF-4D2E-935D-238695AB1EB0}" srcId="{AB4EAF3A-B875-4D0A-B633-54107BE5A5FC}" destId="{F2565871-1956-4CB3-B8B7-80C9AF4E842E}" srcOrd="4" destOrd="0" parTransId="{7EA723A3-A184-4C48-848A-BC52B176AA83}" sibTransId="{D73057B0-E8F4-4BC4-B578-1E607A1A30F9}"/>
    <dgm:cxn modelId="{54C62B0B-89F2-4BC9-8384-F74033A29E59}" type="presOf" srcId="{175F5E18-3791-4B92-8523-EB5AFEBA8813}" destId="{B14B85CD-A7D0-42CA-9894-C11DCFB576C9}" srcOrd="0" destOrd="0" presId="urn:microsoft.com/office/officeart/2005/8/layout/default"/>
    <dgm:cxn modelId="{1B62CC14-7EB6-41E1-9B0C-273C28E04818}" srcId="{AB4EAF3A-B875-4D0A-B633-54107BE5A5FC}" destId="{54CBF31C-8DBD-4553-B5A3-3A9EA3E6FCDD}" srcOrd="0" destOrd="0" parTransId="{70EE2D45-C84D-4F7B-BC08-44242CC3E51C}" sibTransId="{9C63DFED-8CDA-4CB2-9F55-7F37F26D7429}"/>
    <dgm:cxn modelId="{65FA6564-4BB4-42BE-BA17-B28340A88DB4}" type="presOf" srcId="{9005241F-6761-41F4-973A-CAC50A32F7A3}" destId="{E3B65DC1-B592-4BC7-AA20-9F6F6B2C2DC3}" srcOrd="0" destOrd="0" presId="urn:microsoft.com/office/officeart/2005/8/layout/default"/>
    <dgm:cxn modelId="{165DC5F8-944F-4263-849E-6AD4146FC139}" type="presOf" srcId="{54CBF31C-8DBD-4553-B5A3-3A9EA3E6FCDD}" destId="{2669E73C-A56E-48E5-916B-200AA955D01B}" srcOrd="0" destOrd="0" presId="urn:microsoft.com/office/officeart/2005/8/layout/default"/>
    <dgm:cxn modelId="{06367A7F-E91B-4E51-B069-BADF427A8A26}" srcId="{AB4EAF3A-B875-4D0A-B633-54107BE5A5FC}" destId="{A4FD41C4-6698-40E1-AF8D-5A61399D5FC9}" srcOrd="3" destOrd="0" parTransId="{B94473AE-0A6D-4623-8DA7-5CB2DDE40BD5}" sibTransId="{9D5F4A3E-D92C-49FF-86AB-9C6EC0C4F33F}"/>
    <dgm:cxn modelId="{FFEFCB7B-B40F-4283-A5DB-3F61EEF3F26B}" srcId="{AB4EAF3A-B875-4D0A-B633-54107BE5A5FC}" destId="{8FCFC23E-E94C-4B10-8617-5399ADE41CEF}" srcOrd="1" destOrd="0" parTransId="{AD1638E0-6E36-447F-9D26-B5D04B078287}" sibTransId="{1FE16715-3683-4311-B318-A11222C08C01}"/>
    <dgm:cxn modelId="{794F3321-AB21-4A47-B93B-305D42920C0E}" type="presOf" srcId="{6D92EFCD-823E-4EAC-A7C2-92996C07FDA9}" destId="{5581227E-D1BE-44CD-8E2C-C12B0D15C33C}" srcOrd="0" destOrd="0" presId="urn:microsoft.com/office/officeart/2005/8/layout/default"/>
    <dgm:cxn modelId="{0C9B2D09-8EF2-40EA-B04F-20B293DE23C6}" srcId="{AB4EAF3A-B875-4D0A-B633-54107BE5A5FC}" destId="{6D92EFCD-823E-4EAC-A7C2-92996C07FDA9}" srcOrd="6" destOrd="0" parTransId="{B5A05ECC-1417-482A-8EDB-F851BF9E7596}" sibTransId="{4885B7B9-541F-4B85-ACA1-96BC956A0E12}"/>
    <dgm:cxn modelId="{9CE55250-6E8B-4686-B37E-EA947A2A36CD}" type="presOf" srcId="{8FCFC23E-E94C-4B10-8617-5399ADE41CEF}" destId="{5C4F01EA-65CD-4C5A-84AA-3AD03969A947}" srcOrd="0" destOrd="0" presId="urn:microsoft.com/office/officeart/2005/8/layout/default"/>
    <dgm:cxn modelId="{57597B59-F310-4450-BCF7-2CC6225BD692}" srcId="{AB4EAF3A-B875-4D0A-B633-54107BE5A5FC}" destId="{ADAD77CF-8DF6-4317-BB5E-9FE487087B6F}" srcOrd="2" destOrd="0" parTransId="{BD86CD56-B76B-490E-AA71-C78CE5E6E121}" sibTransId="{77CF4D10-3159-4586-8BF6-FB79D8EC5BCF}"/>
    <dgm:cxn modelId="{BA061393-046F-4155-AAA8-07B97E098C76}" type="presOf" srcId="{F2565871-1956-4CB3-B8B7-80C9AF4E842E}" destId="{A210402F-CAB7-4482-A497-DC4E7031228F}" srcOrd="0" destOrd="0" presId="urn:microsoft.com/office/officeart/2005/8/layout/default"/>
    <dgm:cxn modelId="{F3BEB08F-594A-431A-A243-C8CAA17F4809}" srcId="{AB4EAF3A-B875-4D0A-B633-54107BE5A5FC}" destId="{0626AB95-2E85-4419-BE8C-E3CC4F8BF89E}" srcOrd="7" destOrd="0" parTransId="{F353F390-4ECA-472F-B864-AAABE96DE538}" sibTransId="{4110DAE3-F99B-4708-B9B5-DCB320397668}"/>
    <dgm:cxn modelId="{0D0D93FB-0EAA-44FC-8F50-BAA5D5BC8CAE}" type="presOf" srcId="{A4FD41C4-6698-40E1-AF8D-5A61399D5FC9}" destId="{6ECAD283-4E89-4C85-AD19-873205B15AB0}" srcOrd="0" destOrd="0" presId="urn:microsoft.com/office/officeart/2005/8/layout/default"/>
    <dgm:cxn modelId="{11E67CE5-BD7A-4201-8084-2E8A51EF6960}" type="presOf" srcId="{AB4EAF3A-B875-4D0A-B633-54107BE5A5FC}" destId="{0EAF7B59-CC3D-4076-A95C-F5DF99BB7B9F}" srcOrd="0" destOrd="0" presId="urn:microsoft.com/office/officeart/2005/8/layout/default"/>
    <dgm:cxn modelId="{9701E948-C2EC-4F5E-B44B-5E6350812EA2}" type="presOf" srcId="{ADAD77CF-8DF6-4317-BB5E-9FE487087B6F}" destId="{DC889535-6777-438F-85D0-F802AB9B9179}" srcOrd="0" destOrd="0" presId="urn:microsoft.com/office/officeart/2005/8/layout/default"/>
    <dgm:cxn modelId="{934ACC79-34D2-4679-8C33-2819D1178581}" srcId="{AB4EAF3A-B875-4D0A-B633-54107BE5A5FC}" destId="{175F5E18-3791-4B92-8523-EB5AFEBA8813}" srcOrd="8" destOrd="0" parTransId="{837628D1-D107-4EA3-A0B9-DC740E36C233}" sibTransId="{A9B2BA91-547B-4A0F-A0F8-7D73F90E8B09}"/>
    <dgm:cxn modelId="{B838EBA8-6B11-4E3D-AD6A-237C4C5BB874}" type="presOf" srcId="{0626AB95-2E85-4419-BE8C-E3CC4F8BF89E}" destId="{63536CB4-E4DE-45F3-A64E-A056B41BE6CF}" srcOrd="0" destOrd="0" presId="urn:microsoft.com/office/officeart/2005/8/layout/default"/>
    <dgm:cxn modelId="{E57BA4CD-E07A-4B9B-9323-2E19C343A0C1}" srcId="{AB4EAF3A-B875-4D0A-B633-54107BE5A5FC}" destId="{9005241F-6761-41F4-973A-CAC50A32F7A3}" srcOrd="5" destOrd="0" parTransId="{3C15EA29-C3D6-456C-8FF2-F19414EC87B4}" sibTransId="{E18F2287-A1D1-424C-9EEA-FF8B3B1C0EB8}"/>
    <dgm:cxn modelId="{C92CA9DD-7451-44D4-A0C6-BC5E28325A9B}" type="presParOf" srcId="{0EAF7B59-CC3D-4076-A95C-F5DF99BB7B9F}" destId="{2669E73C-A56E-48E5-916B-200AA955D01B}" srcOrd="0" destOrd="0" presId="urn:microsoft.com/office/officeart/2005/8/layout/default"/>
    <dgm:cxn modelId="{A7228A6A-0203-4209-AC7A-478593BB79C4}" type="presParOf" srcId="{0EAF7B59-CC3D-4076-A95C-F5DF99BB7B9F}" destId="{22C64137-37EB-4518-8205-33FC199A57E2}" srcOrd="1" destOrd="0" presId="urn:microsoft.com/office/officeart/2005/8/layout/default"/>
    <dgm:cxn modelId="{245C47A7-F64E-428E-AEB8-DE236FD03633}" type="presParOf" srcId="{0EAF7B59-CC3D-4076-A95C-F5DF99BB7B9F}" destId="{5C4F01EA-65CD-4C5A-84AA-3AD03969A947}" srcOrd="2" destOrd="0" presId="urn:microsoft.com/office/officeart/2005/8/layout/default"/>
    <dgm:cxn modelId="{DF51EBE6-AFE5-4BDD-B34D-8A8864B919C0}" type="presParOf" srcId="{0EAF7B59-CC3D-4076-A95C-F5DF99BB7B9F}" destId="{87B7F41D-491C-4C6F-A9CC-D074507A347B}" srcOrd="3" destOrd="0" presId="urn:microsoft.com/office/officeart/2005/8/layout/default"/>
    <dgm:cxn modelId="{42D13EE3-6F9F-466F-BEB1-9556F4AAB90B}" type="presParOf" srcId="{0EAF7B59-CC3D-4076-A95C-F5DF99BB7B9F}" destId="{DC889535-6777-438F-85D0-F802AB9B9179}" srcOrd="4" destOrd="0" presId="urn:microsoft.com/office/officeart/2005/8/layout/default"/>
    <dgm:cxn modelId="{249FE3C0-A42A-49DA-8633-275ACE49B8E2}" type="presParOf" srcId="{0EAF7B59-CC3D-4076-A95C-F5DF99BB7B9F}" destId="{D13EDE4E-EE2D-41CE-B666-F36B8849492F}" srcOrd="5" destOrd="0" presId="urn:microsoft.com/office/officeart/2005/8/layout/default"/>
    <dgm:cxn modelId="{F75CB6CD-2DD0-467B-BE54-122E73453B85}" type="presParOf" srcId="{0EAF7B59-CC3D-4076-A95C-F5DF99BB7B9F}" destId="{6ECAD283-4E89-4C85-AD19-873205B15AB0}" srcOrd="6" destOrd="0" presId="urn:microsoft.com/office/officeart/2005/8/layout/default"/>
    <dgm:cxn modelId="{B6ABB344-E0A8-4A5C-92AE-3830878ECFC5}" type="presParOf" srcId="{0EAF7B59-CC3D-4076-A95C-F5DF99BB7B9F}" destId="{4C04D062-D2AC-4055-A2A7-706351CE0BB4}" srcOrd="7" destOrd="0" presId="urn:microsoft.com/office/officeart/2005/8/layout/default"/>
    <dgm:cxn modelId="{BE6D1EA4-296C-4686-8672-A95BD0280812}" type="presParOf" srcId="{0EAF7B59-CC3D-4076-A95C-F5DF99BB7B9F}" destId="{A210402F-CAB7-4482-A497-DC4E7031228F}" srcOrd="8" destOrd="0" presId="urn:microsoft.com/office/officeart/2005/8/layout/default"/>
    <dgm:cxn modelId="{E3348108-1D70-48BF-B631-13CD7546F694}" type="presParOf" srcId="{0EAF7B59-CC3D-4076-A95C-F5DF99BB7B9F}" destId="{81C7D72E-2A83-4CCB-9226-85CB562028C4}" srcOrd="9" destOrd="0" presId="urn:microsoft.com/office/officeart/2005/8/layout/default"/>
    <dgm:cxn modelId="{1F5A574A-0A50-4462-BA0F-E252AFDA3B33}" type="presParOf" srcId="{0EAF7B59-CC3D-4076-A95C-F5DF99BB7B9F}" destId="{E3B65DC1-B592-4BC7-AA20-9F6F6B2C2DC3}" srcOrd="10" destOrd="0" presId="urn:microsoft.com/office/officeart/2005/8/layout/default"/>
    <dgm:cxn modelId="{4069BCF2-5214-4028-9955-79D0F505DED1}" type="presParOf" srcId="{0EAF7B59-CC3D-4076-A95C-F5DF99BB7B9F}" destId="{5E3BD750-0A61-4EEE-AD17-1D8B03698992}" srcOrd="11" destOrd="0" presId="urn:microsoft.com/office/officeart/2005/8/layout/default"/>
    <dgm:cxn modelId="{3BB6B923-D94C-40DF-B6FA-1F5AF76E7EE4}" type="presParOf" srcId="{0EAF7B59-CC3D-4076-A95C-F5DF99BB7B9F}" destId="{5581227E-D1BE-44CD-8E2C-C12B0D15C33C}" srcOrd="12" destOrd="0" presId="urn:microsoft.com/office/officeart/2005/8/layout/default"/>
    <dgm:cxn modelId="{D4B2916E-682D-4E4B-8184-CA0B59E4DE3A}" type="presParOf" srcId="{0EAF7B59-CC3D-4076-A95C-F5DF99BB7B9F}" destId="{047EBA58-C823-4A9B-AFA2-4BD8088E7612}" srcOrd="13" destOrd="0" presId="urn:microsoft.com/office/officeart/2005/8/layout/default"/>
    <dgm:cxn modelId="{C4334039-839B-47E2-A9D5-38E8EB93AB4B}" type="presParOf" srcId="{0EAF7B59-CC3D-4076-A95C-F5DF99BB7B9F}" destId="{63536CB4-E4DE-45F3-A64E-A056B41BE6CF}" srcOrd="14" destOrd="0" presId="urn:microsoft.com/office/officeart/2005/8/layout/default"/>
    <dgm:cxn modelId="{2B7D5921-DBBB-4B67-BF02-92E2BEBEB386}" type="presParOf" srcId="{0EAF7B59-CC3D-4076-A95C-F5DF99BB7B9F}" destId="{7D3EA81E-904F-4576-AF09-32FB672D15DC}" srcOrd="15" destOrd="0" presId="urn:microsoft.com/office/officeart/2005/8/layout/default"/>
    <dgm:cxn modelId="{5BA17D64-CA9C-4E51-B584-14052E8D5B57}" type="presParOf" srcId="{0EAF7B59-CC3D-4076-A95C-F5DF99BB7B9F}" destId="{B14B85CD-A7D0-42CA-9894-C11DCFB576C9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69E73C-A56E-48E5-916B-200AA955D01B}">
      <dsp:nvSpPr>
        <dsp:cNvPr id="0" name=""/>
        <dsp:cNvSpPr/>
      </dsp:nvSpPr>
      <dsp:spPr>
        <a:xfrm>
          <a:off x="1166911" y="15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שילוב סטודנטים בהשכלה גבוהה 110,000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1166911" y="1582"/>
        <a:ext cx="2753999" cy="1652399"/>
      </dsp:txXfrm>
    </dsp:sp>
    <dsp:sp modelId="{5C4F01EA-65CD-4C5A-84AA-3AD03969A947}">
      <dsp:nvSpPr>
        <dsp:cNvPr id="0" name=""/>
        <dsp:cNvSpPr/>
      </dsp:nvSpPr>
      <dsp:spPr>
        <a:xfrm>
          <a:off x="4196311" y="15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חינוך בלתי פורמאלי (מיזמים משותפים- חקלאות)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20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4196311" y="1582"/>
        <a:ext cx="2753999" cy="1652399"/>
      </dsp:txXfrm>
    </dsp:sp>
    <dsp:sp modelId="{DC889535-6777-438F-85D0-F802AB9B9179}">
      <dsp:nvSpPr>
        <dsp:cNvPr id="0" name=""/>
        <dsp:cNvSpPr/>
      </dsp:nvSpPr>
      <dsp:spPr>
        <a:xfrm>
          <a:off x="7225710" y="15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תקצוב דיפרנציאלי 112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7225710" y="1582"/>
        <a:ext cx="2753999" cy="1652399"/>
      </dsp:txXfrm>
    </dsp:sp>
    <dsp:sp modelId="{6ECAD283-4E89-4C85-AD19-873205B15AB0}">
      <dsp:nvSpPr>
        <dsp:cNvPr id="0" name=""/>
        <dsp:cNvSpPr/>
      </dsp:nvSpPr>
      <dsp:spPr>
        <a:xfrm>
          <a:off x="1166911" y="19293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פיתוח מוסדות חינוך- 1,180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1166911" y="1929382"/>
        <a:ext cx="2753999" cy="1652399"/>
      </dsp:txXfrm>
    </dsp:sp>
    <dsp:sp modelId="{A210402F-CAB7-4482-A497-DC4E7031228F}">
      <dsp:nvSpPr>
        <dsp:cNvPr id="0" name=""/>
        <dsp:cNvSpPr/>
      </dsp:nvSpPr>
      <dsp:spPr>
        <a:xfrm>
          <a:off x="4196311" y="19293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חינוך בלתי פורמאלי (922)- 80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4196311" y="1929382"/>
        <a:ext cx="2753999" cy="1652399"/>
      </dsp:txXfrm>
    </dsp:sp>
    <dsp:sp modelId="{E3B65DC1-B592-4BC7-AA20-9F6F6B2C2DC3}">
      <dsp:nvSpPr>
        <dsp:cNvPr id="0" name=""/>
        <dsp:cNvSpPr/>
      </dsp:nvSpPr>
      <dsp:spPr>
        <a:xfrm>
          <a:off x="7225710" y="1929382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הכשרת מורים (922)- 47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7225710" y="1929382"/>
        <a:ext cx="2753999" cy="1652399"/>
      </dsp:txXfrm>
    </dsp:sp>
    <dsp:sp modelId="{5581227E-D1BE-44CD-8E2C-C12B0D15C33C}">
      <dsp:nvSpPr>
        <dsp:cNvPr id="0" name=""/>
        <dsp:cNvSpPr/>
      </dsp:nvSpPr>
      <dsp:spPr>
        <a:xfrm>
          <a:off x="1166911" y="3857181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החלטת ממשלה 2397-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120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1166911" y="3857181"/>
        <a:ext cx="2753999" cy="1652399"/>
      </dsp:txXfrm>
    </dsp:sp>
    <dsp:sp modelId="{63536CB4-E4DE-45F3-A64E-A056B41BE6CF}">
      <dsp:nvSpPr>
        <dsp:cNvPr id="0" name=""/>
        <dsp:cNvSpPr/>
      </dsp:nvSpPr>
      <dsp:spPr>
        <a:xfrm>
          <a:off x="4196311" y="3857181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תקציב מוחזקות-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19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4196311" y="3857181"/>
        <a:ext cx="2753999" cy="1652399"/>
      </dsp:txXfrm>
    </dsp:sp>
    <dsp:sp modelId="{B14B85CD-A7D0-42CA-9894-C11DCFB576C9}">
      <dsp:nvSpPr>
        <dsp:cNvPr id="0" name=""/>
        <dsp:cNvSpPr/>
      </dsp:nvSpPr>
      <dsp:spPr>
        <a:xfrm>
          <a:off x="7225710" y="3857181"/>
          <a:ext cx="2753999" cy="16523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החלטת ממשלה 2397-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/>
            <a:t>120 </a:t>
          </a:r>
          <a:r>
            <a:rPr lang="he-IL" sz="2400" kern="1200" dirty="0" err="1" smtClean="0"/>
            <a:t>מל"ש</a:t>
          </a:r>
          <a:endParaRPr lang="he-IL" sz="2400" kern="1200" dirty="0"/>
        </a:p>
      </dsp:txBody>
      <dsp:txXfrm>
        <a:off x="7225710" y="3857181"/>
        <a:ext cx="2753999" cy="1652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086" y="0"/>
            <a:ext cx="2934014" cy="495855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2" y="0"/>
            <a:ext cx="2934014" cy="495855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608EBBB2-26F4-4681-B6B9-B7BCEEF8E08C}" type="datetimeFigureOut">
              <a:rPr lang="he-IL" smtClean="0"/>
              <a:t>י"א/חשון/תשע"ח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086" y="9410145"/>
            <a:ext cx="2934014" cy="495855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2" y="9410145"/>
            <a:ext cx="2934014" cy="495855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9E9C8158-958D-40C5-9627-5F1BF0114A7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9417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8" y="0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49D46035-185E-48E0-98C7-91C56D4C8201}" type="datetimeFigureOut">
              <a:rPr lang="he-IL" smtClean="0"/>
              <a:t>י"א/חשון/תשע"ח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2550" y="742950"/>
            <a:ext cx="6604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66" tIns="45583" rIns="91166" bIns="45583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166" tIns="45583" rIns="91166" bIns="45583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4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8" y="9408981"/>
            <a:ext cx="2933277" cy="49530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ED9558FD-FC88-4812-91CE-AAA473B35C5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3694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82550" y="742950"/>
            <a:ext cx="6604000" cy="371475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9558FD-FC88-4812-91CE-AAA473B35C56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7194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0E1-CCED-41C3-80D7-BA1EB5A4F4AD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8168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4BD02-3473-4F49-A8FF-314CD20273EF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8139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20632-9456-497A-9FE5-09784833939E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05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1F2D8-BBB0-4887-9A6A-B1DD94D6ED8E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478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78EA3-71F3-4577-8EEE-66CBCD889664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2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826D0-4C0C-4FFF-A04D-1C12CA728E6C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207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2EC9A-4988-49CD-A120-86E8F3B6FD38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-4189" y="16834"/>
            <a:ext cx="779767" cy="365125"/>
          </a:xfrm>
        </p:spPr>
        <p:txBody>
          <a:bodyPr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60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6A60B-7F38-4BF8-8866-88AD8E578C22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07" y="11979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1077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91F3E-4289-4C32-9621-B0D5A6A4DA1D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07" y="0"/>
            <a:ext cx="779767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596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9B8F4-E0EB-45F7-8609-45CBC6FC2EEA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07" y="0"/>
            <a:ext cx="779767" cy="365125"/>
          </a:xfrm>
        </p:spPr>
        <p:txBody>
          <a:bodyPr/>
          <a:lstStyle>
            <a:lvl1pPr algn="ctr">
              <a:defRPr/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674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8198-0820-445D-90E5-06AEA429F77B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02026" y="161722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779767" cy="365125"/>
          </a:xfrm>
        </p:spPr>
        <p:txBody>
          <a:bodyPr/>
          <a:lstStyle>
            <a:lvl1pPr algn="ctr">
              <a:defRPr/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3708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604A5-A6C8-43BE-B27C-B3CF76E217AC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32394" y="3275410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779767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6029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8DCD0-3F13-4F08-A6AE-BA195D9E04E8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82880" y="2833543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499" y="18830"/>
            <a:ext cx="779767" cy="365125"/>
          </a:xfrm>
        </p:spPr>
        <p:txBody>
          <a:bodyPr/>
          <a:lstStyle>
            <a:lvl1pPr algn="ctr">
              <a:defRPr/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7872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D736F-452B-42F3-9A62-ED0084856970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07" y="9594"/>
            <a:ext cx="779767" cy="365125"/>
          </a:xfrm>
        </p:spPr>
        <p:txBody>
          <a:bodyPr/>
          <a:lstStyle>
            <a:lvl1pPr algn="ctr">
              <a:defRPr/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8590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F9DD3-A648-4E4C-9937-D413E02FCB05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189" y="0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91118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A29C5-ABC9-4467-96F5-91EFB925B1BD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189" y="22523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4108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DE47E-3909-4F35-92E4-3EC8A30C84C8}" type="datetime8">
              <a:rPr lang="he-IL" smtClean="0"/>
              <a:t>31 אוקטובר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251129" y="45325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B3DE3C2D-AF8B-44D2-8B70-43F99BCC2417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6266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</p:sldLayoutIdLst>
  <p:hf hdr="0" ftr="0" dt="0"/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lsu7608\AppData\Local\Microsoft\Windows\Temporary Internet Files\Content.Outlook\2Y063MMM\DSC_01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129" y="-780213"/>
            <a:ext cx="12611594" cy="837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747899" y="1535893"/>
            <a:ext cx="2663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b="1" dirty="0">
                <a:solidFill>
                  <a:srgbClr val="4BACC6">
                    <a:lumMod val="50000"/>
                  </a:srgbClr>
                </a:solidFill>
                <a:latin typeface="Arial Black" pitchFamily="34" charset="0"/>
                <a:cs typeface="Tahoma" pitchFamily="34" charset="0"/>
              </a:rPr>
              <a:t>מדינת ישראל</a:t>
            </a:r>
            <a:endParaRPr lang="en-US" dirty="0">
              <a:solidFill>
                <a:srgbClr val="4BACC6">
                  <a:lumMod val="50000"/>
                </a:srgbClr>
              </a:solidFill>
              <a:latin typeface="Arial Black" pitchFamily="34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b="1" dirty="0">
                <a:solidFill>
                  <a:srgbClr val="4BACC6">
                    <a:lumMod val="50000"/>
                  </a:srgbClr>
                </a:solidFill>
                <a:latin typeface="Arial Black" pitchFamily="34" charset="0"/>
                <a:cs typeface="Tahoma" pitchFamily="34" charset="0"/>
              </a:rPr>
              <a:t>משרד החינוך</a:t>
            </a:r>
            <a:endParaRPr lang="en-US" dirty="0">
              <a:solidFill>
                <a:srgbClr val="4BACC6">
                  <a:lumMod val="50000"/>
                </a:srgbClr>
              </a:solidFill>
              <a:latin typeface="Arial Black" pitchFamily="34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dirty="0">
                <a:solidFill>
                  <a:srgbClr val="4BACC6">
                    <a:lumMod val="50000"/>
                  </a:srgbClr>
                </a:solidFill>
                <a:latin typeface="Arial Black" pitchFamily="34" charset="0"/>
                <a:cs typeface="Tahoma" pitchFamily="34" charset="0"/>
              </a:rPr>
              <a:t>לשכת המנהל הכללי </a:t>
            </a:r>
            <a:endParaRPr lang="en-US" dirty="0">
              <a:solidFill>
                <a:srgbClr val="4BACC6">
                  <a:lumMod val="50000"/>
                </a:srgbClr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6" name="Rectangle 1"/>
          <p:cNvSpPr txBox="1">
            <a:spLocks noChangeArrowheads="1"/>
          </p:cNvSpPr>
          <p:nvPr/>
        </p:nvSpPr>
        <p:spPr bwMode="auto">
          <a:xfrm>
            <a:off x="1630730" y="2680310"/>
            <a:ext cx="8993875" cy="86100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he-IL" sz="5400" b="1" dirty="0" smtClean="0">
                <a:solidFill>
                  <a:srgbClr val="000099"/>
                </a:solidFill>
                <a:latin typeface="Trebuchet MS" pitchFamily="34" charset="0"/>
                <a:cs typeface="David" pitchFamily="2" charset="-79"/>
              </a:rPr>
              <a:t>חינוך בחברה הבדואית בנגב</a:t>
            </a:r>
            <a:endParaRPr lang="he-IL" sz="5400" b="1" dirty="0">
              <a:solidFill>
                <a:srgbClr val="000099"/>
              </a:solidFill>
              <a:latin typeface="Trebuchet MS" pitchFamily="34" charset="0"/>
              <a:cs typeface="David" pitchFamily="2" charset="-79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271116" y="3089777"/>
            <a:ext cx="9617387" cy="223239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endParaRPr lang="he-IL" alt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he-IL" altLang="he-IL" b="1" dirty="0">
                <a:solidFill>
                  <a:srgbClr val="0000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 שמואל </a:t>
            </a:r>
            <a:r>
              <a:rPr lang="he-IL" altLang="he-IL" b="1" dirty="0" err="1" smtClean="0">
                <a:solidFill>
                  <a:srgbClr val="0000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אבואב</a:t>
            </a:r>
            <a:endParaRPr lang="he-IL" altLang="he-IL" b="1" dirty="0">
              <a:solidFill>
                <a:srgbClr val="000099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he-IL" altLang="he-IL" b="1" dirty="0">
                <a:solidFill>
                  <a:srgbClr val="0000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מנכ"ל משרד </a:t>
            </a:r>
            <a:r>
              <a:rPr lang="he-IL" altLang="he-IL" b="1" dirty="0" smtClean="0">
                <a:solidFill>
                  <a:srgbClr val="00009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החינוך</a:t>
            </a:r>
            <a:endParaRPr lang="he-IL" alt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he-IL" altLang="he-IL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ועדת החינוך של הכנסת 31.10.2017</a:t>
            </a:r>
            <a:endParaRPr lang="he-IL" alt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346" y="280834"/>
            <a:ext cx="1014930" cy="125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6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40229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he-IL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נתונים - שנה"ל תשע"ח</a:t>
            </a:r>
            <a:endParaRPr lang="he-IL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2</a:t>
            </a:fld>
            <a:endParaRPr lang="he-IL"/>
          </a:p>
        </p:txBody>
      </p:sp>
      <p:graphicFrame>
        <p:nvGraphicFramePr>
          <p:cNvPr id="15" name="תרשים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7305822"/>
              </p:ext>
            </p:extLst>
          </p:nvPr>
        </p:nvGraphicFramePr>
        <p:xfrm>
          <a:off x="5991225" y="966788"/>
          <a:ext cx="5760000" cy="280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תרשים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9507170"/>
              </p:ext>
            </p:extLst>
          </p:nvPr>
        </p:nvGraphicFramePr>
        <p:xfrm>
          <a:off x="3190875" y="3948113"/>
          <a:ext cx="5760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תרשים זרימה: הכנה 6"/>
          <p:cNvSpPr/>
          <p:nvPr/>
        </p:nvSpPr>
        <p:spPr>
          <a:xfrm>
            <a:off x="152583" y="904875"/>
            <a:ext cx="5762442" cy="287670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תרשים זרימה: הכנה 6"/>
          <p:cNvSpPr/>
          <p:nvPr/>
        </p:nvSpPr>
        <p:spPr>
          <a:xfrm>
            <a:off x="5981700" y="895350"/>
            <a:ext cx="6010275" cy="287670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תרשים זרימה: הכנה 6"/>
          <p:cNvSpPr/>
          <p:nvPr/>
        </p:nvSpPr>
        <p:spPr>
          <a:xfrm>
            <a:off x="3162301" y="3905250"/>
            <a:ext cx="5800724" cy="287670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9886140"/>
              </p:ext>
            </p:extLst>
          </p:nvPr>
        </p:nvGraphicFramePr>
        <p:xfrm>
          <a:off x="285750" y="933450"/>
          <a:ext cx="5486400" cy="2857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5831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0" y="-3659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מיצ"ב - מדדי תוצאה </a:t>
            </a: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– הישגים לימודיים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23519" y="81486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3</a:t>
            </a:fld>
            <a:endParaRPr lang="he-IL" dirty="0"/>
          </a:p>
        </p:txBody>
      </p:sp>
      <p:graphicFrame>
        <p:nvGraphicFramePr>
          <p:cNvPr id="20" name="תרשים 19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436710"/>
              </p:ext>
            </p:extLst>
          </p:nvPr>
        </p:nvGraphicFramePr>
        <p:xfrm>
          <a:off x="6283140" y="1418946"/>
          <a:ext cx="5603220" cy="2955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36757" y="1028142"/>
            <a:ext cx="197361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שפת האם – כיתה ה'</a:t>
            </a:r>
          </a:p>
        </p:txBody>
      </p:sp>
      <p:graphicFrame>
        <p:nvGraphicFramePr>
          <p:cNvPr id="25" name="תרשים 24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1803068"/>
              </p:ext>
            </p:extLst>
          </p:nvPr>
        </p:nvGraphicFramePr>
        <p:xfrm>
          <a:off x="601036" y="3290048"/>
          <a:ext cx="5486001" cy="3063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308340" y="2896861"/>
            <a:ext cx="196720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שפת האם – כיתה ח'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7511894" y="2776127"/>
            <a:ext cx="423514" cy="820350"/>
            <a:chOff x="9779406" y="2456330"/>
            <a:chExt cx="423514" cy="820350"/>
          </a:xfrm>
        </p:grpSpPr>
        <p:sp>
          <p:nvSpPr>
            <p:cNvPr id="4" name="חץ: שמאלה 3"/>
            <p:cNvSpPr/>
            <p:nvPr/>
          </p:nvSpPr>
          <p:spPr>
            <a:xfrm rot="5400000">
              <a:off x="9789458" y="2949469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79406" y="2456330"/>
              <a:ext cx="42351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7" name="קבוצה 6"/>
          <p:cNvGrpSpPr/>
          <p:nvPr/>
        </p:nvGrpSpPr>
        <p:grpSpPr>
          <a:xfrm>
            <a:off x="8772179" y="2357771"/>
            <a:ext cx="538930" cy="794265"/>
            <a:chOff x="8408185" y="2316306"/>
            <a:chExt cx="538930" cy="794265"/>
          </a:xfrm>
        </p:grpSpPr>
        <p:sp>
          <p:nvSpPr>
            <p:cNvPr id="33" name="חץ: שמאלה 32"/>
            <p:cNvSpPr/>
            <p:nvPr/>
          </p:nvSpPr>
          <p:spPr>
            <a:xfrm rot="5400000">
              <a:off x="8457917" y="2783360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408185" y="2316306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6" name="קבוצה 5"/>
          <p:cNvGrpSpPr/>
          <p:nvPr/>
        </p:nvGrpSpPr>
        <p:grpSpPr>
          <a:xfrm>
            <a:off x="10095729" y="1597876"/>
            <a:ext cx="538930" cy="759895"/>
            <a:chOff x="7108205" y="1785902"/>
            <a:chExt cx="538930" cy="759895"/>
          </a:xfrm>
        </p:grpSpPr>
        <p:sp>
          <p:nvSpPr>
            <p:cNvPr id="37" name="חץ: שמאלה 36"/>
            <p:cNvSpPr/>
            <p:nvPr/>
          </p:nvSpPr>
          <p:spPr>
            <a:xfrm rot="5400000">
              <a:off x="7158035" y="2218586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108205" y="1785902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2" name="קבוצה 11"/>
          <p:cNvGrpSpPr/>
          <p:nvPr/>
        </p:nvGrpSpPr>
        <p:grpSpPr>
          <a:xfrm>
            <a:off x="1769410" y="4480153"/>
            <a:ext cx="538930" cy="820350"/>
            <a:chOff x="4338956" y="4473389"/>
            <a:chExt cx="538930" cy="820350"/>
          </a:xfrm>
        </p:grpSpPr>
        <p:sp>
          <p:nvSpPr>
            <p:cNvPr id="40" name="חץ: שמאלה 39"/>
            <p:cNvSpPr/>
            <p:nvPr/>
          </p:nvSpPr>
          <p:spPr>
            <a:xfrm rot="5400000">
              <a:off x="4410634" y="4966528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338956" y="4473389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+11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1" name="קבוצה 10"/>
          <p:cNvGrpSpPr/>
          <p:nvPr/>
        </p:nvGrpSpPr>
        <p:grpSpPr>
          <a:xfrm>
            <a:off x="3022477" y="4239255"/>
            <a:ext cx="538930" cy="820350"/>
            <a:chOff x="2991764" y="4296911"/>
            <a:chExt cx="538930" cy="820350"/>
          </a:xfrm>
        </p:grpSpPr>
        <p:sp>
          <p:nvSpPr>
            <p:cNvPr id="42" name="חץ: שמאלה 41"/>
            <p:cNvSpPr/>
            <p:nvPr/>
          </p:nvSpPr>
          <p:spPr>
            <a:xfrm rot="5400000">
              <a:off x="3117232" y="4790050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991764" y="4296911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+15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0" name="קבוצה 9"/>
          <p:cNvGrpSpPr/>
          <p:nvPr/>
        </p:nvGrpSpPr>
        <p:grpSpPr>
          <a:xfrm>
            <a:off x="4361442" y="3418905"/>
            <a:ext cx="538930" cy="820350"/>
            <a:chOff x="1761117" y="3732134"/>
            <a:chExt cx="538930" cy="820350"/>
          </a:xfrm>
        </p:grpSpPr>
        <p:sp>
          <p:nvSpPr>
            <p:cNvPr id="44" name="חץ: שמאלה 43"/>
            <p:cNvSpPr/>
            <p:nvPr/>
          </p:nvSpPr>
          <p:spPr>
            <a:xfrm rot="5400000">
              <a:off x="1823830" y="422527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761117" y="3732134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+29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559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23518" y="-4852"/>
            <a:ext cx="12168481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מיצ"ב - מדדי תוצאה </a:t>
            </a: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– הישגים לימודיים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23519" y="81486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4</a:t>
            </a:fld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8065912" y="735711"/>
            <a:ext cx="23910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מתמטיקה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– כיתה ה'</a:t>
            </a:r>
          </a:p>
        </p:txBody>
      </p:sp>
      <p:graphicFrame>
        <p:nvGraphicFramePr>
          <p:cNvPr id="12" name="תרשים 11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3695721"/>
              </p:ext>
            </p:extLst>
          </p:nvPr>
        </p:nvGraphicFramePr>
        <p:xfrm>
          <a:off x="6534150" y="1263885"/>
          <a:ext cx="5464380" cy="3145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קבוצה 5"/>
          <p:cNvGrpSpPr/>
          <p:nvPr/>
        </p:nvGrpSpPr>
        <p:grpSpPr>
          <a:xfrm>
            <a:off x="7796526" y="2798110"/>
            <a:ext cx="346583" cy="713491"/>
            <a:chOff x="9663876" y="3160141"/>
            <a:chExt cx="386644" cy="741966"/>
          </a:xfrm>
        </p:grpSpPr>
        <p:sp>
          <p:nvSpPr>
            <p:cNvPr id="13" name="חץ: שמאלה 12"/>
            <p:cNvSpPr/>
            <p:nvPr/>
          </p:nvSpPr>
          <p:spPr>
            <a:xfrm rot="16200000" flipV="1">
              <a:off x="9637058" y="3236341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63876" y="3563553"/>
              <a:ext cx="38664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FF0000"/>
                  </a:solidFill>
                </a:rPr>
                <a:t>-5</a:t>
              </a:r>
              <a:endParaRPr lang="he-IL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קבוצה 4"/>
          <p:cNvGrpSpPr/>
          <p:nvPr/>
        </p:nvGrpSpPr>
        <p:grpSpPr>
          <a:xfrm>
            <a:off x="10175636" y="1331747"/>
            <a:ext cx="483090" cy="650932"/>
            <a:chOff x="8131481" y="2283825"/>
            <a:chExt cx="538930" cy="676910"/>
          </a:xfrm>
        </p:grpSpPr>
        <p:sp>
          <p:nvSpPr>
            <p:cNvPr id="15" name="חץ: שמאלה 14"/>
            <p:cNvSpPr/>
            <p:nvPr/>
          </p:nvSpPr>
          <p:spPr>
            <a:xfrm rot="5400000">
              <a:off x="8203159" y="2633524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31481" y="2283825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4" name="קבוצה 3"/>
          <p:cNvGrpSpPr/>
          <p:nvPr/>
        </p:nvGrpSpPr>
        <p:grpSpPr>
          <a:xfrm>
            <a:off x="8865770" y="2203271"/>
            <a:ext cx="483090" cy="642311"/>
            <a:chOff x="6635455" y="1932395"/>
            <a:chExt cx="538930" cy="667945"/>
          </a:xfrm>
        </p:grpSpPr>
        <p:sp>
          <p:nvSpPr>
            <p:cNvPr id="17" name="חץ: שמאלה 16"/>
            <p:cNvSpPr/>
            <p:nvPr/>
          </p:nvSpPr>
          <p:spPr>
            <a:xfrm rot="5400000">
              <a:off x="6707133" y="2273129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635455" y="1932395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274963" y="2547638"/>
            <a:ext cx="218883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מתמטיקה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– כיתה ח'</a:t>
            </a:r>
          </a:p>
        </p:txBody>
      </p:sp>
      <p:graphicFrame>
        <p:nvGraphicFramePr>
          <p:cNvPr id="25" name="תרשים 24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9776317"/>
              </p:ext>
            </p:extLst>
          </p:nvPr>
        </p:nvGraphicFramePr>
        <p:xfrm>
          <a:off x="329255" y="3390900"/>
          <a:ext cx="5919146" cy="3273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6" name="קבוצה 25"/>
          <p:cNvGrpSpPr/>
          <p:nvPr/>
        </p:nvGrpSpPr>
        <p:grpSpPr>
          <a:xfrm>
            <a:off x="3056904" y="4409714"/>
            <a:ext cx="515688" cy="628320"/>
            <a:chOff x="8131481" y="2283825"/>
            <a:chExt cx="538930" cy="685642"/>
          </a:xfrm>
        </p:grpSpPr>
        <p:sp>
          <p:nvSpPr>
            <p:cNvPr id="27" name="חץ: שמאלה 13"/>
            <p:cNvSpPr/>
            <p:nvPr/>
          </p:nvSpPr>
          <p:spPr>
            <a:xfrm rot="5400000">
              <a:off x="8117680" y="2642256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31481" y="2283825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+24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9" name="קבוצה 28"/>
          <p:cNvGrpSpPr/>
          <p:nvPr/>
        </p:nvGrpSpPr>
        <p:grpSpPr>
          <a:xfrm>
            <a:off x="1751180" y="4930434"/>
            <a:ext cx="405248" cy="620318"/>
            <a:chOff x="9654355" y="3269944"/>
            <a:chExt cx="423513" cy="676910"/>
          </a:xfrm>
        </p:grpSpPr>
        <p:sp>
          <p:nvSpPr>
            <p:cNvPr id="30" name="חץ: שמאלה 15"/>
            <p:cNvSpPr/>
            <p:nvPr/>
          </p:nvSpPr>
          <p:spPr>
            <a:xfrm rot="5400000">
              <a:off x="9664406" y="361964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654355" y="3269944"/>
              <a:ext cx="423513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+7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32" name="קבוצה 31"/>
          <p:cNvGrpSpPr/>
          <p:nvPr/>
        </p:nvGrpSpPr>
        <p:grpSpPr>
          <a:xfrm>
            <a:off x="4493821" y="3614592"/>
            <a:ext cx="515688" cy="620318"/>
            <a:chOff x="6716146" y="1889145"/>
            <a:chExt cx="538930" cy="676910"/>
          </a:xfrm>
        </p:grpSpPr>
        <p:sp>
          <p:nvSpPr>
            <p:cNvPr id="33" name="חץ: שמאלה 17"/>
            <p:cNvSpPr/>
            <p:nvPr/>
          </p:nvSpPr>
          <p:spPr>
            <a:xfrm rot="5400000">
              <a:off x="6787824" y="2238844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16146" y="1889145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+24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972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0" y="-3659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מיצ"ב - מדדי תוצאה </a:t>
            </a: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– הישגים לימודיים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23519" y="81486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5</a:t>
            </a:fld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7688483" y="706714"/>
            <a:ext cx="19075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אנגלית – כיתה ה'</a:t>
            </a:r>
          </a:p>
        </p:txBody>
      </p:sp>
      <p:graphicFrame>
        <p:nvGraphicFramePr>
          <p:cNvPr id="10" name="תרשים 9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3190277"/>
              </p:ext>
            </p:extLst>
          </p:nvPr>
        </p:nvGraphicFramePr>
        <p:xfrm>
          <a:off x="6438900" y="1076047"/>
          <a:ext cx="5426168" cy="3000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6" name="קבוצה 5"/>
          <p:cNvGrpSpPr/>
          <p:nvPr/>
        </p:nvGrpSpPr>
        <p:grpSpPr>
          <a:xfrm>
            <a:off x="7703071" y="2550368"/>
            <a:ext cx="385462" cy="621231"/>
            <a:chOff x="9851578" y="2821474"/>
            <a:chExt cx="423513" cy="676910"/>
          </a:xfrm>
        </p:grpSpPr>
        <p:sp>
          <p:nvSpPr>
            <p:cNvPr id="14" name="חץ: שמאלה 13"/>
            <p:cNvSpPr/>
            <p:nvPr/>
          </p:nvSpPr>
          <p:spPr>
            <a:xfrm rot="5400000">
              <a:off x="9861629" y="317117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851578" y="2821474"/>
              <a:ext cx="423513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+7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5" name="קבוצה 4"/>
          <p:cNvGrpSpPr/>
          <p:nvPr/>
        </p:nvGrpSpPr>
        <p:grpSpPr>
          <a:xfrm>
            <a:off x="8845282" y="2075163"/>
            <a:ext cx="490510" cy="621231"/>
            <a:chOff x="8377762" y="2418063"/>
            <a:chExt cx="538930" cy="676910"/>
          </a:xfrm>
        </p:grpSpPr>
        <p:sp>
          <p:nvSpPr>
            <p:cNvPr id="16" name="חץ: שמאלה 15"/>
            <p:cNvSpPr/>
            <p:nvPr/>
          </p:nvSpPr>
          <p:spPr>
            <a:xfrm rot="5400000">
              <a:off x="8458405" y="2767762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77762" y="2418063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+18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4" name="קבוצה 3"/>
          <p:cNvGrpSpPr/>
          <p:nvPr/>
        </p:nvGrpSpPr>
        <p:grpSpPr>
          <a:xfrm>
            <a:off x="10137839" y="1567530"/>
            <a:ext cx="490510" cy="621231"/>
            <a:chOff x="6974744" y="1741153"/>
            <a:chExt cx="538930" cy="676910"/>
          </a:xfrm>
        </p:grpSpPr>
        <p:sp>
          <p:nvSpPr>
            <p:cNvPr id="18" name="חץ: שמאלה 17"/>
            <p:cNvSpPr/>
            <p:nvPr/>
          </p:nvSpPr>
          <p:spPr>
            <a:xfrm rot="5400000">
              <a:off x="7046422" y="2090852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974744" y="1741153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+18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667000" y="2881318"/>
            <a:ext cx="182913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אנגלית – כיתה ח'</a:t>
            </a:r>
          </a:p>
        </p:txBody>
      </p:sp>
      <p:graphicFrame>
        <p:nvGraphicFramePr>
          <p:cNvPr id="25" name="תרשים 24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5642166"/>
              </p:ext>
            </p:extLst>
          </p:nvPr>
        </p:nvGraphicFramePr>
        <p:xfrm>
          <a:off x="165567" y="3619500"/>
          <a:ext cx="5968533" cy="3142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6" name="קבוצה 25"/>
          <p:cNvGrpSpPr/>
          <p:nvPr/>
        </p:nvGrpSpPr>
        <p:grpSpPr>
          <a:xfrm>
            <a:off x="1538078" y="5169471"/>
            <a:ext cx="436339" cy="652872"/>
            <a:chOff x="9548459" y="3160141"/>
            <a:chExt cx="502061" cy="741966"/>
          </a:xfrm>
        </p:grpSpPr>
        <p:sp>
          <p:nvSpPr>
            <p:cNvPr id="27" name="חץ: שמאלה 9"/>
            <p:cNvSpPr/>
            <p:nvPr/>
          </p:nvSpPr>
          <p:spPr>
            <a:xfrm rot="16200000" flipV="1">
              <a:off x="9637058" y="3236341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548459" y="3563553"/>
              <a:ext cx="502061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FF0000"/>
                  </a:solidFill>
                </a:rPr>
                <a:t>-13</a:t>
              </a:r>
              <a:endParaRPr lang="he-IL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9" name="קבוצה 28"/>
          <p:cNvGrpSpPr/>
          <p:nvPr/>
        </p:nvGrpSpPr>
        <p:grpSpPr>
          <a:xfrm>
            <a:off x="2872106" y="4674406"/>
            <a:ext cx="468382" cy="595628"/>
            <a:chOff x="7920355" y="2821474"/>
            <a:chExt cx="538930" cy="676910"/>
          </a:xfrm>
        </p:grpSpPr>
        <p:sp>
          <p:nvSpPr>
            <p:cNvPr id="30" name="חץ: שמאלה 11"/>
            <p:cNvSpPr/>
            <p:nvPr/>
          </p:nvSpPr>
          <p:spPr>
            <a:xfrm rot="5400000">
              <a:off x="8045823" y="317117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920355" y="2821474"/>
              <a:ext cx="538930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+27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32" name="קבוצה 31"/>
          <p:cNvGrpSpPr/>
          <p:nvPr/>
        </p:nvGrpSpPr>
        <p:grpSpPr>
          <a:xfrm>
            <a:off x="4337872" y="4161140"/>
            <a:ext cx="468381" cy="595628"/>
            <a:chOff x="6242871" y="2144564"/>
            <a:chExt cx="538929" cy="676910"/>
          </a:xfrm>
        </p:grpSpPr>
        <p:sp>
          <p:nvSpPr>
            <p:cNvPr id="33" name="חץ: שמאלה 13"/>
            <p:cNvSpPr/>
            <p:nvPr/>
          </p:nvSpPr>
          <p:spPr>
            <a:xfrm rot="5400000">
              <a:off x="6368338" y="249426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242871" y="2144564"/>
              <a:ext cx="538929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+27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487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2416" y="0"/>
            <a:ext cx="12194416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בתי"ס בדואים יסודי, חט"ב ותיכון במיקוד  – (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תשע"ח)</a:t>
            </a:r>
            <a:endParaRPr lang="en-US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05682" y="650373"/>
            <a:ext cx="212109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בתי ספר יסודי </a:t>
            </a:r>
            <a:r>
              <a:rPr lang="he-IL" b="1" dirty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במיקוד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6476" y="615773"/>
            <a:ext cx="214674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בתי ספר חט"ב </a:t>
            </a:r>
            <a:r>
              <a:rPr lang="he-IL" b="1" dirty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במיקוד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ציין מיקום של מספר שקופית 1"/>
          <p:cNvSpPr txBox="1">
            <a:spLocks/>
          </p:cNvSpPr>
          <p:nvPr/>
        </p:nvSpPr>
        <p:spPr bwMode="gray">
          <a:xfrm>
            <a:off x="119558" y="84900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3DE3C2D-AF8B-44D2-8B70-43F99BCC2417}" type="slidenum">
              <a:rPr lang="he-IL" smtClean="0"/>
              <a:pPr algn="ctr"/>
              <a:t>6</a:t>
            </a:fld>
            <a:endParaRPr lang="he-IL" dirty="0"/>
          </a:p>
        </p:txBody>
      </p:sp>
      <p:graphicFrame>
        <p:nvGraphicFramePr>
          <p:cNvPr id="15" name="תרשים 14">
            <a:extLst>
              <a:ext uri="{FF2B5EF4-FFF2-40B4-BE49-F238E27FC236}">
                <a16:creationId xmlns:a16="http://schemas.microsoft.com/office/drawing/2014/main" id="{0EC9667A-96D3-445A-A1FB-5EC5BE3EC6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8075397"/>
              </p:ext>
            </p:extLst>
          </p:nvPr>
        </p:nvGraphicFramePr>
        <p:xfrm>
          <a:off x="6956032" y="1025078"/>
          <a:ext cx="4581543" cy="229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תרשים 15">
            <a:extLst>
              <a:ext uri="{FF2B5EF4-FFF2-40B4-BE49-F238E27FC236}">
                <a16:creationId xmlns:a16="http://schemas.microsoft.com/office/drawing/2014/main" id="{0EC9667A-96D3-445A-A1FB-5EC5BE3EC6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0586634"/>
              </p:ext>
            </p:extLst>
          </p:nvPr>
        </p:nvGraphicFramePr>
        <p:xfrm>
          <a:off x="672353" y="1043005"/>
          <a:ext cx="4781015" cy="2279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14A734A2-677C-493F-9051-A839E4722DD1}"/>
              </a:ext>
            </a:extLst>
          </p:cNvPr>
          <p:cNvSpPr txBox="1"/>
          <p:nvPr/>
        </p:nvSpPr>
        <p:spPr>
          <a:xfrm>
            <a:off x="3828826" y="3605454"/>
            <a:ext cx="442677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2000" b="1" dirty="0">
                <a:latin typeface="David" panose="020E0502060401010101" pitchFamily="34" charset="-79"/>
                <a:cs typeface="David" panose="020E0502060401010101" pitchFamily="34" charset="-79"/>
              </a:rPr>
              <a:t>בתי ספר </a:t>
            </a:r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על יסודיים </a:t>
            </a:r>
            <a:r>
              <a:rPr lang="he-IL" sz="2000" b="1" dirty="0">
                <a:solidFill>
                  <a:srgbClr val="C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במיקוד</a:t>
            </a:r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7" name="תרשים 16">
            <a:extLst>
              <a:ext uri="{FF2B5EF4-FFF2-40B4-BE49-F238E27FC236}">
                <a16:creationId xmlns:a16="http://schemas.microsoft.com/office/drawing/2014/main" id="{706CF8B1-8B0C-4A65-8A6F-DE57E5E377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8705354"/>
              </p:ext>
            </p:extLst>
          </p:nvPr>
        </p:nvGraphicFramePr>
        <p:xfrm>
          <a:off x="3308425" y="4040384"/>
          <a:ext cx="5467574" cy="2357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4674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לבן 15"/>
          <p:cNvSpPr/>
          <p:nvPr/>
        </p:nvSpPr>
        <p:spPr>
          <a:xfrm>
            <a:off x="0" y="-15446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בגרויות -מדדי </a:t>
            </a:r>
            <a:r>
              <a:rPr lang="he-IL" altLang="he-IL" sz="3200" b="1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תוצאה </a:t>
            </a: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– הישגים לימודיים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7</a:t>
            </a:fld>
            <a:endParaRPr lang="he-IL"/>
          </a:p>
        </p:txBody>
      </p:sp>
      <p:sp>
        <p:nvSpPr>
          <p:cNvPr id="23" name="מלבן 22"/>
          <p:cNvSpPr/>
          <p:nvPr/>
        </p:nvSpPr>
        <p:spPr>
          <a:xfrm>
            <a:off x="3305577" y="5548338"/>
            <a:ext cx="5339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rtl="1" fontAlgn="base">
              <a:spcBef>
                <a:spcPct val="0"/>
              </a:spcBef>
              <a:spcAft>
                <a:spcPct val="0"/>
              </a:spcAft>
              <a:tabLst>
                <a:tab pos="6891338" algn="l"/>
              </a:tabLst>
            </a:pPr>
            <a:r>
              <a:rPr lang="he-IL" b="1" dirty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שיעור הזכאים לתעודת בגרות במחוז </a:t>
            </a:r>
            <a:r>
              <a:rPr lang="he-IL" b="1" dirty="0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הדרום </a:t>
            </a:r>
            <a:r>
              <a:rPr lang="he-IL" b="1" dirty="0" err="1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בתשע"ו</a:t>
            </a:r>
            <a:r>
              <a:rPr lang="he-IL" b="1" dirty="0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: </a:t>
            </a:r>
            <a:r>
              <a:rPr lang="he-IL" b="1" dirty="0" smtClean="0">
                <a:solidFill>
                  <a:srgbClr val="FF0000"/>
                </a:solidFill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66.1%</a:t>
            </a:r>
            <a:endParaRPr lang="he-IL" b="1" dirty="0">
              <a:solidFill>
                <a:srgbClr val="FF0000"/>
              </a:solidFill>
              <a:latin typeface="David" panose="020E0502060401010101" pitchFamily="34" charset="-79"/>
              <a:ea typeface="-윤명조240"/>
              <a:cs typeface="David" panose="020E0502060401010101" pitchFamily="34" charset="-79"/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1647403" y="1168366"/>
            <a:ext cx="8610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rtl="1" fontAlgn="base">
              <a:spcBef>
                <a:spcPct val="0"/>
              </a:spcBef>
              <a:spcAft>
                <a:spcPct val="0"/>
              </a:spcAft>
              <a:tabLst>
                <a:tab pos="6891338" algn="l"/>
              </a:tabLst>
            </a:pPr>
            <a:r>
              <a:rPr lang="he-IL" b="1" dirty="0" err="1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מתשע"ה</a:t>
            </a:r>
            <a:r>
              <a:rPr lang="he-IL" b="1" dirty="0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 </a:t>
            </a:r>
            <a:r>
              <a:rPr lang="he-IL" b="1" dirty="0" err="1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לתשפ"ב</a:t>
            </a:r>
            <a:r>
              <a:rPr lang="he-IL" b="1" dirty="0" smtClean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 - עליה של </a:t>
            </a:r>
            <a:r>
              <a:rPr lang="he-IL" b="1" dirty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14% בשיעור </a:t>
            </a:r>
            <a:r>
              <a:rPr lang="he-IL" b="1" dirty="0">
                <a:solidFill>
                  <a:srgbClr val="FF0000"/>
                </a:solidFill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הזכאים לתעודת הבגרות </a:t>
            </a:r>
            <a:r>
              <a:rPr lang="he-IL" b="1" dirty="0">
                <a:latin typeface="David" panose="020E0502060401010101" pitchFamily="34" charset="-79"/>
                <a:ea typeface="-윤명조240"/>
                <a:cs typeface="David" panose="020E0502060401010101" pitchFamily="34" charset="-79"/>
              </a:rPr>
              <a:t>מהלומדים בי"ב – בדואים דרום</a:t>
            </a:r>
          </a:p>
        </p:txBody>
      </p:sp>
      <p:graphicFrame>
        <p:nvGraphicFramePr>
          <p:cNvPr id="15" name="תרשים 14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8393662"/>
              </p:ext>
            </p:extLst>
          </p:nvPr>
        </p:nvGraphicFramePr>
        <p:xfrm>
          <a:off x="2205037" y="1420401"/>
          <a:ext cx="7494775" cy="4039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קבוצה 2"/>
          <p:cNvGrpSpPr/>
          <p:nvPr/>
        </p:nvGrpSpPr>
        <p:grpSpPr>
          <a:xfrm>
            <a:off x="3468095" y="2650012"/>
            <a:ext cx="559769" cy="741966"/>
            <a:chOff x="7784655" y="3276683"/>
            <a:chExt cx="559769" cy="741966"/>
          </a:xfrm>
        </p:grpSpPr>
        <p:sp>
          <p:nvSpPr>
            <p:cNvPr id="17" name="חץ: שמאלה 16"/>
            <p:cNvSpPr/>
            <p:nvPr/>
          </p:nvSpPr>
          <p:spPr>
            <a:xfrm rot="16200000" flipV="1">
              <a:off x="7862834" y="335288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784655" y="3680095"/>
              <a:ext cx="559769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FF0000"/>
                  </a:solidFill>
                </a:rPr>
                <a:t>-2.1</a:t>
              </a:r>
              <a:endParaRPr lang="he-IL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קבוצה 5"/>
          <p:cNvGrpSpPr/>
          <p:nvPr/>
        </p:nvGrpSpPr>
        <p:grpSpPr>
          <a:xfrm>
            <a:off x="6353494" y="2054485"/>
            <a:ext cx="596638" cy="686435"/>
            <a:chOff x="4943794" y="2165282"/>
            <a:chExt cx="596638" cy="686435"/>
          </a:xfrm>
        </p:grpSpPr>
        <p:sp>
          <p:nvSpPr>
            <p:cNvPr id="19" name="חץ: שמאלה 18"/>
            <p:cNvSpPr/>
            <p:nvPr/>
          </p:nvSpPr>
          <p:spPr>
            <a:xfrm rot="5400000">
              <a:off x="5069262" y="2524506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943794" y="2165282"/>
              <a:ext cx="596638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+6.4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5" name="קבוצה 4"/>
          <p:cNvGrpSpPr/>
          <p:nvPr/>
        </p:nvGrpSpPr>
        <p:grpSpPr>
          <a:xfrm>
            <a:off x="7898674" y="1884320"/>
            <a:ext cx="423513" cy="676910"/>
            <a:chOff x="3873487" y="1901308"/>
            <a:chExt cx="423513" cy="676910"/>
          </a:xfrm>
        </p:grpSpPr>
        <p:sp>
          <p:nvSpPr>
            <p:cNvPr id="21" name="חץ: שמאלה 20"/>
            <p:cNvSpPr/>
            <p:nvPr/>
          </p:nvSpPr>
          <p:spPr>
            <a:xfrm rot="5400000">
              <a:off x="3883538" y="2251007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73487" y="1901308"/>
              <a:ext cx="423513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+7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4943794" y="2351058"/>
            <a:ext cx="596638" cy="686435"/>
            <a:chOff x="6382069" y="2450429"/>
            <a:chExt cx="596638" cy="686435"/>
          </a:xfrm>
        </p:grpSpPr>
        <p:sp>
          <p:nvSpPr>
            <p:cNvPr id="25" name="חץ: שמאלה 18"/>
            <p:cNvSpPr/>
            <p:nvPr/>
          </p:nvSpPr>
          <p:spPr>
            <a:xfrm rot="5400000">
              <a:off x="6507537" y="2809653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82069" y="2450429"/>
              <a:ext cx="596638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+0.5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514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לבן 15"/>
          <p:cNvSpPr/>
          <p:nvPr/>
        </p:nvSpPr>
        <p:spPr>
          <a:xfrm>
            <a:off x="18196" y="-357"/>
            <a:ext cx="12173804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בגרויות -מדדי </a:t>
            </a:r>
            <a:r>
              <a:rPr lang="he-IL" altLang="he-IL" sz="3200" b="1" dirty="0" smtClean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תוצאה </a:t>
            </a: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– הישגים לימודיים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8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2206284" y="5221566"/>
            <a:ext cx="8353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אחוז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הלומדים בי"ב והעומדים בדרישות הסף של האוניברסיטאות במחוז 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הדרום </a:t>
            </a:r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r>
              <a:rPr lang="he-IL" b="1" dirty="0" smtClean="0"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53.7%</a:t>
            </a:r>
            <a:endParaRPr lang="he-IL" b="1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12" name="תרשים 11">
            <a:extLst>
              <a:ext uri="{FF2B5EF4-FFF2-40B4-BE49-F238E27FC236}">
                <a16:creationId xmlns:a16="http://schemas.microsoft.com/office/drawing/2014/main" id="{11154DCF-8A76-4843-8B05-54564721A6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675858"/>
              </p:ext>
            </p:extLst>
          </p:nvPr>
        </p:nvGraphicFramePr>
        <p:xfrm>
          <a:off x="2169134" y="1553974"/>
          <a:ext cx="6867525" cy="3552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68008" y="676849"/>
            <a:ext cx="1037335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מתשע"ה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לתשפ"ב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- עליה של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19% בשיעור העומדים </a:t>
            </a:r>
            <a:r>
              <a:rPr lang="he-IL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בדרישות הסף של האוניברסיטאות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מהלומדים 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בי"ב – בדואים דרום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4109526" y="2992932"/>
            <a:ext cx="582212" cy="741965"/>
            <a:chOff x="6314985" y="3025361"/>
            <a:chExt cx="582212" cy="741965"/>
          </a:xfrm>
        </p:grpSpPr>
        <p:sp>
          <p:nvSpPr>
            <p:cNvPr id="14" name="חץ: שמאלה 13"/>
            <p:cNvSpPr/>
            <p:nvPr/>
          </p:nvSpPr>
          <p:spPr>
            <a:xfrm rot="5400000">
              <a:off x="6404386" y="3440115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314985" y="3025361"/>
              <a:ext cx="582212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+10  </a:t>
              </a:r>
              <a:endParaRPr lang="he-IL" sz="1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grpSp>
        <p:nvGrpSpPr>
          <p:cNvPr id="4" name="קבוצה 3"/>
          <p:cNvGrpSpPr/>
          <p:nvPr/>
        </p:nvGrpSpPr>
        <p:grpSpPr>
          <a:xfrm>
            <a:off x="6471726" y="2187750"/>
            <a:ext cx="445956" cy="741965"/>
            <a:chOff x="4109526" y="2252342"/>
            <a:chExt cx="445956" cy="741965"/>
          </a:xfrm>
        </p:grpSpPr>
        <p:sp>
          <p:nvSpPr>
            <p:cNvPr id="23" name="חץ: שמאלה 22"/>
            <p:cNvSpPr/>
            <p:nvPr/>
          </p:nvSpPr>
          <p:spPr>
            <a:xfrm rot="5400000">
              <a:off x="4147064" y="2667096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109526" y="2252342"/>
              <a:ext cx="445956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+9 </a:t>
              </a:r>
              <a:endParaRPr lang="he-IL" sz="1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342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לבן 15"/>
          <p:cNvSpPr/>
          <p:nvPr/>
        </p:nvSpPr>
        <p:spPr>
          <a:xfrm>
            <a:off x="-4190" y="0"/>
            <a:ext cx="12196189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Clr>
                <a:schemeClr val="bg2"/>
              </a:buClr>
              <a:buSzPct val="75000"/>
            </a:pPr>
            <a:r>
              <a:rPr lang="he-IL" altLang="he-IL" sz="3200" b="1" dirty="0">
                <a:solidFill>
                  <a:schemeClr val="bg1"/>
                </a:solidFill>
                <a:latin typeface="David" pitchFamily="34" charset="-79"/>
                <a:cs typeface="David" pitchFamily="34" charset="-79"/>
              </a:rPr>
              <a:t>שיעור הלומדים במגמות טכנולוגיות</a:t>
            </a:r>
            <a:endParaRPr lang="he-IL" altLang="he-IL" sz="3200" b="1" dirty="0">
              <a:solidFill>
                <a:schemeClr val="bg1"/>
              </a:solidFill>
              <a:latin typeface="Arial" panose="020B0604020202020204" pitchFamily="34" charset="0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9</a:t>
            </a:fld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1800100" y="748916"/>
            <a:ext cx="91614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מתשע"ה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לתשפ"ב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- עליה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של 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6% בשיעור 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הלומדים </a:t>
            </a:r>
            <a:r>
              <a:rPr lang="he-IL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במגמות טכנולוגיות</a:t>
            </a: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 בכיתות י-י"ב – מגזר בדואי דרום</a:t>
            </a:r>
          </a:p>
        </p:txBody>
      </p:sp>
      <p:grpSp>
        <p:nvGrpSpPr>
          <p:cNvPr id="7" name="קבוצה 6"/>
          <p:cNvGrpSpPr/>
          <p:nvPr/>
        </p:nvGrpSpPr>
        <p:grpSpPr>
          <a:xfrm>
            <a:off x="5577151" y="2976792"/>
            <a:ext cx="712054" cy="713197"/>
            <a:chOff x="9912836" y="2356439"/>
            <a:chExt cx="712054" cy="713197"/>
          </a:xfrm>
        </p:grpSpPr>
        <p:sp>
          <p:nvSpPr>
            <p:cNvPr id="18" name="חץ: שמאלה 17"/>
            <p:cNvSpPr/>
            <p:nvPr/>
          </p:nvSpPr>
          <p:spPr>
            <a:xfrm rot="5400000">
              <a:off x="10059027" y="2742425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912836" y="2356439"/>
              <a:ext cx="71205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+2.73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7299568" y="2299882"/>
            <a:ext cx="423514" cy="676910"/>
            <a:chOff x="10538068" y="4233909"/>
            <a:chExt cx="423514" cy="676910"/>
          </a:xfrm>
        </p:grpSpPr>
        <p:sp>
          <p:nvSpPr>
            <p:cNvPr id="20" name="חץ: שמאלה 19"/>
            <p:cNvSpPr/>
            <p:nvPr/>
          </p:nvSpPr>
          <p:spPr>
            <a:xfrm rot="5400000">
              <a:off x="10548120" y="4583608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0538068" y="4233909"/>
              <a:ext cx="42351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 smtClean="0">
                  <a:solidFill>
                    <a:srgbClr val="00B050"/>
                  </a:solidFill>
                </a:rPr>
                <a:t>+2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3" name="קבוצה 2"/>
          <p:cNvGrpSpPr/>
          <p:nvPr/>
        </p:nvGrpSpPr>
        <p:grpSpPr>
          <a:xfrm>
            <a:off x="4001787" y="3689989"/>
            <a:ext cx="712054" cy="713197"/>
            <a:chOff x="7202187" y="2582008"/>
            <a:chExt cx="712054" cy="713197"/>
          </a:xfrm>
        </p:grpSpPr>
        <p:sp>
          <p:nvSpPr>
            <p:cNvPr id="22" name="חץ: שמאלה 21"/>
            <p:cNvSpPr/>
            <p:nvPr/>
          </p:nvSpPr>
          <p:spPr>
            <a:xfrm rot="5400000">
              <a:off x="7356509" y="2967994"/>
              <a:ext cx="403411" cy="251012"/>
            </a:xfrm>
            <a:prstGeom prst="leftArrow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202187" y="2582008"/>
              <a:ext cx="712054" cy="338554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en-US" sz="1600" b="1" dirty="0">
                  <a:solidFill>
                    <a:srgbClr val="00B050"/>
                  </a:solidFill>
                </a:rPr>
                <a:t>+0.91</a:t>
              </a:r>
              <a:endParaRPr lang="he-IL" sz="1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006736" y="6076841"/>
            <a:ext cx="57887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אחוז הלומדים במגמות טכנולוגיות במחוז 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הדרום </a:t>
            </a:r>
            <a:r>
              <a:rPr lang="he-IL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r>
              <a:rPr lang="he-IL" b="1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51.76%</a:t>
            </a:r>
            <a:endParaRPr lang="he-IL" b="1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25" name="תרשים 24">
            <a:extLst>
              <a:ext uri="{FF2B5EF4-FFF2-40B4-BE49-F238E27FC236}">
                <a16:creationId xmlns:a16="http://schemas.microsoft.com/office/drawing/2014/main" id="{B9DB5A98-0B03-4FB5-9AF0-A88ECB9BAD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396564"/>
              </p:ext>
            </p:extLst>
          </p:nvPr>
        </p:nvGraphicFramePr>
        <p:xfrm>
          <a:off x="2728015" y="1774640"/>
          <a:ext cx="6410325" cy="4076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105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pPr/>
              <a:t>10</a:t>
            </a:fld>
            <a:endParaRPr lang="he-IL"/>
          </a:p>
        </p:txBody>
      </p:sp>
      <p:sp>
        <p:nvSpPr>
          <p:cNvPr id="15" name="מלבן 14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457200"/>
            <a:r>
              <a:rPr lang="he-IL" sz="3200" b="1" dirty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אחוז ומספר הלא לומדים והלומדים מקבוצת הגיל מי"ב – בדואים דרום</a:t>
            </a:r>
            <a:endParaRPr lang="en-US" sz="3200" b="1" dirty="0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מציין מיקום של מספר שקופית 1"/>
          <p:cNvSpPr txBox="1">
            <a:spLocks/>
          </p:cNvSpPr>
          <p:nvPr/>
        </p:nvSpPr>
        <p:spPr bwMode="gray">
          <a:xfrm>
            <a:off x="-3141" y="16834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3DE3C2D-AF8B-44D2-8B70-43F99BCC2417}" type="slidenum">
              <a:rPr lang="he-IL" smtClean="0">
                <a:solidFill>
                  <a:prstClr val="white"/>
                </a:solidFill>
              </a:rPr>
              <a:pPr/>
              <a:t>10</a:t>
            </a:fld>
            <a:endParaRPr lang="he-IL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34975" y="827420"/>
            <a:ext cx="671807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defTabSz="457200"/>
            <a:r>
              <a:rPr lang="he-IL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ירידה של 17.5% במספר הלא לומדים מקבוצת הגיל מי"ב</a:t>
            </a:r>
          </a:p>
        </p:txBody>
      </p:sp>
      <p:graphicFrame>
        <p:nvGraphicFramePr>
          <p:cNvPr id="18" name="תרשים 17">
            <a:extLst>
              <a:ext uri="{FF2B5EF4-FFF2-40B4-BE49-F238E27FC236}">
                <a16:creationId xmlns:a16="http://schemas.microsoft.com/office/drawing/2014/main" id="{286668ED-3A2C-454C-BAAF-7190D62264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7898249"/>
              </p:ext>
            </p:extLst>
          </p:nvPr>
        </p:nvGraphicFramePr>
        <p:xfrm>
          <a:off x="2517525" y="1452332"/>
          <a:ext cx="8196984" cy="4532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627291" y="6151087"/>
            <a:ext cx="3533445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457200"/>
            <a:r>
              <a:rPr lang="he-IL" sz="16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קבוצת הגיל </a:t>
            </a:r>
            <a:r>
              <a:rPr lang="he-IL" sz="1600" b="1" dirty="0" err="1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בתשע"ו</a:t>
            </a:r>
            <a:r>
              <a:rPr lang="he-IL" sz="1600" b="1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הוא: </a:t>
            </a:r>
            <a:r>
              <a:rPr lang="he-IL" sz="1600" b="1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5,709 </a:t>
            </a:r>
          </a:p>
        </p:txBody>
      </p:sp>
    </p:spTree>
    <p:extLst>
      <p:ext uri="{BB962C8B-B14F-4D97-AF65-F5344CB8AC3E}">
        <p14:creationId xmlns:p14="http://schemas.microsoft.com/office/powerpoint/2010/main" val="2279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314324" y="1371600"/>
            <a:ext cx="11563350" cy="49149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he-IL" alt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גנים: </a:t>
            </a:r>
            <a:r>
              <a:rPr lang="he-IL" alt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45 שעות אפקטיביות "טעימות </a:t>
            </a:r>
            <a:r>
              <a:rPr lang="he-IL" alt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בגנים" – האזנה ודיבור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כיתות א-ב: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"טעימות 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בעברית" כיתות א-ב 2 ש"ש האזנה ודיבור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כיתה ג: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מכיתה 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ג' לומדים 5 ש"ש מתוכן 2 ש"ש עברית דבורה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חט"ב: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בחט"ב 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נוספו 2 ש"ש לטיפוח ההבעה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בע"פ (סה"כ 5 </a:t>
            </a:r>
            <a:r>
              <a:rPr lang="he-IL" sz="3200" dirty="0" err="1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ש"ש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  <a:endParaRPr lang="he-IL" sz="3200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על יסודי: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 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מתשע"ז יחידת בגרות בע"פ חובה – "</a:t>
            </a:r>
            <a:r>
              <a:rPr lang="he-IL" sz="3200" b="1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3 יח"ל בעברית חובה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עובדי הוראה: </a:t>
            </a: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הדרכה </a:t>
            </a:r>
            <a:r>
              <a:rPr 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ופיתוח מקצועי </a:t>
            </a:r>
            <a:r>
              <a:rPr lang="he-IL" sz="3200" dirty="0" err="1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לעו"ה</a:t>
            </a:r>
            <a:endParaRPr lang="he-IL" sz="3200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he-IL" alt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עובדי הוראה: </a:t>
            </a:r>
            <a:r>
              <a:rPr lang="he-IL" alt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שילוב </a:t>
            </a:r>
            <a:r>
              <a:rPr lang="he-IL" altLang="he-IL" sz="3200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מורים מהמגזר היהודי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he-IL" sz="32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מפגשים עם בתי ספר דוברי עברית</a:t>
            </a:r>
          </a:p>
          <a:p>
            <a:pPr>
              <a:buFont typeface="Wingdings" panose="05000000000000000000" pitchFamily="2" charset="2"/>
              <a:buChar char="§"/>
            </a:pPr>
            <a:endParaRPr lang="he-IL" sz="2400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10547"/>
            <a:ext cx="12191999" cy="784225"/>
          </a:xfrm>
          <a:prstGeom prst="rect">
            <a:avLst/>
          </a:prstGeom>
          <a:solidFill>
            <a:srgbClr val="2E5369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he-IL" altLang="he-IL" sz="4500" b="1" dirty="0">
                <a:latin typeface="David" panose="020E0502060401010101" pitchFamily="34" charset="-79"/>
                <a:cs typeface="David" panose="020E0502060401010101" pitchFamily="34" charset="-79"/>
              </a:rPr>
              <a:t>עברית על הרצף</a:t>
            </a:r>
            <a:endParaRPr lang="en-US" altLang="he-IL" sz="45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0" y="109824"/>
            <a:ext cx="779767" cy="365125"/>
          </a:xfrm>
        </p:spPr>
        <p:txBody>
          <a:bodyPr/>
          <a:lstStyle/>
          <a:p>
            <a:pPr algn="ctr"/>
            <a:fld id="{B3DE3C2D-AF8B-44D2-8B70-43F99BCC2417}" type="slidenum">
              <a:rPr lang="he-IL" smtClean="0"/>
              <a:pPr algn="ctr"/>
              <a:t>11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1267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0" y="0"/>
            <a:ext cx="12192000" cy="1077218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שיעור ומספר הסטודנטים הבדואים בדרום לתואר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ראשון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rtl="1"/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במוסדות אקדמיים ישראליים מגילאי 65-19 מהאוכלוסייה הבדואית בדרום</a:t>
            </a:r>
            <a:endParaRPr lang="en-US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מציין מיקום של מספר שקופית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12</a:t>
            </a:fld>
            <a:endParaRPr lang="he-IL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4298686"/>
              </p:ext>
            </p:extLst>
          </p:nvPr>
        </p:nvGraphicFramePr>
        <p:xfrm>
          <a:off x="290946" y="1246249"/>
          <a:ext cx="11540836" cy="5279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53434" y="6457890"/>
            <a:ext cx="4535216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r>
              <a:rPr lang="he-IL" sz="2000" b="1" dirty="0" smtClean="0">
                <a:solidFill>
                  <a:srgbClr val="FF0000"/>
                </a:solidFill>
              </a:rPr>
              <a:t>סה"כ סטודנטים לתואר ראשון 239,273</a:t>
            </a:r>
            <a:endParaRPr lang="he-IL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26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13</a:t>
            </a:fld>
            <a:endParaRPr lang="he-IL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387374795"/>
              </p:ext>
            </p:extLst>
          </p:nvPr>
        </p:nvGraphicFramePr>
        <p:xfrm>
          <a:off x="479322" y="889635"/>
          <a:ext cx="11146622" cy="551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מלבן 5"/>
          <p:cNvSpPr/>
          <p:nvPr/>
        </p:nvSpPr>
        <p:spPr>
          <a:xfrm>
            <a:off x="0" y="-5509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תקציבי מערכת החינוך בחברה הבדואית</a:t>
            </a:r>
            <a:endParaRPr lang="he-IL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774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120279" y="184805"/>
            <a:ext cx="6264275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he-IL" altLang="he-IL" sz="4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תקצוב דיפרנציאלי</a:t>
            </a:r>
            <a:endParaRPr lang="en-US" altLang="he-IL" sz="4500" b="1" dirty="0">
              <a:solidFill>
                <a:schemeClr val="tx1">
                  <a:lumMod val="95000"/>
                  <a:lumOff val="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272988" y="1081274"/>
            <a:ext cx="9519026" cy="4878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33"/>
              </a:buClr>
              <a:buSzPct val="115000"/>
              <a:buChar char="•"/>
              <a:defRPr sz="4000">
                <a:solidFill>
                  <a:schemeClr val="bg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he-IL" altLang="he-IL" sz="45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במסגרת </a:t>
            </a:r>
          </a:p>
          <a:p>
            <a:pPr algn="ctr" rtl="1" eaLnBrk="1" hangingPunct="1">
              <a:spcBef>
                <a:spcPts val="600"/>
              </a:spcBef>
              <a:buClrTx/>
              <a:buSzTx/>
              <a:buNone/>
              <a:defRPr/>
            </a:pPr>
            <a:r>
              <a:rPr lang="he-IL" altLang="he-IL" sz="45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"תקצוב דיפרנציאלי" </a:t>
            </a:r>
          </a:p>
          <a:p>
            <a:pPr algn="ctr" rtl="1" eaLnBrk="1" hangingPunct="1">
              <a:spcBef>
                <a:spcPts val="600"/>
              </a:spcBef>
              <a:buClrTx/>
              <a:buSzTx/>
              <a:buNone/>
              <a:defRPr/>
            </a:pPr>
            <a:r>
              <a:rPr lang="he-IL" altLang="he-IL" sz="66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(כ- </a:t>
            </a:r>
            <a:r>
              <a:rPr lang="he-IL" sz="4800" b="1" dirty="0">
                <a:solidFill>
                  <a:srgbClr val="002060"/>
                </a:solidFill>
              </a:rPr>
              <a:t> 112,769,618 ₪)</a:t>
            </a:r>
          </a:p>
          <a:p>
            <a:pPr algn="ctr" rtl="1" eaLnBrk="1" hangingPunct="1">
              <a:spcBef>
                <a:spcPts val="600"/>
              </a:spcBef>
              <a:buClrTx/>
              <a:buSzTx/>
              <a:buFontTx/>
              <a:buNone/>
              <a:defRPr/>
            </a:pPr>
            <a:r>
              <a:rPr lang="he-IL" altLang="he-IL" sz="45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יתווספו למערכת החינוך הבדואית</a:t>
            </a:r>
          </a:p>
          <a:p>
            <a:pPr algn="ctr" rtl="1" eaLnBrk="1" hangingPunct="1">
              <a:spcBef>
                <a:spcPts val="600"/>
              </a:spcBef>
              <a:buClrTx/>
              <a:buSzTx/>
              <a:buFontTx/>
              <a:buNone/>
              <a:defRPr/>
            </a:pPr>
            <a:r>
              <a:rPr lang="he-IL" altLang="he-IL" sz="45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altLang="he-IL" sz="3600" b="1" dirty="0">
                <a:solidFill>
                  <a:srgbClr val="002060"/>
                </a:solidFill>
              </a:rPr>
              <a:t>14,127</a:t>
            </a:r>
            <a:r>
              <a:rPr lang="he-IL" altLang="he-IL" sz="4500" dirty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שעות תוספתיות שיתנו מענה לצרכים החינוכיים של  התלמידים</a:t>
            </a:r>
            <a:endParaRPr lang="en-US" altLang="he-IL" sz="4500" dirty="0">
              <a:solidFill>
                <a:schemeClr val="tx1">
                  <a:lumMod val="95000"/>
                  <a:lumOff val="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0" y="2242"/>
            <a:ext cx="779767" cy="365125"/>
          </a:xfrm>
        </p:spPr>
        <p:txBody>
          <a:bodyPr/>
          <a:lstStyle/>
          <a:p>
            <a:pPr algn="ctr"/>
            <a:fld id="{B3DE3C2D-AF8B-44D2-8B70-43F99BCC2417}" type="slidenum">
              <a:rPr lang="he-IL" smtClean="0">
                <a:solidFill>
                  <a:schemeClr val="tx1"/>
                </a:solidFill>
              </a:rPr>
              <a:pPr algn="ctr"/>
              <a:t>14</a:t>
            </a:fld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90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דוגמא: תוספת שעות לבית ספר </a:t>
            </a:r>
            <a:r>
              <a:rPr lang="he-IL" sz="3200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יסודי "</a:t>
            </a:r>
            <a:r>
              <a:rPr lang="he-IL" sz="3200" b="1" dirty="0" err="1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אלבירוני</a:t>
            </a: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 – </a:t>
            </a:r>
            <a:r>
              <a:rPr lang="he-IL" sz="3200" b="1" dirty="0" err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לקיה</a:t>
            </a:r>
            <a:r>
              <a:rPr lang="he-IL" sz="32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32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0" y="109824"/>
            <a:ext cx="779767" cy="365125"/>
          </a:xfrm>
        </p:spPr>
        <p:txBody>
          <a:bodyPr/>
          <a:lstStyle/>
          <a:p>
            <a:pPr algn="ctr"/>
            <a:fld id="{B3DE3C2D-AF8B-44D2-8B70-43F99BCC2417}" type="slidenum">
              <a:rPr lang="he-IL" smtClean="0"/>
              <a:pPr algn="ctr"/>
              <a:t>15</a:t>
            </a:fld>
            <a:endParaRPr lang="he-IL" dirty="0"/>
          </a:p>
        </p:txBody>
      </p:sp>
      <p:graphicFrame>
        <p:nvGraphicFramePr>
          <p:cNvPr id="13" name="תרשים 12">
            <a:extLst>
              <a:ext uri="{FF2B5EF4-FFF2-40B4-BE49-F238E27FC236}">
                <a16:creationId xmlns:a16="http://schemas.microsoft.com/office/drawing/2014/main" id="{B81371E8-BD47-4A3D-819F-AF80E28104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467231"/>
              </p:ext>
            </p:extLst>
          </p:nvPr>
        </p:nvGraphicFramePr>
        <p:xfrm>
          <a:off x="2177066" y="891165"/>
          <a:ext cx="7871011" cy="5168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445047" y="4535666"/>
            <a:ext cx="134143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(70,260 ₪)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85626" y="3648374"/>
            <a:ext cx="130159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(231,859 ₪)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09681" y="2654611"/>
            <a:ext cx="122501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</a:t>
            </a:r>
            <a:r>
              <a:rPr lang="he-IL" b="1" dirty="0" smtClean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393,458 </a:t>
            </a:r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₪)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83320" y="1826760"/>
            <a:ext cx="122501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 rtl="1"/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</a:t>
            </a:r>
            <a:r>
              <a:rPr lang="he-IL" b="1" dirty="0" smtClean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555,057 </a:t>
            </a:r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₪)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74250" y="1067759"/>
            <a:ext cx="140444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b="1" dirty="0" smtClean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(716,656  </a:t>
            </a:r>
            <a:r>
              <a:rPr lang="he-IL" b="1" dirty="0">
                <a:solidFill>
                  <a:srgbClr val="2E5369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₪)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3701590" y="4485898"/>
            <a:ext cx="344967" cy="666365"/>
            <a:chOff x="8208335" y="4535666"/>
            <a:chExt cx="344967" cy="666365"/>
          </a:xfrm>
        </p:grpSpPr>
        <p:sp>
          <p:nvSpPr>
            <p:cNvPr id="23" name="חץ למעלה 8"/>
            <p:cNvSpPr/>
            <p:nvPr/>
          </p:nvSpPr>
          <p:spPr>
            <a:xfrm>
              <a:off x="8208335" y="4808621"/>
              <a:ext cx="331830" cy="39341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08335" y="4535666"/>
              <a:ext cx="344967" cy="30777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he-IL" sz="14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22</a:t>
              </a:r>
            </a:p>
          </p:txBody>
        </p:sp>
      </p:grpSp>
      <p:grpSp>
        <p:nvGrpSpPr>
          <p:cNvPr id="31" name="קבוצה 30"/>
          <p:cNvGrpSpPr/>
          <p:nvPr/>
        </p:nvGrpSpPr>
        <p:grpSpPr>
          <a:xfrm>
            <a:off x="5210611" y="3499857"/>
            <a:ext cx="344967" cy="666365"/>
            <a:chOff x="8208335" y="4535666"/>
            <a:chExt cx="344967" cy="666365"/>
          </a:xfrm>
        </p:grpSpPr>
        <p:sp>
          <p:nvSpPr>
            <p:cNvPr id="32" name="חץ למעלה 8"/>
            <p:cNvSpPr/>
            <p:nvPr/>
          </p:nvSpPr>
          <p:spPr>
            <a:xfrm>
              <a:off x="8208335" y="4808621"/>
              <a:ext cx="331830" cy="39341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208335" y="4535666"/>
              <a:ext cx="344967" cy="30777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he-IL" sz="14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22</a:t>
              </a:r>
            </a:p>
          </p:txBody>
        </p:sp>
      </p:grpSp>
      <p:grpSp>
        <p:nvGrpSpPr>
          <p:cNvPr id="34" name="קבוצה 33"/>
          <p:cNvGrpSpPr/>
          <p:nvPr/>
        </p:nvGrpSpPr>
        <p:grpSpPr>
          <a:xfrm>
            <a:off x="6734696" y="2654611"/>
            <a:ext cx="344967" cy="666365"/>
            <a:chOff x="8208335" y="4535666"/>
            <a:chExt cx="344967" cy="666365"/>
          </a:xfrm>
        </p:grpSpPr>
        <p:sp>
          <p:nvSpPr>
            <p:cNvPr id="35" name="חץ למעלה 8"/>
            <p:cNvSpPr/>
            <p:nvPr/>
          </p:nvSpPr>
          <p:spPr>
            <a:xfrm>
              <a:off x="8208335" y="4808621"/>
              <a:ext cx="331830" cy="39341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208335" y="4535666"/>
              <a:ext cx="344967" cy="30777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he-IL" sz="14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22</a:t>
              </a:r>
            </a:p>
          </p:txBody>
        </p:sp>
      </p:grpSp>
      <p:grpSp>
        <p:nvGrpSpPr>
          <p:cNvPr id="37" name="קבוצה 36"/>
          <p:cNvGrpSpPr/>
          <p:nvPr/>
        </p:nvGrpSpPr>
        <p:grpSpPr>
          <a:xfrm>
            <a:off x="8208335" y="1826760"/>
            <a:ext cx="344967" cy="666365"/>
            <a:chOff x="8208335" y="4535666"/>
            <a:chExt cx="344967" cy="666365"/>
          </a:xfrm>
        </p:grpSpPr>
        <p:sp>
          <p:nvSpPr>
            <p:cNvPr id="38" name="חץ למעלה 8"/>
            <p:cNvSpPr/>
            <p:nvPr/>
          </p:nvSpPr>
          <p:spPr>
            <a:xfrm>
              <a:off x="8208335" y="4808621"/>
              <a:ext cx="331830" cy="39341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8208335" y="4535666"/>
              <a:ext cx="344967" cy="30777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r" rtl="1"/>
              <a:r>
                <a:rPr lang="he-IL" sz="1400" b="1" dirty="0">
                  <a:solidFill>
                    <a:srgbClr val="00B050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143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מעוגל 10"/>
          <p:cNvSpPr/>
          <p:nvPr/>
        </p:nvSpPr>
        <p:spPr>
          <a:xfrm>
            <a:off x="1152525" y="2476501"/>
            <a:ext cx="2114550" cy="3800474"/>
          </a:xfrm>
          <a:prstGeom prst="roundRect">
            <a:avLst>
              <a:gd name="adj" fmla="val 8108"/>
            </a:avLst>
          </a:prstGeom>
          <a:gradFill>
            <a:gsLst>
              <a:gs pos="0">
                <a:srgbClr val="FF0000">
                  <a:alpha val="15000"/>
                </a:srgbClr>
              </a:gs>
              <a:gs pos="98333">
                <a:schemeClr val="bg1">
                  <a:alpha val="0"/>
                </a:schemeClr>
              </a:gs>
              <a:gs pos="80000">
                <a:schemeClr val="accent1">
                  <a:tint val="44500"/>
                  <a:satMod val="160000"/>
                  <a:alpha val="0"/>
                </a:schemeClr>
              </a:gs>
            </a:gsLst>
            <a:lin ang="5400000" scaled="0"/>
          </a:gradFill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b" anchorCtr="1"/>
          <a:lstStyle/>
          <a:p>
            <a:pPr algn="ctr"/>
            <a:endParaRPr lang="he-IL" sz="140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3705225" y="2476501"/>
            <a:ext cx="2114550" cy="3800474"/>
          </a:xfrm>
          <a:prstGeom prst="roundRect">
            <a:avLst>
              <a:gd name="adj" fmla="val 8108"/>
            </a:avLst>
          </a:prstGeom>
          <a:gradFill>
            <a:gsLst>
              <a:gs pos="0">
                <a:srgbClr val="FF0000">
                  <a:alpha val="15000"/>
                </a:srgbClr>
              </a:gs>
              <a:gs pos="98333">
                <a:schemeClr val="bg1">
                  <a:alpha val="0"/>
                </a:schemeClr>
              </a:gs>
              <a:gs pos="80000">
                <a:schemeClr val="accent1">
                  <a:tint val="44500"/>
                  <a:satMod val="160000"/>
                  <a:alpha val="0"/>
                </a:schemeClr>
              </a:gs>
            </a:gsLst>
            <a:lin ang="5400000" scaled="0"/>
          </a:gradFill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b" anchorCtr="1"/>
          <a:lstStyle/>
          <a:p>
            <a:pPr algn="ctr"/>
            <a:endParaRPr lang="he-IL" sz="140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" y="0"/>
            <a:ext cx="12192000" cy="742950"/>
          </a:xfrm>
          <a:solidFill>
            <a:srgbClr val="2E5369"/>
          </a:solidFill>
        </p:spPr>
        <p:txBody>
          <a:bodyPr/>
          <a:lstStyle/>
          <a:p>
            <a:pPr algn="ctr"/>
            <a: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עובדי הוראה לפי הסמכה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251129" y="188912"/>
            <a:ext cx="779767" cy="365125"/>
          </a:xfrm>
        </p:spPr>
        <p:txBody>
          <a:bodyPr/>
          <a:lstStyle/>
          <a:p>
            <a:pPr algn="ctr"/>
            <a:fld id="{B3DE3C2D-AF8B-44D2-8B70-43F99BCC2417}" type="slidenum">
              <a:rPr lang="he-IL" smtClean="0"/>
              <a:pPr algn="ctr"/>
              <a:t>16</a:t>
            </a:fld>
            <a:endParaRPr lang="he-IL" dirty="0"/>
          </a:p>
        </p:txBody>
      </p:sp>
      <p:graphicFrame>
        <p:nvGraphicFramePr>
          <p:cNvPr id="8" name="מציין מיקום תוכן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345388"/>
              </p:ext>
            </p:extLst>
          </p:nvPr>
        </p:nvGraphicFramePr>
        <p:xfrm>
          <a:off x="781051" y="1314450"/>
          <a:ext cx="10525124" cy="475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8388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17</a:t>
            </a:fld>
            <a:endParaRPr lang="he-IL"/>
          </a:p>
        </p:txBody>
      </p: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46331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600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חינוך בלתי פורמלי</a:t>
            </a:r>
            <a:endParaRPr lang="en-US" sz="3600" b="1" dirty="0"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5683425"/>
              </p:ext>
            </p:extLst>
          </p:nvPr>
        </p:nvGraphicFramePr>
        <p:xfrm>
          <a:off x="6718092" y="72368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4755415"/>
              </p:ext>
            </p:extLst>
          </p:nvPr>
        </p:nvGraphicFramePr>
        <p:xfrm>
          <a:off x="932293" y="706753"/>
          <a:ext cx="4572000" cy="2763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2887614"/>
              </p:ext>
            </p:extLst>
          </p:nvPr>
        </p:nvGraphicFramePr>
        <p:xfrm>
          <a:off x="6972014" y="350556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33350" y="3470632"/>
            <a:ext cx="6511263" cy="2708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r" rtl="1"/>
            <a:r>
              <a:rPr lang="he-IL" sz="2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מסגרות חינוך בלתי פורמאלי ביישובים הבדואים בדרום: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בית הספר של החופש הגדול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חוגים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תוכניות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חינוכיות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תנועות נוער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ארגוני נוער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1813871" y="6287440"/>
            <a:ext cx="77700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סה"כ משתתפים כ-32% מהתלמידים בגילאי 3-18</a:t>
            </a:r>
          </a:p>
        </p:txBody>
      </p:sp>
    </p:spTree>
    <p:extLst>
      <p:ext uri="{BB962C8B-B14F-4D97-AF65-F5344CB8AC3E}">
        <p14:creationId xmlns:p14="http://schemas.microsoft.com/office/powerpoint/2010/main" val="144682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18</a:t>
            </a:fld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54"/>
          <a:stretch/>
        </p:blipFill>
        <p:spPr>
          <a:xfrm>
            <a:off x="251129" y="112285"/>
            <a:ext cx="6858000" cy="4184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1" t="12013" r="11159" b="16410"/>
          <a:stretch/>
        </p:blipFill>
        <p:spPr>
          <a:xfrm>
            <a:off x="7319386" y="410450"/>
            <a:ext cx="4759223" cy="5881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3" t="12725" r="17496" b="22886"/>
          <a:stretch/>
        </p:blipFill>
        <p:spPr>
          <a:xfrm>
            <a:off x="1158705" y="4374108"/>
            <a:ext cx="5336274" cy="2483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409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19</a:t>
            </a:fld>
            <a:endParaRPr lang="he-IL"/>
          </a:p>
        </p:txBody>
      </p:sp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1322487477"/>
              </p:ext>
            </p:extLst>
          </p:nvPr>
        </p:nvGraphicFramePr>
        <p:xfrm>
          <a:off x="918026" y="1062463"/>
          <a:ext cx="10463247" cy="5566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05097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pPr algn="ctr"/>
            <a: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מינהל הפיתוח – </a:t>
            </a:r>
            <a:r>
              <a:rPr lang="he-IL" b="1" dirty="0" smtClean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תקציב פיתוח בינוי</a:t>
            </a:r>
            <a: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5618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20</a:t>
            </a:fld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3" r="22562" b="24646"/>
          <a:stretch/>
        </p:blipFill>
        <p:spPr bwMode="auto">
          <a:xfrm>
            <a:off x="5690122" y="363569"/>
            <a:ext cx="6310576" cy="6227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8" r="19291" b="6938"/>
          <a:stretch/>
        </p:blipFill>
        <p:spPr bwMode="auto">
          <a:xfrm>
            <a:off x="214313" y="287368"/>
            <a:ext cx="5329237" cy="6380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10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solidFill>
            <a:srgbClr val="2E5369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prstClr val="white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ילדי 5-3 ללא מסגרות חינוך – בדואים דרום</a:t>
            </a:r>
            <a:endParaRPr lang="en-US" sz="3200" b="1" dirty="0">
              <a:solidFill>
                <a:prstClr val="white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2329065361"/>
              </p:ext>
            </p:extLst>
          </p:nvPr>
        </p:nvGraphicFramePr>
        <p:xfrm>
          <a:off x="274452" y="1349058"/>
          <a:ext cx="7527636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075222" y="1161173"/>
            <a:ext cx="3895106" cy="55707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המשרד הקצה הרשאות תקציביות עבור </a:t>
            </a:r>
            <a:r>
              <a:rPr lang="he-IL" sz="2800" b="1" dirty="0">
                <a:latin typeface="David" panose="020E0502060401010101" pitchFamily="34" charset="-79"/>
                <a:cs typeface="David" panose="020E0502060401010101" pitchFamily="34" charset="-79"/>
              </a:rPr>
              <a:t>97 מבנים יבילים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למועצות האזוריות נווה מדבר </a:t>
            </a:r>
            <a:r>
              <a:rPr lang="he-IL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ואלקסום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אל קסום:</a:t>
            </a:r>
          </a:p>
          <a:p>
            <a:pPr algn="r" rtl="1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הוצבו- 12 גנים</a:t>
            </a:r>
          </a:p>
          <a:p>
            <a:pPr algn="r" rtl="1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נפתחו- 6 גנים מוכנים לאכלוס מידי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נווה מדבר: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sz="2400" dirty="0" smtClean="0"/>
              <a:t>הוצבו- 15 גנים</a:t>
            </a:r>
          </a:p>
          <a:p>
            <a:pPr algn="r" rtl="1"/>
            <a:r>
              <a:rPr lang="he-IL" sz="2400" dirty="0" smtClean="0"/>
              <a:t>נפתחו-  15 גנים</a:t>
            </a:r>
            <a:endParaRPr lang="he-IL" sz="2400" dirty="0"/>
          </a:p>
        </p:txBody>
      </p:sp>
      <p:sp>
        <p:nvSpPr>
          <p:cNvPr id="8" name="מציין מיקום של מספר שקופית 1"/>
          <p:cNvSpPr>
            <a:spLocks noGrp="1"/>
          </p:cNvSpPr>
          <p:nvPr>
            <p:ph type="sldNum" sz="quarter" idx="12"/>
          </p:nvPr>
        </p:nvSpPr>
        <p:spPr>
          <a:xfrm>
            <a:off x="-4189" y="16834"/>
            <a:ext cx="779767" cy="365125"/>
          </a:xfrm>
        </p:spPr>
        <p:txBody>
          <a:bodyPr/>
          <a:lstStyle/>
          <a:p>
            <a:fld id="{B3DE3C2D-AF8B-44D2-8B70-43F99BCC2417}" type="slidenum">
              <a:rPr lang="he-IL" smtClean="0"/>
              <a:t>21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2484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05097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solidFill>
                  <a:schemeClr val="bg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תכנית </a:t>
            </a:r>
            <a:r>
              <a:rPr lang="he-IL" b="1" dirty="0">
                <a:solidFill>
                  <a:schemeClr val="bg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חומש בדואים דרום 2397</a:t>
            </a:r>
            <a:r>
              <a:rPr lang="he-IL" b="1" dirty="0"/>
              <a:t/>
            </a:r>
            <a:br>
              <a:rPr lang="he-IL" b="1" dirty="0"/>
            </a:b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E3C2D-AF8B-44D2-8B70-43F99BCC2417}" type="slidenum">
              <a:rPr lang="he-IL" smtClean="0"/>
              <a:t>22</a:t>
            </a:fld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648450" y="1419224"/>
            <a:ext cx="5237162" cy="40481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e-IL" dirty="0"/>
          </a:p>
          <a:p>
            <a:pPr marL="0" indent="0">
              <a:buNone/>
            </a:pPr>
            <a:r>
              <a:rPr lang="he-IL" sz="2400" b="1" dirty="0" err="1" smtClean="0"/>
              <a:t>תוכניות</a:t>
            </a:r>
            <a:r>
              <a:rPr lang="he-IL" sz="2400" b="1" dirty="0" smtClean="0"/>
              <a:t> מנהלים- 6,700,000 ₪ </a:t>
            </a:r>
            <a:r>
              <a:rPr lang="he-IL" sz="2400" b="1" dirty="0" err="1" smtClean="0"/>
              <a:t>לתשע"ח</a:t>
            </a:r>
            <a:endParaRPr lang="he-IL" sz="2400" b="1" dirty="0"/>
          </a:p>
          <a:p>
            <a:pPr marL="0" indent="0">
              <a:buNone/>
            </a:pPr>
            <a:endParaRPr lang="he-IL" sz="2400" dirty="0" smtClean="0"/>
          </a:p>
          <a:p>
            <a:r>
              <a:rPr lang="he-IL" sz="2400" dirty="0" smtClean="0"/>
              <a:t>טרום תפקידי ניהול</a:t>
            </a:r>
          </a:p>
          <a:p>
            <a:r>
              <a:rPr lang="he-IL" sz="2400" dirty="0" smtClean="0"/>
              <a:t>עתודות מנהלים</a:t>
            </a:r>
          </a:p>
          <a:p>
            <a:r>
              <a:rPr lang="he-IL" sz="2400" dirty="0" smtClean="0"/>
              <a:t>מנהלים בראשית דרכם</a:t>
            </a:r>
          </a:p>
          <a:p>
            <a:r>
              <a:rPr lang="he-IL" sz="2400" dirty="0" smtClean="0"/>
              <a:t>מפקחים</a:t>
            </a:r>
          </a:p>
          <a:p>
            <a:r>
              <a:rPr lang="he-IL" sz="2400" dirty="0" smtClean="0"/>
              <a:t>פרישת מנהלים</a:t>
            </a:r>
          </a:p>
          <a:p>
            <a:pPr marL="0" indent="0">
              <a:buNone/>
            </a:pPr>
            <a:endParaRPr lang="he-IL" sz="2400" dirty="0" smtClean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6" name="מציין מיקום תוכן 2"/>
          <p:cNvSpPr txBox="1">
            <a:spLocks/>
          </p:cNvSpPr>
          <p:nvPr/>
        </p:nvSpPr>
        <p:spPr>
          <a:xfrm>
            <a:off x="504825" y="1419225"/>
            <a:ext cx="5543550" cy="44157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sz="2400" b="1" dirty="0" smtClean="0"/>
              <a:t>תכניות פדגוגיות- </a:t>
            </a:r>
            <a:r>
              <a:rPr lang="he-IL" sz="2400" b="1" dirty="0"/>
              <a:t>15,6700,00 </a:t>
            </a:r>
            <a:r>
              <a:rPr lang="he-IL" sz="2400" b="1" dirty="0" smtClean="0"/>
              <a:t>₪ </a:t>
            </a:r>
            <a:r>
              <a:rPr lang="he-IL" sz="2400" b="1" dirty="0" err="1" smtClean="0"/>
              <a:t>לתשע"ח</a:t>
            </a:r>
            <a:endParaRPr lang="he-IL" sz="2400" b="1" dirty="0" smtClean="0"/>
          </a:p>
          <a:p>
            <a:pPr marL="0" indent="0">
              <a:buFont typeface="Wingdings 3" charset="2"/>
              <a:buNone/>
            </a:pPr>
            <a:endParaRPr lang="he-IL" sz="2400" dirty="0" smtClean="0"/>
          </a:p>
          <a:p>
            <a:r>
              <a:rPr lang="he-IL" sz="2400" dirty="0" smtClean="0"/>
              <a:t>"טעימות בעברית" </a:t>
            </a:r>
            <a:r>
              <a:rPr lang="he-IL" sz="2400" dirty="0"/>
              <a:t>לגני הילדים</a:t>
            </a:r>
          </a:p>
          <a:p>
            <a:r>
              <a:rPr lang="he-IL" sz="2400" dirty="0"/>
              <a:t>הדרכת </a:t>
            </a:r>
            <a:r>
              <a:rPr lang="he-IL" sz="2400" dirty="0" smtClean="0"/>
              <a:t>הורים </a:t>
            </a:r>
            <a:r>
              <a:rPr lang="he-IL" sz="2400" dirty="0" err="1" smtClean="0"/>
              <a:t>בגנ"י</a:t>
            </a:r>
            <a:endParaRPr lang="he-IL" sz="2400" dirty="0"/>
          </a:p>
          <a:p>
            <a:r>
              <a:rPr lang="he-IL" sz="2400" dirty="0" smtClean="0"/>
              <a:t>תכניות מצוינות</a:t>
            </a:r>
          </a:p>
          <a:p>
            <a:r>
              <a:rPr lang="he-IL" sz="2400" dirty="0" smtClean="0"/>
              <a:t>מניעת נשירה</a:t>
            </a:r>
          </a:p>
          <a:p>
            <a:r>
              <a:rPr lang="he-IL" sz="2400" dirty="0" smtClean="0"/>
              <a:t>קידום הישגים</a:t>
            </a:r>
          </a:p>
          <a:p>
            <a:pPr marL="0" indent="0">
              <a:buFont typeface="Wingdings 3" charset="2"/>
              <a:buNone/>
            </a:pPr>
            <a:endParaRPr lang="he-IL" dirty="0" smtClean="0"/>
          </a:p>
          <a:p>
            <a:pPr marL="0" indent="0">
              <a:buFont typeface="Wingdings 3" charset="2"/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37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su7608\AppData\Local\Microsoft\Windows\Temporary Internet Files\Content.Outlook\2Y063MMM\IMG_61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504" y="-730003"/>
            <a:ext cx="12730348" cy="848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F7E1B342-D0B3-44CF-911C-5CAAF4495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5055079"/>
            <a:ext cx="12191999" cy="1276709"/>
          </a:xfr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he-IL" sz="8000" b="1" dirty="0">
                <a:ln w="28575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1F4E7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תודה </a:t>
            </a:r>
            <a:r>
              <a:rPr lang="he-IL" sz="8000" b="1">
                <a:ln w="28575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1F4E7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על </a:t>
            </a:r>
            <a:r>
              <a:rPr lang="he-IL" sz="8000" b="1" smtClean="0">
                <a:ln w="28575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1F4E79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ההקשבה</a:t>
            </a:r>
            <a:endParaRPr lang="he-IL" sz="8000" b="1" dirty="0">
              <a:ln w="28575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rgbClr val="1F4E79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5275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שן מתפתל">
  <a:themeElements>
    <a:clrScheme name="עשן מתפתל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עשן מתפתל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עשן מתפתל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3161D5-378E-4C46-BA55-B815DED70D74}"/>
</file>

<file path=customXml/itemProps2.xml><?xml version="1.0" encoding="utf-8"?>
<ds:datastoreItem xmlns:ds="http://schemas.openxmlformats.org/officeDocument/2006/customXml" ds:itemID="{B0EE93D0-5517-43A8-817A-E00AAEF9DD2D}"/>
</file>

<file path=customXml/itemProps3.xml><?xml version="1.0" encoding="utf-8"?>
<ds:datastoreItem xmlns:ds="http://schemas.openxmlformats.org/officeDocument/2006/customXml" ds:itemID="{C38F811C-0770-452C-BE0F-6AE61104C3C4}"/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17649</TotalTime>
  <Words>715</Words>
  <Application>Microsoft Office PowerPoint</Application>
  <PresentationFormat>מסך רחב</PresentationFormat>
  <Paragraphs>182</Paragraphs>
  <Slides>23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23</vt:i4>
      </vt:variant>
    </vt:vector>
  </HeadingPairs>
  <TitlesOfParts>
    <vt:vector size="37" baseType="lpstr">
      <vt:lpstr>Aharoni</vt:lpstr>
      <vt:lpstr>Arial</vt:lpstr>
      <vt:lpstr>Arial Black</vt:lpstr>
      <vt:lpstr>Calibri</vt:lpstr>
      <vt:lpstr>Century Gothic</vt:lpstr>
      <vt:lpstr>David</vt:lpstr>
      <vt:lpstr>Gisha</vt:lpstr>
      <vt:lpstr>Tahoma</vt:lpstr>
      <vt:lpstr>Times New Roman</vt:lpstr>
      <vt:lpstr>Trebuchet MS</vt:lpstr>
      <vt:lpstr>Wingdings</vt:lpstr>
      <vt:lpstr>Wingdings 3</vt:lpstr>
      <vt:lpstr>-윤명조240</vt:lpstr>
      <vt:lpstr>עשן מתפתל</vt:lpstr>
      <vt:lpstr>מצגת של PowerPoint‏</vt:lpstr>
      <vt:lpstr>נתונים - שנה"ל תשע"ח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מספר עובדי הוראה לפי הסמכה</vt:lpstr>
      <vt:lpstr>חינוך בלתי פורמלי</vt:lpstr>
      <vt:lpstr>מצגת של PowerPoint‏</vt:lpstr>
      <vt:lpstr>מינהל הפיתוח – תקציב פיתוח בינוי </vt:lpstr>
      <vt:lpstr>מצגת של PowerPoint‏</vt:lpstr>
      <vt:lpstr>מצגת של PowerPoint‏</vt:lpstr>
      <vt:lpstr>תכנית חומש בדואים דרום 2397 </vt:lpstr>
      <vt:lpstr>תודה על ההקשבה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הדס ששון-לרנר</dc:creator>
  <cp:lastModifiedBy>Owner</cp:lastModifiedBy>
  <cp:revision>1327</cp:revision>
  <cp:lastPrinted>2017-10-29T14:32:39Z</cp:lastPrinted>
  <dcterms:created xsi:type="dcterms:W3CDTF">2015-12-21T20:40:55Z</dcterms:created>
  <dcterms:modified xsi:type="dcterms:W3CDTF">2017-10-31T04:42:35Z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2021440</vt:r8>
  </property>
</Properties>
</file>