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0"/>
  </p:notesMasterIdLst>
  <p:sldIdLst>
    <p:sldId id="264" r:id="rId2"/>
    <p:sldId id="267" r:id="rId3"/>
    <p:sldId id="266" r:id="rId4"/>
    <p:sldId id="268" r:id="rId5"/>
    <p:sldId id="269" r:id="rId6"/>
    <p:sldId id="270" r:id="rId7"/>
    <p:sldId id="271" r:id="rId8"/>
    <p:sldId id="265" r:id="rId9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000000"/>
    <a:srgbClr val="4F9D5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70996" autoAdjust="0"/>
  </p:normalViewPr>
  <p:slideViewPr>
    <p:cSldViewPr>
      <p:cViewPr varScale="1">
        <p:scale>
          <a:sx n="80" d="100"/>
          <a:sy n="80" d="100"/>
        </p:scale>
        <p:origin x="19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F886C63-AF17-4954-8F10-A5EA0DA313C9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15B61CA-FB27-47DA-B8D7-3169CFC5F2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406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5B61CA-FB27-47DA-B8D7-3169CFC5F266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31346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5B61CA-FB27-47DA-B8D7-3169CFC5F266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1861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5B61CA-FB27-47DA-B8D7-3169CFC5F266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78252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5B61CA-FB27-47DA-B8D7-3169CFC5F266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8187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5B61CA-FB27-47DA-B8D7-3169CFC5F266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99525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1538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92523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07106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15241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5882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6820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5948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7241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5142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64508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0767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E6E0E-1CB4-44C1-823D-79BB4E713AE0}" type="datetimeFigureOut">
              <a:rPr lang="he-IL" smtClean="0"/>
              <a:t>י'/חשון/תשע"ח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5CFDD-7904-4D11-943C-D075E758E8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5693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122" name="Picture 2" descr="C:\Users\DrorB\Documents\DRUVABACK\אנרגיה מתחדשת כללי\פעילות פרו-אקטיבית\יישום שומר של של יעד הממשלה ל-17% אנרגיות מתחדשות עד שנת 2030\דוח גרסה סופית\תמונות לשקפים\mazeg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6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כותרת משנה 2"/>
          <p:cNvSpPr txBox="1">
            <a:spLocks/>
          </p:cNvSpPr>
          <p:nvPr/>
        </p:nvSpPr>
        <p:spPr>
          <a:xfrm>
            <a:off x="2195736" y="3284984"/>
            <a:ext cx="4752528" cy="1656184"/>
          </a:xfrm>
          <a:prstGeom prst="rect">
            <a:avLst/>
          </a:prstGeom>
          <a:solidFill>
            <a:srgbClr val="339966">
              <a:alpha val="14902"/>
            </a:srgbClr>
          </a:solidFill>
        </p:spPr>
        <p:txBody>
          <a:bodyPr vert="horz" lIns="91440" tIns="45720" rIns="91440" bIns="45720" rtlCol="1">
            <a:normAutofit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28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ועדת המשנה לקידום טכנולוגיות</a:t>
            </a:r>
          </a:p>
          <a:p>
            <a:r>
              <a:rPr lang="he-IL" sz="28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לאנרגיה מתחדשת</a:t>
            </a:r>
          </a:p>
          <a:p>
            <a:r>
              <a:rPr lang="he-IL" sz="28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31.10.2017</a:t>
            </a:r>
            <a:endParaRPr lang="he-IL" sz="2800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15897" y="6463229"/>
            <a:ext cx="259568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צילום: מידד גורן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9053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8194" name="Picture 2" descr="C:\Users\DrorB\Documents\DRUVABACK\אנרגיה מתחדשת כללי\פעילות פרו-אקטיבית\יישום שומר של של יעד הממשלה ל-17% אנרגיות מתחדשות עד שנת 2030\דוח גרסה סופית\תמונות לשקפים\mazeget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1458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83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7170" name="Picture 2" descr="C:\Users\DrorB\Documents\DRUVABACK\אנרגיה מתחדשת כללי\פעילות פרו-אקטיבית\יישום שומר של של יעד הממשלה ל-17% אנרגיות מתחדשות עד שנת 2030\דוח גרסה סופית\תמונות לשקפים\mazeget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2" y="0"/>
            <a:ext cx="9125878" cy="684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21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6146" name="Picture 2" descr="C:\Users\DrorB\Documents\DRUVABACK\אנרגיה מתחדשת כללי\פעילות פרו-אקטיבית\יישום שומר של של יעד הממשלה ל-17% אנרגיות מתחדשות עד שנת 2030\דוח גרסה סופית\תמונות לשקפים\mazeget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54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כותרת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 fontScale="900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dirty="0" smtClean="0">
                <a:cs typeface="+mn-cs"/>
              </a:rPr>
              <a:t>מימוש הפוטנציאל</a:t>
            </a:r>
            <a:br>
              <a:rPr lang="he-IL" dirty="0" smtClean="0">
                <a:cs typeface="+mn-cs"/>
              </a:rPr>
            </a:br>
            <a:r>
              <a:rPr lang="he-IL" sz="4000" dirty="0" smtClean="0">
                <a:cs typeface="+mn-cs"/>
              </a:rPr>
              <a:t>מדיניות</a:t>
            </a:r>
            <a:endParaRPr lang="he-IL" dirty="0">
              <a:cs typeface="+mn-cs"/>
            </a:endParaRPr>
          </a:p>
        </p:txBody>
      </p:sp>
      <p:sp>
        <p:nvSpPr>
          <p:cNvPr id="6" name="מציין מיקום תוכן 2"/>
          <p:cNvSpPr txBox="1">
            <a:spLocks/>
          </p:cNvSpPr>
          <p:nvPr/>
        </p:nvSpPr>
        <p:spPr>
          <a:xfrm>
            <a:off x="107504" y="1484784"/>
            <a:ext cx="8821900" cy="280345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/>
              <a:t>מדיניות גגות סולאריים</a:t>
            </a:r>
          </a:p>
          <a:p>
            <a:r>
              <a:rPr lang="he-IL" dirty="0" smtClean="0"/>
              <a:t>יעדים: </a:t>
            </a:r>
          </a:p>
          <a:p>
            <a:pPr lvl="1"/>
            <a:r>
              <a:rPr lang="he-IL" dirty="0" smtClean="0"/>
              <a:t>1,550 מ"ו עד 2020</a:t>
            </a:r>
          </a:p>
          <a:p>
            <a:pPr lvl="1"/>
            <a:r>
              <a:rPr lang="he-IL" dirty="0" smtClean="0"/>
              <a:t>215 מ"ו מדי שנה בין 2020 ל-2030</a:t>
            </a:r>
          </a:p>
          <a:p>
            <a:r>
              <a:rPr lang="he-IL" dirty="0" smtClean="0"/>
              <a:t>הצבת פאנלים בכל בניה חדשה</a:t>
            </a:r>
          </a:p>
          <a:p>
            <a:endParaRPr lang="he-IL" dirty="0"/>
          </a:p>
        </p:txBody>
      </p:sp>
      <p:pic>
        <p:nvPicPr>
          <p:cNvPr id="10242" name="Picture 2" descr="C:\Users\DrorB\Documents\DRUVABACK\אנרגיה מתחדשת כללי\פעילות פרו-אקטיבית\יישום שומר של של יעד הממשלה ל-17% אנרגיות מתחדשות עד שנת 2030\תמונות לדוח\DSCN216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72" t="16646" r="24742" b="3481"/>
          <a:stretch/>
        </p:blipFill>
        <p:spPr bwMode="auto">
          <a:xfrm>
            <a:off x="211613" y="728667"/>
            <a:ext cx="2507725" cy="4315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77" y="4430474"/>
            <a:ext cx="7161446" cy="1739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515897" y="6463229"/>
            <a:ext cx="259568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צילום: לירון שפירא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0090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6146" name="Picture 2" descr="C:\Users\DrorB\Documents\DRUVABACK\אנרגיה מתחדשת כללי\פעילות פרו-אקטיבית\יישום שומר של של יעד הממשלה ל-17% אנרגיות מתחדשות עד שנת 2030\דוח גרסה סופית\תמונות לשקפים\mazeget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54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כותרת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 fontScale="900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dirty="0" smtClean="0">
                <a:cs typeface="+mn-cs"/>
              </a:rPr>
              <a:t>מימוש הפוטנציאל</a:t>
            </a:r>
            <a:br>
              <a:rPr lang="he-IL" dirty="0" smtClean="0">
                <a:cs typeface="+mn-cs"/>
              </a:rPr>
            </a:br>
            <a:r>
              <a:rPr lang="he-IL" sz="4000" dirty="0" smtClean="0">
                <a:cs typeface="+mn-cs"/>
              </a:rPr>
              <a:t>מכסות, </a:t>
            </a:r>
            <a:r>
              <a:rPr lang="he-IL" sz="4000" dirty="0" err="1" smtClean="0">
                <a:cs typeface="+mn-cs"/>
              </a:rPr>
              <a:t>אסדרות</a:t>
            </a:r>
            <a:r>
              <a:rPr lang="he-IL" sz="4000" dirty="0" smtClean="0">
                <a:cs typeface="+mn-cs"/>
              </a:rPr>
              <a:t> וחסמים</a:t>
            </a:r>
            <a:endParaRPr lang="he-IL" sz="4000" dirty="0">
              <a:cs typeface="+mn-cs"/>
            </a:endParaRPr>
          </a:p>
        </p:txBody>
      </p:sp>
      <p:sp>
        <p:nvSpPr>
          <p:cNvPr id="10" name="מציין מיקום תוכן 2"/>
          <p:cNvSpPr txBox="1">
            <a:spLocks/>
          </p:cNvSpPr>
          <p:nvPr/>
        </p:nvSpPr>
        <p:spPr>
          <a:xfrm>
            <a:off x="1882188" y="1752600"/>
            <a:ext cx="6957011" cy="4525963"/>
          </a:xfrm>
          <a:prstGeom prst="rect">
            <a:avLst/>
          </a:prstGeom>
        </p:spPr>
        <p:txBody>
          <a:bodyPr vert="horz" lIns="91440" tIns="45720" rIns="91440" bIns="45720" rtlCol="1">
            <a:normAutofit fontScale="92500" lnSpcReduction="2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/>
              <a:t>שכלול מכסת "מונה נטו" והגדלתה</a:t>
            </a:r>
          </a:p>
          <a:p>
            <a:r>
              <a:rPr lang="he-IL" dirty="0" smtClean="0"/>
              <a:t>יצירת </a:t>
            </a:r>
            <a:r>
              <a:rPr lang="he-IL" dirty="0" err="1" smtClean="0"/>
              <a:t>אסדרות</a:t>
            </a:r>
            <a:r>
              <a:rPr lang="he-IL" dirty="0" smtClean="0"/>
              <a:t> סחירות</a:t>
            </a:r>
          </a:p>
          <a:p>
            <a:r>
              <a:rPr lang="he-IL" dirty="0" smtClean="0"/>
              <a:t>פטור מהיתר בניה, היטל השבחה, ביקורי חברת חשמל ועוד</a:t>
            </a:r>
          </a:p>
          <a:p>
            <a:r>
              <a:rPr lang="he-IL" dirty="0" smtClean="0"/>
              <a:t>טיפול פרטני בסקטורים ייחודיים:</a:t>
            </a:r>
          </a:p>
          <a:p>
            <a:pPr lvl="1"/>
            <a:r>
              <a:rPr lang="he-IL" dirty="0" smtClean="0"/>
              <a:t>מבני ממשלתיים- חיוב על כלל המבנים, צוות פעולה ממשלתי, טיפול במבני הדיור הציבורי</a:t>
            </a:r>
          </a:p>
          <a:p>
            <a:pPr lvl="1"/>
            <a:r>
              <a:rPr lang="he-IL" dirty="0" smtClean="0"/>
              <a:t>שלטון מקומי- עומס מלוות, מענקים וערבויות, מכרזים מרוכזים</a:t>
            </a:r>
          </a:p>
          <a:p>
            <a:pPr lvl="1"/>
            <a:r>
              <a:rPr lang="he-IL" dirty="0" smtClean="0"/>
              <a:t>בתים משותפים- חלוקת קרדיטים, הקמה בהסכמה חלקית</a:t>
            </a:r>
          </a:p>
          <a:p>
            <a:pPr lvl="1"/>
            <a:endParaRPr lang="he-IL" dirty="0"/>
          </a:p>
        </p:txBody>
      </p:sp>
      <p:pic>
        <p:nvPicPr>
          <p:cNvPr id="11266" name="Picture 2" descr="C:\Users\DrorB\Documents\DRUVABACK\אנרגיה מתחדשת כללי\פעילות פרו-אקטיבית\יישום שומר של של יעד הממשלה ל-17% אנרגיות מתחדשות עד שנת 2030\תמונות לדוח\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53" t="23528" r="50778" b="15388"/>
          <a:stretch/>
        </p:blipFill>
        <p:spPr bwMode="auto">
          <a:xfrm>
            <a:off x="179512" y="762000"/>
            <a:ext cx="1702677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15897" y="6463229"/>
            <a:ext cx="259568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צילום: דב גרינבלט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2343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DrorB\Documents\DRUVABACK\אנרגיה מתחדשת כללי\פעילות פרו-אקטיבית\יישום שומר של של יעד הממשלה ל-17% אנרגיות מתחדשות עד שנת 2030\דוח גרסה סופית\תמונות לשקפים\mazeget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54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e-IL" dirty="0" smtClean="0">
                <a:cs typeface="+mn-cs"/>
              </a:rPr>
              <a:t>מימוש הפוטנציאל</a:t>
            </a:r>
            <a:br>
              <a:rPr lang="he-IL" dirty="0" smtClean="0">
                <a:cs typeface="+mn-cs"/>
              </a:rPr>
            </a:br>
            <a:r>
              <a:rPr lang="he-IL" sz="4000" dirty="0" smtClean="0">
                <a:cs typeface="+mn-cs"/>
              </a:rPr>
              <a:t>מימון, ליווי ופרסום</a:t>
            </a:r>
            <a:endParaRPr lang="he-IL" sz="4000" dirty="0">
              <a:cs typeface="+mn-cs"/>
            </a:endParaRPr>
          </a:p>
        </p:txBody>
      </p:sp>
      <p:sp>
        <p:nvSpPr>
          <p:cNvPr id="9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he-IL" dirty="0" smtClean="0"/>
              <a:t>ערבויות מדינה, קרן לאוכלוסיות מוחלשות, מכרזים לגופים מממנים לשם השגת תוצאות משופרות</a:t>
            </a:r>
          </a:p>
          <a:p>
            <a:r>
              <a:rPr lang="he-IL" dirty="0" smtClean="0"/>
              <a:t>פתרון לסוגיית המימון </a:t>
            </a:r>
            <a:r>
              <a:rPr lang="he-IL" dirty="0" err="1" smtClean="0"/>
              <a:t>באסדרת</a:t>
            </a:r>
            <a:r>
              <a:rPr lang="he-IL" dirty="0" smtClean="0"/>
              <a:t> "מונה נטו"</a:t>
            </a:r>
          </a:p>
          <a:p>
            <a:r>
              <a:rPr lang="he-IL" dirty="0" smtClean="0"/>
              <a:t>מערך ליווי</a:t>
            </a:r>
          </a:p>
          <a:p>
            <a:r>
              <a:rPr lang="he-IL" dirty="0" smtClean="0"/>
              <a:t>פרסום</a:t>
            </a:r>
            <a:endParaRPr lang="he-IL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22" t="25909" r="36622" b="27955"/>
          <a:stretch/>
        </p:blipFill>
        <p:spPr bwMode="auto">
          <a:xfrm>
            <a:off x="3419872" y="3925788"/>
            <a:ext cx="2928390" cy="272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48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6146" name="Picture 2" descr="C:\Users\DrorB\Documents\DRUVABACK\אנרגיה מתחדשת כללי\פעילות פרו-אקטיבית\יישום שומר של של יעד הממשלה ל-17% אנרגיות מתחדשות עד שנת 2030\דוח גרסה סופית\תמונות לשקפים\mazeget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54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 fontScale="900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dirty="0" smtClean="0">
                <a:cs typeface="+mn-cs"/>
              </a:rPr>
              <a:t>מימוש הפוטנציאל</a:t>
            </a:r>
            <a:br>
              <a:rPr lang="he-IL" dirty="0" smtClean="0">
                <a:cs typeface="+mn-cs"/>
              </a:rPr>
            </a:br>
            <a:r>
              <a:rPr lang="he-IL" sz="4000" dirty="0" smtClean="0">
                <a:cs typeface="+mn-cs"/>
              </a:rPr>
              <a:t>אגירה- עם הפנים לעתיד</a:t>
            </a:r>
            <a:endParaRPr lang="he-IL" sz="4000" dirty="0">
              <a:cs typeface="+mn-cs"/>
            </a:endParaRPr>
          </a:p>
        </p:txBody>
      </p:sp>
      <p:sp>
        <p:nvSpPr>
          <p:cNvPr id="9" name="מציין מיקום תוכן 2"/>
          <p:cNvSpPr txBox="1">
            <a:spLocks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/>
              <a:t>פתרונות אגירה הן מפתח לחדירת אנרגיה סולארית בהיקפים חסרי תקדים</a:t>
            </a:r>
          </a:p>
          <a:p>
            <a:r>
              <a:rPr lang="he-IL" dirty="0" smtClean="0"/>
              <a:t>יהפכו לכלכליים בשנים הקרובים</a:t>
            </a:r>
          </a:p>
          <a:p>
            <a:r>
              <a:rPr lang="he-IL" dirty="0" smtClean="0"/>
              <a:t>יש להיערך לכך- מדיניות, אסדרה, סובסידיות והתאמת </a:t>
            </a:r>
            <a:r>
              <a:rPr lang="he-IL" dirty="0" err="1" smtClean="0"/>
              <a:t>אסדרות</a:t>
            </a:r>
            <a:r>
              <a:rPr lang="he-IL" dirty="0" smtClean="0"/>
              <a:t> קיימות</a:t>
            </a:r>
            <a:endParaRPr lang="he-IL" dirty="0"/>
          </a:p>
        </p:txBody>
      </p:sp>
      <p:pic>
        <p:nvPicPr>
          <p:cNvPr id="12290" name="Picture 2" descr="C:\Users\DrorB\Documents\DRUVABACK\אנרגיה מתחדשת כללי\פעילות פרו-אקטיבית\יישום שומר של של יעד הממשלה ל-17% אנרגיות מתחדשות עד שנת 2030\תמונות לדוח\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46" b="35400"/>
          <a:stretch/>
        </p:blipFill>
        <p:spPr bwMode="auto">
          <a:xfrm>
            <a:off x="1835697" y="4732250"/>
            <a:ext cx="7003504" cy="1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515897" y="6482279"/>
            <a:ext cx="259568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צילום: דב גרינבלט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8626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6146" name="Picture 2" descr="C:\Users\DrorB\Documents\DRUVABACK\אנרגיה מתחדשת כללי\פעילות פרו-אקטיבית\יישום שומר של של יעד הממשלה ל-17% אנרגיות מתחדשות עד שנת 2030\דוח גרסה סופית\תמונות לשקפים\mazeget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" y="0"/>
            <a:ext cx="9144076" cy="6856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כותרת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 fontScale="975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dirty="0" smtClean="0">
                <a:cs typeface="+mn-cs"/>
              </a:rPr>
              <a:t>סיכום</a:t>
            </a:r>
            <a:endParaRPr lang="he-IL" sz="4000" dirty="0">
              <a:cs typeface="+mn-cs"/>
            </a:endParaRPr>
          </a:p>
        </p:txBody>
      </p:sp>
      <p:sp>
        <p:nvSpPr>
          <p:cNvPr id="6" name="מציין מיקום תוכן 2"/>
          <p:cNvSpPr txBox="1">
            <a:spLocks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/>
              <a:t>עשרות אחוזים של חשמל באמצעות גגות סולאריים- </a:t>
            </a:r>
            <a:r>
              <a:rPr lang="he-IL" b="1" dirty="0" smtClean="0"/>
              <a:t>אפשרי והכרחי!</a:t>
            </a:r>
          </a:p>
          <a:p>
            <a:r>
              <a:rPr lang="he-IL" dirty="0" smtClean="0"/>
              <a:t>נדרשת פעילות מקיפה של הממשלה ושל השלטון המקומי</a:t>
            </a:r>
          </a:p>
          <a:p>
            <a:endParaRPr lang="he-IL" dirty="0" smtClean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3488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32DCE9E-C389-4FB4-BE08-015A1F910EC5}"/>
</file>

<file path=customXml/itemProps2.xml><?xml version="1.0" encoding="utf-8"?>
<ds:datastoreItem xmlns:ds="http://schemas.openxmlformats.org/officeDocument/2006/customXml" ds:itemID="{2DE17880-1892-41C3-A264-2389E71FA4CC}"/>
</file>

<file path=customXml/itemProps3.xml><?xml version="1.0" encoding="utf-8"?>
<ds:datastoreItem xmlns:ds="http://schemas.openxmlformats.org/officeDocument/2006/customXml" ds:itemID="{D84F0EF5-F059-402F-8769-FC52E93CE788}"/>
</file>

<file path=docProps/app.xml><?xml version="1.0" encoding="utf-8"?>
<Properties xmlns="http://schemas.openxmlformats.org/officeDocument/2006/extended-properties" xmlns:vt="http://schemas.openxmlformats.org/officeDocument/2006/docPropsVTypes">
  <TotalTime>1565</TotalTime>
  <Words>185</Words>
  <Application>Microsoft Office PowerPoint</Application>
  <PresentationFormat>‫הצגה על המסך (4:3)</PresentationFormat>
  <Paragraphs>38</Paragraphs>
  <Slides>8</Slides>
  <Notes>5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מימוש הפוטנציאל מימון, ליווי ופרסום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DrorB</dc:creator>
  <cp:lastModifiedBy>נעמי ברוך</cp:lastModifiedBy>
  <cp:revision>26</cp:revision>
  <dcterms:created xsi:type="dcterms:W3CDTF">2017-10-29T06:43:11Z</dcterms:created>
  <dcterms:modified xsi:type="dcterms:W3CDTF">2017-10-30T11:22:04Z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2021572</vt:r8>
  </property>
</Properties>
</file>