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5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1.xml" ContentType="application/vnd.ms-office.chartstyl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notesMasterIdLst>
    <p:notesMasterId r:id="rId13"/>
  </p:notesMasterIdLst>
  <p:handoutMasterIdLst>
    <p:handoutMasterId r:id="rId14"/>
  </p:handoutMasterIdLst>
  <p:sldIdLst>
    <p:sldId id="333" r:id="rId3"/>
    <p:sldId id="334" r:id="rId4"/>
    <p:sldId id="335" r:id="rId5"/>
    <p:sldId id="336" r:id="rId6"/>
    <p:sldId id="337" r:id="rId7"/>
    <p:sldId id="338" r:id="rId8"/>
    <p:sldId id="339" r:id="rId9"/>
    <p:sldId id="341" r:id="rId10"/>
    <p:sldId id="343" r:id="rId11"/>
    <p:sldId id="344" r:id="rId12"/>
  </p:sldIdLst>
  <p:sldSz cx="12192000" cy="6858000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478" autoAdjust="0"/>
    <p:restoredTop sz="83304" autoAdjust="0"/>
  </p:normalViewPr>
  <p:slideViewPr>
    <p:cSldViewPr snapToGrid="0">
      <p:cViewPr varScale="1">
        <p:scale>
          <a:sx n="90" d="100"/>
          <a:sy n="90" d="100"/>
        </p:scale>
        <p:origin x="92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customXml" Target="../customXml/item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he-IL" dirty="0"/>
              <a:t>ממוצע מועמדויות אוכלוסייה חרדית מכרזים </a:t>
            </a:r>
            <a:r>
              <a:rPr lang="he-IL" u="sng" dirty="0"/>
              <a:t>פומביים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4.0076155896364811E-2"/>
          <c:y val="0.18967827097411183"/>
          <c:w val="0.94175122398515287"/>
          <c:h val="0.7006393296808161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גיליון1!$A$2:$A$5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4.5</c:v>
                </c:pt>
                <c:pt idx="1">
                  <c:v>5.8</c:v>
                </c:pt>
                <c:pt idx="2">
                  <c:v>6.5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עמודה1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גיליון1!$A$2:$A$5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גיליון1!$C$2:$C$5</c:f>
              <c:numCache>
                <c:formatCode>General</c:formatCode>
                <c:ptCount val="4"/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עמודה2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גיליון1!$A$2:$A$5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גיליון1!$D$2:$D$5</c:f>
              <c:numCache>
                <c:formatCode>General</c:formatCode>
                <c:ptCount val="4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9936576"/>
        <c:axId val="319937752"/>
      </c:lineChart>
      <c:catAx>
        <c:axId val="31993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he-IL"/>
          </a:p>
        </c:txPr>
        <c:crossAx val="319937752"/>
        <c:crosses val="autoZero"/>
        <c:auto val="1"/>
        <c:lblAlgn val="ctr"/>
        <c:lblOffset val="100"/>
        <c:noMultiLvlLbl val="0"/>
      </c:catAx>
      <c:valAx>
        <c:axId val="319937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he-IL"/>
          </a:p>
        </c:txPr>
        <c:crossAx val="31993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b="1" dirty="0" smtClean="0"/>
              <a:t>תוצאות</a:t>
            </a:r>
            <a:r>
              <a:rPr lang="he-IL" b="1" baseline="0" dirty="0" smtClean="0"/>
              <a:t> מדד מבחני כישורים – </a:t>
            </a:r>
            <a:endParaRPr lang="he-IL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גיליון1!$A$2:$A$8</c:f>
              <c:strCache>
                <c:ptCount val="7"/>
                <c:pt idx="0">
                  <c:v>מהירות וזריזות בעבודה</c:v>
                </c:pt>
                <c:pt idx="1">
                  <c:v>חשיבה צורנית</c:v>
                </c:pt>
                <c:pt idx="2">
                  <c:v>חשיבה מילולית</c:v>
                </c:pt>
                <c:pt idx="3">
                  <c:v>חשיבה לוגית</c:v>
                </c:pt>
                <c:pt idx="4">
                  <c:v>חשיבה כמותית ( מספרית)</c:v>
                </c:pt>
                <c:pt idx="5">
                  <c:v>הבנת הוראות</c:v>
                </c:pt>
                <c:pt idx="6">
                  <c:v>דיוק ותשומת לב לפרטים</c:v>
                </c:pt>
              </c:strCache>
            </c:strRef>
          </c:cat>
          <c:val>
            <c:numRef>
              <c:f>גיליון1!$B$2:$B$8</c:f>
              <c:numCache>
                <c:formatCode>General</c:formatCode>
                <c:ptCount val="7"/>
                <c:pt idx="0">
                  <c:v>0.02</c:v>
                </c:pt>
                <c:pt idx="1">
                  <c:v>0.04</c:v>
                </c:pt>
                <c:pt idx="2">
                  <c:v>0.04</c:v>
                </c:pt>
                <c:pt idx="3">
                  <c:v>0.2</c:v>
                </c:pt>
                <c:pt idx="4">
                  <c:v>0.23</c:v>
                </c:pt>
                <c:pt idx="5">
                  <c:v>0.25</c:v>
                </c:pt>
                <c:pt idx="6">
                  <c:v>0.35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עמודה1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גיליון1!$A$2:$A$8</c:f>
              <c:strCache>
                <c:ptCount val="7"/>
                <c:pt idx="0">
                  <c:v>מהירות וזריזות בעבודה</c:v>
                </c:pt>
                <c:pt idx="1">
                  <c:v>חשיבה צורנית</c:v>
                </c:pt>
                <c:pt idx="2">
                  <c:v>חשיבה מילולית</c:v>
                </c:pt>
                <c:pt idx="3">
                  <c:v>חשיבה לוגית</c:v>
                </c:pt>
                <c:pt idx="4">
                  <c:v>חשיבה כמותית ( מספרית)</c:v>
                </c:pt>
                <c:pt idx="5">
                  <c:v>הבנת הוראות</c:v>
                </c:pt>
                <c:pt idx="6">
                  <c:v>דיוק ותשומת לב לפרטים</c:v>
                </c:pt>
              </c:strCache>
            </c:strRef>
          </c:cat>
          <c:val>
            <c:numRef>
              <c:f>גיליון1!$C$2:$C$8</c:f>
              <c:numCache>
                <c:formatCode>General</c:formatCode>
                <c:ptCount val="7"/>
              </c:numCache>
            </c:numRef>
          </c:val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עמודה2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גיליון1!$A$2:$A$8</c:f>
              <c:strCache>
                <c:ptCount val="7"/>
                <c:pt idx="0">
                  <c:v>מהירות וזריזות בעבודה</c:v>
                </c:pt>
                <c:pt idx="1">
                  <c:v>חשיבה צורנית</c:v>
                </c:pt>
                <c:pt idx="2">
                  <c:v>חשיבה מילולית</c:v>
                </c:pt>
                <c:pt idx="3">
                  <c:v>חשיבה לוגית</c:v>
                </c:pt>
                <c:pt idx="4">
                  <c:v>חשיבה כמותית ( מספרית)</c:v>
                </c:pt>
                <c:pt idx="5">
                  <c:v>הבנת הוראות</c:v>
                </c:pt>
                <c:pt idx="6">
                  <c:v>דיוק ותשומת לב לפרטים</c:v>
                </c:pt>
              </c:strCache>
            </c:strRef>
          </c:cat>
          <c:val>
            <c:numRef>
              <c:f>גיליון1!$D$2:$D$8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20318928"/>
        <c:axId val="320317752"/>
      </c:barChart>
      <c:catAx>
        <c:axId val="320318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20317752"/>
        <c:crosses val="autoZero"/>
        <c:auto val="1"/>
        <c:lblAlgn val="ctr"/>
        <c:lblOffset val="100"/>
        <c:noMultiLvlLbl val="0"/>
      </c:catAx>
      <c:valAx>
        <c:axId val="320317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203189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E73AF13-9519-4B35-A294-60816D9AF5D6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0E151E1B-A238-479E-9A99-97E58EF911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305987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5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CD78EDD-4C4D-4EBC-B9B3-A635A55CAD7C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1275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7B642EF-D2E6-42E2-977C-3C5AF1135D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8324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7920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933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90649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51570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6275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6870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56545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65119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4672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02282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55584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מלבן 10"/>
          <p:cNvSpPr/>
          <p:nvPr userDrawn="1"/>
        </p:nvSpPr>
        <p:spPr>
          <a:xfrm>
            <a:off x="-6640" y="0"/>
            <a:ext cx="3649651" cy="6858000"/>
          </a:xfrm>
          <a:prstGeom prst="rect">
            <a:avLst/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800">
              <a:gradFill flip="none" rotWithShape="1">
                <a:gsLst>
                  <a:gs pos="0">
                    <a:srgbClr val="000080"/>
                  </a:gs>
                  <a:gs pos="50000">
                    <a:srgbClr val="4F81BD">
                      <a:tint val="44500"/>
                      <a:satMod val="160000"/>
                    </a:srgbClr>
                  </a:gs>
                  <a:gs pos="100000">
                    <a:srgbClr val="4F81BD">
                      <a:tint val="23500"/>
                      <a:satMod val="160000"/>
                      <a:alpha val="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952BA-01B1-4A11-A9ED-8D490765DEA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06 נובמבר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609600" y="6356351"/>
            <a:ext cx="2738193" cy="365125"/>
          </a:xfrm>
        </p:spPr>
        <p:txBody>
          <a:bodyPr/>
          <a:lstStyle/>
          <a:p>
            <a:fld id="{DAFD5AF7-251A-44F9-9D44-8A2782832A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תמונה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7" y="4000844"/>
            <a:ext cx="3617939" cy="2835998"/>
          </a:xfrm>
          <a:prstGeom prst="rect">
            <a:avLst/>
          </a:prstGeom>
        </p:spPr>
      </p:pic>
      <p:sp>
        <p:nvSpPr>
          <p:cNvPr id="12" name="מלבן 11"/>
          <p:cNvSpPr/>
          <p:nvPr userDrawn="1"/>
        </p:nvSpPr>
        <p:spPr>
          <a:xfrm>
            <a:off x="-48683" y="4000844"/>
            <a:ext cx="3649651" cy="2835998"/>
          </a:xfrm>
          <a:prstGeom prst="rect">
            <a:avLst/>
          </a:prstGeom>
          <a:gradFill>
            <a:gsLst>
              <a:gs pos="0">
                <a:srgbClr val="000080"/>
              </a:gs>
              <a:gs pos="100000">
                <a:schemeClr val="accent1">
                  <a:tint val="23500"/>
                  <a:satMod val="160000"/>
                  <a:alpha val="0"/>
                  <a:lumMod val="0"/>
                  <a:lumOff val="10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800">
              <a:gradFill flip="none" rotWithShape="1">
                <a:gsLst>
                  <a:gs pos="0">
                    <a:srgbClr val="000080"/>
                  </a:gs>
                  <a:gs pos="50000">
                    <a:srgbClr val="4F81BD">
                      <a:tint val="44500"/>
                      <a:satMod val="160000"/>
                    </a:srgbClr>
                  </a:gs>
                  <a:gs pos="100000">
                    <a:srgbClr val="4F81BD">
                      <a:tint val="23500"/>
                      <a:satMod val="160000"/>
                      <a:alpha val="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285962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457200" indent="-457200">
              <a:buClr>
                <a:schemeClr val="bg1">
                  <a:lumMod val="50000"/>
                </a:schemeClr>
              </a:buClr>
              <a:buFontTx/>
              <a:buBlip>
                <a:blip r:embed="rId2"/>
              </a:buBlip>
              <a:defRPr sz="2800"/>
            </a:lvl1pPr>
            <a:lvl2pPr marL="9144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2pPr>
            <a:lvl3pPr marL="13716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3pPr>
            <a:lvl4pPr marL="18288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4pPr>
            <a:lvl5pPr marL="22860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7" name="מלבן עם פינה יחידה מעוגלת 6"/>
          <p:cNvSpPr/>
          <p:nvPr userDrawn="1"/>
        </p:nvSpPr>
        <p:spPr>
          <a:xfrm>
            <a:off x="0" y="117520"/>
            <a:ext cx="12192000" cy="864096"/>
          </a:xfrm>
          <a:prstGeom prst="round1Rect">
            <a:avLst/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>
              <a:solidFill>
                <a:prstClr val="white"/>
              </a:solidFill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354529" y="6266953"/>
            <a:ext cx="694132" cy="556632"/>
          </a:xfrm>
          <a:prstGeom prst="rect">
            <a:avLst/>
          </a:prstGeom>
        </p:spPr>
      </p:pic>
      <p:pic>
        <p:nvPicPr>
          <p:cNvPr id="12" name="מציין מיקום תוכן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4747" y="-561030"/>
            <a:ext cx="2976331" cy="2232248"/>
          </a:xfrm>
          <a:prstGeom prst="rect">
            <a:avLst/>
          </a:prstGeom>
        </p:spPr>
      </p:pic>
      <p:pic>
        <p:nvPicPr>
          <p:cNvPr id="13" name="תמונה 12"/>
          <p:cNvPicPr>
            <a:picLocks noChangeAspect="1"/>
          </p:cNvPicPr>
          <p:nvPr userDrawn="1"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500" y="169588"/>
            <a:ext cx="960107" cy="765398"/>
          </a:xfrm>
          <a:prstGeom prst="rect">
            <a:avLst/>
          </a:prstGeom>
        </p:spPr>
      </p:pic>
      <p:cxnSp>
        <p:nvCxnSpPr>
          <p:cNvPr id="15" name="מחבר ישר 14"/>
          <p:cNvCxnSpPr/>
          <p:nvPr userDrawn="1"/>
        </p:nvCxnSpPr>
        <p:spPr>
          <a:xfrm>
            <a:off x="2543607" y="298752"/>
            <a:ext cx="950505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מחבר ישר 16"/>
          <p:cNvCxnSpPr/>
          <p:nvPr userDrawn="1"/>
        </p:nvCxnSpPr>
        <p:spPr>
          <a:xfrm>
            <a:off x="2543606" y="808134"/>
            <a:ext cx="950505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מחבר ישר 17"/>
          <p:cNvCxnSpPr/>
          <p:nvPr userDrawn="1"/>
        </p:nvCxnSpPr>
        <p:spPr>
          <a:xfrm flipV="1">
            <a:off x="12048660" y="298752"/>
            <a:ext cx="0" cy="50938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כותרת 1"/>
          <p:cNvSpPr>
            <a:spLocks noGrp="1"/>
          </p:cNvSpPr>
          <p:nvPr userDrawn="1">
            <p:ph type="title"/>
          </p:nvPr>
        </p:nvSpPr>
        <p:spPr>
          <a:xfrm>
            <a:off x="609599" y="-27384"/>
            <a:ext cx="11439060" cy="1143000"/>
          </a:xfrm>
        </p:spPr>
        <p:txBody>
          <a:bodyPr/>
          <a:lstStyle>
            <a:lvl1pPr algn="r">
              <a:defRPr sz="4000">
                <a:solidFill>
                  <a:schemeClr val="bg1"/>
                </a:solidFill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26" name="TextBox 25"/>
          <p:cNvSpPr txBox="1"/>
          <p:nvPr userDrawn="1"/>
        </p:nvSpPr>
        <p:spPr>
          <a:xfrm>
            <a:off x="11302169" y="6402806"/>
            <a:ext cx="590188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fld id="{F32EEE4C-A8EC-42D5-80F2-C85B0B4E9DE6}" type="slidenum">
              <a:rPr lang="he-IL" sz="1200" b="1">
                <a:solidFill>
                  <a:prstClr val="black"/>
                </a:solidFill>
              </a:rPr>
              <a:pPr/>
              <a:t>‹#›</a:t>
            </a:fld>
            <a:endParaRPr lang="he-IL" sz="1200" b="1" dirty="0">
              <a:solidFill>
                <a:prstClr val="black"/>
              </a:solidFill>
            </a:endParaRPr>
          </a:p>
        </p:txBody>
      </p:sp>
      <p:cxnSp>
        <p:nvCxnSpPr>
          <p:cNvPr id="27" name="מחבר ישר 26"/>
          <p:cNvCxnSpPr/>
          <p:nvPr userDrawn="1"/>
        </p:nvCxnSpPr>
        <p:spPr>
          <a:xfrm>
            <a:off x="335360" y="6440915"/>
            <a:ext cx="1101916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 userDrawn="1"/>
        </p:nvSpPr>
        <p:spPr>
          <a:xfrm>
            <a:off x="-912779" y="6425192"/>
            <a:ext cx="4032448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100" dirty="0">
                <a:solidFill>
                  <a:prstClr val="black"/>
                </a:solidFill>
              </a:rPr>
              <a:t>מדינת ישראל | נציבות שירות המדינה</a:t>
            </a:r>
          </a:p>
        </p:txBody>
      </p:sp>
    </p:spTree>
    <p:extLst>
      <p:ext uri="{BB962C8B-B14F-4D97-AF65-F5344CB8AC3E}">
        <p14:creationId xmlns:p14="http://schemas.microsoft.com/office/powerpoint/2010/main" val="297241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DB797-0185-468C-9571-5F1714E4E085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06 נובמבר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060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4AC1-790B-460A-A73A-137D335E2A94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06 נובמבר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231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3EDE1-FCAA-4122-AC9C-DFE4E7E01F64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06 נובמבר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2893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BEB4A-BAC3-4CD9-AE7C-957A4EC3DA40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06 נובמבר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4902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1C6C0-7E93-4076-AB9A-1703EA0C0697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06 נובמבר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4446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4D6F1-A701-42D0-B33C-64560C8130E6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06 נובמבר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0727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AC685-A670-4CD1-A23F-092B2ED42497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06 נובמבר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6896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629D-D682-40C1-B9BD-74920A7DC9A0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06 נובמבר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474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12AC-2B73-4CA3-9B25-71EB96F4A73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06 נובמבר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889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688A3-0173-45A2-B2EB-E8F28FCD1910}" type="datetimeFigureOut">
              <a:rPr lang="he-IL" smtClean="0"/>
              <a:t>י"ז/חשון/תשע"ח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6B258-C26F-4F41-BED5-26324BB0A3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6724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A6786-95A3-422D-9E71-C15ACB425355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06 נובמבר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D5AF7-251A-44F9-9D44-8A2782832A8F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880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318000" y="1657350"/>
            <a:ext cx="6268358" cy="2783340"/>
          </a:xfrm>
        </p:spPr>
        <p:txBody>
          <a:bodyPr>
            <a:noAutofit/>
          </a:bodyPr>
          <a:lstStyle/>
          <a:p>
            <a:r>
              <a:rPr lang="he-IL" sz="4000" dirty="0">
                <a:latin typeface="Tahoma" panose="020B0604030504040204" pitchFamily="34" charset="0"/>
                <a:ea typeface="Tahoma" panose="020B0604030504040204" pitchFamily="34" charset="0"/>
              </a:rPr>
              <a:t>שילוב חרדים במגזר הציבורי</a:t>
            </a:r>
            <a:br>
              <a:rPr lang="he-IL" sz="4000" dirty="0">
                <a:latin typeface="Tahoma" panose="020B0604030504040204" pitchFamily="34" charset="0"/>
                <a:ea typeface="Tahoma" panose="020B0604030504040204" pitchFamily="34" charset="0"/>
              </a:rPr>
            </a:br>
            <a:r>
              <a:rPr lang="he-IL" sz="4000" dirty="0"/>
              <a:t>החלטת ממשלה מספר 869 לקידום המלצות לשילוב האוכלוסייה החרדית בשירות המדינה</a:t>
            </a:r>
            <a:r>
              <a:rPr lang="he-IL" sz="4000" dirty="0">
                <a:latin typeface="Tahoma" panose="020B0604030504040204" pitchFamily="34" charset="0"/>
                <a:ea typeface="Tahoma" panose="020B0604030504040204" pitchFamily="34" charset="0"/>
              </a:rPr>
              <a:t/>
            </a:r>
            <a:br>
              <a:rPr lang="he-IL" sz="4000" dirty="0">
                <a:latin typeface="Tahoma" panose="020B0604030504040204" pitchFamily="34" charset="0"/>
                <a:ea typeface="Tahoma" panose="020B0604030504040204" pitchFamily="34" charset="0"/>
              </a:rPr>
            </a:br>
            <a:r>
              <a:rPr lang="he-IL" sz="4000" b="1" dirty="0">
                <a:latin typeface="Tahoma" panose="020B0604030504040204" pitchFamily="34" charset="0"/>
                <a:ea typeface="Tahoma" panose="020B0604030504040204" pitchFamily="34" charset="0"/>
              </a:rPr>
              <a:t>נציבות שירות המדינה</a:t>
            </a:r>
            <a:r>
              <a:rPr lang="en-US" sz="4000" b="1" dirty="0">
                <a:latin typeface="Tahoma" panose="020B0604030504040204" pitchFamily="34" charset="0"/>
                <a:ea typeface="Tahoma" panose="020B0604030504040204" pitchFamily="34" charset="0"/>
              </a:rPr>
              <a:t/>
            </a:r>
            <a:br>
              <a:rPr lang="en-US" sz="4000" b="1" dirty="0">
                <a:latin typeface="Tahoma" panose="020B0604030504040204" pitchFamily="34" charset="0"/>
                <a:ea typeface="Tahoma" panose="020B0604030504040204" pitchFamily="34" charset="0"/>
              </a:rPr>
            </a:br>
            <a:endParaRPr lang="he-IL" sz="4000" dirty="0"/>
          </a:p>
        </p:txBody>
      </p:sp>
      <p:pic>
        <p:nvPicPr>
          <p:cNvPr id="4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3004" y="190500"/>
            <a:ext cx="1268575" cy="108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161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64433" y="136434"/>
            <a:ext cx="9892004" cy="710974"/>
          </a:xfrm>
        </p:spPr>
        <p:txBody>
          <a:bodyPr/>
          <a:lstStyle/>
          <a:p>
            <a:r>
              <a:rPr lang="he-IL" dirty="0" smtClean="0"/>
              <a:t>נושאים 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940837" y="2230016"/>
            <a:ext cx="10515600" cy="3116522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he-IL" dirty="0" smtClean="0">
                <a:cs typeface="+mj-cs"/>
              </a:rPr>
              <a:t>מועמדויות לשירות המדינה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e-IL" dirty="0" smtClean="0">
                <a:cs typeface="+mj-cs"/>
              </a:rPr>
              <a:t>ערוצי כניסה: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he-IL" dirty="0" smtClean="0">
                <a:cs typeface="+mj-cs"/>
              </a:rPr>
              <a:t>תכנית משפיעים- עתודה ניהולית לחברה החרדית במגזר הציבורי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he-IL" dirty="0" smtClean="0">
                <a:cs typeface="+mj-cs"/>
              </a:rPr>
              <a:t>מאגרי סטודנטים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he-IL" dirty="0" smtClean="0">
                <a:cs typeface="+mj-cs"/>
              </a:rPr>
              <a:t>העדפה מתקנת באמצעות ייעוד משרות </a:t>
            </a:r>
            <a:endParaRPr lang="he-IL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8626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מועמדות לשירות המדינה </a:t>
            </a: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/>
          </p:nvPr>
        </p:nvGraphicFramePr>
        <p:xfrm>
          <a:off x="3448329" y="1362736"/>
          <a:ext cx="6935315" cy="1590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33829"/>
                <a:gridCol w="1733829"/>
                <a:gridCol w="866914"/>
                <a:gridCol w="866914"/>
                <a:gridCol w="1733829"/>
              </a:tblGrid>
              <a:tr h="675727"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שנה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סה"כ</a:t>
                      </a:r>
                      <a:r>
                        <a:rPr lang="he-IL" sz="1400" baseline="0" dirty="0" smtClean="0"/>
                        <a:t> מועמדויות במכרזים </a:t>
                      </a:r>
                      <a:endParaRPr lang="he-I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סה"כ מועמדויות באוכלוסייה החרדית</a:t>
                      </a:r>
                      <a:r>
                        <a:rPr lang="he-IL" sz="1400" baseline="0" dirty="0" smtClean="0"/>
                        <a:t> </a:t>
                      </a:r>
                      <a:endParaRPr lang="he-I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אחוז מסה"כ מועמדויות </a:t>
                      </a:r>
                      <a:endParaRPr lang="he-IL" sz="1400" dirty="0"/>
                    </a:p>
                  </a:txBody>
                  <a:tcPr/>
                </a:tc>
              </a:tr>
              <a:tr h="27029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סה"כ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אחוז</a:t>
                      </a:r>
                      <a:endParaRPr lang="he-IL" sz="1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270291"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סה"כ 2016 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148,316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6,189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100%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4.2%</a:t>
                      </a:r>
                      <a:endParaRPr lang="he-IL" sz="1400" dirty="0"/>
                    </a:p>
                  </a:txBody>
                  <a:tcPr/>
                </a:tc>
              </a:tr>
              <a:tr h="270291"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 סה"כ</a:t>
                      </a:r>
                      <a:r>
                        <a:rPr lang="he-IL" sz="1400" baseline="0" dirty="0" smtClean="0"/>
                        <a:t> </a:t>
                      </a:r>
                      <a:r>
                        <a:rPr lang="he-IL" sz="1400" dirty="0" smtClean="0"/>
                        <a:t>2017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112,884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6,644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6%</a:t>
                      </a:r>
                      <a:endParaRPr lang="he-IL" sz="1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תרשים 13"/>
          <p:cNvGraphicFramePr/>
          <p:nvPr>
            <p:extLst/>
          </p:nvPr>
        </p:nvGraphicFramePr>
        <p:xfrm>
          <a:off x="2395213" y="3133408"/>
          <a:ext cx="7687389" cy="2401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38131" y="5804807"/>
            <a:ext cx="881742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בתוך שנתיים עלייה של 2% במספר המועמדים החרדים שעומד היום על </a:t>
            </a:r>
            <a:r>
              <a:rPr lang="he-IL" b="1" u="sng" dirty="0" smtClean="0"/>
              <a:t>6% מסה"כ המועמדויות </a:t>
            </a:r>
          </a:p>
          <a:p>
            <a:r>
              <a:rPr lang="he-IL" dirty="0" smtClean="0"/>
              <a:t>כ- </a:t>
            </a:r>
            <a:r>
              <a:rPr lang="he-IL" b="1" u="sng" dirty="0" smtClean="0"/>
              <a:t>3 אחוזים </a:t>
            </a:r>
            <a:r>
              <a:rPr lang="he-IL" dirty="0" smtClean="0"/>
              <a:t>מסה"כ מועמדים מבני האוכלוסייה החרדית נקלטים לשירות המדינה</a:t>
            </a:r>
          </a:p>
        </p:txBody>
      </p:sp>
    </p:spTree>
    <p:extLst>
      <p:ext uri="{BB962C8B-B14F-4D97-AF65-F5344CB8AC3E}">
        <p14:creationId xmlns:p14="http://schemas.microsoft.com/office/powerpoint/2010/main" val="38372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תוצאות מבחני כישורים ( שלב א') 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2400" dirty="0" smtClean="0"/>
              <a:t>בהשוואה לכלל האוכלוסיות המגוונות, למועמדים חרדים ניכר יתרון בהשגת ציונים </a:t>
            </a:r>
            <a:r>
              <a:rPr lang="he-IL" sz="2400" dirty="0"/>
              <a:t>ג</a:t>
            </a:r>
            <a:r>
              <a:rPr lang="he-IL" sz="2400" dirty="0" smtClean="0"/>
              <a:t>בוהים בבחינות שלב א'. </a:t>
            </a:r>
            <a:endParaRPr lang="he-IL" sz="2400" dirty="0"/>
          </a:p>
        </p:txBody>
      </p:sp>
      <p:graphicFrame>
        <p:nvGraphicFramePr>
          <p:cNvPr id="8" name="תרשים 7"/>
          <p:cNvGraphicFramePr/>
          <p:nvPr>
            <p:extLst/>
          </p:nvPr>
        </p:nvGraphicFramePr>
        <p:xfrm>
          <a:off x="2943922" y="3303037"/>
          <a:ext cx="7216078" cy="3293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8979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404" y="2095948"/>
            <a:ext cx="7571240" cy="3425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43034" y="107949"/>
            <a:ext cx="9433993" cy="95410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2800" b="1" dirty="0">
                <a:solidFill>
                  <a:schemeClr val="bg1"/>
                </a:solidFill>
              </a:rPr>
              <a:t>ערוצי </a:t>
            </a:r>
            <a:r>
              <a:rPr lang="he-IL" sz="2800" b="1" dirty="0" smtClean="0">
                <a:solidFill>
                  <a:schemeClr val="bg1"/>
                </a:solidFill>
              </a:rPr>
              <a:t>כניסה </a:t>
            </a:r>
          </a:p>
          <a:p>
            <a:pPr algn="ctr"/>
            <a:r>
              <a:rPr lang="he-IL" sz="2800" b="1" dirty="0" smtClean="0">
                <a:solidFill>
                  <a:schemeClr val="bg1"/>
                </a:solidFill>
              </a:rPr>
              <a:t>תכנית </a:t>
            </a:r>
            <a:r>
              <a:rPr lang="he-IL" sz="2800" b="1" dirty="0">
                <a:solidFill>
                  <a:schemeClr val="bg1"/>
                </a:solidFill>
              </a:rPr>
              <a:t>משפיעים- עתודה ניהולית לחברה החרדית במגזר הציבורי</a:t>
            </a:r>
          </a:p>
        </p:txBody>
      </p:sp>
      <p:pic>
        <p:nvPicPr>
          <p:cNvPr id="4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21778"/>
            <a:ext cx="1548493" cy="108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79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943" y="2207360"/>
            <a:ext cx="7968343" cy="2217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82304" y="1249136"/>
            <a:ext cx="9433993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2800" b="1" dirty="0"/>
              <a:t>תכנית משפיעים- עתודה ניהולית לחברה החרדית במגזר הציבורי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43034" y="107949"/>
            <a:ext cx="9433993" cy="95410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2800" b="1" dirty="0">
                <a:solidFill>
                  <a:schemeClr val="bg1"/>
                </a:solidFill>
              </a:rPr>
              <a:t>ערוצי </a:t>
            </a:r>
            <a:r>
              <a:rPr lang="he-IL" sz="2800" b="1" dirty="0" smtClean="0">
                <a:solidFill>
                  <a:schemeClr val="bg1"/>
                </a:solidFill>
              </a:rPr>
              <a:t>כניסה- </a:t>
            </a:r>
          </a:p>
          <a:p>
            <a:pPr algn="ctr"/>
            <a:r>
              <a:rPr lang="he-IL" sz="2800" b="1" dirty="0" smtClean="0">
                <a:solidFill>
                  <a:schemeClr val="bg1"/>
                </a:solidFill>
              </a:rPr>
              <a:t>תכנית משפיעים- עתודה ניהולית לחברה החרדית במגזר הציבורי</a:t>
            </a:r>
            <a:endParaRPr lang="he-IL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95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971" y="1513019"/>
            <a:ext cx="8035541" cy="3658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28961" y="277937"/>
            <a:ext cx="9433993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2800" b="1" dirty="0">
                <a:solidFill>
                  <a:schemeClr val="bg1"/>
                </a:solidFill>
              </a:rPr>
              <a:t>תכנית משפיעים- עתודה ניהולית לחברה החרדית במגזר הציבורי</a:t>
            </a:r>
          </a:p>
        </p:txBody>
      </p:sp>
    </p:spTree>
    <p:extLst>
      <p:ext uri="{BB962C8B-B14F-4D97-AF65-F5344CB8AC3E}">
        <p14:creationId xmlns:p14="http://schemas.microsoft.com/office/powerpoint/2010/main" val="215380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3200" b="1" dirty="0"/>
              <a:t>ערוצי </a:t>
            </a:r>
            <a:r>
              <a:rPr lang="he-IL" sz="3200" b="1" dirty="0" smtClean="0"/>
              <a:t>כניסה -מאגרי סטודנטים </a:t>
            </a:r>
            <a:endParaRPr lang="he-IL" sz="32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548492" y="1866447"/>
            <a:ext cx="9788979" cy="4351338"/>
          </a:xfrm>
        </p:spPr>
        <p:txBody>
          <a:bodyPr>
            <a:normAutofit fontScale="92500" lnSpcReduction="10000"/>
          </a:bodyPr>
          <a:lstStyle/>
          <a:p>
            <a:r>
              <a:rPr lang="he-IL" dirty="0" smtClean="0"/>
              <a:t>בהתאם לתוכנית הממשלתית לשילוב חרדים בשירות המדינה הוקם מאגר סטודנטים חרדים אשר מי שנכנס אליו יכול להתמודד במכרזים פנימיים ובין משרדיים</a:t>
            </a:r>
          </a:p>
          <a:p>
            <a:r>
              <a:rPr lang="he-IL" dirty="0" smtClean="0"/>
              <a:t>התחילו במאגר 60 סטודנטים </a:t>
            </a:r>
          </a:p>
          <a:p>
            <a:r>
              <a:rPr lang="he-IL" dirty="0"/>
              <a:t>בימים אלו נפתחה ההרשמה למאגר סטודנטים חדש, נכון לתאריך 5.11.17 ישנן 169 מועמדויות מקרב האוכלוסייה החרדית</a:t>
            </a:r>
            <a:r>
              <a:rPr lang="he-IL" dirty="0" smtClean="0"/>
              <a:t>.</a:t>
            </a:r>
          </a:p>
          <a:p>
            <a:r>
              <a:rPr lang="he-IL" dirty="0" smtClean="0"/>
              <a:t>50 </a:t>
            </a:r>
            <a:r>
              <a:rPr lang="he-IL" dirty="0"/>
              <a:t>תקני סטודנטים לאיוש </a:t>
            </a:r>
            <a:r>
              <a:rPr lang="he-IL" dirty="0" smtClean="0"/>
              <a:t>ע"י האוכלוסייה </a:t>
            </a:r>
            <a:r>
              <a:rPr lang="he-IL" dirty="0"/>
              <a:t>החרדית, </a:t>
            </a:r>
            <a:r>
              <a:rPr lang="he-IL" dirty="0" smtClean="0"/>
              <a:t>ניתנו למשרדים על בסיס תחרותי בין המשרדים חלקם אוישו </a:t>
            </a:r>
            <a:r>
              <a:rPr lang="he-IL" dirty="0"/>
              <a:t>באמצעות המאגר </a:t>
            </a:r>
            <a:r>
              <a:rPr lang="he-IL" dirty="0" smtClean="0"/>
              <a:t>והיתר באמצעות פרסום </a:t>
            </a:r>
            <a:r>
              <a:rPr lang="he-IL" dirty="0"/>
              <a:t>משרות </a:t>
            </a:r>
            <a:r>
              <a:rPr lang="he-IL" dirty="0" smtClean="0"/>
              <a:t>ייעודיות </a:t>
            </a:r>
            <a:r>
              <a:rPr lang="he-IL" dirty="0"/>
              <a:t>לאוכלוסייה החרדית</a:t>
            </a:r>
            <a:r>
              <a:rPr lang="he-IL" dirty="0" smtClean="0"/>
              <a:t>.</a:t>
            </a:r>
          </a:p>
          <a:p>
            <a:r>
              <a:rPr lang="he-IL" dirty="0" smtClean="0"/>
              <a:t>מידי שנה ובמשך 3 שנים ניתנים 50 תקני סטודנטים למשרדי הממשלה </a:t>
            </a:r>
          </a:p>
        </p:txBody>
      </p:sp>
    </p:spTree>
    <p:extLst>
      <p:ext uri="{BB962C8B-B14F-4D97-AF65-F5344CB8AC3E}">
        <p14:creationId xmlns:p14="http://schemas.microsoft.com/office/powerpoint/2010/main" val="232168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6400" y="254973"/>
            <a:ext cx="10515600" cy="1325563"/>
          </a:xfrm>
        </p:spPr>
        <p:txBody>
          <a:bodyPr>
            <a:noAutofit/>
          </a:bodyPr>
          <a:lstStyle/>
          <a:p>
            <a:pPr lvl="1" algn="ctr" rtl="1">
              <a:lnSpc>
                <a:spcPct val="90000"/>
              </a:lnSpc>
              <a:spcBef>
                <a:spcPct val="0"/>
              </a:spcBef>
            </a:pPr>
            <a:r>
              <a:rPr lang="he-IL" sz="3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ערוצי כניסה </a:t>
            </a:r>
            <a:r>
              <a:rPr lang="he-IL" sz="32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-העדפה </a:t>
            </a:r>
            <a:r>
              <a:rPr lang="he-IL" sz="3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מתקנת באמצעות ייעוד משרות </a:t>
            </a:r>
            <a:r>
              <a:rPr lang="he-IL" sz="3200" dirty="0" smtClean="0">
                <a:solidFill>
                  <a:schemeClr val="bg1"/>
                </a:solidFill>
              </a:rPr>
              <a:t/>
            </a:r>
            <a:br>
              <a:rPr lang="he-IL" sz="3200" dirty="0" smtClean="0">
                <a:solidFill>
                  <a:schemeClr val="bg1"/>
                </a:solidFill>
              </a:rPr>
            </a:br>
            <a:r>
              <a:rPr lang="he-IL" sz="3200" b="1" dirty="0">
                <a:solidFill>
                  <a:schemeClr val="bg1"/>
                </a:solidFill>
              </a:rPr>
              <a:t/>
            </a:r>
            <a:br>
              <a:rPr lang="he-IL" sz="3200" b="1" dirty="0">
                <a:solidFill>
                  <a:schemeClr val="bg1"/>
                </a:solidFill>
              </a:rPr>
            </a:br>
            <a:endParaRPr lang="he-IL" sz="3200" dirty="0">
              <a:solidFill>
                <a:schemeClr val="bg1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he-IL" dirty="0" smtClean="0"/>
              <a:t>בהתאם לחוק שירות המדינה מינויים, על מנת שנוכל לייעד משרות לאוכלוסייה החרדית צריך להיקבע יעד אחוזי למספר המועסקים בשירות המדינה בני האוכלוסייה החרדית מסה"כ מועסקים.</a:t>
            </a:r>
          </a:p>
          <a:p>
            <a:pPr lvl="1">
              <a:lnSpc>
                <a:spcPct val="150000"/>
              </a:lnSpc>
            </a:pPr>
            <a:r>
              <a:rPr lang="he-IL" dirty="0" smtClean="0"/>
              <a:t>אנו נמצאים בתהליך הכנת הצעת מחליטים אשר במסגרתה יקבע היעד.</a:t>
            </a:r>
          </a:p>
          <a:p>
            <a:pPr lvl="1">
              <a:lnSpc>
                <a:spcPct val="150000"/>
              </a:lnSpc>
            </a:pPr>
            <a:r>
              <a:rPr lang="he-IL" dirty="0" smtClean="0"/>
              <a:t>ההצעה תועבר לאישור הממשלה עד ל-26/11/17.</a:t>
            </a:r>
          </a:p>
          <a:p>
            <a:pPr lvl="1">
              <a:lnSpc>
                <a:spcPct val="150000"/>
              </a:lnSpc>
            </a:pPr>
            <a:r>
              <a:rPr lang="he-IL" dirty="0" smtClean="0"/>
              <a:t>לאחר אישור הממשלה נתחיל לאכוף את היעד על משרדי הממשלה באמצעות הכלים שבסמכות נציב שירות המדינה. </a:t>
            </a:r>
          </a:p>
          <a:p>
            <a:pPr marL="457200" lvl="1" indent="0"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56619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e-IL" dirty="0" err="1" smtClean="0"/>
              <a:t>מינהל</a:t>
            </a:r>
            <a:r>
              <a:rPr lang="he-IL" dirty="0" smtClean="0"/>
              <a:t> </a:t>
            </a:r>
            <a:r>
              <a:rPr lang="he-IL" dirty="0"/>
              <a:t>הסיעוד בשיתוף האוצר </a:t>
            </a:r>
            <a:r>
              <a:rPr lang="he-IL" dirty="0" err="1"/>
              <a:t>והמל"ג</a:t>
            </a:r>
            <a:r>
              <a:rPr lang="he-IL" dirty="0"/>
              <a:t> מפעיל תכניות אקדמיות ללימודי סיעוד לחרדים מעל 5 </a:t>
            </a:r>
            <a:r>
              <a:rPr lang="he-IL" dirty="0" smtClean="0"/>
              <a:t>שנים נכון </a:t>
            </a:r>
            <a:r>
              <a:rPr lang="he-IL" dirty="0"/>
              <a:t>להיום  מתקיימות התכניות </a:t>
            </a:r>
            <a:r>
              <a:rPr lang="he-IL" dirty="0" smtClean="0"/>
              <a:t>הבאות:</a:t>
            </a:r>
          </a:p>
          <a:p>
            <a:pPr>
              <a:buFont typeface="Arial" pitchFamily="34" charset="0"/>
              <a:buChar char="•"/>
            </a:pPr>
            <a:r>
              <a:rPr lang="he-IL" dirty="0" smtClean="0"/>
              <a:t>מכון </a:t>
            </a:r>
            <a:r>
              <a:rPr lang="he-IL" dirty="0"/>
              <a:t>טל שלוחת "מבחר" לבנות -70  </a:t>
            </a:r>
            <a:r>
              <a:rPr lang="he-IL" dirty="0" smtClean="0"/>
              <a:t>סטודנטים</a:t>
            </a:r>
          </a:p>
          <a:p>
            <a:pPr>
              <a:buFont typeface="Arial" pitchFamily="34" charset="0"/>
              <a:buChar char="•"/>
            </a:pPr>
            <a:r>
              <a:rPr lang="he-IL" dirty="0" smtClean="0"/>
              <a:t>מכון </a:t>
            </a:r>
            <a:r>
              <a:rPr lang="he-IL" dirty="0"/>
              <a:t>טל שלוחת מכון לב, כיתת בנים- 30 כסאות, לומדים 19 </a:t>
            </a:r>
            <a:r>
              <a:rPr lang="he-IL" dirty="0" smtClean="0"/>
              <a:t>סטודנטים.</a:t>
            </a:r>
          </a:p>
          <a:p>
            <a:pPr>
              <a:buFont typeface="Arial" pitchFamily="34" charset="0"/>
              <a:buChar char="•"/>
            </a:pPr>
            <a:r>
              <a:rPr lang="he-IL" dirty="0" smtClean="0"/>
              <a:t>מכון </a:t>
            </a:r>
            <a:r>
              <a:rPr lang="he-IL" dirty="0"/>
              <a:t>טל שלוחת שערי צדק, כיתת בנות ,   60 </a:t>
            </a:r>
            <a:r>
              <a:rPr lang="he-IL" dirty="0" smtClean="0"/>
              <a:t>סטודנטים.</a:t>
            </a:r>
          </a:p>
          <a:p>
            <a:pPr>
              <a:buFont typeface="Arial" pitchFamily="34" charset="0"/>
              <a:buChar char="•"/>
            </a:pPr>
            <a:r>
              <a:rPr lang="he-IL" dirty="0" smtClean="0"/>
              <a:t>המכללה </a:t>
            </a:r>
            <a:r>
              <a:rPr lang="he-IL" dirty="0"/>
              <a:t>האקדמית </a:t>
            </a:r>
            <a:r>
              <a:rPr lang="he-IL" dirty="0" err="1"/>
              <a:t>רופין</a:t>
            </a:r>
            <a:r>
              <a:rPr lang="he-IL" dirty="0"/>
              <a:t> 'שלוחת </a:t>
            </a:r>
            <a:r>
              <a:rPr lang="he-IL" dirty="0" err="1"/>
              <a:t>לניאדו</a:t>
            </a:r>
            <a:r>
              <a:rPr lang="he-IL" dirty="0"/>
              <a:t>- 30 כסאות, החלו לימודים 17 </a:t>
            </a:r>
            <a:r>
              <a:rPr lang="he-IL" dirty="0" smtClean="0"/>
              <a:t>סטודנטים. </a:t>
            </a:r>
          </a:p>
          <a:p>
            <a:pPr>
              <a:buFont typeface="Arial" pitchFamily="34" charset="0"/>
              <a:buChar char="•"/>
            </a:pPr>
            <a:r>
              <a:rPr lang="he-IL" dirty="0" smtClean="0"/>
              <a:t>מכללה </a:t>
            </a:r>
            <a:r>
              <a:rPr lang="he-IL" dirty="0"/>
              <a:t>אקדמית ת"א יפו - שלוחת "מבחר", כיתת בנים - 30 כסאות , החלו לימודים  </a:t>
            </a:r>
            <a:r>
              <a:rPr lang="he-IL" dirty="0" smtClean="0"/>
              <a:t>  16סטודנטים.</a:t>
            </a:r>
          </a:p>
          <a:p>
            <a:pPr>
              <a:buFont typeface="Arial" pitchFamily="34" charset="0"/>
              <a:buChar char="•"/>
            </a:pPr>
            <a:r>
              <a:rPr lang="he-IL" dirty="0" smtClean="0"/>
              <a:t> </a:t>
            </a:r>
            <a:r>
              <a:rPr lang="he-IL" dirty="0"/>
              <a:t>במרץ 2017 תפתח אונ' חיפה שלוחה חרדית לבנות בבית ספר לסיעוד בני ציון, </a:t>
            </a:r>
            <a:r>
              <a:rPr lang="he-IL" dirty="0" smtClean="0"/>
              <a:t>ל- </a:t>
            </a:r>
            <a:r>
              <a:rPr lang="he-IL" dirty="0"/>
              <a:t>20 סטודנטים בשלב ראשון והגדלה מידי </a:t>
            </a:r>
            <a:r>
              <a:rPr lang="he-IL" dirty="0" smtClean="0"/>
              <a:t>שנה.</a:t>
            </a:r>
            <a:endParaRPr lang="he-IL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600" dirty="0" err="1" smtClean="0"/>
              <a:t>תוכנית</a:t>
            </a:r>
            <a:r>
              <a:rPr lang="he-IL" sz="3600" dirty="0" smtClean="0"/>
              <a:t> לשילוב אוכלוסייה חרדית במשרד הבריאות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2255257591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913E414-4233-44C6-B916-0BD44FD19061}"/>
</file>

<file path=customXml/itemProps2.xml><?xml version="1.0" encoding="utf-8"?>
<ds:datastoreItem xmlns:ds="http://schemas.openxmlformats.org/officeDocument/2006/customXml" ds:itemID="{7DBA9118-05E0-4FE9-A068-92CF1A18524F}"/>
</file>

<file path=customXml/itemProps3.xml><?xml version="1.0" encoding="utf-8"?>
<ds:datastoreItem xmlns:ds="http://schemas.openxmlformats.org/officeDocument/2006/customXml" ds:itemID="{AC9433DC-0BD9-45D3-87DE-C2B5EF1FCDB2}"/>
</file>

<file path=docProps/app.xml><?xml version="1.0" encoding="utf-8"?>
<Properties xmlns="http://schemas.openxmlformats.org/officeDocument/2006/extended-properties" xmlns:vt="http://schemas.openxmlformats.org/officeDocument/2006/docPropsVTypes">
  <TotalTime>21313</TotalTime>
  <Words>430</Words>
  <Application>Microsoft Office PowerPoint</Application>
  <PresentationFormat>מסך רחב</PresentationFormat>
  <Paragraphs>54</Paragraphs>
  <Slides>10</Slides>
  <Notes>0</Notes>
  <HiddenSlides>1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Tahoma</vt:lpstr>
      <vt:lpstr>Times New Roman</vt:lpstr>
      <vt:lpstr>Wingdings</vt:lpstr>
      <vt:lpstr>ערכת נושא Office</vt:lpstr>
      <vt:lpstr>1_ערכת נושא Office</vt:lpstr>
      <vt:lpstr>שילוב חרדים במגזר הציבורי החלטת ממשלה מספר 869 לקידום המלצות לשילוב האוכלוסייה החרדית בשירות המדינה נציבות שירות המדינה </vt:lpstr>
      <vt:lpstr>נושאים </vt:lpstr>
      <vt:lpstr>מועמדות לשירות המדינה </vt:lpstr>
      <vt:lpstr>תוצאות מבחני כישורים ( שלב א') </vt:lpstr>
      <vt:lpstr>מצגת של PowerPoint</vt:lpstr>
      <vt:lpstr>מצגת של PowerPoint</vt:lpstr>
      <vt:lpstr>מצגת של PowerPoint</vt:lpstr>
      <vt:lpstr>ערוצי כניסה -מאגרי סטודנטים </vt:lpstr>
      <vt:lpstr>ערוצי כניסה -העדפה מתקנת באמצעות ייעוד משרות   </vt:lpstr>
      <vt:lpstr>תוכנית לשילוב אוכלוסייה חרדית במשרד הבריאות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מסמך מדיניות בנושא השאלות</dc:title>
  <dc:creator>רונן דסה</dc:creator>
  <cp:lastModifiedBy>חופית עלפי</cp:lastModifiedBy>
  <cp:revision>204</cp:revision>
  <cp:lastPrinted>2017-11-06T08:59:16Z</cp:lastPrinted>
  <dcterms:created xsi:type="dcterms:W3CDTF">2014-10-28T14:40:07Z</dcterms:created>
  <dcterms:modified xsi:type="dcterms:W3CDTF">2017-11-06T12:32:17Z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2022489</vt:r8>
  </property>
</Properties>
</file>