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  <p:sldMasterId id="2147483684" r:id="rId2"/>
  </p:sldMasterIdLst>
  <p:notesMasterIdLst>
    <p:notesMasterId r:id="rId13"/>
  </p:notesMasterIdLst>
  <p:handoutMasterIdLst>
    <p:handoutMasterId r:id="rId14"/>
  </p:handoutMasterIdLst>
  <p:sldIdLst>
    <p:sldId id="256" r:id="rId3"/>
    <p:sldId id="267" r:id="rId4"/>
    <p:sldId id="269" r:id="rId5"/>
    <p:sldId id="257" r:id="rId6"/>
    <p:sldId id="259" r:id="rId7"/>
    <p:sldId id="273" r:id="rId8"/>
    <p:sldId id="258" r:id="rId9"/>
    <p:sldId id="270" r:id="rId10"/>
    <p:sldId id="271" r:id="rId11"/>
    <p:sldId id="266" r:id="rId12"/>
  </p:sldIdLst>
  <p:sldSz cx="12192000" cy="6858000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6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6B4183A-79C9-47A8-B4EE-BE36C185AD1B}" type="datetime8">
              <a:rPr lang="he-IL" smtClean="0"/>
              <a:t>12 נובמבר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1C4A440-861C-4189-85EF-38D1B916E2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148661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B5803DE-4F37-41DB-AAD7-3D70FB0D204D}" type="datetime8">
              <a:rPr lang="he-IL" smtClean="0"/>
              <a:t>12 נובמבר 17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0B4427C-8D21-43BB-BF0C-4D8BAB9F25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645537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B4427C-8D21-43BB-BF0C-4D8BAB9F2553}" type="slidenum">
              <a:rPr lang="he-IL" smtClean="0"/>
              <a:t>1</a:t>
            </a:fld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9ED4DF1-4AF2-4CC5-99ED-E50C07F0044F}" type="datetime8">
              <a:rPr lang="he-IL" smtClean="0"/>
              <a:t>12 נובמבר 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8108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12860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57210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4022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15554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221683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07620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0905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>
              <a:solidFill>
                <a:srgbClr val="344068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>
                <a:solidFill>
                  <a:srgbClr val="344068"/>
                </a:solidFill>
              </a:rPr>
              <a:pPr/>
              <a:t>‹#›</a:t>
            </a:fld>
            <a:endParaRPr lang="he-IL">
              <a:solidFill>
                <a:srgbClr val="3440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2956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771619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32981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9556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pPr/>
              <a:t>כ"ג/חשון/תשע"ח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7136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הבינוי והשיכון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6971" y="888980"/>
            <a:ext cx="10642321" cy="393954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5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אלוף במיל' ח"כ יואב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גלנט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5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 מר חגי רזניק</a:t>
            </a:r>
          </a:p>
          <a:p>
            <a:pPr>
              <a:lnSpc>
                <a:spcPct val="25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 עו"ד מאיר דקל</a:t>
            </a:r>
          </a:p>
          <a:p>
            <a:pPr>
              <a:lnSpc>
                <a:spcPct val="25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כפיפות למנהל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אגף בכיר נכסים וחברות +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ולמנכ"ל                מספר 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העובדים במשרד: 618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36576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488422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679692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 (לא הופיע ב- 2018. יופיע כחלק מתוכנית העבודה ל- 2018)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869934"/>
            <a:ext cx="11299872" cy="440120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000" b="1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תכנית העבודה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בהתאם 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להחלטת ממשלה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1933 המידע יפורסם ב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data.gov.il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בפורמט מתקדם,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יעודכן בתדירות המתאימה למאגר ויהיה בזמינות גבוהה לגישה ולהורדה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he-IL" sz="2000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000" b="1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עד סוף 2017 יפורסמו גם המאגרים הבאים: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פנקס הקבלנים </a:t>
            </a:r>
            <a:endParaRPr lang="he-IL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מאגר מתכננים ומודדים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מלאי תכנון (יפורסם ע"י רשות מקרקעי ישראל כמאגר מאוחד </a:t>
            </a:r>
            <a:r>
              <a:rPr lang="he-IL" sz="20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לרמ"י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משב"ש ומנהל התכנון)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000" b="1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המאגרים שיפורסמו ב- 2018</a:t>
            </a:r>
            <a:endParaRPr lang="he-IL" sz="2000" b="1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מחיר למשתכן (פרויקטים, סטטיסטיקות וכו'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סיוע 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בדיור (משכנתאות, דיור ציבורי, שכר דירה ודיור מוזל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– נתונים סטטיסטיים בלבד (ללא נתוני פרט)</a:t>
            </a:r>
            <a:endParaRPr lang="he-IL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מעקב 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אחר הבניה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(סטטוס 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הבניה באתרי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שיווק של המשרד) 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מתחמי 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שיווק (מידע גיאוגרפי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GIS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שיקום 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שכונות פיסי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וחברתי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נתונים סטטיסטיים בלבד (ללא נתוני פרט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בתי גיל הזהב</a:t>
            </a:r>
          </a:p>
        </p:txBody>
      </p:sp>
    </p:spTree>
    <p:extLst>
      <p:ext uri="{BB962C8B-B14F-4D97-AF65-F5344CB8AC3E}">
        <p14:creationId xmlns:p14="http://schemas.microsoft.com/office/powerpoint/2010/main" val="163236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08018"/>
              </p:ext>
            </p:extLst>
          </p:nvPr>
        </p:nvGraphicFramePr>
        <p:xfrm>
          <a:off x="1350496" y="1310509"/>
          <a:ext cx="9453492" cy="410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47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93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28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618294"/>
              </p:ext>
            </p:extLst>
          </p:nvPr>
        </p:nvGraphicFramePr>
        <p:xfrm>
          <a:off x="1350498" y="1150855"/>
          <a:ext cx="10030264" cy="41757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07566"/>
                <a:gridCol w="2507566"/>
                <a:gridCol w="2507566"/>
                <a:gridCol w="2507566"/>
              </a:tblGrid>
              <a:tr h="36421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28639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4 הליכים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2 הליכים</a:t>
                      </a:r>
                      <a:endParaRPr lang="en-US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Times New Roman"/>
                      </a:endParaRPr>
                    </a:p>
                  </a:txBody>
                  <a:tcPr/>
                </a:tc>
              </a:tr>
              <a:tr h="364212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הרשות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1 הליך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Times New Roman"/>
                      </a:endParaRPr>
                    </a:p>
                  </a:txBody>
                  <a:tcPr/>
                </a:tc>
              </a:tr>
              <a:tr h="36421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2 הליכים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Times New Roman"/>
                      </a:endParaRPr>
                    </a:p>
                  </a:txBody>
                  <a:tcPr/>
                </a:tc>
              </a:tr>
              <a:tr h="36421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עתירות שנמחקו בהסכמה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2 הליכים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effectLst/>
                          <a:latin typeface="+mn-lt"/>
                          <a:ea typeface="Calibri"/>
                          <a:cs typeface="+mn-cs"/>
                        </a:rPr>
                        <a:t>1 הליך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6421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Calibri"/>
                          <a:ea typeface="Calibri"/>
                          <a:cs typeface="Arial"/>
                        </a:rPr>
                        <a:t>10,500 ש"ח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Times New Roman"/>
                      </a:endParaRPr>
                    </a:p>
                  </a:txBody>
                  <a:tcPr/>
                </a:tc>
              </a:tr>
              <a:tr h="36421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Times New Roman"/>
                      </a:endParaRPr>
                    </a:p>
                  </a:txBody>
                  <a:tcPr/>
                </a:tc>
              </a:tr>
              <a:tr h="628639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Times New Roman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851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Calibri"/>
                          <a:ea typeface="Calibri"/>
                          <a:cs typeface="Arial"/>
                        </a:rPr>
                        <a:t>4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Times New Roman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rgbClr val="28C4CC">
                    <a:lumMod val="75000"/>
                  </a:srgb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rgbClr val="28C4CC">
                  <a:lumMod val="75000"/>
                </a:srgbClr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618880"/>
              </p:ext>
            </p:extLst>
          </p:nvPr>
        </p:nvGraphicFramePr>
        <p:xfrm>
          <a:off x="1350496" y="1103247"/>
          <a:ext cx="9453492" cy="4089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sz="16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sz="16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 שאילתות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 שאילתות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– אין מעקב עליהם מתי נשלחו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 שאילתות – אין מעקב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עליהם מתי נשלחו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sz="16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sz="1600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שאילתה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sz="16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 שאילתות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מתוכן 8 לא נשלחו ללשכת השר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sz="16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שאילתה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8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18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18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 (8 לא נשלחו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ללשכת השר)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 שאילתות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rgbClr val="28C4CC">
                    <a:lumMod val="75000"/>
                  </a:srgbClr>
                </a:solidFill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rgbClr val="28C4CC">
                  <a:lumMod val="75000"/>
                </a:srgbClr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rgbClr val="28C4CC">
                    <a:lumMod val="75000"/>
                  </a:srgbClr>
                </a:solidFill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rgbClr val="28C4CC">
                  <a:lumMod val="75000"/>
                </a:srgbClr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prstClr val="black"/>
                </a:solidFill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prstClr val="black"/>
                </a:solidFill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prstClr val="black"/>
                </a:solidFill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prstClr val="black"/>
                </a:solidFill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10724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24168"/>
              </p:ext>
            </p:extLst>
          </p:nvPr>
        </p:nvGraphicFramePr>
        <p:xfrm>
          <a:off x="773722" y="1310509"/>
          <a:ext cx="10030266" cy="1752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Wingdings" panose="05000000000000000000" pitchFamily="2" charset="2"/>
                        <a:buNone/>
                      </a:pP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Wingdings" panose="05000000000000000000" pitchFamily="2" charset="2"/>
                        <a:buNone/>
                      </a:pP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Wingdings" panose="05000000000000000000" pitchFamily="2" charset="2"/>
                        <a:buNone/>
                      </a:pP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Wingdings" panose="05000000000000000000" pitchFamily="2" charset="2"/>
                        <a:buNone/>
                      </a:pP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Wingdings" panose="05000000000000000000" pitchFamily="2" charset="2"/>
                        <a:buNone/>
                      </a:pP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כן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8" y="888980"/>
            <a:ext cx="8998634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000" b="1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המידע: </a:t>
            </a:r>
            <a:endParaRPr lang="en-US" sz="2000" b="1" dirty="0" smtClean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בימים אלה מסתיים מיפוי מאגרים.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זוהו כ-13 מאגרים עיקריים בנושאים הבאים: תכנון, רשם הקבלנים, שיווק (מכרזים, מחיר למשתכן ועוד), סיוע בדיור, שיקום שכונות, נכסים, חוק המכר ומידע גיאוגרפי (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GIS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לכל מאגר יש מגוון מידע רב.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חלק מהמידע (בעיקר בנושאי תכנון ושיווק) יונגש באופן מרוכז ע"י הגורמים העוסקים בכך (משרד הבינוי והשיכון, מנהל התכנון ורשות מקרקעי ישראל)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000" b="1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מאגרים שפורסמו ב</a:t>
            </a:r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data.gov.il </a:t>
            </a:r>
            <a:r>
              <a:rPr lang="he-IL" sz="2000" b="1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מחיר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למשתכן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התחדשות עירונית – מתחמים מוכרזים.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רשימות שונות (ישובים זכאים למענק ממ"ד קדמי, סכומי סיוע חודשי, סכומי סיוע לקבוצות מיוחדות) </a:t>
            </a:r>
            <a:endParaRPr lang="he-IL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he-IL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he-IL" sz="2000" u="sng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הערה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חלק מהמאגרים שהועלו ל-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data.gov.il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חסרים/לא מעודכנים. </a:t>
            </a:r>
          </a:p>
          <a:p>
            <a:pPr lvl="1"/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אחד מיעדי 2017-2018 הוא לדאוג לזמינות המאגרים הנ"ל.</a:t>
            </a:r>
          </a:p>
        </p:txBody>
      </p:sp>
    </p:spTree>
    <p:extLst>
      <p:ext uri="{BB962C8B-B14F-4D97-AF65-F5344CB8AC3E}">
        <p14:creationId xmlns:p14="http://schemas.microsoft.com/office/powerpoint/2010/main" val="79785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97333" y="892912"/>
            <a:ext cx="8998634" cy="467820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lnSpc>
                <a:spcPct val="200000"/>
              </a:lnSpc>
              <a:defRPr sz="2000" b="1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he-IL" dirty="0"/>
              <a:t>צפיות במאגרים (</a:t>
            </a:r>
            <a:r>
              <a:rPr lang="en-US" dirty="0"/>
              <a:t>page views</a:t>
            </a:r>
            <a:r>
              <a:rPr lang="he-IL" dirty="0"/>
              <a:t>) באתר משרד הבינוי </a:t>
            </a:r>
            <a:r>
              <a:rPr lang="he-IL" dirty="0" smtClean="0"/>
              <a:t>והשיכון </a:t>
            </a:r>
            <a:r>
              <a:rPr lang="he-IL" smtClean="0"/>
              <a:t>בשנת 2016: </a:t>
            </a:r>
            <a:endParaRPr lang="en-US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>
                <a:solidFill>
                  <a:schemeClr val="accent6">
                    <a:lumMod val="50000"/>
                  </a:schemeClr>
                </a:solidFill>
              </a:rPr>
              <a:t>פנקס הקבלנים </a:t>
            </a: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167,270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מתחמי </a:t>
            </a:r>
            <a:r>
              <a:rPr lang="he-IL" dirty="0">
                <a:solidFill>
                  <a:schemeClr val="accent6">
                    <a:lumMod val="50000"/>
                  </a:schemeClr>
                </a:solidFill>
              </a:rPr>
              <a:t>פינוי בינוי </a:t>
            </a: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30,020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מחיר </a:t>
            </a:r>
            <a:r>
              <a:rPr lang="he-IL" dirty="0">
                <a:solidFill>
                  <a:schemeClr val="accent6">
                    <a:lumMod val="50000"/>
                  </a:schemeClr>
                </a:solidFill>
              </a:rPr>
              <a:t>למשתכן </a:t>
            </a: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10,841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מתכננים </a:t>
            </a:r>
            <a:r>
              <a:rPr lang="he-IL" dirty="0">
                <a:solidFill>
                  <a:schemeClr val="accent6">
                    <a:lumMod val="50000"/>
                  </a:schemeClr>
                </a:solidFill>
              </a:rPr>
              <a:t>ומודדים </a:t>
            </a:r>
            <a:r>
              <a:rPr lang="he-IL" dirty="0" smtClean="0">
                <a:solidFill>
                  <a:schemeClr val="accent6">
                    <a:lumMod val="50000"/>
                  </a:schemeClr>
                </a:solidFill>
              </a:rPr>
              <a:t>10,768</a:t>
            </a:r>
            <a:endParaRPr lang="he-IL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he-IL" dirty="0" smtClean="0"/>
              <a:t>פורמט המאגרים: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b="0" dirty="0" smtClean="0">
                <a:solidFill>
                  <a:schemeClr val="tx1"/>
                </a:solidFill>
              </a:rPr>
              <a:t>המאגרים שהועלו ל </a:t>
            </a:r>
            <a:r>
              <a:rPr lang="en-US" b="0" dirty="0" smtClean="0">
                <a:solidFill>
                  <a:schemeClr val="tx1"/>
                </a:solidFill>
              </a:rPr>
              <a:t>data.gov.il</a:t>
            </a:r>
            <a:r>
              <a:rPr lang="he-IL" b="0" dirty="0" smtClean="0">
                <a:solidFill>
                  <a:schemeClr val="tx1"/>
                </a:solidFill>
              </a:rPr>
              <a:t> מפורסמים </a:t>
            </a:r>
            <a:r>
              <a:rPr lang="he-IL" b="0" dirty="0" err="1" smtClean="0">
                <a:solidFill>
                  <a:schemeClr val="tx1"/>
                </a:solidFill>
              </a:rPr>
              <a:t>כקבצי</a:t>
            </a:r>
            <a:r>
              <a:rPr lang="he-IL" b="0" dirty="0" smtClean="0">
                <a:solidFill>
                  <a:schemeClr val="tx1"/>
                </a:solidFill>
              </a:rPr>
              <a:t> אקסל</a:t>
            </a:r>
            <a:r>
              <a:rPr lang="en-US" b="0" dirty="0" smtClean="0">
                <a:solidFill>
                  <a:schemeClr val="tx1"/>
                </a:solidFill>
              </a:rPr>
              <a:t>.</a:t>
            </a:r>
            <a:r>
              <a:rPr lang="he-IL" b="0" dirty="0" smtClean="0">
                <a:solidFill>
                  <a:schemeClr val="tx1"/>
                </a:solidFill>
              </a:rPr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b="0" dirty="0" smtClean="0">
                <a:solidFill>
                  <a:schemeClr val="tx1"/>
                </a:solidFill>
              </a:rPr>
              <a:t>במקביל באתר משרד השיכון מפורסמים המאגרים הן </a:t>
            </a:r>
            <a:r>
              <a:rPr lang="he-IL" b="0" dirty="0" err="1" smtClean="0">
                <a:solidFill>
                  <a:schemeClr val="tx1"/>
                </a:solidFill>
              </a:rPr>
              <a:t>כקבצי</a:t>
            </a:r>
            <a:r>
              <a:rPr lang="he-IL" b="0" dirty="0" smtClean="0">
                <a:solidFill>
                  <a:schemeClr val="tx1"/>
                </a:solidFill>
              </a:rPr>
              <a:t> אקסל והן כדפי </a:t>
            </a:r>
            <a:r>
              <a:rPr lang="en-US" b="0" dirty="0" smtClean="0">
                <a:solidFill>
                  <a:schemeClr val="tx1"/>
                </a:solidFill>
              </a:rPr>
              <a:t>HTML</a:t>
            </a:r>
            <a:r>
              <a:rPr lang="he-IL" b="0" dirty="0" smtClean="0">
                <a:solidFill>
                  <a:schemeClr val="tx1"/>
                </a:solidFill>
              </a:rPr>
              <a:t> המאפשרים חיפוש חכם (אך לא ניתנים להורדה או לשימוש).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 smtClean="0"/>
              <a:t>יש למשרד מאגרים גיאוגרפיים שניתנים להנגשה (מונגשים היום כחלק מ- </a:t>
            </a:r>
            <a:r>
              <a:rPr lang="en-US" dirty="0" err="1" smtClean="0"/>
              <a:t>govmap</a:t>
            </a:r>
            <a:r>
              <a:rPr lang="en-US" dirty="0" smtClean="0"/>
              <a:t> </a:t>
            </a:r>
            <a:r>
              <a:rPr lang="he-IL" dirty="0" smtClean="0"/>
              <a:t> של המרכז למיפוי ישראל). שכבות המשרד יונגשו כחלק מ- </a:t>
            </a:r>
            <a:r>
              <a:rPr lang="en-US" dirty="0" smtClean="0"/>
              <a:t>data.gov.il </a:t>
            </a:r>
            <a:r>
              <a:rPr lang="he-IL" dirty="0" smtClean="0"/>
              <a:t> כאשר האתר האמור יותאם לכך.</a:t>
            </a:r>
            <a:endParaRPr lang="he-IL" b="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he-IL" dirty="0" smtClean="0"/>
              <a:t>שונות</a:t>
            </a:r>
            <a:r>
              <a:rPr lang="he-IL" dirty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e-IL" dirty="0"/>
              <a:t>גויס </a:t>
            </a:r>
            <a:r>
              <a:rPr lang="he-IL" dirty="0" smtClean="0"/>
              <a:t>עובד ייעודי </a:t>
            </a:r>
            <a:r>
              <a:rPr lang="he-IL" dirty="0"/>
              <a:t>לאגף מערכות מידע לצורך הטיפול </a:t>
            </a:r>
            <a:r>
              <a:rPr lang="he-IL" dirty="0" err="1"/>
              <a:t>בהנגשת</a:t>
            </a:r>
            <a:r>
              <a:rPr lang="he-IL" dirty="0"/>
              <a:t> מאגרי מידע.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85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5779444"/>
            <a:ext cx="4164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הוועדה המיוחדת ליישום </a:t>
            </a:r>
            <a:r>
              <a:rPr lang="he-IL" i="0" strike="noStrike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הנגשת</a:t>
            </a:r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 המידע הממשלתי ועקרונות שקיפותו לציבור</a:t>
            </a:r>
            <a:endParaRPr lang="he-IL" i="0" dirty="0" smtClean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just"/>
            <a:endParaRPr lang="he-IL" i="0" dirty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4579" y="365760"/>
            <a:ext cx="723471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לציבור והתייחסות חופשית</a:t>
            </a:r>
          </a:p>
        </p:txBody>
      </p:sp>
      <p:sp>
        <p:nvSpPr>
          <p:cNvPr id="2" name="מלבן 1"/>
          <p:cNvSpPr/>
          <p:nvPr/>
        </p:nvSpPr>
        <p:spPr>
          <a:xfrm>
            <a:off x="986971" y="1529193"/>
            <a:ext cx="106423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b="1" dirty="0"/>
              <a:t>שנת 2017: </a:t>
            </a:r>
            <a:endParaRPr lang="en-US" dirty="0"/>
          </a:p>
          <a:p>
            <a:r>
              <a:rPr lang="he-IL" dirty="0" smtClean="0"/>
              <a:t>ב-30.1.2017 הוצא </a:t>
            </a:r>
            <a:r>
              <a:rPr lang="he-IL" dirty="0"/>
              <a:t>במשרד נוהל מנכ"ל 02/06 "יישום הוראות חוק חופש המידע, התשנ"ח-1998" ליישום הוראות חוק חופש המידע במשרד הבינוי והשיכון (מצ"ב).</a:t>
            </a:r>
            <a:endParaRPr lang="en-US" dirty="0"/>
          </a:p>
          <a:p>
            <a:r>
              <a:rPr lang="he-IL" dirty="0"/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1_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1ABFF5-8BFF-4A9C-898B-86A001031A66}"/>
</file>

<file path=customXml/itemProps2.xml><?xml version="1.0" encoding="utf-8"?>
<ds:datastoreItem xmlns:ds="http://schemas.openxmlformats.org/officeDocument/2006/customXml" ds:itemID="{98C9D3F5-BF16-4B25-89F2-E70C256411E5}"/>
</file>

<file path=customXml/itemProps3.xml><?xml version="1.0" encoding="utf-8"?>
<ds:datastoreItem xmlns:ds="http://schemas.openxmlformats.org/officeDocument/2006/customXml" ds:itemID="{A61640E0-AC00-4D03-AB64-7FBA39598221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4436</TotalTime>
  <Words>782</Words>
  <Application>Microsoft Office PowerPoint</Application>
  <PresentationFormat>מותאם אישית</PresentationFormat>
  <Paragraphs>161</Paragraphs>
  <Slides>10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10</vt:i4>
      </vt:variant>
    </vt:vector>
  </HeadingPairs>
  <TitlesOfParts>
    <vt:vector size="12" baseType="lpstr">
      <vt:lpstr>Retrospect</vt:lpstr>
      <vt:lpstr>1_Retrospect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M69</cp:lastModifiedBy>
  <cp:revision>32</cp:revision>
  <cp:lastPrinted>2017-11-12T07:20:10Z</cp:lastPrinted>
  <dcterms:created xsi:type="dcterms:W3CDTF">2017-07-06T09:47:58Z</dcterms:created>
  <dcterms:modified xsi:type="dcterms:W3CDTF">2017-11-12T16:18:54Z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2021048</vt:r8>
  </property>
</Properties>
</file>