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charts/style1.xml" ContentType="application/vnd.ms-office.chartstyle+xml"/>
  <Override PartName="/ppt/charts/chart1.xml" ContentType="application/vnd.openxmlformats-officedocument.drawingml.chart+xml"/>
  <Override PartName="/ppt/charts/colors1.xml" ContentType="application/vnd.ms-office.chartcolorstyl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5" r:id="rId3"/>
    <p:sldId id="257" r:id="rId4"/>
    <p:sldId id="274" r:id="rId5"/>
    <p:sldId id="258" r:id="rId6"/>
    <p:sldId id="261" r:id="rId7"/>
    <p:sldId id="271" r:id="rId8"/>
    <p:sldId id="273" r:id="rId9"/>
    <p:sldId id="272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4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2000" dirty="0"/>
              <a:t>ייצוגיות שהוגשו בפילוח לפי </a:t>
            </a:r>
            <a:r>
              <a:rPr lang="he-IL" sz="2000" dirty="0" smtClean="0"/>
              <a:t>שנים [</a:t>
            </a:r>
            <a:r>
              <a:rPr lang="he-IL" sz="2000" baseline="0" dirty="0" smtClean="0"/>
              <a:t>2017 עד 7.11</a:t>
            </a:r>
            <a:r>
              <a:rPr lang="he-IL" sz="2000" dirty="0" smtClean="0"/>
              <a:t>] </a:t>
            </a:r>
            <a:endParaRPr lang="he-IL" sz="2000" dirty="0"/>
          </a:p>
        </c:rich>
      </c:tx>
      <c:layout>
        <c:manualLayout>
          <c:xMode val="edge"/>
          <c:yMode val="edge"/>
          <c:x val="0.16015443864386475"/>
          <c:y val="3.55974809112649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הוגשו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גיליון1!$A$2:$A$13</c:f>
              <c:numCache>
                <c:formatCode>General</c:formatCode>
                <c:ptCount val="12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</c:numCache>
            </c:numRef>
          </c:cat>
          <c:val>
            <c:numRef>
              <c:f>גיליון1!$B$2:$B$13</c:f>
              <c:numCache>
                <c:formatCode>General</c:formatCode>
                <c:ptCount val="12"/>
                <c:pt idx="0">
                  <c:v>15</c:v>
                </c:pt>
                <c:pt idx="1">
                  <c:v>158</c:v>
                </c:pt>
                <c:pt idx="2">
                  <c:v>282</c:v>
                </c:pt>
                <c:pt idx="3">
                  <c:v>304</c:v>
                </c:pt>
                <c:pt idx="4">
                  <c:v>591</c:v>
                </c:pt>
                <c:pt idx="5">
                  <c:v>761</c:v>
                </c:pt>
                <c:pt idx="6">
                  <c:v>1398</c:v>
                </c:pt>
                <c:pt idx="7">
                  <c:v>1205</c:v>
                </c:pt>
                <c:pt idx="8">
                  <c:v>1261</c:v>
                </c:pt>
                <c:pt idx="9">
                  <c:v>1381</c:v>
                </c:pt>
                <c:pt idx="10">
                  <c:v>1500</c:v>
                </c:pt>
                <c:pt idx="11">
                  <c:v>1213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87-49CA-9862-9D88C19A67F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51479968"/>
        <c:axId val="301566200"/>
      </c:barChart>
      <c:catAx>
        <c:axId val="151479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01566200"/>
        <c:crosses val="autoZero"/>
        <c:auto val="1"/>
        <c:lblAlgn val="ctr"/>
        <c:lblOffset val="100"/>
        <c:noMultiLvlLbl val="0"/>
      </c:catAx>
      <c:valAx>
        <c:axId val="30156620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51479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 הליכים שהסתיימו 2015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/>
                      <a:t>דחיית </a:t>
                    </a:r>
                    <a:r>
                      <a:rPr lang="he-IL" smtClean="0"/>
                      <a:t>בקשה,</a:t>
                    </a:r>
                    <a:r>
                      <a:rPr lang="he-IL" baseline="0" smtClean="0"/>
                      <a:t> 890: 20.5%</a:t>
                    </a:r>
                    <a:endParaRPr lang="he-IL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474052618875228E-2"/>
                  <c:y val="4.2893951961597516E-2"/>
                </c:manualLayout>
              </c:layout>
              <c:tx>
                <c:rich>
                  <a:bodyPr/>
                  <a:lstStyle/>
                  <a:p>
                    <a:r>
                      <a:rPr lang="he-IL" sz="1300" dirty="0"/>
                      <a:t>אישור בקשה  </a:t>
                    </a:r>
                    <a:r>
                      <a:rPr lang="he-IL" sz="1300" dirty="0" smtClean="0"/>
                      <a:t>כייצוגית 109:</a:t>
                    </a:r>
                    <a:r>
                      <a:rPr lang="he-IL" sz="1300" baseline="0" dirty="0" smtClean="0"/>
                      <a:t> 2.5%</a:t>
                    </a:r>
                    <a:endParaRPr lang="he-IL" sz="13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6939645759341632"/>
                  <c:y val="-3.3208451303151545E-2"/>
                </c:manualLayout>
              </c:layout>
              <c:tx>
                <c:rich>
                  <a:bodyPr/>
                  <a:lstStyle/>
                  <a:p>
                    <a:r>
                      <a:rPr lang="he-IL" sz="1600" dirty="0"/>
                      <a:t>הודעת </a:t>
                    </a:r>
                    <a:r>
                      <a:rPr lang="he-IL" sz="1600" dirty="0" smtClean="0"/>
                      <a:t>חדילה, 405:</a:t>
                    </a:r>
                    <a:r>
                      <a:rPr lang="he-IL" sz="1600" baseline="0" dirty="0" smtClean="0"/>
                      <a:t> 9.3%</a:t>
                    </a:r>
                    <a:endParaRPr lang="he-IL" sz="16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he-IL"/>
                      <a:t>הסדר </a:t>
                    </a:r>
                    <a:r>
                      <a:rPr lang="he-IL" smtClean="0"/>
                      <a:t>פשרה, 753:</a:t>
                    </a:r>
                    <a:r>
                      <a:rPr lang="he-IL" baseline="0" smtClean="0"/>
                      <a:t> 17.3%</a:t>
                    </a:r>
                    <a:endParaRPr lang="he-IL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he-IL" smtClean="0"/>
                      <a:t>הסתלקות, 1501: 34.5%</a:t>
                    </a:r>
                    <a:endParaRPr lang="he-IL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.14331734609726102"/>
                  <c:y val="0.13674729373245159"/>
                </c:manualLayout>
              </c:layout>
              <c:tx>
                <c:rich>
                  <a:bodyPr/>
                  <a:lstStyle/>
                  <a:p>
                    <a:r>
                      <a:rPr lang="he-IL" dirty="0"/>
                      <a:t>דחייה על הסף </a:t>
                    </a:r>
                    <a:r>
                      <a:rPr lang="he-IL"/>
                      <a:t>+ </a:t>
                    </a:r>
                    <a:r>
                      <a:rPr lang="he-IL" smtClean="0"/>
                      <a:t>מחיקות, 683: 15.5%</a:t>
                    </a:r>
                    <a:endParaRPr lang="he-IL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he-IL" sz="1600" dirty="0" smtClean="0"/>
                      <a:t>פסקי דין</a:t>
                    </a:r>
                    <a:r>
                      <a:rPr lang="he-IL" sz="1600" baseline="0" dirty="0" smtClean="0"/>
                      <a:t> 14: 0.2%</a:t>
                    </a:r>
                    <a:endParaRPr lang="he-IL" sz="16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גיליון1!$A$2:$A$8</c:f>
              <c:strCache>
                <c:ptCount val="7"/>
                <c:pt idx="0">
                  <c:v>דחיית בקשה</c:v>
                </c:pt>
                <c:pt idx="1">
                  <c:v>אישור בקשה  כייצוגית</c:v>
                </c:pt>
                <c:pt idx="2">
                  <c:v>הודעת חדילה</c:v>
                </c:pt>
                <c:pt idx="3">
                  <c:v>הסדר פשרה</c:v>
                </c:pt>
                <c:pt idx="4">
                  <c:v>הסתלקות</c:v>
                </c:pt>
                <c:pt idx="5">
                  <c:v>דחייה על הסף + מחיקות</c:v>
                </c:pt>
                <c:pt idx="6">
                  <c:v>פסקי דין</c:v>
                </c:pt>
              </c:strCache>
            </c:strRef>
          </c:cat>
          <c:val>
            <c:numRef>
              <c:f>גיליון1!$B$2:$B$8</c:f>
              <c:numCache>
                <c:formatCode>General</c:formatCode>
                <c:ptCount val="7"/>
                <c:pt idx="0">
                  <c:v>890</c:v>
                </c:pt>
                <c:pt idx="1">
                  <c:v>109</c:v>
                </c:pt>
                <c:pt idx="2">
                  <c:v>405</c:v>
                </c:pt>
                <c:pt idx="3">
                  <c:v>753</c:v>
                </c:pt>
                <c:pt idx="4">
                  <c:v>1501</c:v>
                </c:pt>
                <c:pt idx="5">
                  <c:v>683</c:v>
                </c:pt>
                <c:pt idx="6">
                  <c:v>14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485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73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0146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03099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746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7449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2954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417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504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29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799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ABE8E-D799-4054-BC37-6627DC62AC4D}" type="datetimeFigureOut">
              <a:rPr lang="he-IL" smtClean="0"/>
              <a:t>כ"ד/חשון/תשע"ח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DF2BE-7C31-4E7A-A02A-C76D08F7A02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5963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saf@asafplaw.co.i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hyperlink" Target="https://www.gov.il/BlobFolder/reports/statistics_annual_2016/he/annual2016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35503" y="559028"/>
            <a:ext cx="10120993" cy="2387600"/>
          </a:xfrm>
        </p:spPr>
        <p:txBody>
          <a:bodyPr/>
          <a:lstStyle/>
          <a:p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משמעות האגרות – עו"ד אסף פינק</a:t>
            </a:r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asaf@asafplaw.co.il</a:t>
            </a:r>
            <a:r>
              <a:rPr lang="en-US" dirty="0" smtClean="0"/>
              <a:t> </a:t>
            </a:r>
            <a:endParaRPr lang="he-IL" dirty="0" smtClean="0"/>
          </a:p>
          <a:p>
            <a:endParaRPr lang="he-IL" dirty="0" smtClean="0"/>
          </a:p>
          <a:p>
            <a:r>
              <a:rPr lang="he-IL" sz="1800" dirty="0" smtClean="0"/>
              <a:t>02-5021829</a:t>
            </a:r>
          </a:p>
          <a:p>
            <a:endParaRPr lang="he-IL" sz="1800" dirty="0"/>
          </a:p>
        </p:txBody>
      </p:sp>
    </p:spTree>
    <p:extLst>
      <p:ext uri="{BB962C8B-B14F-4D97-AF65-F5344CB8AC3E}">
        <p14:creationId xmlns:p14="http://schemas.microsoft.com/office/powerpoint/2010/main" val="3155827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70857" y="1"/>
            <a:ext cx="10515600" cy="674461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2017 – עומס על המערכת???</a:t>
            </a:r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70857" y="674462"/>
            <a:ext cx="10515600" cy="6012088"/>
          </a:xfrm>
        </p:spPr>
        <p:txBody>
          <a:bodyPr/>
          <a:lstStyle/>
          <a:p>
            <a:r>
              <a:rPr lang="he-IL" sz="2200" dirty="0" smtClean="0"/>
              <a:t>30 </a:t>
            </a:r>
            <a:r>
              <a:rPr lang="he-IL" sz="2200" b="1" dirty="0" smtClean="0"/>
              <a:t>בבית הדין לעבודה </a:t>
            </a:r>
            <a:r>
              <a:rPr lang="he-IL" sz="2200" dirty="0" smtClean="0"/>
              <a:t>= 4.3</a:t>
            </a:r>
            <a:r>
              <a:rPr lang="he-IL" sz="2200" dirty="0" smtClean="0"/>
              <a:t>% (60) - מתוך 57,807 תיקים = </a:t>
            </a:r>
            <a:r>
              <a:rPr lang="he-IL" sz="2200" b="1" dirty="0" smtClean="0"/>
              <a:t>0.10% מהתיקים</a:t>
            </a:r>
            <a:endParaRPr lang="he-IL" sz="2200" b="1" dirty="0" smtClean="0"/>
          </a:p>
          <a:p>
            <a:r>
              <a:rPr lang="he-IL" sz="2200" dirty="0"/>
              <a:t>128 </a:t>
            </a:r>
            <a:r>
              <a:rPr lang="he-IL" sz="2200" b="1" dirty="0" smtClean="0"/>
              <a:t>בבית משפט השלום </a:t>
            </a:r>
            <a:r>
              <a:rPr lang="he-IL" sz="2200" dirty="0"/>
              <a:t>= 18.4</a:t>
            </a:r>
            <a:r>
              <a:rPr lang="he-IL" sz="2200" dirty="0" smtClean="0"/>
              <a:t>% (256) – מתוך 675,593 תיקים שנפתחו בשלום= </a:t>
            </a:r>
            <a:r>
              <a:rPr lang="he-IL" sz="2200" b="1" dirty="0" smtClean="0"/>
              <a:t>0.04%</a:t>
            </a:r>
            <a:endParaRPr lang="he-IL" sz="2200" b="1" dirty="0"/>
          </a:p>
          <a:p>
            <a:r>
              <a:rPr lang="he-IL" sz="2200" dirty="0" smtClean="0"/>
              <a:t>538 </a:t>
            </a:r>
            <a:r>
              <a:rPr lang="he-IL" sz="2200" b="1" dirty="0" smtClean="0"/>
              <a:t>בבית משפט המחוזי </a:t>
            </a:r>
            <a:r>
              <a:rPr lang="he-IL" sz="2200" dirty="0" smtClean="0"/>
              <a:t>= 77</a:t>
            </a:r>
            <a:r>
              <a:rPr lang="he-IL" sz="2200" dirty="0" smtClean="0"/>
              <a:t>% (1076)</a:t>
            </a:r>
            <a:r>
              <a:rPr lang="en-US" sz="2200" dirty="0" smtClean="0"/>
              <a:t> </a:t>
            </a:r>
            <a:r>
              <a:rPr lang="he-IL" sz="2200" dirty="0" smtClean="0"/>
              <a:t>– מתוך 67,058 תיקים שנפתחו במחוזי= </a:t>
            </a:r>
            <a:r>
              <a:rPr lang="he-IL" sz="2200" b="1" dirty="0" smtClean="0"/>
              <a:t>1.6%</a:t>
            </a:r>
            <a:endParaRPr lang="he-IL" sz="2200" b="1" dirty="0" smtClean="0"/>
          </a:p>
          <a:p>
            <a:r>
              <a:rPr lang="he-IL" sz="2200" dirty="0"/>
              <a:t>מתוך כ205 הליכים "קטנים"</a:t>
            </a:r>
            <a:r>
              <a:rPr lang="en-US" sz="2200" dirty="0"/>
              <a:t> </a:t>
            </a:r>
            <a:r>
              <a:rPr lang="he-IL" sz="2200" dirty="0"/>
              <a:t> 112 הוגשו </a:t>
            </a:r>
            <a:r>
              <a:rPr lang="he-IL" sz="2200" dirty="0" smtClean="0"/>
              <a:t>בשלום </a:t>
            </a:r>
          </a:p>
          <a:p>
            <a:r>
              <a:rPr lang="he-IL" sz="1500" dirty="0" smtClean="0"/>
              <a:t>דו"ח הנהלת בתי המשפט </a:t>
            </a:r>
            <a:r>
              <a:rPr lang="he-IL" sz="1500" dirty="0" err="1" smtClean="0"/>
              <a:t>ללשנת</a:t>
            </a:r>
            <a:r>
              <a:rPr lang="he-IL" sz="1500" dirty="0" smtClean="0"/>
              <a:t> 2016 פורסם 9.11.17: </a:t>
            </a:r>
            <a:r>
              <a:rPr lang="en-US" sz="1500" dirty="0" smtClean="0">
                <a:hlinkClick r:id="rId2"/>
              </a:rPr>
              <a:t>https</a:t>
            </a:r>
            <a:r>
              <a:rPr lang="en-US" sz="1500" dirty="0">
                <a:hlinkClick r:id="rId2"/>
              </a:rPr>
              <a:t>://</a:t>
            </a:r>
            <a:r>
              <a:rPr lang="en-US" sz="1500" dirty="0" smtClean="0">
                <a:hlinkClick r:id="rId2"/>
              </a:rPr>
              <a:t>www.gov.il/BlobFolder/reports/statistics_annual_2016/he/annual2016.pdf</a:t>
            </a:r>
            <a:r>
              <a:rPr lang="he-IL" sz="1500" dirty="0" smtClean="0"/>
              <a:t> </a:t>
            </a:r>
          </a:p>
          <a:p>
            <a:pPr marL="0" indent="0">
              <a:buNone/>
            </a:pPr>
            <a:r>
              <a:rPr lang="he-IL" dirty="0" smtClean="0"/>
              <a:t> </a:t>
            </a:r>
            <a:endParaRPr lang="he-IL" dirty="0"/>
          </a:p>
          <a:p>
            <a:pPr marL="0" indent="0">
              <a:buNone/>
            </a:pPr>
            <a:endParaRPr lang="he-IL" dirty="0" smtClean="0"/>
          </a:p>
          <a:p>
            <a:endParaRPr lang="he-IL" dirty="0"/>
          </a:p>
        </p:txBody>
      </p:sp>
      <p:graphicFrame>
        <p:nvGraphicFramePr>
          <p:cNvPr id="7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6655170"/>
              </p:ext>
            </p:extLst>
          </p:nvPr>
        </p:nvGraphicFramePr>
        <p:xfrm>
          <a:off x="3358917" y="3033717"/>
          <a:ext cx="6747793" cy="39244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17365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57213" y="89421"/>
            <a:ext cx="8784976" cy="596824"/>
          </a:xfrm>
        </p:spPr>
        <p:txBody>
          <a:bodyPr>
            <a:noAutofit/>
          </a:bodyPr>
          <a:lstStyle/>
          <a:p>
            <a:pPr algn="ctr"/>
            <a:r>
              <a:rPr lang="he-IL" sz="2800" b="1" u="sng" dirty="0">
                <a:solidFill>
                  <a:srgbClr val="0070C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תזכיר תקנות בתי המשפט (אגרות) (תובענה </a:t>
            </a:r>
            <a:r>
              <a:rPr lang="he-IL" sz="2800" b="1" u="sng" dirty="0" err="1">
                <a:solidFill>
                  <a:srgbClr val="0070C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יצוגית</a:t>
            </a:r>
            <a:r>
              <a:rPr lang="he-IL" sz="2800" b="1" u="sng" dirty="0">
                <a:solidFill>
                  <a:srgbClr val="0070C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) </a:t>
            </a:r>
            <a:r>
              <a:rPr lang="he-IL" sz="2800" b="1" u="sng" dirty="0" err="1">
                <a:solidFill>
                  <a:srgbClr val="0070C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התשע"ז</a:t>
            </a:r>
            <a:r>
              <a:rPr lang="he-IL" sz="2800" b="1" u="sng" dirty="0">
                <a:solidFill>
                  <a:srgbClr val="0070C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- 2017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397579" y="639559"/>
            <a:ext cx="8771164" cy="19786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e-IL" sz="2700" b="1" dirty="0">
                <a:latin typeface="David" panose="020E0502060401010101" pitchFamily="34" charset="-79"/>
                <a:cs typeface="David" panose="020E0502060401010101" pitchFamily="34" charset="-79"/>
              </a:rPr>
              <a:t>בית-משפט שלום – 12,000 ₪</a:t>
            </a:r>
          </a:p>
          <a:p>
            <a:pPr marL="0" indent="0">
              <a:buNone/>
            </a:pPr>
            <a:r>
              <a:rPr lang="he-IL" sz="2700" b="1" dirty="0">
                <a:latin typeface="David" panose="020E0502060401010101" pitchFamily="34" charset="-79"/>
                <a:cs typeface="David" panose="020E0502060401010101" pitchFamily="34" charset="-79"/>
              </a:rPr>
              <a:t>בית-משפט מחוזי – 24,000 ₪ </a:t>
            </a:r>
          </a:p>
          <a:p>
            <a:pPr marL="0" indent="0">
              <a:buNone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האגרה 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תשלום בשני שיעורים:</a:t>
            </a:r>
          </a:p>
          <a:p>
            <a:pPr marL="385763" indent="-385763">
              <a:buAutoNum type="arabicPeriod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עם הבאת 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ההליך 2. עם 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מתן פסק-הדין</a:t>
            </a: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57213" y="2403023"/>
            <a:ext cx="8784976" cy="59682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2800" b="1" u="sng" dirty="0" smtClean="0">
                <a:solidFill>
                  <a:srgbClr val="0070C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הצעתנו העדכנית לאחר בחינת הנתונים</a:t>
            </a:r>
            <a:endParaRPr lang="he-IL" sz="2800" b="1" u="sng" dirty="0">
              <a:solidFill>
                <a:srgbClr val="0070C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" name="מציין מיקום תוכן 2"/>
          <p:cNvSpPr txBox="1">
            <a:spLocks/>
          </p:cNvSpPr>
          <p:nvPr/>
        </p:nvSpPr>
        <p:spPr>
          <a:xfrm>
            <a:off x="383721" y="2940597"/>
            <a:ext cx="10850336" cy="3378561"/>
          </a:xfrm>
          <a:prstGeom prst="rect">
            <a:avLst/>
          </a:prstGeom>
        </p:spPr>
        <p:txBody>
          <a:bodyPr vert="horz" lIns="91440" tIns="45720" rIns="91440" bIns="45720" rtlCol="1">
            <a:normAutofit fontScale="92500" lnSpcReduction="10000"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e-IL" sz="27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בית-משפט שלום – 2,500 ₪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e-IL" sz="27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בית-משפט מחוזי – 5,000 ₪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האגרה תשלום בשני שיעורים:</a:t>
            </a:r>
          </a:p>
          <a:p>
            <a:pPr marL="385763" indent="-385763">
              <a:buFont typeface="Arial" panose="020B0604020202020204" pitchFamily="34" charset="0"/>
              <a:buAutoNum type="arabicPeriod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עם הבאת ההליך 2. עם מתן פסק-הדין</a:t>
            </a:r>
          </a:p>
          <a:p>
            <a:pPr marL="385763" indent="-385763">
              <a:buFont typeface="Arial" panose="020B0604020202020204" pitchFamily="34" charset="0"/>
              <a:buAutoNum type="arabicPeriod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בהסדר פשרה או פסק דין או הסתלקות עם פיצוי כספי או שווה כסף לציבור          הנתבעת תשלם 1.25% מההשבה כאגרה </a:t>
            </a:r>
          </a:p>
          <a:p>
            <a:pPr marL="385763" indent="-385763">
              <a:buFont typeface="Arial" panose="020B0604020202020204" pitchFamily="34" charset="0"/>
              <a:buAutoNum type="arabicPeriod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על פרטים 6-13 לא תוטל אגרה </a:t>
            </a:r>
          </a:p>
          <a:p>
            <a:pPr marL="385763" indent="-385763">
              <a:buFont typeface="Arial" panose="020B0604020202020204" pitchFamily="34" charset="0"/>
              <a:buAutoNum type="arabicPeriod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האגרה תוטל בהוראת שעה למשך שנה, לאחריה יוגש דיווח לוועדת חוקה טרם חידושה</a:t>
            </a: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81370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177455" y="581584"/>
            <a:ext cx="9704614" cy="2673119"/>
          </a:xfrm>
          <a:prstGeom prst="rect">
            <a:avLst/>
          </a:prstGeom>
        </p:spPr>
        <p:txBody>
          <a:bodyPr vert="horz" lIns="91440" tIns="45720" rIns="91440" bIns="45720" rtlCol="1">
            <a:normAutofit lnSpcReduction="10000"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e-IL" sz="2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בשנת המשפט האחרונה אושרו על-ידי בתי המשפט כ143 הסדרי פשרה</a:t>
            </a:r>
            <a:endParaRPr lang="he-IL" sz="2200" b="1" u="sng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he-IL" sz="2000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שכ"ט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חציון: 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96,000</a:t>
            </a:r>
            <a:r>
              <a:rPr lang="he-IL" sz="20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(לא כולל מע"מ) </a:t>
            </a:r>
            <a:r>
              <a:rPr lang="he-IL" sz="2000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גמול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חציון: 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20,000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₪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בשנת 2016 אושרו על-ידי בתי המשפט כ-336 הסתלקויות בתחום צרכנות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ב240 מתוך 336 מההסתלקויות אישר בית המשפט גמול ושכר טרחה: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e-IL" sz="2000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שכ"ט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חציון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13,250</a:t>
            </a:r>
            <a:r>
              <a:rPr lang="he-IL" sz="20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₪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(לא כולל מע"מ) </a:t>
            </a:r>
            <a:r>
              <a:rPr lang="he-IL" sz="2000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גמול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חציון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2,000</a:t>
            </a:r>
            <a:r>
              <a:rPr lang="he-IL" sz="20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₪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מהי תביעת סרק? </a:t>
            </a:r>
            <a:r>
              <a:rPr lang="he-IL" sz="20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ניתן לטעון ש94 תביעות ייצוגית שהסתיימו בהסתלקות ללא תגמול בתחום הצרכנות +</a:t>
            </a:r>
            <a:r>
              <a:rPr lang="en-US" sz="20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22 בתחומים אחרים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קרי 116 הליכים שהסתיימו מתוך 802 הליכים. קרי רק 14% מההליכים.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sz="20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0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000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e-IL" sz="2000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453918"/>
              </p:ext>
            </p:extLst>
          </p:nvPr>
        </p:nvGraphicFramePr>
        <p:xfrm>
          <a:off x="2417347" y="3091096"/>
          <a:ext cx="8397610" cy="3657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4907"/>
                <a:gridCol w="1793897"/>
                <a:gridCol w="2099403"/>
                <a:gridCol w="2099403"/>
              </a:tblGrid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אופן</a:t>
                      </a:r>
                      <a:r>
                        <a:rPr lang="he-IL" baseline="0" dirty="0" smtClean="0"/>
                        <a:t> סיום ההליך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2015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2016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אחוז</a:t>
                      </a:r>
                      <a:endParaRPr lang="he-IL" dirty="0"/>
                    </a:p>
                  </a:txBody>
                  <a:tcPr/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פסק דין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7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9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1.12%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הסדר פשרה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113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143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17.85%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הודעת חדילה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85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45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5.61%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אישור הבקשה כייצוגית 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37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88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11%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הסתלקות מתוגמלת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290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282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35%</a:t>
                      </a:r>
                      <a:endParaRPr lang="he-IL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הסתלקות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="1" baseline="0" dirty="0" smtClean="0"/>
                        <a:t>לא</a:t>
                      </a:r>
                      <a:r>
                        <a:rPr lang="he-IL" baseline="0" dirty="0" smtClean="0"/>
                        <a:t> מתוגמלת 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116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u="sng" dirty="0" smtClean="0"/>
                        <a:t>14.45%</a:t>
                      </a:r>
                      <a:endParaRPr lang="he-IL" b="1" u="sng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מחיקת הבקשה לאישור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78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16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2%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דחיית הבקשה</a:t>
                      </a:r>
                      <a:r>
                        <a:rPr lang="he-IL" baseline="0" dirty="0" smtClean="0"/>
                        <a:t> לאישור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121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103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12.85%</a:t>
                      </a:r>
                      <a:endParaRPr lang="he-I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32551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סה"כ</a:t>
                      </a:r>
                      <a:endParaRPr lang="he-IL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731~</a:t>
                      </a:r>
                      <a:endParaRPr lang="he-IL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802~</a:t>
                      </a:r>
                      <a:endParaRPr lang="he-IL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100%</a:t>
                      </a:r>
                      <a:endParaRPr lang="he-IL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7" name="כותרת 1"/>
          <p:cNvSpPr>
            <a:spLocks noGrp="1"/>
          </p:cNvSpPr>
          <p:nvPr>
            <p:ph type="title"/>
          </p:nvPr>
        </p:nvSpPr>
        <p:spPr>
          <a:xfrm>
            <a:off x="2357505" y="0"/>
            <a:ext cx="8457452" cy="675715"/>
          </a:xfrm>
        </p:spPr>
        <p:txBody>
          <a:bodyPr>
            <a:noAutofit/>
          </a:bodyPr>
          <a:lstStyle/>
          <a:p>
            <a:pPr algn="ctr"/>
            <a:r>
              <a:rPr lang="he-IL" sz="2400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אופן סיום ההליך ונתונים על הליכי סרק</a:t>
            </a:r>
            <a:endParaRPr lang="he-IL" sz="2400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5918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47528" y="988360"/>
            <a:ext cx="8457452" cy="675715"/>
          </a:xfrm>
        </p:spPr>
        <p:txBody>
          <a:bodyPr>
            <a:noAutofit/>
          </a:bodyPr>
          <a:lstStyle/>
          <a:p>
            <a:pPr algn="ctr"/>
            <a:r>
              <a:rPr lang="he-IL" sz="2400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משמעות של </a:t>
            </a:r>
            <a:r>
              <a:rPr lang="he-IL" sz="2400" b="1" dirty="0">
                <a:latin typeface="Narkisim" panose="020E0502050101010101" pitchFamily="34" charset="-79"/>
                <a:cs typeface="Narkisim" panose="020E0502050101010101" pitchFamily="34" charset="-79"/>
              </a:rPr>
              <a:t>הטלת סכומי האגרות [השפעה בבית משפט מחוזי]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782062"/>
              </p:ext>
            </p:extLst>
          </p:nvPr>
        </p:nvGraphicFramePr>
        <p:xfrm>
          <a:off x="1402079" y="1905739"/>
          <a:ext cx="9652364" cy="351016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36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12929">
                  <a:extLst>
                    <a:ext uri="{9D8B030D-6E8A-4147-A177-3AD203B41FA5}">
                      <a16:colId xmlns="" xmlns:a16="http://schemas.microsoft.com/office/drawing/2014/main" val="3479107565"/>
                    </a:ext>
                  </a:extLst>
                </a:gridCol>
                <a:gridCol w="19074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7614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22147">
                  <a:extLst>
                    <a:ext uri="{9D8B030D-6E8A-4147-A177-3AD203B41FA5}">
                      <a16:colId xmlns="" xmlns:a16="http://schemas.microsoft.com/office/drawing/2014/main" val="1794427454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אגרה</a:t>
                      </a:r>
                      <a:endParaRPr lang="he-I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צורת</a:t>
                      </a:r>
                      <a:r>
                        <a:rPr lang="he-IL" sz="1400" baseline="0" dirty="0" smtClean="0"/>
                        <a:t> סיום ההליך</a:t>
                      </a:r>
                      <a:endParaRPr lang="he-I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הגמול החציוני לתובע המייצג/הוצאות</a:t>
                      </a:r>
                      <a:endParaRPr lang="he-I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לאחר קיזוז אגרה</a:t>
                      </a:r>
                      <a:endParaRPr lang="he-I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 smtClean="0"/>
                        <a:t>ביחד עם סיכון של 50% לשאת בהוצאות</a:t>
                      </a:r>
                      <a:endParaRPr lang="he-IL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24,000 ₪ </a:t>
                      </a:r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solidFill>
                            <a:srgbClr val="0070C0"/>
                          </a:solidFill>
                        </a:rPr>
                        <a:t>פשרה</a:t>
                      </a:r>
                      <a:endParaRPr lang="he-IL" sz="2200" b="1" dirty="0" smtClean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0070C0"/>
                          </a:solidFill>
                        </a:rPr>
                        <a:t>20,000 ₪ </a:t>
                      </a:r>
                      <a:endParaRPr lang="he-IL" sz="18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4,000</a:t>
                      </a:r>
                      <a:r>
                        <a:rPr lang="he-IL" sz="1800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solidFill>
                            <a:srgbClr val="FF0000"/>
                          </a:solidFill>
                        </a:rPr>
                        <a:t>16,500</a:t>
                      </a:r>
                      <a:r>
                        <a:rPr lang="he-IL" sz="1800" b="1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6591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24,000 ₪ </a:t>
                      </a:r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solidFill>
                            <a:srgbClr val="0070C0"/>
                          </a:solidFill>
                        </a:rPr>
                        <a:t>הסתלקות</a:t>
                      </a:r>
                      <a:endParaRPr lang="he-IL" sz="2200" b="1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0070C0"/>
                          </a:solidFill>
                        </a:rPr>
                        <a:t>1,500 ₪ </a:t>
                      </a:r>
                      <a:endParaRPr lang="he-IL" sz="18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22,500</a:t>
                      </a:r>
                      <a:r>
                        <a:rPr lang="he-IL" sz="1800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dirty="0" smtClean="0">
                          <a:solidFill>
                            <a:srgbClr val="FF0000"/>
                          </a:solidFill>
                        </a:rPr>
                        <a:t>35,000</a:t>
                      </a:r>
                      <a:r>
                        <a:rPr lang="he-IL" sz="1800" b="1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6591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12,000 ₪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200" b="1" dirty="0" smtClean="0">
                          <a:solidFill>
                            <a:srgbClr val="0070C0"/>
                          </a:solidFill>
                        </a:rPr>
                        <a:t>חדילה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0070C0"/>
                          </a:solidFill>
                        </a:rPr>
                        <a:t>7,000 ₪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5,000</a:t>
                      </a:r>
                      <a:r>
                        <a:rPr lang="he-IL" sz="1800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solidFill>
                            <a:srgbClr val="FF0000"/>
                          </a:solidFill>
                        </a:rPr>
                        <a:t>17,500</a:t>
                      </a:r>
                      <a:r>
                        <a:rPr lang="he-IL" sz="1800" b="1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77404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24,000 ₪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200" b="1" dirty="0" smtClean="0">
                          <a:solidFill>
                            <a:srgbClr val="0070C0"/>
                          </a:solidFill>
                        </a:rPr>
                        <a:t>דחיית בקשה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25,000</a:t>
                      </a:r>
                      <a:r>
                        <a:rPr lang="he-IL" sz="1800" baseline="0" dirty="0" smtClean="0">
                          <a:solidFill>
                            <a:srgbClr val="FF0000"/>
                          </a:solidFill>
                        </a:rPr>
                        <a:t> ₪ - 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aseline="0" dirty="0" smtClean="0">
                          <a:solidFill>
                            <a:srgbClr val="FF0000"/>
                          </a:solidFill>
                        </a:rPr>
                        <a:t>[הוצאות משפט]</a:t>
                      </a:r>
                      <a:endParaRPr lang="he-IL" sz="1800" dirty="0" smtClean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solidFill>
                            <a:srgbClr val="FF0000"/>
                          </a:solidFill>
                        </a:rPr>
                        <a:t>49,000</a:t>
                      </a:r>
                      <a:r>
                        <a:rPr lang="he-IL" sz="1800" b="1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dirty="0" smtClean="0">
                          <a:solidFill>
                            <a:srgbClr val="FF0000"/>
                          </a:solidFill>
                        </a:rPr>
                        <a:t>49,000</a:t>
                      </a:r>
                      <a:r>
                        <a:rPr lang="he-IL" sz="1800" b="1" baseline="0" dirty="0" smtClean="0">
                          <a:solidFill>
                            <a:srgbClr val="FF0000"/>
                          </a:solidFill>
                        </a:rPr>
                        <a:t> ₪ -</a:t>
                      </a:r>
                      <a:endParaRPr lang="he-IL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rtl="1"/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77404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FF0000"/>
                          </a:solidFill>
                        </a:rPr>
                        <a:t>24,000 ₪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200" b="1" dirty="0" smtClean="0">
                          <a:solidFill>
                            <a:srgbClr val="0070C0"/>
                          </a:solidFill>
                        </a:rPr>
                        <a:t>פסק-דין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rgbClr val="0070C0"/>
                          </a:solidFill>
                        </a:rPr>
                        <a:t>118,000 ₪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rgbClr val="0070C0"/>
                          </a:solidFill>
                        </a:rPr>
                        <a:t>94,000 ₪ </a:t>
                      </a:r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solidFill>
                            <a:srgbClr val="0070C0"/>
                          </a:solidFill>
                        </a:rPr>
                        <a:t>81,500 ₪ </a:t>
                      </a:r>
                      <a:endParaRPr lang="he-IL" sz="18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42726708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7644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40921" y="95704"/>
            <a:ext cx="10515600" cy="709295"/>
          </a:xfrm>
        </p:spPr>
        <p:txBody>
          <a:bodyPr>
            <a:normAutofit/>
          </a:bodyPr>
          <a:lstStyle/>
          <a:p>
            <a:pPr algn="ctr"/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מספר נקודות </a:t>
            </a:r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93915" y="926918"/>
            <a:ext cx="11781064" cy="593108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he-IL" b="1" dirty="0" smtClean="0"/>
              <a:t>ב2016 יש </a:t>
            </a:r>
            <a:r>
              <a:rPr lang="he-IL" b="1" dirty="0" smtClean="0"/>
              <a:t>תנועה </a:t>
            </a:r>
            <a:r>
              <a:rPr lang="he-IL" b="1" dirty="0" smtClean="0"/>
              <a:t>של כ20 אחוז </a:t>
            </a:r>
            <a:r>
              <a:rPr lang="he-IL" b="1" dirty="0" smtClean="0"/>
              <a:t>לבית </a:t>
            </a:r>
            <a:r>
              <a:rPr lang="he-IL" b="1" dirty="0" smtClean="0"/>
              <a:t>משפט שלום </a:t>
            </a:r>
            <a:r>
              <a:rPr lang="he-IL" dirty="0" smtClean="0"/>
              <a:t>העומס </a:t>
            </a:r>
            <a:r>
              <a:rPr lang="he-IL" dirty="0" smtClean="0"/>
              <a:t>מתחיל להיות מפוזר.</a:t>
            </a:r>
            <a:endParaRPr lang="he-IL" dirty="0" smtClean="0"/>
          </a:p>
          <a:p>
            <a:pPr algn="just"/>
            <a:r>
              <a:rPr lang="he-IL" b="1" dirty="0" smtClean="0"/>
              <a:t>יש בלימה </a:t>
            </a:r>
            <a:r>
              <a:rPr lang="he-IL" b="1" dirty="0" smtClean="0"/>
              <a:t>בכמות </a:t>
            </a:r>
            <a:r>
              <a:rPr lang="he-IL" b="1" dirty="0" smtClean="0"/>
              <a:t>הייצוגיות המוגשות </a:t>
            </a:r>
            <a:r>
              <a:rPr lang="he-IL" dirty="0" smtClean="0">
                <a:solidFill>
                  <a:srgbClr val="FF0000"/>
                </a:solidFill>
              </a:rPr>
              <a:t>ירידה של כ7 אחוז </a:t>
            </a:r>
            <a:r>
              <a:rPr lang="he-IL" dirty="0" smtClean="0"/>
              <a:t>לעומת שנה </a:t>
            </a:r>
            <a:r>
              <a:rPr lang="he-IL" dirty="0" smtClean="0"/>
              <a:t>שעברה.</a:t>
            </a:r>
            <a:endParaRPr lang="he-IL" dirty="0" smtClean="0"/>
          </a:p>
          <a:p>
            <a:pPr algn="just"/>
            <a:r>
              <a:rPr lang="he-IL" dirty="0" smtClean="0"/>
              <a:t>אין </a:t>
            </a:r>
            <a:r>
              <a:rPr lang="he-IL" u="sng" dirty="0" smtClean="0"/>
              <a:t>אף אגרה </a:t>
            </a:r>
            <a:r>
              <a:rPr lang="he-IL" dirty="0" smtClean="0"/>
              <a:t>בסכומים אלה </a:t>
            </a:r>
            <a:r>
              <a:rPr lang="he-IL" dirty="0" smtClean="0"/>
              <a:t>במערכת </a:t>
            </a:r>
            <a:r>
              <a:rPr lang="he-IL" dirty="0" smtClean="0"/>
              <a:t>המשפט</a:t>
            </a:r>
          </a:p>
          <a:p>
            <a:pPr algn="just"/>
            <a:r>
              <a:rPr lang="he-IL" dirty="0" smtClean="0"/>
              <a:t>תיקון מס' 10 לחוק עבר ב27.7.16 – חייבים להמתין לראות את השפעתו</a:t>
            </a:r>
          </a:p>
          <a:p>
            <a:pPr algn="just"/>
            <a:r>
              <a:rPr lang="he-IL" dirty="0" smtClean="0"/>
              <a:t>ממוצע ההסתלקויות </a:t>
            </a:r>
            <a:r>
              <a:rPr lang="he-IL" dirty="0" smtClean="0"/>
              <a:t>לא מתוגמלות הוא רק 14% מהתיקים</a:t>
            </a:r>
          </a:p>
          <a:p>
            <a:pPr algn="just"/>
            <a:r>
              <a:rPr lang="he-IL" dirty="0" smtClean="0"/>
              <a:t>אם </a:t>
            </a:r>
            <a:r>
              <a:rPr lang="he-IL" dirty="0" smtClean="0"/>
              <a:t>רוצים להטיל אגרות חייבים לבססן על נתונים אמפיריים</a:t>
            </a:r>
          </a:p>
          <a:p>
            <a:pPr algn="just"/>
            <a:r>
              <a:rPr lang="he-IL" dirty="0"/>
              <a:t>הגשות בפרטים 4,6,7,8,9,13 </a:t>
            </a:r>
            <a:r>
              <a:rPr lang="he-IL" dirty="0" smtClean="0"/>
              <a:t>זניחה ואין הצדקה </a:t>
            </a:r>
            <a:r>
              <a:rPr lang="he-IL" dirty="0"/>
              <a:t>להחיל בהם אגרה. [הם מהווים 4.7%</a:t>
            </a:r>
            <a:r>
              <a:rPr lang="en-US" dirty="0"/>
              <a:t> </a:t>
            </a:r>
            <a:r>
              <a:rPr lang="he-IL" dirty="0"/>
              <a:t>מכלל הפרטים </a:t>
            </a:r>
            <a:r>
              <a:rPr lang="he-IL" dirty="0" smtClean="0"/>
              <a:t>ועוסקים </a:t>
            </a:r>
            <a:r>
              <a:rPr lang="he-IL" dirty="0"/>
              <a:t>בזכויות חברתיות וכלכליות – זיהום אוויר, אפליה, דיני עבודה, נגישות לנכים]</a:t>
            </a:r>
          </a:p>
          <a:p>
            <a:pPr algn="just"/>
            <a:r>
              <a:rPr lang="he-IL" dirty="0"/>
              <a:t>לשקול תוספת </a:t>
            </a:r>
            <a:r>
              <a:rPr lang="he-IL" dirty="0" smtClean="0"/>
              <a:t>4 לחוק רשימה </a:t>
            </a:r>
            <a:r>
              <a:rPr lang="he-IL" dirty="0"/>
              <a:t>של חוקים [</a:t>
            </a:r>
            <a:r>
              <a:rPr lang="he-IL" b="1" dirty="0"/>
              <a:t>תקנים, תוספי מזון, חוקים מסוימים גודל אותיות, פיקדון, יחידות מידה, ואזהרות</a:t>
            </a:r>
            <a:r>
              <a:rPr lang="he-IL" dirty="0"/>
              <a:t>]</a:t>
            </a:r>
            <a:r>
              <a:rPr lang="en-US" dirty="0"/>
              <a:t> </a:t>
            </a:r>
            <a:r>
              <a:rPr lang="he-IL" dirty="0" smtClean="0"/>
              <a:t>שפניה ליצרן ותיקון </a:t>
            </a:r>
            <a:r>
              <a:rPr lang="he-IL" dirty="0"/>
              <a:t>תזכה בתשלום </a:t>
            </a:r>
            <a:r>
              <a:rPr lang="he-IL" dirty="0" smtClean="0"/>
              <a:t>טרחה של </a:t>
            </a:r>
            <a:r>
              <a:rPr lang="he-IL" dirty="0"/>
              <a:t>כ2500 ₪. </a:t>
            </a:r>
          </a:p>
          <a:p>
            <a:pPr algn="just"/>
            <a:r>
              <a:rPr lang="he-IL" dirty="0"/>
              <a:t>אם הרציונל באגרות הוא </a:t>
            </a:r>
            <a:r>
              <a:rPr lang="he-IL" dirty="0" smtClean="0"/>
              <a:t>משאבי </a:t>
            </a:r>
            <a:r>
              <a:rPr lang="he-IL" dirty="0"/>
              <a:t>הניהול והשיפוט </a:t>
            </a:r>
            <a:r>
              <a:rPr lang="he-IL" dirty="0" smtClean="0"/>
              <a:t>יש לחייב </a:t>
            </a:r>
            <a:r>
              <a:rPr lang="he-IL" dirty="0"/>
              <a:t>הנתבעת ב2.5%</a:t>
            </a:r>
            <a:r>
              <a:rPr lang="en-US" dirty="0"/>
              <a:t> </a:t>
            </a:r>
            <a:r>
              <a:rPr lang="he-IL" dirty="0"/>
              <a:t>מסכום </a:t>
            </a:r>
            <a:r>
              <a:rPr lang="he-IL" dirty="0" smtClean="0"/>
              <a:t>הפשרה.</a:t>
            </a:r>
            <a:endParaRPr lang="he-IL" dirty="0"/>
          </a:p>
          <a:p>
            <a:pPr algn="just"/>
            <a:r>
              <a:rPr lang="he-IL" b="1" dirty="0" smtClean="0"/>
              <a:t>למניעת "תביעות </a:t>
            </a:r>
            <a:r>
              <a:rPr lang="he-IL" b="1" dirty="0"/>
              <a:t>סרק" </a:t>
            </a:r>
            <a:r>
              <a:rPr lang="he-IL" b="1" dirty="0" smtClean="0"/>
              <a:t>אגרה בגובה 1/3 שכ"ט בהסתלקות </a:t>
            </a:r>
            <a:r>
              <a:rPr lang="he-IL" b="1" dirty="0"/>
              <a:t>תשיג את </a:t>
            </a:r>
            <a:r>
              <a:rPr lang="he-IL" b="1" dirty="0" smtClean="0"/>
              <a:t>המטרה:</a:t>
            </a:r>
            <a:r>
              <a:rPr lang="en-US" b="1" dirty="0" smtClean="0"/>
              <a:t> </a:t>
            </a:r>
            <a:r>
              <a:rPr lang="he-IL" b="1" dirty="0" smtClean="0"/>
              <a:t>4,500 </a:t>
            </a:r>
            <a:r>
              <a:rPr lang="he-IL" b="1" dirty="0"/>
              <a:t>₪</a:t>
            </a:r>
            <a:r>
              <a:rPr lang="he-IL" b="1" dirty="0" smtClean="0"/>
              <a:t>.</a:t>
            </a:r>
          </a:p>
          <a:p>
            <a:pPr algn="just"/>
            <a:r>
              <a:rPr lang="he-IL" b="1" dirty="0"/>
              <a:t>אגרה צריכה להיות 2.5 אחוז מסכום שהאדם תובע. </a:t>
            </a:r>
            <a:r>
              <a:rPr lang="he-IL" dirty="0"/>
              <a:t>ממוצע גמול </a:t>
            </a:r>
            <a:r>
              <a:rPr lang="he-IL" dirty="0" smtClean="0"/>
              <a:t>= 20,000 </a:t>
            </a:r>
            <a:r>
              <a:rPr lang="he-IL" dirty="0"/>
              <a:t>₪ כך שהתובע האישי צריך לשלם רק כ500 ₪</a:t>
            </a:r>
          </a:p>
          <a:p>
            <a:pPr algn="just"/>
            <a:endParaRPr lang="he-IL" b="1" dirty="0"/>
          </a:p>
          <a:p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584315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13317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הפרטים בתוספת </a:t>
            </a:r>
            <a:r>
              <a:rPr lang="he-IL" b="1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השניה</a:t>
            </a:r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לחוק</a:t>
            </a:r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51208" y="703427"/>
            <a:ext cx="7289584" cy="592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324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35902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פילוח ייצוגיות בתוספת </a:t>
            </a:r>
            <a:r>
              <a:rPr lang="he-IL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השניה</a:t>
            </a:r>
            <a:r>
              <a:rPr lang="he-IL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- עשור</a:t>
            </a:r>
            <a:endParaRPr lang="he-IL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514799"/>
          <a:ext cx="10515601" cy="6187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03081"/>
                <a:gridCol w="1360719"/>
                <a:gridCol w="3111500"/>
                <a:gridCol w="3003854"/>
                <a:gridCol w="1936447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פרט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דירוג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לפי אחוז בפרט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כמות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אחוזים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עוסק לקוח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4387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60.50%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ביטוח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4.40%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בנקאות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233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3.20%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הגבלים עסקיים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1.60%</a:t>
                      </a:r>
                    </a:p>
                  </a:txBody>
                  <a:tcPr marL="0" marR="0" marT="0" marB="0" anchor="b"/>
                </a:tc>
              </a:tr>
              <a:tr h="324284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ניירות ערך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2.20%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מפגעים סביבתיים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1.35%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איסור אפליה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0.60%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י"א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אפליה בעבודה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0.10%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שוויון לאנשים עם מוגבלות 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1.40%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דיני עבודה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2.75%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רשויות</a:t>
                      </a:r>
                      <a:r>
                        <a:rPr lang="he-IL" sz="20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1495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20.60%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ח'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ת' נ' מפרסם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1.40%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י"ב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מסלקה</a:t>
                      </a:r>
                      <a:r>
                        <a:rPr lang="he-IL" sz="20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פנסיונית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0%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609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77477" y="5700720"/>
            <a:ext cx="10515600" cy="847023"/>
          </a:xfrm>
        </p:spPr>
        <p:txBody>
          <a:bodyPr>
            <a:normAutofit/>
          </a:bodyPr>
          <a:lstStyle/>
          <a:p>
            <a:pPr algn="ctr"/>
            <a:endParaRPr lang="he-IL" sz="2200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3405145"/>
              </p:ext>
            </p:extLst>
          </p:nvPr>
        </p:nvGraphicFramePr>
        <p:xfrm>
          <a:off x="5630248" y="1071197"/>
          <a:ext cx="6362829" cy="4114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63377"/>
                <a:gridCol w="1935882"/>
                <a:gridCol w="1463570"/>
              </a:tblGrid>
              <a:tr h="339205"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FF000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</a:t>
                      </a:r>
                      <a:endParaRPr lang="he-IL" dirty="0">
                        <a:solidFill>
                          <a:srgbClr val="FF000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FF000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באחוזים</a:t>
                      </a:r>
                      <a:endParaRPr lang="he-IL" dirty="0">
                        <a:solidFill>
                          <a:srgbClr val="FF000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דחיית בקשה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890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20.5%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אישור</a:t>
                      </a:r>
                      <a:r>
                        <a:rPr lang="he-IL" sz="22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בקשה  כייצוגית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109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2.5%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הודעת חדילה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405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9.3%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הסדר פשרה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753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17.3%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הסתלקות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1501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34.5%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דחייה על הסף </a:t>
                      </a:r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&amp; מחיקות</a:t>
                      </a:r>
                      <a:endParaRPr lang="he-IL" sz="22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683</a:t>
                      </a:r>
                      <a:endParaRPr lang="he-IL" sz="2400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15.5%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פסקי דין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כ-14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0.2%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3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endParaRPr lang="he-IL" sz="3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3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כ-4341</a:t>
                      </a:r>
                      <a:endParaRPr lang="he-IL" sz="3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9394616"/>
              </p:ext>
            </p:extLst>
          </p:nvPr>
        </p:nvGraphicFramePr>
        <p:xfrm>
          <a:off x="62056" y="1071197"/>
          <a:ext cx="5568192" cy="448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כותרת 1"/>
          <p:cNvSpPr txBox="1">
            <a:spLocks/>
          </p:cNvSpPr>
          <p:nvPr/>
        </p:nvSpPr>
        <p:spPr>
          <a:xfrm>
            <a:off x="980975" y="152400"/>
            <a:ext cx="10515600" cy="84702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הליכים שהסתיימו 2006-2015</a:t>
            </a:r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689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FCD3702-D1B8-4722-A098-355D135A9EFE}"/>
</file>

<file path=customXml/itemProps2.xml><?xml version="1.0" encoding="utf-8"?>
<ds:datastoreItem xmlns:ds="http://schemas.openxmlformats.org/officeDocument/2006/customXml" ds:itemID="{018C075D-8371-46A4-93E1-C1209D4F0F92}"/>
</file>

<file path=customXml/itemProps3.xml><?xml version="1.0" encoding="utf-8"?>
<ds:datastoreItem xmlns:ds="http://schemas.openxmlformats.org/officeDocument/2006/customXml" ds:itemID="{206C92F9-C953-4AA1-8B83-E1D31960FD03}"/>
</file>

<file path=docProps/app.xml><?xml version="1.0" encoding="utf-8"?>
<Properties xmlns="http://schemas.openxmlformats.org/officeDocument/2006/extended-properties" xmlns:vt="http://schemas.openxmlformats.org/officeDocument/2006/docPropsVTypes">
  <TotalTime>6640</TotalTime>
  <Words>871</Words>
  <Application>Microsoft Office PowerPoint</Application>
  <PresentationFormat>מסך רחב</PresentationFormat>
  <Paragraphs>226</Paragraphs>
  <Slides>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David</vt:lpstr>
      <vt:lpstr>Narkisim</vt:lpstr>
      <vt:lpstr>Times New Roman</vt:lpstr>
      <vt:lpstr>ערכת נושא Office</vt:lpstr>
      <vt:lpstr>משמעות האגרות – עו"ד אסף פינק</vt:lpstr>
      <vt:lpstr>2017 – עומס על המערכת???</vt:lpstr>
      <vt:lpstr>תזכיר תקנות בתי המשפט (אגרות) (תובענה יצוגית) התשע"ז- 2017</vt:lpstr>
      <vt:lpstr>אופן סיום ההליך ונתונים על הליכי סרק</vt:lpstr>
      <vt:lpstr>משמעות של הטלת סכומי האגרות [השפעה בבית משפט מחוזי]</vt:lpstr>
      <vt:lpstr>מספר נקודות </vt:lpstr>
      <vt:lpstr>הפרטים בתוספת השניה לחוק</vt:lpstr>
      <vt:lpstr>פילוח ייצוגיות בתוספת השניה - עשור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משמעות האגרות – עו"ד אסף פינק</dc:title>
  <dc:creator>User</dc:creator>
  <cp:lastModifiedBy>Asaf</cp:lastModifiedBy>
  <cp:revision>40</cp:revision>
  <dcterms:created xsi:type="dcterms:W3CDTF">2017-07-19T10:58:38Z</dcterms:created>
  <dcterms:modified xsi:type="dcterms:W3CDTF">2017-11-13T14:08:11Z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2022903</vt:r8>
  </property>
</Properties>
</file>