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diagrams/data1.xml" ContentType="application/vnd.openxmlformats-officedocument.drawingml.diagramData+xml"/>
  <Override PartName="/ppt/presentation.xml" ContentType="application/vnd.openxmlformats-officedocument.presentationml.presentation.main+xml"/>
  <Override PartName="/ppt/slides/slide1.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3.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22.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theme/theme1.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 id="2147483713" r:id="rId2"/>
  </p:sldMasterIdLst>
  <p:notesMasterIdLst>
    <p:notesMasterId r:id="rId26"/>
  </p:notesMasterIdLst>
  <p:sldIdLst>
    <p:sldId id="256" r:id="rId3"/>
    <p:sldId id="257" r:id="rId4"/>
    <p:sldId id="258" r:id="rId5"/>
    <p:sldId id="291" r:id="rId6"/>
    <p:sldId id="294" r:id="rId7"/>
    <p:sldId id="305" r:id="rId8"/>
    <p:sldId id="295" r:id="rId9"/>
    <p:sldId id="296" r:id="rId10"/>
    <p:sldId id="297" r:id="rId11"/>
    <p:sldId id="292" r:id="rId12"/>
    <p:sldId id="293" r:id="rId13"/>
    <p:sldId id="300" r:id="rId14"/>
    <p:sldId id="299" r:id="rId15"/>
    <p:sldId id="312" r:id="rId16"/>
    <p:sldId id="307" r:id="rId17"/>
    <p:sldId id="301" r:id="rId18"/>
    <p:sldId id="302" r:id="rId19"/>
    <p:sldId id="298" r:id="rId20"/>
    <p:sldId id="303" r:id="rId21"/>
    <p:sldId id="304" r:id="rId22"/>
    <p:sldId id="310" r:id="rId23"/>
    <p:sldId id="311" r:id="rId24"/>
    <p:sldId id="262"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5420" userDrawn="1">
          <p15:clr>
            <a:srgbClr val="A4A3A4"/>
          </p15:clr>
        </p15:guide>
        <p15:guide id="3" pos="385" userDrawn="1">
          <p15:clr>
            <a:srgbClr val="A4A3A4"/>
          </p15:clr>
        </p15:guide>
        <p15:guide id="7" orient="horz" pos="1071" userDrawn="1">
          <p15:clr>
            <a:srgbClr val="A4A3A4"/>
          </p15:clr>
        </p15:guide>
        <p15:guide id="8" orient="horz" pos="116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99A8"/>
    <a:srgbClr val="8CD2FA"/>
    <a:srgbClr val="D2DEEF"/>
    <a:srgbClr val="6E3C89"/>
    <a:srgbClr val="DC325A"/>
    <a:srgbClr val="5A145A"/>
    <a:srgbClr val="EAEFF7"/>
    <a:srgbClr val="3C46A5"/>
    <a:srgbClr val="00AAE1"/>
    <a:srgbClr val="5267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horzBarState="maximized">
    <p:restoredLeft sz="34587" autoAdjust="0"/>
    <p:restoredTop sz="94660" autoAdjust="0"/>
  </p:normalViewPr>
  <p:slideViewPr>
    <p:cSldViewPr snapToGrid="0" showGuides="1">
      <p:cViewPr>
        <p:scale>
          <a:sx n="90" d="100"/>
          <a:sy n="90" d="100"/>
        </p:scale>
        <p:origin x="-330" y="780"/>
      </p:cViewPr>
      <p:guideLst>
        <p:guide orient="horz" pos="2160"/>
        <p:guide orient="horz" pos="1071"/>
        <p:guide orient="horz" pos="1162"/>
        <p:guide pos="5420"/>
        <p:guide pos="385"/>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FA1AB8-2F28-4BE2-B63D-4CCC9D51B9CA}"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pPr rtl="1"/>
          <a:endParaRPr lang="he-IL"/>
        </a:p>
      </dgm:t>
    </dgm:pt>
    <dgm:pt modelId="{D537B7EE-8942-4AA9-8E96-4484D298528F}">
      <dgm:prSet phldrT="[טקסט]" custT="1"/>
      <dgm:spPr>
        <a:solidFill>
          <a:srgbClr val="8CD2FA">
            <a:alpha val="50000"/>
          </a:srgbClr>
        </a:solidFill>
      </dgm:spPr>
      <dgm:t>
        <a:bodyPr/>
        <a:lstStyle/>
        <a:p>
          <a:pPr rtl="1"/>
          <a:r>
            <a:rPr lang="he-IL" sz="1600" b="1" dirty="0" smtClean="0"/>
            <a:t>היעדר שוויוניות בתקצוב המגדרי</a:t>
          </a:r>
          <a:r>
            <a:rPr lang="he-IL" sz="1600" dirty="0" smtClean="0"/>
            <a:t> ברשויות מקומיות</a:t>
          </a:r>
          <a:endParaRPr lang="he-IL" sz="1600" dirty="0"/>
        </a:p>
      </dgm:t>
    </dgm:pt>
    <dgm:pt modelId="{3C1610D5-2B9F-4540-BF26-5E9F29C6EDFC}" type="parTrans" cxnId="{CE4E46D7-0EC5-47FA-BD5C-C467B16CCD36}">
      <dgm:prSet/>
      <dgm:spPr/>
      <dgm:t>
        <a:bodyPr/>
        <a:lstStyle/>
        <a:p>
          <a:pPr rtl="1"/>
          <a:endParaRPr lang="he-IL" sz="1600"/>
        </a:p>
      </dgm:t>
    </dgm:pt>
    <dgm:pt modelId="{653BDF6C-F11C-4525-8980-32D7514677F4}" type="sibTrans" cxnId="{CE4E46D7-0EC5-47FA-BD5C-C467B16CCD36}">
      <dgm:prSet/>
      <dgm:spPr/>
      <dgm:t>
        <a:bodyPr/>
        <a:lstStyle/>
        <a:p>
          <a:pPr rtl="1"/>
          <a:endParaRPr lang="he-IL" sz="1600"/>
        </a:p>
      </dgm:t>
    </dgm:pt>
    <dgm:pt modelId="{F477FFA9-F73D-4104-95FC-7E973C4B5475}">
      <dgm:prSet phldrT="[טקסט]" custT="1"/>
      <dgm:spPr>
        <a:solidFill>
          <a:srgbClr val="6E3C89">
            <a:alpha val="50000"/>
          </a:srgbClr>
        </a:solidFill>
      </dgm:spPr>
      <dgm:t>
        <a:bodyPr/>
        <a:lstStyle/>
        <a:p>
          <a:pPr rtl="1"/>
          <a:r>
            <a:rPr lang="he-IL" sz="1600" dirty="0" smtClean="0"/>
            <a:t>היעדר </a:t>
          </a:r>
          <a:r>
            <a:rPr lang="he-IL" sz="1600" b="1" dirty="0" smtClean="0"/>
            <a:t>ייצוג שוויוני </a:t>
          </a:r>
          <a:r>
            <a:rPr lang="he-IL" sz="1600" dirty="0" smtClean="0"/>
            <a:t>לנשים במוסדות הרשות המקומית </a:t>
          </a:r>
          <a:endParaRPr lang="he-IL" sz="1600" dirty="0"/>
        </a:p>
      </dgm:t>
    </dgm:pt>
    <dgm:pt modelId="{A596A8B7-B98E-4647-BC13-24F10BBE8B07}" type="parTrans" cxnId="{08875393-29F2-4B32-83B0-70747DE063BA}">
      <dgm:prSet/>
      <dgm:spPr/>
      <dgm:t>
        <a:bodyPr/>
        <a:lstStyle/>
        <a:p>
          <a:pPr rtl="1"/>
          <a:endParaRPr lang="he-IL" sz="1600"/>
        </a:p>
      </dgm:t>
    </dgm:pt>
    <dgm:pt modelId="{8035460D-2373-4768-896F-33237D23789B}" type="sibTrans" cxnId="{08875393-29F2-4B32-83B0-70747DE063BA}">
      <dgm:prSet/>
      <dgm:spPr/>
      <dgm:t>
        <a:bodyPr/>
        <a:lstStyle/>
        <a:p>
          <a:pPr rtl="1"/>
          <a:endParaRPr lang="he-IL" sz="1600"/>
        </a:p>
      </dgm:t>
    </dgm:pt>
    <dgm:pt modelId="{FE6F84BF-EAE5-42AD-BA5E-BC6E4F6BCABF}" type="pres">
      <dgm:prSet presAssocID="{DFFA1AB8-2F28-4BE2-B63D-4CCC9D51B9CA}" presName="Name0" presStyleCnt="0">
        <dgm:presLayoutVars>
          <dgm:dir/>
          <dgm:resizeHandles val="exact"/>
        </dgm:presLayoutVars>
      </dgm:prSet>
      <dgm:spPr/>
      <dgm:t>
        <a:bodyPr/>
        <a:lstStyle/>
        <a:p>
          <a:pPr rtl="1"/>
          <a:endParaRPr lang="he-IL"/>
        </a:p>
      </dgm:t>
    </dgm:pt>
    <dgm:pt modelId="{FD5C6B14-CF49-4359-B7B0-0EBBDE41C675}" type="pres">
      <dgm:prSet presAssocID="{D537B7EE-8942-4AA9-8E96-4484D298528F}" presName="Name5" presStyleLbl="vennNode1" presStyleIdx="0" presStyleCnt="2">
        <dgm:presLayoutVars>
          <dgm:bulletEnabled val="1"/>
        </dgm:presLayoutVars>
      </dgm:prSet>
      <dgm:spPr/>
      <dgm:t>
        <a:bodyPr/>
        <a:lstStyle/>
        <a:p>
          <a:pPr rtl="1"/>
          <a:endParaRPr lang="he-IL"/>
        </a:p>
      </dgm:t>
    </dgm:pt>
    <dgm:pt modelId="{7353A5AC-B04F-4BB4-95D5-493D6886B720}" type="pres">
      <dgm:prSet presAssocID="{653BDF6C-F11C-4525-8980-32D7514677F4}" presName="space" presStyleCnt="0"/>
      <dgm:spPr/>
    </dgm:pt>
    <dgm:pt modelId="{B00E0A67-16EE-4329-AC60-3C6BB4DC9D24}" type="pres">
      <dgm:prSet presAssocID="{F477FFA9-F73D-4104-95FC-7E973C4B5475}" presName="Name5" presStyleLbl="vennNode1" presStyleIdx="1" presStyleCnt="2">
        <dgm:presLayoutVars>
          <dgm:bulletEnabled val="1"/>
        </dgm:presLayoutVars>
      </dgm:prSet>
      <dgm:spPr/>
      <dgm:t>
        <a:bodyPr/>
        <a:lstStyle/>
        <a:p>
          <a:pPr rtl="1"/>
          <a:endParaRPr lang="he-IL"/>
        </a:p>
      </dgm:t>
    </dgm:pt>
  </dgm:ptLst>
  <dgm:cxnLst>
    <dgm:cxn modelId="{08875393-29F2-4B32-83B0-70747DE063BA}" srcId="{DFFA1AB8-2F28-4BE2-B63D-4CCC9D51B9CA}" destId="{F477FFA9-F73D-4104-95FC-7E973C4B5475}" srcOrd="1" destOrd="0" parTransId="{A596A8B7-B98E-4647-BC13-24F10BBE8B07}" sibTransId="{8035460D-2373-4768-896F-33237D23789B}"/>
    <dgm:cxn modelId="{552441D0-1F54-451C-B7E7-D0865845BB6A}" type="presOf" srcId="{F477FFA9-F73D-4104-95FC-7E973C4B5475}" destId="{B00E0A67-16EE-4329-AC60-3C6BB4DC9D24}" srcOrd="0" destOrd="0" presId="urn:microsoft.com/office/officeart/2005/8/layout/venn3"/>
    <dgm:cxn modelId="{CE4E46D7-0EC5-47FA-BD5C-C467B16CCD36}" srcId="{DFFA1AB8-2F28-4BE2-B63D-4CCC9D51B9CA}" destId="{D537B7EE-8942-4AA9-8E96-4484D298528F}" srcOrd="0" destOrd="0" parTransId="{3C1610D5-2B9F-4540-BF26-5E9F29C6EDFC}" sibTransId="{653BDF6C-F11C-4525-8980-32D7514677F4}"/>
    <dgm:cxn modelId="{26226949-0CAC-4D6B-8D15-89B10156A01D}" type="presOf" srcId="{DFFA1AB8-2F28-4BE2-B63D-4CCC9D51B9CA}" destId="{FE6F84BF-EAE5-42AD-BA5E-BC6E4F6BCABF}" srcOrd="0" destOrd="0" presId="urn:microsoft.com/office/officeart/2005/8/layout/venn3"/>
    <dgm:cxn modelId="{D4F6621C-157F-40DD-9325-067486B632F7}" type="presOf" srcId="{D537B7EE-8942-4AA9-8E96-4484D298528F}" destId="{FD5C6B14-CF49-4359-B7B0-0EBBDE41C675}" srcOrd="0" destOrd="0" presId="urn:microsoft.com/office/officeart/2005/8/layout/venn3"/>
    <dgm:cxn modelId="{18166249-9660-4B43-94F2-B62E30B4DB93}" type="presParOf" srcId="{FE6F84BF-EAE5-42AD-BA5E-BC6E4F6BCABF}" destId="{FD5C6B14-CF49-4359-B7B0-0EBBDE41C675}" srcOrd="0" destOrd="0" presId="urn:microsoft.com/office/officeart/2005/8/layout/venn3"/>
    <dgm:cxn modelId="{267454A4-BD1E-446F-93CB-A732A3777479}" type="presParOf" srcId="{FE6F84BF-EAE5-42AD-BA5E-BC6E4F6BCABF}" destId="{7353A5AC-B04F-4BB4-95D5-493D6886B720}" srcOrd="1" destOrd="0" presId="urn:microsoft.com/office/officeart/2005/8/layout/venn3"/>
    <dgm:cxn modelId="{9EEE2CF9-74D2-4F20-B973-E45BF0D3C460}" type="presParOf" srcId="{FE6F84BF-EAE5-42AD-BA5E-BC6E4F6BCABF}" destId="{B00E0A67-16EE-4329-AC60-3C6BB4DC9D24}" srcOrd="2"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5C6B14-CF49-4359-B7B0-0EBBDE41C675}">
      <dsp:nvSpPr>
        <dsp:cNvPr id="0" name=""/>
        <dsp:cNvSpPr/>
      </dsp:nvSpPr>
      <dsp:spPr>
        <a:xfrm>
          <a:off x="981293" y="84"/>
          <a:ext cx="1743414" cy="1743414"/>
        </a:xfrm>
        <a:prstGeom prst="ellipse">
          <a:avLst/>
        </a:prstGeom>
        <a:solidFill>
          <a:srgbClr val="8CD2FA">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95946" tIns="20320" rIns="95946" bIns="20320" numCol="1" spcCol="1270" anchor="ctr" anchorCtr="0">
          <a:noAutofit/>
        </a:bodyPr>
        <a:lstStyle/>
        <a:p>
          <a:pPr lvl="0" algn="ctr" defTabSz="711200" rtl="1">
            <a:lnSpc>
              <a:spcPct val="90000"/>
            </a:lnSpc>
            <a:spcBef>
              <a:spcPct val="0"/>
            </a:spcBef>
            <a:spcAft>
              <a:spcPct val="35000"/>
            </a:spcAft>
          </a:pPr>
          <a:r>
            <a:rPr lang="he-IL" sz="1600" b="1" kern="1200" dirty="0" smtClean="0"/>
            <a:t>היעדר שוויוניות בתקצוב המגדרי</a:t>
          </a:r>
          <a:r>
            <a:rPr lang="he-IL" sz="1600" kern="1200" dirty="0" smtClean="0"/>
            <a:t> ברשויות מקומיות</a:t>
          </a:r>
          <a:endParaRPr lang="he-IL" sz="1600" kern="1200" dirty="0"/>
        </a:p>
      </dsp:txBody>
      <dsp:txXfrm>
        <a:off x="1236610" y="255401"/>
        <a:ext cx="1232780" cy="1232780"/>
      </dsp:txXfrm>
    </dsp:sp>
    <dsp:sp modelId="{B00E0A67-16EE-4329-AC60-3C6BB4DC9D24}">
      <dsp:nvSpPr>
        <dsp:cNvPr id="0" name=""/>
        <dsp:cNvSpPr/>
      </dsp:nvSpPr>
      <dsp:spPr>
        <a:xfrm>
          <a:off x="2376025" y="84"/>
          <a:ext cx="1743414" cy="1743414"/>
        </a:xfrm>
        <a:prstGeom prst="ellipse">
          <a:avLst/>
        </a:prstGeom>
        <a:solidFill>
          <a:srgbClr val="6E3C89">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95946" tIns="20320" rIns="95946" bIns="20320" numCol="1" spcCol="1270" anchor="ctr" anchorCtr="0">
          <a:noAutofit/>
        </a:bodyPr>
        <a:lstStyle/>
        <a:p>
          <a:pPr lvl="0" algn="ctr" defTabSz="711200" rtl="1">
            <a:lnSpc>
              <a:spcPct val="90000"/>
            </a:lnSpc>
            <a:spcBef>
              <a:spcPct val="0"/>
            </a:spcBef>
            <a:spcAft>
              <a:spcPct val="35000"/>
            </a:spcAft>
          </a:pPr>
          <a:r>
            <a:rPr lang="he-IL" sz="1600" kern="1200" dirty="0" smtClean="0"/>
            <a:t>היעדר </a:t>
          </a:r>
          <a:r>
            <a:rPr lang="he-IL" sz="1600" b="1" kern="1200" dirty="0" smtClean="0"/>
            <a:t>ייצוג שוויוני </a:t>
          </a:r>
          <a:r>
            <a:rPr lang="he-IL" sz="1600" kern="1200" dirty="0" smtClean="0"/>
            <a:t>לנשים במוסדות הרשות המקומית </a:t>
          </a:r>
          <a:endParaRPr lang="he-IL" sz="1600" kern="1200" dirty="0"/>
        </a:p>
      </dsp:txBody>
      <dsp:txXfrm>
        <a:off x="2631342" y="255401"/>
        <a:ext cx="1232780" cy="1232780"/>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359392-3A78-4C77-9DE1-A920F733778C}" type="datetimeFigureOut">
              <a:rPr lang="en-GB" smtClean="0"/>
              <a:pPr/>
              <a:t>19/11/2017</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17E368-6FB8-41AF-BE25-25E6630D99FF}" type="slidenum">
              <a:rPr lang="en-GB" smtClean="0"/>
              <a:pPr/>
              <a:t>‹#›</a:t>
            </a:fld>
            <a:endParaRPr lang="en-GB"/>
          </a:p>
        </p:txBody>
      </p:sp>
    </p:spTree>
    <p:extLst>
      <p:ext uri="{BB962C8B-B14F-4D97-AF65-F5344CB8AC3E}">
        <p14:creationId xmlns:p14="http://schemas.microsoft.com/office/powerpoint/2010/main" val="1297500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17E368-6FB8-41AF-BE25-25E6630D99FF}" type="slidenum">
              <a:rPr lang="en-GB" smtClean="0"/>
              <a:pPr/>
              <a:t>1</a:t>
            </a:fld>
            <a:endParaRPr lang="en-GB"/>
          </a:p>
        </p:txBody>
      </p:sp>
    </p:spTree>
    <p:extLst>
      <p:ext uri="{BB962C8B-B14F-4D97-AF65-F5344CB8AC3E}">
        <p14:creationId xmlns:p14="http://schemas.microsoft.com/office/powerpoint/2010/main" val="310117104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2.jpe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שקופית כותרת">
    <p:spTree>
      <p:nvGrpSpPr>
        <p:cNvPr id="1" name=""/>
        <p:cNvGrpSpPr/>
        <p:nvPr/>
      </p:nvGrpSpPr>
      <p:grpSpPr>
        <a:xfrm>
          <a:off x="0" y="0"/>
          <a:ext cx="0" cy="0"/>
          <a:chOff x="0" y="0"/>
          <a:chExt cx="0" cy="0"/>
        </a:xfrm>
      </p:grpSpPr>
      <p:pic>
        <p:nvPicPr>
          <p:cNvPr id="25" name="תמונה 24" descr="16577B_nayeret_minhal_header3.jpg"/>
          <p:cNvPicPr>
            <a:picLocks noChangeAspect="1"/>
          </p:cNvPicPr>
          <p:nvPr userDrawn="1"/>
        </p:nvPicPr>
        <p:blipFill>
          <a:blip r:embed="rId2" cstate="print"/>
          <a:stretch>
            <a:fillRect/>
          </a:stretch>
        </p:blipFill>
        <p:spPr>
          <a:xfrm>
            <a:off x="4734889" y="4709547"/>
            <a:ext cx="4409111" cy="1890000"/>
          </a:xfrm>
          <a:prstGeom prst="rect">
            <a:avLst/>
          </a:prstGeom>
        </p:spPr>
      </p:pic>
      <p:sp>
        <p:nvSpPr>
          <p:cNvPr id="5" name="Picture Placeholder 4"/>
          <p:cNvSpPr>
            <a:spLocks noGrp="1"/>
          </p:cNvSpPr>
          <p:nvPr>
            <p:ph type="pic" sz="quarter" idx="16"/>
          </p:nvPr>
        </p:nvSpPr>
        <p:spPr>
          <a:xfrm>
            <a:off x="0" y="1452563"/>
            <a:ext cx="9144000" cy="3671887"/>
          </a:xfrm>
          <a:prstGeom prst="rect">
            <a:avLst/>
          </a:prstGeom>
        </p:spPr>
        <p:txBody>
          <a:bodyPr/>
          <a:lstStyle/>
          <a:p>
            <a:r>
              <a:rPr lang="he-IL" smtClean="0"/>
              <a:t>לחץ על הסמל כדי להוסיף תמונה</a:t>
            </a:r>
            <a:endParaRPr lang="en-GB"/>
          </a:p>
        </p:txBody>
      </p:sp>
      <p:sp>
        <p:nvSpPr>
          <p:cNvPr id="2" name="Title 1"/>
          <p:cNvSpPr>
            <a:spLocks noGrp="1"/>
          </p:cNvSpPr>
          <p:nvPr>
            <p:ph type="ctrTitle"/>
          </p:nvPr>
        </p:nvSpPr>
        <p:spPr>
          <a:xfrm>
            <a:off x="359229" y="2293333"/>
            <a:ext cx="8156121" cy="925831"/>
          </a:xfrm>
          <a:prstGeom prst="rect">
            <a:avLst/>
          </a:prstGeom>
          <a:solidFill>
            <a:schemeClr val="bg1">
              <a:alpha val="70000"/>
            </a:schemeClr>
          </a:solidFill>
        </p:spPr>
        <p:txBody>
          <a:bodyPr tIns="108000" bIns="108000" anchor="t">
            <a:normAutofit/>
          </a:bodyPr>
          <a:lstStyle>
            <a:lvl1pPr algn="r">
              <a:lnSpc>
                <a:spcPts val="3400"/>
              </a:lnSpc>
              <a:defRPr sz="40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544286" y="3314700"/>
            <a:ext cx="7981224" cy="853217"/>
          </a:xfrm>
          <a:prstGeom prst="rect">
            <a:avLst/>
          </a:prstGeom>
        </p:spPr>
        <p:txBody>
          <a:bodyPr>
            <a:normAutofit/>
          </a:bodyPr>
          <a:lstStyle>
            <a:lvl1pPr marL="0" indent="0" algn="r">
              <a:buNone/>
              <a:defRPr sz="20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smtClean="0"/>
              <a:t>לחץ כדי לערוך סגנון כותרת משנה של תבנית בסיס</a:t>
            </a:r>
            <a:endParaRPr lang="en-US" dirty="0"/>
          </a:p>
        </p:txBody>
      </p:sp>
      <p:sp>
        <p:nvSpPr>
          <p:cNvPr id="9" name="Text Placeholder 8"/>
          <p:cNvSpPr>
            <a:spLocks noGrp="1"/>
          </p:cNvSpPr>
          <p:nvPr>
            <p:ph type="body" sz="quarter" idx="13"/>
          </p:nvPr>
        </p:nvSpPr>
        <p:spPr>
          <a:xfrm>
            <a:off x="359229" y="4282520"/>
            <a:ext cx="8166281" cy="411162"/>
          </a:xfrm>
          <a:prstGeom prst="rect">
            <a:avLst/>
          </a:prstGeom>
        </p:spPr>
        <p:txBody>
          <a:bodyPr>
            <a:noAutofit/>
          </a:bodyPr>
          <a:lstStyle>
            <a:lvl1pPr marL="0" indent="0">
              <a:buFontTx/>
              <a:buNone/>
              <a:defRPr sz="20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FontTx/>
              <a:buNone/>
              <a:defRPr sz="16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FontTx/>
              <a:buNone/>
              <a:defRPr sz="16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FontTx/>
              <a:buNone/>
              <a:defRPr sz="16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FontTx/>
              <a:buNone/>
              <a:defRPr sz="16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GB" dirty="0"/>
          </a:p>
        </p:txBody>
      </p:sp>
      <p:cxnSp>
        <p:nvCxnSpPr>
          <p:cNvPr id="13" name="Straight Connector 12"/>
          <p:cNvCxnSpPr/>
          <p:nvPr userDrawn="1"/>
        </p:nvCxnSpPr>
        <p:spPr>
          <a:xfrm flipH="1">
            <a:off x="0" y="1452789"/>
            <a:ext cx="9144000" cy="0"/>
          </a:xfrm>
          <a:prstGeom prst="line">
            <a:avLst/>
          </a:prstGeom>
          <a:ln w="38100">
            <a:gradFill>
              <a:gsLst>
                <a:gs pos="0">
                  <a:srgbClr val="8CD2FA"/>
                </a:gs>
                <a:gs pos="100000">
                  <a:srgbClr val="5A145A"/>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flipH="1">
            <a:off x="0" y="5123998"/>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sp>
        <p:nvSpPr>
          <p:cNvPr id="19" name="Picture Placeholder 18"/>
          <p:cNvSpPr>
            <a:spLocks noGrp="1"/>
          </p:cNvSpPr>
          <p:nvPr>
            <p:ph type="pic" sz="quarter" idx="14"/>
          </p:nvPr>
        </p:nvSpPr>
        <p:spPr>
          <a:xfrm>
            <a:off x="2591479"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על הסמל כדי להוסיף תמונה</a:t>
            </a:r>
            <a:endParaRPr lang="en-GB"/>
          </a:p>
        </p:txBody>
      </p:sp>
      <p:sp>
        <p:nvSpPr>
          <p:cNvPr id="10" name="Picture Placeholder 18"/>
          <p:cNvSpPr>
            <a:spLocks noGrp="1"/>
          </p:cNvSpPr>
          <p:nvPr>
            <p:ph type="pic" sz="quarter" idx="15"/>
          </p:nvPr>
        </p:nvSpPr>
        <p:spPr>
          <a:xfrm>
            <a:off x="3886879"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על הסמל כדי להוסיף תמונה</a:t>
            </a:r>
            <a:endParaRPr lang="en-GB"/>
          </a:p>
        </p:txBody>
      </p:sp>
      <p:pic>
        <p:nvPicPr>
          <p:cNvPr id="12" name="Picture 11"/>
          <p:cNvPicPr>
            <a:picLocks noChangeAspect="1"/>
          </p:cNvPicPr>
          <p:nvPr userDrawn="1"/>
        </p:nvPicPr>
        <p:blipFill rotWithShape="1">
          <a:blip r:embed="rId3" cstate="print">
            <a:extLst>
              <a:ext uri="{28A0092B-C50C-407E-A947-70E740481C1C}">
                <a14:useLocalDpi xmlns:a14="http://schemas.microsoft.com/office/drawing/2010/main" val="0"/>
              </a:ext>
            </a:extLst>
          </a:blip>
          <a:srcRect l="-43" t="80843" r="70163" b="-206"/>
          <a:stretch/>
        </p:blipFill>
        <p:spPr>
          <a:xfrm>
            <a:off x="0" y="5530211"/>
            <a:ext cx="2732314" cy="1327789"/>
          </a:xfrm>
          <a:prstGeom prst="rect">
            <a:avLst/>
          </a:prstGeom>
        </p:spPr>
      </p:pic>
      <p:sp>
        <p:nvSpPr>
          <p:cNvPr id="15" name="Cross 47"/>
          <p:cNvSpPr/>
          <p:nvPr userDrawn="1"/>
        </p:nvSpPr>
        <p:spPr>
          <a:xfrm>
            <a:off x="8441058" y="1947749"/>
            <a:ext cx="432000" cy="432000"/>
          </a:xfrm>
          <a:prstGeom prst="plus">
            <a:avLst>
              <a:gd name="adj" fmla="val 36773"/>
            </a:avLst>
          </a:prstGeom>
          <a:solidFill>
            <a:srgbClr val="6E3C89"/>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88634786"/>
      </p:ext>
    </p:extLst>
  </p:cSld>
  <p:clrMapOvr>
    <a:masterClrMapping/>
  </p:clrMapOvr>
  <p:extLst mod="1">
    <p:ext uri="{DCECCB84-F9BA-43D5-87BE-67443E8EF086}">
      <p15:sldGuideLst xmlns="" xmlns:p15="http://schemas.microsoft.com/office/powerpoint/2012/main">
        <p15:guide id="1" orient="horz" pos="3997" userDrawn="1">
          <p15:clr>
            <a:srgbClr val="FBAE40"/>
          </p15:clr>
        </p15:guide>
        <p15:guide id="2" pos="5375">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כותרת ותוכן">
    <p:spTree>
      <p:nvGrpSpPr>
        <p:cNvPr id="1" name=""/>
        <p:cNvGrpSpPr/>
        <p:nvPr/>
      </p:nvGrpSpPr>
      <p:grpSpPr>
        <a:xfrm>
          <a:off x="0" y="0"/>
          <a:ext cx="0" cy="0"/>
          <a:chOff x="0" y="0"/>
          <a:chExt cx="0" cy="0"/>
        </a:xfrm>
      </p:grpSpPr>
      <p:pic>
        <p:nvPicPr>
          <p:cNvPr id="17" name="תמונה 16" descr="16577B_nayeret_minhal_header3.jpg"/>
          <p:cNvPicPr>
            <a:picLocks noChangeAspect="1"/>
          </p:cNvPicPr>
          <p:nvPr userDrawn="1"/>
        </p:nvPicPr>
        <p:blipFill>
          <a:blip r:embed="rId2" cstate="print"/>
          <a:stretch>
            <a:fillRect/>
          </a:stretch>
        </p:blipFill>
        <p:spPr>
          <a:xfrm>
            <a:off x="4734889" y="4709547"/>
            <a:ext cx="4409111" cy="1890000"/>
          </a:xfrm>
          <a:prstGeom prst="rect">
            <a:avLst/>
          </a:prstGeom>
        </p:spPr>
      </p:pic>
      <p:sp>
        <p:nvSpPr>
          <p:cNvPr id="10" name="Rectangle 9"/>
          <p:cNvSpPr/>
          <p:nvPr userDrawn="1"/>
        </p:nvSpPr>
        <p:spPr>
          <a:xfrm>
            <a:off x="-22860" y="1452789"/>
            <a:ext cx="9166860" cy="3677559"/>
          </a:xfrm>
          <a:prstGeom prst="rect">
            <a:avLst/>
          </a:prstGeom>
          <a:gradFill>
            <a:gsLst>
              <a:gs pos="0">
                <a:srgbClr val="8CD2FA"/>
              </a:gs>
              <a:gs pos="100000">
                <a:srgbClr val="6E3C8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 name="Title 1"/>
          <p:cNvSpPr>
            <a:spLocks noGrp="1"/>
          </p:cNvSpPr>
          <p:nvPr>
            <p:ph type="title"/>
          </p:nvPr>
        </p:nvSpPr>
        <p:spPr>
          <a:xfrm>
            <a:off x="751114" y="2388870"/>
            <a:ext cx="7764236" cy="777240"/>
          </a:xfrm>
          <a:prstGeom prst="rect">
            <a:avLst/>
          </a:prstGeom>
        </p:spPr>
        <p:txBody>
          <a:bodyPr/>
          <a:lstStyle>
            <a:lvl1pPr>
              <a:lnSpc>
                <a:spcPts val="3600"/>
              </a:lnSpc>
              <a:defRPr sz="40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1393371" y="3334385"/>
            <a:ext cx="7121979" cy="826135"/>
          </a:xfrm>
          <a:prstGeom prst="rect">
            <a:avLst/>
          </a:prstGeom>
        </p:spPr>
        <p:txBody>
          <a:bodyPr/>
          <a:lstStyle>
            <a:lvl1pPr marL="0" indent="0" algn="r">
              <a:buNone/>
              <a:defRPr sz="24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r">
              <a:buNone/>
              <a:defRPr sz="24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lgn="r">
              <a:buNone/>
              <a:defRPr sz="24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lgn="r">
              <a:buNone/>
              <a:defRPr sz="24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lgn="r">
              <a:buNone/>
              <a:defRPr sz="24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cxnSp>
        <p:nvCxnSpPr>
          <p:cNvPr id="8" name="Straight Connector 7"/>
          <p:cNvCxnSpPr/>
          <p:nvPr userDrawn="1"/>
        </p:nvCxnSpPr>
        <p:spPr>
          <a:xfrm flipH="1">
            <a:off x="0" y="1452789"/>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flipH="1">
            <a:off x="0" y="5123998"/>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sp>
        <p:nvSpPr>
          <p:cNvPr id="11" name="Picture Placeholder 18"/>
          <p:cNvSpPr>
            <a:spLocks noGrp="1"/>
          </p:cNvSpPr>
          <p:nvPr>
            <p:ph type="pic" sz="quarter" idx="14"/>
          </p:nvPr>
        </p:nvSpPr>
        <p:spPr>
          <a:xfrm>
            <a:off x="2591479"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על הסמל כדי להוסיף תמונה</a:t>
            </a:r>
            <a:endParaRPr lang="en-GB"/>
          </a:p>
        </p:txBody>
      </p:sp>
      <p:sp>
        <p:nvSpPr>
          <p:cNvPr id="12" name="Picture Placeholder 18"/>
          <p:cNvSpPr>
            <a:spLocks noGrp="1"/>
          </p:cNvSpPr>
          <p:nvPr>
            <p:ph type="pic" sz="quarter" idx="15"/>
          </p:nvPr>
        </p:nvSpPr>
        <p:spPr>
          <a:xfrm>
            <a:off x="3886879"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על הסמל כדי להוסיף תמונה</a:t>
            </a:r>
            <a:endParaRPr lang="en-GB"/>
          </a:p>
        </p:txBody>
      </p:sp>
      <p:pic>
        <p:nvPicPr>
          <p:cNvPr id="14" name="Picture 13"/>
          <p:cNvPicPr>
            <a:picLocks noChangeAspect="1"/>
          </p:cNvPicPr>
          <p:nvPr userDrawn="1"/>
        </p:nvPicPr>
        <p:blipFill rotWithShape="1">
          <a:blip r:embed="rId3" cstate="print">
            <a:extLst>
              <a:ext uri="{28A0092B-C50C-407E-A947-70E740481C1C}">
                <a14:useLocalDpi xmlns:a14="http://schemas.microsoft.com/office/drawing/2010/main" val="0"/>
              </a:ext>
            </a:extLst>
          </a:blip>
          <a:srcRect l="-43" t="80843" r="70163" b="-206"/>
          <a:stretch/>
        </p:blipFill>
        <p:spPr>
          <a:xfrm>
            <a:off x="0" y="5530211"/>
            <a:ext cx="2732314" cy="1327789"/>
          </a:xfrm>
          <a:prstGeom prst="rect">
            <a:avLst/>
          </a:prstGeom>
        </p:spPr>
      </p:pic>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434070" y="1969525"/>
            <a:ext cx="376063" cy="376063"/>
          </a:xfrm>
          <a:prstGeom prst="rect">
            <a:avLst/>
          </a:prstGeom>
        </p:spPr>
      </p:pic>
    </p:spTree>
    <p:extLst>
      <p:ext uri="{BB962C8B-B14F-4D97-AF65-F5344CB8AC3E}">
        <p14:creationId xmlns:p14="http://schemas.microsoft.com/office/powerpoint/2010/main" val="4110240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342900" y="468630"/>
            <a:ext cx="9070658" cy="582930"/>
          </a:xfrm>
          <a:prstGeom prst="rect">
            <a:avLst/>
          </a:prstGeom>
        </p:spPr>
        <p:txBody>
          <a:bodyPr anchor="b">
            <a:noAutofit/>
          </a:bodyPr>
          <a:lstStyle>
            <a:lvl1pPr>
              <a:lnSpc>
                <a:spcPts val="3600"/>
              </a:lnSpc>
              <a:defRPr sz="4000">
                <a:gradFill>
                  <a:gsLst>
                    <a:gs pos="0">
                      <a:srgbClr val="6E3C89"/>
                    </a:gs>
                    <a:gs pos="100000">
                      <a:srgbClr val="8CD2FA"/>
                    </a:gs>
                  </a:gsLst>
                  <a:lin ang="10800000" scaled="0"/>
                </a:gra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1428750" y="2289493"/>
            <a:ext cx="6773228" cy="3059747"/>
          </a:xfrm>
          <a:prstGeom prst="rect">
            <a:avLst/>
          </a:prstGeom>
        </p:spPr>
        <p:txBody>
          <a:bodyPr/>
          <a:lstStyle>
            <a:lvl1pPr marL="342900" indent="-342900">
              <a:buFont typeface="FbReforma Regular" panose="02020603050405020304" pitchFamily="18" charset="-79"/>
              <a:buChar char="+"/>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smtClean="0"/>
              <a:t>לחץ כדי לערוך סגנונות טקסט של תבנית בסיס</a:t>
            </a:r>
          </a:p>
        </p:txBody>
      </p:sp>
      <p:sp>
        <p:nvSpPr>
          <p:cNvPr id="8" name="Text Placeholder 7"/>
          <p:cNvSpPr>
            <a:spLocks noGrp="1"/>
          </p:cNvSpPr>
          <p:nvPr>
            <p:ph type="body" sz="quarter" idx="13"/>
          </p:nvPr>
        </p:nvSpPr>
        <p:spPr>
          <a:xfrm>
            <a:off x="1428751" y="948531"/>
            <a:ext cx="7299008" cy="320357"/>
          </a:xfrm>
          <a:prstGeom prst="rect">
            <a:avLst/>
          </a:prstGeom>
        </p:spPr>
        <p:txBody>
          <a:bodyPr>
            <a:noAutofit/>
          </a:bodyPr>
          <a:lstStyle>
            <a:lvl1pPr marL="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GB" dirty="0"/>
          </a:p>
        </p:txBody>
      </p:sp>
      <p:pic>
        <p:nvPicPr>
          <p:cNvPr id="15" name="Picture 14"/>
          <p:cNvPicPr>
            <a:picLocks noChangeAspect="1"/>
          </p:cNvPicPr>
          <p:nvPr userDrawn="1"/>
        </p:nvPicPr>
        <p:blipFill rotWithShape="1">
          <a:blip r:embed="rId2" cstate="print">
            <a:extLst>
              <a:ext uri="{28A0092B-C50C-407E-A947-70E740481C1C}">
                <a14:useLocalDpi xmlns:a14="http://schemas.microsoft.com/office/drawing/2010/main" val="0"/>
              </a:ext>
            </a:extLst>
          </a:blip>
          <a:srcRect t="93602" r="73739" b="-127"/>
          <a:stretch/>
        </p:blipFill>
        <p:spPr>
          <a:xfrm>
            <a:off x="1" y="6418907"/>
            <a:ext cx="2399168" cy="447217"/>
          </a:xfrm>
          <a:prstGeom prst="rect">
            <a:avLst/>
          </a:prstGeom>
          <a:noFill/>
          <a:ln>
            <a:noFill/>
          </a:ln>
        </p:spPr>
      </p:pic>
      <p:grpSp>
        <p:nvGrpSpPr>
          <p:cNvPr id="11" name="קבוצה 10"/>
          <p:cNvGrpSpPr/>
          <p:nvPr userDrawn="1"/>
        </p:nvGrpSpPr>
        <p:grpSpPr>
          <a:xfrm>
            <a:off x="295275" y="6061642"/>
            <a:ext cx="8851699" cy="216000"/>
            <a:chOff x="295275" y="6061642"/>
            <a:chExt cx="8851699" cy="216000"/>
          </a:xfrm>
        </p:grpSpPr>
        <p:sp>
          <p:nvSpPr>
            <p:cNvPr id="7" name="מלבן 6"/>
            <p:cNvSpPr/>
            <p:nvPr userDrawn="1"/>
          </p:nvSpPr>
          <p:spPr>
            <a:xfrm rot="10800000">
              <a:off x="607774" y="6142642"/>
              <a:ext cx="8539200" cy="54000"/>
            </a:xfrm>
            <a:prstGeom prst="rect">
              <a:avLst/>
            </a:prstGeom>
            <a:gradFill>
              <a:gsLst>
                <a:gs pos="0">
                  <a:srgbClr val="8CD2FA"/>
                </a:gs>
                <a:gs pos="100000">
                  <a:srgbClr val="6E3C89"/>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Cross 31"/>
            <p:cNvSpPr/>
            <p:nvPr userDrawn="1"/>
          </p:nvSpPr>
          <p:spPr>
            <a:xfrm>
              <a:off x="295275" y="6061642"/>
              <a:ext cx="216000" cy="216000"/>
            </a:xfrm>
            <a:prstGeom prst="plus">
              <a:avLst>
                <a:gd name="adj" fmla="val 36773"/>
              </a:avLst>
            </a:prstGeom>
            <a:solidFill>
              <a:srgbClr val="8CD2FA"/>
            </a:solid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657476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175" y="468630"/>
            <a:ext cx="8470583" cy="582930"/>
          </a:xfrm>
          <a:prstGeom prst="rect">
            <a:avLst/>
          </a:prstGeom>
        </p:spPr>
        <p:txBody>
          <a:bodyPr anchor="b">
            <a:noAutofit/>
          </a:bodyPr>
          <a:lstStyle>
            <a:lvl1pPr>
              <a:lnSpc>
                <a:spcPts val="3600"/>
              </a:lnSpc>
              <a:defRPr sz="4000">
                <a:gradFill>
                  <a:gsLst>
                    <a:gs pos="0">
                      <a:srgbClr val="6E3C89"/>
                    </a:gs>
                    <a:gs pos="100000">
                      <a:srgbClr val="8CD2FA"/>
                    </a:gs>
                  </a:gsLst>
                  <a:lin ang="10800000" scaled="0"/>
                </a:gra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כדי לערוך סגנון כותרת של תבנית בסיס</a:t>
            </a:r>
            <a:endParaRPr lang="en-US" dirty="0"/>
          </a:p>
        </p:txBody>
      </p:sp>
      <p:sp>
        <p:nvSpPr>
          <p:cNvPr id="8" name="Text Placeholder 7"/>
          <p:cNvSpPr>
            <a:spLocks noGrp="1"/>
          </p:cNvSpPr>
          <p:nvPr>
            <p:ph type="body" sz="quarter" idx="13"/>
          </p:nvPr>
        </p:nvSpPr>
        <p:spPr>
          <a:xfrm>
            <a:off x="1695451" y="948531"/>
            <a:ext cx="7032308" cy="320357"/>
          </a:xfrm>
          <a:prstGeom prst="rect">
            <a:avLst/>
          </a:prstGeom>
        </p:spPr>
        <p:txBody>
          <a:bodyPr>
            <a:noAutofit/>
          </a:bodyPr>
          <a:lstStyle>
            <a:lvl1pPr marL="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GB" dirty="0"/>
          </a:p>
        </p:txBody>
      </p:sp>
      <p:sp>
        <p:nvSpPr>
          <p:cNvPr id="10" name="Table Placeholder 9"/>
          <p:cNvSpPr>
            <a:spLocks noGrp="1"/>
          </p:cNvSpPr>
          <p:nvPr>
            <p:ph type="tbl" sz="quarter" idx="14"/>
          </p:nvPr>
        </p:nvSpPr>
        <p:spPr>
          <a:xfrm>
            <a:off x="628650" y="1749425"/>
            <a:ext cx="8001000" cy="36909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על הסמל כדי להוסיף טבלה</a:t>
            </a:r>
            <a:endParaRPr lang="en-GB" dirty="0"/>
          </a:p>
        </p:txBody>
      </p:sp>
      <p:pic>
        <p:nvPicPr>
          <p:cNvPr id="13" name="Picture 12"/>
          <p:cNvPicPr>
            <a:picLocks noChangeAspect="1"/>
          </p:cNvPicPr>
          <p:nvPr userDrawn="1"/>
        </p:nvPicPr>
        <p:blipFill rotWithShape="1">
          <a:blip r:embed="rId2" cstate="print">
            <a:extLst>
              <a:ext uri="{28A0092B-C50C-407E-A947-70E740481C1C}">
                <a14:useLocalDpi xmlns:a14="http://schemas.microsoft.com/office/drawing/2010/main" val="0"/>
              </a:ext>
            </a:extLst>
          </a:blip>
          <a:srcRect t="93602" r="73739" b="-127"/>
          <a:stretch/>
        </p:blipFill>
        <p:spPr>
          <a:xfrm>
            <a:off x="1" y="6418907"/>
            <a:ext cx="2399168" cy="447217"/>
          </a:xfrm>
          <a:prstGeom prst="rect">
            <a:avLst/>
          </a:prstGeom>
          <a:noFill/>
          <a:ln>
            <a:noFill/>
          </a:ln>
        </p:spPr>
      </p:pic>
      <p:grpSp>
        <p:nvGrpSpPr>
          <p:cNvPr id="14" name="קבוצה 13"/>
          <p:cNvGrpSpPr/>
          <p:nvPr userDrawn="1"/>
        </p:nvGrpSpPr>
        <p:grpSpPr>
          <a:xfrm>
            <a:off x="295275" y="6061642"/>
            <a:ext cx="8851699" cy="216000"/>
            <a:chOff x="295275" y="6061642"/>
            <a:chExt cx="8851699" cy="216000"/>
          </a:xfrm>
        </p:grpSpPr>
        <p:sp>
          <p:nvSpPr>
            <p:cNvPr id="15" name="מלבן 14"/>
            <p:cNvSpPr/>
            <p:nvPr userDrawn="1"/>
          </p:nvSpPr>
          <p:spPr>
            <a:xfrm rot="10800000">
              <a:off x="607774" y="6142642"/>
              <a:ext cx="8539200" cy="54000"/>
            </a:xfrm>
            <a:prstGeom prst="rect">
              <a:avLst/>
            </a:prstGeom>
            <a:gradFill>
              <a:gsLst>
                <a:gs pos="0">
                  <a:srgbClr val="8CD2FA"/>
                </a:gs>
                <a:gs pos="100000">
                  <a:srgbClr val="6E3C89"/>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6" name="Cross 31"/>
            <p:cNvSpPr/>
            <p:nvPr userDrawn="1"/>
          </p:nvSpPr>
          <p:spPr>
            <a:xfrm>
              <a:off x="295275" y="6061642"/>
              <a:ext cx="216000" cy="216000"/>
            </a:xfrm>
            <a:prstGeom prst="plus">
              <a:avLst>
                <a:gd name="adj" fmla="val 36773"/>
              </a:avLst>
            </a:prstGeom>
            <a:solidFill>
              <a:srgbClr val="8CD2FA"/>
            </a:solid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607808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ection Header">
    <p:spTree>
      <p:nvGrpSpPr>
        <p:cNvPr id="1" name=""/>
        <p:cNvGrpSpPr/>
        <p:nvPr/>
      </p:nvGrpSpPr>
      <p:grpSpPr>
        <a:xfrm>
          <a:off x="0" y="0"/>
          <a:ext cx="0" cy="0"/>
          <a:chOff x="0" y="0"/>
          <a:chExt cx="0" cy="0"/>
        </a:xfrm>
      </p:grpSpPr>
      <p:sp>
        <p:nvSpPr>
          <p:cNvPr id="10" name="Rectangle 9"/>
          <p:cNvSpPr/>
          <p:nvPr userDrawn="1"/>
        </p:nvSpPr>
        <p:spPr>
          <a:xfrm rot="5400000">
            <a:off x="4793570" y="1205365"/>
            <a:ext cx="5555795" cy="3145065"/>
          </a:xfrm>
          <a:prstGeom prst="rect">
            <a:avLst/>
          </a:prstGeom>
          <a:gradFill>
            <a:gsLst>
              <a:gs pos="0">
                <a:srgbClr val="8CD2FA"/>
              </a:gs>
              <a:gs pos="91000">
                <a:srgbClr val="6E3C8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 name="Title 1"/>
          <p:cNvSpPr>
            <a:spLocks noGrp="1"/>
          </p:cNvSpPr>
          <p:nvPr>
            <p:ph type="title"/>
          </p:nvPr>
        </p:nvSpPr>
        <p:spPr>
          <a:xfrm>
            <a:off x="228600" y="599837"/>
            <a:ext cx="5401628" cy="582930"/>
          </a:xfrm>
          <a:prstGeom prst="rect">
            <a:avLst/>
          </a:prstGeom>
        </p:spPr>
        <p:txBody>
          <a:bodyPr anchor="b">
            <a:noAutofit/>
          </a:bodyPr>
          <a:lstStyle>
            <a:lvl1pPr>
              <a:lnSpc>
                <a:spcPts val="3600"/>
              </a:lnSpc>
              <a:defRPr sz="4000">
                <a:gradFill>
                  <a:gsLst>
                    <a:gs pos="0">
                      <a:srgbClr val="6E3C89"/>
                    </a:gs>
                    <a:gs pos="100000">
                      <a:srgbClr val="8CD2FA"/>
                    </a:gs>
                  </a:gsLst>
                  <a:lin ang="10800000" scaled="0"/>
                </a:gra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כדי לערוך סגנון כותרת של תבנית בסיס</a:t>
            </a:r>
            <a:endParaRPr lang="en-US" dirty="0"/>
          </a:p>
        </p:txBody>
      </p:sp>
      <p:sp>
        <p:nvSpPr>
          <p:cNvPr id="8" name="Text Placeholder 7"/>
          <p:cNvSpPr>
            <a:spLocks noGrp="1"/>
          </p:cNvSpPr>
          <p:nvPr>
            <p:ph type="body" sz="quarter" idx="13"/>
          </p:nvPr>
        </p:nvSpPr>
        <p:spPr>
          <a:xfrm>
            <a:off x="914401" y="1079738"/>
            <a:ext cx="4715828" cy="320357"/>
          </a:xfrm>
          <a:prstGeom prst="rect">
            <a:avLst/>
          </a:prstGeom>
        </p:spPr>
        <p:txBody>
          <a:bodyPr>
            <a:noAutofit/>
          </a:bodyPr>
          <a:lstStyle>
            <a:lvl1pPr marL="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GB" dirty="0"/>
          </a:p>
        </p:txBody>
      </p:sp>
      <p:sp>
        <p:nvSpPr>
          <p:cNvPr id="7" name="Chart Placeholder 6"/>
          <p:cNvSpPr>
            <a:spLocks noGrp="1"/>
          </p:cNvSpPr>
          <p:nvPr>
            <p:ph type="chart" sz="quarter" idx="14"/>
          </p:nvPr>
        </p:nvSpPr>
        <p:spPr>
          <a:xfrm>
            <a:off x="628650" y="1965325"/>
            <a:ext cx="5002213" cy="3806825"/>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על הסמל כדי להוסיף תרשים</a:t>
            </a:r>
            <a:endParaRPr lang="en-GB"/>
          </a:p>
        </p:txBody>
      </p:sp>
      <p:pic>
        <p:nvPicPr>
          <p:cNvPr id="16" name="Picture 15"/>
          <p:cNvPicPr>
            <a:picLocks noChangeAspect="1"/>
          </p:cNvPicPr>
          <p:nvPr userDrawn="1"/>
        </p:nvPicPr>
        <p:blipFill rotWithShape="1">
          <a:blip r:embed="rId2" cstate="print">
            <a:extLst>
              <a:ext uri="{28A0092B-C50C-407E-A947-70E740481C1C}">
                <a14:useLocalDpi xmlns:a14="http://schemas.microsoft.com/office/drawing/2010/main" val="0"/>
              </a:ext>
            </a:extLst>
          </a:blip>
          <a:srcRect t="93602" r="73739" b="-127"/>
          <a:stretch/>
        </p:blipFill>
        <p:spPr>
          <a:xfrm>
            <a:off x="1" y="6418907"/>
            <a:ext cx="2399168" cy="447217"/>
          </a:xfrm>
          <a:prstGeom prst="rect">
            <a:avLst/>
          </a:prstGeom>
          <a:noFill/>
          <a:ln>
            <a:noFill/>
          </a:ln>
        </p:spPr>
      </p:pic>
      <p:grpSp>
        <p:nvGrpSpPr>
          <p:cNvPr id="9" name="קבוצה 8"/>
          <p:cNvGrpSpPr/>
          <p:nvPr userDrawn="1"/>
        </p:nvGrpSpPr>
        <p:grpSpPr>
          <a:xfrm>
            <a:off x="295275" y="6061642"/>
            <a:ext cx="8851699" cy="216000"/>
            <a:chOff x="295275" y="6061642"/>
            <a:chExt cx="8851699" cy="216000"/>
          </a:xfrm>
        </p:grpSpPr>
        <p:sp>
          <p:nvSpPr>
            <p:cNvPr id="11" name="מלבן 10"/>
            <p:cNvSpPr/>
            <p:nvPr userDrawn="1"/>
          </p:nvSpPr>
          <p:spPr>
            <a:xfrm rot="10800000">
              <a:off x="607774" y="6142642"/>
              <a:ext cx="8539200" cy="54000"/>
            </a:xfrm>
            <a:prstGeom prst="rect">
              <a:avLst/>
            </a:prstGeom>
            <a:gradFill>
              <a:gsLst>
                <a:gs pos="0">
                  <a:srgbClr val="8CD2FA"/>
                </a:gs>
                <a:gs pos="100000">
                  <a:srgbClr val="6E3C89"/>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2" name="Cross 31"/>
            <p:cNvSpPr/>
            <p:nvPr userDrawn="1"/>
          </p:nvSpPr>
          <p:spPr>
            <a:xfrm>
              <a:off x="295275" y="6061642"/>
              <a:ext cx="216000" cy="216000"/>
            </a:xfrm>
            <a:prstGeom prst="plus">
              <a:avLst>
                <a:gd name="adj" fmla="val 36773"/>
              </a:avLst>
            </a:prstGeom>
            <a:solidFill>
              <a:srgbClr val="8CD2FA"/>
            </a:solid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568912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7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305050" y="672284"/>
            <a:ext cx="6401926" cy="582930"/>
          </a:xfrm>
          <a:prstGeom prst="rect">
            <a:avLst/>
          </a:prstGeom>
        </p:spPr>
        <p:txBody>
          <a:bodyPr anchor="b">
            <a:noAutofit/>
          </a:bodyPr>
          <a:lstStyle>
            <a:lvl1pPr>
              <a:lnSpc>
                <a:spcPts val="3600"/>
              </a:lnSpc>
              <a:defRPr sz="4000">
                <a:gradFill>
                  <a:gsLst>
                    <a:gs pos="0">
                      <a:srgbClr val="6E3C89"/>
                    </a:gs>
                    <a:gs pos="100000">
                      <a:srgbClr val="8CD2FA"/>
                    </a:gs>
                  </a:gsLst>
                  <a:lin ang="10800000" scaled="0"/>
                </a:gra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כדי לערוך סגנון כותרת של תבנית בסיס</a:t>
            </a:r>
            <a:endParaRPr lang="en-US" dirty="0"/>
          </a:p>
        </p:txBody>
      </p:sp>
      <p:sp>
        <p:nvSpPr>
          <p:cNvPr id="8" name="Text Placeholder 7"/>
          <p:cNvSpPr>
            <a:spLocks noGrp="1"/>
          </p:cNvSpPr>
          <p:nvPr>
            <p:ph type="body" sz="quarter" idx="13"/>
          </p:nvPr>
        </p:nvSpPr>
        <p:spPr>
          <a:xfrm>
            <a:off x="3752850" y="1152185"/>
            <a:ext cx="4954127" cy="320357"/>
          </a:xfrm>
          <a:prstGeom prst="rect">
            <a:avLst/>
          </a:prstGeom>
        </p:spPr>
        <p:txBody>
          <a:bodyPr>
            <a:noAutofit/>
          </a:bodyPr>
          <a:lstStyle>
            <a:lvl1pPr marL="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GB" dirty="0"/>
          </a:p>
        </p:txBody>
      </p:sp>
      <p:sp>
        <p:nvSpPr>
          <p:cNvPr id="7" name="Chart Placeholder 6"/>
          <p:cNvSpPr>
            <a:spLocks noGrp="1"/>
          </p:cNvSpPr>
          <p:nvPr>
            <p:ph type="chart" sz="quarter" idx="14"/>
          </p:nvPr>
        </p:nvSpPr>
        <p:spPr>
          <a:xfrm>
            <a:off x="628650" y="1965325"/>
            <a:ext cx="7886700" cy="3806825"/>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על הסמל כדי להוסיף תרשים</a:t>
            </a:r>
            <a:endParaRPr lang="en-GB"/>
          </a:p>
        </p:txBody>
      </p:sp>
      <p:pic>
        <p:nvPicPr>
          <p:cNvPr id="12" name="Picture 11"/>
          <p:cNvPicPr>
            <a:picLocks noChangeAspect="1"/>
          </p:cNvPicPr>
          <p:nvPr userDrawn="1"/>
        </p:nvPicPr>
        <p:blipFill rotWithShape="1">
          <a:blip r:embed="rId2" cstate="print">
            <a:extLst>
              <a:ext uri="{28A0092B-C50C-407E-A947-70E740481C1C}">
                <a14:useLocalDpi xmlns:a14="http://schemas.microsoft.com/office/drawing/2010/main" val="0"/>
              </a:ext>
            </a:extLst>
          </a:blip>
          <a:srcRect t="93602" r="73739" b="-127"/>
          <a:stretch/>
        </p:blipFill>
        <p:spPr>
          <a:xfrm>
            <a:off x="1" y="6418907"/>
            <a:ext cx="2399168" cy="447217"/>
          </a:xfrm>
          <a:prstGeom prst="rect">
            <a:avLst/>
          </a:prstGeom>
          <a:noFill/>
          <a:ln>
            <a:noFill/>
          </a:ln>
        </p:spPr>
      </p:pic>
      <p:grpSp>
        <p:nvGrpSpPr>
          <p:cNvPr id="9" name="קבוצה 8"/>
          <p:cNvGrpSpPr/>
          <p:nvPr userDrawn="1"/>
        </p:nvGrpSpPr>
        <p:grpSpPr>
          <a:xfrm>
            <a:off x="295275" y="6061642"/>
            <a:ext cx="8851699" cy="216000"/>
            <a:chOff x="295275" y="6061642"/>
            <a:chExt cx="8851699" cy="216000"/>
          </a:xfrm>
        </p:grpSpPr>
        <p:sp>
          <p:nvSpPr>
            <p:cNvPr id="10" name="מלבן 9"/>
            <p:cNvSpPr/>
            <p:nvPr userDrawn="1"/>
          </p:nvSpPr>
          <p:spPr>
            <a:xfrm rot="10800000">
              <a:off x="607774" y="6142642"/>
              <a:ext cx="8539200" cy="54000"/>
            </a:xfrm>
            <a:prstGeom prst="rect">
              <a:avLst/>
            </a:prstGeom>
            <a:gradFill>
              <a:gsLst>
                <a:gs pos="0">
                  <a:srgbClr val="8CD2FA"/>
                </a:gs>
                <a:gs pos="100000">
                  <a:srgbClr val="6E3C89"/>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3" name="Cross 31"/>
            <p:cNvSpPr/>
            <p:nvPr userDrawn="1"/>
          </p:nvSpPr>
          <p:spPr>
            <a:xfrm>
              <a:off x="295275" y="6061642"/>
              <a:ext cx="216000" cy="216000"/>
            </a:xfrm>
            <a:prstGeom prst="plus">
              <a:avLst>
                <a:gd name="adj" fmla="val 36773"/>
              </a:avLst>
            </a:prstGeom>
            <a:solidFill>
              <a:srgbClr val="8CD2FA"/>
            </a:solid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357697758"/>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542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_Section Header">
    <p:spTree>
      <p:nvGrpSpPr>
        <p:cNvPr id="1" name=""/>
        <p:cNvGrpSpPr/>
        <p:nvPr/>
      </p:nvGrpSpPr>
      <p:grpSpPr>
        <a:xfrm>
          <a:off x="0" y="0"/>
          <a:ext cx="0" cy="0"/>
          <a:chOff x="0" y="0"/>
          <a:chExt cx="0" cy="0"/>
        </a:xfrm>
      </p:grpSpPr>
      <p:pic>
        <p:nvPicPr>
          <p:cNvPr id="14" name="תמונה 13" descr="16577B_nayeret_minhal_header3.jpg"/>
          <p:cNvPicPr>
            <a:picLocks noChangeAspect="1"/>
          </p:cNvPicPr>
          <p:nvPr userDrawn="1"/>
        </p:nvPicPr>
        <p:blipFill>
          <a:blip r:embed="rId2" cstate="print"/>
          <a:stretch>
            <a:fillRect/>
          </a:stretch>
        </p:blipFill>
        <p:spPr>
          <a:xfrm>
            <a:off x="4734889" y="4709547"/>
            <a:ext cx="4409111" cy="1890000"/>
          </a:xfrm>
          <a:prstGeom prst="rect">
            <a:avLst/>
          </a:prstGeom>
        </p:spPr>
      </p:pic>
      <p:sp>
        <p:nvSpPr>
          <p:cNvPr id="8" name="Rectangle 7"/>
          <p:cNvSpPr/>
          <p:nvPr userDrawn="1"/>
        </p:nvSpPr>
        <p:spPr>
          <a:xfrm>
            <a:off x="0" y="1452789"/>
            <a:ext cx="9144000" cy="3677559"/>
          </a:xfrm>
          <a:prstGeom prst="rect">
            <a:avLst/>
          </a:prstGeom>
          <a:gradFill>
            <a:gsLst>
              <a:gs pos="0">
                <a:srgbClr val="8CD2FA"/>
              </a:gs>
              <a:gs pos="100000">
                <a:srgbClr val="6E3C8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9" name="Straight Connector 8"/>
          <p:cNvCxnSpPr/>
          <p:nvPr userDrawn="1"/>
        </p:nvCxnSpPr>
        <p:spPr>
          <a:xfrm flipH="1">
            <a:off x="0" y="1452789"/>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flipH="1">
            <a:off x="0" y="5123998"/>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5806440" y="2738439"/>
            <a:ext cx="2114550" cy="827721"/>
          </a:xfrm>
          <a:prstGeom prst="rect">
            <a:avLst/>
          </a:prstGeom>
        </p:spPr>
        <p:txBody>
          <a:bodyPr anchor="b">
            <a:noAutofit/>
          </a:bodyPr>
          <a:lstStyle>
            <a:lvl1pPr>
              <a:defRPr sz="72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כדי לערוך סגנון כותרת של תבנית בסיס</a:t>
            </a:r>
            <a:endParaRPr lang="en-US" dirty="0"/>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29575" y="1994535"/>
            <a:ext cx="628650" cy="628650"/>
          </a:xfrm>
          <a:prstGeom prst="rect">
            <a:avLst/>
          </a:prstGeom>
        </p:spPr>
      </p:pic>
      <p:sp>
        <p:nvSpPr>
          <p:cNvPr id="11" name="Picture Placeholder 18"/>
          <p:cNvSpPr>
            <a:spLocks noGrp="1"/>
          </p:cNvSpPr>
          <p:nvPr>
            <p:ph type="pic" sz="quarter" idx="17"/>
          </p:nvPr>
        </p:nvSpPr>
        <p:spPr>
          <a:xfrm>
            <a:off x="2591479"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על הסמל כדי להוסיף תמונה</a:t>
            </a:r>
            <a:endParaRPr lang="en-GB"/>
          </a:p>
        </p:txBody>
      </p:sp>
      <p:sp>
        <p:nvSpPr>
          <p:cNvPr id="12" name="Picture Placeholder 18"/>
          <p:cNvSpPr>
            <a:spLocks noGrp="1"/>
          </p:cNvSpPr>
          <p:nvPr>
            <p:ph type="pic" sz="quarter" idx="18"/>
          </p:nvPr>
        </p:nvSpPr>
        <p:spPr>
          <a:xfrm>
            <a:off x="3886879"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על הסמל כדי להוסיף תמונה</a:t>
            </a:r>
            <a:endParaRPr lang="en-GB"/>
          </a:p>
        </p:txBody>
      </p:sp>
      <p:pic>
        <p:nvPicPr>
          <p:cNvPr id="13" name="Picture 12"/>
          <p:cNvPicPr>
            <a:picLocks noChangeAspect="1"/>
          </p:cNvPicPr>
          <p:nvPr userDrawn="1"/>
        </p:nvPicPr>
        <p:blipFill rotWithShape="1">
          <a:blip r:embed="rId4" cstate="print">
            <a:extLst>
              <a:ext uri="{28A0092B-C50C-407E-A947-70E740481C1C}">
                <a14:useLocalDpi xmlns:a14="http://schemas.microsoft.com/office/drawing/2010/main" val="0"/>
              </a:ext>
            </a:extLst>
          </a:blip>
          <a:srcRect l="-43" t="80843" r="70163" b="-206"/>
          <a:stretch/>
        </p:blipFill>
        <p:spPr>
          <a:xfrm>
            <a:off x="0" y="5530211"/>
            <a:ext cx="2732314" cy="1327789"/>
          </a:xfrm>
          <a:prstGeom prst="rect">
            <a:avLst/>
          </a:prstGeom>
        </p:spPr>
      </p:pic>
    </p:spTree>
    <p:extLst>
      <p:ext uri="{BB962C8B-B14F-4D97-AF65-F5344CB8AC3E}">
        <p14:creationId xmlns:p14="http://schemas.microsoft.com/office/powerpoint/2010/main" val="1532071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95525" y="672284"/>
            <a:ext cx="6411451" cy="582930"/>
          </a:xfrm>
          <a:prstGeom prst="rect">
            <a:avLst/>
          </a:prstGeom>
        </p:spPr>
        <p:txBody>
          <a:bodyPr anchor="b">
            <a:noAutofit/>
          </a:bodyPr>
          <a:lstStyle>
            <a:lvl1pPr>
              <a:lnSpc>
                <a:spcPts val="3600"/>
              </a:lnSpc>
              <a:defRPr sz="4000">
                <a:gradFill>
                  <a:gsLst>
                    <a:gs pos="0">
                      <a:srgbClr val="6E3C89"/>
                    </a:gs>
                    <a:gs pos="100000">
                      <a:srgbClr val="8CD2FA"/>
                    </a:gs>
                  </a:gsLst>
                  <a:lin ang="10800000" scaled="0"/>
                </a:gra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he-IL" smtClean="0"/>
              <a:t>לחץ כדי לערוך סגנון כותרת של תבנית בסיס</a:t>
            </a:r>
            <a:endParaRPr lang="en-US" dirty="0"/>
          </a:p>
        </p:txBody>
      </p:sp>
      <p:sp>
        <p:nvSpPr>
          <p:cNvPr id="8" name="Text Placeholder 7"/>
          <p:cNvSpPr>
            <a:spLocks noGrp="1"/>
          </p:cNvSpPr>
          <p:nvPr>
            <p:ph type="body" sz="quarter" idx="13"/>
          </p:nvPr>
        </p:nvSpPr>
        <p:spPr>
          <a:xfrm>
            <a:off x="3695701" y="1152185"/>
            <a:ext cx="5011276" cy="320357"/>
          </a:xfrm>
          <a:prstGeom prst="rect">
            <a:avLst/>
          </a:prstGeom>
        </p:spPr>
        <p:txBody>
          <a:bodyPr>
            <a:noAutofit/>
          </a:bodyPr>
          <a:lstStyle>
            <a:lvl1pPr marL="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GB" dirty="0"/>
          </a:p>
        </p:txBody>
      </p:sp>
      <p:pic>
        <p:nvPicPr>
          <p:cNvPr id="12" name="Picture 11"/>
          <p:cNvPicPr>
            <a:picLocks noChangeAspect="1"/>
          </p:cNvPicPr>
          <p:nvPr userDrawn="1"/>
        </p:nvPicPr>
        <p:blipFill rotWithShape="1">
          <a:blip r:embed="rId2" cstate="print">
            <a:extLst>
              <a:ext uri="{28A0092B-C50C-407E-A947-70E740481C1C}">
                <a14:useLocalDpi xmlns:a14="http://schemas.microsoft.com/office/drawing/2010/main" val="0"/>
              </a:ext>
            </a:extLst>
          </a:blip>
          <a:srcRect t="93602" r="73739" b="-127"/>
          <a:stretch/>
        </p:blipFill>
        <p:spPr>
          <a:xfrm>
            <a:off x="1" y="6418907"/>
            <a:ext cx="2399168" cy="447217"/>
          </a:xfrm>
          <a:prstGeom prst="rect">
            <a:avLst/>
          </a:prstGeom>
          <a:noFill/>
          <a:ln>
            <a:noFill/>
          </a:ln>
        </p:spPr>
      </p:pic>
      <p:grpSp>
        <p:nvGrpSpPr>
          <p:cNvPr id="6" name="קבוצה 5"/>
          <p:cNvGrpSpPr/>
          <p:nvPr userDrawn="1"/>
        </p:nvGrpSpPr>
        <p:grpSpPr>
          <a:xfrm>
            <a:off x="295275" y="6061642"/>
            <a:ext cx="8851699" cy="216000"/>
            <a:chOff x="295275" y="6061642"/>
            <a:chExt cx="8851699" cy="216000"/>
          </a:xfrm>
        </p:grpSpPr>
        <p:sp>
          <p:nvSpPr>
            <p:cNvPr id="7" name="מלבן 6"/>
            <p:cNvSpPr/>
            <p:nvPr userDrawn="1"/>
          </p:nvSpPr>
          <p:spPr>
            <a:xfrm rot="10800000">
              <a:off x="607774" y="6142642"/>
              <a:ext cx="8539200" cy="54000"/>
            </a:xfrm>
            <a:prstGeom prst="rect">
              <a:avLst/>
            </a:prstGeom>
            <a:gradFill>
              <a:gsLst>
                <a:gs pos="0">
                  <a:srgbClr val="8CD2FA"/>
                </a:gs>
                <a:gs pos="100000">
                  <a:srgbClr val="6E3C89"/>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Cross 31"/>
            <p:cNvSpPr/>
            <p:nvPr userDrawn="1"/>
          </p:nvSpPr>
          <p:spPr>
            <a:xfrm>
              <a:off x="295275" y="6061642"/>
              <a:ext cx="216000" cy="216000"/>
            </a:xfrm>
            <a:prstGeom prst="plus">
              <a:avLst>
                <a:gd name="adj" fmla="val 36773"/>
              </a:avLst>
            </a:prstGeom>
            <a:solidFill>
              <a:srgbClr val="8CD2FA"/>
            </a:solid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131568313"/>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542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9" name="Picture Placeholder 4"/>
          <p:cNvSpPr>
            <a:spLocks noGrp="1"/>
          </p:cNvSpPr>
          <p:nvPr>
            <p:ph type="pic" sz="quarter" idx="17"/>
          </p:nvPr>
        </p:nvSpPr>
        <p:spPr>
          <a:xfrm>
            <a:off x="0" y="1452563"/>
            <a:ext cx="9144000" cy="3671887"/>
          </a:xfrm>
          <a:prstGeom prst="rect">
            <a:avLst/>
          </a:prstGeom>
        </p:spPr>
        <p:txBody>
          <a:bodyPr/>
          <a:lstStyle/>
          <a:p>
            <a:endParaRPr lang="en-GB"/>
          </a:p>
        </p:txBody>
      </p:sp>
      <p:sp>
        <p:nvSpPr>
          <p:cNvPr id="2" name="Title 1"/>
          <p:cNvSpPr>
            <a:spLocks noGrp="1"/>
          </p:cNvSpPr>
          <p:nvPr>
            <p:ph type="ctrTitle"/>
          </p:nvPr>
        </p:nvSpPr>
        <p:spPr>
          <a:xfrm>
            <a:off x="359229" y="2293333"/>
            <a:ext cx="8156121" cy="925831"/>
          </a:xfrm>
          <a:prstGeom prst="rect">
            <a:avLst/>
          </a:prstGeom>
          <a:solidFill>
            <a:schemeClr val="bg1">
              <a:alpha val="70000"/>
            </a:schemeClr>
          </a:solidFill>
        </p:spPr>
        <p:txBody>
          <a:bodyPr tIns="108000" bIns="108000" anchor="t">
            <a:normAutofit/>
          </a:bodyPr>
          <a:lstStyle>
            <a:lvl1pPr algn="r">
              <a:lnSpc>
                <a:spcPts val="3400"/>
              </a:lnSpc>
              <a:defRPr sz="40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544286" y="3314700"/>
            <a:ext cx="7981224" cy="853217"/>
          </a:xfrm>
          <a:prstGeom prst="rect">
            <a:avLst/>
          </a:prstGeom>
        </p:spPr>
        <p:txBody>
          <a:bodyPr>
            <a:normAutofit/>
          </a:bodyPr>
          <a:lstStyle>
            <a:lvl1pPr marL="0" indent="0" algn="r">
              <a:buNone/>
              <a:defRPr sz="20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9" name="Text Placeholder 8"/>
          <p:cNvSpPr>
            <a:spLocks noGrp="1"/>
          </p:cNvSpPr>
          <p:nvPr>
            <p:ph type="body" sz="quarter" idx="13"/>
          </p:nvPr>
        </p:nvSpPr>
        <p:spPr>
          <a:xfrm>
            <a:off x="359229" y="4282520"/>
            <a:ext cx="8166281" cy="411162"/>
          </a:xfrm>
          <a:prstGeom prst="rect">
            <a:avLst/>
          </a:prstGeom>
        </p:spPr>
        <p:txBody>
          <a:bodyPr>
            <a:noAutofit/>
          </a:bodyPr>
          <a:lstStyle>
            <a:lvl1pPr marL="0" indent="0">
              <a:buFontTx/>
              <a:buNone/>
              <a:defRPr sz="20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FontTx/>
              <a:buNone/>
              <a:defRPr sz="16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FontTx/>
              <a:buNone/>
              <a:defRPr sz="16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FontTx/>
              <a:buNone/>
              <a:defRPr sz="16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FontTx/>
              <a:buNone/>
              <a:defRPr sz="160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cxnSp>
        <p:nvCxnSpPr>
          <p:cNvPr id="13" name="Straight Connector 12"/>
          <p:cNvCxnSpPr/>
          <p:nvPr userDrawn="1"/>
        </p:nvCxnSpPr>
        <p:spPr>
          <a:xfrm flipH="1">
            <a:off x="0" y="1452789"/>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flipH="1">
            <a:off x="0" y="5123998"/>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sp>
        <p:nvSpPr>
          <p:cNvPr id="15" name="Picture Placeholder 18"/>
          <p:cNvSpPr>
            <a:spLocks noGrp="1"/>
          </p:cNvSpPr>
          <p:nvPr>
            <p:ph type="pic" sz="quarter" idx="14"/>
          </p:nvPr>
        </p:nvSpPr>
        <p:spPr>
          <a:xfrm>
            <a:off x="414335"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dirty="0"/>
          </a:p>
        </p:txBody>
      </p:sp>
      <p:sp>
        <p:nvSpPr>
          <p:cNvPr id="16" name="Picture Placeholder 18"/>
          <p:cNvSpPr>
            <a:spLocks noGrp="1"/>
          </p:cNvSpPr>
          <p:nvPr>
            <p:ph type="pic" sz="quarter" idx="15"/>
          </p:nvPr>
        </p:nvSpPr>
        <p:spPr>
          <a:xfrm>
            <a:off x="1709735"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a:p>
        </p:txBody>
      </p:sp>
      <p:sp>
        <p:nvSpPr>
          <p:cNvPr id="17" name="Picture Placeholder 18"/>
          <p:cNvSpPr>
            <a:spLocks noGrp="1"/>
          </p:cNvSpPr>
          <p:nvPr>
            <p:ph type="pic" sz="quarter" idx="16"/>
          </p:nvPr>
        </p:nvSpPr>
        <p:spPr>
          <a:xfrm>
            <a:off x="3005135"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a:p>
        </p:txBody>
      </p:sp>
      <p:sp>
        <p:nvSpPr>
          <p:cNvPr id="18" name="Cross 47"/>
          <p:cNvSpPr/>
          <p:nvPr userDrawn="1"/>
        </p:nvSpPr>
        <p:spPr>
          <a:xfrm>
            <a:off x="8441058" y="1947749"/>
            <a:ext cx="432000" cy="432000"/>
          </a:xfrm>
          <a:prstGeom prst="plus">
            <a:avLst>
              <a:gd name="adj" fmla="val 36773"/>
            </a:avLst>
          </a:prstGeom>
          <a:solidFill>
            <a:srgbClr val="6E3C89"/>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103300583"/>
      </p:ext>
    </p:extLst>
  </p:cSld>
  <p:clrMapOvr>
    <a:masterClrMapping/>
  </p:clrMapOvr>
  <p:extLst mod="1">
    <p:ext uri="{DCECCB84-F9BA-43D5-87BE-67443E8EF086}">
      <p15:sldGuideLst xmlns="" xmlns:p15="http://schemas.microsoft.com/office/powerpoint/2012/main">
        <p15:guide id="1" orient="horz" pos="3997">
          <p15:clr>
            <a:srgbClr val="FBAE40"/>
          </p15:clr>
        </p15:guide>
        <p15:guide id="2" pos="5375">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Rectangle 9"/>
          <p:cNvSpPr/>
          <p:nvPr userDrawn="1"/>
        </p:nvSpPr>
        <p:spPr>
          <a:xfrm>
            <a:off x="-22860" y="1452789"/>
            <a:ext cx="9166860" cy="3677559"/>
          </a:xfrm>
          <a:prstGeom prst="rect">
            <a:avLst/>
          </a:prstGeom>
          <a:gradFill>
            <a:gsLst>
              <a:gs pos="0">
                <a:srgbClr val="8CD2FA"/>
              </a:gs>
              <a:gs pos="100000">
                <a:srgbClr val="6E3C8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 name="Title 1"/>
          <p:cNvSpPr>
            <a:spLocks noGrp="1"/>
          </p:cNvSpPr>
          <p:nvPr>
            <p:ph type="title"/>
          </p:nvPr>
        </p:nvSpPr>
        <p:spPr>
          <a:xfrm>
            <a:off x="751114" y="2388870"/>
            <a:ext cx="7764236" cy="777240"/>
          </a:xfrm>
          <a:prstGeom prst="rect">
            <a:avLst/>
          </a:prstGeom>
        </p:spPr>
        <p:txBody>
          <a:bodyPr/>
          <a:lstStyle>
            <a:lvl1pPr>
              <a:lnSpc>
                <a:spcPts val="3600"/>
              </a:lnSpc>
              <a:defRPr sz="40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smtClean="0"/>
              <a:t>Click to edit Master title style</a:t>
            </a:r>
            <a:endParaRPr lang="en-US" dirty="0"/>
          </a:p>
        </p:txBody>
      </p:sp>
      <p:sp>
        <p:nvSpPr>
          <p:cNvPr id="3" name="Content Placeholder 2"/>
          <p:cNvSpPr>
            <a:spLocks noGrp="1"/>
          </p:cNvSpPr>
          <p:nvPr>
            <p:ph idx="1"/>
          </p:nvPr>
        </p:nvSpPr>
        <p:spPr>
          <a:xfrm>
            <a:off x="1393371" y="3334385"/>
            <a:ext cx="7121979" cy="826135"/>
          </a:xfrm>
          <a:prstGeom prst="rect">
            <a:avLst/>
          </a:prstGeom>
        </p:spPr>
        <p:txBody>
          <a:bodyPr/>
          <a:lstStyle>
            <a:lvl1pPr marL="0" indent="0" algn="r">
              <a:buNone/>
              <a:defRPr sz="24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lgn="r">
              <a:buNone/>
              <a:defRPr sz="24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lgn="r">
              <a:buNone/>
              <a:defRPr sz="24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lgn="r">
              <a:buNone/>
              <a:defRPr sz="24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lgn="r">
              <a:buNone/>
              <a:defRPr sz="24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userDrawn="1"/>
        </p:nvCxnSpPr>
        <p:spPr>
          <a:xfrm flipH="1">
            <a:off x="0" y="1452789"/>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flipH="1">
            <a:off x="0" y="5123998"/>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34070" y="1969525"/>
            <a:ext cx="376063" cy="376063"/>
          </a:xfrm>
          <a:prstGeom prst="rect">
            <a:avLst/>
          </a:prstGeom>
        </p:spPr>
      </p:pic>
      <p:sp>
        <p:nvSpPr>
          <p:cNvPr id="15" name="Picture Placeholder 18"/>
          <p:cNvSpPr>
            <a:spLocks noGrp="1"/>
          </p:cNvSpPr>
          <p:nvPr>
            <p:ph type="pic" sz="quarter" idx="14"/>
          </p:nvPr>
        </p:nvSpPr>
        <p:spPr>
          <a:xfrm>
            <a:off x="414335"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dirty="0"/>
          </a:p>
        </p:txBody>
      </p:sp>
      <p:sp>
        <p:nvSpPr>
          <p:cNvPr id="17" name="Picture Placeholder 18"/>
          <p:cNvSpPr>
            <a:spLocks noGrp="1"/>
          </p:cNvSpPr>
          <p:nvPr>
            <p:ph type="pic" sz="quarter" idx="15"/>
          </p:nvPr>
        </p:nvSpPr>
        <p:spPr>
          <a:xfrm>
            <a:off x="1709735"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a:p>
        </p:txBody>
      </p:sp>
      <p:sp>
        <p:nvSpPr>
          <p:cNvPr id="18" name="Picture Placeholder 18"/>
          <p:cNvSpPr>
            <a:spLocks noGrp="1"/>
          </p:cNvSpPr>
          <p:nvPr>
            <p:ph type="pic" sz="quarter" idx="16"/>
          </p:nvPr>
        </p:nvSpPr>
        <p:spPr>
          <a:xfrm>
            <a:off x="3005135"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a:p>
        </p:txBody>
      </p:sp>
    </p:spTree>
    <p:extLst>
      <p:ext uri="{BB962C8B-B14F-4D97-AF65-F5344CB8AC3E}">
        <p14:creationId xmlns:p14="http://schemas.microsoft.com/office/powerpoint/2010/main" val="178973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2900" y="468630"/>
            <a:ext cx="9070658" cy="582930"/>
          </a:xfrm>
          <a:prstGeom prst="rect">
            <a:avLst/>
          </a:prstGeom>
        </p:spPr>
        <p:txBody>
          <a:bodyPr anchor="b">
            <a:noAutofit/>
          </a:bodyPr>
          <a:lstStyle>
            <a:lvl1pPr>
              <a:lnSpc>
                <a:spcPts val="3600"/>
              </a:lnSpc>
              <a:defRPr sz="4000">
                <a:gradFill>
                  <a:gsLst>
                    <a:gs pos="0">
                      <a:srgbClr val="6E3C89"/>
                    </a:gs>
                    <a:gs pos="100000">
                      <a:srgbClr val="8CD2FA"/>
                    </a:gs>
                  </a:gsLst>
                  <a:lin ang="10800000" scaled="0"/>
                </a:gra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1428750" y="2289493"/>
            <a:ext cx="6773228" cy="3059747"/>
          </a:xfrm>
          <a:prstGeom prst="rect">
            <a:avLst/>
          </a:prstGeom>
        </p:spPr>
        <p:txBody>
          <a:bodyPr/>
          <a:lstStyle>
            <a:lvl1pPr marL="342900" indent="-342900">
              <a:buFont typeface="FbReforma Regular" panose="02020603050405020304" pitchFamily="18" charset="-79"/>
              <a:buChar char="+"/>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8" name="Text Placeholder 7"/>
          <p:cNvSpPr>
            <a:spLocks noGrp="1"/>
          </p:cNvSpPr>
          <p:nvPr>
            <p:ph type="body" sz="quarter" idx="13"/>
          </p:nvPr>
        </p:nvSpPr>
        <p:spPr>
          <a:xfrm>
            <a:off x="1428751" y="948531"/>
            <a:ext cx="7299008" cy="320357"/>
          </a:xfrm>
          <a:prstGeom prst="rect">
            <a:avLst/>
          </a:prstGeom>
        </p:spPr>
        <p:txBody>
          <a:bodyPr>
            <a:noAutofit/>
          </a:bodyPr>
          <a:lstStyle>
            <a:lvl1pPr marL="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15" name="Picture 14"/>
          <p:cNvPicPr>
            <a:picLocks noChangeAspect="1"/>
          </p:cNvPicPr>
          <p:nvPr userDrawn="1"/>
        </p:nvPicPr>
        <p:blipFill rotWithShape="1">
          <a:blip r:embed="rId2" cstate="print">
            <a:extLst>
              <a:ext uri="{28A0092B-C50C-407E-A947-70E740481C1C}">
                <a14:useLocalDpi xmlns:a14="http://schemas.microsoft.com/office/drawing/2010/main" val="0"/>
              </a:ext>
            </a:extLst>
          </a:blip>
          <a:srcRect t="93602" r="73739" b="-127"/>
          <a:stretch/>
        </p:blipFill>
        <p:spPr>
          <a:xfrm>
            <a:off x="1" y="6418907"/>
            <a:ext cx="2399168" cy="447217"/>
          </a:xfrm>
          <a:prstGeom prst="rect">
            <a:avLst/>
          </a:prstGeom>
          <a:noFill/>
          <a:ln>
            <a:noFill/>
          </a:ln>
        </p:spPr>
      </p:pic>
      <p:grpSp>
        <p:nvGrpSpPr>
          <p:cNvPr id="7" name="קבוצה 6"/>
          <p:cNvGrpSpPr/>
          <p:nvPr userDrawn="1"/>
        </p:nvGrpSpPr>
        <p:grpSpPr>
          <a:xfrm>
            <a:off x="295275" y="6061642"/>
            <a:ext cx="8851699" cy="216000"/>
            <a:chOff x="295275" y="6061642"/>
            <a:chExt cx="8851699" cy="216000"/>
          </a:xfrm>
        </p:grpSpPr>
        <p:sp>
          <p:nvSpPr>
            <p:cNvPr id="9" name="מלבן 8"/>
            <p:cNvSpPr/>
            <p:nvPr userDrawn="1"/>
          </p:nvSpPr>
          <p:spPr>
            <a:xfrm rot="10800000">
              <a:off x="607774" y="6142642"/>
              <a:ext cx="8539200" cy="54000"/>
            </a:xfrm>
            <a:prstGeom prst="rect">
              <a:avLst/>
            </a:prstGeom>
            <a:gradFill>
              <a:gsLst>
                <a:gs pos="0">
                  <a:srgbClr val="8CD2FA"/>
                </a:gs>
                <a:gs pos="100000">
                  <a:srgbClr val="6E3C89"/>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0" name="Cross 31"/>
            <p:cNvSpPr/>
            <p:nvPr userDrawn="1"/>
          </p:nvSpPr>
          <p:spPr>
            <a:xfrm>
              <a:off x="295275" y="6061642"/>
              <a:ext cx="216000" cy="216000"/>
            </a:xfrm>
            <a:prstGeom prst="plus">
              <a:avLst>
                <a:gd name="adj" fmla="val 36773"/>
              </a:avLst>
            </a:prstGeom>
            <a:solidFill>
              <a:srgbClr val="8CD2FA"/>
            </a:solid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0274517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175" y="468630"/>
            <a:ext cx="8470583" cy="582930"/>
          </a:xfrm>
          <a:prstGeom prst="rect">
            <a:avLst/>
          </a:prstGeom>
        </p:spPr>
        <p:txBody>
          <a:bodyPr anchor="b">
            <a:noAutofit/>
          </a:bodyPr>
          <a:lstStyle>
            <a:lvl1pPr>
              <a:lnSpc>
                <a:spcPts val="3600"/>
              </a:lnSpc>
              <a:defRPr sz="4000">
                <a:gradFill>
                  <a:gsLst>
                    <a:gs pos="0">
                      <a:srgbClr val="6E3C89"/>
                    </a:gs>
                    <a:gs pos="100000">
                      <a:srgbClr val="8CD2FA"/>
                    </a:gs>
                  </a:gsLst>
                  <a:lin ang="10800000" scaled="0"/>
                </a:gra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smtClean="0"/>
              <a:t>Click to edit Master title style</a:t>
            </a:r>
            <a:endParaRPr lang="en-US" dirty="0"/>
          </a:p>
        </p:txBody>
      </p:sp>
      <p:sp>
        <p:nvSpPr>
          <p:cNvPr id="8" name="Text Placeholder 7"/>
          <p:cNvSpPr>
            <a:spLocks noGrp="1"/>
          </p:cNvSpPr>
          <p:nvPr>
            <p:ph type="body" sz="quarter" idx="13"/>
          </p:nvPr>
        </p:nvSpPr>
        <p:spPr>
          <a:xfrm>
            <a:off x="1695451" y="948531"/>
            <a:ext cx="7032308" cy="320357"/>
          </a:xfrm>
          <a:prstGeom prst="rect">
            <a:avLst/>
          </a:prstGeom>
        </p:spPr>
        <p:txBody>
          <a:bodyPr>
            <a:noAutofit/>
          </a:bodyPr>
          <a:lstStyle>
            <a:lvl1pPr marL="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Table Placeholder 9"/>
          <p:cNvSpPr>
            <a:spLocks noGrp="1"/>
          </p:cNvSpPr>
          <p:nvPr>
            <p:ph type="tbl" sz="quarter" idx="14"/>
          </p:nvPr>
        </p:nvSpPr>
        <p:spPr>
          <a:xfrm>
            <a:off x="628650" y="1749425"/>
            <a:ext cx="8001000" cy="36909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dirty="0"/>
          </a:p>
        </p:txBody>
      </p:sp>
      <p:pic>
        <p:nvPicPr>
          <p:cNvPr id="13" name="Picture 12"/>
          <p:cNvPicPr>
            <a:picLocks noChangeAspect="1"/>
          </p:cNvPicPr>
          <p:nvPr userDrawn="1"/>
        </p:nvPicPr>
        <p:blipFill rotWithShape="1">
          <a:blip r:embed="rId2" cstate="print">
            <a:extLst>
              <a:ext uri="{28A0092B-C50C-407E-A947-70E740481C1C}">
                <a14:useLocalDpi xmlns:a14="http://schemas.microsoft.com/office/drawing/2010/main" val="0"/>
              </a:ext>
            </a:extLst>
          </a:blip>
          <a:srcRect t="93602" r="73739" b="-127"/>
          <a:stretch/>
        </p:blipFill>
        <p:spPr>
          <a:xfrm>
            <a:off x="1" y="6418907"/>
            <a:ext cx="2399168" cy="447217"/>
          </a:xfrm>
          <a:prstGeom prst="rect">
            <a:avLst/>
          </a:prstGeom>
          <a:noFill/>
          <a:ln>
            <a:noFill/>
          </a:ln>
        </p:spPr>
      </p:pic>
      <p:grpSp>
        <p:nvGrpSpPr>
          <p:cNvPr id="7" name="קבוצה 6"/>
          <p:cNvGrpSpPr/>
          <p:nvPr userDrawn="1"/>
        </p:nvGrpSpPr>
        <p:grpSpPr>
          <a:xfrm>
            <a:off x="295275" y="6061642"/>
            <a:ext cx="8851699" cy="216000"/>
            <a:chOff x="295275" y="6061642"/>
            <a:chExt cx="8851699" cy="216000"/>
          </a:xfrm>
        </p:grpSpPr>
        <p:sp>
          <p:nvSpPr>
            <p:cNvPr id="9" name="מלבן 8"/>
            <p:cNvSpPr/>
            <p:nvPr userDrawn="1"/>
          </p:nvSpPr>
          <p:spPr>
            <a:xfrm rot="10800000">
              <a:off x="607774" y="6142642"/>
              <a:ext cx="8539200" cy="54000"/>
            </a:xfrm>
            <a:prstGeom prst="rect">
              <a:avLst/>
            </a:prstGeom>
            <a:gradFill>
              <a:gsLst>
                <a:gs pos="0">
                  <a:srgbClr val="8CD2FA"/>
                </a:gs>
                <a:gs pos="100000">
                  <a:srgbClr val="6E3C89"/>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1" name="Cross 31"/>
            <p:cNvSpPr/>
            <p:nvPr userDrawn="1"/>
          </p:nvSpPr>
          <p:spPr>
            <a:xfrm>
              <a:off x="295275" y="6061642"/>
              <a:ext cx="216000" cy="216000"/>
            </a:xfrm>
            <a:prstGeom prst="plus">
              <a:avLst>
                <a:gd name="adj" fmla="val 36773"/>
              </a:avLst>
            </a:prstGeom>
            <a:solidFill>
              <a:srgbClr val="8CD2FA"/>
            </a:solid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94868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Section Header">
    <p:spTree>
      <p:nvGrpSpPr>
        <p:cNvPr id="1" name=""/>
        <p:cNvGrpSpPr/>
        <p:nvPr/>
      </p:nvGrpSpPr>
      <p:grpSpPr>
        <a:xfrm>
          <a:off x="0" y="0"/>
          <a:ext cx="0" cy="0"/>
          <a:chOff x="0" y="0"/>
          <a:chExt cx="0" cy="0"/>
        </a:xfrm>
      </p:grpSpPr>
      <p:sp>
        <p:nvSpPr>
          <p:cNvPr id="10" name="Rectangle 9"/>
          <p:cNvSpPr/>
          <p:nvPr userDrawn="1"/>
        </p:nvSpPr>
        <p:spPr>
          <a:xfrm rot="5400000">
            <a:off x="4793570" y="1205365"/>
            <a:ext cx="5555795" cy="3145065"/>
          </a:xfrm>
          <a:prstGeom prst="rect">
            <a:avLst/>
          </a:prstGeom>
          <a:gradFill>
            <a:gsLst>
              <a:gs pos="0">
                <a:srgbClr val="8CD2FA"/>
              </a:gs>
              <a:gs pos="91000">
                <a:srgbClr val="6E3C8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 name="Title 1"/>
          <p:cNvSpPr>
            <a:spLocks noGrp="1"/>
          </p:cNvSpPr>
          <p:nvPr>
            <p:ph type="title"/>
          </p:nvPr>
        </p:nvSpPr>
        <p:spPr>
          <a:xfrm>
            <a:off x="228600" y="599837"/>
            <a:ext cx="5401628" cy="582930"/>
          </a:xfrm>
          <a:prstGeom prst="rect">
            <a:avLst/>
          </a:prstGeom>
        </p:spPr>
        <p:txBody>
          <a:bodyPr anchor="b">
            <a:noAutofit/>
          </a:bodyPr>
          <a:lstStyle>
            <a:lvl1pPr>
              <a:lnSpc>
                <a:spcPts val="3600"/>
              </a:lnSpc>
              <a:defRPr sz="4000">
                <a:gradFill>
                  <a:gsLst>
                    <a:gs pos="0">
                      <a:srgbClr val="6E3C89"/>
                    </a:gs>
                    <a:gs pos="100000">
                      <a:srgbClr val="8CD2FA"/>
                    </a:gs>
                  </a:gsLst>
                  <a:lin ang="10800000" scaled="0"/>
                </a:gra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smtClean="0"/>
              <a:t>Click to edit Master title style</a:t>
            </a:r>
            <a:endParaRPr lang="en-US" dirty="0"/>
          </a:p>
        </p:txBody>
      </p:sp>
      <p:sp>
        <p:nvSpPr>
          <p:cNvPr id="8" name="Text Placeholder 7"/>
          <p:cNvSpPr>
            <a:spLocks noGrp="1"/>
          </p:cNvSpPr>
          <p:nvPr>
            <p:ph type="body" sz="quarter" idx="13"/>
          </p:nvPr>
        </p:nvSpPr>
        <p:spPr>
          <a:xfrm>
            <a:off x="914401" y="1079738"/>
            <a:ext cx="4715828" cy="320357"/>
          </a:xfrm>
          <a:prstGeom prst="rect">
            <a:avLst/>
          </a:prstGeom>
        </p:spPr>
        <p:txBody>
          <a:bodyPr>
            <a:noAutofit/>
          </a:bodyPr>
          <a:lstStyle>
            <a:lvl1pPr marL="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Chart Placeholder 6"/>
          <p:cNvSpPr>
            <a:spLocks noGrp="1"/>
          </p:cNvSpPr>
          <p:nvPr>
            <p:ph type="chart" sz="quarter" idx="14"/>
          </p:nvPr>
        </p:nvSpPr>
        <p:spPr>
          <a:xfrm>
            <a:off x="628650" y="1965325"/>
            <a:ext cx="5002213" cy="3806825"/>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a:p>
        </p:txBody>
      </p:sp>
      <p:pic>
        <p:nvPicPr>
          <p:cNvPr id="16" name="Picture 15"/>
          <p:cNvPicPr>
            <a:picLocks noChangeAspect="1"/>
          </p:cNvPicPr>
          <p:nvPr userDrawn="1"/>
        </p:nvPicPr>
        <p:blipFill rotWithShape="1">
          <a:blip r:embed="rId2" cstate="print">
            <a:extLst>
              <a:ext uri="{28A0092B-C50C-407E-A947-70E740481C1C}">
                <a14:useLocalDpi xmlns:a14="http://schemas.microsoft.com/office/drawing/2010/main" val="0"/>
              </a:ext>
            </a:extLst>
          </a:blip>
          <a:srcRect t="93602" r="73739" b="-127"/>
          <a:stretch/>
        </p:blipFill>
        <p:spPr>
          <a:xfrm>
            <a:off x="1" y="6418907"/>
            <a:ext cx="2399168" cy="447217"/>
          </a:xfrm>
          <a:prstGeom prst="rect">
            <a:avLst/>
          </a:prstGeom>
          <a:noFill/>
          <a:ln>
            <a:noFill/>
          </a:ln>
        </p:spPr>
      </p:pic>
      <p:grpSp>
        <p:nvGrpSpPr>
          <p:cNvPr id="9" name="קבוצה 8"/>
          <p:cNvGrpSpPr/>
          <p:nvPr userDrawn="1"/>
        </p:nvGrpSpPr>
        <p:grpSpPr>
          <a:xfrm>
            <a:off x="295275" y="6061642"/>
            <a:ext cx="8851699" cy="216000"/>
            <a:chOff x="295275" y="6061642"/>
            <a:chExt cx="8851699" cy="216000"/>
          </a:xfrm>
        </p:grpSpPr>
        <p:sp>
          <p:nvSpPr>
            <p:cNvPr id="11" name="מלבן 10"/>
            <p:cNvSpPr/>
            <p:nvPr userDrawn="1"/>
          </p:nvSpPr>
          <p:spPr>
            <a:xfrm rot="10800000">
              <a:off x="607774" y="6142642"/>
              <a:ext cx="8539200" cy="54000"/>
            </a:xfrm>
            <a:prstGeom prst="rect">
              <a:avLst/>
            </a:prstGeom>
            <a:gradFill>
              <a:gsLst>
                <a:gs pos="0">
                  <a:srgbClr val="8CD2FA"/>
                </a:gs>
                <a:gs pos="100000">
                  <a:srgbClr val="6E3C89"/>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2" name="Cross 31"/>
            <p:cNvSpPr/>
            <p:nvPr userDrawn="1"/>
          </p:nvSpPr>
          <p:spPr>
            <a:xfrm>
              <a:off x="295275" y="6061642"/>
              <a:ext cx="216000" cy="216000"/>
            </a:xfrm>
            <a:prstGeom prst="plus">
              <a:avLst>
                <a:gd name="adj" fmla="val 36773"/>
              </a:avLst>
            </a:prstGeom>
            <a:solidFill>
              <a:srgbClr val="8CD2FA"/>
            </a:solid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063439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7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305050" y="672284"/>
            <a:ext cx="6401926" cy="582930"/>
          </a:xfrm>
          <a:prstGeom prst="rect">
            <a:avLst/>
          </a:prstGeom>
        </p:spPr>
        <p:txBody>
          <a:bodyPr anchor="b">
            <a:noAutofit/>
          </a:bodyPr>
          <a:lstStyle>
            <a:lvl1pPr>
              <a:lnSpc>
                <a:spcPts val="3600"/>
              </a:lnSpc>
              <a:defRPr sz="4000">
                <a:gradFill>
                  <a:gsLst>
                    <a:gs pos="0">
                      <a:srgbClr val="6E3C89"/>
                    </a:gs>
                    <a:gs pos="100000">
                      <a:srgbClr val="8CD2FA"/>
                    </a:gs>
                  </a:gsLst>
                  <a:lin ang="10800000" scaled="0"/>
                </a:gra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smtClean="0"/>
              <a:t>Click to edit Master title style</a:t>
            </a:r>
            <a:endParaRPr lang="en-US" dirty="0"/>
          </a:p>
        </p:txBody>
      </p:sp>
      <p:sp>
        <p:nvSpPr>
          <p:cNvPr id="8" name="Text Placeholder 7"/>
          <p:cNvSpPr>
            <a:spLocks noGrp="1"/>
          </p:cNvSpPr>
          <p:nvPr>
            <p:ph type="body" sz="quarter" idx="13"/>
          </p:nvPr>
        </p:nvSpPr>
        <p:spPr>
          <a:xfrm>
            <a:off x="3752850" y="1152185"/>
            <a:ext cx="4954127" cy="320357"/>
          </a:xfrm>
          <a:prstGeom prst="rect">
            <a:avLst/>
          </a:prstGeom>
        </p:spPr>
        <p:txBody>
          <a:bodyPr>
            <a:noAutofit/>
          </a:bodyPr>
          <a:lstStyle>
            <a:lvl1pPr marL="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Chart Placeholder 6"/>
          <p:cNvSpPr>
            <a:spLocks noGrp="1"/>
          </p:cNvSpPr>
          <p:nvPr>
            <p:ph type="chart" sz="quarter" idx="14"/>
          </p:nvPr>
        </p:nvSpPr>
        <p:spPr>
          <a:xfrm>
            <a:off x="628650" y="1965325"/>
            <a:ext cx="7886700" cy="3806825"/>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a:p>
        </p:txBody>
      </p:sp>
      <p:pic>
        <p:nvPicPr>
          <p:cNvPr id="12" name="Picture 11"/>
          <p:cNvPicPr>
            <a:picLocks noChangeAspect="1"/>
          </p:cNvPicPr>
          <p:nvPr userDrawn="1"/>
        </p:nvPicPr>
        <p:blipFill rotWithShape="1">
          <a:blip r:embed="rId2" cstate="print">
            <a:extLst>
              <a:ext uri="{28A0092B-C50C-407E-A947-70E740481C1C}">
                <a14:useLocalDpi xmlns:a14="http://schemas.microsoft.com/office/drawing/2010/main" val="0"/>
              </a:ext>
            </a:extLst>
          </a:blip>
          <a:srcRect t="93602" r="73739" b="-127"/>
          <a:stretch/>
        </p:blipFill>
        <p:spPr>
          <a:xfrm>
            <a:off x="1" y="6418907"/>
            <a:ext cx="2399168" cy="447217"/>
          </a:xfrm>
          <a:prstGeom prst="rect">
            <a:avLst/>
          </a:prstGeom>
          <a:noFill/>
          <a:ln>
            <a:noFill/>
          </a:ln>
        </p:spPr>
      </p:pic>
      <p:grpSp>
        <p:nvGrpSpPr>
          <p:cNvPr id="9" name="קבוצה 8"/>
          <p:cNvGrpSpPr/>
          <p:nvPr userDrawn="1"/>
        </p:nvGrpSpPr>
        <p:grpSpPr>
          <a:xfrm>
            <a:off x="295275" y="6061642"/>
            <a:ext cx="8851699" cy="216000"/>
            <a:chOff x="295275" y="6061642"/>
            <a:chExt cx="8851699" cy="216000"/>
          </a:xfrm>
        </p:grpSpPr>
        <p:sp>
          <p:nvSpPr>
            <p:cNvPr id="10" name="מלבן 9"/>
            <p:cNvSpPr/>
            <p:nvPr userDrawn="1"/>
          </p:nvSpPr>
          <p:spPr>
            <a:xfrm rot="10800000">
              <a:off x="607774" y="6142642"/>
              <a:ext cx="8539200" cy="54000"/>
            </a:xfrm>
            <a:prstGeom prst="rect">
              <a:avLst/>
            </a:prstGeom>
            <a:gradFill>
              <a:gsLst>
                <a:gs pos="0">
                  <a:srgbClr val="8CD2FA"/>
                </a:gs>
                <a:gs pos="100000">
                  <a:srgbClr val="6E3C89"/>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3" name="Cross 31"/>
            <p:cNvSpPr/>
            <p:nvPr userDrawn="1"/>
          </p:nvSpPr>
          <p:spPr>
            <a:xfrm>
              <a:off x="295275" y="6061642"/>
              <a:ext cx="216000" cy="216000"/>
            </a:xfrm>
            <a:prstGeom prst="plus">
              <a:avLst>
                <a:gd name="adj" fmla="val 36773"/>
              </a:avLst>
            </a:prstGeom>
            <a:solidFill>
              <a:srgbClr val="8CD2FA"/>
            </a:solid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146993775"/>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54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1_Section Header">
    <p:spTree>
      <p:nvGrpSpPr>
        <p:cNvPr id="1" name=""/>
        <p:cNvGrpSpPr/>
        <p:nvPr/>
      </p:nvGrpSpPr>
      <p:grpSpPr>
        <a:xfrm>
          <a:off x="0" y="0"/>
          <a:ext cx="0" cy="0"/>
          <a:chOff x="0" y="0"/>
          <a:chExt cx="0" cy="0"/>
        </a:xfrm>
      </p:grpSpPr>
      <p:sp>
        <p:nvSpPr>
          <p:cNvPr id="8" name="Rectangle 7"/>
          <p:cNvSpPr/>
          <p:nvPr userDrawn="1"/>
        </p:nvSpPr>
        <p:spPr>
          <a:xfrm>
            <a:off x="0" y="1452789"/>
            <a:ext cx="9144000" cy="3677559"/>
          </a:xfrm>
          <a:prstGeom prst="rect">
            <a:avLst/>
          </a:prstGeom>
          <a:gradFill>
            <a:gsLst>
              <a:gs pos="0">
                <a:srgbClr val="8CD2FA"/>
              </a:gs>
              <a:gs pos="100000">
                <a:srgbClr val="6E3C89"/>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9" name="Straight Connector 8"/>
          <p:cNvCxnSpPr/>
          <p:nvPr userDrawn="1"/>
        </p:nvCxnSpPr>
        <p:spPr>
          <a:xfrm flipH="1">
            <a:off x="0" y="1452789"/>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flipH="1">
            <a:off x="0" y="5123998"/>
            <a:ext cx="9144000" cy="0"/>
          </a:xfrm>
          <a:prstGeom prst="line">
            <a:avLst/>
          </a:prstGeom>
          <a:ln w="38100">
            <a:gradFill>
              <a:gsLst>
                <a:gs pos="0">
                  <a:srgbClr val="8CD2FA"/>
                </a:gs>
                <a:gs pos="100000">
                  <a:srgbClr val="6E3C89"/>
                </a:gs>
              </a:gsLst>
              <a:lin ang="10800000" scaled="0"/>
            </a:gra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5806440" y="2738439"/>
            <a:ext cx="2114550" cy="827721"/>
          </a:xfrm>
          <a:prstGeom prst="rect">
            <a:avLst/>
          </a:prstGeom>
        </p:spPr>
        <p:txBody>
          <a:bodyPr anchor="b">
            <a:noAutofit/>
          </a:bodyPr>
          <a:lstStyle>
            <a:lvl1pPr>
              <a:defRPr sz="7200">
                <a:solidFill>
                  <a:schemeClr val="bg1"/>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smtClean="0"/>
              <a:t>Click to edit Master title style</a:t>
            </a:r>
            <a:endParaRPr lang="en-US"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29575" y="1994535"/>
            <a:ext cx="628650" cy="628650"/>
          </a:xfrm>
          <a:prstGeom prst="rect">
            <a:avLst/>
          </a:prstGeom>
        </p:spPr>
      </p:pic>
      <p:sp>
        <p:nvSpPr>
          <p:cNvPr id="14" name="Picture Placeholder 18"/>
          <p:cNvSpPr>
            <a:spLocks noGrp="1"/>
          </p:cNvSpPr>
          <p:nvPr>
            <p:ph type="pic" sz="quarter" idx="14"/>
          </p:nvPr>
        </p:nvSpPr>
        <p:spPr>
          <a:xfrm>
            <a:off x="414335"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dirty="0"/>
          </a:p>
        </p:txBody>
      </p:sp>
      <p:sp>
        <p:nvSpPr>
          <p:cNvPr id="15" name="Picture Placeholder 18"/>
          <p:cNvSpPr>
            <a:spLocks noGrp="1"/>
          </p:cNvSpPr>
          <p:nvPr>
            <p:ph type="pic" sz="quarter" idx="15"/>
          </p:nvPr>
        </p:nvSpPr>
        <p:spPr>
          <a:xfrm>
            <a:off x="1709735"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a:p>
        </p:txBody>
      </p:sp>
      <p:sp>
        <p:nvSpPr>
          <p:cNvPr id="16" name="Picture Placeholder 18"/>
          <p:cNvSpPr>
            <a:spLocks noGrp="1"/>
          </p:cNvSpPr>
          <p:nvPr>
            <p:ph type="pic" sz="quarter" idx="16"/>
          </p:nvPr>
        </p:nvSpPr>
        <p:spPr>
          <a:xfrm>
            <a:off x="3005135" y="5821911"/>
            <a:ext cx="1142321" cy="516338"/>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stStyle>
          <a:p>
            <a:endParaRPr lang="en-GB"/>
          </a:p>
        </p:txBody>
      </p:sp>
    </p:spTree>
    <p:extLst>
      <p:ext uri="{BB962C8B-B14F-4D97-AF65-F5344CB8AC3E}">
        <p14:creationId xmlns:p14="http://schemas.microsoft.com/office/powerpoint/2010/main" val="10017927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95525" y="672284"/>
            <a:ext cx="6411451" cy="582930"/>
          </a:xfrm>
          <a:prstGeom prst="rect">
            <a:avLst/>
          </a:prstGeom>
        </p:spPr>
        <p:txBody>
          <a:bodyPr anchor="b">
            <a:noAutofit/>
          </a:bodyPr>
          <a:lstStyle>
            <a:lvl1pPr>
              <a:lnSpc>
                <a:spcPts val="3600"/>
              </a:lnSpc>
              <a:defRPr sz="4000">
                <a:gradFill>
                  <a:gsLst>
                    <a:gs pos="0">
                      <a:srgbClr val="6E3C89"/>
                    </a:gs>
                    <a:gs pos="100000">
                      <a:srgbClr val="8CD2FA"/>
                    </a:gs>
                  </a:gsLst>
                  <a:lin ang="10800000" scaled="0"/>
                </a:gra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smtClean="0"/>
              <a:t>Click to edit Master title style</a:t>
            </a:r>
            <a:endParaRPr lang="en-US" dirty="0"/>
          </a:p>
        </p:txBody>
      </p:sp>
      <p:sp>
        <p:nvSpPr>
          <p:cNvPr id="8" name="Text Placeholder 7"/>
          <p:cNvSpPr>
            <a:spLocks noGrp="1"/>
          </p:cNvSpPr>
          <p:nvPr>
            <p:ph type="body" sz="quarter" idx="13"/>
          </p:nvPr>
        </p:nvSpPr>
        <p:spPr>
          <a:xfrm>
            <a:off x="3695701" y="1152185"/>
            <a:ext cx="5011276" cy="320357"/>
          </a:xfrm>
          <a:prstGeom prst="rect">
            <a:avLst/>
          </a:prstGeom>
        </p:spPr>
        <p:txBody>
          <a:bodyPr>
            <a:noAutofit/>
          </a:bodyPr>
          <a:lstStyle>
            <a:lvl1pPr marL="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4572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9144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3716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1828800" indent="0">
              <a:buNone/>
              <a:defRPr sz="2400">
                <a:solidFill>
                  <a:srgbClr val="8799A8"/>
                </a:solidFill>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12" name="Picture 11"/>
          <p:cNvPicPr>
            <a:picLocks noChangeAspect="1"/>
          </p:cNvPicPr>
          <p:nvPr userDrawn="1"/>
        </p:nvPicPr>
        <p:blipFill rotWithShape="1">
          <a:blip r:embed="rId2" cstate="print">
            <a:extLst>
              <a:ext uri="{28A0092B-C50C-407E-A947-70E740481C1C}">
                <a14:useLocalDpi xmlns:a14="http://schemas.microsoft.com/office/drawing/2010/main" val="0"/>
              </a:ext>
            </a:extLst>
          </a:blip>
          <a:srcRect t="93602" r="73739" b="-127"/>
          <a:stretch/>
        </p:blipFill>
        <p:spPr>
          <a:xfrm>
            <a:off x="1" y="6418907"/>
            <a:ext cx="2399168" cy="447217"/>
          </a:xfrm>
          <a:prstGeom prst="rect">
            <a:avLst/>
          </a:prstGeom>
          <a:noFill/>
          <a:ln>
            <a:noFill/>
          </a:ln>
        </p:spPr>
      </p:pic>
      <p:grpSp>
        <p:nvGrpSpPr>
          <p:cNvPr id="6" name="קבוצה 5"/>
          <p:cNvGrpSpPr/>
          <p:nvPr userDrawn="1"/>
        </p:nvGrpSpPr>
        <p:grpSpPr>
          <a:xfrm>
            <a:off x="295275" y="6061642"/>
            <a:ext cx="8851699" cy="216000"/>
            <a:chOff x="295275" y="6061642"/>
            <a:chExt cx="8851699" cy="216000"/>
          </a:xfrm>
        </p:grpSpPr>
        <p:sp>
          <p:nvSpPr>
            <p:cNvPr id="7" name="מלבן 6"/>
            <p:cNvSpPr/>
            <p:nvPr userDrawn="1"/>
          </p:nvSpPr>
          <p:spPr>
            <a:xfrm rot="10800000">
              <a:off x="607774" y="6142642"/>
              <a:ext cx="8539200" cy="54000"/>
            </a:xfrm>
            <a:prstGeom prst="rect">
              <a:avLst/>
            </a:prstGeom>
            <a:gradFill>
              <a:gsLst>
                <a:gs pos="0">
                  <a:srgbClr val="8CD2FA"/>
                </a:gs>
                <a:gs pos="100000">
                  <a:srgbClr val="6E3C89"/>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Cross 31"/>
            <p:cNvSpPr/>
            <p:nvPr userDrawn="1"/>
          </p:nvSpPr>
          <p:spPr>
            <a:xfrm>
              <a:off x="295275" y="6061642"/>
              <a:ext cx="216000" cy="216000"/>
            </a:xfrm>
            <a:prstGeom prst="plus">
              <a:avLst>
                <a:gd name="adj" fmla="val 36773"/>
              </a:avLst>
            </a:prstGeom>
            <a:solidFill>
              <a:srgbClr val="8CD2FA"/>
            </a:solidFill>
            <a:ln w="381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245494313"/>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542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419112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94" r:id="rId7"/>
    <p:sldLayoutId id="2147483703" r:id="rId8"/>
  </p:sldLayoutIdLst>
  <p:hf hdr="0" ftr="0" dt="0"/>
  <p:txStyles>
    <p:titleStyle>
      <a:lvl1pPr algn="r" defTabSz="914400" rtl="1" eaLnBrk="1" latinLnBrk="0" hangingPunct="1">
        <a:lnSpc>
          <a:spcPct val="90000"/>
        </a:lnSpc>
        <a:spcBef>
          <a:spcPct val="0"/>
        </a:spcBef>
        <a:buNone/>
        <a:defRPr sz="4400" kern="1200">
          <a:solidFill>
            <a:schemeClr val="tx1"/>
          </a:solidFill>
          <a:latin typeface="FbReforma Medium" panose="02020603050405020304" pitchFamily="18" charset="-79"/>
          <a:ea typeface="+mj-ea"/>
          <a:cs typeface="FbReforma Medium" panose="02020603050405020304" pitchFamily="18" charset="-79"/>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FbReforma Medium" panose="02020603050405020304" pitchFamily="18" charset="-79"/>
          <a:ea typeface="+mn-ea"/>
          <a:cs typeface="FbReforma Medium" panose="02020603050405020304" pitchFamily="18" charset="-79"/>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FbReforma Medium" panose="02020603050405020304" pitchFamily="18" charset="-79"/>
          <a:ea typeface="+mn-ea"/>
          <a:cs typeface="FbReforma Medium" panose="02020603050405020304" pitchFamily="18" charset="-79"/>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FbReforma Medium" panose="02020603050405020304" pitchFamily="18" charset="-79"/>
          <a:ea typeface="+mn-ea"/>
          <a:cs typeface="FbReforma Medium" panose="02020603050405020304" pitchFamily="18" charset="-79"/>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FbReforma Medium" panose="02020603050405020304" pitchFamily="18" charset="-79"/>
          <a:ea typeface="+mn-ea"/>
          <a:cs typeface="FbReforma Medium" panose="02020603050405020304" pitchFamily="18" charset="-79"/>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FbReforma Medium" panose="02020603050405020304" pitchFamily="18" charset="-79"/>
          <a:ea typeface="+mn-ea"/>
          <a:cs typeface="FbReforma Medium" panose="02020603050405020304" pitchFamily="18" charset="-79"/>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6163152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Lst>
  <p:hf hdr="0" ftr="0" dt="0"/>
  <p:txStyles>
    <p:titleStyle>
      <a:lvl1pPr algn="r" defTabSz="914400" rtl="1" eaLnBrk="1" latinLnBrk="0" hangingPunct="1">
        <a:lnSpc>
          <a:spcPct val="90000"/>
        </a:lnSpc>
        <a:spcBef>
          <a:spcPct val="0"/>
        </a:spcBef>
        <a:buNone/>
        <a:defRPr sz="4400" kern="1200">
          <a:solidFill>
            <a:schemeClr val="tx1"/>
          </a:solidFill>
          <a:latin typeface="FbReforma Medium" panose="02020603050405020304" pitchFamily="18" charset="-79"/>
          <a:ea typeface="+mj-ea"/>
          <a:cs typeface="FbReforma Medium" panose="02020603050405020304" pitchFamily="18" charset="-79"/>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FbReforma Medium" panose="02020603050405020304" pitchFamily="18" charset="-79"/>
          <a:ea typeface="+mn-ea"/>
          <a:cs typeface="FbReforma Medium" panose="02020603050405020304" pitchFamily="18" charset="-79"/>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FbReforma Medium" panose="02020603050405020304" pitchFamily="18" charset="-79"/>
          <a:ea typeface="+mn-ea"/>
          <a:cs typeface="FbReforma Medium" panose="02020603050405020304" pitchFamily="18" charset="-79"/>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FbReforma Medium" panose="02020603050405020304" pitchFamily="18" charset="-79"/>
          <a:ea typeface="+mn-ea"/>
          <a:cs typeface="FbReforma Medium" panose="02020603050405020304" pitchFamily="18" charset="-79"/>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FbReforma Medium" panose="02020603050405020304" pitchFamily="18" charset="-79"/>
          <a:ea typeface="+mn-ea"/>
          <a:cs typeface="FbReforma Medium" panose="02020603050405020304" pitchFamily="18" charset="-79"/>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FbReforma Medium" panose="02020603050405020304" pitchFamily="18" charset="-79"/>
          <a:ea typeface="+mn-ea"/>
          <a:cs typeface="FbReforma Medium" panose="02020603050405020304" pitchFamily="18" charset="-79"/>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package" Target="../embeddings/Microsoft_Word_Document1.docx"/><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5.emf"/><Relationship Id="rId4" Type="http://schemas.openxmlformats.org/officeDocument/2006/relationships/package" Target="../embeddings/Microsoft_Word_Document2.docx"/></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5.emf"/><Relationship Id="rId4" Type="http://schemas.openxmlformats.org/officeDocument/2006/relationships/package" Target="../embeddings/Microsoft_Word_Document3.docx"/></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5.emf"/><Relationship Id="rId4" Type="http://schemas.openxmlformats.org/officeDocument/2006/relationships/package" Target="../embeddings/Microsoft_Word_Document4.docx"/></Relationships>
</file>

<file path=ppt/slides/_rels/slide11.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13.xml"/><Relationship Id="rId1" Type="http://schemas.openxmlformats.org/officeDocument/2006/relationships/slideLayout" Target="../slideLayouts/slideLayout3.xml"/><Relationship Id="rId5" Type="http://schemas.openxmlformats.org/officeDocument/2006/relationships/slide" Target="slide17.xml"/><Relationship Id="rId4" Type="http://schemas.openxmlformats.org/officeDocument/2006/relationships/slide" Target="slide1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slide" Target="slide11.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5" Type="http://schemas.openxmlformats.org/officeDocument/2006/relationships/slide" Target="slide11.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 Target="slide11.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20.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slide" Target="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21.png"/><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5.emf"/><Relationship Id="rId4" Type="http://schemas.openxmlformats.org/officeDocument/2006/relationships/package" Target="../embeddings/Microsoft_Word_Document5.docx"/></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מציין מיקום של תמונה 3"/>
          <p:cNvPicPr>
            <a:picLocks noGrp="1" noChangeAspect="1"/>
          </p:cNvPicPr>
          <p:nvPr>
            <p:ph type="pic" sz="quarter" idx="16"/>
          </p:nvPr>
        </p:nvPicPr>
        <p:blipFill>
          <a:blip r:embed="rId4" cstate="print">
            <a:extLst>
              <a:ext uri="{28A0092B-C50C-407E-A947-70E740481C1C}">
                <a14:useLocalDpi xmlns:a14="http://schemas.microsoft.com/office/drawing/2010/main" val="0"/>
              </a:ext>
            </a:extLst>
          </a:blip>
          <a:srcRect t="19883" b="19883"/>
          <a:stretch>
            <a:fillRect/>
          </a:stretch>
        </p:blipFill>
        <p:spPr/>
      </p:pic>
      <p:sp>
        <p:nvSpPr>
          <p:cNvPr id="2" name="Title 1"/>
          <p:cNvSpPr>
            <a:spLocks noGrp="1"/>
          </p:cNvSpPr>
          <p:nvPr>
            <p:ph type="ctrTitle"/>
          </p:nvPr>
        </p:nvSpPr>
        <p:spPr>
          <a:xfrm>
            <a:off x="359229" y="2293333"/>
            <a:ext cx="8156121" cy="1421417"/>
          </a:xfrm>
        </p:spPr>
        <p:txBody>
          <a:bodyPr>
            <a:noAutofit/>
          </a:bodyPr>
          <a:lstStyle/>
          <a:p>
            <a:pPr algn="ctr"/>
            <a:r>
              <a:rPr lang="he-IL" sz="3600" dirty="0" smtClean="0">
                <a:cs typeface="+mn-cs"/>
              </a:rPr>
              <a:t>הצגת טיוטת המלצות דו"ח הוועדה לקידום נשים </a:t>
            </a:r>
            <a:r>
              <a:rPr lang="he-IL" sz="3600" dirty="0">
                <a:cs typeface="+mn-cs"/>
              </a:rPr>
              <a:t>בשלטון המקומי</a:t>
            </a:r>
            <a:endParaRPr lang="en-GB" sz="3600" dirty="0">
              <a:cs typeface="+mn-cs"/>
            </a:endParaRPr>
          </a:p>
        </p:txBody>
      </p:sp>
      <p:sp>
        <p:nvSpPr>
          <p:cNvPr id="6" name="Text Placeholder 5"/>
          <p:cNvSpPr>
            <a:spLocks noGrp="1"/>
          </p:cNvSpPr>
          <p:nvPr>
            <p:ph type="body" sz="quarter" idx="13"/>
          </p:nvPr>
        </p:nvSpPr>
        <p:spPr/>
        <p:txBody>
          <a:bodyPr/>
          <a:lstStyle/>
          <a:p>
            <a:r>
              <a:rPr lang="he-IL" dirty="0" smtClean="0">
                <a:solidFill>
                  <a:schemeClr val="bg1"/>
                </a:solidFill>
                <a:cs typeface="+mn-cs"/>
              </a:rPr>
              <a:t>הועדה לקידום מעמד האישה- נובמבר 2017</a:t>
            </a:r>
            <a:endParaRPr lang="en-GB" dirty="0">
              <a:solidFill>
                <a:schemeClr val="bg1"/>
              </a:solidFill>
              <a:cs typeface="+mn-cs"/>
            </a:endParaRPr>
          </a:p>
        </p:txBody>
      </p:sp>
      <p:pic>
        <p:nvPicPr>
          <p:cNvPr id="8"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34070" y="1983173"/>
            <a:ext cx="376063" cy="376063"/>
          </a:xfrm>
          <a:prstGeom prst="rect">
            <a:avLst/>
          </a:prstGeom>
        </p:spPr>
      </p:pic>
      <p:graphicFrame>
        <p:nvGraphicFramePr>
          <p:cNvPr id="13" name="אובייקט 12"/>
          <p:cNvGraphicFramePr>
            <a:graphicFrameLocks noChangeAspect="1"/>
          </p:cNvGraphicFramePr>
          <p:nvPr>
            <p:extLst>
              <p:ext uri="{D42A27DB-BD31-4B8C-83A1-F6EECF244321}">
                <p14:modId xmlns:p14="http://schemas.microsoft.com/office/powerpoint/2010/main" val="3279743241"/>
              </p:ext>
            </p:extLst>
          </p:nvPr>
        </p:nvGraphicFramePr>
        <p:xfrm>
          <a:off x="1400175" y="144463"/>
          <a:ext cx="6215063" cy="1354137"/>
        </p:xfrm>
        <a:graphic>
          <a:graphicData uri="http://schemas.openxmlformats.org/presentationml/2006/ole">
            <mc:AlternateContent xmlns:mc="http://schemas.openxmlformats.org/markup-compatibility/2006">
              <mc:Choice xmlns:v="urn:schemas-microsoft-com:vml" Requires="v">
                <p:oleObj spid="_x0000_s1042" name="מסמך" r:id="rId7" imgW="6215304" imgH="1354677" progId="Word.Document.12">
                  <p:embed/>
                </p:oleObj>
              </mc:Choice>
              <mc:Fallback>
                <p:oleObj name="מסמך" r:id="rId7" imgW="6215304" imgH="1354677" progId="Word.Document.12">
                  <p:embed/>
                  <p:pic>
                    <p:nvPicPr>
                      <p:cNvPr id="0" name="אובייקט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00175" y="144463"/>
                        <a:ext cx="6215063"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438502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nSpc>
                <a:spcPct val="150000"/>
              </a:lnSpc>
            </a:pPr>
            <a:r>
              <a:rPr lang="he-IL" sz="3200" b="1" dirty="0">
                <a:latin typeface="Arial" panose="020B0604020202020204" pitchFamily="34" charset="0"/>
                <a:cs typeface="Arial" panose="020B0604020202020204" pitchFamily="34" charset="0"/>
              </a:rPr>
              <a:t>התופעות הבלתי </a:t>
            </a:r>
            <a:r>
              <a:rPr lang="he-IL" sz="3200" b="1" dirty="0" smtClean="0">
                <a:latin typeface="Arial" panose="020B0604020202020204" pitchFamily="34" charset="0"/>
                <a:cs typeface="Arial" panose="020B0604020202020204" pitchFamily="34" charset="0"/>
              </a:rPr>
              <a:t>רצויות</a:t>
            </a:r>
            <a:r>
              <a:rPr lang="he-IL" sz="2400" dirty="0" smtClean="0">
                <a:latin typeface="Arial" panose="020B0604020202020204" pitchFamily="34" charset="0"/>
                <a:cs typeface="Arial" panose="020B0604020202020204" pitchFamily="34" charset="0"/>
              </a:rPr>
              <a:t/>
            </a:r>
            <a:br>
              <a:rPr lang="he-IL" sz="2400" dirty="0" smtClean="0">
                <a:latin typeface="Arial" panose="020B0604020202020204" pitchFamily="34" charset="0"/>
                <a:cs typeface="Arial" panose="020B0604020202020204" pitchFamily="34" charset="0"/>
              </a:rPr>
            </a:br>
            <a:r>
              <a:rPr lang="he-IL" sz="2400" dirty="0" smtClean="0">
                <a:latin typeface="Arial" panose="020B0604020202020204" pitchFamily="34" charset="0"/>
                <a:cs typeface="Arial" panose="020B0604020202020204" pitchFamily="34" charset="0"/>
              </a:rPr>
              <a:t>תיאור </a:t>
            </a:r>
            <a:r>
              <a:rPr lang="he-IL" sz="2400" dirty="0">
                <a:latin typeface="Arial" panose="020B0604020202020204" pitchFamily="34" charset="0"/>
                <a:cs typeface="Arial" panose="020B0604020202020204" pitchFamily="34" charset="0"/>
              </a:rPr>
              <a:t>תמונת </a:t>
            </a:r>
            <a:r>
              <a:rPr lang="he-IL" sz="2400" dirty="0" smtClean="0">
                <a:latin typeface="Arial" panose="020B0604020202020204" pitchFamily="34" charset="0"/>
                <a:cs typeface="Arial" panose="020B0604020202020204" pitchFamily="34" charset="0"/>
              </a:rPr>
              <a:t>מצב</a:t>
            </a:r>
            <a:br>
              <a:rPr lang="he-IL" sz="2400" dirty="0" smtClean="0">
                <a:latin typeface="Arial" panose="020B0604020202020204" pitchFamily="34" charset="0"/>
                <a:cs typeface="Arial" panose="020B0604020202020204" pitchFamily="34" charset="0"/>
              </a:rPr>
            </a:br>
            <a:r>
              <a:rPr lang="he-IL" sz="2400" dirty="0" smtClean="0">
                <a:latin typeface="Arial" panose="020B0604020202020204" pitchFamily="34" charset="0"/>
                <a:cs typeface="Arial" panose="020B0604020202020204" pitchFamily="34" charset="0"/>
              </a:rPr>
              <a:t>המלצות</a:t>
            </a:r>
            <a:endParaRPr lang="en-GB" sz="2400" dirty="0">
              <a:latin typeface="Arial" panose="020B0604020202020204" pitchFamily="34" charset="0"/>
              <a:cs typeface="Arial" panose="020B0604020202020204" pitchFamily="34" charset="0"/>
            </a:endParaRPr>
          </a:p>
        </p:txBody>
      </p:sp>
      <p:graphicFrame>
        <p:nvGraphicFramePr>
          <p:cNvPr id="7" name="אובייקט 6"/>
          <p:cNvGraphicFramePr>
            <a:graphicFrameLocks noChangeAspect="1"/>
          </p:cNvGraphicFramePr>
          <p:nvPr>
            <p:extLst>
              <p:ext uri="{D42A27DB-BD31-4B8C-83A1-F6EECF244321}">
                <p14:modId xmlns:p14="http://schemas.microsoft.com/office/powerpoint/2010/main" val="3279743241"/>
              </p:ext>
            </p:extLst>
          </p:nvPr>
        </p:nvGraphicFramePr>
        <p:xfrm>
          <a:off x="1400175" y="144463"/>
          <a:ext cx="6215063" cy="1354137"/>
        </p:xfrm>
        <a:graphic>
          <a:graphicData uri="http://schemas.openxmlformats.org/presentationml/2006/ole">
            <mc:AlternateContent xmlns:mc="http://schemas.openxmlformats.org/markup-compatibility/2006">
              <mc:Choice xmlns:v="urn:schemas-microsoft-com:vml" Requires="v">
                <p:oleObj spid="_x0000_s2062" name="מסמך" r:id="rId4" imgW="6215304" imgH="1354677" progId="Word.Document.12">
                  <p:embed/>
                </p:oleObj>
              </mc:Choice>
              <mc:Fallback>
                <p:oleObj name="מסמך" r:id="rId4" imgW="6215304" imgH="1354677" progId="Word.Document.12">
                  <p:embed/>
                  <p:pic>
                    <p:nvPicPr>
                      <p:cNvPr id="0" name="אובייקט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0175" y="144463"/>
                        <a:ext cx="6215063"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8384862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dirty="0" smtClean="0">
                <a:latin typeface="Arial" panose="020B0604020202020204" pitchFamily="34" charset="0"/>
                <a:cs typeface="Arial" panose="020B0604020202020204" pitchFamily="34" charset="0"/>
              </a:rPr>
              <a:t>התופעות הבלתי רצויות</a:t>
            </a:r>
            <a:endParaRPr lang="en-GB" dirty="0">
              <a:latin typeface="Arial" panose="020B0604020202020204" pitchFamily="34" charset="0"/>
              <a:cs typeface="Arial" panose="020B0604020202020204" pitchFamily="34" charset="0"/>
            </a:endParaRPr>
          </a:p>
        </p:txBody>
      </p:sp>
      <p:sp>
        <p:nvSpPr>
          <p:cNvPr id="6" name="Text Placeholder 5"/>
          <p:cNvSpPr>
            <a:spLocks noGrp="1"/>
          </p:cNvSpPr>
          <p:nvPr>
            <p:ph type="body" sz="quarter" idx="13"/>
          </p:nvPr>
        </p:nvSpPr>
        <p:spPr/>
        <p:txBody>
          <a:bodyPr>
            <a:noAutofit/>
          </a:bodyPr>
          <a:lstStyle/>
          <a:p>
            <a:r>
              <a:rPr lang="he-IL" sz="2000" dirty="0" smtClean="0">
                <a:latin typeface="Arial" panose="020B0604020202020204" pitchFamily="34" charset="0"/>
                <a:cs typeface="Arial" panose="020B0604020202020204" pitchFamily="34" charset="0"/>
              </a:rPr>
              <a:t>והבעיות הגורמות להן</a:t>
            </a:r>
            <a:endParaRPr lang="en-GB" sz="2000" dirty="0">
              <a:latin typeface="Arial" panose="020B0604020202020204" pitchFamily="34" charset="0"/>
              <a:cs typeface="Arial" panose="020B0604020202020204" pitchFamily="34" charset="0"/>
            </a:endParaRPr>
          </a:p>
        </p:txBody>
      </p:sp>
      <p:graphicFrame>
        <p:nvGraphicFramePr>
          <p:cNvPr id="8" name="דיאגרמה 7"/>
          <p:cNvGraphicFramePr/>
          <p:nvPr>
            <p:extLst>
              <p:ext uri="{D42A27DB-BD31-4B8C-83A1-F6EECF244321}">
                <p14:modId xmlns:p14="http://schemas.microsoft.com/office/powerpoint/2010/main" val="4138864187"/>
              </p:ext>
            </p:extLst>
          </p:nvPr>
        </p:nvGraphicFramePr>
        <p:xfrm>
          <a:off x="2102499" y="1456817"/>
          <a:ext cx="5100734" cy="17435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6" name="קבוצה 25"/>
          <p:cNvGrpSpPr/>
          <p:nvPr/>
        </p:nvGrpSpPr>
        <p:grpSpPr>
          <a:xfrm>
            <a:off x="628298" y="3953747"/>
            <a:ext cx="8248752" cy="1458014"/>
            <a:chOff x="479006" y="4112362"/>
            <a:chExt cx="8248752" cy="1458014"/>
          </a:xfrm>
        </p:grpSpPr>
        <p:sp>
          <p:nvSpPr>
            <p:cNvPr id="24" name="Rectangle 131"/>
            <p:cNvSpPr/>
            <p:nvPr/>
          </p:nvSpPr>
          <p:spPr>
            <a:xfrm>
              <a:off x="7203234" y="4273531"/>
              <a:ext cx="1358726" cy="1296845"/>
            </a:xfrm>
            <a:prstGeom prst="rect">
              <a:avLst/>
            </a:prstGeom>
            <a:noFill/>
            <a:ln w="50800">
              <a:gradFill>
                <a:gsLst>
                  <a:gs pos="53000">
                    <a:srgbClr val="8CD2FA"/>
                  </a:gs>
                  <a:gs pos="100000">
                    <a:srgbClr val="6E3C89"/>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he-IL" sz="1600" dirty="0" smtClean="0">
                  <a:solidFill>
                    <a:srgbClr val="6E3C89"/>
                  </a:solidFill>
                  <a:latin typeface="Arial" panose="020B0604020202020204" pitchFamily="34" charset="0"/>
                  <a:ea typeface="Arial Unicode MS" panose="020B0604020202020204" pitchFamily="34" charset="-128"/>
                  <a:cs typeface="Arial" panose="020B0604020202020204" pitchFamily="34" charset="0"/>
                </a:rPr>
                <a:t>היעדר מידע</a:t>
              </a:r>
              <a:endParaRPr lang="en-GB" sz="1600"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25" name="Cross 132"/>
            <p:cNvSpPr/>
            <p:nvPr/>
          </p:nvSpPr>
          <p:spPr>
            <a:xfrm>
              <a:off x="8403758" y="4112362"/>
              <a:ext cx="324000" cy="325614"/>
            </a:xfrm>
            <a:prstGeom prst="plus">
              <a:avLst>
                <a:gd name="adj" fmla="val 36773"/>
              </a:avLst>
            </a:prstGeom>
            <a:solidFill>
              <a:srgbClr val="8CD2FA"/>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GB" sz="1600">
                <a:latin typeface="Arial" panose="020B0604020202020204" pitchFamily="34" charset="0"/>
                <a:ea typeface="Arial Unicode MS" panose="020B0604020202020204" pitchFamily="34" charset="-128"/>
                <a:cs typeface="Arial" panose="020B0604020202020204" pitchFamily="34" charset="0"/>
              </a:endParaRPr>
            </a:p>
          </p:txBody>
        </p:sp>
        <p:sp>
          <p:nvSpPr>
            <p:cNvPr id="22" name="Rectangle 129"/>
            <p:cNvSpPr/>
            <p:nvPr/>
          </p:nvSpPr>
          <p:spPr>
            <a:xfrm>
              <a:off x="2160063" y="4273531"/>
              <a:ext cx="1358726" cy="1296845"/>
            </a:xfrm>
            <a:prstGeom prst="rect">
              <a:avLst/>
            </a:prstGeom>
            <a:noFill/>
            <a:ln w="50800">
              <a:gradFill>
                <a:gsLst>
                  <a:gs pos="53000">
                    <a:srgbClr val="8CD2FA"/>
                  </a:gs>
                  <a:gs pos="100000">
                    <a:srgbClr val="6E3C89"/>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he-IL" sz="1600" dirty="0" smtClean="0">
                  <a:solidFill>
                    <a:srgbClr val="6E3C89"/>
                  </a:solidFill>
                  <a:latin typeface="Arial" panose="020B0604020202020204" pitchFamily="34" charset="0"/>
                  <a:ea typeface="Arial Unicode MS" panose="020B0604020202020204" pitchFamily="34" charset="-128"/>
                  <a:cs typeface="Arial" panose="020B0604020202020204" pitchFamily="34" charset="0"/>
                </a:rPr>
                <a:t>היעדר אכיפה יעילה</a:t>
              </a:r>
              <a:endParaRPr lang="en-GB" sz="1600"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23" name="Cross 130"/>
            <p:cNvSpPr/>
            <p:nvPr/>
          </p:nvSpPr>
          <p:spPr>
            <a:xfrm>
              <a:off x="3360587" y="4112362"/>
              <a:ext cx="324000" cy="325614"/>
            </a:xfrm>
            <a:prstGeom prst="plus">
              <a:avLst>
                <a:gd name="adj" fmla="val 36773"/>
              </a:avLst>
            </a:prstGeom>
            <a:solidFill>
              <a:srgbClr val="8CD2FA"/>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GB" sz="1600">
                <a:latin typeface="Arial" panose="020B0604020202020204" pitchFamily="34" charset="0"/>
                <a:ea typeface="Arial Unicode MS" panose="020B0604020202020204" pitchFamily="34" charset="-128"/>
                <a:cs typeface="Arial" panose="020B0604020202020204" pitchFamily="34" charset="0"/>
              </a:endParaRPr>
            </a:p>
          </p:txBody>
        </p:sp>
        <p:sp>
          <p:nvSpPr>
            <p:cNvPr id="20" name="Rectangle 127"/>
            <p:cNvSpPr/>
            <p:nvPr/>
          </p:nvSpPr>
          <p:spPr>
            <a:xfrm>
              <a:off x="3841120" y="4273531"/>
              <a:ext cx="1358726" cy="1296845"/>
            </a:xfrm>
            <a:prstGeom prst="rect">
              <a:avLst/>
            </a:prstGeom>
            <a:noFill/>
            <a:ln w="50800">
              <a:gradFill>
                <a:gsLst>
                  <a:gs pos="53000">
                    <a:srgbClr val="8CD2FA"/>
                  </a:gs>
                  <a:gs pos="100000">
                    <a:srgbClr val="6E3C89"/>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he-IL" sz="1600" dirty="0" smtClean="0">
                  <a:solidFill>
                    <a:srgbClr val="6E3C89"/>
                  </a:solidFill>
                  <a:latin typeface="Arial" panose="020B0604020202020204" pitchFamily="34" charset="0"/>
                  <a:ea typeface="Arial Unicode MS" panose="020B0604020202020204" pitchFamily="34" charset="-128"/>
                  <a:cs typeface="Arial" panose="020B0604020202020204" pitchFamily="34" charset="0"/>
                </a:rPr>
                <a:t>היעדר חקיקה מתאימה</a:t>
              </a:r>
              <a:endParaRPr lang="en-GB" sz="1600"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21" name="Cross 128"/>
            <p:cNvSpPr/>
            <p:nvPr/>
          </p:nvSpPr>
          <p:spPr>
            <a:xfrm>
              <a:off x="5041644" y="4112362"/>
              <a:ext cx="324000" cy="325614"/>
            </a:xfrm>
            <a:prstGeom prst="plus">
              <a:avLst>
                <a:gd name="adj" fmla="val 36773"/>
              </a:avLst>
            </a:prstGeom>
            <a:solidFill>
              <a:srgbClr val="8CD2FA"/>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GB" sz="1600">
                <a:latin typeface="Arial" panose="020B0604020202020204" pitchFamily="34" charset="0"/>
                <a:ea typeface="Arial Unicode MS" panose="020B0604020202020204" pitchFamily="34" charset="-128"/>
                <a:cs typeface="Arial" panose="020B0604020202020204" pitchFamily="34" charset="0"/>
              </a:endParaRPr>
            </a:p>
          </p:txBody>
        </p:sp>
        <p:sp>
          <p:nvSpPr>
            <p:cNvPr id="18" name="Rectangle 125"/>
            <p:cNvSpPr/>
            <p:nvPr/>
          </p:nvSpPr>
          <p:spPr>
            <a:xfrm>
              <a:off x="5522177" y="4273531"/>
              <a:ext cx="1358726" cy="1296845"/>
            </a:xfrm>
            <a:prstGeom prst="rect">
              <a:avLst/>
            </a:prstGeom>
            <a:noFill/>
            <a:ln w="50800">
              <a:gradFill>
                <a:gsLst>
                  <a:gs pos="53000">
                    <a:srgbClr val="8CD2FA"/>
                  </a:gs>
                  <a:gs pos="100000">
                    <a:srgbClr val="6E3C89"/>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he-IL" sz="1600" dirty="0" smtClean="0">
                  <a:solidFill>
                    <a:srgbClr val="6E3C89"/>
                  </a:solidFill>
                  <a:latin typeface="Arial" panose="020B0604020202020204" pitchFamily="34" charset="0"/>
                  <a:ea typeface="Arial Unicode MS" panose="020B0604020202020204" pitchFamily="34" charset="-128"/>
                </a:rPr>
                <a:t>נורמות </a:t>
              </a:r>
              <a:r>
                <a:rPr lang="he-IL" sz="1600" dirty="0">
                  <a:solidFill>
                    <a:srgbClr val="6E3C89"/>
                  </a:solidFill>
                  <a:latin typeface="Arial" panose="020B0604020202020204" pitchFamily="34" charset="0"/>
                  <a:ea typeface="Arial Unicode MS" panose="020B0604020202020204" pitchFamily="34" charset="-128"/>
                </a:rPr>
                <a:t>לא ראויות והיעדר מודעות</a:t>
              </a:r>
              <a:endParaRPr lang="en-GB" sz="1600"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19" name="Cross 126"/>
            <p:cNvSpPr/>
            <p:nvPr/>
          </p:nvSpPr>
          <p:spPr>
            <a:xfrm>
              <a:off x="6722701" y="4112362"/>
              <a:ext cx="324000" cy="325614"/>
            </a:xfrm>
            <a:prstGeom prst="plus">
              <a:avLst>
                <a:gd name="adj" fmla="val 36773"/>
              </a:avLst>
            </a:prstGeom>
            <a:solidFill>
              <a:srgbClr val="8CD2FA"/>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GB" sz="1600">
                <a:latin typeface="Arial" panose="020B0604020202020204" pitchFamily="34" charset="0"/>
                <a:ea typeface="Arial Unicode MS" panose="020B0604020202020204" pitchFamily="34" charset="-128"/>
                <a:cs typeface="Arial" panose="020B0604020202020204" pitchFamily="34" charset="0"/>
              </a:endParaRPr>
            </a:p>
          </p:txBody>
        </p:sp>
        <p:sp>
          <p:nvSpPr>
            <p:cNvPr id="16" name="Rectangle 123"/>
            <p:cNvSpPr/>
            <p:nvPr/>
          </p:nvSpPr>
          <p:spPr>
            <a:xfrm>
              <a:off x="479006" y="4273531"/>
              <a:ext cx="1358726" cy="1296845"/>
            </a:xfrm>
            <a:prstGeom prst="rect">
              <a:avLst/>
            </a:prstGeom>
            <a:noFill/>
            <a:ln w="50800">
              <a:gradFill>
                <a:gsLst>
                  <a:gs pos="53000">
                    <a:srgbClr val="8CD2FA"/>
                  </a:gs>
                  <a:gs pos="100000">
                    <a:srgbClr val="6E3C89"/>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he-IL" sz="1600" dirty="0" smtClean="0">
                  <a:solidFill>
                    <a:srgbClr val="6E3C89"/>
                  </a:solidFill>
                  <a:latin typeface="Arial" panose="020B0604020202020204" pitchFamily="34" charset="0"/>
                  <a:ea typeface="Arial Unicode MS" panose="020B0604020202020204" pitchFamily="34" charset="-128"/>
                </a:rPr>
                <a:t>תמריצים </a:t>
              </a:r>
              <a:r>
                <a:rPr lang="he-IL" sz="1600" dirty="0">
                  <a:solidFill>
                    <a:srgbClr val="6E3C89"/>
                  </a:solidFill>
                  <a:latin typeface="Arial" panose="020B0604020202020204" pitchFamily="34" charset="0"/>
                  <a:ea typeface="Arial Unicode MS" panose="020B0604020202020204" pitchFamily="34" charset="-128"/>
                </a:rPr>
                <a:t>לא מספקים לעידוד "יזמות" נשית</a:t>
              </a:r>
              <a:endParaRPr lang="en-GB" sz="1600"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17" name="Cross 124"/>
            <p:cNvSpPr/>
            <p:nvPr/>
          </p:nvSpPr>
          <p:spPr>
            <a:xfrm>
              <a:off x="1679530" y="4112362"/>
              <a:ext cx="324000" cy="325614"/>
            </a:xfrm>
            <a:prstGeom prst="plus">
              <a:avLst>
                <a:gd name="adj" fmla="val 36773"/>
              </a:avLst>
            </a:prstGeom>
            <a:solidFill>
              <a:srgbClr val="8CD2FA"/>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GB" sz="1600">
                <a:latin typeface="Arial" panose="020B0604020202020204" pitchFamily="34" charset="0"/>
                <a:ea typeface="Arial Unicode MS" panose="020B0604020202020204" pitchFamily="34" charset="-128"/>
                <a:cs typeface="Arial" panose="020B0604020202020204" pitchFamily="34" charset="0"/>
              </a:endParaRPr>
            </a:p>
          </p:txBody>
        </p:sp>
      </p:grpSp>
      <p:sp>
        <p:nvSpPr>
          <p:cNvPr id="28" name="מחומש 27"/>
          <p:cNvSpPr/>
          <p:nvPr/>
        </p:nvSpPr>
        <p:spPr>
          <a:xfrm rot="19896341" flipH="1">
            <a:off x="7566702" y="2962469"/>
            <a:ext cx="1114980" cy="475861"/>
          </a:xfrm>
          <a:prstGeom prst="homePlate">
            <a:avLst/>
          </a:prstGeom>
          <a:solidFill>
            <a:srgbClr val="6E3C89"/>
          </a:soli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he-IL" sz="1600" dirty="0" smtClean="0"/>
              <a:t>הבעיות:</a:t>
            </a:r>
            <a:endParaRPr lang="he-IL" sz="1600" dirty="0"/>
          </a:p>
        </p:txBody>
      </p:sp>
    </p:spTree>
    <p:extLst>
      <p:ext uri="{BB962C8B-B14F-4D97-AF65-F5344CB8AC3E}">
        <p14:creationId xmlns:p14="http://schemas.microsoft.com/office/powerpoint/2010/main" val="1988308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nSpc>
                <a:spcPct val="150000"/>
              </a:lnSpc>
            </a:pPr>
            <a:r>
              <a:rPr lang="he-IL" sz="2400" dirty="0"/>
              <a:t>התופעות הבלתי </a:t>
            </a:r>
            <a:r>
              <a:rPr lang="he-IL" sz="2400" dirty="0" smtClean="0"/>
              <a:t>רצויות</a:t>
            </a:r>
            <a:br>
              <a:rPr lang="he-IL" sz="2400" dirty="0" smtClean="0"/>
            </a:br>
            <a:r>
              <a:rPr lang="he-IL" sz="3200" b="1" dirty="0">
                <a:latin typeface="Arial" panose="020B0604020202020204" pitchFamily="34" charset="0"/>
                <a:cs typeface="Arial" panose="020B0604020202020204" pitchFamily="34" charset="0"/>
              </a:rPr>
              <a:t>תיאור תמונת מצב</a:t>
            </a:r>
            <a:r>
              <a:rPr lang="he-IL" sz="2400" dirty="0" smtClean="0"/>
              <a:t/>
            </a:r>
            <a:br>
              <a:rPr lang="he-IL" sz="2400" dirty="0" smtClean="0"/>
            </a:br>
            <a:r>
              <a:rPr lang="he-IL" sz="2400" dirty="0" smtClean="0"/>
              <a:t>המלצות</a:t>
            </a:r>
            <a:endParaRPr lang="en-GB" sz="2400" dirty="0"/>
          </a:p>
        </p:txBody>
      </p:sp>
      <p:graphicFrame>
        <p:nvGraphicFramePr>
          <p:cNvPr id="5" name="אובייקט 4"/>
          <p:cNvGraphicFramePr>
            <a:graphicFrameLocks noChangeAspect="1"/>
          </p:cNvGraphicFramePr>
          <p:nvPr>
            <p:extLst>
              <p:ext uri="{D42A27DB-BD31-4B8C-83A1-F6EECF244321}">
                <p14:modId xmlns:p14="http://schemas.microsoft.com/office/powerpoint/2010/main" val="3279743241"/>
              </p:ext>
            </p:extLst>
          </p:nvPr>
        </p:nvGraphicFramePr>
        <p:xfrm>
          <a:off x="1400175" y="144463"/>
          <a:ext cx="6215063" cy="1354137"/>
        </p:xfrm>
        <a:graphic>
          <a:graphicData uri="http://schemas.openxmlformats.org/presentationml/2006/ole">
            <mc:AlternateContent xmlns:mc="http://schemas.openxmlformats.org/markup-compatibility/2006">
              <mc:Choice xmlns:v="urn:schemas-microsoft-com:vml" Requires="v">
                <p:oleObj spid="_x0000_s3085" name="מסמך" r:id="rId4" imgW="6215304" imgH="1354677" progId="Word.Document.12">
                  <p:embed/>
                </p:oleObj>
              </mc:Choice>
              <mc:Fallback>
                <p:oleObj name="מסמך" r:id="rId4" imgW="6215304" imgH="1354677" progId="Word.Document.12">
                  <p:embed/>
                  <p:pic>
                    <p:nvPicPr>
                      <p:cNvPr id="0" name="אובייקט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0175" y="144463"/>
                        <a:ext cx="6215063"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7166297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dirty="0" smtClean="0">
                <a:latin typeface="Arial" panose="020B0604020202020204" pitchFamily="34" charset="0"/>
                <a:cs typeface="Arial" panose="020B0604020202020204" pitchFamily="34" charset="0"/>
              </a:rPr>
              <a:t>ייצוג </a:t>
            </a:r>
            <a:r>
              <a:rPr lang="he-IL" dirty="0">
                <a:latin typeface="Arial" panose="020B0604020202020204" pitchFamily="34" charset="0"/>
                <a:cs typeface="Arial" panose="020B0604020202020204" pitchFamily="34" charset="0"/>
              </a:rPr>
              <a:t>ברשימות הסיעות ברשויות </a:t>
            </a:r>
            <a:r>
              <a:rPr lang="he-IL" dirty="0" smtClean="0">
                <a:latin typeface="Arial" panose="020B0604020202020204" pitchFamily="34" charset="0"/>
                <a:cs typeface="Arial" panose="020B0604020202020204" pitchFamily="34" charset="0"/>
              </a:rPr>
              <a:t>מקומיות</a:t>
            </a:r>
            <a:endParaRPr lang="en-GB" dirty="0">
              <a:latin typeface="Arial" panose="020B0604020202020204" pitchFamily="34" charset="0"/>
              <a:cs typeface="Arial" panose="020B0604020202020204" pitchFamily="34" charset="0"/>
            </a:endParaRPr>
          </a:p>
        </p:txBody>
      </p:sp>
      <p:sp>
        <p:nvSpPr>
          <p:cNvPr id="11" name="מלבן 10"/>
          <p:cNvSpPr/>
          <p:nvPr/>
        </p:nvSpPr>
        <p:spPr>
          <a:xfrm>
            <a:off x="1021702" y="1362269"/>
            <a:ext cx="7100596" cy="4646645"/>
          </a:xfrm>
          <a:prstGeom prst="rect">
            <a:avLst/>
          </a:prstGeom>
          <a:gradFill flip="none" rotWithShape="1">
            <a:gsLst>
              <a:gs pos="68100">
                <a:srgbClr val="82A2D6"/>
              </a:gs>
              <a:gs pos="0">
                <a:srgbClr val="6E3C89"/>
              </a:gs>
              <a:gs pos="100000">
                <a:srgbClr val="8CD2FA"/>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he-IL" sz="1600">
                <a:solidFill>
                  <a:schemeClr val="bg1"/>
                </a:solidFill>
              </a:rPr>
              <a:t>ניכרת מגמת עלייה, אך עדיין בשיעור נמוך באופן יחסי לייצוג שוויוני</a:t>
            </a:r>
            <a:endParaRPr lang="he-IL" sz="1600" dirty="0">
              <a:solidFill>
                <a:schemeClr val="bg1"/>
              </a:solidFill>
            </a:endParaRPr>
          </a:p>
        </p:txBody>
      </p:sp>
      <p:pic>
        <p:nvPicPr>
          <p:cNvPr id="4" name="תמונה 3"/>
          <p:cNvPicPr>
            <a:picLocks noChangeAspect="1"/>
          </p:cNvPicPr>
          <p:nvPr/>
        </p:nvPicPr>
        <p:blipFill>
          <a:blip r:embed="rId2"/>
          <a:stretch>
            <a:fillRect/>
          </a:stretch>
        </p:blipFill>
        <p:spPr>
          <a:xfrm>
            <a:off x="2960652" y="1527113"/>
            <a:ext cx="3222697" cy="1936299"/>
          </a:xfrm>
          <a:prstGeom prst="rect">
            <a:avLst/>
          </a:prstGeom>
        </p:spPr>
      </p:pic>
      <p:pic>
        <p:nvPicPr>
          <p:cNvPr id="8" name="תמונה 7"/>
          <p:cNvPicPr>
            <a:picLocks noChangeAspect="1"/>
          </p:cNvPicPr>
          <p:nvPr/>
        </p:nvPicPr>
        <p:blipFill>
          <a:blip r:embed="rId3"/>
          <a:stretch>
            <a:fillRect/>
          </a:stretch>
        </p:blipFill>
        <p:spPr>
          <a:xfrm>
            <a:off x="2960652" y="3915320"/>
            <a:ext cx="3222697" cy="1936299"/>
          </a:xfrm>
          <a:prstGeom prst="rect">
            <a:avLst/>
          </a:prstGeom>
        </p:spPr>
      </p:pic>
      <p:sp>
        <p:nvSpPr>
          <p:cNvPr id="17" name="TextBox 16"/>
          <p:cNvSpPr txBox="1"/>
          <p:nvPr/>
        </p:nvSpPr>
        <p:spPr>
          <a:xfrm>
            <a:off x="2920481" y="6326155"/>
            <a:ext cx="6027576" cy="400110"/>
          </a:xfrm>
          <a:prstGeom prst="rect">
            <a:avLst/>
          </a:prstGeom>
          <a:noFill/>
        </p:spPr>
        <p:txBody>
          <a:bodyPr wrap="square" rtlCol="1">
            <a:spAutoFit/>
          </a:bodyPr>
          <a:lstStyle/>
          <a:p>
            <a:pPr algn="r" rtl="1"/>
            <a:r>
              <a:rPr lang="he-IL" sz="1000" dirty="0" smtClean="0">
                <a:solidFill>
                  <a:srgbClr val="8799A8"/>
                </a:solidFill>
              </a:rPr>
              <a:t>*השיעור הכללי הינו ביחס לכל הרשויות המקומיות (לרבות מהמגזר הערבי והחרדי בהן אין ייצוג נשי ומועצות אזוריות), לעומת התרשים העליון המבוסס על נתוני 113 רשויות מקומיות מייצגות (נתוני 2013)</a:t>
            </a:r>
            <a:endParaRPr lang="he-IL" sz="1000" dirty="0">
              <a:solidFill>
                <a:srgbClr val="8799A8"/>
              </a:solidFill>
            </a:endParaRPr>
          </a:p>
        </p:txBody>
      </p:sp>
      <p:sp>
        <p:nvSpPr>
          <p:cNvPr id="3" name="הסבר קווי 1 2"/>
          <p:cNvSpPr/>
          <p:nvPr/>
        </p:nvSpPr>
        <p:spPr>
          <a:xfrm>
            <a:off x="6695622" y="1964266"/>
            <a:ext cx="1000577" cy="1185334"/>
          </a:xfrm>
          <a:prstGeom prst="borderCallout1">
            <a:avLst>
              <a:gd name="adj1" fmla="val 18750"/>
              <a:gd name="adj2" fmla="val -8333"/>
              <a:gd name="adj3" fmla="val 112500"/>
              <a:gd name="adj4" fmla="val -51296"/>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dirty="0" smtClean="0"/>
              <a:t>ללא רשויות חרדיות וערביות</a:t>
            </a:r>
            <a:endParaRPr lang="he-IL" dirty="0"/>
          </a:p>
        </p:txBody>
      </p:sp>
      <p:sp>
        <p:nvSpPr>
          <p:cNvPr id="9" name="הסבר קווי 1 8"/>
          <p:cNvSpPr/>
          <p:nvPr/>
        </p:nvSpPr>
        <p:spPr>
          <a:xfrm>
            <a:off x="6763355" y="3986590"/>
            <a:ext cx="1000577" cy="1185334"/>
          </a:xfrm>
          <a:prstGeom prst="borderCallout1">
            <a:avLst>
              <a:gd name="adj1" fmla="val 18750"/>
              <a:gd name="adj2" fmla="val -8333"/>
              <a:gd name="adj3" fmla="val 112500"/>
              <a:gd name="adj4" fmla="val -51296"/>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dirty="0" smtClean="0"/>
              <a:t>כלל ארצי</a:t>
            </a:r>
            <a:endParaRPr lang="he-IL" dirty="0"/>
          </a:p>
        </p:txBody>
      </p:sp>
    </p:spTree>
    <p:extLst>
      <p:ext uri="{BB962C8B-B14F-4D97-AF65-F5344CB8AC3E}">
        <p14:creationId xmlns:p14="http://schemas.microsoft.com/office/powerpoint/2010/main" val="19124782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מלבן 13"/>
          <p:cNvSpPr/>
          <p:nvPr/>
        </p:nvSpPr>
        <p:spPr>
          <a:xfrm>
            <a:off x="0" y="1632856"/>
            <a:ext cx="9144000" cy="3340360"/>
          </a:xfrm>
          <a:prstGeom prst="rect">
            <a:avLst/>
          </a:prstGeom>
          <a:gradFill flip="none" rotWithShape="1">
            <a:gsLst>
              <a:gs pos="68100">
                <a:srgbClr val="82A2D6"/>
              </a:gs>
              <a:gs pos="0">
                <a:srgbClr val="6E3C89"/>
              </a:gs>
              <a:gs pos="100000">
                <a:srgbClr val="8CD2FA"/>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b"/>
          <a:lstStyle/>
          <a:p>
            <a:pPr algn="ctr" rtl="1">
              <a:lnSpc>
                <a:spcPct val="150000"/>
              </a:lnSpc>
            </a:pPr>
            <a:endParaRPr lang="he-IL" sz="1600" dirty="0">
              <a:solidFill>
                <a:schemeClr val="bg1"/>
              </a:solidFill>
            </a:endParaRPr>
          </a:p>
        </p:txBody>
      </p:sp>
      <p:sp>
        <p:nvSpPr>
          <p:cNvPr id="2" name="Title 1"/>
          <p:cNvSpPr>
            <a:spLocks noGrp="1"/>
          </p:cNvSpPr>
          <p:nvPr>
            <p:ph type="title"/>
          </p:nvPr>
        </p:nvSpPr>
        <p:spPr/>
        <p:txBody>
          <a:bodyPr/>
          <a:lstStyle/>
          <a:p>
            <a:r>
              <a:rPr lang="he-IL" dirty="0" smtClean="0">
                <a:latin typeface="Arial" panose="020B0604020202020204" pitchFamily="34" charset="0"/>
                <a:cs typeface="Arial" panose="020B0604020202020204" pitchFamily="34" charset="0"/>
              </a:rPr>
              <a:t>ייצוג </a:t>
            </a:r>
            <a:r>
              <a:rPr lang="he-IL" dirty="0">
                <a:latin typeface="Arial" panose="020B0604020202020204" pitchFamily="34" charset="0"/>
                <a:cs typeface="Arial" panose="020B0604020202020204" pitchFamily="34" charset="0"/>
              </a:rPr>
              <a:t>ברשימות הסיעות ברשויות </a:t>
            </a:r>
            <a:r>
              <a:rPr lang="he-IL" dirty="0" smtClean="0">
                <a:latin typeface="Arial" panose="020B0604020202020204" pitchFamily="34" charset="0"/>
                <a:cs typeface="Arial" panose="020B0604020202020204" pitchFamily="34" charset="0"/>
              </a:rPr>
              <a:t>מקומיות</a:t>
            </a:r>
            <a:endParaRPr lang="en-GB" dirty="0">
              <a:latin typeface="Arial" panose="020B0604020202020204" pitchFamily="34" charset="0"/>
              <a:cs typeface="Arial" panose="020B0604020202020204" pitchFamily="34" charset="0"/>
            </a:endParaRPr>
          </a:p>
        </p:txBody>
      </p:sp>
      <p:pic>
        <p:nvPicPr>
          <p:cNvPr id="12" name="תמונה 11"/>
          <p:cNvPicPr>
            <a:picLocks noChangeAspect="1"/>
          </p:cNvPicPr>
          <p:nvPr/>
        </p:nvPicPr>
        <p:blipFill>
          <a:blip r:embed="rId2"/>
          <a:stretch>
            <a:fillRect/>
          </a:stretch>
        </p:blipFill>
        <p:spPr>
          <a:xfrm>
            <a:off x="4705426" y="1999871"/>
            <a:ext cx="4353432" cy="2615679"/>
          </a:xfrm>
          <a:prstGeom prst="rect">
            <a:avLst/>
          </a:prstGeom>
        </p:spPr>
      </p:pic>
      <p:pic>
        <p:nvPicPr>
          <p:cNvPr id="13" name="תמונה 12"/>
          <p:cNvPicPr>
            <a:picLocks noChangeAspect="1"/>
          </p:cNvPicPr>
          <p:nvPr/>
        </p:nvPicPr>
        <p:blipFill>
          <a:blip r:embed="rId3"/>
          <a:stretch>
            <a:fillRect/>
          </a:stretch>
        </p:blipFill>
        <p:spPr>
          <a:xfrm>
            <a:off x="85404" y="1999871"/>
            <a:ext cx="4348268" cy="2612576"/>
          </a:xfrm>
          <a:prstGeom prst="rect">
            <a:avLst/>
          </a:prstGeom>
        </p:spPr>
      </p:pic>
      <p:sp>
        <p:nvSpPr>
          <p:cNvPr id="3" name="מציין מיקום טקסט 2"/>
          <p:cNvSpPr>
            <a:spLocks noGrp="1"/>
          </p:cNvSpPr>
          <p:nvPr>
            <p:ph type="body" sz="quarter" idx="13"/>
          </p:nvPr>
        </p:nvSpPr>
        <p:spPr/>
        <p:txBody>
          <a:bodyPr/>
          <a:lstStyle/>
          <a:p>
            <a:r>
              <a:rPr lang="he-IL" dirty="0" smtClean="0">
                <a:latin typeface="Arial" panose="020B0604020202020204" pitchFamily="34" charset="0"/>
                <a:cs typeface="Arial" panose="020B0604020202020204" pitchFamily="34" charset="0"/>
              </a:rPr>
              <a:t>המשך*</a:t>
            </a:r>
            <a:endParaRPr lang="he-IL" dirty="0">
              <a:latin typeface="Arial" panose="020B0604020202020204" pitchFamily="34" charset="0"/>
              <a:cs typeface="Arial" panose="020B0604020202020204" pitchFamily="34" charset="0"/>
            </a:endParaRPr>
          </a:p>
        </p:txBody>
      </p:sp>
      <p:sp>
        <p:nvSpPr>
          <p:cNvPr id="5" name="TextBox 4"/>
          <p:cNvSpPr txBox="1"/>
          <p:nvPr/>
        </p:nvSpPr>
        <p:spPr>
          <a:xfrm>
            <a:off x="1239936" y="2866178"/>
            <a:ext cx="597159" cy="276999"/>
          </a:xfrm>
          <a:prstGeom prst="rect">
            <a:avLst/>
          </a:prstGeom>
          <a:noFill/>
        </p:spPr>
        <p:txBody>
          <a:bodyPr wrap="square" rtlCol="1">
            <a:spAutoFit/>
          </a:bodyPr>
          <a:lstStyle/>
          <a:p>
            <a:pPr algn="ctr" rtl="1"/>
            <a:r>
              <a:rPr lang="he-IL" sz="1200" dirty="0" smtClean="0">
                <a:solidFill>
                  <a:srgbClr val="DC325A"/>
                </a:solidFill>
              </a:rPr>
              <a:t>4%</a:t>
            </a:r>
            <a:endParaRPr lang="he-IL" sz="1200" dirty="0">
              <a:solidFill>
                <a:srgbClr val="DC325A"/>
              </a:solidFill>
            </a:endParaRPr>
          </a:p>
        </p:txBody>
      </p:sp>
      <p:sp>
        <p:nvSpPr>
          <p:cNvPr id="18" name="TextBox 17"/>
          <p:cNvSpPr txBox="1"/>
          <p:nvPr/>
        </p:nvSpPr>
        <p:spPr>
          <a:xfrm>
            <a:off x="2577324" y="2309451"/>
            <a:ext cx="597159" cy="276999"/>
          </a:xfrm>
          <a:prstGeom prst="rect">
            <a:avLst/>
          </a:prstGeom>
          <a:noFill/>
        </p:spPr>
        <p:txBody>
          <a:bodyPr wrap="square" rtlCol="1">
            <a:spAutoFit/>
          </a:bodyPr>
          <a:lstStyle/>
          <a:p>
            <a:pPr algn="ctr" rtl="1"/>
            <a:r>
              <a:rPr lang="he-IL" sz="1200" dirty="0" smtClean="0">
                <a:solidFill>
                  <a:srgbClr val="DC325A"/>
                </a:solidFill>
              </a:rPr>
              <a:t>7%</a:t>
            </a:r>
            <a:endParaRPr lang="he-IL" sz="1200" dirty="0">
              <a:solidFill>
                <a:srgbClr val="DC325A"/>
              </a:solidFill>
            </a:endParaRPr>
          </a:p>
        </p:txBody>
      </p:sp>
      <p:sp>
        <p:nvSpPr>
          <p:cNvPr id="20" name="מלבן 19"/>
          <p:cNvSpPr/>
          <p:nvPr/>
        </p:nvSpPr>
        <p:spPr>
          <a:xfrm>
            <a:off x="168534" y="5027071"/>
            <a:ext cx="8806931" cy="9802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r>
              <a:rPr lang="he-IL" sz="1600" dirty="0">
                <a:solidFill>
                  <a:srgbClr val="8799A8"/>
                </a:solidFill>
              </a:rPr>
              <a:t>למרות </a:t>
            </a:r>
            <a:r>
              <a:rPr lang="he-IL" sz="1600" b="1" dirty="0">
                <a:solidFill>
                  <a:srgbClr val="8799A8"/>
                </a:solidFill>
              </a:rPr>
              <a:t>העלייה בכמות הנשים במקומות 1 ו-2 </a:t>
            </a:r>
            <a:r>
              <a:rPr lang="he-IL" sz="1600" dirty="0">
                <a:solidFill>
                  <a:srgbClr val="8799A8"/>
                </a:solidFill>
              </a:rPr>
              <a:t>ברשימות הסיעות, </a:t>
            </a:r>
            <a:r>
              <a:rPr lang="he-IL" sz="1600" b="1" dirty="0">
                <a:solidFill>
                  <a:srgbClr val="8799A8"/>
                </a:solidFill>
              </a:rPr>
              <a:t>במיקום הממוצע </a:t>
            </a:r>
            <a:r>
              <a:rPr lang="he-IL" sz="1600" dirty="0">
                <a:solidFill>
                  <a:srgbClr val="8799A8"/>
                </a:solidFill>
              </a:rPr>
              <a:t>של נשים ברשימות לא חל שינוי מהותי, ואפילו נראה כי הן </a:t>
            </a:r>
            <a:r>
              <a:rPr lang="he-IL" sz="1600" b="1" dirty="0">
                <a:solidFill>
                  <a:srgbClr val="8799A8"/>
                </a:solidFill>
              </a:rPr>
              <a:t>נדחקות לאחור </a:t>
            </a:r>
            <a:r>
              <a:rPr lang="he-IL" sz="1600" dirty="0">
                <a:solidFill>
                  <a:srgbClr val="8799A8"/>
                </a:solidFill>
              </a:rPr>
              <a:t>לאורך השנים ברשימות השונות</a:t>
            </a:r>
          </a:p>
        </p:txBody>
      </p:sp>
      <p:sp>
        <p:nvSpPr>
          <p:cNvPr id="22" name="TextBox 21"/>
          <p:cNvSpPr txBox="1"/>
          <p:nvPr/>
        </p:nvSpPr>
        <p:spPr>
          <a:xfrm>
            <a:off x="2920481" y="6326155"/>
            <a:ext cx="6027576" cy="246221"/>
          </a:xfrm>
          <a:prstGeom prst="rect">
            <a:avLst/>
          </a:prstGeom>
          <a:noFill/>
        </p:spPr>
        <p:txBody>
          <a:bodyPr wrap="square" rtlCol="1">
            <a:spAutoFit/>
          </a:bodyPr>
          <a:lstStyle/>
          <a:p>
            <a:pPr algn="r" rtl="1"/>
            <a:r>
              <a:rPr lang="he-IL" sz="1000" dirty="0" smtClean="0">
                <a:solidFill>
                  <a:srgbClr val="8799A8"/>
                </a:solidFill>
              </a:rPr>
              <a:t>*</a:t>
            </a:r>
            <a:r>
              <a:rPr lang="he-IL" sz="1000" dirty="0">
                <a:solidFill>
                  <a:srgbClr val="8799A8"/>
                </a:solidFill>
              </a:rPr>
              <a:t>על </a:t>
            </a:r>
            <a:r>
              <a:rPr lang="he-IL" sz="1000" dirty="0" smtClean="0">
                <a:solidFill>
                  <a:srgbClr val="8799A8"/>
                </a:solidFill>
              </a:rPr>
              <a:t>בסיס נתוני כלל הרשויות המקומיות שנבדקו</a:t>
            </a:r>
            <a:endParaRPr lang="he-IL" sz="1000" dirty="0">
              <a:solidFill>
                <a:srgbClr val="8799A8"/>
              </a:solidFill>
            </a:endParaRPr>
          </a:p>
        </p:txBody>
      </p:sp>
      <p:sp>
        <p:nvSpPr>
          <p:cNvPr id="23" name="חץ למטה 22"/>
          <p:cNvSpPr/>
          <p:nvPr/>
        </p:nvSpPr>
        <p:spPr>
          <a:xfrm>
            <a:off x="1265982" y="2743199"/>
            <a:ext cx="515129" cy="464229"/>
          </a:xfrm>
          <a:prstGeom prst="downArrow">
            <a:avLst/>
          </a:prstGeom>
          <a:noFill/>
          <a:ln w="12700">
            <a:solidFill>
              <a:srgbClr val="DC325A"/>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4" name="חץ למטה 23"/>
          <p:cNvSpPr/>
          <p:nvPr/>
        </p:nvSpPr>
        <p:spPr>
          <a:xfrm>
            <a:off x="2622941" y="2158923"/>
            <a:ext cx="515129" cy="464229"/>
          </a:xfrm>
          <a:prstGeom prst="downArrow">
            <a:avLst/>
          </a:prstGeom>
          <a:noFill/>
          <a:ln w="12700">
            <a:solidFill>
              <a:srgbClr val="DC325A"/>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34707864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dirty="0" smtClean="0">
                <a:latin typeface="Arial" panose="020B0604020202020204" pitchFamily="34" charset="0"/>
                <a:cs typeface="Arial" panose="020B0604020202020204" pitchFamily="34" charset="0"/>
              </a:rPr>
              <a:t>תמונת מצב</a:t>
            </a:r>
            <a:endParaRPr lang="en-GB" dirty="0">
              <a:latin typeface="Arial" panose="020B0604020202020204" pitchFamily="34" charset="0"/>
              <a:cs typeface="Arial" panose="020B0604020202020204" pitchFamily="34" charset="0"/>
            </a:endParaRPr>
          </a:p>
        </p:txBody>
      </p:sp>
      <p:sp>
        <p:nvSpPr>
          <p:cNvPr id="6" name="Text Placeholder 5"/>
          <p:cNvSpPr>
            <a:spLocks noGrp="1"/>
          </p:cNvSpPr>
          <p:nvPr>
            <p:ph type="body" sz="quarter" idx="13"/>
          </p:nvPr>
        </p:nvSpPr>
        <p:spPr/>
        <p:txBody>
          <a:bodyPr>
            <a:noAutofit/>
          </a:bodyPr>
          <a:lstStyle/>
          <a:p>
            <a:r>
              <a:rPr lang="he-IL" sz="2000" dirty="0" smtClean="0">
                <a:latin typeface="Arial" panose="020B0604020202020204" pitchFamily="34" charset="0"/>
                <a:cs typeface="Arial" panose="020B0604020202020204" pitchFamily="34" charset="0"/>
              </a:rPr>
              <a:t>ייצוג בוועדות העירייה</a:t>
            </a:r>
            <a:endParaRPr lang="en-GB" sz="2000" dirty="0">
              <a:latin typeface="Arial" panose="020B0604020202020204" pitchFamily="34" charset="0"/>
              <a:cs typeface="Arial" panose="020B0604020202020204" pitchFamily="34" charset="0"/>
            </a:endParaRPr>
          </a:p>
        </p:txBody>
      </p:sp>
      <p:pic>
        <p:nvPicPr>
          <p:cNvPr id="4" name="תמונה 3"/>
          <p:cNvPicPr>
            <a:picLocks noChangeAspect="1"/>
          </p:cNvPicPr>
          <p:nvPr/>
        </p:nvPicPr>
        <p:blipFill>
          <a:blip r:embed="rId2"/>
          <a:stretch>
            <a:fillRect/>
          </a:stretch>
        </p:blipFill>
        <p:spPr>
          <a:xfrm>
            <a:off x="426345" y="499329"/>
            <a:ext cx="3961905" cy="2380952"/>
          </a:xfrm>
          <a:prstGeom prst="rect">
            <a:avLst/>
          </a:prstGeom>
        </p:spPr>
      </p:pic>
      <p:sp>
        <p:nvSpPr>
          <p:cNvPr id="8" name="מלבן 7"/>
          <p:cNvSpPr/>
          <p:nvPr/>
        </p:nvSpPr>
        <p:spPr>
          <a:xfrm>
            <a:off x="439303" y="3451136"/>
            <a:ext cx="3948947" cy="1728931"/>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r>
              <a:rPr lang="he-IL" sz="1600" dirty="0" smtClean="0">
                <a:solidFill>
                  <a:srgbClr val="8799A8"/>
                </a:solidFill>
              </a:rPr>
              <a:t>ב-</a:t>
            </a:r>
            <a:r>
              <a:rPr lang="he-IL" sz="1600" b="1" dirty="0" smtClean="0">
                <a:solidFill>
                  <a:srgbClr val="6E3C89"/>
                </a:solidFill>
              </a:rPr>
              <a:t>25</a:t>
            </a:r>
            <a:r>
              <a:rPr lang="he-IL" sz="1600" b="1" dirty="0">
                <a:solidFill>
                  <a:srgbClr val="6E3C89"/>
                </a:solidFill>
              </a:rPr>
              <a:t>% </a:t>
            </a:r>
            <a:r>
              <a:rPr lang="he-IL" sz="1600" b="1" dirty="0" smtClean="0">
                <a:solidFill>
                  <a:srgbClr val="6E3C89"/>
                </a:solidFill>
              </a:rPr>
              <a:t>בלבד </a:t>
            </a:r>
            <a:r>
              <a:rPr lang="he-IL" sz="1600" dirty="0" smtClean="0">
                <a:solidFill>
                  <a:srgbClr val="8799A8"/>
                </a:solidFill>
              </a:rPr>
              <a:t>מהעיריות שנדגמו, </a:t>
            </a:r>
            <a:r>
              <a:rPr lang="he-IL" sz="1600" b="1" dirty="0">
                <a:solidFill>
                  <a:srgbClr val="8799A8"/>
                </a:solidFill>
              </a:rPr>
              <a:t>שיעור הנשים החברות </a:t>
            </a:r>
            <a:r>
              <a:rPr lang="he-IL" sz="1600" b="1" dirty="0" smtClean="0">
                <a:solidFill>
                  <a:srgbClr val="8799A8"/>
                </a:solidFill>
              </a:rPr>
              <a:t>בוועדת </a:t>
            </a:r>
            <a:r>
              <a:rPr lang="he-IL" sz="1600" b="1" dirty="0">
                <a:solidFill>
                  <a:srgbClr val="8799A8"/>
                </a:solidFill>
              </a:rPr>
              <a:t>הכספים </a:t>
            </a:r>
            <a:r>
              <a:rPr lang="he-IL" sz="1600" b="1" dirty="0" smtClean="0">
                <a:solidFill>
                  <a:srgbClr val="6E3C89"/>
                </a:solidFill>
              </a:rPr>
              <a:t>גבוה </a:t>
            </a:r>
            <a:r>
              <a:rPr lang="he-IL" sz="1600" b="1" dirty="0" smtClean="0">
                <a:solidFill>
                  <a:srgbClr val="8799A8"/>
                </a:solidFill>
              </a:rPr>
              <a:t>משיעורן </a:t>
            </a:r>
            <a:r>
              <a:rPr lang="he-IL" sz="1600" b="1" dirty="0">
                <a:solidFill>
                  <a:srgbClr val="8799A8"/>
                </a:solidFill>
              </a:rPr>
              <a:t>במליאת העירייה</a:t>
            </a:r>
          </a:p>
        </p:txBody>
      </p:sp>
      <p:sp>
        <p:nvSpPr>
          <p:cNvPr id="9" name="TextBox 8"/>
          <p:cNvSpPr txBox="1"/>
          <p:nvPr/>
        </p:nvSpPr>
        <p:spPr>
          <a:xfrm>
            <a:off x="2920481" y="6326155"/>
            <a:ext cx="6027576" cy="400110"/>
          </a:xfrm>
          <a:prstGeom prst="rect">
            <a:avLst/>
          </a:prstGeom>
          <a:noFill/>
        </p:spPr>
        <p:txBody>
          <a:bodyPr wrap="square" rtlCol="1">
            <a:spAutoFit/>
          </a:bodyPr>
          <a:lstStyle/>
          <a:p>
            <a:pPr algn="r" rtl="1"/>
            <a:r>
              <a:rPr lang="he-IL" sz="1000" dirty="0" smtClean="0">
                <a:solidFill>
                  <a:srgbClr val="8799A8"/>
                </a:solidFill>
              </a:rPr>
              <a:t>*</a:t>
            </a:r>
            <a:r>
              <a:rPr lang="he-IL" sz="1000" dirty="0">
                <a:solidFill>
                  <a:srgbClr val="8799A8"/>
                </a:solidFill>
              </a:rPr>
              <a:t>על </a:t>
            </a:r>
            <a:r>
              <a:rPr lang="he-IL" sz="1000" dirty="0" smtClean="0">
                <a:solidFill>
                  <a:srgbClr val="8799A8"/>
                </a:solidFill>
              </a:rPr>
              <a:t>בסיס בדיקה של </a:t>
            </a:r>
            <a:r>
              <a:rPr lang="he-IL" sz="1000" dirty="0">
                <a:solidFill>
                  <a:srgbClr val="8799A8"/>
                </a:solidFill>
              </a:rPr>
              <a:t>כ-60 עיריות, אשר נמצאו להן נתונים אודות חברי ועדות </a:t>
            </a:r>
            <a:r>
              <a:rPr lang="he-IL" sz="1000" dirty="0" smtClean="0">
                <a:solidFill>
                  <a:srgbClr val="8799A8"/>
                </a:solidFill>
              </a:rPr>
              <a:t>הכספים שנת 2016</a:t>
            </a:r>
            <a:endParaRPr lang="en-US" sz="1000" dirty="0" smtClean="0">
              <a:solidFill>
                <a:srgbClr val="8799A8"/>
              </a:solidFill>
            </a:endParaRPr>
          </a:p>
          <a:p>
            <a:pPr algn="r" rtl="1"/>
            <a:r>
              <a:rPr lang="en-US" sz="1000" dirty="0" smtClean="0">
                <a:solidFill>
                  <a:srgbClr val="8799A8"/>
                </a:solidFill>
              </a:rPr>
              <a:t>**</a:t>
            </a:r>
            <a:r>
              <a:rPr lang="he-IL" sz="1000" dirty="0" smtClean="0">
                <a:solidFill>
                  <a:srgbClr val="8799A8"/>
                </a:solidFill>
              </a:rPr>
              <a:t>ללא מועצות אזוריות</a:t>
            </a:r>
            <a:endParaRPr lang="he-IL" sz="1000" dirty="0">
              <a:solidFill>
                <a:srgbClr val="8799A8"/>
              </a:solidFill>
            </a:endParaRPr>
          </a:p>
        </p:txBody>
      </p:sp>
      <p:sp>
        <p:nvSpPr>
          <p:cNvPr id="11" name="חיבור 10"/>
          <p:cNvSpPr/>
          <p:nvPr/>
        </p:nvSpPr>
        <p:spPr>
          <a:xfrm>
            <a:off x="4192429" y="3280332"/>
            <a:ext cx="358823" cy="360000"/>
          </a:xfrm>
          <a:prstGeom prst="mathPlus">
            <a:avLst/>
          </a:prstGeom>
          <a:gradFill>
            <a:gsLst>
              <a:gs pos="68100">
                <a:srgbClr val="82A2D6"/>
              </a:gs>
              <a:gs pos="0">
                <a:srgbClr val="6E3C89"/>
              </a:gs>
              <a:gs pos="100000">
                <a:srgbClr val="8CD2FA"/>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2" name="חיבור 11"/>
          <p:cNvSpPr/>
          <p:nvPr/>
        </p:nvSpPr>
        <p:spPr>
          <a:xfrm>
            <a:off x="4192429" y="329215"/>
            <a:ext cx="360000" cy="360000"/>
          </a:xfrm>
          <a:prstGeom prst="mathPlus">
            <a:avLst/>
          </a:prstGeom>
          <a:gradFill>
            <a:gsLst>
              <a:gs pos="68100">
                <a:srgbClr val="82A2D6"/>
              </a:gs>
              <a:gs pos="0">
                <a:srgbClr val="6E3C89"/>
              </a:gs>
              <a:gs pos="100000">
                <a:srgbClr val="8CD2FA"/>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5" name="מלבן 14"/>
          <p:cNvSpPr/>
          <p:nvPr/>
        </p:nvSpPr>
        <p:spPr>
          <a:xfrm>
            <a:off x="4867716" y="1648105"/>
            <a:ext cx="3964767" cy="1242447"/>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r>
              <a:rPr lang="he-IL" sz="1600" dirty="0" smtClean="0">
                <a:solidFill>
                  <a:srgbClr val="8799A8"/>
                </a:solidFill>
              </a:rPr>
              <a:t>רק ב-</a:t>
            </a:r>
            <a:r>
              <a:rPr lang="he-IL" sz="1600" b="1" dirty="0" smtClean="0">
                <a:solidFill>
                  <a:srgbClr val="6E3C89"/>
                </a:solidFill>
              </a:rPr>
              <a:t>2.5% </a:t>
            </a:r>
            <a:r>
              <a:rPr lang="he-IL" sz="1600" dirty="0" smtClean="0">
                <a:solidFill>
                  <a:srgbClr val="8799A8"/>
                </a:solidFill>
              </a:rPr>
              <a:t>מהרשויות מכהנת </a:t>
            </a:r>
            <a:r>
              <a:rPr lang="he-IL" sz="1600" dirty="0" err="1" smtClean="0">
                <a:solidFill>
                  <a:srgbClr val="8799A8"/>
                </a:solidFill>
              </a:rPr>
              <a:t>ראשת</a:t>
            </a:r>
            <a:r>
              <a:rPr lang="he-IL" sz="1600" dirty="0" smtClean="0">
                <a:solidFill>
                  <a:srgbClr val="8799A8"/>
                </a:solidFill>
              </a:rPr>
              <a:t> עיר</a:t>
            </a:r>
            <a:endParaRPr lang="he-IL" sz="1600" b="1" dirty="0">
              <a:solidFill>
                <a:srgbClr val="8799A8"/>
              </a:solidFill>
            </a:endParaRPr>
          </a:p>
        </p:txBody>
      </p:sp>
      <p:sp>
        <p:nvSpPr>
          <p:cNvPr id="16" name="חיבור 15"/>
          <p:cNvSpPr/>
          <p:nvPr/>
        </p:nvSpPr>
        <p:spPr>
          <a:xfrm>
            <a:off x="8652483" y="1599804"/>
            <a:ext cx="360000" cy="360000"/>
          </a:xfrm>
          <a:prstGeom prst="mathPlus">
            <a:avLst/>
          </a:prstGeom>
          <a:gradFill>
            <a:gsLst>
              <a:gs pos="68100">
                <a:srgbClr val="82A2D6"/>
              </a:gs>
              <a:gs pos="0">
                <a:srgbClr val="6E3C89"/>
              </a:gs>
              <a:gs pos="100000">
                <a:srgbClr val="8CD2FA"/>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3" name="מלבן 12"/>
          <p:cNvSpPr/>
          <p:nvPr/>
        </p:nvSpPr>
        <p:spPr>
          <a:xfrm>
            <a:off x="4615809" y="3451136"/>
            <a:ext cx="3948947" cy="1728931"/>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r>
              <a:rPr lang="he-IL" sz="1600" dirty="0" smtClean="0">
                <a:solidFill>
                  <a:srgbClr val="8799A8"/>
                </a:solidFill>
              </a:rPr>
              <a:t>ב-</a:t>
            </a:r>
            <a:r>
              <a:rPr lang="he-IL" sz="1600" b="1" dirty="0" smtClean="0">
                <a:solidFill>
                  <a:srgbClr val="6E3C89"/>
                </a:solidFill>
              </a:rPr>
              <a:t>10% בלבד </a:t>
            </a:r>
            <a:r>
              <a:rPr lang="he-IL" sz="1600" dirty="0" smtClean="0">
                <a:solidFill>
                  <a:srgbClr val="8799A8"/>
                </a:solidFill>
              </a:rPr>
              <a:t>מהעיריות שנדגמו, </a:t>
            </a:r>
            <a:r>
              <a:rPr lang="he-IL" sz="1600" b="1" dirty="0" smtClean="0">
                <a:solidFill>
                  <a:srgbClr val="8799A8"/>
                </a:solidFill>
              </a:rPr>
              <a:t>נשים מכהנות כיו"ר ועדת הכספים</a:t>
            </a:r>
            <a:endParaRPr lang="he-IL" sz="1600" b="1" dirty="0">
              <a:solidFill>
                <a:srgbClr val="8799A8"/>
              </a:solidFill>
            </a:endParaRPr>
          </a:p>
        </p:txBody>
      </p:sp>
      <p:sp>
        <p:nvSpPr>
          <p:cNvPr id="14" name="חיבור 13"/>
          <p:cNvSpPr/>
          <p:nvPr/>
        </p:nvSpPr>
        <p:spPr>
          <a:xfrm>
            <a:off x="8368935" y="3280332"/>
            <a:ext cx="358823" cy="360000"/>
          </a:xfrm>
          <a:prstGeom prst="mathPlus">
            <a:avLst/>
          </a:prstGeom>
          <a:gradFill>
            <a:gsLst>
              <a:gs pos="68100">
                <a:srgbClr val="82A2D6"/>
              </a:gs>
              <a:gs pos="0">
                <a:srgbClr val="6E3C89"/>
              </a:gs>
              <a:gs pos="100000">
                <a:srgbClr val="8CD2FA"/>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3205903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5" grpId="0" animBg="1"/>
      <p:bldP spid="16" grpId="0" animBg="1"/>
      <p:bldP spid="13"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dirty="0" smtClean="0">
                <a:latin typeface="Arial" panose="020B0604020202020204" pitchFamily="34" charset="0"/>
                <a:cs typeface="Arial" panose="020B0604020202020204" pitchFamily="34" charset="0"/>
              </a:rPr>
              <a:t>תמונת מצב</a:t>
            </a:r>
            <a:endParaRPr lang="en-GB" dirty="0">
              <a:latin typeface="Arial" panose="020B0604020202020204" pitchFamily="34" charset="0"/>
              <a:cs typeface="Arial" panose="020B0604020202020204" pitchFamily="34" charset="0"/>
            </a:endParaRPr>
          </a:p>
        </p:txBody>
      </p:sp>
      <p:sp>
        <p:nvSpPr>
          <p:cNvPr id="6" name="Text Placeholder 5"/>
          <p:cNvSpPr>
            <a:spLocks noGrp="1"/>
          </p:cNvSpPr>
          <p:nvPr>
            <p:ph type="body" sz="quarter" idx="13"/>
          </p:nvPr>
        </p:nvSpPr>
        <p:spPr/>
        <p:txBody>
          <a:bodyPr>
            <a:noAutofit/>
          </a:bodyPr>
          <a:lstStyle/>
          <a:p>
            <a:r>
              <a:rPr lang="he-IL" sz="2000" dirty="0" smtClean="0">
                <a:latin typeface="Arial" panose="020B0604020202020204" pitchFamily="34" charset="0"/>
                <a:cs typeface="Arial" panose="020B0604020202020204" pitchFamily="34" charset="0"/>
              </a:rPr>
              <a:t>ייצוג בתפקידים בכירים</a:t>
            </a:r>
            <a:endParaRPr lang="en-GB" sz="2000" dirty="0">
              <a:latin typeface="Arial" panose="020B0604020202020204" pitchFamily="34" charset="0"/>
              <a:cs typeface="Arial" panose="020B0604020202020204" pitchFamily="34" charset="0"/>
            </a:endParaRPr>
          </a:p>
        </p:txBody>
      </p:sp>
      <p:pic>
        <p:nvPicPr>
          <p:cNvPr id="4" name="תמונה 3"/>
          <p:cNvPicPr>
            <a:picLocks noChangeAspect="1"/>
          </p:cNvPicPr>
          <p:nvPr/>
        </p:nvPicPr>
        <p:blipFill>
          <a:blip r:embed="rId2"/>
          <a:stretch>
            <a:fillRect/>
          </a:stretch>
        </p:blipFill>
        <p:spPr>
          <a:xfrm>
            <a:off x="2104880" y="2459621"/>
            <a:ext cx="4934239" cy="2577936"/>
          </a:xfrm>
          <a:prstGeom prst="rect">
            <a:avLst/>
          </a:prstGeom>
        </p:spPr>
      </p:pic>
      <p:sp>
        <p:nvSpPr>
          <p:cNvPr id="7" name="מלבן 6"/>
          <p:cNvSpPr/>
          <p:nvPr/>
        </p:nvSpPr>
        <p:spPr>
          <a:xfrm>
            <a:off x="0" y="5091843"/>
            <a:ext cx="9144000" cy="900000"/>
          </a:xfrm>
          <a:prstGeom prst="rect">
            <a:avLst/>
          </a:prstGeom>
          <a:solidFill>
            <a:srgbClr val="8799A8"/>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r>
              <a:rPr lang="he-IL" sz="1600" b="1" dirty="0" smtClean="0"/>
              <a:t>אין </a:t>
            </a:r>
            <a:r>
              <a:rPr lang="he-IL" sz="1600" b="1" dirty="0"/>
              <a:t>ייצוג גבוה לנשים בתפקידים בכירים </a:t>
            </a:r>
            <a:r>
              <a:rPr lang="he-IL" sz="1600" dirty="0"/>
              <a:t>ברשויות והממוצע הכללי עומד על </a:t>
            </a:r>
            <a:r>
              <a:rPr lang="he-IL" sz="1600" b="1" dirty="0"/>
              <a:t>18% </a:t>
            </a:r>
            <a:r>
              <a:rPr lang="he-IL" sz="1600" dirty="0"/>
              <a:t>בלבד</a:t>
            </a:r>
          </a:p>
        </p:txBody>
      </p:sp>
      <p:sp>
        <p:nvSpPr>
          <p:cNvPr id="8" name="מלבן 7"/>
          <p:cNvSpPr/>
          <p:nvPr/>
        </p:nvSpPr>
        <p:spPr>
          <a:xfrm>
            <a:off x="0" y="1505335"/>
            <a:ext cx="9144000" cy="900000"/>
          </a:xfrm>
          <a:prstGeom prst="rect">
            <a:avLst/>
          </a:prstGeom>
          <a:solidFill>
            <a:srgbClr val="8799A8"/>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r>
              <a:rPr lang="he-IL" sz="1600" dirty="0"/>
              <a:t>מתחזקת הטענה כי נשים לרוב משמשות בתפקיד מנהלות מחלקת </a:t>
            </a:r>
            <a:r>
              <a:rPr lang="he-IL" sz="1600" dirty="0" smtClean="0"/>
              <a:t>חינוך </a:t>
            </a:r>
          </a:p>
          <a:p>
            <a:pPr algn="ctr" rtl="1">
              <a:lnSpc>
                <a:spcPct val="150000"/>
              </a:lnSpc>
            </a:pPr>
            <a:r>
              <a:rPr lang="he-IL" sz="1600" dirty="0" smtClean="0"/>
              <a:t>וכי </a:t>
            </a:r>
            <a:r>
              <a:rPr lang="he-IL" sz="1600" b="1" dirty="0"/>
              <a:t>במקצועות שנחשבים "גבריים" יותר </a:t>
            </a:r>
            <a:r>
              <a:rPr lang="he-IL" sz="1600" b="1" dirty="0" smtClean="0"/>
              <a:t>שיעור </a:t>
            </a:r>
            <a:r>
              <a:rPr lang="he-IL" sz="1600" b="1" dirty="0"/>
              <a:t>הנשים קטן יותר</a:t>
            </a:r>
          </a:p>
        </p:txBody>
      </p:sp>
      <p:sp>
        <p:nvSpPr>
          <p:cNvPr id="9" name="TextBox 8"/>
          <p:cNvSpPr txBox="1"/>
          <p:nvPr/>
        </p:nvSpPr>
        <p:spPr>
          <a:xfrm>
            <a:off x="2920481" y="6326155"/>
            <a:ext cx="6027576" cy="246221"/>
          </a:xfrm>
          <a:prstGeom prst="rect">
            <a:avLst/>
          </a:prstGeom>
          <a:noFill/>
        </p:spPr>
        <p:txBody>
          <a:bodyPr wrap="square" rtlCol="1">
            <a:spAutoFit/>
          </a:bodyPr>
          <a:lstStyle/>
          <a:p>
            <a:pPr algn="r" rtl="1"/>
            <a:r>
              <a:rPr lang="he-IL" sz="1000" dirty="0" smtClean="0">
                <a:solidFill>
                  <a:srgbClr val="8799A8"/>
                </a:solidFill>
              </a:rPr>
              <a:t>*</a:t>
            </a:r>
            <a:r>
              <a:rPr lang="he-IL" sz="1000" dirty="0">
                <a:solidFill>
                  <a:srgbClr val="8799A8"/>
                </a:solidFill>
              </a:rPr>
              <a:t>על </a:t>
            </a:r>
            <a:r>
              <a:rPr lang="he-IL" sz="1000" dirty="0" smtClean="0">
                <a:solidFill>
                  <a:srgbClr val="8799A8"/>
                </a:solidFill>
              </a:rPr>
              <a:t>בסיס נתוני 113 רשויות מקומיות מייצגות (נתוני 2013)</a:t>
            </a:r>
            <a:endParaRPr lang="he-IL" sz="1000" dirty="0">
              <a:solidFill>
                <a:srgbClr val="8799A8"/>
              </a:solidFill>
            </a:endParaRPr>
          </a:p>
        </p:txBody>
      </p:sp>
    </p:spTree>
    <p:extLst>
      <p:ext uri="{BB962C8B-B14F-4D97-AF65-F5344CB8AC3E}">
        <p14:creationId xmlns:p14="http://schemas.microsoft.com/office/powerpoint/2010/main" val="41290025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dirty="0" smtClean="0">
                <a:latin typeface="Arial" panose="020B0604020202020204" pitchFamily="34" charset="0"/>
                <a:cs typeface="Arial" panose="020B0604020202020204" pitchFamily="34" charset="0"/>
              </a:rPr>
              <a:t>תמונת מצב</a:t>
            </a:r>
            <a:endParaRPr lang="en-GB" dirty="0">
              <a:latin typeface="Arial" panose="020B0604020202020204" pitchFamily="34" charset="0"/>
              <a:cs typeface="Arial" panose="020B0604020202020204" pitchFamily="34" charset="0"/>
            </a:endParaRPr>
          </a:p>
        </p:txBody>
      </p:sp>
      <p:sp>
        <p:nvSpPr>
          <p:cNvPr id="6" name="Text Placeholder 5"/>
          <p:cNvSpPr>
            <a:spLocks noGrp="1"/>
          </p:cNvSpPr>
          <p:nvPr>
            <p:ph type="body" sz="quarter" idx="13"/>
          </p:nvPr>
        </p:nvSpPr>
        <p:spPr/>
        <p:txBody>
          <a:bodyPr>
            <a:noAutofit/>
          </a:bodyPr>
          <a:lstStyle/>
          <a:p>
            <a:r>
              <a:rPr lang="he-IL" sz="2000" dirty="0" smtClean="0">
                <a:latin typeface="Arial" panose="020B0604020202020204" pitchFamily="34" charset="0"/>
                <a:cs typeface="Arial" panose="020B0604020202020204" pitchFamily="34" charset="0"/>
              </a:rPr>
              <a:t>ייצוג בדירקטוריונים</a:t>
            </a:r>
            <a:endParaRPr lang="en-GB" sz="2000" dirty="0">
              <a:latin typeface="Arial" panose="020B0604020202020204" pitchFamily="34" charset="0"/>
              <a:cs typeface="Arial" panose="020B0604020202020204" pitchFamily="34" charset="0"/>
            </a:endParaRPr>
          </a:p>
        </p:txBody>
      </p:sp>
      <p:pic>
        <p:nvPicPr>
          <p:cNvPr id="4" name="תמונה 3"/>
          <p:cNvPicPr>
            <a:picLocks noChangeAspect="1"/>
          </p:cNvPicPr>
          <p:nvPr/>
        </p:nvPicPr>
        <p:blipFill>
          <a:blip r:embed="rId2"/>
          <a:stretch>
            <a:fillRect/>
          </a:stretch>
        </p:blipFill>
        <p:spPr>
          <a:xfrm>
            <a:off x="167951" y="1940693"/>
            <a:ext cx="5642044" cy="3098500"/>
          </a:xfrm>
          <a:prstGeom prst="rect">
            <a:avLst/>
          </a:prstGeom>
        </p:spPr>
      </p:pic>
      <p:sp>
        <p:nvSpPr>
          <p:cNvPr id="7" name="מלבן 6"/>
          <p:cNvSpPr/>
          <p:nvPr/>
        </p:nvSpPr>
        <p:spPr>
          <a:xfrm>
            <a:off x="6054571" y="1940692"/>
            <a:ext cx="3089428" cy="4245504"/>
          </a:xfrm>
          <a:prstGeom prst="rect">
            <a:avLst/>
          </a:prstGeom>
          <a:gradFill flip="none" rotWithShape="1">
            <a:gsLst>
              <a:gs pos="68100">
                <a:srgbClr val="82A2D6"/>
              </a:gs>
              <a:gs pos="0">
                <a:srgbClr val="6E3C89"/>
              </a:gs>
              <a:gs pos="100000">
                <a:srgbClr val="8CD2FA"/>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t"/>
          <a:lstStyle/>
          <a:p>
            <a:pPr marL="285750" indent="-285750" algn="ctr" rtl="1">
              <a:lnSpc>
                <a:spcPct val="150000"/>
              </a:lnSpc>
              <a:buClr>
                <a:schemeClr val="bg1"/>
              </a:buClr>
              <a:buFont typeface="Symbol" panose="05050102010706020507" pitchFamily="18" charset="2"/>
              <a:buChar char="+"/>
            </a:pPr>
            <a:endParaRPr lang="he-IL" sz="1600" dirty="0" smtClean="0"/>
          </a:p>
          <a:p>
            <a:pPr marL="285750" indent="-285750" algn="ctr" rtl="1">
              <a:lnSpc>
                <a:spcPct val="150000"/>
              </a:lnSpc>
              <a:buClr>
                <a:schemeClr val="bg1"/>
              </a:buClr>
              <a:buFont typeface="Symbol" panose="05050102010706020507" pitchFamily="18" charset="2"/>
              <a:buChar char="+"/>
            </a:pPr>
            <a:r>
              <a:rPr lang="he-IL" sz="1600" dirty="0" smtClean="0"/>
              <a:t>משקל </a:t>
            </a:r>
            <a:r>
              <a:rPr lang="he-IL" sz="1600" dirty="0"/>
              <a:t>הנשים בדירקטוריונים </a:t>
            </a:r>
            <a:r>
              <a:rPr lang="he-IL" sz="1600" dirty="0" smtClean="0"/>
              <a:t>לרוב </a:t>
            </a:r>
            <a:r>
              <a:rPr lang="he-IL" sz="1600" dirty="0"/>
              <a:t>אינו חוצה את סף ה-40</a:t>
            </a:r>
            <a:r>
              <a:rPr lang="he-IL" sz="1600" dirty="0" smtClean="0"/>
              <a:t>%</a:t>
            </a:r>
            <a:r>
              <a:rPr lang="en-US" sz="1600" dirty="0" smtClean="0"/>
              <a:t>*</a:t>
            </a:r>
            <a:endParaRPr lang="he-IL" sz="1600" dirty="0" smtClean="0"/>
          </a:p>
          <a:p>
            <a:pPr marL="285750" indent="-285750" algn="ctr" rtl="1">
              <a:lnSpc>
                <a:spcPct val="150000"/>
              </a:lnSpc>
              <a:buClr>
                <a:schemeClr val="bg1"/>
              </a:buClr>
              <a:buFont typeface="Symbol" panose="05050102010706020507" pitchFamily="18" charset="2"/>
              <a:buChar char="+"/>
            </a:pPr>
            <a:endParaRPr lang="he-IL" sz="1600" dirty="0" smtClean="0"/>
          </a:p>
          <a:p>
            <a:pPr marL="285750" indent="-285750" algn="ctr" rtl="1">
              <a:lnSpc>
                <a:spcPct val="150000"/>
              </a:lnSpc>
              <a:buClr>
                <a:schemeClr val="bg1"/>
              </a:buClr>
              <a:buFont typeface="Symbol" panose="05050102010706020507" pitchFamily="18" charset="2"/>
              <a:buChar char="+"/>
            </a:pPr>
            <a:endParaRPr lang="he-IL" sz="1600" dirty="0"/>
          </a:p>
          <a:p>
            <a:pPr marL="285750" indent="-285750" algn="ctr" rtl="1">
              <a:lnSpc>
                <a:spcPct val="150000"/>
              </a:lnSpc>
              <a:buClr>
                <a:schemeClr val="bg1"/>
              </a:buClr>
              <a:buFont typeface="Symbol" panose="05050102010706020507" pitchFamily="18" charset="2"/>
              <a:buChar char="+"/>
            </a:pPr>
            <a:r>
              <a:rPr lang="he-IL" sz="1600" dirty="0" smtClean="0"/>
              <a:t>ייצוג </a:t>
            </a:r>
            <a:r>
              <a:rPr lang="he-IL" sz="1600" dirty="0"/>
              <a:t>הנשים במלכ"רים גבוה יותר לעומת החברות העסקיות</a:t>
            </a:r>
          </a:p>
        </p:txBody>
      </p:sp>
      <p:sp>
        <p:nvSpPr>
          <p:cNvPr id="8" name="TextBox 7"/>
          <p:cNvSpPr txBox="1"/>
          <p:nvPr/>
        </p:nvSpPr>
        <p:spPr>
          <a:xfrm>
            <a:off x="2920481" y="6326155"/>
            <a:ext cx="6027576" cy="400110"/>
          </a:xfrm>
          <a:prstGeom prst="rect">
            <a:avLst/>
          </a:prstGeom>
          <a:noFill/>
        </p:spPr>
        <p:txBody>
          <a:bodyPr wrap="square" rtlCol="1">
            <a:spAutoFit/>
          </a:bodyPr>
          <a:lstStyle/>
          <a:p>
            <a:pPr algn="r" rtl="1"/>
            <a:r>
              <a:rPr lang="he-IL" sz="1000" dirty="0" smtClean="0">
                <a:solidFill>
                  <a:srgbClr val="8799A8"/>
                </a:solidFill>
              </a:rPr>
              <a:t>*יש לזכור כי אין זו תמונת המצב המייצגת את דירקטוריון החברה, שכן בנתוני ועדת המינויים ניתן למצוא רק מינויים שאושרו על ידי הוועדה, קרי דירקטורים שמונו מטעם הרשות (ללא מינויים שלא עברו את אישור הועדה)</a:t>
            </a:r>
            <a:endParaRPr lang="he-IL" sz="1000" dirty="0">
              <a:solidFill>
                <a:srgbClr val="8799A8"/>
              </a:solidFill>
            </a:endParaRPr>
          </a:p>
        </p:txBody>
      </p:sp>
    </p:spTree>
    <p:extLst>
      <p:ext uri="{BB962C8B-B14F-4D97-AF65-F5344CB8AC3E}">
        <p14:creationId xmlns:p14="http://schemas.microsoft.com/office/powerpoint/2010/main" val="13103142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nSpc>
                <a:spcPct val="150000"/>
              </a:lnSpc>
            </a:pPr>
            <a:r>
              <a:rPr lang="he-IL" sz="2400" dirty="0"/>
              <a:t>התופעות הבלתי </a:t>
            </a:r>
            <a:r>
              <a:rPr lang="he-IL" sz="2400" dirty="0" smtClean="0"/>
              <a:t>רצויות</a:t>
            </a:r>
            <a:br>
              <a:rPr lang="he-IL" sz="2400" dirty="0" smtClean="0"/>
            </a:br>
            <a:r>
              <a:rPr lang="he-IL" sz="2400" dirty="0" smtClean="0"/>
              <a:t>תיאור </a:t>
            </a:r>
            <a:r>
              <a:rPr lang="he-IL" sz="2400" dirty="0"/>
              <a:t>תמונת </a:t>
            </a:r>
            <a:r>
              <a:rPr lang="he-IL" sz="2400" dirty="0" smtClean="0"/>
              <a:t>מצב</a:t>
            </a:r>
            <a:br>
              <a:rPr lang="he-IL" sz="2400" dirty="0" smtClean="0"/>
            </a:br>
            <a:r>
              <a:rPr lang="he-IL" sz="3200" b="1" dirty="0">
                <a:latin typeface="Arial" panose="020B0604020202020204" pitchFamily="34" charset="0"/>
                <a:cs typeface="Arial" panose="020B0604020202020204" pitchFamily="34" charset="0"/>
              </a:rPr>
              <a:t>המלצות</a:t>
            </a:r>
            <a:endParaRPr lang="en-GB" sz="3200" b="1" dirty="0">
              <a:latin typeface="Arial" panose="020B0604020202020204" pitchFamily="34" charset="0"/>
              <a:cs typeface="Arial" panose="020B0604020202020204" pitchFamily="34" charset="0"/>
            </a:endParaRPr>
          </a:p>
        </p:txBody>
      </p:sp>
      <p:graphicFrame>
        <p:nvGraphicFramePr>
          <p:cNvPr id="5" name="אובייקט 4"/>
          <p:cNvGraphicFramePr>
            <a:graphicFrameLocks noChangeAspect="1"/>
          </p:cNvGraphicFramePr>
          <p:nvPr>
            <p:extLst>
              <p:ext uri="{D42A27DB-BD31-4B8C-83A1-F6EECF244321}">
                <p14:modId xmlns:p14="http://schemas.microsoft.com/office/powerpoint/2010/main" val="3279743241"/>
              </p:ext>
            </p:extLst>
          </p:nvPr>
        </p:nvGraphicFramePr>
        <p:xfrm>
          <a:off x="1400175" y="144463"/>
          <a:ext cx="6215063" cy="1354137"/>
        </p:xfrm>
        <a:graphic>
          <a:graphicData uri="http://schemas.openxmlformats.org/presentationml/2006/ole">
            <mc:AlternateContent xmlns:mc="http://schemas.openxmlformats.org/markup-compatibility/2006">
              <mc:Choice xmlns:v="urn:schemas-microsoft-com:vml" Requires="v">
                <p:oleObj spid="_x0000_s4109" name="מסמך" r:id="rId4" imgW="6215304" imgH="1354677" progId="Word.Document.12">
                  <p:embed/>
                </p:oleObj>
              </mc:Choice>
              <mc:Fallback>
                <p:oleObj name="מסמך" r:id="rId4" imgW="6215304" imgH="1354677" progId="Word.Document.12">
                  <p:embed/>
                  <p:pic>
                    <p:nvPicPr>
                      <p:cNvPr id="0" name="אובייקט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0175" y="144463"/>
                        <a:ext cx="6215063"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0734353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dirty="0" smtClean="0">
                <a:latin typeface="Arial" panose="020B0604020202020204" pitchFamily="34" charset="0"/>
                <a:cs typeface="Arial" panose="020B0604020202020204" pitchFamily="34" charset="0"/>
              </a:rPr>
              <a:t>המלצות בנוגע לייצוג שוויוני</a:t>
            </a:r>
            <a:endParaRPr lang="en-GB" dirty="0">
              <a:latin typeface="Arial" panose="020B0604020202020204" pitchFamily="34" charset="0"/>
              <a:cs typeface="Arial" panose="020B0604020202020204" pitchFamily="34" charset="0"/>
            </a:endParaRPr>
          </a:p>
        </p:txBody>
      </p:sp>
      <p:sp>
        <p:nvSpPr>
          <p:cNvPr id="8" name="Rectangle 22">
            <a:hlinkClick r:id="rId2" action="ppaction://hlinksldjump"/>
          </p:cNvPr>
          <p:cNvSpPr/>
          <p:nvPr/>
        </p:nvSpPr>
        <p:spPr>
          <a:xfrm>
            <a:off x="1185178" y="1716832"/>
            <a:ext cx="3208762" cy="1558134"/>
          </a:xfrm>
          <a:prstGeom prst="rect">
            <a:avLst/>
          </a:prstGeom>
          <a:gradFill flip="none" rotWithShape="1">
            <a:gsLst>
              <a:gs pos="0">
                <a:srgbClr val="8CD2FA"/>
              </a:gs>
              <a:gs pos="74000">
                <a:srgbClr val="6E3C89"/>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noAutofit/>
          </a:bodyPr>
          <a:lstStyle/>
          <a:p>
            <a:pPr algn="ctr" rtl="1">
              <a:lnSpc>
                <a:spcPct val="150000"/>
              </a:lnSpc>
            </a:pPr>
            <a:r>
              <a:rPr lang="he-IL" sz="2000" dirty="0" smtClean="0">
                <a:latin typeface="Arial" panose="020B0604020202020204" pitchFamily="34" charset="0"/>
              </a:rPr>
              <a:t>ייצוג שוויוני ברשימות הסיעות ברשומ"ק ועידוד שילוב נשים בתפקידי מועצת הרשות</a:t>
            </a:r>
            <a:endParaRPr lang="he-IL" sz="2000" dirty="0">
              <a:latin typeface="Arial" panose="020B0604020202020204" pitchFamily="34" charset="0"/>
            </a:endParaRPr>
          </a:p>
        </p:txBody>
      </p:sp>
      <p:sp>
        <p:nvSpPr>
          <p:cNvPr id="10" name="Rectangle 22">
            <a:hlinkClick r:id="rId3" action="ppaction://hlinksldjump"/>
          </p:cNvPr>
          <p:cNvSpPr/>
          <p:nvPr/>
        </p:nvSpPr>
        <p:spPr>
          <a:xfrm>
            <a:off x="4833254" y="3725710"/>
            <a:ext cx="3208762" cy="1558134"/>
          </a:xfrm>
          <a:prstGeom prst="rect">
            <a:avLst/>
          </a:prstGeom>
          <a:gradFill>
            <a:gsLst>
              <a:gs pos="0">
                <a:srgbClr val="8CD2FA"/>
              </a:gs>
              <a:gs pos="74000">
                <a:srgbClr val="6E3C89"/>
              </a:gs>
            </a:gsLst>
            <a:lin ang="2700000" scaled="1"/>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noAutofit/>
          </a:bodyPr>
          <a:lstStyle/>
          <a:p>
            <a:pPr algn="ctr" rtl="1">
              <a:lnSpc>
                <a:spcPct val="150000"/>
              </a:lnSpc>
            </a:pPr>
            <a:r>
              <a:rPr lang="he-IL" sz="2000" dirty="0" smtClean="0">
                <a:latin typeface="Arial" panose="020B0604020202020204" pitchFamily="34" charset="0"/>
              </a:rPr>
              <a:t>ייצוג שוויוני בדירקטוריונים ובמשרות בכירות של תאגידים עירוניים בשליטה של </a:t>
            </a:r>
            <a:r>
              <a:rPr lang="he-IL" sz="2000" dirty="0" err="1" smtClean="0">
                <a:latin typeface="Arial" panose="020B0604020202020204" pitchFamily="34" charset="0"/>
              </a:rPr>
              <a:t>הרשומ"ק</a:t>
            </a:r>
            <a:endParaRPr lang="he-IL" sz="2000" dirty="0">
              <a:latin typeface="Arial" panose="020B0604020202020204" pitchFamily="34" charset="0"/>
            </a:endParaRPr>
          </a:p>
        </p:txBody>
      </p:sp>
      <p:sp>
        <p:nvSpPr>
          <p:cNvPr id="11" name="Rectangle 22">
            <a:hlinkClick r:id="rId4" action="ppaction://hlinksldjump"/>
          </p:cNvPr>
          <p:cNvSpPr/>
          <p:nvPr/>
        </p:nvSpPr>
        <p:spPr>
          <a:xfrm>
            <a:off x="4833254" y="1716832"/>
            <a:ext cx="3208762" cy="1558134"/>
          </a:xfrm>
          <a:prstGeom prst="rect">
            <a:avLst/>
          </a:prstGeom>
          <a:gradFill flip="none" rotWithShape="1">
            <a:gsLst>
              <a:gs pos="0">
                <a:srgbClr val="8CD2FA"/>
              </a:gs>
              <a:gs pos="74000">
                <a:srgbClr val="6E3C89"/>
              </a:gs>
            </a:gsLst>
            <a:path path="circle">
              <a:fillToRect t="100000" r="100000"/>
            </a:path>
            <a:tileRect l="-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noAutofit/>
          </a:bodyPr>
          <a:lstStyle/>
          <a:p>
            <a:pPr algn="ctr" rtl="1">
              <a:lnSpc>
                <a:spcPct val="150000"/>
              </a:lnSpc>
            </a:pPr>
            <a:r>
              <a:rPr lang="he-IL" sz="2000" dirty="0" smtClean="0">
                <a:latin typeface="Arial" panose="020B0604020202020204" pitchFamily="34" charset="0"/>
              </a:rPr>
              <a:t>שקיפות מידע אודות ייצוג מגדרי</a:t>
            </a:r>
            <a:endParaRPr lang="he-IL" sz="2000" dirty="0">
              <a:latin typeface="Arial" panose="020B0604020202020204" pitchFamily="34" charset="0"/>
            </a:endParaRPr>
          </a:p>
        </p:txBody>
      </p:sp>
      <p:sp>
        <p:nvSpPr>
          <p:cNvPr id="12" name="Rectangle 22">
            <a:hlinkClick r:id="rId5" action="ppaction://hlinksldjump"/>
          </p:cNvPr>
          <p:cNvSpPr/>
          <p:nvPr/>
        </p:nvSpPr>
        <p:spPr>
          <a:xfrm>
            <a:off x="1185178" y="3725710"/>
            <a:ext cx="3208762" cy="1558134"/>
          </a:xfrm>
          <a:prstGeom prst="rect">
            <a:avLst/>
          </a:prstGeom>
          <a:gradFill flip="none" rotWithShape="1">
            <a:gsLst>
              <a:gs pos="0">
                <a:srgbClr val="8CD2FA"/>
              </a:gs>
              <a:gs pos="74000">
                <a:srgbClr val="6E3C89"/>
              </a:gs>
            </a:gsLst>
            <a:path path="circle">
              <a:fillToRect l="100000" b="100000"/>
            </a:path>
            <a:tileRect t="-100000" r="-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noAutofit/>
          </a:bodyPr>
          <a:lstStyle/>
          <a:p>
            <a:pPr algn="ctr" rtl="1">
              <a:lnSpc>
                <a:spcPct val="150000"/>
              </a:lnSpc>
            </a:pPr>
            <a:r>
              <a:rPr lang="he-IL" sz="2000" dirty="0" smtClean="0">
                <a:latin typeface="Arial" panose="020B0604020202020204" pitchFamily="34" charset="0"/>
              </a:rPr>
              <a:t>ייצוג שוויוני של נשים במשרות ברשות המקומית</a:t>
            </a:r>
            <a:endParaRPr lang="he-IL" sz="2000" dirty="0">
              <a:latin typeface="Arial" panose="020B0604020202020204" pitchFamily="34" charset="0"/>
            </a:endParaRPr>
          </a:p>
        </p:txBody>
      </p:sp>
    </p:spTree>
    <p:extLst>
      <p:ext uri="{BB962C8B-B14F-4D97-AF65-F5344CB8AC3E}">
        <p14:creationId xmlns:p14="http://schemas.microsoft.com/office/powerpoint/2010/main" val="32221777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a:latin typeface="Arial" panose="020B0604020202020204" pitchFamily="34" charset="0"/>
              </a:rPr>
              <a:t>שקיפות מידע אודות ייצוג </a:t>
            </a:r>
            <a:r>
              <a:rPr lang="he-IL" dirty="0" smtClean="0">
                <a:latin typeface="Arial" panose="020B0604020202020204" pitchFamily="34" charset="0"/>
              </a:rPr>
              <a:t>מגדרי</a:t>
            </a:r>
            <a:endParaRPr lang="he-IL" dirty="0">
              <a:latin typeface="Arial" panose="020B0604020202020204" pitchFamily="34" charset="0"/>
              <a:cs typeface="Arial" panose="020B0604020202020204" pitchFamily="34" charset="0"/>
            </a:endParaRPr>
          </a:p>
        </p:txBody>
      </p:sp>
      <p:sp>
        <p:nvSpPr>
          <p:cNvPr id="4" name="מציין מיקום טקסט 3"/>
          <p:cNvSpPr>
            <a:spLocks noGrp="1"/>
          </p:cNvSpPr>
          <p:nvPr>
            <p:ph type="body" sz="quarter" idx="13"/>
          </p:nvPr>
        </p:nvSpPr>
        <p:spPr>
          <a:xfrm>
            <a:off x="597159" y="948531"/>
            <a:ext cx="8130600" cy="320357"/>
          </a:xfrm>
        </p:spPr>
        <p:txBody>
          <a:bodyPr/>
          <a:lstStyle/>
          <a:p>
            <a:r>
              <a:rPr lang="he-IL" sz="2000" b="1" dirty="0">
                <a:latin typeface="Arial" panose="020B0604020202020204" pitchFamily="34" charset="0"/>
                <a:cs typeface="Arial" panose="020B0604020202020204" pitchFamily="34" charset="0"/>
              </a:rPr>
              <a:t>האגפים</a:t>
            </a:r>
            <a:r>
              <a:rPr lang="he-IL" sz="2000" dirty="0">
                <a:latin typeface="Arial" panose="020B0604020202020204" pitchFamily="34" charset="0"/>
                <a:cs typeface="Arial" panose="020B0604020202020204" pitchFamily="34" charset="0"/>
              </a:rPr>
              <a:t> השונים </a:t>
            </a:r>
            <a:r>
              <a:rPr lang="he-IL" sz="2000" dirty="0" err="1" smtClean="0">
                <a:latin typeface="Arial" panose="020B0604020202020204" pitchFamily="34" charset="0"/>
                <a:cs typeface="Arial" panose="020B0604020202020204" pitchFamily="34" charset="0"/>
              </a:rPr>
              <a:t>במינהל</a:t>
            </a:r>
            <a:r>
              <a:rPr lang="he-IL" sz="2000" dirty="0" smtClean="0">
                <a:latin typeface="Arial" panose="020B0604020202020204" pitchFamily="34" charset="0"/>
                <a:cs typeface="Arial" panose="020B0604020202020204" pitchFamily="34" charset="0"/>
              </a:rPr>
              <a:t> שלטון מקומי </a:t>
            </a:r>
            <a:r>
              <a:rPr lang="he-IL" sz="2000" b="1" dirty="0" smtClean="0">
                <a:latin typeface="Arial" panose="020B0604020202020204" pitchFamily="34" charset="0"/>
                <a:cs typeface="Arial" panose="020B0604020202020204" pitchFamily="34" charset="0"/>
              </a:rPr>
              <a:t>במשרד </a:t>
            </a:r>
            <a:r>
              <a:rPr lang="he-IL" sz="2000" b="1" dirty="0">
                <a:latin typeface="Arial" panose="020B0604020202020204" pitchFamily="34" charset="0"/>
                <a:cs typeface="Arial" panose="020B0604020202020204" pitchFamily="34" charset="0"/>
              </a:rPr>
              <a:t>הפנים </a:t>
            </a:r>
            <a:r>
              <a:rPr lang="he-IL" sz="2000" dirty="0" smtClean="0">
                <a:latin typeface="Arial" panose="020B0604020202020204" pitchFamily="34" charset="0"/>
                <a:cs typeface="Arial" panose="020B0604020202020204" pitchFamily="34" charset="0"/>
              </a:rPr>
              <a:t>יידרשו לפרסם דיווח שנתי:</a:t>
            </a:r>
            <a:endParaRPr lang="he-IL" sz="2000" dirty="0">
              <a:latin typeface="Arial" panose="020B0604020202020204" pitchFamily="34" charset="0"/>
              <a:cs typeface="Arial" panose="020B0604020202020204" pitchFamily="34" charset="0"/>
            </a:endParaRPr>
          </a:p>
        </p:txBody>
      </p:sp>
      <p:sp>
        <p:nvSpPr>
          <p:cNvPr id="20" name="Rectangle 77"/>
          <p:cNvSpPr/>
          <p:nvPr/>
        </p:nvSpPr>
        <p:spPr>
          <a:xfrm>
            <a:off x="3370402" y="4269222"/>
            <a:ext cx="2460464" cy="1483509"/>
          </a:xfrm>
          <a:prstGeom prst="rect">
            <a:avLst/>
          </a:prstGeom>
          <a:no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rPr>
              <a:t>בנוגע </a:t>
            </a:r>
            <a:r>
              <a:rPr lang="he-IL" sz="1200" dirty="0">
                <a:solidFill>
                  <a:srgbClr val="8799A8"/>
                </a:solidFill>
                <a:latin typeface="Arial" panose="020B0604020202020204" pitchFamily="34" charset="0"/>
                <a:ea typeface="Arial Unicode MS" panose="020B0604020202020204" pitchFamily="34" charset="-128"/>
              </a:rPr>
              <a:t>לחברות מועצה ברשויות המקומיות </a:t>
            </a:r>
            <a:endParaRPr lang="he-IL" sz="1200" dirty="0" smtClean="0">
              <a:solidFill>
                <a:srgbClr val="8799A8"/>
              </a:solidFill>
              <a:latin typeface="Arial" panose="020B0604020202020204" pitchFamily="34" charset="0"/>
              <a:ea typeface="Arial Unicode MS" panose="020B0604020202020204" pitchFamily="34" charset="-128"/>
            </a:endParaRPr>
          </a:p>
          <a:p>
            <a:pPr marL="342900" indent="-342900" algn="r" rtl="1">
              <a:lnSpc>
                <a:spcPct val="150000"/>
              </a:lnSpc>
              <a:buFont typeface="Symbol" panose="05050102010706020507" pitchFamily="18" charset="2"/>
              <a:buChar char="+"/>
            </a:pPr>
            <a:endParaRPr lang="he-IL" sz="1200" dirty="0" smtClean="0">
              <a:solidFill>
                <a:srgbClr val="8799A8"/>
              </a:solidFill>
              <a:latin typeface="Arial" panose="020B0604020202020204" pitchFamily="34" charset="0"/>
              <a:ea typeface="Arial Unicode MS" panose="020B0604020202020204" pitchFamily="34" charset="-128"/>
            </a:endParaRPr>
          </a:p>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rPr>
              <a:t>בנוגע </a:t>
            </a:r>
            <a:r>
              <a:rPr lang="he-IL" sz="1200" dirty="0">
                <a:solidFill>
                  <a:srgbClr val="8799A8"/>
                </a:solidFill>
                <a:latin typeface="Arial" panose="020B0604020202020204" pitchFamily="34" charset="0"/>
                <a:ea typeface="Arial Unicode MS" panose="020B0604020202020204" pitchFamily="34" charset="-128"/>
              </a:rPr>
              <a:t>לחברות מועצה </a:t>
            </a:r>
            <a:r>
              <a:rPr lang="he-IL" sz="1200" dirty="0" smtClean="0">
                <a:solidFill>
                  <a:srgbClr val="8799A8"/>
                </a:solidFill>
                <a:latin typeface="Arial" panose="020B0604020202020204" pitchFamily="34" charset="0"/>
                <a:ea typeface="Arial Unicode MS" panose="020B0604020202020204" pitchFamily="34" charset="-128"/>
              </a:rPr>
              <a:t>בוועדות </a:t>
            </a:r>
            <a:r>
              <a:rPr lang="he-IL" sz="1200" dirty="0">
                <a:solidFill>
                  <a:srgbClr val="8799A8"/>
                </a:solidFill>
                <a:latin typeface="Arial" panose="020B0604020202020204" pitchFamily="34" charset="0"/>
                <a:ea typeface="Arial Unicode MS" panose="020B0604020202020204" pitchFamily="34" charset="-128"/>
              </a:rPr>
              <a:t>החובה </a:t>
            </a:r>
            <a:r>
              <a:rPr lang="he-IL" sz="1200" dirty="0" smtClean="0">
                <a:solidFill>
                  <a:srgbClr val="8799A8"/>
                </a:solidFill>
                <a:latin typeface="Arial" panose="020B0604020202020204" pitchFamily="34" charset="0"/>
                <a:ea typeface="Arial Unicode MS" panose="020B0604020202020204" pitchFamily="34" charset="-128"/>
              </a:rPr>
              <a:t>ברשות</a:t>
            </a:r>
            <a:endParaRPr lang="en-GB" sz="1200" dirty="0">
              <a:solidFill>
                <a:srgbClr val="8799A8"/>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16" name="Rectangle 78"/>
          <p:cNvSpPr/>
          <p:nvPr/>
        </p:nvSpPr>
        <p:spPr>
          <a:xfrm>
            <a:off x="3700634" y="2717176"/>
            <a:ext cx="1800000" cy="674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he-IL" sz="1400" b="1" dirty="0" smtClean="0">
                <a:solidFill>
                  <a:srgbClr val="6E3C89"/>
                </a:solidFill>
                <a:latin typeface="Arial" panose="020B0604020202020204" pitchFamily="34" charset="0"/>
                <a:ea typeface="Arial Unicode MS" panose="020B0604020202020204" pitchFamily="34" charset="-128"/>
              </a:rPr>
              <a:t>גורם שייקבע לכך במשרד הפנים</a:t>
            </a:r>
            <a:endParaRPr lang="en-GB" sz="1400" b="1"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pic>
        <p:nvPicPr>
          <p:cNvPr id="5" name="תמונה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70634" y="1751625"/>
            <a:ext cx="1260000" cy="1260000"/>
          </a:xfrm>
          <a:prstGeom prst="rect">
            <a:avLst/>
          </a:prstGeom>
        </p:spPr>
      </p:pic>
      <p:sp>
        <p:nvSpPr>
          <p:cNvPr id="27" name="Rectangle 77"/>
          <p:cNvSpPr/>
          <p:nvPr/>
        </p:nvSpPr>
        <p:spPr>
          <a:xfrm>
            <a:off x="456765" y="4269222"/>
            <a:ext cx="2460464" cy="1483509"/>
          </a:xfrm>
          <a:prstGeom prst="rect">
            <a:avLst/>
          </a:prstGeom>
          <a:no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rPr>
              <a:t>מספר </a:t>
            </a:r>
            <a:r>
              <a:rPr lang="he-IL" sz="1200" dirty="0">
                <a:solidFill>
                  <a:srgbClr val="8799A8"/>
                </a:solidFill>
                <a:latin typeface="Arial" panose="020B0604020202020204" pitchFamily="34" charset="0"/>
                <a:ea typeface="Arial Unicode MS" panose="020B0604020202020204" pitchFamily="34" charset="-128"/>
              </a:rPr>
              <a:t>הנשים בתפקידים הבכירים בכל רשות </a:t>
            </a:r>
            <a:endParaRPr lang="en-GB" sz="1200" dirty="0">
              <a:solidFill>
                <a:srgbClr val="8799A8"/>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23" name="Rectangle 78"/>
          <p:cNvSpPr/>
          <p:nvPr/>
        </p:nvSpPr>
        <p:spPr>
          <a:xfrm>
            <a:off x="786997" y="2717176"/>
            <a:ext cx="1800000" cy="674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he-IL" sz="1400" b="1" dirty="0" smtClean="0">
                <a:solidFill>
                  <a:srgbClr val="6E3C89"/>
                </a:solidFill>
                <a:latin typeface="Arial" panose="020B0604020202020204" pitchFamily="34" charset="0"/>
                <a:ea typeface="Arial Unicode MS" panose="020B0604020202020204" pitchFamily="34" charset="-128"/>
              </a:rPr>
              <a:t>האגף </a:t>
            </a:r>
            <a:r>
              <a:rPr lang="he-IL" sz="1400" b="1" dirty="0" err="1">
                <a:solidFill>
                  <a:srgbClr val="6E3C89"/>
                </a:solidFill>
                <a:latin typeface="Arial" panose="020B0604020202020204" pitchFamily="34" charset="0"/>
                <a:ea typeface="Arial Unicode MS" panose="020B0604020202020204" pitchFamily="34" charset="-128"/>
              </a:rPr>
              <a:t>לכח</a:t>
            </a:r>
            <a:r>
              <a:rPr lang="he-IL" sz="1400" b="1" dirty="0">
                <a:solidFill>
                  <a:srgbClr val="6E3C89"/>
                </a:solidFill>
                <a:latin typeface="Arial" panose="020B0604020202020204" pitchFamily="34" charset="0"/>
                <a:ea typeface="Arial Unicode MS" panose="020B0604020202020204" pitchFamily="34" charset="-128"/>
              </a:rPr>
              <a:t> אדם ושכר ברשויות </a:t>
            </a:r>
            <a:r>
              <a:rPr lang="he-IL" sz="1400" b="1" dirty="0" smtClean="0">
                <a:solidFill>
                  <a:srgbClr val="6E3C89"/>
                </a:solidFill>
                <a:latin typeface="Arial" panose="020B0604020202020204" pitchFamily="34" charset="0"/>
                <a:ea typeface="Arial Unicode MS" panose="020B0604020202020204" pitchFamily="34" charset="-128"/>
              </a:rPr>
              <a:t>המקומיות</a:t>
            </a:r>
            <a:endParaRPr lang="en-GB" sz="1400" b="1"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pic>
        <p:nvPicPr>
          <p:cNvPr id="9" name="תמונה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6997" y="1751625"/>
            <a:ext cx="1260000" cy="1260000"/>
          </a:xfrm>
          <a:prstGeom prst="rect">
            <a:avLst/>
          </a:prstGeom>
        </p:spPr>
      </p:pic>
      <p:sp>
        <p:nvSpPr>
          <p:cNvPr id="12" name="Rectangle 77"/>
          <p:cNvSpPr/>
          <p:nvPr/>
        </p:nvSpPr>
        <p:spPr>
          <a:xfrm>
            <a:off x="6284039" y="4269222"/>
            <a:ext cx="2460464" cy="1483509"/>
          </a:xfrm>
          <a:prstGeom prst="rect">
            <a:avLst/>
          </a:prstGeom>
          <a:no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cs typeface="Arial" panose="020B0604020202020204" pitchFamily="34" charset="0"/>
              </a:rPr>
              <a:t>בנוגע </a:t>
            </a:r>
            <a:r>
              <a:rPr lang="he-IL" sz="1200" dirty="0">
                <a:solidFill>
                  <a:srgbClr val="8799A8"/>
                </a:solidFill>
                <a:latin typeface="Arial" panose="020B0604020202020204" pitchFamily="34" charset="0"/>
                <a:ea typeface="Arial Unicode MS" panose="020B0604020202020204" pitchFamily="34" charset="-128"/>
                <a:cs typeface="Arial" panose="020B0604020202020204" pitchFamily="34" charset="0"/>
              </a:rPr>
              <a:t>לייצוג הולם בדירקטוריונים ובתפקידים בכירים  של התאגידים </a:t>
            </a:r>
            <a:r>
              <a:rPr lang="he-IL" sz="1200" dirty="0" smtClean="0">
                <a:solidFill>
                  <a:srgbClr val="8799A8"/>
                </a:solidFill>
                <a:latin typeface="Arial" panose="020B0604020202020204" pitchFamily="34" charset="0"/>
                <a:ea typeface="Arial Unicode MS" panose="020B0604020202020204" pitchFamily="34" charset="-128"/>
                <a:cs typeface="Arial" panose="020B0604020202020204" pitchFamily="34" charset="0"/>
              </a:rPr>
              <a:t>העירוניים</a:t>
            </a:r>
          </a:p>
          <a:p>
            <a:pPr marL="342900" indent="-342900" algn="r" rtl="1">
              <a:lnSpc>
                <a:spcPct val="150000"/>
              </a:lnSpc>
              <a:buFont typeface="Symbol" panose="05050102010706020507" pitchFamily="18" charset="2"/>
              <a:buChar char="+"/>
            </a:pPr>
            <a:endParaRPr lang="he-IL" sz="1200" dirty="0" smtClean="0">
              <a:solidFill>
                <a:srgbClr val="8799A8"/>
              </a:solidFill>
              <a:latin typeface="Arial" panose="020B0604020202020204" pitchFamily="34" charset="0"/>
              <a:ea typeface="Arial Unicode MS" panose="020B0604020202020204" pitchFamily="34" charset="-128"/>
              <a:cs typeface="Arial" panose="020B0604020202020204" pitchFamily="34" charset="0"/>
            </a:endParaRPr>
          </a:p>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cs typeface="Arial" panose="020B0604020202020204" pitchFamily="34" charset="0"/>
              </a:rPr>
              <a:t>מבחינת </a:t>
            </a:r>
            <a:r>
              <a:rPr lang="he-IL" sz="1200" dirty="0">
                <a:solidFill>
                  <a:srgbClr val="8799A8"/>
                </a:solidFill>
                <a:latin typeface="Arial" panose="020B0604020202020204" pitchFamily="34" charset="0"/>
                <a:ea typeface="Arial Unicode MS" panose="020B0604020202020204" pitchFamily="34" charset="-128"/>
                <a:cs typeface="Arial" panose="020B0604020202020204" pitchFamily="34" charset="0"/>
              </a:rPr>
              <a:t>עבודת ועדת המינויים </a:t>
            </a:r>
            <a:endParaRPr lang="he-IL" sz="1200" dirty="0" smtClean="0">
              <a:solidFill>
                <a:srgbClr val="8799A8"/>
              </a:solidFill>
              <a:latin typeface="Arial" panose="020B0604020202020204" pitchFamily="34" charset="0"/>
              <a:ea typeface="Arial Unicode MS" panose="020B0604020202020204" pitchFamily="34" charset="-128"/>
              <a:cs typeface="Arial" panose="020B0604020202020204" pitchFamily="34" charset="0"/>
            </a:endParaRPr>
          </a:p>
          <a:p>
            <a:pPr marL="342900" indent="-342900" algn="r" rtl="1">
              <a:lnSpc>
                <a:spcPct val="150000"/>
              </a:lnSpc>
              <a:buFont typeface="Symbol" panose="05050102010706020507" pitchFamily="18" charset="2"/>
              <a:buChar char="+"/>
            </a:pPr>
            <a:endParaRPr lang="en-GB" sz="1200" dirty="0">
              <a:solidFill>
                <a:srgbClr val="8799A8"/>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7" name="Rectangle 78"/>
          <p:cNvSpPr/>
          <p:nvPr/>
        </p:nvSpPr>
        <p:spPr>
          <a:xfrm>
            <a:off x="6614271" y="2717176"/>
            <a:ext cx="1800000" cy="674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he-IL" sz="1400" b="1" dirty="0" smtClean="0">
                <a:solidFill>
                  <a:srgbClr val="6E3C89"/>
                </a:solidFill>
                <a:latin typeface="Arial" panose="020B0604020202020204" pitchFamily="34" charset="0"/>
                <a:ea typeface="Arial Unicode MS" panose="020B0604020202020204" pitchFamily="34" charset="-128"/>
                <a:cs typeface="Arial" panose="020B0604020202020204" pitchFamily="34" charset="0"/>
              </a:rPr>
              <a:t>האגף </a:t>
            </a:r>
            <a:r>
              <a:rPr lang="he-IL" sz="1400" b="1" dirty="0">
                <a:solidFill>
                  <a:srgbClr val="6E3C89"/>
                </a:solidFill>
                <a:latin typeface="Arial" panose="020B0604020202020204" pitchFamily="34" charset="0"/>
                <a:ea typeface="Arial Unicode MS" panose="020B0604020202020204" pitchFamily="34" charset="-128"/>
                <a:cs typeface="Arial" panose="020B0604020202020204" pitchFamily="34" charset="0"/>
              </a:rPr>
              <a:t>לתאגידים </a:t>
            </a:r>
            <a:r>
              <a:rPr lang="he-IL" sz="1400" b="1" dirty="0" smtClean="0">
                <a:solidFill>
                  <a:srgbClr val="6E3C89"/>
                </a:solidFill>
                <a:latin typeface="Arial" panose="020B0604020202020204" pitchFamily="34" charset="0"/>
                <a:ea typeface="Arial Unicode MS" panose="020B0604020202020204" pitchFamily="34" charset="-128"/>
                <a:cs typeface="Arial" panose="020B0604020202020204" pitchFamily="34" charset="0"/>
              </a:rPr>
              <a:t>עירוניים</a:t>
            </a:r>
            <a:endParaRPr lang="en-GB" sz="1400" b="1"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pic>
        <p:nvPicPr>
          <p:cNvPr id="13" name="תמונה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84271" y="1751625"/>
            <a:ext cx="1260000" cy="1260000"/>
          </a:xfrm>
          <a:prstGeom prst="rect">
            <a:avLst/>
          </a:prstGeom>
        </p:spPr>
      </p:pic>
      <p:sp>
        <p:nvSpPr>
          <p:cNvPr id="28" name="חץ למטה 27"/>
          <p:cNvSpPr/>
          <p:nvPr/>
        </p:nvSpPr>
        <p:spPr>
          <a:xfrm>
            <a:off x="1465055" y="3693110"/>
            <a:ext cx="443883" cy="336414"/>
          </a:xfrm>
          <a:prstGeom prst="downArrow">
            <a:avLst/>
          </a:prstGeom>
          <a:noFill/>
          <a:ln>
            <a:solidFill>
              <a:srgbClr val="6E3C8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9" name="חץ למטה 28"/>
          <p:cNvSpPr/>
          <p:nvPr/>
        </p:nvSpPr>
        <p:spPr>
          <a:xfrm>
            <a:off x="4378692" y="3688732"/>
            <a:ext cx="443883" cy="336414"/>
          </a:xfrm>
          <a:prstGeom prst="downArrow">
            <a:avLst/>
          </a:prstGeom>
          <a:noFill/>
          <a:ln>
            <a:solidFill>
              <a:srgbClr val="6E3C8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0" name="חץ למטה 29"/>
          <p:cNvSpPr/>
          <p:nvPr/>
        </p:nvSpPr>
        <p:spPr>
          <a:xfrm>
            <a:off x="7292329" y="3688732"/>
            <a:ext cx="443883" cy="336414"/>
          </a:xfrm>
          <a:prstGeom prst="downArrow">
            <a:avLst/>
          </a:prstGeom>
          <a:noFill/>
          <a:ln>
            <a:solidFill>
              <a:srgbClr val="6E3C8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1" name="לחצן פעולה: חזרה 30">
            <a:hlinkClick r:id="rId5" action="ppaction://hlinksldjump" highlightClick="1"/>
          </p:cNvPr>
          <p:cNvSpPr/>
          <p:nvPr/>
        </p:nvSpPr>
        <p:spPr>
          <a:xfrm>
            <a:off x="88777" y="5459767"/>
            <a:ext cx="363984" cy="399495"/>
          </a:xfrm>
          <a:prstGeom prst="actionButtonReturn">
            <a:avLst/>
          </a:prstGeom>
          <a:solidFill>
            <a:srgbClr val="8CD2FA"/>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16572380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7"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chor="t"/>
          <a:lstStyle/>
          <a:p>
            <a:r>
              <a:rPr lang="he-IL" dirty="0">
                <a:latin typeface="Arial" panose="020B0604020202020204" pitchFamily="34" charset="0"/>
              </a:rPr>
              <a:t>ייצוג שוויוני ברשימות הסיעות ברשויות מקומיות </a:t>
            </a:r>
            <a:r>
              <a:rPr lang="he-IL" dirty="0" smtClean="0">
                <a:latin typeface="Arial" panose="020B0604020202020204" pitchFamily="34" charset="0"/>
              </a:rPr>
              <a:t>ובתפקידי </a:t>
            </a:r>
            <a:r>
              <a:rPr lang="he-IL" dirty="0">
                <a:latin typeface="Arial" panose="020B0604020202020204" pitchFamily="34" charset="0"/>
              </a:rPr>
              <a:t>מועצת הרשות</a:t>
            </a:r>
          </a:p>
        </p:txBody>
      </p:sp>
      <p:sp>
        <p:nvSpPr>
          <p:cNvPr id="31" name="מלבן 30"/>
          <p:cNvSpPr/>
          <p:nvPr/>
        </p:nvSpPr>
        <p:spPr>
          <a:xfrm flipH="1">
            <a:off x="1377198" y="1749645"/>
            <a:ext cx="6155611" cy="545880"/>
          </a:xfrm>
          <a:prstGeom prst="rect">
            <a:avLst/>
          </a:prstGeom>
          <a:solidFill>
            <a:srgbClr val="6E3C8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he-IL" sz="1600" b="1" cap="small" dirty="0"/>
              <a:t>הגדלת מספר הנשים בסיעות ברשויות המקומיות </a:t>
            </a:r>
            <a:r>
              <a:rPr lang="he-IL" sz="1600" b="1" cap="small" dirty="0" smtClean="0"/>
              <a:t>ע"י תמריצים </a:t>
            </a:r>
            <a:r>
              <a:rPr lang="he-IL" sz="1600" b="1" cap="small" dirty="0"/>
              <a:t>כספיים</a:t>
            </a:r>
            <a:endParaRPr lang="en-US" sz="1600" b="1" cap="small" dirty="0"/>
          </a:p>
        </p:txBody>
      </p:sp>
      <p:cxnSp>
        <p:nvCxnSpPr>
          <p:cNvPr id="48" name="Elbow Connector 75"/>
          <p:cNvCxnSpPr>
            <a:stCxn id="78" idx="0"/>
            <a:endCxn id="31" idx="2"/>
          </p:cNvCxnSpPr>
          <p:nvPr/>
        </p:nvCxnSpPr>
        <p:spPr>
          <a:xfrm rot="16200000" flipV="1">
            <a:off x="5286203" y="1464326"/>
            <a:ext cx="602873" cy="2265271"/>
          </a:xfrm>
          <a:prstGeom prst="bentConnector3">
            <a:avLst>
              <a:gd name="adj1" fmla="val 50000"/>
            </a:avLst>
          </a:prstGeom>
          <a:ln w="50800">
            <a:solidFill>
              <a:srgbClr val="6E3C89"/>
            </a:solidFill>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2920481" y="6326155"/>
            <a:ext cx="6027576" cy="246221"/>
          </a:xfrm>
          <a:prstGeom prst="rect">
            <a:avLst/>
          </a:prstGeom>
          <a:noFill/>
        </p:spPr>
        <p:txBody>
          <a:bodyPr wrap="square" rtlCol="1">
            <a:spAutoFit/>
          </a:bodyPr>
          <a:lstStyle/>
          <a:p>
            <a:pPr algn="r" rtl="1"/>
            <a:r>
              <a:rPr lang="he-IL" sz="1000" dirty="0" smtClean="0">
                <a:solidFill>
                  <a:srgbClr val="8799A8"/>
                </a:solidFill>
              </a:rPr>
              <a:t>*</a:t>
            </a:r>
            <a:r>
              <a:rPr lang="he-IL" sz="1000" dirty="0">
                <a:solidFill>
                  <a:srgbClr val="8799A8"/>
                </a:solidFill>
              </a:rPr>
              <a:t>בכפוף לתנאים שונים המפורטים </a:t>
            </a:r>
            <a:r>
              <a:rPr lang="he-IL" sz="1000" dirty="0" smtClean="0">
                <a:solidFill>
                  <a:srgbClr val="8799A8"/>
                </a:solidFill>
              </a:rPr>
              <a:t>בדוח</a:t>
            </a:r>
            <a:endParaRPr lang="he-IL" sz="1000" dirty="0">
              <a:solidFill>
                <a:srgbClr val="8799A8"/>
              </a:solidFill>
            </a:endParaRPr>
          </a:p>
        </p:txBody>
      </p:sp>
      <p:sp>
        <p:nvSpPr>
          <p:cNvPr id="26" name="TextBox 25"/>
          <p:cNvSpPr txBox="1"/>
          <p:nvPr/>
        </p:nvSpPr>
        <p:spPr>
          <a:xfrm>
            <a:off x="7162793" y="3983045"/>
            <a:ext cx="1268075" cy="369332"/>
          </a:xfrm>
          <a:prstGeom prst="rect">
            <a:avLst/>
          </a:prstGeom>
          <a:noFill/>
        </p:spPr>
        <p:txBody>
          <a:bodyPr wrap="square" rtlCol="1">
            <a:spAutoFit/>
          </a:bodyPr>
          <a:lstStyle/>
          <a:p>
            <a:pPr algn="ctr"/>
            <a:r>
              <a:rPr lang="en-US" b="1" dirty="0" smtClean="0">
                <a:gradFill>
                  <a:gsLst>
                    <a:gs pos="0">
                      <a:srgbClr val="8CD2FA"/>
                    </a:gs>
                    <a:gs pos="99000">
                      <a:srgbClr val="6E3C89"/>
                    </a:gs>
                  </a:gsLst>
                  <a:lin ang="5400000" scaled="1"/>
                </a:gradFill>
              </a:rPr>
              <a:t>+</a:t>
            </a:r>
            <a:r>
              <a:rPr lang="he-IL" b="1" dirty="0" smtClean="0">
                <a:gradFill>
                  <a:gsLst>
                    <a:gs pos="0">
                      <a:srgbClr val="8CD2FA"/>
                    </a:gs>
                    <a:gs pos="99000">
                      <a:srgbClr val="6E3C89"/>
                    </a:gs>
                  </a:gsLst>
                  <a:lin ang="5400000" scaled="1"/>
                </a:gradFill>
              </a:rPr>
              <a:t>10%</a:t>
            </a:r>
          </a:p>
        </p:txBody>
      </p:sp>
      <p:sp>
        <p:nvSpPr>
          <p:cNvPr id="27" name="TextBox 26"/>
          <p:cNvSpPr txBox="1"/>
          <p:nvPr/>
        </p:nvSpPr>
        <p:spPr>
          <a:xfrm>
            <a:off x="5607094" y="3982990"/>
            <a:ext cx="1268075" cy="369332"/>
          </a:xfrm>
          <a:prstGeom prst="rect">
            <a:avLst/>
          </a:prstGeom>
          <a:noFill/>
        </p:spPr>
        <p:txBody>
          <a:bodyPr wrap="square" rtlCol="1">
            <a:spAutoFit/>
          </a:bodyPr>
          <a:lstStyle/>
          <a:p>
            <a:pPr algn="ctr"/>
            <a:r>
              <a:rPr lang="en-US" b="1" dirty="0" smtClean="0">
                <a:gradFill>
                  <a:gsLst>
                    <a:gs pos="0">
                      <a:srgbClr val="8CD2FA"/>
                    </a:gs>
                    <a:gs pos="99000">
                      <a:srgbClr val="6E3C89"/>
                    </a:gs>
                  </a:gsLst>
                  <a:lin ang="5400000" scaled="1"/>
                </a:gradFill>
              </a:rPr>
              <a:t>+</a:t>
            </a:r>
            <a:r>
              <a:rPr lang="he-IL" b="1" dirty="0" smtClean="0">
                <a:gradFill>
                  <a:gsLst>
                    <a:gs pos="0">
                      <a:srgbClr val="8CD2FA"/>
                    </a:gs>
                    <a:gs pos="99000">
                      <a:srgbClr val="6E3C89"/>
                    </a:gs>
                  </a:gsLst>
                  <a:lin ang="5400000" scaled="1"/>
                </a:gradFill>
              </a:rPr>
              <a:t>20%</a:t>
            </a:r>
          </a:p>
        </p:txBody>
      </p:sp>
      <p:grpSp>
        <p:nvGrpSpPr>
          <p:cNvPr id="9" name="קבוצה 8"/>
          <p:cNvGrpSpPr>
            <a:grpSpLocks noChangeAspect="1"/>
          </p:cNvGrpSpPr>
          <p:nvPr/>
        </p:nvGrpSpPr>
        <p:grpSpPr>
          <a:xfrm>
            <a:off x="6961084" y="3954639"/>
            <a:ext cx="526497" cy="875763"/>
            <a:chOff x="4102653" y="1893615"/>
            <a:chExt cx="767226" cy="1276186"/>
          </a:xfrm>
        </p:grpSpPr>
        <p:grpSp>
          <p:nvGrpSpPr>
            <p:cNvPr id="7" name="קבוצה 6"/>
            <p:cNvGrpSpPr/>
            <p:nvPr/>
          </p:nvGrpSpPr>
          <p:grpSpPr>
            <a:xfrm>
              <a:off x="4347498" y="2634454"/>
              <a:ext cx="277536" cy="535347"/>
              <a:chOff x="4314807" y="2634454"/>
              <a:chExt cx="277536" cy="535347"/>
            </a:xfrm>
          </p:grpSpPr>
          <p:sp>
            <p:nvSpPr>
              <p:cNvPr id="6" name="מלבן מעוגל 5"/>
              <p:cNvSpPr/>
              <p:nvPr/>
            </p:nvSpPr>
            <p:spPr>
              <a:xfrm>
                <a:off x="4314807" y="2634454"/>
                <a:ext cx="104793" cy="535347"/>
              </a:xfrm>
              <a:prstGeom prst="roundRect">
                <a:avLst/>
              </a:prstGeom>
              <a:no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1600" b="1">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50" name="מלבן מעוגל 49"/>
              <p:cNvSpPr/>
              <p:nvPr/>
            </p:nvSpPr>
            <p:spPr>
              <a:xfrm>
                <a:off x="4487550" y="2634454"/>
                <a:ext cx="104793" cy="535347"/>
              </a:xfrm>
              <a:prstGeom prst="roundRect">
                <a:avLst/>
              </a:prstGeom>
              <a:no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1600" b="1">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46" name="Isosceles Triangle 7"/>
            <p:cNvSpPr/>
            <p:nvPr/>
          </p:nvSpPr>
          <p:spPr>
            <a:xfrm>
              <a:off x="4102653" y="2168741"/>
              <a:ext cx="767226" cy="647704"/>
            </a:xfrm>
            <a:prstGeom prst="triangle">
              <a:avLst/>
            </a:prstGeom>
            <a:solidFill>
              <a:schemeClr val="bg1"/>
            </a:solid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0" name="Oval 11"/>
            <p:cNvSpPr/>
            <p:nvPr/>
          </p:nvSpPr>
          <p:spPr>
            <a:xfrm>
              <a:off x="4238606" y="1893615"/>
              <a:ext cx="495320" cy="468426"/>
            </a:xfrm>
            <a:prstGeom prst="ellipse">
              <a:avLst/>
            </a:prstGeom>
            <a:solidFill>
              <a:schemeClr val="bg1"/>
            </a:solid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nvGrpSpPr>
          <p:cNvPr id="51" name="קבוצה 50"/>
          <p:cNvGrpSpPr>
            <a:grpSpLocks noChangeAspect="1"/>
          </p:cNvGrpSpPr>
          <p:nvPr/>
        </p:nvGrpSpPr>
        <p:grpSpPr>
          <a:xfrm>
            <a:off x="6712503" y="4047262"/>
            <a:ext cx="526497" cy="875763"/>
            <a:chOff x="4102653" y="1893615"/>
            <a:chExt cx="767226" cy="1276186"/>
          </a:xfrm>
        </p:grpSpPr>
        <p:grpSp>
          <p:nvGrpSpPr>
            <p:cNvPr id="53" name="קבוצה 52"/>
            <p:cNvGrpSpPr/>
            <p:nvPr/>
          </p:nvGrpSpPr>
          <p:grpSpPr>
            <a:xfrm>
              <a:off x="4347498" y="2634454"/>
              <a:ext cx="277536" cy="535347"/>
              <a:chOff x="4314807" y="2634454"/>
              <a:chExt cx="277536" cy="535347"/>
            </a:xfrm>
          </p:grpSpPr>
          <p:sp>
            <p:nvSpPr>
              <p:cNvPr id="57" name="מלבן מעוגל 56"/>
              <p:cNvSpPr/>
              <p:nvPr/>
            </p:nvSpPr>
            <p:spPr>
              <a:xfrm>
                <a:off x="4314807" y="2634454"/>
                <a:ext cx="104793" cy="535347"/>
              </a:xfrm>
              <a:prstGeom prst="roundRect">
                <a:avLst/>
              </a:prstGeom>
              <a:no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1600" b="1">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58" name="מלבן מעוגל 57"/>
              <p:cNvSpPr/>
              <p:nvPr/>
            </p:nvSpPr>
            <p:spPr>
              <a:xfrm>
                <a:off x="4487550" y="2634454"/>
                <a:ext cx="104793" cy="535347"/>
              </a:xfrm>
              <a:prstGeom prst="roundRect">
                <a:avLst/>
              </a:prstGeom>
              <a:no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1600" b="1">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54" name="Isosceles Triangle 7"/>
            <p:cNvSpPr/>
            <p:nvPr/>
          </p:nvSpPr>
          <p:spPr>
            <a:xfrm>
              <a:off x="4102653" y="2168741"/>
              <a:ext cx="767226" cy="647704"/>
            </a:xfrm>
            <a:prstGeom prst="triangle">
              <a:avLst/>
            </a:prstGeom>
            <a:solidFill>
              <a:schemeClr val="bg1"/>
            </a:solid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56" name="Oval 11"/>
            <p:cNvSpPr/>
            <p:nvPr/>
          </p:nvSpPr>
          <p:spPr>
            <a:xfrm>
              <a:off x="4238606" y="1893615"/>
              <a:ext cx="495320" cy="468426"/>
            </a:xfrm>
            <a:prstGeom prst="ellipse">
              <a:avLst/>
            </a:prstGeom>
            <a:solidFill>
              <a:schemeClr val="bg1"/>
            </a:solid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nvGrpSpPr>
          <p:cNvPr id="60" name="קבוצה 59"/>
          <p:cNvGrpSpPr>
            <a:grpSpLocks noChangeAspect="1"/>
          </p:cNvGrpSpPr>
          <p:nvPr/>
        </p:nvGrpSpPr>
        <p:grpSpPr>
          <a:xfrm>
            <a:off x="5237723" y="3717196"/>
            <a:ext cx="724928" cy="1205829"/>
            <a:chOff x="4102653" y="1893615"/>
            <a:chExt cx="767226" cy="1276186"/>
          </a:xfrm>
        </p:grpSpPr>
        <p:grpSp>
          <p:nvGrpSpPr>
            <p:cNvPr id="61" name="קבוצה 60"/>
            <p:cNvGrpSpPr/>
            <p:nvPr/>
          </p:nvGrpSpPr>
          <p:grpSpPr>
            <a:xfrm>
              <a:off x="4347498" y="2634454"/>
              <a:ext cx="277536" cy="535347"/>
              <a:chOff x="4314807" y="2634454"/>
              <a:chExt cx="277536" cy="535347"/>
            </a:xfrm>
          </p:grpSpPr>
          <p:sp>
            <p:nvSpPr>
              <p:cNvPr id="66" name="מלבן מעוגל 65"/>
              <p:cNvSpPr/>
              <p:nvPr/>
            </p:nvSpPr>
            <p:spPr>
              <a:xfrm>
                <a:off x="4314807" y="2634454"/>
                <a:ext cx="104793" cy="535347"/>
              </a:xfrm>
              <a:prstGeom prst="roundRect">
                <a:avLst/>
              </a:prstGeom>
              <a:no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1600" b="1">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67" name="מלבן מעוגל 66"/>
              <p:cNvSpPr/>
              <p:nvPr/>
            </p:nvSpPr>
            <p:spPr>
              <a:xfrm>
                <a:off x="4487550" y="2634454"/>
                <a:ext cx="104793" cy="535347"/>
              </a:xfrm>
              <a:prstGeom prst="roundRect">
                <a:avLst/>
              </a:prstGeom>
              <a:no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1600" b="1">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62" name="Isosceles Triangle 7"/>
            <p:cNvSpPr/>
            <p:nvPr/>
          </p:nvSpPr>
          <p:spPr>
            <a:xfrm>
              <a:off x="4102653" y="2168741"/>
              <a:ext cx="767226" cy="647704"/>
            </a:xfrm>
            <a:prstGeom prst="triangle">
              <a:avLst/>
            </a:prstGeom>
            <a:solidFill>
              <a:schemeClr val="bg1"/>
            </a:solid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65" name="Oval 11"/>
            <p:cNvSpPr/>
            <p:nvPr/>
          </p:nvSpPr>
          <p:spPr>
            <a:xfrm>
              <a:off x="4238606" y="1893615"/>
              <a:ext cx="495320" cy="468426"/>
            </a:xfrm>
            <a:prstGeom prst="ellipse">
              <a:avLst/>
            </a:prstGeom>
            <a:solidFill>
              <a:schemeClr val="bg1"/>
            </a:solid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71" name="TextBox 70"/>
          <p:cNvSpPr txBox="1"/>
          <p:nvPr/>
        </p:nvSpPr>
        <p:spPr>
          <a:xfrm>
            <a:off x="2196640" y="3982990"/>
            <a:ext cx="1268075" cy="369332"/>
          </a:xfrm>
          <a:prstGeom prst="rect">
            <a:avLst/>
          </a:prstGeom>
          <a:noFill/>
        </p:spPr>
        <p:txBody>
          <a:bodyPr wrap="square" rtlCol="1">
            <a:spAutoFit/>
          </a:bodyPr>
          <a:lstStyle/>
          <a:p>
            <a:pPr algn="ctr"/>
            <a:r>
              <a:rPr lang="en-US" b="1" dirty="0" smtClean="0">
                <a:gradFill>
                  <a:gsLst>
                    <a:gs pos="0">
                      <a:srgbClr val="8CD2FA"/>
                    </a:gs>
                    <a:gs pos="99000">
                      <a:srgbClr val="6E3C89"/>
                    </a:gs>
                  </a:gsLst>
                  <a:lin ang="5400000" scaled="1"/>
                </a:gradFill>
              </a:rPr>
              <a:t>+</a:t>
            </a:r>
            <a:r>
              <a:rPr lang="he-IL" b="1" dirty="0" smtClean="0">
                <a:gradFill>
                  <a:gsLst>
                    <a:gs pos="0">
                      <a:srgbClr val="8CD2FA"/>
                    </a:gs>
                    <a:gs pos="99000">
                      <a:srgbClr val="6E3C89"/>
                    </a:gs>
                  </a:gsLst>
                  <a:lin ang="5400000" scaled="1"/>
                </a:gradFill>
              </a:rPr>
              <a:t>25%</a:t>
            </a:r>
          </a:p>
        </p:txBody>
      </p:sp>
      <p:grpSp>
        <p:nvGrpSpPr>
          <p:cNvPr id="72" name="קבוצה 71"/>
          <p:cNvGrpSpPr>
            <a:grpSpLocks noChangeAspect="1"/>
          </p:cNvGrpSpPr>
          <p:nvPr/>
        </p:nvGrpSpPr>
        <p:grpSpPr>
          <a:xfrm>
            <a:off x="1827269" y="3717196"/>
            <a:ext cx="724928" cy="1205829"/>
            <a:chOff x="4102653" y="1893615"/>
            <a:chExt cx="767226" cy="1276186"/>
          </a:xfrm>
        </p:grpSpPr>
        <p:grpSp>
          <p:nvGrpSpPr>
            <p:cNvPr id="73" name="קבוצה 72"/>
            <p:cNvGrpSpPr/>
            <p:nvPr/>
          </p:nvGrpSpPr>
          <p:grpSpPr>
            <a:xfrm>
              <a:off x="4347498" y="2634454"/>
              <a:ext cx="277536" cy="535347"/>
              <a:chOff x="4314807" y="2634454"/>
              <a:chExt cx="277536" cy="535347"/>
            </a:xfrm>
          </p:grpSpPr>
          <p:sp>
            <p:nvSpPr>
              <p:cNvPr id="76" name="מלבן מעוגל 75"/>
              <p:cNvSpPr/>
              <p:nvPr/>
            </p:nvSpPr>
            <p:spPr>
              <a:xfrm>
                <a:off x="4314807" y="2634454"/>
                <a:ext cx="104793" cy="535347"/>
              </a:xfrm>
              <a:prstGeom prst="roundRect">
                <a:avLst/>
              </a:prstGeom>
              <a:no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1600" b="1">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77" name="מלבן מעוגל 76"/>
              <p:cNvSpPr/>
              <p:nvPr/>
            </p:nvSpPr>
            <p:spPr>
              <a:xfrm>
                <a:off x="4487550" y="2634454"/>
                <a:ext cx="104793" cy="535347"/>
              </a:xfrm>
              <a:prstGeom prst="roundRect">
                <a:avLst/>
              </a:prstGeom>
              <a:no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e-IL" sz="1600" b="1">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74" name="Isosceles Triangle 7"/>
            <p:cNvSpPr/>
            <p:nvPr/>
          </p:nvSpPr>
          <p:spPr>
            <a:xfrm>
              <a:off x="4102653" y="2168741"/>
              <a:ext cx="767226" cy="647704"/>
            </a:xfrm>
            <a:prstGeom prst="triangle">
              <a:avLst/>
            </a:prstGeom>
            <a:solidFill>
              <a:schemeClr val="bg1"/>
            </a:solid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75" name="Oval 11"/>
            <p:cNvSpPr/>
            <p:nvPr/>
          </p:nvSpPr>
          <p:spPr>
            <a:xfrm>
              <a:off x="4238606" y="1893615"/>
              <a:ext cx="495320" cy="468426"/>
            </a:xfrm>
            <a:prstGeom prst="ellipse">
              <a:avLst/>
            </a:prstGeom>
            <a:solidFill>
              <a:schemeClr val="bg1"/>
            </a:solid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rgbClr val="6E3C89"/>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78" name="מלבן 77"/>
          <p:cNvSpPr/>
          <p:nvPr/>
        </p:nvSpPr>
        <p:spPr>
          <a:xfrm flipH="1">
            <a:off x="5907740" y="2898398"/>
            <a:ext cx="1625069" cy="545880"/>
          </a:xfrm>
          <a:prstGeom prst="rect">
            <a:avLst/>
          </a:prstGeom>
          <a:solidFill>
            <a:srgbClr val="8CD2F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he-IL" sz="1400" b="1" dirty="0" smtClean="0"/>
              <a:t>מימון לסיעה</a:t>
            </a:r>
            <a:endParaRPr lang="en-US" sz="1400" b="1" dirty="0"/>
          </a:p>
        </p:txBody>
      </p:sp>
      <p:sp>
        <p:nvSpPr>
          <p:cNvPr id="79" name="מלבן 78"/>
          <p:cNvSpPr/>
          <p:nvPr/>
        </p:nvSpPr>
        <p:spPr>
          <a:xfrm flipH="1">
            <a:off x="1377198" y="2898398"/>
            <a:ext cx="1625069" cy="545880"/>
          </a:xfrm>
          <a:prstGeom prst="rect">
            <a:avLst/>
          </a:prstGeom>
          <a:solidFill>
            <a:srgbClr val="8CD2F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he-IL" sz="1400" b="1" dirty="0" smtClean="0"/>
              <a:t>מימון למפלגה זוכה</a:t>
            </a:r>
            <a:endParaRPr lang="en-US" sz="1400" b="1" dirty="0"/>
          </a:p>
        </p:txBody>
      </p:sp>
      <p:cxnSp>
        <p:nvCxnSpPr>
          <p:cNvPr id="80" name="Elbow Connector 75"/>
          <p:cNvCxnSpPr>
            <a:stCxn id="79" idx="0"/>
            <a:endCxn id="31" idx="2"/>
          </p:cNvCxnSpPr>
          <p:nvPr/>
        </p:nvCxnSpPr>
        <p:spPr>
          <a:xfrm rot="5400000" flipH="1" flipV="1">
            <a:off x="3020931" y="1464327"/>
            <a:ext cx="602873" cy="2265271"/>
          </a:xfrm>
          <a:prstGeom prst="bentConnector3">
            <a:avLst>
              <a:gd name="adj1" fmla="val 50000"/>
            </a:avLst>
          </a:prstGeom>
          <a:ln w="50800">
            <a:solidFill>
              <a:srgbClr val="6E3C8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0661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7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תמונה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476" y="1142696"/>
            <a:ext cx="2518924" cy="2476800"/>
          </a:xfrm>
          <a:prstGeom prst="rect">
            <a:avLst/>
          </a:prstGeom>
        </p:spPr>
      </p:pic>
      <p:pic>
        <p:nvPicPr>
          <p:cNvPr id="5" name="תמונה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0866" y="1142696"/>
            <a:ext cx="2520000" cy="2477858"/>
          </a:xfrm>
          <a:prstGeom prst="rect">
            <a:avLst/>
          </a:prstGeom>
        </p:spPr>
      </p:pic>
      <p:pic>
        <p:nvPicPr>
          <p:cNvPr id="13" name="תמונה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4503" y="1142696"/>
            <a:ext cx="2520000" cy="2477858"/>
          </a:xfrm>
          <a:prstGeom prst="rect">
            <a:avLst/>
          </a:prstGeom>
          <a:effectLst/>
        </p:spPr>
      </p:pic>
      <p:sp>
        <p:nvSpPr>
          <p:cNvPr id="2" name="כותרת 1"/>
          <p:cNvSpPr>
            <a:spLocks noGrp="1"/>
          </p:cNvSpPr>
          <p:nvPr>
            <p:ph type="title"/>
          </p:nvPr>
        </p:nvSpPr>
        <p:spPr/>
        <p:txBody>
          <a:bodyPr/>
          <a:lstStyle/>
          <a:p>
            <a:r>
              <a:rPr lang="he-IL" dirty="0" smtClean="0">
                <a:latin typeface="Arial" panose="020B0604020202020204" pitchFamily="34" charset="0"/>
              </a:rPr>
              <a:t>הקמת קרן מימון לעידוד נשים בפוליטיקה</a:t>
            </a:r>
            <a:endParaRPr lang="he-IL" dirty="0">
              <a:latin typeface="Arial" panose="020B0604020202020204" pitchFamily="34" charset="0"/>
              <a:cs typeface="Arial" panose="020B0604020202020204" pitchFamily="34" charset="0"/>
            </a:endParaRPr>
          </a:p>
        </p:txBody>
      </p:sp>
      <p:sp>
        <p:nvSpPr>
          <p:cNvPr id="4" name="מציין מיקום טקסט 3"/>
          <p:cNvSpPr>
            <a:spLocks noGrp="1"/>
          </p:cNvSpPr>
          <p:nvPr>
            <p:ph type="body" sz="quarter" idx="13"/>
          </p:nvPr>
        </p:nvSpPr>
        <p:spPr>
          <a:xfrm>
            <a:off x="597159" y="948531"/>
            <a:ext cx="8130600" cy="320357"/>
          </a:xfrm>
        </p:spPr>
        <p:txBody>
          <a:bodyPr/>
          <a:lstStyle/>
          <a:p>
            <a:pPr algn="just"/>
            <a:r>
              <a:rPr lang="he-IL" sz="2000" b="1" dirty="0" smtClean="0">
                <a:latin typeface="Arial" panose="020B0604020202020204" pitchFamily="34" charset="0"/>
                <a:cs typeface="Arial" panose="020B0604020202020204" pitchFamily="34" charset="0"/>
              </a:rPr>
              <a:t>ייעוד הקרן – קידום כניסתן של נשים למערכת הפוליטית המקומית, באמצעות סיוע במימון עלויות קמפיינים פוליטיים</a:t>
            </a:r>
            <a:endParaRPr lang="he-IL" sz="2000" b="1" dirty="0">
              <a:latin typeface="Arial" panose="020B0604020202020204" pitchFamily="34" charset="0"/>
              <a:cs typeface="Arial" panose="020B0604020202020204" pitchFamily="34" charset="0"/>
            </a:endParaRPr>
          </a:p>
        </p:txBody>
      </p:sp>
      <p:sp>
        <p:nvSpPr>
          <p:cNvPr id="20" name="Rectangle 77"/>
          <p:cNvSpPr/>
          <p:nvPr/>
        </p:nvSpPr>
        <p:spPr>
          <a:xfrm>
            <a:off x="15610" y="3870345"/>
            <a:ext cx="2460464" cy="1483509"/>
          </a:xfrm>
          <a:prstGeom prst="rect">
            <a:avLst/>
          </a:prstGeom>
          <a:no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rPr>
              <a:t>הגדרת יעדים</a:t>
            </a:r>
          </a:p>
          <a:p>
            <a:pPr marL="342900" indent="-342900" algn="r" rtl="1">
              <a:lnSpc>
                <a:spcPct val="150000"/>
              </a:lnSpc>
              <a:buFont typeface="Symbol" panose="05050102010706020507" pitchFamily="18" charset="2"/>
              <a:buChar char="+"/>
            </a:pPr>
            <a:endParaRPr lang="he-IL" sz="1200" dirty="0" smtClean="0">
              <a:solidFill>
                <a:srgbClr val="8799A8"/>
              </a:solidFill>
              <a:latin typeface="Arial" panose="020B0604020202020204" pitchFamily="34" charset="0"/>
              <a:ea typeface="Arial Unicode MS" panose="020B0604020202020204" pitchFamily="34" charset="-128"/>
            </a:endParaRPr>
          </a:p>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rPr>
              <a:t>יצירת רשימת "מוצרים"</a:t>
            </a:r>
          </a:p>
          <a:p>
            <a:pPr marL="342900" indent="-342900" algn="r" rtl="1">
              <a:lnSpc>
                <a:spcPct val="150000"/>
              </a:lnSpc>
              <a:buFont typeface="Symbol" panose="05050102010706020507" pitchFamily="18" charset="2"/>
              <a:buChar char="+"/>
            </a:pPr>
            <a:endParaRPr lang="he-IL" sz="1200" dirty="0" smtClean="0">
              <a:solidFill>
                <a:srgbClr val="8799A8"/>
              </a:solidFill>
              <a:latin typeface="Arial" panose="020B0604020202020204" pitchFamily="34" charset="0"/>
              <a:ea typeface="Arial Unicode MS" panose="020B0604020202020204" pitchFamily="34" charset="-128"/>
            </a:endParaRPr>
          </a:p>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rPr>
              <a:t>הגדרת עלות מקסימלית למתמודדת</a:t>
            </a:r>
          </a:p>
          <a:p>
            <a:pPr marL="342900" indent="-342900" algn="r" rtl="1">
              <a:lnSpc>
                <a:spcPct val="150000"/>
              </a:lnSpc>
              <a:buFont typeface="Symbol" panose="05050102010706020507" pitchFamily="18" charset="2"/>
              <a:buChar char="+"/>
            </a:pPr>
            <a:endParaRPr lang="he-IL" sz="1200" dirty="0" smtClean="0">
              <a:solidFill>
                <a:srgbClr val="8799A8"/>
              </a:solidFill>
              <a:latin typeface="Arial" panose="020B0604020202020204" pitchFamily="34" charset="0"/>
              <a:ea typeface="Arial Unicode MS" panose="020B0604020202020204" pitchFamily="34" charset="-128"/>
            </a:endParaRPr>
          </a:p>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rPr>
              <a:t>פרסום לציבור</a:t>
            </a:r>
          </a:p>
        </p:txBody>
      </p:sp>
      <p:sp>
        <p:nvSpPr>
          <p:cNvPr id="16" name="Rectangle 78"/>
          <p:cNvSpPr/>
          <p:nvPr/>
        </p:nvSpPr>
        <p:spPr>
          <a:xfrm>
            <a:off x="3700634" y="2674578"/>
            <a:ext cx="1800000" cy="674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he-IL" sz="1400" b="1" dirty="0" smtClean="0">
                <a:solidFill>
                  <a:srgbClr val="6E3C89"/>
                </a:solidFill>
                <a:latin typeface="Arial" panose="020B0604020202020204" pitchFamily="34" charset="0"/>
                <a:ea typeface="Arial Unicode MS" panose="020B0604020202020204" pitchFamily="34" charset="-128"/>
              </a:rPr>
              <a:t>זכאיות למימון מהקרן</a:t>
            </a:r>
            <a:endParaRPr lang="en-GB" sz="1400" b="1"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23" name="Rectangle 78"/>
          <p:cNvSpPr/>
          <p:nvPr/>
        </p:nvSpPr>
        <p:spPr>
          <a:xfrm>
            <a:off x="786997" y="2717176"/>
            <a:ext cx="1800000" cy="674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he-IL" sz="1400" b="1" dirty="0" smtClean="0">
                <a:solidFill>
                  <a:srgbClr val="6E3C89"/>
                </a:solidFill>
                <a:latin typeface="Arial" panose="020B0604020202020204" pitchFamily="34" charset="0"/>
                <a:ea typeface="Arial Unicode MS" panose="020B0604020202020204" pitchFamily="34" charset="-128"/>
              </a:rPr>
              <a:t>ניהול התקציב באמצעות צוות ייעודי</a:t>
            </a:r>
            <a:endParaRPr lang="en-GB" sz="1400" b="1"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12" name="Rectangle 77"/>
          <p:cNvSpPr/>
          <p:nvPr/>
        </p:nvSpPr>
        <p:spPr>
          <a:xfrm>
            <a:off x="6284039" y="3883196"/>
            <a:ext cx="2460464" cy="1483509"/>
          </a:xfrm>
          <a:prstGeom prst="rect">
            <a:avLst/>
          </a:prstGeom>
          <a:no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cs typeface="Arial" panose="020B0604020202020204" pitchFamily="34" charset="0"/>
              </a:rPr>
              <a:t>מימון מתקציב מדינה והפעלתה במסגרת פיילוט בבחירות 2018</a:t>
            </a:r>
          </a:p>
          <a:p>
            <a:pPr marL="342900" indent="-342900" algn="r" rtl="1">
              <a:lnSpc>
                <a:spcPct val="150000"/>
              </a:lnSpc>
              <a:buFont typeface="Symbol" panose="05050102010706020507" pitchFamily="18" charset="2"/>
              <a:buChar char="+"/>
            </a:pPr>
            <a:endParaRPr lang="he-IL" sz="1200" dirty="0" smtClean="0">
              <a:solidFill>
                <a:srgbClr val="8799A8"/>
              </a:solidFill>
              <a:latin typeface="Arial" panose="020B0604020202020204" pitchFamily="34" charset="0"/>
              <a:ea typeface="Arial Unicode MS" panose="020B0604020202020204" pitchFamily="34" charset="-128"/>
              <a:cs typeface="Arial" panose="020B0604020202020204" pitchFamily="34" charset="0"/>
            </a:endParaRPr>
          </a:p>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cs typeface="Arial" panose="020B0604020202020204" pitchFamily="34" charset="0"/>
              </a:rPr>
              <a:t>בקרה על אופן הוצאת התקציב ופרסום לציבור</a:t>
            </a:r>
          </a:p>
          <a:p>
            <a:pPr marL="342900" indent="-342900" algn="r" rtl="1">
              <a:lnSpc>
                <a:spcPct val="150000"/>
              </a:lnSpc>
              <a:buFont typeface="Symbol" panose="05050102010706020507" pitchFamily="18" charset="2"/>
              <a:buChar char="+"/>
            </a:pPr>
            <a:endParaRPr lang="en-GB" sz="1200" dirty="0">
              <a:solidFill>
                <a:srgbClr val="8799A8"/>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7" name="Rectangle 78"/>
          <p:cNvSpPr/>
          <p:nvPr/>
        </p:nvSpPr>
        <p:spPr>
          <a:xfrm>
            <a:off x="6614270" y="2674578"/>
            <a:ext cx="1800000" cy="674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he-IL" sz="1400" b="1" dirty="0" smtClean="0">
                <a:solidFill>
                  <a:srgbClr val="6E3C89"/>
                </a:solidFill>
                <a:latin typeface="Arial" panose="020B0604020202020204" pitchFamily="34" charset="0"/>
                <a:ea typeface="Arial Unicode MS" panose="020B0604020202020204" pitchFamily="34" charset="-128"/>
                <a:cs typeface="Arial" panose="020B0604020202020204" pitchFamily="34" charset="0"/>
              </a:rPr>
              <a:t>אופן מימון הקרן</a:t>
            </a:r>
            <a:endParaRPr lang="en-GB" sz="1400" b="1" dirty="0">
              <a:solidFill>
                <a:srgbClr val="6E3C89"/>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28" name="חץ למטה 27"/>
          <p:cNvSpPr/>
          <p:nvPr/>
        </p:nvSpPr>
        <p:spPr>
          <a:xfrm>
            <a:off x="1435547" y="3524903"/>
            <a:ext cx="443883" cy="336414"/>
          </a:xfrm>
          <a:prstGeom prst="downArrow">
            <a:avLst/>
          </a:prstGeom>
          <a:noFill/>
          <a:ln>
            <a:solidFill>
              <a:srgbClr val="6E3C8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9" name="חץ למטה 28"/>
          <p:cNvSpPr/>
          <p:nvPr/>
        </p:nvSpPr>
        <p:spPr>
          <a:xfrm>
            <a:off x="4378692" y="3524903"/>
            <a:ext cx="443883" cy="336414"/>
          </a:xfrm>
          <a:prstGeom prst="downArrow">
            <a:avLst/>
          </a:prstGeom>
          <a:noFill/>
          <a:ln>
            <a:solidFill>
              <a:srgbClr val="6E3C8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0" name="חץ למטה 29"/>
          <p:cNvSpPr/>
          <p:nvPr/>
        </p:nvSpPr>
        <p:spPr>
          <a:xfrm>
            <a:off x="7262561" y="3524903"/>
            <a:ext cx="443883" cy="336414"/>
          </a:xfrm>
          <a:prstGeom prst="downArrow">
            <a:avLst/>
          </a:prstGeom>
          <a:noFill/>
          <a:ln>
            <a:solidFill>
              <a:srgbClr val="6E3C8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1" name="לחצן פעולה: חזרה 30">
            <a:hlinkClick r:id="rId5" action="ppaction://hlinksldjump" highlightClick="1"/>
          </p:cNvPr>
          <p:cNvSpPr/>
          <p:nvPr/>
        </p:nvSpPr>
        <p:spPr>
          <a:xfrm>
            <a:off x="88777" y="5459767"/>
            <a:ext cx="363984" cy="399495"/>
          </a:xfrm>
          <a:prstGeom prst="actionButtonReturn">
            <a:avLst/>
          </a:prstGeom>
          <a:solidFill>
            <a:srgbClr val="8CD2FA"/>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8" name="Rectangle 77"/>
          <p:cNvSpPr/>
          <p:nvPr/>
        </p:nvSpPr>
        <p:spPr>
          <a:xfrm>
            <a:off x="3340634" y="3883196"/>
            <a:ext cx="2460464" cy="1483509"/>
          </a:xfrm>
          <a:prstGeom prst="rect">
            <a:avLst/>
          </a:prstGeom>
          <a:no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rPr>
              <a:t>נשים המעוניינות להתמודד ברשימה / ראשות רשימה קיימת או מקימות רשימה חדשה </a:t>
            </a:r>
          </a:p>
          <a:p>
            <a:pPr algn="r" rtl="1">
              <a:lnSpc>
                <a:spcPct val="150000"/>
              </a:lnSpc>
            </a:pPr>
            <a:endParaRPr lang="he-IL" sz="1200" dirty="0" smtClean="0">
              <a:solidFill>
                <a:srgbClr val="8799A8"/>
              </a:solidFill>
              <a:latin typeface="Arial" panose="020B0604020202020204" pitchFamily="34" charset="0"/>
              <a:ea typeface="Arial Unicode MS" panose="020B0604020202020204" pitchFamily="34" charset="-128"/>
            </a:endParaRPr>
          </a:p>
          <a:p>
            <a:pPr marL="342900" indent="-342900" algn="r" rtl="1">
              <a:lnSpc>
                <a:spcPct val="150000"/>
              </a:lnSpc>
              <a:buFont typeface="Symbol" panose="05050102010706020507" pitchFamily="18" charset="2"/>
              <a:buChar char="+"/>
            </a:pPr>
            <a:r>
              <a:rPr lang="he-IL" sz="1200" dirty="0" smtClean="0">
                <a:solidFill>
                  <a:srgbClr val="8799A8"/>
                </a:solidFill>
                <a:latin typeface="Arial" panose="020B0604020202020204" pitchFamily="34" charset="0"/>
                <a:ea typeface="Arial Unicode MS" panose="020B0604020202020204" pitchFamily="34" charset="-128"/>
              </a:rPr>
              <a:t>עדיפות לנשים </a:t>
            </a:r>
            <a:r>
              <a:rPr lang="he-IL" sz="1200" dirty="0" err="1" smtClean="0">
                <a:solidFill>
                  <a:srgbClr val="8799A8"/>
                </a:solidFill>
                <a:latin typeface="Arial" panose="020B0604020202020204" pitchFamily="34" charset="0"/>
                <a:ea typeface="Arial Unicode MS" panose="020B0604020202020204" pitchFamily="34" charset="-128"/>
              </a:rPr>
              <a:t>מרשומ"ק</a:t>
            </a:r>
            <a:r>
              <a:rPr lang="he-IL" sz="1200" dirty="0" smtClean="0">
                <a:solidFill>
                  <a:srgbClr val="8799A8"/>
                </a:solidFill>
                <a:latin typeface="Arial" panose="020B0604020202020204" pitchFamily="34" charset="0"/>
                <a:ea typeface="Arial Unicode MS" panose="020B0604020202020204" pitchFamily="34" charset="-128"/>
              </a:rPr>
              <a:t> חרדי / לא יהודי, מתמודדות על ראשות רשימה, מציגות מימון תואם (</a:t>
            </a:r>
            <a:r>
              <a:rPr lang="en-US" sz="1200" dirty="0" smtClean="0">
                <a:solidFill>
                  <a:srgbClr val="8799A8"/>
                </a:solidFill>
                <a:latin typeface="Arial" panose="020B0604020202020204" pitchFamily="34" charset="0"/>
                <a:ea typeface="Arial Unicode MS" panose="020B0604020202020204" pitchFamily="34" charset="-128"/>
              </a:rPr>
              <a:t>Matching</a:t>
            </a:r>
            <a:r>
              <a:rPr lang="he-IL" sz="1200" dirty="0" smtClean="0">
                <a:solidFill>
                  <a:srgbClr val="8799A8"/>
                </a:solidFill>
                <a:latin typeface="Arial" panose="020B0604020202020204" pitchFamily="34" charset="0"/>
                <a:ea typeface="Arial Unicode MS" panose="020B0604020202020204" pitchFamily="34" charset="-128"/>
              </a:rPr>
              <a:t>)</a:t>
            </a:r>
            <a:endParaRPr lang="en-GB" sz="1200" dirty="0">
              <a:solidFill>
                <a:srgbClr val="8799A8"/>
              </a:solidFill>
              <a:latin typeface="Arial" panose="020B0604020202020204" pitchFamily="34" charset="0"/>
              <a:ea typeface="Arial Unicode MS" panose="020B0604020202020204" pitchFamily="34" charset="-128"/>
              <a:cs typeface="Arial" panose="020B0604020202020204" pitchFamily="34" charset="0"/>
            </a:endParaRPr>
          </a:p>
        </p:txBody>
      </p:sp>
    </p:spTree>
    <p:extLst>
      <p:ext uri="{BB962C8B-B14F-4D97-AF65-F5344CB8AC3E}">
        <p14:creationId xmlns:p14="http://schemas.microsoft.com/office/powerpoint/2010/main" val="1555707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2"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chor="t"/>
          <a:lstStyle/>
          <a:p>
            <a:r>
              <a:rPr lang="he-IL" dirty="0">
                <a:latin typeface="Arial" panose="020B0604020202020204" pitchFamily="34" charset="0"/>
              </a:rPr>
              <a:t>ייצוג שוויוני ברשימות הסיעות ברשויות מקומיות </a:t>
            </a:r>
            <a:r>
              <a:rPr lang="he-IL" dirty="0" smtClean="0">
                <a:latin typeface="Arial" panose="020B0604020202020204" pitchFamily="34" charset="0"/>
              </a:rPr>
              <a:t>ובתפקידי </a:t>
            </a:r>
            <a:r>
              <a:rPr lang="he-IL" dirty="0">
                <a:latin typeface="Arial" panose="020B0604020202020204" pitchFamily="34" charset="0"/>
              </a:rPr>
              <a:t>מועצת הרשות</a:t>
            </a:r>
          </a:p>
        </p:txBody>
      </p:sp>
      <p:sp>
        <p:nvSpPr>
          <p:cNvPr id="31" name="מלבן 30"/>
          <p:cNvSpPr/>
          <p:nvPr/>
        </p:nvSpPr>
        <p:spPr>
          <a:xfrm flipH="1">
            <a:off x="1377198" y="1749645"/>
            <a:ext cx="6155611" cy="545880"/>
          </a:xfrm>
          <a:prstGeom prst="rect">
            <a:avLst/>
          </a:prstGeom>
          <a:solidFill>
            <a:srgbClr val="6E3C8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he-IL" sz="1600" b="1" cap="small" dirty="0" smtClean="0"/>
              <a:t>וועדות הרשות</a:t>
            </a:r>
            <a:endParaRPr lang="en-US" sz="1600" b="1" cap="small" dirty="0"/>
          </a:p>
        </p:txBody>
      </p:sp>
      <p:sp>
        <p:nvSpPr>
          <p:cNvPr id="69" name="TextBox 68"/>
          <p:cNvSpPr txBox="1"/>
          <p:nvPr/>
        </p:nvSpPr>
        <p:spPr>
          <a:xfrm>
            <a:off x="2920481" y="6326155"/>
            <a:ext cx="6027576" cy="246221"/>
          </a:xfrm>
          <a:prstGeom prst="rect">
            <a:avLst/>
          </a:prstGeom>
          <a:noFill/>
        </p:spPr>
        <p:txBody>
          <a:bodyPr wrap="square" rtlCol="1">
            <a:spAutoFit/>
          </a:bodyPr>
          <a:lstStyle/>
          <a:p>
            <a:pPr algn="r" rtl="1"/>
            <a:r>
              <a:rPr lang="he-IL" sz="1000" dirty="0" smtClean="0">
                <a:solidFill>
                  <a:srgbClr val="8799A8"/>
                </a:solidFill>
              </a:rPr>
              <a:t>*</a:t>
            </a:r>
            <a:r>
              <a:rPr lang="he-IL" sz="1000" dirty="0">
                <a:solidFill>
                  <a:srgbClr val="8799A8"/>
                </a:solidFill>
              </a:rPr>
              <a:t>בכפוף לתנאים שונים המפורטים </a:t>
            </a:r>
            <a:r>
              <a:rPr lang="he-IL" sz="1000" dirty="0" smtClean="0">
                <a:solidFill>
                  <a:srgbClr val="8799A8"/>
                </a:solidFill>
              </a:rPr>
              <a:t>בדוח</a:t>
            </a:r>
            <a:endParaRPr lang="he-IL" sz="1000" dirty="0">
              <a:solidFill>
                <a:srgbClr val="8799A8"/>
              </a:solidFill>
            </a:endParaRPr>
          </a:p>
        </p:txBody>
      </p:sp>
      <p:sp>
        <p:nvSpPr>
          <p:cNvPr id="70" name="לחצן פעולה: חזרה 69">
            <a:hlinkClick r:id="rId2" action="ppaction://hlinksldjump" highlightClick="1"/>
          </p:cNvPr>
          <p:cNvSpPr/>
          <p:nvPr/>
        </p:nvSpPr>
        <p:spPr>
          <a:xfrm>
            <a:off x="88777" y="5459767"/>
            <a:ext cx="363984" cy="399495"/>
          </a:xfrm>
          <a:prstGeom prst="actionButtonReturn">
            <a:avLst/>
          </a:prstGeom>
          <a:solidFill>
            <a:srgbClr val="8CD2FA"/>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7" name="מלבן 36"/>
          <p:cNvSpPr/>
          <p:nvPr/>
        </p:nvSpPr>
        <p:spPr>
          <a:xfrm flipH="1">
            <a:off x="3565842" y="2841405"/>
            <a:ext cx="1785255" cy="684245"/>
          </a:xfrm>
          <a:prstGeom prst="rect">
            <a:avLst/>
          </a:prstGeom>
          <a:solidFill>
            <a:srgbClr val="8CD2F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he-IL" sz="1400" b="1" cap="small" dirty="0" smtClean="0"/>
              <a:t>מכסות ייצוג</a:t>
            </a:r>
            <a:endParaRPr lang="en-US" sz="1400" b="1" cap="small" dirty="0"/>
          </a:p>
        </p:txBody>
      </p:sp>
      <p:cxnSp>
        <p:nvCxnSpPr>
          <p:cNvPr id="39" name="Elbow Connector 75"/>
          <p:cNvCxnSpPr>
            <a:stCxn id="31" idx="2"/>
            <a:endCxn id="37" idx="0"/>
          </p:cNvCxnSpPr>
          <p:nvPr/>
        </p:nvCxnSpPr>
        <p:spPr>
          <a:xfrm rot="16200000" flipH="1">
            <a:off x="4183796" y="2566732"/>
            <a:ext cx="545880" cy="3466"/>
          </a:xfrm>
          <a:prstGeom prst="bentConnector3">
            <a:avLst>
              <a:gd name="adj1" fmla="val 50000"/>
            </a:avLst>
          </a:prstGeom>
          <a:ln w="50800">
            <a:solidFill>
              <a:srgbClr val="6E3C89"/>
            </a:solidFill>
          </a:ln>
        </p:spPr>
        <p:style>
          <a:lnRef idx="1">
            <a:schemeClr val="accent1"/>
          </a:lnRef>
          <a:fillRef idx="0">
            <a:schemeClr val="accent1"/>
          </a:fillRef>
          <a:effectRef idx="0">
            <a:schemeClr val="accent1"/>
          </a:effectRef>
          <a:fontRef idx="minor">
            <a:schemeClr val="tx1"/>
          </a:fontRef>
        </p:style>
      </p:cxnSp>
      <p:sp>
        <p:nvSpPr>
          <p:cNvPr id="45" name="תרשים זרימה: השהיה 44"/>
          <p:cNvSpPr/>
          <p:nvPr/>
        </p:nvSpPr>
        <p:spPr>
          <a:xfrm flipH="1">
            <a:off x="5338738" y="3888384"/>
            <a:ext cx="795445" cy="346788"/>
          </a:xfrm>
          <a:prstGeom prst="flowChartDelay">
            <a:avLst/>
          </a:prstGeom>
          <a:solidFill>
            <a:srgbClr val="6E3C8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he-IL" sz="1200" dirty="0" smtClean="0"/>
              <a:t>בוועדות</a:t>
            </a:r>
            <a:endParaRPr lang="he-IL" sz="1200" dirty="0"/>
          </a:p>
        </p:txBody>
      </p:sp>
      <p:sp>
        <p:nvSpPr>
          <p:cNvPr id="47" name="תרשים זרימה: השהיה 46"/>
          <p:cNvSpPr/>
          <p:nvPr/>
        </p:nvSpPr>
        <p:spPr>
          <a:xfrm flipH="1">
            <a:off x="5338738" y="4747535"/>
            <a:ext cx="795445" cy="346788"/>
          </a:xfrm>
          <a:prstGeom prst="flowChartDelay">
            <a:avLst/>
          </a:prstGeom>
          <a:solidFill>
            <a:srgbClr val="6E3C8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he-IL" sz="1200" dirty="0" smtClean="0"/>
              <a:t>בוועדת הכספים</a:t>
            </a:r>
            <a:endParaRPr lang="he-IL" sz="1200" dirty="0"/>
          </a:p>
        </p:txBody>
      </p:sp>
      <p:sp>
        <p:nvSpPr>
          <p:cNvPr id="49" name="תרשים זרימה: השהיה 48"/>
          <p:cNvSpPr/>
          <p:nvPr/>
        </p:nvSpPr>
        <p:spPr>
          <a:xfrm flipH="1">
            <a:off x="5338737" y="5615776"/>
            <a:ext cx="795445" cy="346788"/>
          </a:xfrm>
          <a:prstGeom prst="flowChartDelay">
            <a:avLst/>
          </a:prstGeom>
          <a:solidFill>
            <a:srgbClr val="6E3C8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he-IL" sz="1200" dirty="0" smtClean="0"/>
              <a:t>בקרה</a:t>
            </a:r>
            <a:endParaRPr lang="he-IL" sz="1200" dirty="0"/>
          </a:p>
        </p:txBody>
      </p:sp>
      <p:sp>
        <p:nvSpPr>
          <p:cNvPr id="63" name="חץ ימינה 62"/>
          <p:cNvSpPr/>
          <p:nvPr/>
        </p:nvSpPr>
        <p:spPr>
          <a:xfrm flipH="1">
            <a:off x="3666893" y="3765368"/>
            <a:ext cx="846062" cy="592821"/>
          </a:xfrm>
          <a:prstGeom prst="rightArrow">
            <a:avLst/>
          </a:prstGeom>
          <a:gradFill flip="none" rotWithShape="1">
            <a:gsLst>
              <a:gs pos="0">
                <a:srgbClr val="8CD2FA"/>
              </a:gs>
              <a:gs pos="99000">
                <a:srgbClr val="6E3C89"/>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dirty="0" smtClean="0"/>
              <a:t>תכהן ב</a:t>
            </a:r>
            <a:endParaRPr lang="he-IL" sz="1400" dirty="0"/>
          </a:p>
        </p:txBody>
      </p:sp>
      <p:sp>
        <p:nvSpPr>
          <p:cNvPr id="64" name="מלבן 63"/>
          <p:cNvSpPr/>
          <p:nvPr/>
        </p:nvSpPr>
        <p:spPr>
          <a:xfrm>
            <a:off x="2552398" y="3881727"/>
            <a:ext cx="1141794" cy="360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rtlCol="1" anchor="ctr"/>
          <a:lstStyle/>
          <a:p>
            <a:pPr algn="ctr" rtl="1"/>
            <a:r>
              <a:rPr lang="he-IL" sz="1200" dirty="0" smtClean="0">
                <a:solidFill>
                  <a:srgbClr val="8799A8"/>
                </a:solidFill>
              </a:rPr>
              <a:t>וועדת </a:t>
            </a:r>
            <a:r>
              <a:rPr lang="he-IL" sz="1200" dirty="0">
                <a:solidFill>
                  <a:srgbClr val="8799A8"/>
                </a:solidFill>
              </a:rPr>
              <a:t>הכספים </a:t>
            </a:r>
            <a:r>
              <a:rPr lang="he-IL" sz="1200" dirty="0" smtClean="0">
                <a:solidFill>
                  <a:srgbClr val="8799A8"/>
                </a:solidFill>
              </a:rPr>
              <a:t>ובוועדת הנהלה*</a:t>
            </a:r>
            <a:endParaRPr lang="he-IL" sz="1200" dirty="0">
              <a:solidFill>
                <a:srgbClr val="8799A8"/>
              </a:solidFill>
            </a:endParaRPr>
          </a:p>
        </p:txBody>
      </p:sp>
      <p:sp>
        <p:nvSpPr>
          <p:cNvPr id="68" name="מלבן 67"/>
          <p:cNvSpPr/>
          <p:nvPr/>
        </p:nvSpPr>
        <p:spPr>
          <a:xfrm>
            <a:off x="4500439" y="3807475"/>
            <a:ext cx="838299" cy="508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rtlCol="1" anchor="ctr"/>
          <a:lstStyle/>
          <a:p>
            <a:pPr algn="ctr" rtl="1"/>
            <a:r>
              <a:rPr lang="he-IL" sz="1200" dirty="0" smtClean="0">
                <a:solidFill>
                  <a:srgbClr val="8799A8"/>
                </a:solidFill>
              </a:rPr>
              <a:t>חברת מועצה</a:t>
            </a:r>
            <a:endParaRPr lang="he-IL" sz="1200" dirty="0">
              <a:solidFill>
                <a:srgbClr val="8799A8"/>
              </a:solidFill>
            </a:endParaRPr>
          </a:p>
        </p:txBody>
      </p:sp>
      <p:sp>
        <p:nvSpPr>
          <p:cNvPr id="81" name="TextBox 80"/>
          <p:cNvSpPr txBox="1"/>
          <p:nvPr/>
        </p:nvSpPr>
        <p:spPr>
          <a:xfrm>
            <a:off x="3694192" y="4566986"/>
            <a:ext cx="601427" cy="707886"/>
          </a:xfrm>
          <a:prstGeom prst="rect">
            <a:avLst/>
          </a:prstGeom>
          <a:noFill/>
        </p:spPr>
        <p:txBody>
          <a:bodyPr wrap="square" rtlCol="1">
            <a:spAutoFit/>
          </a:bodyPr>
          <a:lstStyle/>
          <a:p>
            <a:pPr algn="ctr"/>
            <a:r>
              <a:rPr lang="he-IL" sz="4000" b="1" dirty="0" smtClean="0">
                <a:gradFill>
                  <a:gsLst>
                    <a:gs pos="0">
                      <a:srgbClr val="8CD2FA"/>
                    </a:gs>
                    <a:gs pos="99000">
                      <a:srgbClr val="6E3C89"/>
                    </a:gs>
                  </a:gsLst>
                  <a:lin ang="5400000" scaled="1"/>
                </a:gradFill>
              </a:rPr>
              <a:t>≥</a:t>
            </a:r>
          </a:p>
        </p:txBody>
      </p:sp>
      <p:sp>
        <p:nvSpPr>
          <p:cNvPr id="82" name="מלבן 81"/>
          <p:cNvSpPr/>
          <p:nvPr/>
        </p:nvSpPr>
        <p:spPr>
          <a:xfrm>
            <a:off x="4371492" y="4666626"/>
            <a:ext cx="981786" cy="508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rtlCol="1" anchor="ctr"/>
          <a:lstStyle/>
          <a:p>
            <a:pPr algn="ctr" rtl="1"/>
            <a:r>
              <a:rPr lang="he-IL" sz="1200" dirty="0" smtClean="0">
                <a:solidFill>
                  <a:srgbClr val="8799A8"/>
                </a:solidFill>
              </a:rPr>
              <a:t>שיעור הייצוג במליאת הרשות</a:t>
            </a:r>
            <a:endParaRPr lang="he-IL" sz="1200" dirty="0">
              <a:solidFill>
                <a:srgbClr val="8799A8"/>
              </a:solidFill>
            </a:endParaRPr>
          </a:p>
        </p:txBody>
      </p:sp>
      <p:sp>
        <p:nvSpPr>
          <p:cNvPr id="83" name="מלבן 82"/>
          <p:cNvSpPr/>
          <p:nvPr/>
        </p:nvSpPr>
        <p:spPr>
          <a:xfrm>
            <a:off x="2552399" y="4666626"/>
            <a:ext cx="1065920" cy="508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rtlCol="1" anchor="ctr"/>
          <a:lstStyle/>
          <a:p>
            <a:pPr algn="ctr" rtl="1"/>
            <a:r>
              <a:rPr lang="he-IL" sz="1200" dirty="0" smtClean="0">
                <a:solidFill>
                  <a:srgbClr val="8799A8"/>
                </a:solidFill>
              </a:rPr>
              <a:t>שיעור חברות מועצה בוועדת כספים</a:t>
            </a:r>
            <a:endParaRPr lang="he-IL" sz="1200" dirty="0">
              <a:solidFill>
                <a:srgbClr val="8799A8"/>
              </a:solidFill>
            </a:endParaRPr>
          </a:p>
        </p:txBody>
      </p:sp>
      <p:sp>
        <p:nvSpPr>
          <p:cNvPr id="84" name="TextBox 83"/>
          <p:cNvSpPr txBox="1"/>
          <p:nvPr/>
        </p:nvSpPr>
        <p:spPr>
          <a:xfrm>
            <a:off x="3694192" y="5435227"/>
            <a:ext cx="601427" cy="707886"/>
          </a:xfrm>
          <a:prstGeom prst="rect">
            <a:avLst/>
          </a:prstGeom>
          <a:noFill/>
        </p:spPr>
        <p:txBody>
          <a:bodyPr wrap="square" rtlCol="1">
            <a:spAutoFit/>
          </a:bodyPr>
          <a:lstStyle/>
          <a:p>
            <a:pPr algn="ctr"/>
            <a:r>
              <a:rPr lang="he-IL" sz="4000" b="1" dirty="0" smtClean="0">
                <a:gradFill>
                  <a:gsLst>
                    <a:gs pos="0">
                      <a:srgbClr val="8CD2FA"/>
                    </a:gs>
                    <a:gs pos="99000">
                      <a:srgbClr val="6E3C89"/>
                    </a:gs>
                  </a:gsLst>
                  <a:lin ang="5400000" scaled="1"/>
                </a:gradFill>
              </a:rPr>
              <a:t>&amp;</a:t>
            </a:r>
          </a:p>
        </p:txBody>
      </p:sp>
      <p:sp>
        <p:nvSpPr>
          <p:cNvPr id="85" name="מלבן 84"/>
          <p:cNvSpPr/>
          <p:nvPr/>
        </p:nvSpPr>
        <p:spPr>
          <a:xfrm>
            <a:off x="4371492" y="5534867"/>
            <a:ext cx="981786" cy="508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rtlCol="1" anchor="ctr"/>
          <a:lstStyle/>
          <a:p>
            <a:pPr algn="ctr" rtl="1"/>
            <a:r>
              <a:rPr lang="he-IL" sz="1200" dirty="0" smtClean="0">
                <a:solidFill>
                  <a:srgbClr val="8799A8"/>
                </a:solidFill>
              </a:rPr>
              <a:t>מקומית (מבקר הרשות)</a:t>
            </a:r>
            <a:endParaRPr lang="he-IL" sz="1200" dirty="0">
              <a:solidFill>
                <a:srgbClr val="8799A8"/>
              </a:solidFill>
            </a:endParaRPr>
          </a:p>
        </p:txBody>
      </p:sp>
      <p:sp>
        <p:nvSpPr>
          <p:cNvPr id="86" name="מלבן 85"/>
          <p:cNvSpPr/>
          <p:nvPr/>
        </p:nvSpPr>
        <p:spPr>
          <a:xfrm>
            <a:off x="2552399" y="5534867"/>
            <a:ext cx="1065920" cy="508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rtlCol="1" anchor="ctr"/>
          <a:lstStyle/>
          <a:p>
            <a:pPr algn="ctr" rtl="1"/>
            <a:r>
              <a:rPr lang="he-IL" sz="1200" dirty="0" smtClean="0">
                <a:solidFill>
                  <a:srgbClr val="8799A8"/>
                </a:solidFill>
              </a:rPr>
              <a:t>משרד הפנים</a:t>
            </a:r>
            <a:endParaRPr lang="he-IL" sz="1200" dirty="0">
              <a:solidFill>
                <a:srgbClr val="8799A8"/>
              </a:solidFill>
            </a:endParaRPr>
          </a:p>
        </p:txBody>
      </p:sp>
    </p:spTree>
    <p:extLst>
      <p:ext uri="{BB962C8B-B14F-4D97-AF65-F5344CB8AC3E}">
        <p14:creationId xmlns:p14="http://schemas.microsoft.com/office/powerpoint/2010/main" val="13350570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8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7" grpId="0" animBg="1"/>
      <p:bldP spid="49" grpId="0" animBg="1"/>
      <p:bldP spid="63" grpId="0" animBg="1"/>
      <p:bldP spid="64" grpId="0"/>
      <p:bldP spid="68" grpId="0"/>
      <p:bldP spid="81" grpId="0"/>
      <p:bldP spid="82" grpId="0"/>
      <p:bldP spid="83" grpId="0"/>
      <p:bldP spid="84" grpId="0"/>
      <p:bldP spid="85" grpId="0"/>
      <p:bldP spid="8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chor="t"/>
          <a:lstStyle/>
          <a:p>
            <a:r>
              <a:rPr lang="he-IL" dirty="0">
                <a:latin typeface="Arial" panose="020B0604020202020204" pitchFamily="34" charset="0"/>
              </a:rPr>
              <a:t>ייצוג שוויוני בדירקטוריונים ובמשרות בכירות של תאגידים עירוניים</a:t>
            </a:r>
          </a:p>
        </p:txBody>
      </p:sp>
      <p:sp>
        <p:nvSpPr>
          <p:cNvPr id="5" name="מלבן מעוגל 4"/>
          <p:cNvSpPr/>
          <p:nvPr/>
        </p:nvSpPr>
        <p:spPr>
          <a:xfrm>
            <a:off x="1026367" y="2194170"/>
            <a:ext cx="6438123" cy="1552152"/>
          </a:xfrm>
          <a:prstGeom prst="roundRect">
            <a:avLst/>
          </a:prstGeom>
          <a:noFill/>
          <a:ln w="38100">
            <a:solidFill>
              <a:srgbClr val="6E3C8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endParaRPr lang="he-IL" sz="1400" dirty="0">
              <a:solidFill>
                <a:srgbClr val="8799A8"/>
              </a:solidFill>
            </a:endParaRPr>
          </a:p>
        </p:txBody>
      </p:sp>
      <p:sp>
        <p:nvSpPr>
          <p:cNvPr id="9" name="אליפסה 8"/>
          <p:cNvSpPr/>
          <p:nvPr/>
        </p:nvSpPr>
        <p:spPr>
          <a:xfrm>
            <a:off x="6488411" y="1875453"/>
            <a:ext cx="1993115" cy="989045"/>
          </a:xfrm>
          <a:prstGeom prst="ellipse">
            <a:avLst/>
          </a:prstGeom>
          <a:solidFill>
            <a:srgbClr val="6E3C89"/>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lIns="72000" rIns="72000" rtlCol="1" anchor="ctr"/>
          <a:lstStyle/>
          <a:p>
            <a:pPr algn="ctr" rtl="1"/>
            <a:r>
              <a:rPr lang="he-IL" sz="1600" b="1"/>
              <a:t>מכסות ייצוג לדירקטורים</a:t>
            </a:r>
          </a:p>
        </p:txBody>
      </p:sp>
      <p:sp>
        <p:nvSpPr>
          <p:cNvPr id="25" name="מלבן מעוגל 24"/>
          <p:cNvSpPr/>
          <p:nvPr/>
        </p:nvSpPr>
        <p:spPr>
          <a:xfrm>
            <a:off x="1100832" y="4413681"/>
            <a:ext cx="2743199" cy="121920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pPr>
            <a:r>
              <a:rPr lang="he-IL" sz="1600" b="1" dirty="0" smtClean="0">
                <a:solidFill>
                  <a:srgbClr val="8CD2FA"/>
                </a:solidFill>
              </a:rPr>
              <a:t>קורסי </a:t>
            </a:r>
            <a:r>
              <a:rPr lang="he-IL" sz="1600" b="1" dirty="0">
                <a:solidFill>
                  <a:srgbClr val="8CD2FA"/>
                </a:solidFill>
              </a:rPr>
              <a:t>דירקטוריות </a:t>
            </a:r>
            <a:endParaRPr lang="he-IL" sz="1600" b="1" dirty="0" smtClean="0">
              <a:solidFill>
                <a:srgbClr val="8CD2FA"/>
              </a:solidFill>
            </a:endParaRPr>
          </a:p>
          <a:p>
            <a:pPr algn="r" rtl="1">
              <a:lnSpc>
                <a:spcPct val="150000"/>
              </a:lnSpc>
            </a:pPr>
            <a:r>
              <a:rPr lang="he-IL" sz="1600" dirty="0" smtClean="0">
                <a:solidFill>
                  <a:srgbClr val="8799A8"/>
                </a:solidFill>
              </a:rPr>
              <a:t>+ קידום מימון</a:t>
            </a:r>
          </a:p>
        </p:txBody>
      </p:sp>
      <p:sp>
        <p:nvSpPr>
          <p:cNvPr id="29" name="לחצן פעולה: חזרה 28">
            <a:hlinkClick r:id="rId2" action="ppaction://hlinksldjump" highlightClick="1"/>
          </p:cNvPr>
          <p:cNvSpPr/>
          <p:nvPr/>
        </p:nvSpPr>
        <p:spPr>
          <a:xfrm>
            <a:off x="88777" y="5459767"/>
            <a:ext cx="363984" cy="399495"/>
          </a:xfrm>
          <a:prstGeom prst="actionButtonReturn">
            <a:avLst/>
          </a:prstGeom>
          <a:solidFill>
            <a:srgbClr val="8CD2FA"/>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094074" y="2785580"/>
            <a:ext cx="754602" cy="369332"/>
          </a:xfrm>
          <a:prstGeom prst="rect">
            <a:avLst/>
          </a:prstGeom>
          <a:noFill/>
        </p:spPr>
        <p:txBody>
          <a:bodyPr wrap="square" rtlCol="1">
            <a:spAutoFit/>
          </a:bodyPr>
          <a:lstStyle/>
          <a:p>
            <a:pPr algn="ctr" rtl="1"/>
            <a:r>
              <a:rPr lang="he-IL" b="1" dirty="0" smtClean="0">
                <a:gradFill>
                  <a:gsLst>
                    <a:gs pos="0">
                      <a:srgbClr val="8CD2FA"/>
                    </a:gs>
                    <a:gs pos="99000">
                      <a:srgbClr val="6E3C89"/>
                    </a:gs>
                  </a:gsLst>
                  <a:lin ang="5400000" scaled="1"/>
                </a:gradFill>
              </a:rPr>
              <a:t>40%</a:t>
            </a:r>
          </a:p>
        </p:txBody>
      </p:sp>
      <p:sp>
        <p:nvSpPr>
          <p:cNvPr id="4" name="חץ ימינה 3"/>
          <p:cNvSpPr/>
          <p:nvPr/>
        </p:nvSpPr>
        <p:spPr>
          <a:xfrm flipH="1">
            <a:off x="3175393" y="2578877"/>
            <a:ext cx="1227905" cy="720311"/>
          </a:xfrm>
          <a:prstGeom prst="rightArrow">
            <a:avLst/>
          </a:prstGeom>
          <a:gradFill flip="none" rotWithShape="1">
            <a:gsLst>
              <a:gs pos="0">
                <a:srgbClr val="8CD2FA"/>
              </a:gs>
              <a:gs pos="99000">
                <a:srgbClr val="6E3C89"/>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dirty="0" smtClean="0"/>
              <a:t>החידוש</a:t>
            </a:r>
            <a:endParaRPr lang="he-IL" dirty="0"/>
          </a:p>
        </p:txBody>
      </p:sp>
      <p:sp>
        <p:nvSpPr>
          <p:cNvPr id="6" name="TextBox 5"/>
          <p:cNvSpPr txBox="1"/>
          <p:nvPr/>
        </p:nvSpPr>
        <p:spPr>
          <a:xfrm>
            <a:off x="1377022" y="2338869"/>
            <a:ext cx="1713390" cy="1200329"/>
          </a:xfrm>
          <a:prstGeom prst="rect">
            <a:avLst/>
          </a:prstGeom>
          <a:noFill/>
        </p:spPr>
        <p:txBody>
          <a:bodyPr wrap="square" rtlCol="1">
            <a:spAutoFit/>
          </a:bodyPr>
          <a:lstStyle/>
          <a:p>
            <a:pPr algn="ctr" rtl="1">
              <a:lnSpc>
                <a:spcPct val="150000"/>
              </a:lnSpc>
            </a:pPr>
            <a:r>
              <a:rPr lang="he-IL" sz="1600" dirty="0" smtClean="0">
                <a:solidFill>
                  <a:srgbClr val="8799A8"/>
                </a:solidFill>
              </a:rPr>
              <a:t>ביחס ל</a:t>
            </a:r>
            <a:r>
              <a:rPr lang="he-IL" sz="1600" b="1" dirty="0" smtClean="0">
                <a:solidFill>
                  <a:srgbClr val="8799A8"/>
                </a:solidFill>
              </a:rPr>
              <a:t>כלל</a:t>
            </a:r>
            <a:r>
              <a:rPr lang="he-IL" sz="1600" dirty="0" smtClean="0">
                <a:solidFill>
                  <a:srgbClr val="8799A8"/>
                </a:solidFill>
              </a:rPr>
              <a:t> </a:t>
            </a:r>
            <a:r>
              <a:rPr lang="he-IL" sz="1600" b="1" dirty="0" smtClean="0">
                <a:solidFill>
                  <a:srgbClr val="8799A8"/>
                </a:solidFill>
              </a:rPr>
              <a:t>הדירקטורים</a:t>
            </a:r>
            <a:r>
              <a:rPr lang="he-IL" sz="1600" dirty="0" smtClean="0">
                <a:solidFill>
                  <a:srgbClr val="8799A8"/>
                </a:solidFill>
              </a:rPr>
              <a:t> בתאגיד</a:t>
            </a:r>
            <a:endParaRPr lang="he-IL" sz="1600" dirty="0"/>
          </a:p>
        </p:txBody>
      </p:sp>
      <p:sp>
        <p:nvSpPr>
          <p:cNvPr id="11" name="TextBox 10"/>
          <p:cNvSpPr txBox="1"/>
          <p:nvPr/>
        </p:nvSpPr>
        <p:spPr>
          <a:xfrm>
            <a:off x="4192429" y="2338869"/>
            <a:ext cx="2568980" cy="1200329"/>
          </a:xfrm>
          <a:prstGeom prst="rect">
            <a:avLst/>
          </a:prstGeom>
          <a:noFill/>
        </p:spPr>
        <p:txBody>
          <a:bodyPr wrap="square" rtlCol="1">
            <a:spAutoFit/>
          </a:bodyPr>
          <a:lstStyle/>
          <a:p>
            <a:pPr algn="ctr" rtl="1">
              <a:lnSpc>
                <a:spcPct val="150000"/>
              </a:lnSpc>
            </a:pPr>
            <a:r>
              <a:rPr lang="he-IL" sz="1600" dirty="0" smtClean="0">
                <a:solidFill>
                  <a:srgbClr val="8799A8"/>
                </a:solidFill>
              </a:rPr>
              <a:t>בכל תאגיד עירוני</a:t>
            </a:r>
          </a:p>
          <a:p>
            <a:pPr algn="ctr" rtl="1">
              <a:lnSpc>
                <a:spcPct val="150000"/>
              </a:lnSpc>
            </a:pPr>
            <a:endParaRPr lang="he-IL" sz="1600" dirty="0">
              <a:solidFill>
                <a:srgbClr val="8799A8"/>
              </a:solidFill>
            </a:endParaRPr>
          </a:p>
          <a:p>
            <a:pPr algn="ctr" rtl="1">
              <a:lnSpc>
                <a:spcPct val="150000"/>
              </a:lnSpc>
            </a:pPr>
            <a:r>
              <a:rPr lang="he-IL" sz="1600" dirty="0" smtClean="0">
                <a:solidFill>
                  <a:srgbClr val="8799A8"/>
                </a:solidFill>
              </a:rPr>
              <a:t>מהדירקטורים - נשים</a:t>
            </a:r>
            <a:endParaRPr lang="he-IL" sz="1600" dirty="0"/>
          </a:p>
        </p:txBody>
      </p:sp>
      <p:sp>
        <p:nvSpPr>
          <p:cNvPr id="12" name="מלבן מעוגל 11"/>
          <p:cNvSpPr/>
          <p:nvPr/>
        </p:nvSpPr>
        <p:spPr>
          <a:xfrm>
            <a:off x="1026367" y="4218604"/>
            <a:ext cx="6438123" cy="1552152"/>
          </a:xfrm>
          <a:prstGeom prst="roundRect">
            <a:avLst/>
          </a:prstGeom>
          <a:noFill/>
          <a:ln w="38100">
            <a:solidFill>
              <a:srgbClr val="8CD2FA"/>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endParaRPr lang="he-IL" sz="1400" dirty="0">
              <a:solidFill>
                <a:srgbClr val="8799A8"/>
              </a:solidFill>
            </a:endParaRPr>
          </a:p>
        </p:txBody>
      </p:sp>
      <p:sp>
        <p:nvSpPr>
          <p:cNvPr id="13" name="אליפסה 12"/>
          <p:cNvSpPr/>
          <p:nvPr/>
        </p:nvSpPr>
        <p:spPr>
          <a:xfrm>
            <a:off x="6488411" y="3899887"/>
            <a:ext cx="1993115" cy="989045"/>
          </a:xfrm>
          <a:prstGeom prst="ellipse">
            <a:avLst/>
          </a:prstGeom>
          <a:solidFill>
            <a:srgbClr val="8CD2FA"/>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lIns="72000" rIns="72000" rtlCol="1" anchor="ctr"/>
          <a:lstStyle/>
          <a:p>
            <a:pPr algn="ctr" rtl="1"/>
            <a:r>
              <a:rPr lang="he-IL" sz="1600" b="1" dirty="0"/>
              <a:t>הגדלת עתודות נשים מתאימות לתפקיד</a:t>
            </a:r>
          </a:p>
        </p:txBody>
      </p:sp>
      <p:sp>
        <p:nvSpPr>
          <p:cNvPr id="14" name="מלבן מעוגל 13"/>
          <p:cNvSpPr/>
          <p:nvPr/>
        </p:nvSpPr>
        <p:spPr>
          <a:xfrm>
            <a:off x="3918496" y="4385080"/>
            <a:ext cx="2743199" cy="1219200"/>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pPr>
            <a:r>
              <a:rPr lang="he-IL" sz="1600" b="1" dirty="0" smtClean="0">
                <a:solidFill>
                  <a:srgbClr val="8CD2FA"/>
                </a:solidFill>
              </a:rPr>
              <a:t>נבחרת דירקטוריות אזורית</a:t>
            </a:r>
          </a:p>
          <a:p>
            <a:pPr algn="r" rtl="1">
              <a:lnSpc>
                <a:spcPct val="150000"/>
              </a:lnSpc>
            </a:pPr>
            <a:r>
              <a:rPr lang="he-IL" sz="1600" dirty="0">
                <a:solidFill>
                  <a:srgbClr val="8799A8"/>
                </a:solidFill>
              </a:rPr>
              <a:t> </a:t>
            </a:r>
            <a:endParaRPr lang="he-IL" sz="1600" dirty="0" smtClean="0">
              <a:solidFill>
                <a:srgbClr val="8799A8"/>
              </a:solidFill>
            </a:endParaRPr>
          </a:p>
          <a:p>
            <a:pPr algn="r" rtl="1">
              <a:lnSpc>
                <a:spcPct val="150000"/>
              </a:lnSpc>
            </a:pPr>
            <a:endParaRPr lang="he-IL" sz="1600" dirty="0">
              <a:solidFill>
                <a:srgbClr val="8799A8"/>
              </a:solidFill>
            </a:endParaRPr>
          </a:p>
        </p:txBody>
      </p:sp>
      <p:pic>
        <p:nvPicPr>
          <p:cNvPr id="8" name="תמונה 7"/>
          <p:cNvPicPr>
            <a:picLocks noChangeAspect="1"/>
          </p:cNvPicPr>
          <p:nvPr/>
        </p:nvPicPr>
        <p:blipFill rotWithShape="1">
          <a:blip r:embed="rId3">
            <a:duotone>
              <a:prstClr val="black"/>
              <a:srgbClr val="8799A8">
                <a:tint val="45000"/>
                <a:satMod val="400000"/>
              </a:srgbClr>
            </a:duotone>
          </a:blip>
          <a:srcRect l="38205" t="33077" r="4999" b="16552"/>
          <a:stretch/>
        </p:blipFill>
        <p:spPr>
          <a:xfrm>
            <a:off x="4681179" y="4815867"/>
            <a:ext cx="1580391" cy="788413"/>
          </a:xfrm>
          <a:prstGeom prst="rect">
            <a:avLst/>
          </a:prstGeom>
        </p:spPr>
      </p:pic>
    </p:spTree>
    <p:extLst>
      <p:ext uri="{BB962C8B-B14F-4D97-AF65-F5344CB8AC3E}">
        <p14:creationId xmlns:p14="http://schemas.microsoft.com/office/powerpoint/2010/main" val="18579783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p:bldP spid="4" grpId="0" animBg="1"/>
      <p:bldP spid="6" grpId="0"/>
      <p:bldP spid="11"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chor="t"/>
          <a:lstStyle/>
          <a:p>
            <a:r>
              <a:rPr lang="he-IL" dirty="0">
                <a:latin typeface="Arial" panose="020B0604020202020204" pitchFamily="34" charset="0"/>
              </a:rPr>
              <a:t>ייצוג שיווני של נשים במשרות ברשות המקומית</a:t>
            </a:r>
          </a:p>
        </p:txBody>
      </p:sp>
      <p:sp>
        <p:nvSpPr>
          <p:cNvPr id="11" name="לחצן פעולה: חזרה 10">
            <a:hlinkClick r:id="rId2" action="ppaction://hlinksldjump" highlightClick="1"/>
          </p:cNvPr>
          <p:cNvSpPr/>
          <p:nvPr/>
        </p:nvSpPr>
        <p:spPr>
          <a:xfrm>
            <a:off x="88777" y="5459767"/>
            <a:ext cx="363984" cy="399495"/>
          </a:xfrm>
          <a:prstGeom prst="actionButtonReturn">
            <a:avLst/>
          </a:prstGeom>
          <a:solidFill>
            <a:srgbClr val="8CD2FA"/>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מלבן 2"/>
          <p:cNvSpPr/>
          <p:nvPr/>
        </p:nvSpPr>
        <p:spPr>
          <a:xfrm>
            <a:off x="0" y="4260411"/>
            <a:ext cx="9144000" cy="1118586"/>
          </a:xfrm>
          <a:prstGeom prst="rect">
            <a:avLst/>
          </a:prstGeom>
          <a:noFill/>
          <a:ln w="38100">
            <a:solidFill>
              <a:srgbClr val="8799A8"/>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pPr>
            <a:r>
              <a:rPr lang="he-IL" b="1" dirty="0">
                <a:solidFill>
                  <a:srgbClr val="8799A8"/>
                </a:solidFill>
                <a:latin typeface="Arial" panose="020B0604020202020204" pitchFamily="34" charset="0"/>
                <a:ea typeface="Arial Unicode MS" panose="020B0604020202020204" pitchFamily="34" charset="-128"/>
              </a:rPr>
              <a:t>הגברת מודעות</a:t>
            </a:r>
          </a:p>
        </p:txBody>
      </p:sp>
      <p:sp>
        <p:nvSpPr>
          <p:cNvPr id="9" name="מלבן 8"/>
          <p:cNvSpPr/>
          <p:nvPr/>
        </p:nvSpPr>
        <p:spPr>
          <a:xfrm flipH="1">
            <a:off x="6132664" y="4477574"/>
            <a:ext cx="1405976"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smtClean="0">
                <a:solidFill>
                  <a:schemeClr val="tx1"/>
                </a:solidFill>
                <a:latin typeface="Arial" panose="020B0604020202020204" pitchFamily="34" charset="0"/>
                <a:ea typeface="Arial Unicode MS" panose="020B0604020202020204" pitchFamily="34" charset="-128"/>
              </a:rPr>
              <a:t>סיוע ביצירת סביבת עבודה תומכת לנשים בתפקידים בכירים</a:t>
            </a:r>
            <a:endParaRPr lang="he-IL" sz="1200" dirty="0">
              <a:solidFill>
                <a:schemeClr val="tx1"/>
              </a:solidFill>
              <a:latin typeface="Arial" panose="020B0604020202020204" pitchFamily="34" charset="0"/>
              <a:ea typeface="Arial Unicode MS" panose="020B0604020202020204" pitchFamily="34" charset="-128"/>
            </a:endParaRPr>
          </a:p>
        </p:txBody>
      </p:sp>
      <p:sp>
        <p:nvSpPr>
          <p:cNvPr id="12" name="מלבן 11"/>
          <p:cNvSpPr/>
          <p:nvPr/>
        </p:nvSpPr>
        <p:spPr>
          <a:xfrm flipH="1">
            <a:off x="1204002" y="4477581"/>
            <a:ext cx="895789"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smtClean="0">
                <a:solidFill>
                  <a:schemeClr val="tx1"/>
                </a:solidFill>
                <a:latin typeface="Arial" panose="020B0604020202020204" pitchFamily="34" charset="0"/>
                <a:ea typeface="Arial Unicode MS" panose="020B0604020202020204" pitchFamily="34" charset="-128"/>
              </a:rPr>
              <a:t>תכנית חניכה והכשרות</a:t>
            </a:r>
            <a:endParaRPr lang="he-IL" sz="1200" dirty="0">
              <a:solidFill>
                <a:schemeClr val="tx1"/>
              </a:solidFill>
              <a:latin typeface="Arial" panose="020B0604020202020204" pitchFamily="34" charset="0"/>
              <a:ea typeface="Arial Unicode MS" panose="020B0604020202020204" pitchFamily="34" charset="-128"/>
            </a:endParaRPr>
          </a:p>
        </p:txBody>
      </p:sp>
      <p:sp>
        <p:nvSpPr>
          <p:cNvPr id="13" name="מלבן 12"/>
          <p:cNvSpPr/>
          <p:nvPr/>
        </p:nvSpPr>
        <p:spPr>
          <a:xfrm flipH="1">
            <a:off x="4685528" y="4477582"/>
            <a:ext cx="1397954"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a:solidFill>
                  <a:schemeClr val="tx1"/>
                </a:solidFill>
                <a:latin typeface="Arial" panose="020B0604020202020204" pitchFamily="34" charset="0"/>
                <a:ea typeface="Arial Unicode MS" panose="020B0604020202020204" pitchFamily="34" charset="-128"/>
              </a:rPr>
              <a:t>גיבוש תכנית עבודה לקידום שוויוניות ביחידות הרשות ובתאגידים עירוניים</a:t>
            </a:r>
          </a:p>
        </p:txBody>
      </p:sp>
      <p:sp>
        <p:nvSpPr>
          <p:cNvPr id="14" name="מלבן 13"/>
          <p:cNvSpPr/>
          <p:nvPr/>
        </p:nvSpPr>
        <p:spPr>
          <a:xfrm flipH="1">
            <a:off x="240707" y="4477582"/>
            <a:ext cx="895789"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a:solidFill>
                  <a:schemeClr val="tx1"/>
                </a:solidFill>
                <a:latin typeface="Arial" panose="020B0604020202020204" pitchFamily="34" charset="0"/>
                <a:ea typeface="Arial Unicode MS" panose="020B0604020202020204" pitchFamily="34" charset="-128"/>
              </a:rPr>
              <a:t>מחקר מלווה</a:t>
            </a:r>
          </a:p>
        </p:txBody>
      </p:sp>
      <p:sp>
        <p:nvSpPr>
          <p:cNvPr id="15" name="מלבן 14"/>
          <p:cNvSpPr/>
          <p:nvPr/>
        </p:nvSpPr>
        <p:spPr>
          <a:xfrm flipH="1">
            <a:off x="3425156" y="4477582"/>
            <a:ext cx="1195061"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smtClean="0">
                <a:solidFill>
                  <a:schemeClr val="tx1"/>
                </a:solidFill>
                <a:latin typeface="Arial" panose="020B0604020202020204" pitchFamily="34" charset="0"/>
                <a:ea typeface="Arial Unicode MS" panose="020B0604020202020204" pitchFamily="34" charset="-128"/>
              </a:rPr>
              <a:t>סיוע בגיבוש מדיניות מגדרית</a:t>
            </a:r>
            <a:endParaRPr lang="he-IL" sz="1200" dirty="0">
              <a:solidFill>
                <a:schemeClr val="tx1"/>
              </a:solidFill>
              <a:latin typeface="Arial" panose="020B0604020202020204" pitchFamily="34" charset="0"/>
              <a:ea typeface="Arial Unicode MS" panose="020B0604020202020204" pitchFamily="34" charset="-128"/>
            </a:endParaRPr>
          </a:p>
        </p:txBody>
      </p:sp>
      <p:sp>
        <p:nvSpPr>
          <p:cNvPr id="16" name="מלבן 15"/>
          <p:cNvSpPr/>
          <p:nvPr/>
        </p:nvSpPr>
        <p:spPr>
          <a:xfrm>
            <a:off x="0" y="2922157"/>
            <a:ext cx="9144000" cy="1118586"/>
          </a:xfrm>
          <a:prstGeom prst="rect">
            <a:avLst/>
          </a:prstGeom>
          <a:noFill/>
          <a:ln w="38100">
            <a:solidFill>
              <a:srgbClr val="8CD2FA"/>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pPr>
            <a:r>
              <a:rPr lang="he-IL" b="1" dirty="0">
                <a:solidFill>
                  <a:srgbClr val="8CD2FA"/>
                </a:solidFill>
                <a:latin typeface="Arial" panose="020B0604020202020204" pitchFamily="34" charset="0"/>
                <a:ea typeface="Arial Unicode MS" panose="020B0604020202020204" pitchFamily="34" charset="-128"/>
              </a:rPr>
              <a:t>שילוב נשים בתהליכי המינויים למשרות</a:t>
            </a:r>
          </a:p>
        </p:txBody>
      </p:sp>
      <p:sp>
        <p:nvSpPr>
          <p:cNvPr id="18" name="מלבן 17"/>
          <p:cNvSpPr/>
          <p:nvPr/>
        </p:nvSpPr>
        <p:spPr>
          <a:xfrm flipH="1">
            <a:off x="2311677" y="3139328"/>
            <a:ext cx="895789"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a:solidFill>
                  <a:schemeClr val="tx1"/>
                </a:solidFill>
                <a:latin typeface="Arial" panose="020B0604020202020204" pitchFamily="34" charset="0"/>
                <a:ea typeface="Arial Unicode MS" panose="020B0604020202020204" pitchFamily="34" charset="-128"/>
              </a:rPr>
              <a:t>פרסום דוח שנתי בנוגע למכרזי כ"א</a:t>
            </a:r>
          </a:p>
        </p:txBody>
      </p:sp>
      <p:sp>
        <p:nvSpPr>
          <p:cNvPr id="19" name="מלבן 18"/>
          <p:cNvSpPr/>
          <p:nvPr/>
        </p:nvSpPr>
        <p:spPr>
          <a:xfrm flipH="1">
            <a:off x="3347162" y="3139328"/>
            <a:ext cx="1785255"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smtClean="0">
                <a:solidFill>
                  <a:schemeClr val="tx1"/>
                </a:solidFill>
                <a:latin typeface="Arial" panose="020B0604020202020204" pitchFamily="34" charset="0"/>
                <a:ea typeface="Arial Unicode MS" panose="020B0604020202020204" pitchFamily="34" charset="-128"/>
              </a:rPr>
              <a:t>בוועדות </a:t>
            </a:r>
            <a:r>
              <a:rPr lang="he-IL" sz="1200" dirty="0">
                <a:solidFill>
                  <a:schemeClr val="tx1"/>
                </a:solidFill>
                <a:latin typeface="Arial" panose="020B0604020202020204" pitchFamily="34" charset="0"/>
                <a:ea typeface="Arial Unicode MS" panose="020B0604020202020204" pitchFamily="34" charset="-128"/>
              </a:rPr>
              <a:t>הבחינה לגיוס עובדים</a:t>
            </a:r>
          </a:p>
        </p:txBody>
      </p:sp>
      <p:sp>
        <p:nvSpPr>
          <p:cNvPr id="22" name="מלבן 21"/>
          <p:cNvSpPr/>
          <p:nvPr/>
        </p:nvSpPr>
        <p:spPr>
          <a:xfrm>
            <a:off x="0" y="1586400"/>
            <a:ext cx="9144000" cy="1118586"/>
          </a:xfrm>
          <a:prstGeom prst="rect">
            <a:avLst/>
          </a:prstGeom>
          <a:noFill/>
          <a:ln w="38100">
            <a:solidFill>
              <a:srgbClr val="6E3C89"/>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he-IL" b="1" dirty="0">
                <a:solidFill>
                  <a:srgbClr val="6E3C89"/>
                </a:solidFill>
                <a:latin typeface="Arial" panose="020B0604020202020204" pitchFamily="34" charset="0"/>
                <a:ea typeface="Arial Unicode MS" panose="020B0604020202020204" pitchFamily="34" charset="-128"/>
              </a:rPr>
              <a:t>הגדלת היצע הנשים </a:t>
            </a:r>
            <a:endParaRPr lang="he-IL" b="1" dirty="0" smtClean="0">
              <a:solidFill>
                <a:srgbClr val="6E3C89"/>
              </a:solidFill>
              <a:latin typeface="Arial" panose="020B0604020202020204" pitchFamily="34" charset="0"/>
              <a:ea typeface="Arial Unicode MS" panose="020B0604020202020204" pitchFamily="34" charset="-128"/>
            </a:endParaRPr>
          </a:p>
          <a:p>
            <a:pPr algn="r" rtl="1"/>
            <a:r>
              <a:rPr lang="he-IL" b="1" dirty="0" smtClean="0">
                <a:solidFill>
                  <a:srgbClr val="6E3C89"/>
                </a:solidFill>
                <a:latin typeface="Arial" panose="020B0604020202020204" pitchFamily="34" charset="0"/>
                <a:ea typeface="Arial Unicode MS" panose="020B0604020202020204" pitchFamily="34" charset="-128"/>
              </a:rPr>
              <a:t>הרלוונטיות לתפקידים </a:t>
            </a:r>
            <a:r>
              <a:rPr lang="he-IL" b="1" dirty="0">
                <a:solidFill>
                  <a:srgbClr val="6E3C89"/>
                </a:solidFill>
                <a:latin typeface="Arial" panose="020B0604020202020204" pitchFamily="34" charset="0"/>
                <a:ea typeface="Arial Unicode MS" panose="020B0604020202020204" pitchFamily="34" charset="-128"/>
              </a:rPr>
              <a:t>בכירים</a:t>
            </a:r>
          </a:p>
        </p:txBody>
      </p:sp>
      <p:sp>
        <p:nvSpPr>
          <p:cNvPr id="24" name="מלבן 23"/>
          <p:cNvSpPr/>
          <p:nvPr/>
        </p:nvSpPr>
        <p:spPr>
          <a:xfrm flipH="1">
            <a:off x="2167299" y="1803571"/>
            <a:ext cx="895789"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a:solidFill>
                  <a:schemeClr val="tx1"/>
                </a:solidFill>
                <a:latin typeface="Arial" panose="020B0604020202020204" pitchFamily="34" charset="0"/>
                <a:ea typeface="Arial Unicode MS" panose="020B0604020202020204" pitchFamily="34" charset="-128"/>
              </a:rPr>
              <a:t>הקמת מאגר מעוניינות </a:t>
            </a:r>
          </a:p>
        </p:txBody>
      </p:sp>
      <p:sp>
        <p:nvSpPr>
          <p:cNvPr id="25" name="מלבן 24"/>
          <p:cNvSpPr/>
          <p:nvPr/>
        </p:nvSpPr>
        <p:spPr>
          <a:xfrm flipH="1">
            <a:off x="4379494" y="1803571"/>
            <a:ext cx="1785255"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err="1">
                <a:solidFill>
                  <a:schemeClr val="tx1"/>
                </a:solidFill>
                <a:latin typeface="Arial" panose="020B0604020202020204" pitchFamily="34" charset="0"/>
                <a:ea typeface="Arial Unicode MS" panose="020B0604020202020204" pitchFamily="34" charset="-128"/>
              </a:rPr>
              <a:t>תמרוץ</a:t>
            </a:r>
            <a:r>
              <a:rPr lang="he-IL" sz="1200" dirty="0">
                <a:solidFill>
                  <a:schemeClr val="tx1"/>
                </a:solidFill>
                <a:latin typeface="Arial" panose="020B0604020202020204" pitchFamily="34" charset="0"/>
                <a:ea typeface="Arial Unicode MS" panose="020B0604020202020204" pitchFamily="34" charset="-128"/>
              </a:rPr>
              <a:t> לעבודה ברשויות פריפריאליות או חלשות</a:t>
            </a:r>
          </a:p>
        </p:txBody>
      </p:sp>
      <p:sp>
        <p:nvSpPr>
          <p:cNvPr id="26" name="מלבן 25"/>
          <p:cNvSpPr/>
          <p:nvPr/>
        </p:nvSpPr>
        <p:spPr>
          <a:xfrm flipH="1">
            <a:off x="1204003" y="1803571"/>
            <a:ext cx="895789"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a:solidFill>
                  <a:schemeClr val="tx1"/>
                </a:solidFill>
                <a:latin typeface="Arial" panose="020B0604020202020204" pitchFamily="34" charset="0"/>
                <a:ea typeface="Arial Unicode MS" panose="020B0604020202020204" pitchFamily="34" charset="-128"/>
              </a:rPr>
              <a:t>מסלולי עתידים לשלטון המקומי </a:t>
            </a:r>
          </a:p>
        </p:txBody>
      </p:sp>
      <p:sp>
        <p:nvSpPr>
          <p:cNvPr id="27" name="מלבן 26"/>
          <p:cNvSpPr/>
          <p:nvPr/>
        </p:nvSpPr>
        <p:spPr>
          <a:xfrm flipH="1">
            <a:off x="240707" y="1803571"/>
            <a:ext cx="895789"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a:solidFill>
                  <a:schemeClr val="tx1"/>
                </a:solidFill>
                <a:latin typeface="Arial" panose="020B0604020202020204" pitchFamily="34" charset="0"/>
                <a:ea typeface="Arial Unicode MS" panose="020B0604020202020204" pitchFamily="34" charset="-128"/>
              </a:rPr>
              <a:t>עידוד קידום נשים מתוך הרשות</a:t>
            </a:r>
          </a:p>
        </p:txBody>
      </p:sp>
      <p:grpSp>
        <p:nvGrpSpPr>
          <p:cNvPr id="28" name="קבוצה 27"/>
          <p:cNvGrpSpPr/>
          <p:nvPr/>
        </p:nvGrpSpPr>
        <p:grpSpPr>
          <a:xfrm>
            <a:off x="240183" y="3201984"/>
            <a:ext cx="1792625" cy="678695"/>
            <a:chOff x="5907543" y="3800096"/>
            <a:chExt cx="1792625" cy="678695"/>
          </a:xfrm>
        </p:grpSpPr>
        <p:sp>
          <p:nvSpPr>
            <p:cNvPr id="29" name="Rectangular Callout 10"/>
            <p:cNvSpPr/>
            <p:nvPr/>
          </p:nvSpPr>
          <p:spPr>
            <a:xfrm>
              <a:off x="5907543" y="3962903"/>
              <a:ext cx="1630625" cy="515888"/>
            </a:xfrm>
            <a:prstGeom prst="wedgeRectCallout">
              <a:avLst>
                <a:gd name="adj1" fmla="val 74718"/>
                <a:gd name="adj2" fmla="val 23991"/>
              </a:avLst>
            </a:prstGeom>
            <a:noFill/>
            <a:ln w="50800">
              <a:gradFill>
                <a:gsLst>
                  <a:gs pos="0">
                    <a:srgbClr val="8CD2FA"/>
                  </a:gs>
                  <a:gs pos="100000">
                    <a:srgbClr val="6E3C89"/>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he-IL" sz="1200" dirty="0" smtClean="0">
                  <a:solidFill>
                    <a:srgbClr val="8799A8"/>
                  </a:solidFill>
                  <a:latin typeface="Arial" panose="020B0604020202020204" pitchFamily="34" charset="0"/>
                  <a:ea typeface="Arial Unicode MS" panose="020B0604020202020204" pitchFamily="34" charset="-128"/>
                  <a:cs typeface="Arial" panose="020B0604020202020204" pitchFamily="34" charset="0"/>
                </a:rPr>
                <a:t>ע"י מנכ"ל / מזכיר הרשות</a:t>
              </a:r>
              <a:endParaRPr lang="en-GB" sz="1200" dirty="0">
                <a:solidFill>
                  <a:srgbClr val="8799A8"/>
                </a:solidFill>
                <a:latin typeface="Arial" panose="020B0604020202020204" pitchFamily="34" charset="0"/>
                <a:ea typeface="Arial Unicode MS" panose="020B0604020202020204" pitchFamily="34" charset="-128"/>
                <a:cs typeface="Arial" panose="020B0604020202020204" pitchFamily="34" charset="0"/>
              </a:endParaRPr>
            </a:p>
          </p:txBody>
        </p:sp>
        <p:sp>
          <p:nvSpPr>
            <p:cNvPr id="30" name="Cross 18"/>
            <p:cNvSpPr/>
            <p:nvPr/>
          </p:nvSpPr>
          <p:spPr>
            <a:xfrm>
              <a:off x="7376168" y="3800096"/>
              <a:ext cx="324000" cy="325614"/>
            </a:xfrm>
            <a:prstGeom prst="plus">
              <a:avLst>
                <a:gd name="adj" fmla="val 36773"/>
              </a:avLst>
            </a:prstGeom>
            <a:solidFill>
              <a:srgbClr val="8CD2FA"/>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מלבן 20"/>
          <p:cNvSpPr/>
          <p:nvPr/>
        </p:nvSpPr>
        <p:spPr>
          <a:xfrm flipH="1">
            <a:off x="3127245" y="1803570"/>
            <a:ext cx="1196101"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smtClean="0">
                <a:solidFill>
                  <a:schemeClr val="tx1"/>
                </a:solidFill>
                <a:latin typeface="Arial" panose="020B0604020202020204" pitchFamily="34" charset="0"/>
                <a:ea typeface="Arial Unicode MS" panose="020B0604020202020204" pitchFamily="34" charset="-128"/>
              </a:rPr>
              <a:t>הקמת אתר אינטרנט מרכזי למכרזי כוח אדם ושכר</a:t>
            </a:r>
            <a:endParaRPr lang="he-IL" sz="1200" dirty="0">
              <a:solidFill>
                <a:schemeClr val="tx1"/>
              </a:solidFill>
              <a:latin typeface="Arial" panose="020B0604020202020204" pitchFamily="34" charset="0"/>
              <a:ea typeface="Arial Unicode MS" panose="020B0604020202020204" pitchFamily="34" charset="-128"/>
            </a:endParaRPr>
          </a:p>
        </p:txBody>
      </p:sp>
      <p:sp>
        <p:nvSpPr>
          <p:cNvPr id="23" name="מלבן 22"/>
          <p:cNvSpPr/>
          <p:nvPr/>
        </p:nvSpPr>
        <p:spPr>
          <a:xfrm flipH="1">
            <a:off x="2167299" y="4471386"/>
            <a:ext cx="1195061"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smtClean="0">
                <a:solidFill>
                  <a:schemeClr val="tx1"/>
                </a:solidFill>
                <a:latin typeface="Arial" panose="020B0604020202020204" pitchFamily="34" charset="0"/>
                <a:ea typeface="Arial Unicode MS" panose="020B0604020202020204" pitchFamily="34" charset="-128"/>
              </a:rPr>
              <a:t>היועצת לקידום מעמד האישה ברשומ"ק</a:t>
            </a:r>
            <a:endParaRPr lang="he-IL" sz="1200" dirty="0">
              <a:solidFill>
                <a:schemeClr val="tx1"/>
              </a:solidFill>
              <a:latin typeface="Arial" panose="020B0604020202020204" pitchFamily="34" charset="0"/>
              <a:ea typeface="Arial Unicode MS" panose="020B0604020202020204" pitchFamily="34" charset="-128"/>
            </a:endParaRPr>
          </a:p>
        </p:txBody>
      </p:sp>
    </p:spTree>
    <p:extLst>
      <p:ext uri="{BB962C8B-B14F-4D97-AF65-F5344CB8AC3E}">
        <p14:creationId xmlns:p14="http://schemas.microsoft.com/office/powerpoint/2010/main" val="8001642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2" grpId="0" animBg="1"/>
      <p:bldP spid="13" grpId="0" animBg="1"/>
      <p:bldP spid="14" grpId="0" animBg="1"/>
      <p:bldP spid="15" grpId="0" animBg="1"/>
      <p:bldP spid="16" grpId="0" animBg="1"/>
      <p:bldP spid="18" grpId="0" animBg="1"/>
      <p:bldP spid="19" grpId="0" animBg="1"/>
      <p:bldP spid="24" grpId="0" animBg="1"/>
      <p:bldP spid="25" grpId="0" animBg="1"/>
      <p:bldP spid="26" grpId="0" animBg="1"/>
      <p:bldP spid="27" grpId="0" animBg="1"/>
      <p:bldP spid="21" grpId="0" animBg="1"/>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dirty="0" smtClean="0">
                <a:latin typeface="Arial" panose="020B0604020202020204" pitchFamily="34" charset="0"/>
                <a:cs typeface="Arial" panose="020B0604020202020204" pitchFamily="34" charset="0"/>
              </a:rPr>
              <a:t>תקצוב מגדרי שוויוני</a:t>
            </a:r>
            <a:endParaRPr lang="en-GB" dirty="0">
              <a:latin typeface="Arial" panose="020B0604020202020204" pitchFamily="34" charset="0"/>
              <a:cs typeface="Arial" panose="020B0604020202020204" pitchFamily="34" charset="0"/>
            </a:endParaRPr>
          </a:p>
        </p:txBody>
      </p:sp>
      <p:sp>
        <p:nvSpPr>
          <p:cNvPr id="4" name="Rectangle 22">
            <a:hlinkClick r:id="rId2" action="ppaction://hlinksldjump"/>
          </p:cNvPr>
          <p:cNvSpPr/>
          <p:nvPr/>
        </p:nvSpPr>
        <p:spPr>
          <a:xfrm>
            <a:off x="1185178" y="1716832"/>
            <a:ext cx="3208762" cy="1558134"/>
          </a:xfrm>
          <a:prstGeom prst="rect">
            <a:avLst/>
          </a:prstGeom>
          <a:gradFill flip="none" rotWithShape="1">
            <a:gsLst>
              <a:gs pos="0">
                <a:srgbClr val="8CD2FA"/>
              </a:gs>
              <a:gs pos="74000">
                <a:srgbClr val="6E3C89"/>
              </a:gs>
            </a:gsLst>
            <a:path path="circle">
              <a:fillToRect l="100000" t="100000"/>
            </a:path>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noAutofit/>
          </a:bodyPr>
          <a:lstStyle/>
          <a:p>
            <a:pPr algn="ctr" rtl="1">
              <a:lnSpc>
                <a:spcPct val="150000"/>
              </a:lnSpc>
            </a:pPr>
            <a:r>
              <a:rPr lang="he-IL" sz="2000" dirty="0">
                <a:latin typeface="Arial" panose="020B0604020202020204" pitchFamily="34" charset="0"/>
              </a:rPr>
              <a:t>הגברת השקיפות בנוגע לתקצוב מגדרי שוויוני ברשויות המקומיות </a:t>
            </a:r>
          </a:p>
        </p:txBody>
      </p:sp>
      <p:sp>
        <p:nvSpPr>
          <p:cNvPr id="6" name="Rectangle 22">
            <a:hlinkClick r:id="rId3" action="ppaction://hlinksldjump"/>
          </p:cNvPr>
          <p:cNvSpPr/>
          <p:nvPr/>
        </p:nvSpPr>
        <p:spPr>
          <a:xfrm>
            <a:off x="4833254" y="1716832"/>
            <a:ext cx="3208762" cy="1558134"/>
          </a:xfrm>
          <a:prstGeom prst="rect">
            <a:avLst/>
          </a:prstGeom>
          <a:gradFill flip="none" rotWithShape="1">
            <a:gsLst>
              <a:gs pos="0">
                <a:srgbClr val="8CD2FA"/>
              </a:gs>
              <a:gs pos="74000">
                <a:srgbClr val="6E3C89"/>
              </a:gs>
            </a:gsLst>
            <a:path path="circle">
              <a:fillToRect t="100000" r="100000"/>
            </a:path>
            <a:tileRect l="-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noAutofit/>
          </a:bodyPr>
          <a:lstStyle/>
          <a:p>
            <a:pPr algn="ctr" rtl="1">
              <a:lnSpc>
                <a:spcPct val="150000"/>
              </a:lnSpc>
            </a:pPr>
            <a:r>
              <a:rPr lang="he-IL" sz="2000" dirty="0">
                <a:latin typeface="Arial" panose="020B0604020202020204" pitchFamily="34" charset="0"/>
              </a:rPr>
              <a:t>סקרי צרכים מגדריים</a:t>
            </a:r>
          </a:p>
        </p:txBody>
      </p:sp>
    </p:spTree>
    <p:extLst>
      <p:ext uri="{BB962C8B-B14F-4D97-AF65-F5344CB8AC3E}">
        <p14:creationId xmlns:p14="http://schemas.microsoft.com/office/powerpoint/2010/main" val="2363872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pPr>
            <a:r>
              <a:rPr lang="he-IL" dirty="0">
                <a:latin typeface="Arial" panose="020B0604020202020204" pitchFamily="34" charset="0"/>
                <a:cs typeface="Arial" panose="020B0604020202020204" pitchFamily="34" charset="0"/>
              </a:rPr>
              <a:t>סקרי צרכים מגדריים</a:t>
            </a:r>
          </a:p>
        </p:txBody>
      </p:sp>
      <p:sp>
        <p:nvSpPr>
          <p:cNvPr id="5" name="מציין מיקום טקסט 4"/>
          <p:cNvSpPr>
            <a:spLocks noGrp="1"/>
          </p:cNvSpPr>
          <p:nvPr>
            <p:ph type="body" sz="quarter" idx="13"/>
          </p:nvPr>
        </p:nvSpPr>
        <p:spPr/>
        <p:txBody>
          <a:bodyPr/>
          <a:lstStyle/>
          <a:p>
            <a:r>
              <a:rPr lang="he-IL" dirty="0" smtClean="0">
                <a:latin typeface="Arial" panose="020B0604020202020204" pitchFamily="34" charset="0"/>
                <a:cs typeface="Arial" panose="020B0604020202020204" pitchFamily="34" charset="0"/>
              </a:rPr>
              <a:t>בחינת </a:t>
            </a:r>
            <a:r>
              <a:rPr lang="he-IL" dirty="0">
                <a:latin typeface="Arial" panose="020B0604020202020204" pitchFamily="34" charset="0"/>
                <a:cs typeface="Arial" panose="020B0604020202020204" pitchFamily="34" charset="0"/>
              </a:rPr>
              <a:t>צרכי נשים ברשויות</a:t>
            </a:r>
          </a:p>
        </p:txBody>
      </p:sp>
      <p:sp>
        <p:nvSpPr>
          <p:cNvPr id="7" name="מקבילית 6"/>
          <p:cNvSpPr/>
          <p:nvPr/>
        </p:nvSpPr>
        <p:spPr>
          <a:xfrm>
            <a:off x="4641542" y="2152833"/>
            <a:ext cx="3135298" cy="2339266"/>
          </a:xfrm>
          <a:prstGeom prst="parallelogram">
            <a:avLst/>
          </a:prstGeom>
          <a:solidFill>
            <a:srgbClr val="6E3C8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r>
              <a:rPr lang="he-IL" sz="1600" dirty="0"/>
              <a:t>העדפות למוצרים ציבוריים של תושבות אל מול תושבים</a:t>
            </a:r>
          </a:p>
        </p:txBody>
      </p:sp>
      <p:sp>
        <p:nvSpPr>
          <p:cNvPr id="8" name="מקבילית 7"/>
          <p:cNvSpPr/>
          <p:nvPr/>
        </p:nvSpPr>
        <p:spPr>
          <a:xfrm>
            <a:off x="1428751" y="2152833"/>
            <a:ext cx="3135298" cy="2339266"/>
          </a:xfrm>
          <a:prstGeom prst="parallelogram">
            <a:avLst/>
          </a:prstGeom>
          <a:solidFill>
            <a:srgbClr val="8CD2F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r>
              <a:rPr lang="he-IL" sz="1600" dirty="0"/>
              <a:t>העדפות למוצרים ציבוריים של פוליטיקאיות אל מול פוליטיקאים ברשויות המקומיות</a:t>
            </a:r>
          </a:p>
        </p:txBody>
      </p:sp>
      <p:sp>
        <p:nvSpPr>
          <p:cNvPr id="9" name="לחצן פעולה: חזרה 8">
            <a:hlinkClick r:id="rId2" action="ppaction://hlinksldjump" highlightClick="1"/>
          </p:cNvPr>
          <p:cNvSpPr/>
          <p:nvPr/>
        </p:nvSpPr>
        <p:spPr>
          <a:xfrm>
            <a:off x="88777" y="5459767"/>
            <a:ext cx="363984" cy="399495"/>
          </a:xfrm>
          <a:prstGeom prst="actionButtonReturn">
            <a:avLst/>
          </a:prstGeom>
          <a:solidFill>
            <a:srgbClr val="8CD2FA"/>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41533076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קבוצה 17"/>
          <p:cNvGrpSpPr/>
          <p:nvPr/>
        </p:nvGrpSpPr>
        <p:grpSpPr>
          <a:xfrm>
            <a:off x="3957803" y="4480748"/>
            <a:ext cx="670220" cy="992707"/>
            <a:chOff x="2343139" y="-7340600"/>
            <a:chExt cx="5391161" cy="13589000"/>
          </a:xfrm>
        </p:grpSpPr>
        <p:pic>
          <p:nvPicPr>
            <p:cNvPr id="20" name="תמונה 19"/>
            <p:cNvPicPr>
              <a:picLocks noChangeAspect="1"/>
            </p:cNvPicPr>
            <p:nvPr/>
          </p:nvPicPr>
          <p:blipFill rotWithShape="1">
            <a:blip r:embed="rId2"/>
            <a:srcRect l="61811" t="33134" r="25695" b="10853"/>
            <a:stretch/>
          </p:blipFill>
          <p:spPr>
            <a:xfrm>
              <a:off x="2343139" y="-7340600"/>
              <a:ext cx="5391161" cy="13589000"/>
            </a:xfrm>
            <a:prstGeom prst="rect">
              <a:avLst/>
            </a:prstGeom>
          </p:spPr>
        </p:pic>
        <p:sp>
          <p:nvSpPr>
            <p:cNvPr id="21" name="מלבן 20"/>
            <p:cNvSpPr/>
            <p:nvPr/>
          </p:nvSpPr>
          <p:spPr>
            <a:xfrm>
              <a:off x="2343139" y="-7162800"/>
              <a:ext cx="2090636" cy="345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400"/>
            </a:p>
          </p:txBody>
        </p:sp>
        <p:sp>
          <p:nvSpPr>
            <p:cNvPr id="22" name="מלבן 21"/>
            <p:cNvSpPr/>
            <p:nvPr/>
          </p:nvSpPr>
          <p:spPr>
            <a:xfrm>
              <a:off x="2832255" y="-5435600"/>
              <a:ext cx="1437420" cy="2036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400"/>
            </a:p>
          </p:txBody>
        </p:sp>
      </p:grpSp>
      <p:sp>
        <p:nvSpPr>
          <p:cNvPr id="2" name="Title 1"/>
          <p:cNvSpPr>
            <a:spLocks noGrp="1"/>
          </p:cNvSpPr>
          <p:nvPr>
            <p:ph type="title"/>
          </p:nvPr>
        </p:nvSpPr>
        <p:spPr>
          <a:xfrm>
            <a:off x="124286" y="468630"/>
            <a:ext cx="8603471" cy="582930"/>
          </a:xfrm>
        </p:spPr>
        <p:txBody>
          <a:bodyPr anchor="t"/>
          <a:lstStyle/>
          <a:p>
            <a:pPr>
              <a:lnSpc>
                <a:spcPct val="100000"/>
              </a:lnSpc>
            </a:pPr>
            <a:r>
              <a:rPr lang="he-IL" dirty="0">
                <a:latin typeface="Arial" panose="020B0604020202020204" pitchFamily="34" charset="0"/>
                <a:cs typeface="Arial" panose="020B0604020202020204" pitchFamily="34" charset="0"/>
              </a:rPr>
              <a:t>הגברת השקיפות בנוגע לתקצוב מגדרי שוויוני ברשויות המקומיות </a:t>
            </a:r>
          </a:p>
        </p:txBody>
      </p:sp>
      <p:sp>
        <p:nvSpPr>
          <p:cNvPr id="10" name="צורה חופשית 9"/>
          <p:cNvSpPr/>
          <p:nvPr/>
        </p:nvSpPr>
        <p:spPr>
          <a:xfrm>
            <a:off x="2059620" y="2650432"/>
            <a:ext cx="2185077" cy="543356"/>
          </a:xfrm>
          <a:custGeom>
            <a:avLst/>
            <a:gdLst>
              <a:gd name="connsiteX0" fmla="*/ 0 w 1086973"/>
              <a:gd name="connsiteY0" fmla="*/ 0 h 543356"/>
              <a:gd name="connsiteX1" fmla="*/ 1086973 w 1086973"/>
              <a:gd name="connsiteY1" fmla="*/ 0 h 543356"/>
              <a:gd name="connsiteX2" fmla="*/ 1086973 w 1086973"/>
              <a:gd name="connsiteY2" fmla="*/ 543356 h 543356"/>
              <a:gd name="connsiteX3" fmla="*/ 0 w 1086973"/>
              <a:gd name="connsiteY3" fmla="*/ 543356 h 543356"/>
              <a:gd name="connsiteX4" fmla="*/ 0 w 1086973"/>
              <a:gd name="connsiteY4" fmla="*/ 0 h 543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6973" h="543356">
                <a:moveTo>
                  <a:pt x="0" y="0"/>
                </a:moveTo>
                <a:lnTo>
                  <a:pt x="1086973" y="0"/>
                </a:lnTo>
                <a:lnTo>
                  <a:pt x="1086973" y="543356"/>
                </a:lnTo>
                <a:lnTo>
                  <a:pt x="0" y="54335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 tIns="7620" rIns="7620" bIns="7620" numCol="1" spcCol="1270" anchor="ctr" anchorCtr="0">
            <a:noAutofit/>
          </a:bodyPr>
          <a:lstStyle/>
          <a:p>
            <a:pPr lvl="0" algn="ctr" defTabSz="533400" rtl="1">
              <a:lnSpc>
                <a:spcPct val="90000"/>
              </a:lnSpc>
              <a:spcBef>
                <a:spcPct val="0"/>
              </a:spcBef>
              <a:spcAft>
                <a:spcPct val="35000"/>
              </a:spcAft>
            </a:pPr>
            <a:r>
              <a:rPr lang="he-IL" sz="1200" kern="1200" dirty="0" smtClean="0">
                <a:solidFill>
                  <a:srgbClr val="8799A8"/>
                </a:solidFill>
              </a:rPr>
              <a:t>הצגת </a:t>
            </a:r>
            <a:r>
              <a:rPr lang="he-IL" sz="1200" b="1" kern="1200" dirty="0" smtClean="0">
                <a:solidFill>
                  <a:srgbClr val="8799A8"/>
                </a:solidFill>
              </a:rPr>
              <a:t>פורמט דוח </a:t>
            </a:r>
            <a:r>
              <a:rPr lang="he-IL" sz="1200" kern="1200" dirty="0" smtClean="0">
                <a:solidFill>
                  <a:srgbClr val="8799A8"/>
                </a:solidFill>
              </a:rPr>
              <a:t>(ע"י משרד הפנים)</a:t>
            </a:r>
            <a:endParaRPr lang="he-IL" sz="1200" kern="1200" dirty="0">
              <a:solidFill>
                <a:srgbClr val="8799A8"/>
              </a:solidFill>
            </a:endParaRPr>
          </a:p>
        </p:txBody>
      </p:sp>
      <p:sp>
        <p:nvSpPr>
          <p:cNvPr id="12" name="צורה חופשית 11"/>
          <p:cNvSpPr/>
          <p:nvPr/>
        </p:nvSpPr>
        <p:spPr>
          <a:xfrm>
            <a:off x="4262452" y="3833026"/>
            <a:ext cx="2963971" cy="334872"/>
          </a:xfrm>
          <a:custGeom>
            <a:avLst/>
            <a:gdLst>
              <a:gd name="connsiteX0" fmla="*/ 0 w 1086973"/>
              <a:gd name="connsiteY0" fmla="*/ 0 h 543356"/>
              <a:gd name="connsiteX1" fmla="*/ 1086973 w 1086973"/>
              <a:gd name="connsiteY1" fmla="*/ 0 h 543356"/>
              <a:gd name="connsiteX2" fmla="*/ 1086973 w 1086973"/>
              <a:gd name="connsiteY2" fmla="*/ 543356 h 543356"/>
              <a:gd name="connsiteX3" fmla="*/ 0 w 1086973"/>
              <a:gd name="connsiteY3" fmla="*/ 543356 h 543356"/>
              <a:gd name="connsiteX4" fmla="*/ 0 w 1086973"/>
              <a:gd name="connsiteY4" fmla="*/ 0 h 543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6973" h="543356">
                <a:moveTo>
                  <a:pt x="0" y="0"/>
                </a:moveTo>
                <a:lnTo>
                  <a:pt x="1086973" y="0"/>
                </a:lnTo>
                <a:lnTo>
                  <a:pt x="1086973" y="543356"/>
                </a:lnTo>
                <a:lnTo>
                  <a:pt x="0" y="54335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 tIns="7620" rIns="7620" bIns="7620" numCol="1" spcCol="1270" anchor="ctr" anchorCtr="0">
            <a:noAutofit/>
          </a:bodyPr>
          <a:lstStyle/>
          <a:p>
            <a:pPr lvl="0" algn="ctr" defTabSz="533400" rtl="1">
              <a:lnSpc>
                <a:spcPct val="90000"/>
              </a:lnSpc>
              <a:spcBef>
                <a:spcPct val="0"/>
              </a:spcBef>
              <a:spcAft>
                <a:spcPct val="35000"/>
              </a:spcAft>
            </a:pPr>
            <a:r>
              <a:rPr lang="he-IL" sz="1200" kern="1200" dirty="0" smtClean="0">
                <a:solidFill>
                  <a:srgbClr val="8799A8"/>
                </a:solidFill>
              </a:rPr>
              <a:t>רשויות איתנות ורשויות נבחרות ע"י משרד הפנים</a:t>
            </a:r>
            <a:endParaRPr lang="he-IL" sz="1200" kern="1200" dirty="0">
              <a:solidFill>
                <a:srgbClr val="8799A8"/>
              </a:solidFill>
            </a:endParaRPr>
          </a:p>
        </p:txBody>
      </p:sp>
      <p:grpSp>
        <p:nvGrpSpPr>
          <p:cNvPr id="15" name="קבוצה 14"/>
          <p:cNvGrpSpPr/>
          <p:nvPr/>
        </p:nvGrpSpPr>
        <p:grpSpPr>
          <a:xfrm>
            <a:off x="3011573" y="1840883"/>
            <a:ext cx="2499414" cy="4063999"/>
            <a:chOff x="3011573" y="1840883"/>
            <a:chExt cx="2499414" cy="4063999"/>
          </a:xfrm>
          <a:gradFill flip="none" rotWithShape="1">
            <a:gsLst>
              <a:gs pos="0">
                <a:srgbClr val="8CD2FA"/>
              </a:gs>
              <a:gs pos="99000">
                <a:srgbClr val="6E3C89"/>
              </a:gs>
            </a:gsLst>
            <a:lin ang="2700000" scaled="1"/>
            <a:tileRect/>
          </a:gradFill>
        </p:grpSpPr>
        <p:sp>
          <p:nvSpPr>
            <p:cNvPr id="9" name="חץ מעגלי 8"/>
            <p:cNvSpPr/>
            <p:nvPr/>
          </p:nvSpPr>
          <p:spPr>
            <a:xfrm>
              <a:off x="3554876" y="1840883"/>
              <a:ext cx="1956111" cy="1956409"/>
            </a:xfrm>
            <a:prstGeom prst="circularArrow">
              <a:avLst>
                <a:gd name="adj1" fmla="val 10980"/>
                <a:gd name="adj2" fmla="val 1142322"/>
                <a:gd name="adj3" fmla="val 4500000"/>
                <a:gd name="adj4" fmla="val 10800000"/>
                <a:gd name="adj5" fmla="val 12500"/>
              </a:avLst>
            </a:prstGeom>
            <a:grp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1" name="Shape 10"/>
            <p:cNvSpPr/>
            <p:nvPr/>
          </p:nvSpPr>
          <p:spPr>
            <a:xfrm>
              <a:off x="3011573" y="2964985"/>
              <a:ext cx="1956111" cy="1956409"/>
            </a:xfrm>
            <a:prstGeom prst="leftCircularArrow">
              <a:avLst>
                <a:gd name="adj1" fmla="val 10980"/>
                <a:gd name="adj2" fmla="val 1142322"/>
                <a:gd name="adj3" fmla="val 6300000"/>
                <a:gd name="adj4" fmla="val 18900000"/>
                <a:gd name="adj5" fmla="val 12500"/>
              </a:avLst>
            </a:prstGeom>
            <a:grp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3" name="קשת מלאה 12"/>
            <p:cNvSpPr/>
            <p:nvPr/>
          </p:nvSpPr>
          <p:spPr>
            <a:xfrm>
              <a:off x="3694100" y="4223606"/>
              <a:ext cx="1680603" cy="1681276"/>
            </a:xfrm>
            <a:prstGeom prst="blockArc">
              <a:avLst>
                <a:gd name="adj1" fmla="val 13500000"/>
                <a:gd name="adj2" fmla="val 10800000"/>
                <a:gd name="adj3" fmla="val 12740"/>
              </a:avLst>
            </a:prstGeom>
            <a:grp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grpSp>
      <p:sp>
        <p:nvSpPr>
          <p:cNvPr id="14" name="צורה חופשית 13"/>
          <p:cNvSpPr/>
          <p:nvPr/>
        </p:nvSpPr>
        <p:spPr>
          <a:xfrm>
            <a:off x="1604211" y="4747411"/>
            <a:ext cx="2261936" cy="366165"/>
          </a:xfrm>
          <a:custGeom>
            <a:avLst/>
            <a:gdLst>
              <a:gd name="connsiteX0" fmla="*/ 0 w 1086973"/>
              <a:gd name="connsiteY0" fmla="*/ 0 h 543356"/>
              <a:gd name="connsiteX1" fmla="*/ 1086973 w 1086973"/>
              <a:gd name="connsiteY1" fmla="*/ 0 h 543356"/>
              <a:gd name="connsiteX2" fmla="*/ 1086973 w 1086973"/>
              <a:gd name="connsiteY2" fmla="*/ 543356 h 543356"/>
              <a:gd name="connsiteX3" fmla="*/ 0 w 1086973"/>
              <a:gd name="connsiteY3" fmla="*/ 543356 h 543356"/>
              <a:gd name="connsiteX4" fmla="*/ 0 w 1086973"/>
              <a:gd name="connsiteY4" fmla="*/ 0 h 543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6973" h="543356">
                <a:moveTo>
                  <a:pt x="0" y="0"/>
                </a:moveTo>
                <a:lnTo>
                  <a:pt x="1086973" y="0"/>
                </a:lnTo>
                <a:lnTo>
                  <a:pt x="1086973" y="543356"/>
                </a:lnTo>
                <a:lnTo>
                  <a:pt x="0" y="54335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 tIns="7620" rIns="7620" bIns="7620" numCol="1" spcCol="1270" anchor="ctr" anchorCtr="0">
            <a:noAutofit/>
          </a:bodyPr>
          <a:lstStyle/>
          <a:p>
            <a:pPr lvl="0" algn="ctr" defTabSz="533400" rtl="1">
              <a:lnSpc>
                <a:spcPct val="90000"/>
              </a:lnSpc>
              <a:spcBef>
                <a:spcPct val="0"/>
              </a:spcBef>
              <a:spcAft>
                <a:spcPct val="35000"/>
              </a:spcAft>
            </a:pPr>
            <a:r>
              <a:rPr lang="he-IL" sz="1200" kern="1200" dirty="0" smtClean="0">
                <a:solidFill>
                  <a:srgbClr val="8799A8"/>
                </a:solidFill>
              </a:rPr>
              <a:t>ניתוח מגדרי בהיקף כלל ארצי</a:t>
            </a:r>
            <a:endParaRPr lang="he-IL" sz="1200" kern="1200" dirty="0">
              <a:solidFill>
                <a:srgbClr val="8799A8"/>
              </a:solidFill>
            </a:endParaRPr>
          </a:p>
        </p:txBody>
      </p:sp>
      <p:sp>
        <p:nvSpPr>
          <p:cNvPr id="16" name="לחצן פעולה: חזרה 15">
            <a:hlinkClick r:id="rId3" action="ppaction://hlinksldjump" highlightClick="1"/>
          </p:cNvPr>
          <p:cNvSpPr/>
          <p:nvPr/>
        </p:nvSpPr>
        <p:spPr>
          <a:xfrm>
            <a:off x="88777" y="5459767"/>
            <a:ext cx="363984" cy="399495"/>
          </a:xfrm>
          <a:prstGeom prst="actionButtonReturn">
            <a:avLst/>
          </a:prstGeom>
          <a:solidFill>
            <a:srgbClr val="8CD2FA"/>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3" name="תמונה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32103" y="2299460"/>
            <a:ext cx="894328" cy="894328"/>
          </a:xfrm>
          <a:prstGeom prst="rect">
            <a:avLst/>
          </a:prstGeom>
        </p:spPr>
      </p:pic>
      <p:pic>
        <p:nvPicPr>
          <p:cNvPr id="4" name="תמונה 3"/>
          <p:cNvPicPr>
            <a:picLocks noChangeAspect="1"/>
          </p:cNvPicPr>
          <p:nvPr/>
        </p:nvPicPr>
        <p:blipFill rotWithShape="1">
          <a:blip r:embed="rId5"/>
          <a:srcRect l="63333" t="59777" r="32542" b="32963"/>
          <a:stretch/>
        </p:blipFill>
        <p:spPr>
          <a:xfrm>
            <a:off x="4543214" y="4768709"/>
            <a:ext cx="546541" cy="541020"/>
          </a:xfrm>
          <a:prstGeom prst="rect">
            <a:avLst/>
          </a:prstGeom>
        </p:spPr>
      </p:pic>
      <p:sp>
        <p:nvSpPr>
          <p:cNvPr id="23" name="TextBox 22"/>
          <p:cNvSpPr txBox="1"/>
          <p:nvPr/>
        </p:nvSpPr>
        <p:spPr>
          <a:xfrm rot="20233399">
            <a:off x="3371160" y="3642802"/>
            <a:ext cx="1085746" cy="461665"/>
          </a:xfrm>
          <a:prstGeom prst="rect">
            <a:avLst/>
          </a:prstGeom>
          <a:noFill/>
        </p:spPr>
        <p:txBody>
          <a:bodyPr wrap="square" rtlCol="1">
            <a:spAutoFit/>
          </a:bodyPr>
          <a:lstStyle/>
          <a:p>
            <a:pPr algn="ctr" rtl="1"/>
            <a:r>
              <a:rPr lang="he-IL" sz="2400" b="1" dirty="0" smtClean="0">
                <a:gradFill>
                  <a:gsLst>
                    <a:gs pos="0">
                      <a:srgbClr val="8CD2FA"/>
                    </a:gs>
                    <a:gs pos="99000">
                      <a:srgbClr val="6E3C89"/>
                    </a:gs>
                  </a:gsLst>
                  <a:lin ang="5400000" scaled="1"/>
                </a:gradFill>
              </a:rPr>
              <a:t>פיילוט</a:t>
            </a:r>
          </a:p>
        </p:txBody>
      </p:sp>
    </p:spTree>
    <p:extLst>
      <p:ext uri="{BB962C8B-B14F-4D97-AF65-F5344CB8AC3E}">
        <p14:creationId xmlns:p14="http://schemas.microsoft.com/office/powerpoint/2010/main" val="2971775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4"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pPr>
            <a:r>
              <a:rPr lang="he-IL" sz="3200" dirty="0" smtClean="0">
                <a:latin typeface="Arial" panose="020B0604020202020204" pitchFamily="34" charset="0"/>
                <a:cs typeface="Arial" panose="020B0604020202020204" pitchFamily="34" charset="0"/>
              </a:rPr>
              <a:t>מנהיגות מקומית לנשים – נשים שהן פעילות בקהילתן</a:t>
            </a:r>
            <a:endParaRPr lang="he-IL" sz="3200" dirty="0">
              <a:latin typeface="Arial" panose="020B0604020202020204" pitchFamily="34" charset="0"/>
              <a:cs typeface="Arial" panose="020B0604020202020204" pitchFamily="34" charset="0"/>
            </a:endParaRPr>
          </a:p>
        </p:txBody>
      </p:sp>
      <p:sp>
        <p:nvSpPr>
          <p:cNvPr id="5" name="מציין מיקום טקסט 4"/>
          <p:cNvSpPr>
            <a:spLocks noGrp="1"/>
          </p:cNvSpPr>
          <p:nvPr>
            <p:ph type="body" sz="quarter" idx="13"/>
          </p:nvPr>
        </p:nvSpPr>
        <p:spPr/>
        <p:txBody>
          <a:bodyPr/>
          <a:lstStyle/>
          <a:p>
            <a:endParaRPr lang="he-IL" dirty="0">
              <a:latin typeface="Arial" panose="020B0604020202020204" pitchFamily="34" charset="0"/>
              <a:cs typeface="Arial" panose="020B0604020202020204" pitchFamily="34" charset="0"/>
            </a:endParaRPr>
          </a:p>
        </p:txBody>
      </p:sp>
      <p:sp>
        <p:nvSpPr>
          <p:cNvPr id="7" name="מקבילית 6"/>
          <p:cNvSpPr/>
          <p:nvPr/>
        </p:nvSpPr>
        <p:spPr>
          <a:xfrm>
            <a:off x="3109521" y="2152833"/>
            <a:ext cx="3135298" cy="2339266"/>
          </a:xfrm>
          <a:prstGeom prst="parallelogram">
            <a:avLst/>
          </a:prstGeom>
          <a:solidFill>
            <a:srgbClr val="6E3C8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r>
              <a:rPr lang="he-IL" sz="1600" dirty="0" smtClean="0"/>
              <a:t>גיבוש מודל מנהיגות ופרסום "קול קורא" לרשויות המקומיות, לפי קריטריונים</a:t>
            </a:r>
            <a:endParaRPr lang="he-IL" sz="1600" dirty="0"/>
          </a:p>
        </p:txBody>
      </p:sp>
    </p:spTree>
    <p:extLst>
      <p:ext uri="{BB962C8B-B14F-4D97-AF65-F5344CB8AC3E}">
        <p14:creationId xmlns:p14="http://schemas.microsoft.com/office/powerpoint/2010/main" val="19200065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pPr>
            <a:r>
              <a:rPr lang="he-IL" dirty="0" smtClean="0">
                <a:latin typeface="Arial" panose="020B0604020202020204" pitchFamily="34" charset="0"/>
                <a:cs typeface="Arial" panose="020B0604020202020204" pitchFamily="34" charset="0"/>
              </a:rPr>
              <a:t>מינוי שר הפנים</a:t>
            </a:r>
            <a:endParaRPr lang="he-IL" dirty="0">
              <a:latin typeface="Arial" panose="020B0604020202020204" pitchFamily="34" charset="0"/>
              <a:cs typeface="Arial" panose="020B0604020202020204" pitchFamily="34" charset="0"/>
            </a:endParaRPr>
          </a:p>
        </p:txBody>
      </p:sp>
      <p:sp>
        <p:nvSpPr>
          <p:cNvPr id="5" name="מציין מיקום טקסט 4"/>
          <p:cNvSpPr>
            <a:spLocks noGrp="1"/>
          </p:cNvSpPr>
          <p:nvPr>
            <p:ph type="body" sz="quarter" idx="13"/>
          </p:nvPr>
        </p:nvSpPr>
        <p:spPr/>
        <p:txBody>
          <a:bodyPr/>
          <a:lstStyle/>
          <a:p>
            <a:endParaRPr lang="he-IL" dirty="0">
              <a:latin typeface="Arial" panose="020B0604020202020204" pitchFamily="34" charset="0"/>
              <a:cs typeface="Arial" panose="020B0604020202020204" pitchFamily="34" charset="0"/>
            </a:endParaRPr>
          </a:p>
        </p:txBody>
      </p:sp>
      <p:sp>
        <p:nvSpPr>
          <p:cNvPr id="10" name="מלבן 9"/>
          <p:cNvSpPr/>
          <p:nvPr/>
        </p:nvSpPr>
        <p:spPr>
          <a:xfrm>
            <a:off x="0" y="2922157"/>
            <a:ext cx="9144000" cy="1118586"/>
          </a:xfrm>
          <a:prstGeom prst="rect">
            <a:avLst/>
          </a:prstGeom>
          <a:noFill/>
          <a:ln w="38100">
            <a:solidFill>
              <a:srgbClr val="8CD2FA"/>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pPr>
            <a:r>
              <a:rPr lang="he-IL" b="1" dirty="0" smtClean="0">
                <a:solidFill>
                  <a:srgbClr val="8CD2FA"/>
                </a:solidFill>
                <a:latin typeface="Arial" panose="020B0604020202020204" pitchFamily="34" charset="0"/>
                <a:ea typeface="Arial Unicode MS" panose="020B0604020202020204" pitchFamily="34" charset="-128"/>
              </a:rPr>
              <a:t>ביסוס ייצוג הולם במינויי שר</a:t>
            </a:r>
            <a:endParaRPr lang="he-IL" b="1" dirty="0">
              <a:solidFill>
                <a:srgbClr val="8CD2FA"/>
              </a:solidFill>
              <a:latin typeface="Arial" panose="020B0604020202020204" pitchFamily="34" charset="0"/>
              <a:ea typeface="Arial Unicode MS" panose="020B0604020202020204" pitchFamily="34" charset="-128"/>
            </a:endParaRPr>
          </a:p>
        </p:txBody>
      </p:sp>
      <p:sp>
        <p:nvSpPr>
          <p:cNvPr id="11" name="מלבן 10"/>
          <p:cNvSpPr/>
          <p:nvPr/>
        </p:nvSpPr>
        <p:spPr>
          <a:xfrm flipH="1">
            <a:off x="452761" y="3139328"/>
            <a:ext cx="2754704"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a:solidFill>
                  <a:schemeClr val="tx1"/>
                </a:solidFill>
                <a:latin typeface="Arial" panose="020B0604020202020204" pitchFamily="34" charset="0"/>
                <a:ea typeface="Arial Unicode MS" panose="020B0604020202020204" pitchFamily="34" charset="-128"/>
              </a:rPr>
              <a:t>פרסום דוח שנתי </a:t>
            </a:r>
            <a:r>
              <a:rPr lang="he-IL" sz="1200" dirty="0" smtClean="0">
                <a:solidFill>
                  <a:schemeClr val="tx1"/>
                </a:solidFill>
                <a:latin typeface="Arial" panose="020B0604020202020204" pitchFamily="34" charset="0"/>
                <a:ea typeface="Arial Unicode MS" panose="020B0604020202020204" pitchFamily="34" charset="-128"/>
              </a:rPr>
              <a:t>המתאר את סך המינויים שבוצעו על ידי שלושת הגורמים, בחלוקה מגדרית</a:t>
            </a:r>
            <a:endParaRPr lang="he-IL" sz="1200" dirty="0">
              <a:solidFill>
                <a:schemeClr val="tx1"/>
              </a:solidFill>
              <a:latin typeface="Arial" panose="020B0604020202020204" pitchFamily="34" charset="0"/>
              <a:ea typeface="Arial Unicode MS" panose="020B0604020202020204" pitchFamily="34" charset="-128"/>
            </a:endParaRPr>
          </a:p>
        </p:txBody>
      </p:sp>
      <p:sp>
        <p:nvSpPr>
          <p:cNvPr id="12" name="מלבן 11"/>
          <p:cNvSpPr/>
          <p:nvPr/>
        </p:nvSpPr>
        <p:spPr>
          <a:xfrm flipH="1">
            <a:off x="3347161" y="3139328"/>
            <a:ext cx="3061660" cy="684245"/>
          </a:xfrm>
          <a:prstGeom prst="rect">
            <a:avLst/>
          </a:prstGeom>
          <a:solidFill>
            <a:srgbClr val="D2D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90000"/>
              </a:lnSpc>
              <a:spcBef>
                <a:spcPts val="1000"/>
              </a:spcBef>
            </a:pPr>
            <a:r>
              <a:rPr lang="he-IL" sz="1200" dirty="0" smtClean="0">
                <a:solidFill>
                  <a:schemeClr val="tx1"/>
                </a:solidFill>
                <a:latin typeface="Arial" panose="020B0604020202020204" pitchFamily="34" charset="0"/>
                <a:ea typeface="Arial Unicode MS" panose="020B0604020202020204" pitchFamily="34" charset="-128"/>
              </a:rPr>
              <a:t>בחינת ביסוס ייצוג הולם על כלל מינויי חברי הועדות, ללא חובת מכרז שר הפנים, מנכ"ל משרד הפנים וראש רשות האוכלוסין</a:t>
            </a:r>
            <a:endParaRPr lang="he-IL" sz="1200" dirty="0">
              <a:solidFill>
                <a:schemeClr val="tx1"/>
              </a:solidFill>
              <a:latin typeface="Arial" panose="020B0604020202020204" pitchFamily="34" charset="0"/>
              <a:ea typeface="Arial Unicode MS" panose="020B0604020202020204" pitchFamily="34" charset="-128"/>
            </a:endParaRPr>
          </a:p>
        </p:txBody>
      </p:sp>
    </p:spTree>
    <p:extLst>
      <p:ext uri="{BB962C8B-B14F-4D97-AF65-F5344CB8AC3E}">
        <p14:creationId xmlns:p14="http://schemas.microsoft.com/office/powerpoint/2010/main" val="31046988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dirty="0" smtClean="0"/>
              <a:t>תודה</a:t>
            </a:r>
            <a:endParaRPr lang="en-GB" dirty="0"/>
          </a:p>
        </p:txBody>
      </p:sp>
      <p:graphicFrame>
        <p:nvGraphicFramePr>
          <p:cNvPr id="5" name="אובייקט 4"/>
          <p:cNvGraphicFramePr>
            <a:graphicFrameLocks noChangeAspect="1"/>
          </p:cNvGraphicFramePr>
          <p:nvPr>
            <p:extLst>
              <p:ext uri="{D42A27DB-BD31-4B8C-83A1-F6EECF244321}">
                <p14:modId xmlns:p14="http://schemas.microsoft.com/office/powerpoint/2010/main" val="3279743241"/>
              </p:ext>
            </p:extLst>
          </p:nvPr>
        </p:nvGraphicFramePr>
        <p:xfrm>
          <a:off x="1400175" y="144463"/>
          <a:ext cx="6215063" cy="1354137"/>
        </p:xfrm>
        <a:graphic>
          <a:graphicData uri="http://schemas.openxmlformats.org/presentationml/2006/ole">
            <mc:AlternateContent xmlns:mc="http://schemas.openxmlformats.org/markup-compatibility/2006">
              <mc:Choice xmlns:v="urn:schemas-microsoft-com:vml" Requires="v">
                <p:oleObj spid="_x0000_s5133" name="מסמך" r:id="rId4" imgW="6215304" imgH="1354677" progId="Word.Document.12">
                  <p:embed/>
                </p:oleObj>
              </mc:Choice>
              <mc:Fallback>
                <p:oleObj name="מסמך" r:id="rId4" imgW="6215304" imgH="1354677" progId="Word.Document.12">
                  <p:embed/>
                  <p:pic>
                    <p:nvPicPr>
                      <p:cNvPr id="0" name="אובייקט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0175" y="144463"/>
                        <a:ext cx="6215063"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0734216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1PUBLIC VALUE FINAL">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92C90B-7E8E-41B5-81F6-C2FCAB338CBF}"/>
</file>

<file path=customXml/itemProps2.xml><?xml version="1.0" encoding="utf-8"?>
<ds:datastoreItem xmlns:ds="http://schemas.openxmlformats.org/officeDocument/2006/customXml" ds:itemID="{C3212996-C56A-4AE9-A6A0-FC4753C75056}"/>
</file>

<file path=customXml/itemProps3.xml><?xml version="1.0" encoding="utf-8"?>
<ds:datastoreItem xmlns:ds="http://schemas.openxmlformats.org/officeDocument/2006/customXml" ds:itemID="{F8A0B0F2-A688-4B69-BBF8-C4DD0BCC3367}"/>
</file>

<file path=docProps/app.xml><?xml version="1.0" encoding="utf-8"?>
<Properties xmlns="http://schemas.openxmlformats.org/officeDocument/2006/extended-properties" xmlns:vt="http://schemas.openxmlformats.org/officeDocument/2006/docPropsVTypes">
  <Template>1PUBLIC VALUE FINAL</Template>
  <TotalTime>1365</TotalTime>
  <Words>893</Words>
  <Application>Microsoft Office PowerPoint</Application>
  <PresentationFormat>‫הצגה על המסך (4:3)</PresentationFormat>
  <Paragraphs>158</Paragraphs>
  <Slides>23</Slides>
  <Notes>1</Notes>
  <HiddenSlides>0</HiddenSlides>
  <MMClips>0</MMClips>
  <ScaleCrop>false</ScaleCrop>
  <HeadingPairs>
    <vt:vector size="6" baseType="variant">
      <vt:variant>
        <vt:lpstr>ערכת נושא</vt:lpstr>
      </vt:variant>
      <vt:variant>
        <vt:i4>2</vt:i4>
      </vt:variant>
      <vt:variant>
        <vt:lpstr>שרתי OLE מוטבעים</vt:lpstr>
      </vt:variant>
      <vt:variant>
        <vt:i4>1</vt:i4>
      </vt:variant>
      <vt:variant>
        <vt:lpstr>כותרות שקופיות</vt:lpstr>
      </vt:variant>
      <vt:variant>
        <vt:i4>23</vt:i4>
      </vt:variant>
    </vt:vector>
  </HeadingPairs>
  <TitlesOfParts>
    <vt:vector size="26" baseType="lpstr">
      <vt:lpstr>1PUBLIC VALUE FINAL</vt:lpstr>
      <vt:lpstr>3_Office Theme</vt:lpstr>
      <vt:lpstr>מסמך</vt:lpstr>
      <vt:lpstr>הצגת טיוטת המלצות דו"ח הוועדה לקידום נשים בשלטון המקומי</vt:lpstr>
      <vt:lpstr>התופעות הבלתי רצויות תיאור תמונת מצב המלצות</vt:lpstr>
      <vt:lpstr>התופעות הבלתי רצויות</vt:lpstr>
      <vt:lpstr>התופעות הבלתי רצויות תיאור תמונת מצב המלצות</vt:lpstr>
      <vt:lpstr>ייצוג ברשימות הסיעות ברשויות מקומיות</vt:lpstr>
      <vt:lpstr>ייצוג ברשימות הסיעות ברשויות מקומיות</vt:lpstr>
      <vt:lpstr>תמונת מצב</vt:lpstr>
      <vt:lpstr>תמונת מצב</vt:lpstr>
      <vt:lpstr>תמונת מצב</vt:lpstr>
      <vt:lpstr>התופעות הבלתי רצויות תיאור תמונת מצב המלצות</vt:lpstr>
      <vt:lpstr>המלצות בנוגע לייצוג שוויוני</vt:lpstr>
      <vt:lpstr>שקיפות מידע אודות ייצוג מגדרי</vt:lpstr>
      <vt:lpstr>ייצוג שוויוני ברשימות הסיעות ברשויות מקומיות ובתפקידי מועצת הרשות</vt:lpstr>
      <vt:lpstr>הקמת קרן מימון לעידוד נשים בפוליטיקה</vt:lpstr>
      <vt:lpstr>ייצוג שוויוני ברשימות הסיעות ברשויות מקומיות ובתפקידי מועצת הרשות</vt:lpstr>
      <vt:lpstr>ייצוג שוויוני בדירקטוריונים ובמשרות בכירות של תאגידים עירוניים</vt:lpstr>
      <vt:lpstr>ייצוג שיווני של נשים במשרות ברשות המקומית</vt:lpstr>
      <vt:lpstr>תקצוב מגדרי שוויוני</vt:lpstr>
      <vt:lpstr>סקרי צרכים מגדריים</vt:lpstr>
      <vt:lpstr>הגברת השקיפות בנוגע לתקצוב מגדרי שוויוני ברשויות המקומיות </vt:lpstr>
      <vt:lpstr>מנהיגות מקומית לנשים – נשים שהן פעילות בקהילתן</vt:lpstr>
      <vt:lpstr>מינוי שר הפנים</vt:lpstr>
      <vt:lpstr>תודה</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כותרת ראשית</dc:title>
  <dc:creator>daffi</dc:creator>
  <cp:lastModifiedBy>תלמיד 3</cp:lastModifiedBy>
  <cp:revision>77</cp:revision>
  <dcterms:created xsi:type="dcterms:W3CDTF">2015-03-09T09:43:55Z</dcterms:created>
  <dcterms:modified xsi:type="dcterms:W3CDTF">2017-11-19T08:45:56Z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2016485</vt:r8>
  </property>
</Properties>
</file>