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7.xml" ContentType="application/vnd.openxmlformats-officedocument.presentationml.slide+xml"/>
  <Override PartName="/ppt/slides/slide19.xml" ContentType="application/vnd.openxmlformats-officedocument.presentationml.slide+xml"/>
  <Override PartName="/ppt/slides/slide15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6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4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notesMasterIdLst>
    <p:notesMasterId r:id="rId21"/>
  </p:notesMasterIdLst>
  <p:sldIdLst>
    <p:sldId id="256" r:id="rId2"/>
    <p:sldId id="267" r:id="rId3"/>
    <p:sldId id="264" r:id="rId4"/>
    <p:sldId id="268" r:id="rId5"/>
    <p:sldId id="257" r:id="rId6"/>
    <p:sldId id="269" r:id="rId7"/>
    <p:sldId id="260" r:id="rId8"/>
    <p:sldId id="258" r:id="rId9"/>
    <p:sldId id="265" r:id="rId10"/>
    <p:sldId id="288" r:id="rId11"/>
    <p:sldId id="289" r:id="rId12"/>
    <p:sldId id="290" r:id="rId13"/>
    <p:sldId id="282" r:id="rId14"/>
    <p:sldId id="283" r:id="rId15"/>
    <p:sldId id="284" r:id="rId16"/>
    <p:sldId id="285" r:id="rId17"/>
    <p:sldId id="286" r:id="rId18"/>
    <p:sldId id="287" r:id="rId19"/>
    <p:sldId id="280" r:id="rId20"/>
  </p:sldIdLst>
  <p:sldSz cx="12192000" cy="6858000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F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78" autoAdjust="0"/>
    <p:restoredTop sz="79863" autoAdjust="0"/>
  </p:normalViewPr>
  <p:slideViewPr>
    <p:cSldViewPr snapToGrid="0">
      <p:cViewPr>
        <p:scale>
          <a:sx n="70" d="100"/>
          <a:sy n="70" d="100"/>
        </p:scale>
        <p:origin x="-2124" y="-5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28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ABCAEFAD-AF28-4F7F-8D40-8A877D0D24B5}" type="datetimeFigureOut">
              <a:rPr lang="he-IL" smtClean="0"/>
              <a:t>ב'/כסלו/תשע"ח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7B221D58-0F5A-43B2-B0E7-0A30520908C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166125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/>
            </a:r>
            <a:br>
              <a:rPr lang="en-US" baseline="0" dirty="0" smtClean="0"/>
            </a:b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221D58-0F5A-43B2-B0E7-0A30520908C5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978628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221D58-0F5A-43B2-B0E7-0A30520908C5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059693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221D58-0F5A-43B2-B0E7-0A30520908C5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078320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221D58-0F5A-43B2-B0E7-0A30520908C5}" type="slidenum">
              <a:rPr lang="he-IL" smtClean="0"/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754089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ב'/כסלו/תשע"ח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8435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ב'/כסלו/תשע"ח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10034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ב'/כסלו/תשע"ח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501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ב'/כסלו/תשע"ח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46071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ב'/כסלו/תשע"ח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76092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ב'/כסלו/תשע"ח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30834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ב'/כסלו/תשע"ח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18918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8438243-B2BB-4EB2-AC49-1D91008086FA}" type="datetimeFigureOut">
              <a:rPr lang="he-IL" smtClean="0"/>
              <a:t>ב'/כסלו/תשע"ח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93995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ב'/כסלו/תשע"ח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50822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ב'/כסלו/תשע"ח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13940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ב'/כסלו/תשע"ח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78904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8438243-B2BB-4EB2-AC49-1D91008086FA}" type="datetimeFigureOut">
              <a:rPr lang="he-IL" smtClean="0"/>
              <a:t>ב'/כסלו/תשע"ח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9793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328089" y="1771479"/>
            <a:ext cx="5979684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6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מדד השקיפות</a:t>
            </a:r>
          </a:p>
          <a:p>
            <a:pPr algn="ctr"/>
            <a:endParaRPr lang="he-IL" sz="36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  <a:p>
            <a:pPr algn="ctr"/>
            <a:r>
              <a:rPr lang="he-IL" sz="36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משרד הפנים</a:t>
            </a:r>
            <a:endParaRPr lang="he-IL" sz="3600" u="sng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996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822831" y="365760"/>
            <a:ext cx="480646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תעודת הזהות של המשרד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30658" y="888980"/>
            <a:ext cx="8998634" cy="31700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השר: הרב אריה </a:t>
            </a:r>
            <a:r>
              <a:rPr lang="he-IL" sz="2000" b="1" dirty="0" err="1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מכלוף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דרעי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מנכ"ל המשרד: מרדכי כהן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ממונה חופש המידע: ליאור שחר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המיקום הארגוני של הממונה לחופש המידע: ראש אגף בכיר לתכנון מדיניות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מספר העובדים במשרד: כ-700 עובדים</a:t>
            </a:r>
            <a:endParaRPr lang="he-IL" sz="20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95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797083" y="118110"/>
            <a:ext cx="683220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יעדי המשרד בתחום </a:t>
            </a:r>
            <a:r>
              <a:rPr lang="he-IL" sz="2800" dirty="0" err="1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מאגרי המידע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09149" y="-54091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668623" y="5842952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26214" y="6034222"/>
            <a:ext cx="58052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כפי שהוצג בספר תכניות העבודה לשנים 2018-2017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5297" y="488930"/>
            <a:ext cx="11676183" cy="298543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smtClean="0"/>
              <a:t>1. שיפור </a:t>
            </a:r>
            <a:r>
              <a:rPr lang="he-IL" sz="2400" b="1" dirty="0"/>
              <a:t>השירות לתושב</a:t>
            </a:r>
          </a:p>
          <a:p>
            <a:r>
              <a:rPr lang="he-IL" sz="2000" b="1" dirty="0" smtClean="0"/>
              <a:t>יעד 1.3: </a:t>
            </a:r>
            <a:r>
              <a:rPr lang="he-IL" sz="2000" b="1" dirty="0"/>
              <a:t>הגברת השקיפות, שיתוף הציבור </a:t>
            </a:r>
            <a:r>
              <a:rPr lang="he-IL" sz="2000" b="1" dirty="0" err="1"/>
              <a:t>והנגשת</a:t>
            </a:r>
            <a:r>
              <a:rPr lang="he-IL" sz="2000" b="1" dirty="0"/>
              <a:t> </a:t>
            </a:r>
            <a:r>
              <a:rPr lang="he-IL" sz="2000" b="1" dirty="0" smtClean="0"/>
              <a:t>מידע</a:t>
            </a:r>
          </a:p>
          <a:p>
            <a:r>
              <a:rPr lang="he-IL" b="1" u="sng" dirty="0" smtClean="0">
                <a:solidFill>
                  <a:schemeClr val="accent2">
                    <a:lumMod val="50000"/>
                  </a:schemeClr>
                </a:solidFill>
              </a:rPr>
              <a:t>משימות </a:t>
            </a:r>
            <a:r>
              <a:rPr lang="he-IL" b="1" u="sng" dirty="0">
                <a:solidFill>
                  <a:schemeClr val="accent2">
                    <a:lumMod val="50000"/>
                  </a:schemeClr>
                </a:solidFill>
              </a:rPr>
              <a:t>מרכזיות</a:t>
            </a:r>
            <a:r>
              <a:rPr lang="he-IL" b="1" u="sng" dirty="0" smtClean="0">
                <a:solidFill>
                  <a:schemeClr val="accent2">
                    <a:lumMod val="50000"/>
                  </a:schemeClr>
                </a:solidFill>
              </a:rPr>
              <a:t>: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he-IL" b="1" dirty="0"/>
              <a:t>קביעת מדיניות השקיפות של המשרד והצגתה בכנסת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he-IL" b="1" dirty="0" err="1"/>
              <a:t>הנגשת</a:t>
            </a:r>
            <a:r>
              <a:rPr lang="he-IL" b="1" dirty="0"/>
              <a:t> פעילותן של הוועדות </a:t>
            </a:r>
            <a:r>
              <a:rPr lang="he-IL" b="1" dirty="0" smtClean="0"/>
              <a:t>הגיאוגרפיות</a:t>
            </a:r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he-IL" dirty="0"/>
              <a:t>אופן עבודת הועדות מבטיח שקיפות מקסימלית, מראשיתו ועד סופו</a:t>
            </a:r>
            <a:endParaRPr lang="he-IL" b="1" dirty="0" smtClean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he-IL" b="1" dirty="0" smtClean="0"/>
              <a:t>יצירת </a:t>
            </a:r>
            <a:r>
              <a:rPr lang="he-IL" b="1" dirty="0"/>
              <a:t>מרכז מידע במשרד הפנים בתחום </a:t>
            </a:r>
            <a:r>
              <a:rPr lang="he-IL" b="1" dirty="0" smtClean="0"/>
              <a:t>המיפוי (</a:t>
            </a:r>
            <a:r>
              <a:rPr lang="en-US" b="1" dirty="0" smtClean="0"/>
              <a:t>GIS</a:t>
            </a:r>
            <a:r>
              <a:rPr lang="he-IL" b="1" dirty="0" smtClean="0"/>
              <a:t>) עם </a:t>
            </a:r>
            <a:r>
              <a:rPr lang="he-IL" b="1" dirty="0"/>
              <a:t>נתונים בתחום שינוי הגבולות </a:t>
            </a:r>
            <a:r>
              <a:rPr lang="he-IL" b="1" dirty="0" smtClean="0"/>
              <a:t>וחלוקת ההכנסות</a:t>
            </a:r>
          </a:p>
          <a:p>
            <a:pPr marL="342900" lvl="1" indent="-342900">
              <a:buFont typeface="Wingdings" panose="05000000000000000000" pitchFamily="2" charset="2"/>
              <a:buChar char="q"/>
            </a:pPr>
            <a:r>
              <a:rPr lang="he-IL" b="1" dirty="0"/>
              <a:t>העלאת מפרטים אחידים נוספים להערות </a:t>
            </a:r>
            <a:r>
              <a:rPr lang="he-IL" b="1" dirty="0" smtClean="0"/>
              <a:t>הציבור</a:t>
            </a:r>
          </a:p>
          <a:p>
            <a:pPr marL="285750" lvl="1" indent="-285750">
              <a:buFont typeface="Wingdings" panose="05000000000000000000" pitchFamily="2" charset="2"/>
              <a:buChar char="q"/>
            </a:pPr>
            <a:r>
              <a:rPr lang="he-IL" b="1" dirty="0"/>
              <a:t>אפיון מערכת מקוונת לרישוי </a:t>
            </a:r>
            <a:r>
              <a:rPr lang="he-IL" b="1" dirty="0" smtClean="0"/>
              <a:t>עסקים</a:t>
            </a:r>
            <a:endParaRPr lang="he-IL" b="1" dirty="0"/>
          </a:p>
          <a:p>
            <a:pPr marL="800100" lvl="2" indent="-342900">
              <a:buFont typeface="Wingdings" panose="05000000000000000000" pitchFamily="2" charset="2"/>
              <a:buChar char="v"/>
            </a:pPr>
            <a:r>
              <a:rPr lang="he-IL" dirty="0" smtClean="0"/>
              <a:t>תחום </a:t>
            </a:r>
            <a:r>
              <a:rPr lang="he-IL" dirty="0" err="1" smtClean="0"/>
              <a:t>הנגשת</a:t>
            </a:r>
            <a:r>
              <a:rPr lang="he-IL" dirty="0" smtClean="0"/>
              <a:t> רישוי העסקים והמפרטים האחידים מוסדר בהרחבה במסגרת הרפורמה שמקדם המשרד.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630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14280" y="-47172"/>
            <a:ext cx="8129819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מאגרי מידע שיונגשו לציבור – כפי שפורסם בספר תכניות העבודה הממשלתי</a:t>
            </a:r>
            <a:endParaRPr lang="he-IL" sz="2000" b="1" dirty="0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9544129"/>
              </p:ext>
            </p:extLst>
          </p:nvPr>
        </p:nvGraphicFramePr>
        <p:xfrm>
          <a:off x="-1" y="330206"/>
          <a:ext cx="12175068" cy="652779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887969"/>
                <a:gridCol w="6824725"/>
                <a:gridCol w="1090773"/>
                <a:gridCol w="1371601"/>
              </a:tblGrid>
              <a:tr h="943655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שם מאגר המידע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הסבר אודות המאגר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מועד מתוכנן להנגשה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chemeClr val="bg1"/>
                          </a:solidFill>
                        </a:rPr>
                        <a:t>פורסם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baseline="0" dirty="0" smtClean="0">
                          <a:solidFill>
                            <a:schemeClr val="bg1"/>
                          </a:solidFill>
                        </a:rPr>
                        <a:t>\</a:t>
                      </a:r>
                      <a:r>
                        <a:rPr lang="he-IL" baseline="0" dirty="0" smtClean="0">
                          <a:solidFill>
                            <a:schemeClr val="bg1"/>
                          </a:solidFill>
                        </a:rPr>
                        <a:t> מועד פרסום עדכני</a:t>
                      </a:r>
                      <a:endParaRPr lang="he-IL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827563"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פרטי רשויות (</a:t>
                      </a:r>
                      <a:r>
                        <a:rPr kumimoji="0" lang="he-IL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דף רשות</a:t>
                      </a:r>
                      <a:r>
                        <a:rPr lang="he-IL" b="1" dirty="0" smtClean="0"/>
                        <a:t>)</a:t>
                      </a:r>
                      <a:endParaRPr lang="he-IL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/>
                        <a:t>מאגר פרטים מרכזיים על הרשות. לדוגמה:</a:t>
                      </a:r>
                      <a:r>
                        <a:rPr lang="en-US" dirty="0" smtClean="0"/>
                        <a:t> </a:t>
                      </a:r>
                      <a:r>
                        <a:rPr lang="he-IL" dirty="0" smtClean="0"/>
                        <a:t>סוג רשות (מועצה מקומית, עירייה),שם ראש הרשות, טלפון, אתר אינטרנט ועוד</a:t>
                      </a:r>
                      <a:endParaRPr lang="he-I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2017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\</a:t>
                      </a:r>
                      <a:r>
                        <a:rPr lang="he-IL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endParaRPr lang="he-IL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2017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\</a:t>
                      </a:r>
                      <a:r>
                        <a:rPr lang="he-IL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</a:p>
                    <a:p>
                      <a:pPr algn="ctr" rtl="1"/>
                      <a:endParaRPr lang="he-IL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660559"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מענקי הרשות לפי שנת תקציב (</a:t>
                      </a:r>
                      <a:r>
                        <a:rPr kumimoji="0" lang="he-IL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דף רשות</a:t>
                      </a:r>
                      <a:r>
                        <a:rPr lang="he-IL" b="1" dirty="0" smtClean="0"/>
                        <a:t>)</a:t>
                      </a:r>
                      <a:endParaRPr lang="he-IL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מאגר של כלל המענקים שניתנו, מפולח לפי שנת תקציב/רשות</a:t>
                      </a:r>
                      <a:endParaRPr lang="he-I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2017\12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2017\12</a:t>
                      </a:r>
                    </a:p>
                  </a:txBody>
                  <a:tcPr anchor="ctr"/>
                </a:tc>
              </a:tr>
              <a:tr h="943655">
                <a:tc>
                  <a:txBody>
                    <a:bodyPr/>
                    <a:lstStyle/>
                    <a:p>
                      <a:pPr algn="ctr"/>
                      <a:r>
                        <a:rPr lang="he-IL" sz="18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בקשות מאושרות של רשויות מקומיות המוגשות לאישור משרד הפנים (</a:t>
                      </a:r>
                      <a:r>
                        <a:rPr lang="he-IL" sz="14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דף רשות</a:t>
                      </a:r>
                      <a:r>
                        <a:rPr lang="he-IL" sz="18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he-IL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מאגר של 21 סוגי בקשות. </a:t>
                      </a:r>
                    </a:p>
                    <a:p>
                      <a:pPr algn="r"/>
                      <a:r>
                        <a:rPr lang="he-IL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הבקשות יפולחו לפי סוג בקשה/שנים/רשות. בסיס הנתונים ייווצר תוך העלאת</a:t>
                      </a:r>
                    </a:p>
                    <a:p>
                      <a:pPr algn="r"/>
                      <a:r>
                        <a:rPr lang="he-IL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מערכת "זווית מקומית" במהלך 2017</a:t>
                      </a:r>
                      <a:endParaRPr lang="he-I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2018\12</a:t>
                      </a:r>
                      <a:endParaRPr lang="he-IL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2018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\</a:t>
                      </a:r>
                      <a:r>
                        <a:rPr lang="he-IL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endParaRPr lang="he-IL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491324"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חופי</a:t>
                      </a:r>
                      <a:r>
                        <a:rPr lang="he-IL" b="1" baseline="0" dirty="0" smtClean="0"/>
                        <a:t> ים</a:t>
                      </a:r>
                      <a:endParaRPr lang="he-IL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/>
                        <a:t>מאגר של חופי ים לפי רשות, כולל פרטים על החוף</a:t>
                      </a:r>
                      <a:endParaRPr lang="he-I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2017\06</a:t>
                      </a:r>
                      <a:endParaRPr lang="he-IL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פורסם</a:t>
                      </a:r>
                      <a:endParaRPr lang="he-IL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034368"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תאגידים עירוניים</a:t>
                      </a:r>
                      <a:endParaRPr lang="he-IL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/>
                        <a:t>רשימת התאגידים</a:t>
                      </a:r>
                      <a:r>
                        <a:rPr lang="he-IL" baseline="0" dirty="0" smtClean="0"/>
                        <a:t> והשיוך המוניציפלי שלהם. מאגר דוחות סטטיסטיים של הנתונים הכספיים של התאגידים ותמצית דו"חות הבדיקה בהם.</a:t>
                      </a:r>
                      <a:endParaRPr lang="he-I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2017\12</a:t>
                      </a:r>
                      <a:endParaRPr lang="he-IL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2017\12</a:t>
                      </a:r>
                    </a:p>
                    <a:p>
                      <a:pPr algn="ctr" rtl="1"/>
                      <a:endParaRPr lang="he-IL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660559"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מסגדים</a:t>
                      </a:r>
                      <a:endParaRPr lang="he-I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מאגר המסגדים בארץ, מפולח לפי רשויות, וכולל מידע בסיסי על כל מסגד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2017\06</a:t>
                      </a:r>
                    </a:p>
                    <a:p>
                      <a:pPr algn="ctr" rtl="1"/>
                      <a:endParaRPr lang="he-IL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2017</a:t>
                      </a:r>
                      <a:r>
                        <a:rPr lang="en-US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he-IL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endParaRPr lang="he-IL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966111">
                <a:tc>
                  <a:txBody>
                    <a:bodyPr/>
                    <a:lstStyle/>
                    <a:p>
                      <a:pPr marL="0" marR="0" indent="0" algn="ctr" defTabSz="914400" rtl="1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תשלומים בגין מענקים לרשויות לפי שנת תקציב</a:t>
                      </a:r>
                    </a:p>
                    <a:p>
                      <a:pPr algn="r" rtl="1" fontAlgn="t"/>
                      <a:endParaRPr lang="he-IL" sz="1200" b="1" i="0" u="none" strike="noStrike" dirty="0"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מאגר של תשלומים שהועברו לרשויות המקומיות ממשרד הפנים</a:t>
                      </a:r>
                    </a:p>
                    <a:p>
                      <a:pPr algn="r" rtl="1" fontAlgn="t"/>
                      <a:endParaRPr lang="he-IL" sz="1200" b="1" i="0" u="none" strike="noStrike" dirty="0"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2017\12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2017\12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3650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046720" y="365760"/>
            <a:ext cx="35825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בקשות חופש מידע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3632860"/>
              </p:ext>
            </p:extLst>
          </p:nvPr>
        </p:nvGraphicFramePr>
        <p:xfrm>
          <a:off x="1350496" y="1310509"/>
          <a:ext cx="9453492" cy="41046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633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6337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36337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36337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נמסר כל המידע המבוקש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70.4%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dirty="0" smtClean="0"/>
                        <a:t>85.8%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70.3%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המידע נמסר באופן חלקי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11.1%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dirty="0" smtClean="0"/>
                        <a:t>3.6%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10.4%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בקשת המידע נדחתה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15.8%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10.6%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18.9%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הופסק בשל אי תשלום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הופסק בגלל הפונה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טרם הסתיים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2.7%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0.4%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סה"כ בקשות חופש מידע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108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113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212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952937" y="204411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הנתונים על שנים 2016 ו2015 פורסמו במדד חופש המידע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08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583680" y="365760"/>
            <a:ext cx="504561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הליכים משפטיים נגד הרשות 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1355232"/>
              </p:ext>
            </p:extLst>
          </p:nvPr>
        </p:nvGraphicFramePr>
        <p:xfrm>
          <a:off x="1350496" y="1310509"/>
          <a:ext cx="9453492" cy="38354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63373"/>
                <a:gridCol w="2363373"/>
                <a:gridCol w="2363373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מספר פסקי הדין שניתנו ביחס לרשות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(1 נמחקה)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 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(נמחקה)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(4 נמחקו)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נפסק בעד הרשות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נפסק נגד הרשות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הוצאות נגד הרשות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הוצאות בעד הרשות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ההליך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תלוי ועומד בבית המשפט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מספר עתירות חופש מידע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410739" y="251979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הנתונים על שנים 2016 ו2015 פורסמו במדד חופש המידע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050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28934" y="401916"/>
            <a:ext cx="496120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שאילתות ישירות חברי הכנסת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9396200"/>
              </p:ext>
            </p:extLst>
          </p:nvPr>
        </p:nvGraphicFramePr>
        <p:xfrm>
          <a:off x="1350496" y="1103247"/>
          <a:ext cx="9453492" cy="43383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8540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4930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95541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36337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עד 21 יום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35.3%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27.7%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 </a:t>
                      </a:r>
                      <a:r>
                        <a:rPr lang="he-IL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11.8%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21.3%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23.8%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לאחר למעלה מ-45 יום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47%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48.9%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76.2%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 21 יום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לאחר למעלה מ-45 יום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5.9%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2.1%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סה"כ</a:t>
                      </a:r>
                      <a:r>
                        <a:rPr lang="he-IL" sz="2000" b="1" baseline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שאילתות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47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077242" y="146353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45206" y="5441567"/>
            <a:ext cx="6413748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שאילתה ישירה היא שאילתה שהתשובה עליה נמסרת בכתב לחבר הכנסת השואל. על השר שנשאל להשיב בכתב </a:t>
            </a:r>
            <a:r>
              <a:rPr lang="he-IL" b="1" u="sng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בתוך 21 יום</a:t>
            </a:r>
            <a:r>
              <a:rPr lang="he-IL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e-IL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מיום קבלת השאילתה. העתק התשובה נמסר ליושב-ראש הכנסת.</a:t>
            </a:r>
          </a:p>
        </p:txBody>
      </p:sp>
    </p:spTree>
    <p:extLst>
      <p:ext uri="{BB962C8B-B14F-4D97-AF65-F5344CB8AC3E}">
        <p14:creationId xmlns:p14="http://schemas.microsoft.com/office/powerpoint/2010/main" val="188447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36233" y="365760"/>
            <a:ext cx="659305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פרסום דו"ח התקשרויות רבעוני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3018309"/>
              </p:ext>
            </p:extLst>
          </p:nvPr>
        </p:nvGraphicFramePr>
        <p:xfrm>
          <a:off x="773722" y="1310509"/>
          <a:ext cx="10030266" cy="17526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7171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7171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7171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7171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7171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67171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3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4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2017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באופן מלא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  <a:sym typeface="Wingdings"/>
                        </a:rPr>
                        <a:t>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  <a:sym typeface="Wingdings"/>
                        </a:rPr>
                        <a:t>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  <a:sym typeface="Wingdings"/>
                        </a:rPr>
                        <a:t>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  <a:sym typeface="Wingdings"/>
                        </a:rPr>
                        <a:t>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  <a:sym typeface="Wingdings"/>
                        </a:rPr>
                        <a:t>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חלקית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 פורסם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919421" y="240630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מפורסם באתר האינטרנט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505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36233" y="369692"/>
            <a:ext cx="6593059" cy="523220"/>
          </a:xfrm>
          <a:prstGeom prst="rect">
            <a:avLst/>
          </a:prstGeom>
          <a:noFill/>
        </p:spPr>
        <p:txBody>
          <a:bodyPr wrap="square" rtlCol="1" anchor="b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מאגרים שהועלו לאתר</a:t>
            </a:r>
            <a:r>
              <a:rPr lang="en-US" sz="2800" dirty="0" smtClean="0">
                <a:solidFill>
                  <a:schemeClr val="accent3">
                    <a:lumMod val="75000"/>
                  </a:schemeClr>
                </a:solidFill>
                <a:latin typeface="Agency FB" panose="020B0503020202020204" pitchFamily="34" charset="0"/>
                <a:cs typeface="Retro Perspective" panose="02000503000000000000" pitchFamily="2" charset="-79"/>
              </a:rPr>
              <a:t>DATA.GOV.IL </a:t>
            </a:r>
            <a:endParaRPr lang="he-IL" sz="2800" dirty="0" smtClean="0">
              <a:solidFill>
                <a:schemeClr val="accent3">
                  <a:lumMod val="75000"/>
                </a:schemeClr>
              </a:solidFill>
              <a:latin typeface="Agency FB" panose="020B0503020202020204" pitchFamily="34" charset="0"/>
              <a:cs typeface="Retro Perspective" panose="02000503000000000000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85288" y="754070"/>
            <a:ext cx="8998634" cy="280076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he-IL" sz="16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כמות מאגרי המידע: </a:t>
            </a:r>
            <a:r>
              <a:rPr lang="he-IL" sz="16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  <a:p>
            <a:pPr>
              <a:lnSpc>
                <a:spcPct val="200000"/>
              </a:lnSpc>
            </a:pPr>
            <a:r>
              <a:rPr lang="he-IL" sz="16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מהם חמשת המאגרים הנצפים ביותר? </a:t>
            </a:r>
          </a:p>
          <a:p>
            <a:r>
              <a:rPr lang="he-IL" sz="16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לא ניתן לקבל מידע מ- </a:t>
            </a:r>
            <a:r>
              <a:rPr lang="en-US" sz="16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DATAGOV</a:t>
            </a:r>
            <a:endParaRPr lang="he-IL" sz="1600" b="1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200000"/>
              </a:lnSpc>
            </a:pPr>
            <a:r>
              <a:rPr lang="he-IL" sz="16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באיזה פורמט מעלים את חמשת המאגרים הנצפים ביותר? (</a:t>
            </a:r>
            <a:r>
              <a:rPr lang="en-US" sz="16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xml</a:t>
            </a:r>
            <a:r>
              <a:rPr lang="he-IL" sz="16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html</a:t>
            </a:r>
            <a:r>
              <a:rPr lang="he-IL" sz="16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6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Pdf</a:t>
            </a:r>
            <a:r>
              <a:rPr lang="he-IL" sz="16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וכו') </a:t>
            </a:r>
          </a:p>
          <a:p>
            <a:r>
              <a:rPr lang="he-IL" sz="1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פורמט-</a:t>
            </a:r>
            <a:r>
              <a:rPr lang="he-IL" sz="16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XLSX</a:t>
            </a:r>
            <a:endParaRPr lang="he-IL" sz="1600" b="1" dirty="0" smtClean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200000"/>
              </a:lnSpc>
            </a:pPr>
            <a:r>
              <a:rPr lang="he-IL" sz="16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כמות הכניסות בחמשת המאגרים הנצפים ביותר: </a:t>
            </a:r>
          </a:p>
          <a:p>
            <a:r>
              <a:rPr lang="he-IL" sz="16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לא ניתן לקבל מידע מ- </a:t>
            </a:r>
            <a:r>
              <a:rPr lang="en-US" sz="16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DATAGOV</a:t>
            </a:r>
            <a:endParaRPr lang="he-IL" sz="1600" b="1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799" y="699034"/>
            <a:ext cx="5798227" cy="508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57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90649" y="369935"/>
            <a:ext cx="10238643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פעילות הליבה ופרויקטים נוספים של המשרד בתחום </a:t>
            </a:r>
            <a:r>
              <a:rPr lang="he-IL" sz="2800" dirty="0" err="1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800" dirty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מידע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46891" y="1183879"/>
            <a:ext cx="11676183" cy="258532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he-IL" b="1" dirty="0">
                <a:solidFill>
                  <a:schemeClr val="accent5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מיפוי מאגרי מידע משרדיים המיועדים להנגשה – במסגרת החלטה 1933</a:t>
            </a:r>
            <a:endParaRPr lang="he-IL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he-IL" b="1" dirty="0" smtClean="0"/>
              <a:t>פרסום </a:t>
            </a:r>
            <a:r>
              <a:rPr lang="he-IL" b="1" dirty="0"/>
              <a:t>דוחות ביקורת שנתיים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he-IL" b="1" dirty="0" err="1"/>
              <a:t>הנגשת</a:t>
            </a:r>
            <a:r>
              <a:rPr lang="he-IL" b="1" dirty="0"/>
              <a:t> כלל פעילותן של הועדות הגיאוגרפיות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he-IL" b="1" dirty="0" smtClean="0"/>
              <a:t>פרסום </a:t>
            </a:r>
            <a:r>
              <a:rPr lang="he-IL" b="1" dirty="0"/>
              <a:t>חוקי עזר – עדכון רבעוני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he-IL" b="1" dirty="0" smtClean="0"/>
              <a:t>פרסום חוזרי מנכ"ל לרשויות המקומיות ולציבור באתר המשרד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he-IL" b="1" dirty="0" smtClean="0"/>
              <a:t>ריכוז </a:t>
            </a:r>
            <a:r>
              <a:rPr lang="he-IL" b="1" dirty="0" err="1" smtClean="0"/>
              <a:t>והנגשת</a:t>
            </a:r>
            <a:r>
              <a:rPr lang="he-IL" b="1" dirty="0" smtClean="0"/>
              <a:t> קולות קוראים עבור הרשויות המקומיות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he-IL" b="1" dirty="0" smtClean="0"/>
              <a:t>דף רשות: </a:t>
            </a:r>
            <a:r>
              <a:rPr lang="he-IL" dirty="0"/>
              <a:t>מאגר פרטים מרכזיים על </a:t>
            </a:r>
            <a:r>
              <a:rPr lang="he-IL" dirty="0" smtClean="0"/>
              <a:t>כל רשות מקומית</a:t>
            </a:r>
            <a:endParaRPr lang="he-IL" b="1" dirty="0" smtClean="0"/>
          </a:p>
          <a:p>
            <a:endParaRPr lang="he-IL" b="1" dirty="0" smtClean="0"/>
          </a:p>
          <a:p>
            <a:pPr marL="342900" indent="-342900">
              <a:buFont typeface="Wingdings" panose="05000000000000000000" pitchFamily="2" charset="2"/>
              <a:buChar char="q"/>
            </a:pPr>
            <a:endParaRPr lang="he-IL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98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מציין מיקום תוכן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0110954"/>
              </p:ext>
            </p:extLst>
          </p:nvPr>
        </p:nvGraphicFramePr>
        <p:xfrm>
          <a:off x="-27296" y="777922"/>
          <a:ext cx="12192000" cy="5554638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3962400"/>
                <a:gridCol w="4339988"/>
                <a:gridCol w="1282890"/>
                <a:gridCol w="1719618"/>
                <a:gridCol w="887104"/>
              </a:tblGrid>
              <a:tr h="506135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שם המאגר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תיאור המאגר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שנת הקמת המאגר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>
                          <a:solidFill>
                            <a:srgbClr val="FFFFFF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שם היחידה בעלת המאגר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מועד</a:t>
                      </a:r>
                      <a:r>
                        <a:rPr lang="he-IL" sz="12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 פרסום מתוכנן</a:t>
                      </a:r>
                      <a:endParaRPr lang="he-IL" sz="1200" b="1" i="0" u="none" strike="noStrike" dirty="0">
                        <a:solidFill>
                          <a:srgbClr val="FFFFFF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9525" marR="9525" marT="9525" marB="0" anchor="ctr"/>
                </a:tc>
              </a:tr>
              <a:tr h="752779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בקשה לפטור ממכרזים ועסקאות מיוחדות שלא במקרקעין"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פרטי העסקאות והמכרזים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2017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מינהל לשלטון מקומי</a:t>
                      </a:r>
                    </a:p>
                  </a:txBody>
                  <a:tcPr marL="9525" marR="9525" marT="9525" marB="0"/>
                </a:tc>
                <a:tc rowSpan="9">
                  <a:txBody>
                    <a:bodyPr/>
                    <a:lstStyle/>
                    <a:p>
                      <a:pPr algn="ctr" rtl="1" fontAlgn="t"/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  <a:p>
                      <a:pPr algn="ctr" rtl="1" fontAlgn="t"/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  <a:p>
                      <a:pPr algn="ctr" rtl="1" fontAlgn="t"/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  <a:p>
                      <a:pPr algn="ctr" rtl="1" fontAlgn="t"/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  <a:p>
                      <a:pPr algn="ctr" rtl="1" fontAlgn="t"/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  <a:p>
                      <a:pPr algn="ctr" rtl="1" fontAlgn="t"/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  <a:p>
                      <a:pPr algn="ctr" rtl="1" fontAlgn="t"/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  <a:p>
                      <a:pPr algn="ctr" rtl="1" fontAlgn="t"/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  <a:p>
                      <a:pPr algn="ctr" rtl="1" fontAlgn="t"/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  <a:p>
                      <a:pPr algn="ctr" rtl="1" fontAlgn="t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2018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9525" marR="9525" marT="9525" marB="0"/>
                </a:tc>
              </a:tr>
              <a:tr h="506135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בקשה לאישור אשראי לזמן קצר/ ערבות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פרטי האשראי/ערבות המתבקשים על-ידי הרשות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2017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מינהל לשלטון מקומי</a:t>
                      </a:r>
                    </a:p>
                  </a:txBody>
                  <a:tcPr marL="9525" marR="9525" marT="9525" marB="0"/>
                </a:tc>
                <a:tc vMerge="1">
                  <a:txBody>
                    <a:bodyPr/>
                    <a:lstStyle/>
                    <a:p>
                      <a:pPr algn="ctr" rtl="1" fontAlgn="t"/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9525" marR="9525" marT="9525" marB="0"/>
                </a:tc>
              </a:tr>
              <a:tr h="506135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בקשה לאישור עשייה במקרקעין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פרטי עסקאות מקרקעין שנעשו על-ידי הרשות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2017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מינהל לשלטון מקומי</a:t>
                      </a:r>
                    </a:p>
                  </a:txBody>
                  <a:tcPr marL="9525" marR="9525" marT="9525" marB="0"/>
                </a:tc>
                <a:tc vMerge="1">
                  <a:txBody>
                    <a:bodyPr/>
                    <a:lstStyle/>
                    <a:p>
                      <a:pPr algn="ctr" rtl="1" fontAlgn="t"/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9525" marR="9525" marT="9525" marB="0"/>
                </a:tc>
              </a:tr>
              <a:tr h="752779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בקשה לאישור </a:t>
                      </a:r>
                      <a:r>
                        <a:rPr lang="he-IL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תב"ר</a:t>
                      </a:r>
                      <a:r>
                        <a:rPr lang="he-IL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 בודד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פרטי  תקציבים בלתי רגילים (תקציבי פיתוח) כולל מטרותיהם שהתבקשו על-ידי הרשות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2017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מינהל לשלטון מקומי</a:t>
                      </a:r>
                    </a:p>
                  </a:txBody>
                  <a:tcPr marL="9525" marR="9525" marT="9525" marB="0"/>
                </a:tc>
                <a:tc vMerge="1">
                  <a:txBody>
                    <a:bodyPr/>
                    <a:lstStyle/>
                    <a:p>
                      <a:pPr algn="ctr" rtl="1" fontAlgn="t"/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9525" marR="9525" marT="9525" marB="0"/>
                </a:tc>
              </a:tr>
              <a:tr h="506135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בקשה לאישור תקציב רגיל של רשות מקומית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פרטי תקציב הרשות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2017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מינהל</a:t>
                      </a:r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 לשלטון מקומי</a:t>
                      </a:r>
                    </a:p>
                  </a:txBody>
                  <a:tcPr marL="9525" marR="9525" marT="9525" marB="0"/>
                </a:tc>
                <a:tc vMerge="1">
                  <a:txBody>
                    <a:bodyPr/>
                    <a:lstStyle/>
                    <a:p>
                      <a:pPr algn="ctr" rtl="1" fontAlgn="t"/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9525" marR="9525" marT="9525" marB="0"/>
                </a:tc>
              </a:tr>
              <a:tr h="506135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בקשה למינוי נציג בגוף המנהל בתאגיד עירוני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פרטי נציג בתאגיד עירוני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2017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מינהל לשלטון מקומי</a:t>
                      </a:r>
                    </a:p>
                  </a:txBody>
                  <a:tcPr marL="9525" marR="9525" marT="9525" marB="0"/>
                </a:tc>
                <a:tc vMerge="1">
                  <a:txBody>
                    <a:bodyPr/>
                    <a:lstStyle/>
                    <a:p>
                      <a:pPr algn="ctr" rtl="1" fontAlgn="t"/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9525" marR="9525" marT="9525" marB="0"/>
                </a:tc>
              </a:tr>
              <a:tr h="506135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בקשה ליסוד תאגיד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פרטי תאגידים עירוניים שהתבקשו להקימם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2017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מינהל</a:t>
                      </a:r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 לשלטון מקומי</a:t>
                      </a:r>
                    </a:p>
                  </a:txBody>
                  <a:tcPr marL="9525" marR="9525" marT="9525" marB="0"/>
                </a:tc>
                <a:tc vMerge="1">
                  <a:txBody>
                    <a:bodyPr/>
                    <a:lstStyle/>
                    <a:p>
                      <a:pPr algn="ctr" rtl="1" fontAlgn="t"/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9525" marR="9525" marT="9525" marB="0"/>
                </a:tc>
              </a:tr>
              <a:tr h="506135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בקשה לאישור אשראי בתאגיד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פרטי האשראי שנתבקש כולל סכומים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2017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מינהל</a:t>
                      </a:r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 לשלטון מקומי</a:t>
                      </a:r>
                    </a:p>
                  </a:txBody>
                  <a:tcPr marL="9525" marR="9525" marT="9525" marB="0"/>
                </a:tc>
                <a:tc vMerge="1">
                  <a:txBody>
                    <a:bodyPr/>
                    <a:lstStyle/>
                    <a:p>
                      <a:pPr algn="ctr" rtl="1" fontAlgn="t"/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9525" marR="9525" marT="9525" marB="0"/>
                </a:tc>
              </a:tr>
              <a:tr h="506135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בקשה לשינוי תקנון בתאגיד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פרטי תקנון התאגיד העירוני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2017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מינהל</a:t>
                      </a:r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 לשלטון מקומי</a:t>
                      </a:r>
                    </a:p>
                  </a:txBody>
                  <a:tcPr marL="9525" marR="9525" marT="9525" marB="0"/>
                </a:tc>
                <a:tc vMerge="1">
                  <a:txBody>
                    <a:bodyPr/>
                    <a:lstStyle/>
                    <a:p>
                      <a:pPr algn="ctr" rtl="1" fontAlgn="t"/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4" name="מלבן 3"/>
          <p:cNvSpPr/>
          <p:nvPr/>
        </p:nvSpPr>
        <p:spPr>
          <a:xfrm>
            <a:off x="3261814" y="177421"/>
            <a:ext cx="62643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b="1" dirty="0">
                <a:solidFill>
                  <a:schemeClr val="accent5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המשך מיפוי מאגרי מידע המיועדים להנגשה – במסגרת החלטה 1933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7142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מציין מיקום תוכן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540007"/>
              </p:ext>
            </p:extLst>
          </p:nvPr>
        </p:nvGraphicFramePr>
        <p:xfrm>
          <a:off x="-40944" y="823751"/>
          <a:ext cx="12192000" cy="6028306"/>
        </p:xfrm>
        <a:graphic>
          <a:graphicData uri="http://schemas.openxmlformats.org/drawingml/2006/table">
            <a:tbl>
              <a:tblPr rtl="1" firstRow="1" bandRow="1">
                <a:tableStyleId>{21E4AEA4-8DFA-4A89-87EB-49C32662AFE0}</a:tableStyleId>
              </a:tblPr>
              <a:tblGrid>
                <a:gridCol w="4153469"/>
                <a:gridCol w="3998794"/>
                <a:gridCol w="1405719"/>
                <a:gridCol w="1651379"/>
                <a:gridCol w="982639"/>
              </a:tblGrid>
              <a:tr h="444121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שם המאגר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i="0" u="none" strike="noStrike">
                          <a:solidFill>
                            <a:srgbClr val="FFFFFF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תיאור המאגר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i="0" u="none" strike="noStrike">
                          <a:solidFill>
                            <a:srgbClr val="FFFFFF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שנת הקמת המאגר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i="0" u="none" strike="noStrike">
                          <a:solidFill>
                            <a:srgbClr val="FFFFFF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שם היחידה בעלת המאגר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6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מועד</a:t>
                      </a:r>
                      <a:r>
                        <a:rPr lang="he-IL" sz="16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 פרסום מתוכנן</a:t>
                      </a:r>
                      <a:endParaRPr lang="he-IL" sz="1600" b="1" i="0" u="none" strike="noStrike" dirty="0">
                        <a:solidFill>
                          <a:srgbClr val="FFFFFF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9525" marR="9525" marT="9525" marB="0" anchor="ctr"/>
                </a:tc>
              </a:tr>
              <a:tr h="438862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שינויים בתאגיד קיים שלרשות אין אחזקה בו בשלב הגשת בקשה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שינויים שונים בתאגידים עירוניים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2017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מינהל לשלטון מקומי</a:t>
                      </a:r>
                    </a:p>
                  </a:txBody>
                  <a:tcPr marL="0" marR="0" marT="0" marB="0"/>
                </a:tc>
                <a:tc rowSpan="11">
                  <a:txBody>
                    <a:bodyPr/>
                    <a:lstStyle/>
                    <a:p>
                      <a:pPr algn="ctr" rtl="1" fontAlgn="t"/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  <a:p>
                      <a:pPr algn="ctr" rtl="1" fontAlgn="t"/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  <a:p>
                      <a:pPr algn="ctr" rtl="1" fontAlgn="t"/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  <a:p>
                      <a:pPr algn="ctr" rtl="1" fontAlgn="t"/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  <a:p>
                      <a:pPr algn="ctr" rtl="1" fontAlgn="t"/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  <a:p>
                      <a:pPr algn="ctr" rtl="1" fontAlgn="t"/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  <a:p>
                      <a:pPr algn="ctr" rtl="1" fontAlgn="t"/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  <a:p>
                      <a:pPr algn="ctr" rtl="1" fontAlgn="t"/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  <a:p>
                      <a:pPr algn="ctr" rtl="1" fontAlgn="t"/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  <a:p>
                      <a:pPr algn="ctr" rtl="1" fontAlgn="t"/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  <a:p>
                      <a:pPr algn="ctr" rtl="1" fontAlgn="t"/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  <a:p>
                      <a:pPr algn="ctr" rtl="1" fontAlgn="t"/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  <a:p>
                      <a:pPr algn="ctr" rtl="1" fontAlgn="t"/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  <a:p>
                      <a:pPr algn="ctr" rtl="1" fontAlgn="t"/>
                      <a:endParaRPr lang="he-IL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  <a:p>
                      <a:pPr algn="ctr" rtl="1" fontAlgn="t"/>
                      <a:r>
                        <a:rPr lang="he-IL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2018</a:t>
                      </a:r>
                      <a:endParaRPr lang="he-IL" sz="16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0" marR="0" marT="0" marB="0"/>
                </a:tc>
              </a:tr>
              <a:tr h="438862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שינויים בתאגיד קיים שלרשות יש אחזקה בו בשלב הגשת בקשה</a:t>
                      </a:r>
                      <a:r>
                        <a:rPr lang="he-IL" sz="1600" b="1" i="1" u="none" strike="noStrike" dirty="0">
                          <a:solidFill>
                            <a:srgbClr val="76923C"/>
                          </a:solidFill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 </a:t>
                      </a:r>
                      <a:endParaRPr lang="he-IL" sz="1600" b="1" i="0" u="none" strike="noStrike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שינויים שונים בתאגידים עירוניים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2017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מינהל לשלטון מקומי</a:t>
                      </a: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pPr algn="ctr" rtl="1" fontAlgn="t"/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0" marR="0" marT="0" marB="0"/>
                </a:tc>
              </a:tr>
              <a:tr h="438862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בקשה לאישור חריג בארנונה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פרטי תעריפי ארנונה עבור רשויות שביקשו שינוי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2017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מינהל לשלטון מקומי</a:t>
                      </a: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pPr algn="ctr" rtl="1" fontAlgn="t"/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0" marR="0" marT="0" marB="0"/>
                </a:tc>
              </a:tr>
              <a:tr h="492956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בקשה לאישור אשראי לטווח ארוך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פרטי </a:t>
                      </a:r>
                      <a:r>
                        <a:rPr lang="he-IL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אשראים</a:t>
                      </a:r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 שנתבקשו על-ידי הרשויות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2017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מינהל לשלטון מקומי</a:t>
                      </a: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pPr algn="ctr" rtl="1" fontAlgn="t"/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0" marR="0" marT="0" marB="0"/>
                </a:tc>
              </a:tr>
              <a:tr h="438862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חוקי </a:t>
                      </a:r>
                      <a:r>
                        <a:rPr lang="he-IL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עזר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פרטי חוקי עזר שנתבקש שינויים או חקיקתם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2017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מינהל לשלטון מקומי</a:t>
                      </a: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pPr algn="ctr" rtl="1" fontAlgn="t"/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0" marR="0" marT="0" marB="0"/>
                </a:tc>
              </a:tr>
              <a:tr h="649275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אפיון בקשה לשינוי מעמד מוניציפלי - בקשה לחלוקת הכנסות ושינוי גבולות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פרטי בקשות לשינוי גבולות בין רשויות שונות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2017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מינהל לשלטון מקומי</a:t>
                      </a: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pPr algn="ctr" rtl="1" fontAlgn="t"/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0" marR="0" marT="0" marB="0"/>
                </a:tc>
              </a:tr>
              <a:tr h="438862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בקשה לאישור משרה חדשה עבור רשות בהבראה/בהתייעלות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משרות חדשות לאישור ברשויות בהבראה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2017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מינהל לשלטון מקומי</a:t>
                      </a: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pPr algn="ctr" rtl="1" fontAlgn="t"/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0" marR="0" marT="0" marB="0"/>
                </a:tc>
              </a:tr>
              <a:tr h="438862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בקשה לאישור חוזה אישי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בקשות לחוזים אישיים ברשויות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2017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מינהל לשלטון מקומי</a:t>
                      </a: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pPr algn="ctr" rtl="1" fontAlgn="t"/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0" marR="0" marT="0" marB="0"/>
                </a:tc>
              </a:tr>
              <a:tr h="438862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בקשה לאישור עדכון דרגת הרשות לצורך עדכון שכר בחוזה אישי.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שינויים בדרגת הרשות לצורך עדכון שכר בחוזה אישי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2017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מינהל לשלטון מקומי</a:t>
                      </a: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pPr algn="ctr" rtl="1" fontAlgn="t"/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0" marR="0" marT="0" marB="0"/>
                </a:tc>
              </a:tr>
              <a:tr h="438862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בקשה לאישור עדכון שכר בחוזה אישי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בקשות לעדכון שכר.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2017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מינהל לשלטון מקומי</a:t>
                      </a: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pPr algn="ctr" rtl="1" fontAlgn="t"/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0" marR="0" marT="0" marB="0"/>
                </a:tc>
              </a:tr>
              <a:tr h="438862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בקשה לאישור ועדת השירות (מינוי קרובי משפחה)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בקשות לאישור מינויים לקרובי משפחה.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e-IL" sz="1600" b="0" i="0" u="none" strike="noStrike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2017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מינהל</a:t>
                      </a:r>
                      <a:r>
                        <a:rPr lang="he-I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Unicode MS" panose="020B0604020202020204" pitchFamily="34" charset="-128"/>
                          <a:ea typeface="Arial Unicode MS" panose="020B0604020202020204" pitchFamily="34" charset="-128"/>
                        </a:rPr>
                        <a:t> לשלטון מקומי</a:t>
                      </a: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pPr algn="ctr" rtl="1" fontAlgn="t"/>
                      <a:endParaRPr lang="he-IL" sz="1000" b="0" i="0" u="none" strike="noStrike" dirty="0">
                        <a:solidFill>
                          <a:srgbClr val="00000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3" name="מלבן 2"/>
          <p:cNvSpPr/>
          <p:nvPr/>
        </p:nvSpPr>
        <p:spPr>
          <a:xfrm>
            <a:off x="3261814" y="177421"/>
            <a:ext cx="62643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b="1" dirty="0">
                <a:solidFill>
                  <a:schemeClr val="accent5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המשך מיפוי מאגרי מידע המיועדים להנגשה – במסגרת החלטה 1933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408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976291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מלבן 1"/>
          <p:cNvSpPr/>
          <p:nvPr/>
        </p:nvSpPr>
        <p:spPr>
          <a:xfrm>
            <a:off x="9762916" y="95250"/>
            <a:ext cx="24290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b="1" dirty="0" smtClean="0"/>
              <a:t>פרסום </a:t>
            </a:r>
            <a:r>
              <a:rPr lang="he-IL" b="1" dirty="0"/>
              <a:t>דוחות הביקורת השנתיים ומגוון המידע </a:t>
            </a:r>
            <a:r>
              <a:rPr lang="he-IL" b="1" dirty="0" err="1" smtClean="0"/>
              <a:t>הרשותי</a:t>
            </a:r>
            <a:r>
              <a:rPr lang="he-IL" b="1" dirty="0" smtClean="0"/>
              <a:t> הפיננסי:</a:t>
            </a:r>
            <a:endParaRPr lang="he-IL" b="1" dirty="0"/>
          </a:p>
        </p:txBody>
      </p:sp>
      <p:sp>
        <p:nvSpPr>
          <p:cNvPr id="3" name="מלבן 2"/>
          <p:cNvSpPr/>
          <p:nvPr/>
        </p:nvSpPr>
        <p:spPr>
          <a:xfrm>
            <a:off x="7888406" y="2374709"/>
            <a:ext cx="1874510" cy="2033517"/>
          </a:xfrm>
          <a:prstGeom prst="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43783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/>
          <p:nvPr/>
        </p:nvPicPr>
        <p:blipFill rotWithShape="1">
          <a:blip r:embed="rId3"/>
          <a:srcRect l="2435" t="-2143" b="2143"/>
          <a:stretch/>
        </p:blipFill>
        <p:spPr>
          <a:xfrm>
            <a:off x="6115049" y="3234374"/>
            <a:ext cx="6023263" cy="3131818"/>
          </a:xfrm>
          <a:prstGeom prst="rect">
            <a:avLst/>
          </a:prstGeom>
        </p:spPr>
      </p:pic>
      <p:sp>
        <p:nvSpPr>
          <p:cNvPr id="5" name="מלבן מעוגל 4"/>
          <p:cNvSpPr/>
          <p:nvPr/>
        </p:nvSpPr>
        <p:spPr>
          <a:xfrm>
            <a:off x="247651" y="97483"/>
            <a:ext cx="4843248" cy="1030514"/>
          </a:xfrm>
          <a:prstGeom prst="roundRect">
            <a:avLst/>
          </a:prstGeom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 smtClean="0">
                <a:solidFill>
                  <a:schemeClr val="tx1"/>
                </a:solidFill>
              </a:rPr>
              <a:t>ריכוז </a:t>
            </a:r>
            <a:r>
              <a:rPr lang="he-IL" b="1" dirty="0" err="1" smtClean="0">
                <a:solidFill>
                  <a:schemeClr val="tx1"/>
                </a:solidFill>
              </a:rPr>
              <a:t>והנגשת</a:t>
            </a:r>
            <a:r>
              <a:rPr lang="he-IL" b="1" dirty="0" smtClean="0">
                <a:solidFill>
                  <a:schemeClr val="tx1"/>
                </a:solidFill>
              </a:rPr>
              <a:t> קולות קוראים לרשויות המקומיות באתר המשרד:</a:t>
            </a:r>
            <a:endParaRPr lang="he-IL" b="1" dirty="0">
              <a:solidFill>
                <a:schemeClr val="tx1"/>
              </a:solidFill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247650" y="1239583"/>
            <a:ext cx="4843248" cy="50805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/>
          <a:p>
            <a:r>
              <a:rPr lang="he-IL" sz="2000" dirty="0">
                <a:solidFill>
                  <a:schemeClr val="tx1"/>
                </a:solidFill>
              </a:rPr>
              <a:t>משרדי ממשלה וגופים ציבוריים אחרים מפרסמים </a:t>
            </a:r>
            <a:r>
              <a:rPr lang="he-IL" sz="2000" b="1" dirty="0">
                <a:solidFill>
                  <a:schemeClr val="tx1"/>
                </a:solidFill>
              </a:rPr>
              <a:t>קולות </a:t>
            </a:r>
            <a:r>
              <a:rPr lang="he-IL" sz="2000" b="1" dirty="0" smtClean="0">
                <a:solidFill>
                  <a:schemeClr val="tx1"/>
                </a:solidFill>
              </a:rPr>
              <a:t>קוראים והצעות תמיכה</a:t>
            </a:r>
            <a:r>
              <a:rPr lang="he-IL" sz="2000" dirty="0" smtClean="0">
                <a:solidFill>
                  <a:schemeClr val="tx1"/>
                </a:solidFill>
              </a:rPr>
              <a:t> בתחומים שיכולים לקדם את הרשויות המקומיות.</a:t>
            </a:r>
          </a:p>
          <a:p>
            <a:endParaRPr lang="he-IL" sz="2000" dirty="0" smtClean="0">
              <a:solidFill>
                <a:schemeClr val="tx1"/>
              </a:solidFill>
            </a:endParaRPr>
          </a:p>
          <a:p>
            <a:r>
              <a:rPr lang="he-IL" sz="2000" dirty="0" smtClean="0">
                <a:solidFill>
                  <a:schemeClr val="tx1"/>
                </a:solidFill>
              </a:rPr>
              <a:t>משרד </a:t>
            </a:r>
            <a:r>
              <a:rPr lang="he-IL" sz="2000" dirty="0">
                <a:solidFill>
                  <a:schemeClr val="tx1"/>
                </a:solidFill>
              </a:rPr>
              <a:t>הפנים-אגף בכיר לתכנון מדיניות, בשיתוף אגף למערכות מידע, </a:t>
            </a:r>
            <a:r>
              <a:rPr lang="he-IL" sz="2000" dirty="0" smtClean="0">
                <a:solidFill>
                  <a:schemeClr val="tx1"/>
                </a:solidFill>
              </a:rPr>
              <a:t>יצא </a:t>
            </a:r>
            <a:r>
              <a:rPr lang="he-IL" sz="2000" dirty="0">
                <a:solidFill>
                  <a:schemeClr val="tx1"/>
                </a:solidFill>
              </a:rPr>
              <a:t>בפרויקט של פרסום </a:t>
            </a:r>
            <a:r>
              <a:rPr lang="he-IL" sz="2000" dirty="0" smtClean="0">
                <a:solidFill>
                  <a:schemeClr val="tx1"/>
                </a:solidFill>
              </a:rPr>
              <a:t>ואיחוד קולות </a:t>
            </a:r>
            <a:r>
              <a:rPr lang="he-IL" sz="2000" dirty="0">
                <a:solidFill>
                  <a:schemeClr val="tx1"/>
                </a:solidFill>
              </a:rPr>
              <a:t>קוראים הרלוונטיים עבור הרשויות </a:t>
            </a:r>
            <a:r>
              <a:rPr lang="he-IL" sz="2000" dirty="0" smtClean="0">
                <a:solidFill>
                  <a:schemeClr val="tx1"/>
                </a:solidFill>
              </a:rPr>
              <a:t>המקומיות </a:t>
            </a:r>
            <a:r>
              <a:rPr lang="he-IL" sz="2000" dirty="0">
                <a:solidFill>
                  <a:schemeClr val="tx1"/>
                </a:solidFill>
              </a:rPr>
              <a:t>תחת מסגרת </a:t>
            </a:r>
            <a:r>
              <a:rPr lang="he-IL" sz="2000" dirty="0" smtClean="0">
                <a:solidFill>
                  <a:schemeClr val="tx1"/>
                </a:solidFill>
              </a:rPr>
              <a:t>אחת, באתר המשרד.</a:t>
            </a:r>
            <a:endParaRPr lang="he-IL" sz="2000" dirty="0">
              <a:solidFill>
                <a:schemeClr val="tx1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749" y="3954100"/>
            <a:ext cx="1276350" cy="1249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מלבן מעוגל 7"/>
          <p:cNvSpPr/>
          <p:nvPr/>
        </p:nvSpPr>
        <p:spPr>
          <a:xfrm>
            <a:off x="6115050" y="97057"/>
            <a:ext cx="6023262" cy="1030514"/>
          </a:xfrm>
          <a:prstGeom prst="roundRect">
            <a:avLst/>
          </a:prstGeom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 err="1" smtClean="0">
                <a:solidFill>
                  <a:schemeClr val="tx1"/>
                </a:solidFill>
              </a:rPr>
              <a:t>הנגשת</a:t>
            </a:r>
            <a:r>
              <a:rPr lang="he-IL" b="1" dirty="0" smtClean="0">
                <a:solidFill>
                  <a:schemeClr val="tx1"/>
                </a:solidFill>
              </a:rPr>
              <a:t> פעילות הוועדות </a:t>
            </a:r>
            <a:r>
              <a:rPr lang="he-IL" b="1" dirty="0">
                <a:solidFill>
                  <a:schemeClr val="tx1"/>
                </a:solidFill>
              </a:rPr>
              <a:t>הגיאוגרפיות באתר משרד </a:t>
            </a:r>
            <a:r>
              <a:rPr lang="he-IL" b="1" dirty="0" smtClean="0">
                <a:solidFill>
                  <a:schemeClr val="tx1"/>
                </a:solidFill>
              </a:rPr>
              <a:t>הפנים:</a:t>
            </a:r>
            <a:endParaRPr lang="he-IL" b="1" dirty="0">
              <a:solidFill>
                <a:schemeClr val="tx1"/>
              </a:solidFill>
            </a:endParaRPr>
          </a:p>
        </p:txBody>
      </p:sp>
      <p:sp>
        <p:nvSpPr>
          <p:cNvPr id="9" name="מלבן 8"/>
          <p:cNvSpPr/>
          <p:nvPr/>
        </p:nvSpPr>
        <p:spPr>
          <a:xfrm>
            <a:off x="6115048" y="1220533"/>
            <a:ext cx="6023263" cy="20138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/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he-IL" dirty="0">
                <a:solidFill>
                  <a:schemeClr val="tx1"/>
                </a:solidFill>
              </a:rPr>
              <a:t>כתבי המנדט של כל שבע הועדות מועלים באופן רציף לאתר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he-IL" dirty="0">
                <a:solidFill>
                  <a:schemeClr val="tx1"/>
                </a:solidFill>
              </a:rPr>
              <a:t>נושאי הדיון, הבקשות המפורטות, המפות והמסמכים הנלווים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he-IL" dirty="0">
                <a:solidFill>
                  <a:schemeClr val="tx1"/>
                </a:solidFill>
              </a:rPr>
              <a:t>הקלטות </a:t>
            </a:r>
            <a:r>
              <a:rPr lang="he-IL" dirty="0" err="1">
                <a:solidFill>
                  <a:schemeClr val="tx1"/>
                </a:solidFill>
              </a:rPr>
              <a:t>ותימלולים</a:t>
            </a:r>
            <a:r>
              <a:rPr lang="he-IL" dirty="0">
                <a:solidFill>
                  <a:schemeClr val="tx1"/>
                </a:solidFill>
              </a:rPr>
              <a:t> של כלל דיוני הועדה עם גורמים חיצוניים, כולל המסמכים הנלווים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he-IL" dirty="0">
                <a:solidFill>
                  <a:schemeClr val="tx1"/>
                </a:solidFill>
              </a:rPr>
              <a:t>דו"חות הועדה, לפני הגשתם לשר – </a:t>
            </a:r>
            <a:r>
              <a:rPr lang="he-IL" dirty="0" smtClean="0">
                <a:solidFill>
                  <a:schemeClr val="tx1"/>
                </a:solidFill>
              </a:rPr>
              <a:t>מועלים להתייחסות </a:t>
            </a:r>
            <a:r>
              <a:rPr lang="he-IL" dirty="0">
                <a:solidFill>
                  <a:schemeClr val="tx1"/>
                </a:solidFill>
              </a:rPr>
              <a:t>שני הצדדים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he-IL" dirty="0">
                <a:solidFill>
                  <a:schemeClr val="tx1"/>
                </a:solidFill>
              </a:rPr>
              <a:t>דו"חות הועדה המלאים</a:t>
            </a:r>
          </a:p>
        </p:txBody>
      </p:sp>
      <p:pic>
        <p:nvPicPr>
          <p:cNvPr id="11" name="תמונה 10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500" y="5361046"/>
            <a:ext cx="2278748" cy="967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198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6" t="7222" r="24636" b="29444"/>
          <a:stretch/>
        </p:blipFill>
        <p:spPr bwMode="auto">
          <a:xfrm>
            <a:off x="0" y="0"/>
            <a:ext cx="9792758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792758" y="-1006"/>
            <a:ext cx="2399242" cy="34778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פרסום </a:t>
            </a:r>
            <a:r>
              <a:rPr lang="he-IL" sz="2000" b="1" dirty="0"/>
              <a:t>חוקי העזר, בעדכון רבעוני, באתר המשרד: </a:t>
            </a:r>
          </a:p>
          <a:p>
            <a:endParaRPr lang="he-IL" sz="20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he-IL" sz="2000" b="1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he-IL" sz="20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he-IL" sz="2000" b="1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he-IL" sz="2000" b="1" dirty="0"/>
          </a:p>
          <a:p>
            <a:endParaRPr lang="he-IL" sz="2000" b="1" dirty="0" smtClean="0"/>
          </a:p>
          <a:p>
            <a:endParaRPr lang="he-IL" sz="2000" b="1" dirty="0"/>
          </a:p>
          <a:p>
            <a:endParaRPr lang="he-IL" sz="2000" b="1" dirty="0"/>
          </a:p>
        </p:txBody>
      </p:sp>
      <p:sp>
        <p:nvSpPr>
          <p:cNvPr id="2" name="מלבן 1"/>
          <p:cNvSpPr/>
          <p:nvPr/>
        </p:nvSpPr>
        <p:spPr>
          <a:xfrm>
            <a:off x="8534400" y="2143125"/>
            <a:ext cx="1076325" cy="27622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02853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81" t="6730" r="18438" b="4602"/>
          <a:stretch/>
        </p:blipFill>
        <p:spPr bwMode="auto">
          <a:xfrm>
            <a:off x="-1" y="0"/>
            <a:ext cx="9165150" cy="6856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353550" y="75194"/>
            <a:ext cx="2838450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פרסום </a:t>
            </a:r>
            <a:r>
              <a:rPr lang="he-IL" sz="2000" b="1" dirty="0"/>
              <a:t>חוזרי מנכ"ל באתר המשרד: </a:t>
            </a:r>
          </a:p>
          <a:p>
            <a:endParaRPr lang="he-IL" sz="2000" b="1" dirty="0"/>
          </a:p>
        </p:txBody>
      </p:sp>
    </p:spTree>
    <p:extLst>
      <p:ext uri="{BB962C8B-B14F-4D97-AF65-F5344CB8AC3E}">
        <p14:creationId xmlns:p14="http://schemas.microsoft.com/office/powerpoint/2010/main" val="2371895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תמונה 2" descr="image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0075"/>
            <a:ext cx="12146472" cy="625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38300" y="75194"/>
            <a:ext cx="10553700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/>
              <a:t>פרסום ועדכון דף הרשות במערכת </a:t>
            </a:r>
            <a:r>
              <a:rPr lang="he-IL" sz="2000" b="1" dirty="0" err="1" smtClean="0"/>
              <a:t>זוית</a:t>
            </a:r>
            <a:r>
              <a:rPr lang="he-IL" sz="2000" b="1" dirty="0" smtClean="0"/>
              <a:t> מקומית: </a:t>
            </a:r>
            <a:endParaRPr lang="he-IL" sz="2000" b="1" dirty="0"/>
          </a:p>
          <a:p>
            <a:endParaRPr lang="he-IL" sz="2000" b="1" dirty="0"/>
          </a:p>
        </p:txBody>
      </p:sp>
    </p:spTree>
    <p:extLst>
      <p:ext uri="{BB962C8B-B14F-4D97-AF65-F5344CB8AC3E}">
        <p14:creationId xmlns:p14="http://schemas.microsoft.com/office/powerpoint/2010/main" val="232863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 rotWithShape="1">
          <a:blip r:embed="rId3"/>
          <a:srcRect t="9481" b="3793"/>
          <a:stretch/>
        </p:blipFill>
        <p:spPr>
          <a:xfrm>
            <a:off x="11682" y="1012064"/>
            <a:ext cx="12180317" cy="5921090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 rotWithShape="1">
          <a:blip r:embed="rId4"/>
          <a:srcRect l="22615" t="50944" r="59476" b="22036"/>
          <a:stretch/>
        </p:blipFill>
        <p:spPr>
          <a:xfrm>
            <a:off x="1919239" y="1774280"/>
            <a:ext cx="1681172" cy="1426735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7147" y="2097682"/>
            <a:ext cx="1645516" cy="2370521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6"/>
          <a:srcRect l="21921" t="55836" r="59489" b="27569"/>
          <a:stretch/>
        </p:blipFill>
        <p:spPr>
          <a:xfrm>
            <a:off x="43816" y="4993727"/>
            <a:ext cx="1953492" cy="980903"/>
          </a:xfrm>
          <a:prstGeom prst="rect">
            <a:avLst/>
          </a:prstGeom>
        </p:spPr>
      </p:pic>
      <p:cxnSp>
        <p:nvCxnSpPr>
          <p:cNvPr id="9" name="מחבר חץ ישר 8"/>
          <p:cNvCxnSpPr/>
          <p:nvPr/>
        </p:nvCxnSpPr>
        <p:spPr>
          <a:xfrm flipH="1">
            <a:off x="2743200" y="3200399"/>
            <a:ext cx="83128" cy="1478081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מחבר חץ ישר 9"/>
          <p:cNvCxnSpPr/>
          <p:nvPr/>
        </p:nvCxnSpPr>
        <p:spPr>
          <a:xfrm>
            <a:off x="1809452" y="3748550"/>
            <a:ext cx="496685" cy="719653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מחבר חץ ישר 13"/>
          <p:cNvCxnSpPr/>
          <p:nvPr/>
        </p:nvCxnSpPr>
        <p:spPr>
          <a:xfrm flipV="1">
            <a:off x="1919239" y="5320145"/>
            <a:ext cx="699270" cy="476108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תמונה 15"/>
          <p:cNvPicPr>
            <a:picLocks noChangeAspect="1"/>
          </p:cNvPicPr>
          <p:nvPr/>
        </p:nvPicPr>
        <p:blipFill rotWithShape="1">
          <a:blip r:embed="rId7"/>
          <a:srcRect l="76314" t="22055" b="41871"/>
          <a:stretch/>
        </p:blipFill>
        <p:spPr>
          <a:xfrm>
            <a:off x="6942763" y="4678480"/>
            <a:ext cx="2391041" cy="2048421"/>
          </a:xfrm>
          <a:prstGeom prst="rect">
            <a:avLst/>
          </a:prstGeom>
        </p:spPr>
      </p:pic>
      <p:sp>
        <p:nvSpPr>
          <p:cNvPr id="11" name="מלבן 10"/>
          <p:cNvSpPr/>
          <p:nvPr/>
        </p:nvSpPr>
        <p:spPr>
          <a:xfrm>
            <a:off x="3048000" y="2967335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e-IL" dirty="0">
                <a:solidFill>
                  <a:schemeClr val="bg1"/>
                </a:solidFill>
              </a:rPr>
              <a:t>מערכות גאוגרפיות  </a:t>
            </a:r>
            <a:br>
              <a:rPr lang="he-IL" dirty="0">
                <a:solidFill>
                  <a:schemeClr val="bg1"/>
                </a:solidFill>
              </a:rPr>
            </a:br>
            <a:r>
              <a:rPr lang="he-IL" dirty="0">
                <a:solidFill>
                  <a:schemeClr val="bg1"/>
                </a:solidFill>
              </a:rPr>
              <a:t/>
            </a:r>
            <a:br>
              <a:rPr lang="he-IL" dirty="0">
                <a:solidFill>
                  <a:schemeClr val="bg1"/>
                </a:solidFill>
              </a:rPr>
            </a:br>
            <a:r>
              <a:rPr lang="he-IL" dirty="0">
                <a:solidFill>
                  <a:schemeClr val="bg1"/>
                </a:solidFill>
              </a:rPr>
              <a:t>משרד הפנים </a:t>
            </a:r>
            <a:endParaRPr lang="he-IL" dirty="0"/>
          </a:p>
        </p:txBody>
      </p:sp>
      <p:sp>
        <p:nvSpPr>
          <p:cNvPr id="15" name="TextBox 14"/>
          <p:cNvSpPr txBox="1"/>
          <p:nvPr/>
        </p:nvSpPr>
        <p:spPr>
          <a:xfrm>
            <a:off x="1100168" y="482135"/>
            <a:ext cx="11077749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GIS</a:t>
            </a:r>
            <a:r>
              <a:rPr lang="he-IL" sz="24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– מערכות אינפורמציה גיאוגרפיות – משרד הפנים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86318" y="-30465"/>
            <a:ext cx="1107774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b="1" u="sng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פרויקטים נוספים של המשרד בתחום </a:t>
            </a:r>
            <a:r>
              <a:rPr lang="he-IL" sz="2800" b="1" u="sng" dirty="0" err="1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800" b="1" u="sng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המידע לציבור:</a:t>
            </a:r>
          </a:p>
        </p:txBody>
      </p:sp>
    </p:spTree>
    <p:extLst>
      <p:ext uri="{BB962C8B-B14F-4D97-AF65-F5344CB8AC3E}">
        <p14:creationId xmlns:p14="http://schemas.microsoft.com/office/powerpoint/2010/main" val="3910552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/>
          <p:cNvSpPr/>
          <p:nvPr/>
        </p:nvSpPr>
        <p:spPr>
          <a:xfrm>
            <a:off x="4082287" y="509885"/>
            <a:ext cx="619913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תודה על ההקשבה!</a:t>
            </a:r>
          </a:p>
          <a:p>
            <a:pPr algn="ctr"/>
            <a:endParaRPr lang="he-IL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he-IL" sz="5400" b="1" cap="none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he-IL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	</a:t>
            </a:r>
            <a:r>
              <a:rPr lang="he-IL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				שאלות?</a:t>
            </a:r>
            <a:endParaRPr lang="he-IL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8128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710C1DD-16ED-4550-8714-BDA3AB477D40}"/>
</file>

<file path=customXml/itemProps2.xml><?xml version="1.0" encoding="utf-8"?>
<ds:datastoreItem xmlns:ds="http://schemas.openxmlformats.org/officeDocument/2006/customXml" ds:itemID="{8F031C3E-94C9-49E4-8368-0B2353F392FF}"/>
</file>

<file path=customXml/itemProps3.xml><?xml version="1.0" encoding="utf-8"?>
<ds:datastoreItem xmlns:ds="http://schemas.openxmlformats.org/officeDocument/2006/customXml" ds:itemID="{80455309-82F4-44FB-86FD-755C385339BD}"/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4784</TotalTime>
  <Words>1264</Words>
  <Application>Microsoft Office PowerPoint</Application>
  <PresentationFormat>מותאם אישית</PresentationFormat>
  <Paragraphs>335</Paragraphs>
  <Slides>19</Slides>
  <Notes>4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19</vt:i4>
      </vt:variant>
    </vt:vector>
  </HeadingPairs>
  <TitlesOfParts>
    <vt:vector size="20" baseType="lpstr">
      <vt:lpstr>Retrospect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אורח</dc:creator>
  <cp:lastModifiedBy>מעיין זקן</cp:lastModifiedBy>
  <cp:revision>59</cp:revision>
  <cp:lastPrinted>2017-11-19T11:08:59Z</cp:lastPrinted>
  <dcterms:created xsi:type="dcterms:W3CDTF">2017-07-06T09:47:58Z</dcterms:created>
  <dcterms:modified xsi:type="dcterms:W3CDTF">2017-11-20T06:09:28Z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2021283</vt:r8>
  </property>
</Properties>
</file>