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56" r:id="rId2"/>
    <p:sldId id="267" r:id="rId3"/>
    <p:sldId id="264" r:id="rId4"/>
    <p:sldId id="257" r:id="rId5"/>
    <p:sldId id="259" r:id="rId6"/>
    <p:sldId id="260" r:id="rId7"/>
    <p:sldId id="258" r:id="rId8"/>
    <p:sldId id="265" r:id="rId9"/>
    <p:sldId id="266" r:id="rId10"/>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snapToGrid="0">
      <p:cViewPr varScale="1">
        <p:scale>
          <a:sx n="110" d="100"/>
          <a:sy n="110" d="100"/>
        </p:scale>
        <p:origin x="594"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customXml" Target="../customXml/item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438243-B2BB-4EB2-AC49-1D91008086FA}" type="datetimeFigureOut">
              <a:rPr lang="he-IL" smtClean="0"/>
              <a:t>ב'/כסלו/תשע"ח</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0B400217-F447-49D8-9EB8-64D2361698C0}" type="slidenum">
              <a:rPr lang="he-IL" smtClean="0"/>
              <a:t>‹#›</a:t>
            </a:fld>
            <a:endParaRPr lang="he-I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8435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438243-B2BB-4EB2-AC49-1D91008086FA}" type="datetimeFigureOut">
              <a:rPr lang="he-IL" smtClean="0"/>
              <a:t>ב'/כסלו/תשע"ח</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0B400217-F447-49D8-9EB8-64D2361698C0}" type="slidenum">
              <a:rPr lang="he-IL" smtClean="0"/>
              <a:t>‹#›</a:t>
            </a:fld>
            <a:endParaRPr lang="he-IL"/>
          </a:p>
        </p:txBody>
      </p:sp>
    </p:spTree>
    <p:extLst>
      <p:ext uri="{BB962C8B-B14F-4D97-AF65-F5344CB8AC3E}">
        <p14:creationId xmlns:p14="http://schemas.microsoft.com/office/powerpoint/2010/main" val="1510034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438243-B2BB-4EB2-AC49-1D91008086FA}" type="datetimeFigureOut">
              <a:rPr lang="he-IL" smtClean="0"/>
              <a:t>ב'/כסלו/תשע"ח</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0B400217-F447-49D8-9EB8-64D2361698C0}" type="slidenum">
              <a:rPr lang="he-IL" smtClean="0"/>
              <a:t>‹#›</a:t>
            </a:fld>
            <a:endParaRPr lang="he-I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5011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8438243-B2BB-4EB2-AC49-1D91008086FA}" type="datetimeFigureOut">
              <a:rPr lang="he-IL" smtClean="0"/>
              <a:t>ב'/כסלו/תשע"ח</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0B400217-F447-49D8-9EB8-64D2361698C0}" type="slidenum">
              <a:rPr lang="he-IL" smtClean="0"/>
              <a:t>‹#›</a:t>
            </a:fld>
            <a:endParaRPr lang="he-IL"/>
          </a:p>
        </p:txBody>
      </p:sp>
    </p:spTree>
    <p:extLst>
      <p:ext uri="{BB962C8B-B14F-4D97-AF65-F5344CB8AC3E}">
        <p14:creationId xmlns:p14="http://schemas.microsoft.com/office/powerpoint/2010/main" val="1846071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8438243-B2BB-4EB2-AC49-1D91008086FA}" type="datetimeFigureOut">
              <a:rPr lang="he-IL" smtClean="0"/>
              <a:t>ב'/כסלו/תשע"ח</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0B400217-F447-49D8-9EB8-64D2361698C0}" type="slidenum">
              <a:rPr lang="he-IL" smtClean="0"/>
              <a:t>‹#›</a:t>
            </a:fld>
            <a:endParaRPr lang="he-IL"/>
          </a:p>
        </p:txBody>
      </p:sp>
    </p:spTree>
    <p:extLst>
      <p:ext uri="{BB962C8B-B14F-4D97-AF65-F5344CB8AC3E}">
        <p14:creationId xmlns:p14="http://schemas.microsoft.com/office/powerpoint/2010/main" val="2876092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8438243-B2BB-4EB2-AC49-1D91008086FA}" type="datetimeFigureOut">
              <a:rPr lang="he-IL" smtClean="0"/>
              <a:t>ב'/כסלו/תשע"ח</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0B400217-F447-49D8-9EB8-64D2361698C0}" type="slidenum">
              <a:rPr lang="he-IL" smtClean="0"/>
              <a:t>‹#›</a:t>
            </a:fld>
            <a:endParaRPr lang="he-IL"/>
          </a:p>
        </p:txBody>
      </p:sp>
    </p:spTree>
    <p:extLst>
      <p:ext uri="{BB962C8B-B14F-4D97-AF65-F5344CB8AC3E}">
        <p14:creationId xmlns:p14="http://schemas.microsoft.com/office/powerpoint/2010/main" val="3930834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78438243-B2BB-4EB2-AC49-1D91008086FA}" type="datetimeFigureOut">
              <a:rPr lang="he-IL" smtClean="0"/>
              <a:t>ב'/כסלו/תשע"ח</a:t>
            </a:fld>
            <a:endParaRPr lang="he-I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he-IL"/>
          </a:p>
        </p:txBody>
      </p:sp>
      <p:sp>
        <p:nvSpPr>
          <p:cNvPr id="9" name="Slide Number Placeholder 8"/>
          <p:cNvSpPr>
            <a:spLocks noGrp="1"/>
          </p:cNvSpPr>
          <p:nvPr>
            <p:ph type="sldNum" sz="quarter" idx="12"/>
          </p:nvPr>
        </p:nvSpPr>
        <p:spPr/>
        <p:txBody>
          <a:bodyPr/>
          <a:lstStyle/>
          <a:p>
            <a:fld id="{0B400217-F447-49D8-9EB8-64D2361698C0}" type="slidenum">
              <a:rPr lang="he-IL" smtClean="0"/>
              <a:t>‹#›</a:t>
            </a:fld>
            <a:endParaRPr lang="he-IL"/>
          </a:p>
        </p:txBody>
      </p:sp>
    </p:spTree>
    <p:extLst>
      <p:ext uri="{BB962C8B-B14F-4D97-AF65-F5344CB8AC3E}">
        <p14:creationId xmlns:p14="http://schemas.microsoft.com/office/powerpoint/2010/main" val="718918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78438243-B2BB-4EB2-AC49-1D91008086FA}" type="datetimeFigureOut">
              <a:rPr lang="he-IL" smtClean="0"/>
              <a:t>ב'/כסלו/תשע"ח</a:t>
            </a:fld>
            <a:endParaRPr lang="he-I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he-I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B400217-F447-49D8-9EB8-64D2361698C0}" type="slidenum">
              <a:rPr lang="he-IL" smtClean="0"/>
              <a:t>‹#›</a:t>
            </a:fld>
            <a:endParaRPr lang="he-IL"/>
          </a:p>
        </p:txBody>
      </p:sp>
    </p:spTree>
    <p:extLst>
      <p:ext uri="{BB962C8B-B14F-4D97-AF65-F5344CB8AC3E}">
        <p14:creationId xmlns:p14="http://schemas.microsoft.com/office/powerpoint/2010/main" val="1393995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438243-B2BB-4EB2-AC49-1D91008086FA}" type="datetimeFigureOut">
              <a:rPr lang="he-IL" smtClean="0"/>
              <a:t>ב'/כסלו/תשע"ח</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0B400217-F447-49D8-9EB8-64D2361698C0}" type="slidenum">
              <a:rPr lang="he-IL" smtClean="0"/>
              <a:t>‹#›</a:t>
            </a:fld>
            <a:endParaRPr lang="he-IL"/>
          </a:p>
        </p:txBody>
      </p:sp>
    </p:spTree>
    <p:extLst>
      <p:ext uri="{BB962C8B-B14F-4D97-AF65-F5344CB8AC3E}">
        <p14:creationId xmlns:p14="http://schemas.microsoft.com/office/powerpoint/2010/main" val="39508221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438243-B2BB-4EB2-AC49-1D91008086FA}" type="datetimeFigureOut">
              <a:rPr lang="he-IL" smtClean="0"/>
              <a:t>ב'/כסלו/תשע"ח</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0B400217-F447-49D8-9EB8-64D2361698C0}" type="slidenum">
              <a:rPr lang="he-IL" smtClean="0"/>
              <a:t>‹#›</a:t>
            </a:fld>
            <a:endParaRPr lang="he-IL"/>
          </a:p>
        </p:txBody>
      </p:sp>
    </p:spTree>
    <p:extLst>
      <p:ext uri="{BB962C8B-B14F-4D97-AF65-F5344CB8AC3E}">
        <p14:creationId xmlns:p14="http://schemas.microsoft.com/office/powerpoint/2010/main" val="1713940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438243-B2BB-4EB2-AC49-1D91008086FA}" type="datetimeFigureOut">
              <a:rPr lang="he-IL" smtClean="0"/>
              <a:t>ב'/כסלו/תשע"ח</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0B400217-F447-49D8-9EB8-64D2361698C0}" type="slidenum">
              <a:rPr lang="he-IL" smtClean="0"/>
              <a:t>‹#›</a:t>
            </a:fld>
            <a:endParaRPr lang="he-IL"/>
          </a:p>
        </p:txBody>
      </p:sp>
    </p:spTree>
    <p:extLst>
      <p:ext uri="{BB962C8B-B14F-4D97-AF65-F5344CB8AC3E}">
        <p14:creationId xmlns:p14="http://schemas.microsoft.com/office/powerpoint/2010/main" val="2678904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78438243-B2BB-4EB2-AC49-1D91008086FA}" type="datetimeFigureOut">
              <a:rPr lang="he-IL" smtClean="0"/>
              <a:t>ב'/כסלו/תשע"ח</a:t>
            </a:fld>
            <a:endParaRPr lang="he-I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he-I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B400217-F447-49D8-9EB8-64D2361698C0}" type="slidenum">
              <a:rPr lang="he-IL" smtClean="0"/>
              <a:t>‹#›</a:t>
            </a:fld>
            <a:endParaRPr lang="he-I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979394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1"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r" defTabSz="914400" rtl="1"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r" defTabSz="914400" rtl="1"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2524836" y="1771479"/>
            <a:ext cx="7383439" cy="1754326"/>
          </a:xfrm>
          <a:prstGeom prst="rect">
            <a:avLst/>
          </a:prstGeom>
          <a:noFill/>
        </p:spPr>
        <p:txBody>
          <a:bodyPr wrap="square" rtlCol="1">
            <a:spAutoFit/>
          </a:bodyPr>
          <a:lstStyle/>
          <a:p>
            <a:pPr algn="ctr"/>
            <a:r>
              <a:rPr lang="he-IL" sz="3600" dirty="0" smtClean="0">
                <a:solidFill>
                  <a:schemeClr val="accent3">
                    <a:lumMod val="75000"/>
                  </a:schemeClr>
                </a:solidFill>
                <a:latin typeface="Retro Perspective" panose="02000503000000000000" pitchFamily="2" charset="-79"/>
                <a:cs typeface="Retro Perspective" panose="02000503000000000000" pitchFamily="2" charset="-79"/>
              </a:rPr>
              <a:t>מדד השקיפות</a:t>
            </a:r>
          </a:p>
          <a:p>
            <a:pPr algn="ctr"/>
            <a:endParaRPr lang="he-IL" sz="3600" dirty="0">
              <a:solidFill>
                <a:schemeClr val="accent3">
                  <a:lumMod val="75000"/>
                </a:schemeClr>
              </a:solidFill>
              <a:latin typeface="Retro Perspective" panose="02000503000000000000" pitchFamily="2" charset="-79"/>
              <a:cs typeface="Retro Perspective" panose="02000503000000000000" pitchFamily="2" charset="-79"/>
            </a:endParaRPr>
          </a:p>
          <a:p>
            <a:pPr algn="ctr"/>
            <a:r>
              <a:rPr lang="he-IL" sz="3600" dirty="0" smtClean="0">
                <a:solidFill>
                  <a:schemeClr val="accent3">
                    <a:lumMod val="75000"/>
                  </a:schemeClr>
                </a:solidFill>
                <a:latin typeface="Retro Perspective" panose="02000503000000000000" pitchFamily="2" charset="-79"/>
                <a:cs typeface="Retro Perspective" panose="02000503000000000000" pitchFamily="2" charset="-79"/>
              </a:rPr>
              <a:t>המשרד לפיתוח הפריפריה, הנגב והגליל</a:t>
            </a:r>
            <a:endParaRPr lang="he-IL" sz="3600" dirty="0">
              <a:solidFill>
                <a:schemeClr val="accent3">
                  <a:lumMod val="75000"/>
                </a:schemeClr>
              </a:solidFill>
              <a:latin typeface="Retro Perspective" panose="02000503000000000000" pitchFamily="2" charset="-79"/>
              <a:cs typeface="Retro Perspective" panose="02000503000000000000" pitchFamily="2" charset="-79"/>
            </a:endParaRPr>
          </a:p>
        </p:txBody>
      </p:sp>
    </p:spTree>
    <p:extLst>
      <p:ext uri="{BB962C8B-B14F-4D97-AF65-F5344CB8AC3E}">
        <p14:creationId xmlns:p14="http://schemas.microsoft.com/office/powerpoint/2010/main" val="2599698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6822831" y="365760"/>
            <a:ext cx="4806461" cy="523220"/>
          </a:xfrm>
          <a:prstGeom prst="rect">
            <a:avLst/>
          </a:prstGeom>
          <a:noFill/>
        </p:spPr>
        <p:txBody>
          <a:bodyPr wrap="square" rtlCol="1">
            <a:spAutoFit/>
          </a:bodyPr>
          <a:lstStyle/>
          <a:p>
            <a:r>
              <a:rPr lang="he-IL" sz="2800" dirty="0" smtClean="0">
                <a:solidFill>
                  <a:schemeClr val="accent3">
                    <a:lumMod val="75000"/>
                  </a:schemeClr>
                </a:solidFill>
                <a:latin typeface="Retro Perspective" panose="02000503000000000000" pitchFamily="2" charset="-79"/>
                <a:cs typeface="Retro Perspective" panose="02000503000000000000" pitchFamily="2" charset="-79"/>
              </a:rPr>
              <a:t>תעודת הזהות של המשרד</a:t>
            </a:r>
            <a:endParaRPr lang="he-IL" sz="2800" dirty="0">
              <a:solidFill>
                <a:schemeClr val="accent3">
                  <a:lumMod val="75000"/>
                </a:schemeClr>
              </a:solidFill>
              <a:latin typeface="Retro Perspective" panose="02000503000000000000" pitchFamily="2" charset="-79"/>
              <a:cs typeface="Retro Perspective" panose="02000503000000000000" pitchFamily="2" charset="-79"/>
            </a:endParaRPr>
          </a:p>
        </p:txBody>
      </p:sp>
      <p:sp>
        <p:nvSpPr>
          <p:cNvPr id="8" name="TextBox 7"/>
          <p:cNvSpPr txBox="1"/>
          <p:nvPr/>
        </p:nvSpPr>
        <p:spPr>
          <a:xfrm>
            <a:off x="2630658" y="888980"/>
            <a:ext cx="8998634" cy="3170099"/>
          </a:xfrm>
          <a:prstGeom prst="rect">
            <a:avLst/>
          </a:prstGeom>
          <a:noFill/>
        </p:spPr>
        <p:txBody>
          <a:bodyPr wrap="square" rtlCol="1">
            <a:spAutoFit/>
          </a:bodyPr>
          <a:lstStyle/>
          <a:p>
            <a:pPr>
              <a:lnSpc>
                <a:spcPct val="200000"/>
              </a:lnSpc>
            </a:pPr>
            <a:r>
              <a:rPr lang="he-IL" sz="2000" b="1" dirty="0" smtClean="0">
                <a:solidFill>
                  <a:schemeClr val="accent6">
                    <a:lumMod val="50000"/>
                  </a:schemeClr>
                </a:solidFill>
                <a:latin typeface="Calibri" panose="020F0502020204030204" pitchFamily="34" charset="0"/>
                <a:cs typeface="Calibri" panose="020F0502020204030204" pitchFamily="34" charset="0"/>
              </a:rPr>
              <a:t>השר: אריה </a:t>
            </a:r>
            <a:r>
              <a:rPr lang="he-IL" sz="2000" b="1" dirty="0" err="1" smtClean="0">
                <a:solidFill>
                  <a:schemeClr val="accent6">
                    <a:lumMod val="50000"/>
                  </a:schemeClr>
                </a:solidFill>
                <a:latin typeface="Calibri" panose="020F0502020204030204" pitchFamily="34" charset="0"/>
                <a:cs typeface="Calibri" panose="020F0502020204030204" pitchFamily="34" charset="0"/>
              </a:rPr>
              <a:t>מכלוף</a:t>
            </a:r>
            <a:r>
              <a:rPr lang="he-IL" sz="2000" b="1" dirty="0" smtClean="0">
                <a:solidFill>
                  <a:schemeClr val="accent6">
                    <a:lumMod val="50000"/>
                  </a:schemeClr>
                </a:solidFill>
                <a:latin typeface="Calibri" panose="020F0502020204030204" pitchFamily="34" charset="0"/>
                <a:cs typeface="Calibri" panose="020F0502020204030204" pitchFamily="34" charset="0"/>
              </a:rPr>
              <a:t> דרעי</a:t>
            </a:r>
          </a:p>
          <a:p>
            <a:pPr>
              <a:lnSpc>
                <a:spcPct val="200000"/>
              </a:lnSpc>
            </a:pPr>
            <a:r>
              <a:rPr lang="he-IL" sz="2000" b="1" dirty="0" smtClean="0">
                <a:solidFill>
                  <a:schemeClr val="accent6">
                    <a:lumMod val="50000"/>
                  </a:schemeClr>
                </a:solidFill>
                <a:latin typeface="Calibri" panose="020F0502020204030204" pitchFamily="34" charset="0"/>
                <a:cs typeface="Calibri" panose="020F0502020204030204" pitchFamily="34" charset="0"/>
              </a:rPr>
              <a:t>מנכ"ל המשרד: אריאל משעל</a:t>
            </a:r>
          </a:p>
          <a:p>
            <a:pPr>
              <a:lnSpc>
                <a:spcPct val="200000"/>
              </a:lnSpc>
            </a:pPr>
            <a:r>
              <a:rPr lang="he-IL" sz="2000" b="1" dirty="0" smtClean="0">
                <a:solidFill>
                  <a:schemeClr val="accent6">
                    <a:lumMod val="50000"/>
                  </a:schemeClr>
                </a:solidFill>
                <a:latin typeface="Calibri" panose="020F0502020204030204" pitchFamily="34" charset="0"/>
                <a:cs typeface="Calibri" panose="020F0502020204030204" pitchFamily="34" charset="0"/>
              </a:rPr>
              <a:t>ממונה חופש המידע: דרור סורוקה</a:t>
            </a:r>
          </a:p>
          <a:p>
            <a:pPr>
              <a:lnSpc>
                <a:spcPct val="200000"/>
              </a:lnSpc>
            </a:pPr>
            <a:r>
              <a:rPr lang="he-IL" sz="2000" b="1" dirty="0" smtClean="0">
                <a:solidFill>
                  <a:schemeClr val="accent6">
                    <a:lumMod val="50000"/>
                  </a:schemeClr>
                </a:solidFill>
                <a:latin typeface="Calibri" panose="020F0502020204030204" pitchFamily="34" charset="0"/>
                <a:cs typeface="Calibri" panose="020F0502020204030204" pitchFamily="34" charset="0"/>
              </a:rPr>
              <a:t>המיקום הארגוני של הממונה לחופש המידע: 2-4 </a:t>
            </a:r>
          </a:p>
          <a:p>
            <a:pPr>
              <a:lnSpc>
                <a:spcPct val="200000"/>
              </a:lnSpc>
            </a:pPr>
            <a:r>
              <a:rPr lang="he-IL" sz="2000" b="1" dirty="0" smtClean="0">
                <a:solidFill>
                  <a:schemeClr val="accent6">
                    <a:lumMod val="50000"/>
                  </a:schemeClr>
                </a:solidFill>
                <a:latin typeface="Calibri" panose="020F0502020204030204" pitchFamily="34" charset="0"/>
                <a:cs typeface="Calibri" panose="020F0502020204030204" pitchFamily="34" charset="0"/>
              </a:rPr>
              <a:t>מספר העובדים במשרד: 64</a:t>
            </a:r>
            <a:endParaRPr lang="he-IL" sz="2000" b="1" dirty="0">
              <a:solidFill>
                <a:schemeClr val="accent6">
                  <a:lumMod val="5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579545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4797083" y="365760"/>
            <a:ext cx="6832209" cy="523220"/>
          </a:xfrm>
          <a:prstGeom prst="rect">
            <a:avLst/>
          </a:prstGeom>
          <a:noFill/>
        </p:spPr>
        <p:txBody>
          <a:bodyPr wrap="square" rtlCol="1">
            <a:spAutoFit/>
          </a:bodyPr>
          <a:lstStyle/>
          <a:p>
            <a:r>
              <a:rPr lang="he-IL" sz="2800" dirty="0" smtClean="0">
                <a:solidFill>
                  <a:schemeClr val="accent3">
                    <a:lumMod val="75000"/>
                  </a:schemeClr>
                </a:solidFill>
                <a:latin typeface="Retro Perspective" panose="02000503000000000000" pitchFamily="2" charset="-79"/>
                <a:cs typeface="Retro Perspective" panose="02000503000000000000" pitchFamily="2" charset="-79"/>
              </a:rPr>
              <a:t>יעדי המשרד בתחום הנגשת מאגרי המידע</a:t>
            </a:r>
            <a:endParaRPr lang="he-IL" sz="2800" dirty="0">
              <a:solidFill>
                <a:schemeClr val="accent3">
                  <a:lumMod val="75000"/>
                </a:schemeClr>
              </a:solidFill>
              <a:latin typeface="Retro Perspective" panose="02000503000000000000" pitchFamily="2" charset="-79"/>
              <a:cs typeface="Retro Perspective" panose="02000503000000000000" pitchFamily="2" charset="-79"/>
            </a:endParaRPr>
          </a:p>
        </p:txBody>
      </p:sp>
      <p:sp>
        <p:nvSpPr>
          <p:cNvPr id="18" name="TextBox 17"/>
          <p:cNvSpPr txBox="1"/>
          <p:nvPr/>
        </p:nvSpPr>
        <p:spPr>
          <a:xfrm>
            <a:off x="4332849" y="117359"/>
            <a:ext cx="703384"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19" name="TextBox 18"/>
          <p:cNvSpPr txBox="1"/>
          <p:nvPr/>
        </p:nvSpPr>
        <p:spPr>
          <a:xfrm>
            <a:off x="11380762" y="5250297"/>
            <a:ext cx="600221"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20" name="TextBox 19"/>
          <p:cNvSpPr txBox="1"/>
          <p:nvPr/>
        </p:nvSpPr>
        <p:spPr>
          <a:xfrm>
            <a:off x="5753688" y="5441567"/>
            <a:ext cx="5805266" cy="369332"/>
          </a:xfrm>
          <a:prstGeom prst="rect">
            <a:avLst/>
          </a:prstGeom>
          <a:noFill/>
        </p:spPr>
        <p:txBody>
          <a:bodyPr wrap="square" rtlCol="1">
            <a:spAutoFit/>
          </a:bodyPr>
          <a:lstStyle/>
          <a:p>
            <a:r>
              <a:rPr lang="he-IL" dirty="0" smtClean="0">
                <a:solidFill>
                  <a:schemeClr val="dk1"/>
                </a:solidFill>
                <a:latin typeface="Calibri" panose="020F0502020204030204" pitchFamily="34" charset="0"/>
                <a:cs typeface="Calibri" panose="020F0502020204030204" pitchFamily="34" charset="0"/>
              </a:rPr>
              <a:t>כפי שהוצג בספר תכניות העבודה לשנים 2018-2017</a:t>
            </a:r>
            <a:endParaRPr lang="he-IL" dirty="0">
              <a:solidFill>
                <a:schemeClr val="dk1"/>
              </a:solidFill>
              <a:latin typeface="Calibri" panose="020F0502020204030204" pitchFamily="34" charset="0"/>
              <a:cs typeface="Calibri" panose="020F0502020204030204" pitchFamily="34" charset="0"/>
            </a:endParaRPr>
          </a:p>
        </p:txBody>
      </p:sp>
      <p:sp>
        <p:nvSpPr>
          <p:cNvPr id="3" name="מציין מיקום תוכן 2"/>
          <p:cNvSpPr>
            <a:spLocks noGrp="1"/>
          </p:cNvSpPr>
          <p:nvPr>
            <p:ph idx="1"/>
          </p:nvPr>
        </p:nvSpPr>
        <p:spPr>
          <a:xfrm>
            <a:off x="1570892" y="1080250"/>
            <a:ext cx="10058400" cy="4023360"/>
          </a:xfrm>
        </p:spPr>
        <p:txBody>
          <a:bodyPr/>
          <a:lstStyle/>
          <a:p>
            <a:pPr marL="457200" indent="-457200" algn="just">
              <a:buFont typeface="+mj-lt"/>
              <a:buAutoNum type="arabicPeriod"/>
            </a:pPr>
            <a:r>
              <a:rPr lang="he-IL" dirty="0" smtClean="0"/>
              <a:t>הקמת 2 מרכזי מידע, האחד בנגב והשני בגליל. מרכזי המידע יספקו את כל המידע אודות פעילות המשרד, הרשות לפיתוח הנגב והרשות לפיתוח הגליל. מרכזי המידע יספקו מידע לתושבים ולעסקים אודות תחומי החינוך, ההתיישבות, הפיתוח הכלכלי, התיירות ועוד.</a:t>
            </a:r>
          </a:p>
          <a:p>
            <a:pPr marL="457200" indent="-457200" algn="just">
              <a:buFont typeface="+mj-lt"/>
              <a:buAutoNum type="arabicPeriod"/>
            </a:pPr>
            <a:r>
              <a:rPr lang="he-IL" dirty="0" smtClean="0"/>
              <a:t>שדרוג אתר האינטרנט של המשרד לאור חידושים טכנולוגיים.</a:t>
            </a:r>
          </a:p>
          <a:p>
            <a:pPr marL="457200" indent="-457200" algn="just">
              <a:buFont typeface="+mj-lt"/>
              <a:buAutoNum type="arabicPeriod"/>
            </a:pPr>
            <a:r>
              <a:rPr lang="he-IL" dirty="0" smtClean="0"/>
              <a:t>העלאה שוטפת של עדכונים לאתר האינטרנט של המשרד.</a:t>
            </a:r>
          </a:p>
          <a:p>
            <a:pPr marL="457200" indent="-457200" algn="just">
              <a:buFont typeface="+mj-lt"/>
              <a:buAutoNum type="arabicPeriod"/>
            </a:pPr>
            <a:r>
              <a:rPr lang="he-IL" dirty="0" smtClean="0"/>
              <a:t>תפעול דף </a:t>
            </a:r>
            <a:r>
              <a:rPr lang="he-IL" dirty="0" err="1" smtClean="0"/>
              <a:t>הפייסבוק</a:t>
            </a:r>
            <a:r>
              <a:rPr lang="he-IL" dirty="0" smtClean="0"/>
              <a:t> של המשרד לצורך עדכון שוטף ומהיר וכן אפשרות לקבל פניות מהציבור הרחב.</a:t>
            </a:r>
          </a:p>
          <a:p>
            <a:pPr marL="457200" indent="-457200" algn="just">
              <a:buFont typeface="+mj-lt"/>
              <a:buAutoNum type="arabicPeriod"/>
            </a:pPr>
            <a:r>
              <a:rPr lang="he-IL" dirty="0" smtClean="0"/>
              <a:t>פרסום כתבות והודעות לתקשורת הארצית וכן למקומונים באזורי הנגב והגליל.  </a:t>
            </a:r>
          </a:p>
        </p:txBody>
      </p:sp>
    </p:spTree>
    <p:extLst>
      <p:ext uri="{BB962C8B-B14F-4D97-AF65-F5344CB8AC3E}">
        <p14:creationId xmlns:p14="http://schemas.microsoft.com/office/powerpoint/2010/main" val="2263096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8046720" y="365760"/>
            <a:ext cx="3582572" cy="523220"/>
          </a:xfrm>
          <a:prstGeom prst="rect">
            <a:avLst/>
          </a:prstGeom>
          <a:noFill/>
        </p:spPr>
        <p:txBody>
          <a:bodyPr wrap="square" rtlCol="1">
            <a:spAutoFit/>
          </a:bodyPr>
          <a:lstStyle/>
          <a:p>
            <a:r>
              <a:rPr lang="he-IL" sz="2800" dirty="0" smtClean="0">
                <a:solidFill>
                  <a:schemeClr val="accent3">
                    <a:lumMod val="75000"/>
                  </a:schemeClr>
                </a:solidFill>
                <a:latin typeface="Retro Perspective" panose="02000503000000000000" pitchFamily="2" charset="-79"/>
                <a:cs typeface="Retro Perspective" panose="02000503000000000000" pitchFamily="2" charset="-79"/>
              </a:rPr>
              <a:t>בקשות חופש מידע</a:t>
            </a:r>
            <a:endParaRPr lang="he-IL" sz="2800" dirty="0">
              <a:solidFill>
                <a:schemeClr val="accent3">
                  <a:lumMod val="75000"/>
                </a:schemeClr>
              </a:solidFill>
              <a:latin typeface="Retro Perspective" panose="02000503000000000000" pitchFamily="2" charset="-79"/>
              <a:cs typeface="Retro Perspective" panose="02000503000000000000" pitchFamily="2" charset="-79"/>
            </a:endParaRPr>
          </a:p>
        </p:txBody>
      </p:sp>
      <p:graphicFrame>
        <p:nvGraphicFramePr>
          <p:cNvPr id="7" name="Table 6"/>
          <p:cNvGraphicFramePr>
            <a:graphicFrameLocks noGrp="1"/>
          </p:cNvGraphicFramePr>
          <p:nvPr>
            <p:extLst>
              <p:ext uri="{D42A27DB-BD31-4B8C-83A1-F6EECF244321}">
                <p14:modId xmlns:p14="http://schemas.microsoft.com/office/powerpoint/2010/main" val="2208960806"/>
              </p:ext>
            </p:extLst>
          </p:nvPr>
        </p:nvGraphicFramePr>
        <p:xfrm>
          <a:off x="1350496" y="1310509"/>
          <a:ext cx="9453492" cy="4104640"/>
        </p:xfrm>
        <a:graphic>
          <a:graphicData uri="http://schemas.openxmlformats.org/drawingml/2006/table">
            <a:tbl>
              <a:tblPr rtl="1" firstRow="1" bandRow="1">
                <a:tableStyleId>{5C22544A-7EE6-4342-B048-85BDC9FD1C3A}</a:tableStyleId>
              </a:tblPr>
              <a:tblGrid>
                <a:gridCol w="2363373">
                  <a:extLst>
                    <a:ext uri="{9D8B030D-6E8A-4147-A177-3AD203B41FA5}">
                      <a16:colId xmlns:a16="http://schemas.microsoft.com/office/drawing/2014/main" xmlns="" val="20000"/>
                    </a:ext>
                  </a:extLst>
                </a:gridCol>
                <a:gridCol w="2363373">
                  <a:extLst>
                    <a:ext uri="{9D8B030D-6E8A-4147-A177-3AD203B41FA5}">
                      <a16:colId xmlns:a16="http://schemas.microsoft.com/office/drawing/2014/main" xmlns="" val="20001"/>
                    </a:ext>
                  </a:extLst>
                </a:gridCol>
                <a:gridCol w="2363373">
                  <a:extLst>
                    <a:ext uri="{9D8B030D-6E8A-4147-A177-3AD203B41FA5}">
                      <a16:colId xmlns:a16="http://schemas.microsoft.com/office/drawing/2014/main" xmlns="" val="20002"/>
                    </a:ext>
                  </a:extLst>
                </a:gridCol>
                <a:gridCol w="2363373">
                  <a:extLst>
                    <a:ext uri="{9D8B030D-6E8A-4147-A177-3AD203B41FA5}">
                      <a16:colId xmlns:a16="http://schemas.microsoft.com/office/drawing/2014/main" xmlns="" val="20003"/>
                    </a:ext>
                  </a:extLst>
                </a:gridCol>
              </a:tblGrid>
              <a:tr h="370840">
                <a:tc>
                  <a:txBody>
                    <a:bodyPr/>
                    <a:lstStyle/>
                    <a:p>
                      <a:pPr rtl="1"/>
                      <a:r>
                        <a:rPr lang="he-IL" dirty="0" smtClean="0">
                          <a:latin typeface="Calibri" panose="020F0502020204030204" pitchFamily="34" charset="0"/>
                          <a:cs typeface="Calibri" panose="020F0502020204030204" pitchFamily="34" charset="0"/>
                        </a:rPr>
                        <a:t>הנושא</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עד</a:t>
                      </a:r>
                      <a:r>
                        <a:rPr lang="he-IL" baseline="0" dirty="0" smtClean="0">
                          <a:latin typeface="Calibri" panose="020F0502020204030204" pitchFamily="34" charset="0"/>
                          <a:cs typeface="Calibri" panose="020F0502020204030204" pitchFamily="34" charset="0"/>
                        </a:rPr>
                        <a:t> יולי 2017 (באחוזים)</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2016 (באחוזים)</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2015 (באחוזים)</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0"/>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latin typeface="Calibri" panose="020F0502020204030204" pitchFamily="34" charset="0"/>
                          <a:cs typeface="Calibri" panose="020F0502020204030204" pitchFamily="34" charset="0"/>
                        </a:rPr>
                        <a:t>נמסר כל המידע המבוקש </a:t>
                      </a:r>
                    </a:p>
                  </a:txBody>
                  <a:tcPr/>
                </a:tc>
                <a:tc>
                  <a:txBody>
                    <a:bodyPr/>
                    <a:lstStyle/>
                    <a:p>
                      <a:pPr rtl="1"/>
                      <a:r>
                        <a:rPr lang="he-IL" dirty="0" smtClean="0">
                          <a:latin typeface="Calibri" panose="020F0502020204030204" pitchFamily="34" charset="0"/>
                          <a:cs typeface="Calibri" panose="020F0502020204030204" pitchFamily="34" charset="0"/>
                        </a:rPr>
                        <a:t>80%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90%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71.4%</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1"/>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latin typeface="Calibri" panose="020F0502020204030204" pitchFamily="34" charset="0"/>
                          <a:cs typeface="Calibri" panose="020F0502020204030204" pitchFamily="34" charset="0"/>
                        </a:rPr>
                        <a:t>המידע נמסר באופן חלקי </a:t>
                      </a: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2"/>
                  </a:ext>
                </a:extLst>
              </a:tr>
              <a:tr h="370840">
                <a:tc>
                  <a:txBody>
                    <a:bodyPr/>
                    <a:lstStyle/>
                    <a:p>
                      <a:pPr rtl="1"/>
                      <a:r>
                        <a:rPr lang="he-IL" dirty="0" smtClean="0">
                          <a:latin typeface="Calibri" panose="020F0502020204030204" pitchFamily="34" charset="0"/>
                          <a:cs typeface="Calibri" panose="020F0502020204030204" pitchFamily="34" charset="0"/>
                        </a:rPr>
                        <a:t>בקשת המידע נדחתה </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10%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14.3%</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3"/>
                  </a:ext>
                </a:extLst>
              </a:tr>
              <a:tr h="370840">
                <a:tc>
                  <a:txBody>
                    <a:bodyPr/>
                    <a:lstStyle/>
                    <a:p>
                      <a:pPr rtl="1"/>
                      <a:r>
                        <a:rPr lang="he-IL" dirty="0" smtClean="0">
                          <a:latin typeface="Calibri" panose="020F0502020204030204" pitchFamily="34" charset="0"/>
                          <a:cs typeface="Calibri" panose="020F0502020204030204" pitchFamily="34" charset="0"/>
                        </a:rPr>
                        <a:t>הטיפול בבקשה הופסק בשל אי תשלום </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14.3%</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4"/>
                  </a:ext>
                </a:extLst>
              </a:tr>
              <a:tr h="370840">
                <a:tc>
                  <a:txBody>
                    <a:bodyPr/>
                    <a:lstStyle/>
                    <a:p>
                      <a:pPr rtl="1"/>
                      <a:r>
                        <a:rPr lang="he-IL" dirty="0" smtClean="0">
                          <a:latin typeface="Calibri" panose="020F0502020204030204" pitchFamily="34" charset="0"/>
                          <a:cs typeface="Calibri" panose="020F0502020204030204" pitchFamily="34" charset="0"/>
                        </a:rPr>
                        <a:t>הטיפול בבקשה הופסק בגלל הפונה </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10%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5"/>
                  </a:ext>
                </a:extLst>
              </a:tr>
              <a:tr h="370840">
                <a:tc>
                  <a:txBody>
                    <a:bodyPr/>
                    <a:lstStyle/>
                    <a:p>
                      <a:pPr rtl="1"/>
                      <a:r>
                        <a:rPr lang="he-IL" dirty="0" smtClean="0">
                          <a:latin typeface="Calibri" panose="020F0502020204030204" pitchFamily="34" charset="0"/>
                          <a:cs typeface="Calibri" panose="020F0502020204030204" pitchFamily="34" charset="0"/>
                        </a:rPr>
                        <a:t>הטיפול בבקשה טרם הסתיים </a:t>
                      </a:r>
                      <a:endParaRPr lang="he-IL" dirty="0">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tc>
                  <a:txBody>
                    <a:bodyPr/>
                    <a:lstStyle/>
                    <a:p>
                      <a:pPr rtl="1"/>
                      <a:r>
                        <a:rPr lang="he-IL" dirty="0" smtClean="0">
                          <a:latin typeface="Calibri" panose="020F0502020204030204" pitchFamily="34" charset="0"/>
                          <a:cs typeface="Calibri" panose="020F0502020204030204" pitchFamily="34" charset="0"/>
                        </a:rPr>
                        <a:t>10%</a:t>
                      </a:r>
                      <a:endParaRPr lang="he-IL" dirty="0">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6"/>
                  </a:ext>
                </a:extLst>
              </a:tr>
              <a:tr h="370840">
                <a:tc>
                  <a:txBody>
                    <a:bodyPr/>
                    <a:lstStyle/>
                    <a:p>
                      <a:pPr rtl="1"/>
                      <a:r>
                        <a:rPr lang="he-IL" sz="2000" b="1" dirty="0" smtClean="0">
                          <a:effectLst/>
                          <a:latin typeface="Calibri" panose="020F0502020204030204" pitchFamily="34" charset="0"/>
                          <a:cs typeface="Calibri" panose="020F0502020204030204" pitchFamily="34" charset="0"/>
                        </a:rPr>
                        <a:t>סה"כ בקשות חופש מידע שהוגשו</a:t>
                      </a:r>
                      <a:endParaRPr lang="he-IL" sz="2000" b="1" dirty="0">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dirty="0" smtClean="0">
                          <a:latin typeface="Calibri" panose="020F0502020204030204" pitchFamily="34" charset="0"/>
                          <a:cs typeface="Calibri" panose="020F0502020204030204" pitchFamily="34" charset="0"/>
                        </a:rPr>
                        <a:t>10</a:t>
                      </a:r>
                      <a:endParaRPr lang="he-IL" dirty="0">
                        <a:latin typeface="Calibri" panose="020F0502020204030204" pitchFamily="34" charset="0"/>
                        <a:cs typeface="Calibri" panose="020F0502020204030204"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he-IL" dirty="0" smtClean="0">
                          <a:latin typeface="Calibri" panose="020F0502020204030204" pitchFamily="34" charset="0"/>
                          <a:cs typeface="Calibri" panose="020F0502020204030204" pitchFamily="34" charset="0"/>
                        </a:rPr>
                        <a:t>10</a:t>
                      </a:r>
                      <a:endParaRPr lang="he-IL" dirty="0">
                        <a:latin typeface="Calibri" panose="020F0502020204030204" pitchFamily="34" charset="0"/>
                        <a:cs typeface="Calibri" panose="020F0502020204030204"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he-IL" dirty="0" smtClean="0">
                          <a:latin typeface="Calibri" panose="020F0502020204030204" pitchFamily="34" charset="0"/>
                          <a:cs typeface="Calibri" panose="020F0502020204030204" pitchFamily="34" charset="0"/>
                        </a:rPr>
                        <a:t>7</a:t>
                      </a:r>
                      <a:endParaRPr lang="he-IL" dirty="0">
                        <a:latin typeface="Calibri" panose="020F0502020204030204" pitchFamily="34" charset="0"/>
                        <a:cs typeface="Calibri" panose="020F0502020204030204"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7"/>
                  </a:ext>
                </a:extLst>
              </a:tr>
            </a:tbl>
          </a:graphicData>
        </a:graphic>
      </p:graphicFrame>
      <p:sp>
        <p:nvSpPr>
          <p:cNvPr id="8" name="TextBox 7"/>
          <p:cNvSpPr txBox="1"/>
          <p:nvPr/>
        </p:nvSpPr>
        <p:spPr>
          <a:xfrm>
            <a:off x="1199408" y="365760"/>
            <a:ext cx="4108072"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(נכון לתאריך 16/11/17)</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9" name="TextBox 8"/>
          <p:cNvSpPr txBox="1"/>
          <p:nvPr/>
        </p:nvSpPr>
        <p:spPr>
          <a:xfrm>
            <a:off x="11380762" y="5250297"/>
            <a:ext cx="600221"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10" name="TextBox 9"/>
          <p:cNvSpPr txBox="1"/>
          <p:nvPr/>
        </p:nvSpPr>
        <p:spPr>
          <a:xfrm>
            <a:off x="5753688" y="5441567"/>
            <a:ext cx="5805266" cy="646331"/>
          </a:xfrm>
          <a:prstGeom prst="rect">
            <a:avLst/>
          </a:prstGeom>
          <a:noFill/>
        </p:spPr>
        <p:txBody>
          <a:bodyPr wrap="square" rtlCol="1">
            <a:spAutoFit/>
          </a:bodyPr>
          <a:lstStyle/>
          <a:p>
            <a:r>
              <a:rPr lang="he-IL" dirty="0" smtClean="0">
                <a:solidFill>
                  <a:schemeClr val="dk1"/>
                </a:solidFill>
                <a:latin typeface="Calibri" panose="020F0502020204030204" pitchFamily="34" charset="0"/>
                <a:cs typeface="Calibri" panose="020F0502020204030204" pitchFamily="34" charset="0"/>
              </a:rPr>
              <a:t>הנתונים על שנים 2016 ו2015 פורסמו במדד חופש המידע של היחידה הממשלתית לחופש המידע</a:t>
            </a:r>
            <a:endParaRPr lang="he-IL" dirty="0">
              <a:solidFill>
                <a:schemeClr val="dk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820805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6583680" y="365760"/>
            <a:ext cx="5045612" cy="523220"/>
          </a:xfrm>
          <a:prstGeom prst="rect">
            <a:avLst/>
          </a:prstGeom>
          <a:noFill/>
        </p:spPr>
        <p:txBody>
          <a:bodyPr wrap="square" rtlCol="1">
            <a:spAutoFit/>
          </a:bodyPr>
          <a:lstStyle/>
          <a:p>
            <a:r>
              <a:rPr lang="he-IL" sz="2800" dirty="0" smtClean="0">
                <a:solidFill>
                  <a:schemeClr val="accent3">
                    <a:lumMod val="75000"/>
                  </a:schemeClr>
                </a:solidFill>
                <a:latin typeface="Retro Perspective" panose="02000503000000000000" pitchFamily="2" charset="-79"/>
                <a:cs typeface="Retro Perspective" panose="02000503000000000000" pitchFamily="2" charset="-79"/>
              </a:rPr>
              <a:t>הליכים משפטיים נגד הרשות </a:t>
            </a:r>
            <a:endParaRPr lang="he-IL" sz="2800" dirty="0">
              <a:solidFill>
                <a:schemeClr val="accent3">
                  <a:lumMod val="75000"/>
                </a:schemeClr>
              </a:solidFill>
              <a:latin typeface="Retro Perspective" panose="02000503000000000000" pitchFamily="2" charset="-79"/>
              <a:cs typeface="Retro Perspective" panose="02000503000000000000" pitchFamily="2" charset="-79"/>
            </a:endParaRPr>
          </a:p>
        </p:txBody>
      </p:sp>
      <p:graphicFrame>
        <p:nvGraphicFramePr>
          <p:cNvPr id="7" name="Table 6"/>
          <p:cNvGraphicFramePr>
            <a:graphicFrameLocks noGrp="1"/>
          </p:cNvGraphicFramePr>
          <p:nvPr>
            <p:extLst>
              <p:ext uri="{D42A27DB-BD31-4B8C-83A1-F6EECF244321}">
                <p14:modId xmlns:p14="http://schemas.microsoft.com/office/powerpoint/2010/main" val="936524529"/>
              </p:ext>
            </p:extLst>
          </p:nvPr>
        </p:nvGraphicFramePr>
        <p:xfrm>
          <a:off x="1350496" y="1310509"/>
          <a:ext cx="9453492" cy="3835400"/>
        </p:xfrm>
        <a:graphic>
          <a:graphicData uri="http://schemas.openxmlformats.org/drawingml/2006/table">
            <a:tbl>
              <a:tblPr rtl="1" firstRow="1" bandRow="1">
                <a:tableStyleId>{5C22544A-7EE6-4342-B048-85BDC9FD1C3A}</a:tableStyleId>
              </a:tblPr>
              <a:tblGrid>
                <a:gridCol w="2363373">
                  <a:extLst>
                    <a:ext uri="{9D8B030D-6E8A-4147-A177-3AD203B41FA5}">
                      <a16:colId xmlns:a16="http://schemas.microsoft.com/office/drawing/2014/main" xmlns="" val="20000"/>
                    </a:ext>
                  </a:extLst>
                </a:gridCol>
                <a:gridCol w="2363373">
                  <a:extLst>
                    <a:ext uri="{9D8B030D-6E8A-4147-A177-3AD203B41FA5}">
                      <a16:colId xmlns:a16="http://schemas.microsoft.com/office/drawing/2014/main" xmlns="" val="20001"/>
                    </a:ext>
                  </a:extLst>
                </a:gridCol>
                <a:gridCol w="2363373">
                  <a:extLst>
                    <a:ext uri="{9D8B030D-6E8A-4147-A177-3AD203B41FA5}">
                      <a16:colId xmlns:a16="http://schemas.microsoft.com/office/drawing/2014/main" xmlns="" val="20002"/>
                    </a:ext>
                  </a:extLst>
                </a:gridCol>
                <a:gridCol w="2363373">
                  <a:extLst>
                    <a:ext uri="{9D8B030D-6E8A-4147-A177-3AD203B41FA5}">
                      <a16:colId xmlns:a16="http://schemas.microsoft.com/office/drawing/2014/main" xmlns="" val="20003"/>
                    </a:ext>
                  </a:extLst>
                </a:gridCol>
              </a:tblGrid>
              <a:tr h="370840">
                <a:tc>
                  <a:txBody>
                    <a:bodyPr/>
                    <a:lstStyle/>
                    <a:p>
                      <a:pPr rtl="1"/>
                      <a:r>
                        <a:rPr lang="he-IL" dirty="0" smtClean="0">
                          <a:latin typeface="Calibri" panose="020F0502020204030204" pitchFamily="34" charset="0"/>
                          <a:cs typeface="Calibri" panose="020F0502020204030204" pitchFamily="34" charset="0"/>
                        </a:rPr>
                        <a:t>הנושא</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עד</a:t>
                      </a:r>
                      <a:r>
                        <a:rPr lang="he-IL" baseline="0" dirty="0" smtClean="0">
                          <a:latin typeface="Calibri" panose="020F0502020204030204" pitchFamily="34" charset="0"/>
                          <a:cs typeface="Calibri" panose="020F0502020204030204" pitchFamily="34" charset="0"/>
                        </a:rPr>
                        <a:t> יולי 2017 (באחוזים)</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2016 (באחוזים)</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2015 (באחוזים)</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0"/>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latin typeface="Calibri" panose="020F0502020204030204" pitchFamily="34" charset="0"/>
                          <a:cs typeface="Calibri" panose="020F0502020204030204" pitchFamily="34" charset="0"/>
                        </a:rPr>
                        <a:t>מספר פסקי הדין שניתנו ביחס לרשות</a:t>
                      </a:r>
                    </a:p>
                  </a:txBody>
                  <a:tcPr/>
                </a:tc>
                <a:tc>
                  <a:txBody>
                    <a:bodyPr/>
                    <a:lstStyle/>
                    <a:p>
                      <a:pPr rtl="1"/>
                      <a:r>
                        <a:rPr lang="he-IL" dirty="0" smtClean="0">
                          <a:latin typeface="Calibri" panose="020F0502020204030204" pitchFamily="34" charset="0"/>
                          <a:cs typeface="Calibri" panose="020F0502020204030204" pitchFamily="34" charset="0"/>
                        </a:rPr>
                        <a:t>1</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1</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1</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1"/>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latin typeface="Calibri" panose="020F0502020204030204" pitchFamily="34" charset="0"/>
                          <a:cs typeface="Calibri" panose="020F0502020204030204" pitchFamily="34" charset="0"/>
                        </a:rPr>
                        <a:t>נפסק בעד הרשות </a:t>
                      </a: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1</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1</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2"/>
                  </a:ext>
                </a:extLst>
              </a:tr>
              <a:tr h="370840">
                <a:tc>
                  <a:txBody>
                    <a:bodyPr/>
                    <a:lstStyle/>
                    <a:p>
                      <a:pPr rtl="1"/>
                      <a:r>
                        <a:rPr lang="he-IL" dirty="0" smtClean="0">
                          <a:latin typeface="Calibri" panose="020F0502020204030204" pitchFamily="34" charset="0"/>
                          <a:cs typeface="Calibri" panose="020F0502020204030204" pitchFamily="34" charset="0"/>
                        </a:rPr>
                        <a:t>נפסק נגד הרשות </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3"/>
                  </a:ext>
                </a:extLst>
              </a:tr>
              <a:tr h="370840">
                <a:tc>
                  <a:txBody>
                    <a:bodyPr/>
                    <a:lstStyle/>
                    <a:p>
                      <a:pPr rtl="1"/>
                      <a:r>
                        <a:rPr lang="he-IL" dirty="0" smtClean="0">
                          <a:latin typeface="Calibri" panose="020F0502020204030204" pitchFamily="34" charset="0"/>
                          <a:cs typeface="Calibri" panose="020F0502020204030204" pitchFamily="34" charset="0"/>
                        </a:rPr>
                        <a:t>הוצאות נגד הרשות</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4"/>
                  </a:ext>
                </a:extLst>
              </a:tr>
              <a:tr h="370840">
                <a:tc>
                  <a:txBody>
                    <a:bodyPr/>
                    <a:lstStyle/>
                    <a:p>
                      <a:pPr rtl="1"/>
                      <a:r>
                        <a:rPr lang="he-IL" dirty="0" smtClean="0">
                          <a:latin typeface="Calibri" panose="020F0502020204030204" pitchFamily="34" charset="0"/>
                          <a:cs typeface="Calibri" panose="020F0502020204030204" pitchFamily="34" charset="0"/>
                        </a:rPr>
                        <a:t>הוצאות בעד הרשות</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5"/>
                  </a:ext>
                </a:extLst>
              </a:tr>
              <a:tr h="370840">
                <a:tc>
                  <a:txBody>
                    <a:bodyPr/>
                    <a:lstStyle/>
                    <a:p>
                      <a:pPr rtl="1"/>
                      <a:r>
                        <a:rPr lang="he-IL" dirty="0" smtClean="0">
                          <a:latin typeface="Calibri" panose="020F0502020204030204" pitchFamily="34" charset="0"/>
                          <a:cs typeface="Calibri" panose="020F0502020204030204" pitchFamily="34" charset="0"/>
                        </a:rPr>
                        <a:t>ההליך</a:t>
                      </a:r>
                      <a:r>
                        <a:rPr lang="he-IL" baseline="0" dirty="0" smtClean="0">
                          <a:latin typeface="Calibri" panose="020F0502020204030204" pitchFamily="34" charset="0"/>
                          <a:cs typeface="Calibri" panose="020F0502020204030204" pitchFamily="34" charset="0"/>
                        </a:rPr>
                        <a:t> תלוי ועומד בבית המשפט</a:t>
                      </a:r>
                      <a:endParaRPr lang="he-IL" dirty="0">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tc>
                  <a:txBody>
                    <a:bodyPr/>
                    <a:lstStyle/>
                    <a:p>
                      <a:pPr rtl="1"/>
                      <a:r>
                        <a:rPr lang="he-IL" dirty="0" smtClean="0">
                          <a:latin typeface="Calibri" panose="020F0502020204030204" pitchFamily="34" charset="0"/>
                          <a:cs typeface="Calibri" panose="020F0502020204030204" pitchFamily="34" charset="0"/>
                        </a:rPr>
                        <a:t>1</a:t>
                      </a:r>
                      <a:endParaRPr lang="he-IL" dirty="0">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6"/>
                  </a:ext>
                </a:extLst>
              </a:tr>
              <a:tr h="370840">
                <a:tc>
                  <a:txBody>
                    <a:bodyPr/>
                    <a:lstStyle/>
                    <a:p>
                      <a:pPr rtl="1"/>
                      <a:r>
                        <a:rPr lang="he-IL" sz="2000" b="1" dirty="0" smtClean="0">
                          <a:effectLst/>
                          <a:latin typeface="Calibri" panose="020F0502020204030204" pitchFamily="34" charset="0"/>
                          <a:cs typeface="Calibri" panose="020F0502020204030204" pitchFamily="34" charset="0"/>
                        </a:rPr>
                        <a:t>מספר עתירות חופש מידע שהוגשו</a:t>
                      </a:r>
                      <a:endParaRPr lang="he-IL" sz="2000" b="1" dirty="0">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he-IL" dirty="0" smtClean="0">
                          <a:latin typeface="Calibri" panose="020F0502020204030204" pitchFamily="34" charset="0"/>
                          <a:cs typeface="Calibri" panose="020F0502020204030204" pitchFamily="34" charset="0"/>
                        </a:rPr>
                        <a:t>1</a:t>
                      </a:r>
                      <a:endParaRPr lang="he-IL" dirty="0">
                        <a:latin typeface="Calibri" panose="020F0502020204030204" pitchFamily="34" charset="0"/>
                        <a:cs typeface="Calibri" panose="020F0502020204030204"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he-IL" dirty="0" smtClean="0">
                          <a:latin typeface="Calibri" panose="020F0502020204030204" pitchFamily="34" charset="0"/>
                          <a:cs typeface="Calibri" panose="020F0502020204030204" pitchFamily="34" charset="0"/>
                        </a:rPr>
                        <a:t>1</a:t>
                      </a:r>
                      <a:endParaRPr lang="he-IL" dirty="0">
                        <a:latin typeface="Calibri" panose="020F0502020204030204" pitchFamily="34" charset="0"/>
                        <a:cs typeface="Calibri" panose="020F0502020204030204"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he-IL" dirty="0" smtClean="0">
                          <a:latin typeface="Calibri" panose="020F0502020204030204" pitchFamily="34" charset="0"/>
                          <a:cs typeface="Calibri" panose="020F0502020204030204" pitchFamily="34" charset="0"/>
                        </a:rPr>
                        <a:t>1</a:t>
                      </a:r>
                      <a:endParaRPr lang="he-IL" dirty="0">
                        <a:latin typeface="Calibri" panose="020F0502020204030204" pitchFamily="34" charset="0"/>
                        <a:cs typeface="Calibri" panose="020F0502020204030204"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7"/>
                  </a:ext>
                </a:extLst>
              </a:tr>
            </a:tbl>
          </a:graphicData>
        </a:graphic>
      </p:graphicFrame>
      <p:sp>
        <p:nvSpPr>
          <p:cNvPr id="8" name="TextBox 7"/>
          <p:cNvSpPr txBox="1"/>
          <p:nvPr/>
        </p:nvSpPr>
        <p:spPr>
          <a:xfrm>
            <a:off x="653142" y="254576"/>
            <a:ext cx="3919661"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(*נכון לתאריך 16/11/17)</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9" name="TextBox 8"/>
          <p:cNvSpPr txBox="1"/>
          <p:nvPr/>
        </p:nvSpPr>
        <p:spPr>
          <a:xfrm>
            <a:off x="11380762" y="5250297"/>
            <a:ext cx="600221"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10" name="TextBox 9"/>
          <p:cNvSpPr txBox="1"/>
          <p:nvPr/>
        </p:nvSpPr>
        <p:spPr>
          <a:xfrm>
            <a:off x="5753688" y="5441567"/>
            <a:ext cx="5805266" cy="646331"/>
          </a:xfrm>
          <a:prstGeom prst="rect">
            <a:avLst/>
          </a:prstGeom>
          <a:noFill/>
        </p:spPr>
        <p:txBody>
          <a:bodyPr wrap="square" rtlCol="1">
            <a:spAutoFit/>
          </a:bodyPr>
          <a:lstStyle/>
          <a:p>
            <a:r>
              <a:rPr lang="he-IL" dirty="0" smtClean="0">
                <a:solidFill>
                  <a:schemeClr val="dk1"/>
                </a:solidFill>
                <a:latin typeface="Calibri" panose="020F0502020204030204" pitchFamily="34" charset="0"/>
                <a:cs typeface="Calibri" panose="020F0502020204030204" pitchFamily="34" charset="0"/>
              </a:rPr>
              <a:t>הנתונים על שנים 2016 ו2015 פורסמו במדד חופש המידע של היחידה הממשלתית לחופש המידע</a:t>
            </a:r>
            <a:endParaRPr lang="he-IL" dirty="0">
              <a:solidFill>
                <a:schemeClr val="dk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643868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6668086" y="365760"/>
            <a:ext cx="4961206" cy="523220"/>
          </a:xfrm>
          <a:prstGeom prst="rect">
            <a:avLst/>
          </a:prstGeom>
          <a:noFill/>
        </p:spPr>
        <p:txBody>
          <a:bodyPr wrap="square" rtlCol="1">
            <a:spAutoFit/>
          </a:bodyPr>
          <a:lstStyle/>
          <a:p>
            <a:r>
              <a:rPr lang="he-IL" sz="2800" dirty="0" smtClean="0">
                <a:solidFill>
                  <a:schemeClr val="accent3">
                    <a:lumMod val="75000"/>
                  </a:schemeClr>
                </a:solidFill>
                <a:latin typeface="Retro Perspective" panose="02000503000000000000" pitchFamily="2" charset="-79"/>
                <a:cs typeface="Retro Perspective" panose="02000503000000000000" pitchFamily="2" charset="-79"/>
              </a:rPr>
              <a:t>שאילתות ישירות חברי הכנסת</a:t>
            </a:r>
            <a:endParaRPr lang="he-IL" sz="2800" dirty="0">
              <a:solidFill>
                <a:schemeClr val="accent3">
                  <a:lumMod val="75000"/>
                </a:schemeClr>
              </a:solidFill>
              <a:latin typeface="Arial" panose="020B0604020202020204" pitchFamily="34" charset="0"/>
              <a:cs typeface="Arial" panose="020B0604020202020204"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839471530"/>
              </p:ext>
            </p:extLst>
          </p:nvPr>
        </p:nvGraphicFramePr>
        <p:xfrm>
          <a:off x="1350496" y="1103247"/>
          <a:ext cx="9453492" cy="4338320"/>
        </p:xfrm>
        <a:graphic>
          <a:graphicData uri="http://schemas.openxmlformats.org/drawingml/2006/table">
            <a:tbl>
              <a:tblPr rtl="1" firstRow="1" bandRow="1">
                <a:tableStyleId>{5C22544A-7EE6-4342-B048-85BDC9FD1C3A}</a:tableStyleId>
              </a:tblPr>
              <a:tblGrid>
                <a:gridCol w="2785403">
                  <a:extLst>
                    <a:ext uri="{9D8B030D-6E8A-4147-A177-3AD203B41FA5}">
                      <a16:colId xmlns:a16="http://schemas.microsoft.com/office/drawing/2014/main" xmlns="" val="20000"/>
                    </a:ext>
                  </a:extLst>
                </a:gridCol>
                <a:gridCol w="2349305">
                  <a:extLst>
                    <a:ext uri="{9D8B030D-6E8A-4147-A177-3AD203B41FA5}">
                      <a16:colId xmlns:a16="http://schemas.microsoft.com/office/drawing/2014/main" xmlns="" val="20001"/>
                    </a:ext>
                  </a:extLst>
                </a:gridCol>
                <a:gridCol w="1955411">
                  <a:extLst>
                    <a:ext uri="{9D8B030D-6E8A-4147-A177-3AD203B41FA5}">
                      <a16:colId xmlns:a16="http://schemas.microsoft.com/office/drawing/2014/main" xmlns="" val="20002"/>
                    </a:ext>
                  </a:extLst>
                </a:gridCol>
                <a:gridCol w="2363373">
                  <a:extLst>
                    <a:ext uri="{9D8B030D-6E8A-4147-A177-3AD203B41FA5}">
                      <a16:colId xmlns:a16="http://schemas.microsoft.com/office/drawing/2014/main" xmlns="" val="20003"/>
                    </a:ext>
                  </a:extLst>
                </a:gridCol>
              </a:tblGrid>
              <a:tr h="370840">
                <a:tc>
                  <a:txBody>
                    <a:bodyPr/>
                    <a:lstStyle/>
                    <a:p>
                      <a:pPr rtl="1"/>
                      <a:r>
                        <a:rPr lang="he-IL" dirty="0" smtClean="0">
                          <a:latin typeface="Calibri" panose="020F0502020204030204" pitchFamily="34" charset="0"/>
                          <a:cs typeface="Calibri" panose="020F0502020204030204" pitchFamily="34" charset="0"/>
                        </a:rPr>
                        <a:t>הנושא</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עד</a:t>
                      </a:r>
                      <a:r>
                        <a:rPr lang="he-IL" baseline="0" dirty="0" smtClean="0">
                          <a:latin typeface="Calibri" panose="020F0502020204030204" pitchFamily="34" charset="0"/>
                          <a:cs typeface="Calibri" panose="020F0502020204030204" pitchFamily="34" charset="0"/>
                        </a:rPr>
                        <a:t> יולי 2017 (באחוזים)</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2016 (באחוזים)</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2015 (באחוזים)</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0"/>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latin typeface="Calibri" panose="020F0502020204030204" pitchFamily="34" charset="0"/>
                          <a:cs typeface="Calibri" panose="020F0502020204030204" pitchFamily="34" charset="0"/>
                        </a:rPr>
                        <a:t>שאילתות</a:t>
                      </a:r>
                      <a:r>
                        <a:rPr lang="he-IL" baseline="0" dirty="0" smtClean="0">
                          <a:latin typeface="Calibri" panose="020F0502020204030204" pitchFamily="34" charset="0"/>
                          <a:cs typeface="Calibri" panose="020F0502020204030204" pitchFamily="34" charset="0"/>
                        </a:rPr>
                        <a:t> </a:t>
                      </a:r>
                      <a:r>
                        <a:rPr lang="he-IL" b="1" baseline="0" dirty="0" smtClean="0">
                          <a:latin typeface="Calibri" panose="020F0502020204030204" pitchFamily="34" charset="0"/>
                          <a:cs typeface="Calibri" panose="020F0502020204030204" pitchFamily="34" charset="0"/>
                        </a:rPr>
                        <a:t>שנענו</a:t>
                      </a:r>
                      <a:r>
                        <a:rPr lang="he-IL" baseline="0" dirty="0" smtClean="0">
                          <a:latin typeface="Calibri" panose="020F0502020204030204" pitchFamily="34" charset="0"/>
                          <a:cs typeface="Calibri" panose="020F0502020204030204" pitchFamily="34" charset="0"/>
                        </a:rPr>
                        <a:t> עד 21 יום</a:t>
                      </a:r>
                      <a:endParaRPr lang="he-IL" dirty="0" smtClean="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70% (9)</a:t>
                      </a:r>
                      <a:endParaRPr lang="he-IL" dirty="0">
                        <a:latin typeface="Calibri" panose="020F0502020204030204" pitchFamily="34" charset="0"/>
                        <a:cs typeface="Calibri" panose="020F0502020204030204" pitchFamily="34" charset="0"/>
                      </a:endParaRPr>
                    </a:p>
                  </a:txBody>
                  <a:tcPr/>
                </a:tc>
                <a:tc>
                  <a:txBody>
                    <a:bodyPr/>
                    <a:lstStyle/>
                    <a:p>
                      <a:pPr rtl="1"/>
                      <a:r>
                        <a:rPr lang="en-US" dirty="0" smtClean="0">
                          <a:latin typeface="Calibri" panose="020F0502020204030204" pitchFamily="34" charset="0"/>
                          <a:cs typeface="Calibri" panose="020F0502020204030204" pitchFamily="34" charset="0"/>
                        </a:rPr>
                        <a:t>100%</a:t>
                      </a:r>
                      <a:r>
                        <a:rPr lang="he-IL" dirty="0" smtClean="0">
                          <a:latin typeface="Calibri" panose="020F0502020204030204" pitchFamily="34" charset="0"/>
                          <a:cs typeface="Calibri" panose="020F0502020204030204" pitchFamily="34" charset="0"/>
                        </a:rPr>
                        <a:t> (4)</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1"/>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latin typeface="Calibri" panose="020F0502020204030204" pitchFamily="34" charset="0"/>
                          <a:cs typeface="Calibri" panose="020F0502020204030204" pitchFamily="34" charset="0"/>
                        </a:rPr>
                        <a:t>שאילתות </a:t>
                      </a:r>
                      <a:r>
                        <a:rPr lang="he-IL" b="1" dirty="0" smtClean="0">
                          <a:latin typeface="Calibri" panose="020F0502020204030204" pitchFamily="34" charset="0"/>
                          <a:cs typeface="Calibri" panose="020F0502020204030204" pitchFamily="34" charset="0"/>
                        </a:rPr>
                        <a:t>שנענו</a:t>
                      </a:r>
                      <a:r>
                        <a:rPr lang="he-IL" dirty="0" smtClean="0">
                          <a:latin typeface="Calibri" panose="020F0502020204030204" pitchFamily="34" charset="0"/>
                          <a:cs typeface="Calibri" panose="020F0502020204030204" pitchFamily="34" charset="0"/>
                        </a:rPr>
                        <a:t> בין 22 יום ל-45 יום</a:t>
                      </a:r>
                    </a:p>
                  </a:txBody>
                  <a:tcPr/>
                </a:tc>
                <a:tc>
                  <a:txBody>
                    <a:bodyPr/>
                    <a:lstStyle/>
                    <a:p>
                      <a:pPr rtl="1"/>
                      <a:r>
                        <a:rPr lang="he-IL" dirty="0" smtClean="0">
                          <a:latin typeface="Calibri" panose="020F0502020204030204" pitchFamily="34" charset="0"/>
                          <a:cs typeface="Calibri" panose="020F0502020204030204" pitchFamily="34" charset="0"/>
                        </a:rPr>
                        <a:t>15% (2)</a:t>
                      </a:r>
                      <a:endParaRPr lang="he-IL" dirty="0">
                        <a:latin typeface="Calibri" panose="020F0502020204030204" pitchFamily="34" charset="0"/>
                        <a:cs typeface="Calibri" panose="020F0502020204030204" pitchFamily="34" charset="0"/>
                      </a:endParaRPr>
                    </a:p>
                  </a:txBody>
                  <a:tcPr/>
                </a:tc>
                <a:tc>
                  <a:txBody>
                    <a:bodyPr/>
                    <a:lstStyle/>
                    <a:p>
                      <a:pPr rtl="1"/>
                      <a:r>
                        <a:rPr lang="en-US"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2"/>
                  </a:ext>
                </a:extLst>
              </a:tr>
              <a:tr h="370840">
                <a:tc>
                  <a:txBody>
                    <a:bodyPr/>
                    <a:lstStyle/>
                    <a:p>
                      <a:pPr rtl="1"/>
                      <a:r>
                        <a:rPr lang="he-IL" dirty="0" smtClean="0">
                          <a:latin typeface="Calibri" panose="020F0502020204030204" pitchFamily="34" charset="0"/>
                          <a:cs typeface="Calibri" panose="020F0502020204030204" pitchFamily="34" charset="0"/>
                        </a:rPr>
                        <a:t>שאילתות</a:t>
                      </a:r>
                      <a:r>
                        <a:rPr lang="he-IL" baseline="0" dirty="0" smtClean="0">
                          <a:latin typeface="Calibri" panose="020F0502020204030204" pitchFamily="34" charset="0"/>
                          <a:cs typeface="Calibri" panose="020F0502020204030204" pitchFamily="34" charset="0"/>
                        </a:rPr>
                        <a:t> </a:t>
                      </a:r>
                      <a:r>
                        <a:rPr lang="he-IL" b="1" baseline="0" dirty="0" smtClean="0">
                          <a:latin typeface="Calibri" panose="020F0502020204030204" pitchFamily="34" charset="0"/>
                          <a:cs typeface="Calibri" panose="020F0502020204030204" pitchFamily="34" charset="0"/>
                        </a:rPr>
                        <a:t>שנענו</a:t>
                      </a:r>
                      <a:r>
                        <a:rPr lang="he-IL" baseline="0" dirty="0" smtClean="0">
                          <a:latin typeface="Calibri" panose="020F0502020204030204" pitchFamily="34" charset="0"/>
                          <a:cs typeface="Calibri" panose="020F0502020204030204" pitchFamily="34" charset="0"/>
                        </a:rPr>
                        <a:t> לאחר למעלה מ-45 יום</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15% (2)</a:t>
                      </a:r>
                      <a:endParaRPr lang="he-IL" dirty="0">
                        <a:latin typeface="Calibri" panose="020F0502020204030204" pitchFamily="34" charset="0"/>
                        <a:cs typeface="Calibri" panose="020F0502020204030204" pitchFamily="34" charset="0"/>
                      </a:endParaRPr>
                    </a:p>
                  </a:txBody>
                  <a:tcPr/>
                </a:tc>
                <a:tc>
                  <a:txBody>
                    <a:bodyPr/>
                    <a:lstStyle/>
                    <a:p>
                      <a:pPr rtl="1"/>
                      <a:r>
                        <a:rPr lang="en-US"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3"/>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latin typeface="Calibri" panose="020F0502020204030204" pitchFamily="34" charset="0"/>
                          <a:cs typeface="Calibri" panose="020F0502020204030204" pitchFamily="34" charset="0"/>
                        </a:rPr>
                        <a:t>שאילתות</a:t>
                      </a:r>
                      <a:r>
                        <a:rPr lang="he-IL" baseline="0" dirty="0" smtClean="0">
                          <a:latin typeface="Calibri" panose="020F0502020204030204" pitchFamily="34" charset="0"/>
                          <a:cs typeface="Calibri" panose="020F0502020204030204" pitchFamily="34" charset="0"/>
                        </a:rPr>
                        <a:t> </a:t>
                      </a:r>
                      <a:r>
                        <a:rPr lang="he-IL" b="1" baseline="0" dirty="0" smtClean="0">
                          <a:latin typeface="Calibri" panose="020F0502020204030204" pitchFamily="34" charset="0"/>
                          <a:cs typeface="Calibri" panose="020F0502020204030204" pitchFamily="34" charset="0"/>
                        </a:rPr>
                        <a:t>ממתינות למענה </a:t>
                      </a:r>
                      <a:r>
                        <a:rPr lang="he-IL" baseline="0" dirty="0" smtClean="0">
                          <a:latin typeface="Calibri" panose="020F0502020204030204" pitchFamily="34" charset="0"/>
                          <a:cs typeface="Calibri" panose="020F0502020204030204" pitchFamily="34" charset="0"/>
                        </a:rPr>
                        <a:t>עד 21 יום</a:t>
                      </a:r>
                      <a:endParaRPr lang="he-IL" dirty="0" smtClean="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en-US"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4"/>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latin typeface="Calibri" panose="020F0502020204030204" pitchFamily="34" charset="0"/>
                          <a:cs typeface="Calibri" panose="020F0502020204030204" pitchFamily="34" charset="0"/>
                        </a:rPr>
                        <a:t>שאילתות </a:t>
                      </a:r>
                      <a:r>
                        <a:rPr lang="he-IL" b="1" baseline="0" dirty="0" smtClean="0">
                          <a:latin typeface="Calibri" panose="020F0502020204030204" pitchFamily="34" charset="0"/>
                          <a:cs typeface="Calibri" panose="020F0502020204030204" pitchFamily="34" charset="0"/>
                        </a:rPr>
                        <a:t>ממתינות למענה </a:t>
                      </a:r>
                      <a:r>
                        <a:rPr lang="he-IL" dirty="0" smtClean="0">
                          <a:latin typeface="Calibri" panose="020F0502020204030204" pitchFamily="34" charset="0"/>
                          <a:cs typeface="Calibri" panose="020F0502020204030204" pitchFamily="34" charset="0"/>
                        </a:rPr>
                        <a:t>בין 22 יום ל-45 יום</a:t>
                      </a: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en-US"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5"/>
                  </a:ext>
                </a:extLst>
              </a:tr>
              <a:tr h="370840">
                <a:tc>
                  <a:txBody>
                    <a:bodyPr/>
                    <a:lstStyle/>
                    <a:p>
                      <a:pPr rtl="1"/>
                      <a:r>
                        <a:rPr lang="he-IL" dirty="0" smtClean="0">
                          <a:latin typeface="Calibri" panose="020F0502020204030204" pitchFamily="34" charset="0"/>
                          <a:cs typeface="Calibri" panose="020F0502020204030204" pitchFamily="34" charset="0"/>
                        </a:rPr>
                        <a:t>שאילתות</a:t>
                      </a:r>
                      <a:r>
                        <a:rPr lang="he-IL" baseline="0" dirty="0" smtClean="0">
                          <a:latin typeface="Calibri" panose="020F0502020204030204" pitchFamily="34" charset="0"/>
                          <a:cs typeface="Calibri" panose="020F0502020204030204" pitchFamily="34" charset="0"/>
                        </a:rPr>
                        <a:t> </a:t>
                      </a:r>
                      <a:r>
                        <a:rPr lang="he-IL" b="1" baseline="0" dirty="0" smtClean="0">
                          <a:latin typeface="Calibri" panose="020F0502020204030204" pitchFamily="34" charset="0"/>
                          <a:cs typeface="Calibri" panose="020F0502020204030204" pitchFamily="34" charset="0"/>
                        </a:rPr>
                        <a:t>ממתינות למענה </a:t>
                      </a:r>
                      <a:r>
                        <a:rPr lang="he-IL" baseline="0" dirty="0" smtClean="0">
                          <a:latin typeface="Calibri" panose="020F0502020204030204" pitchFamily="34" charset="0"/>
                          <a:cs typeface="Calibri" panose="020F0502020204030204" pitchFamily="34" charset="0"/>
                        </a:rPr>
                        <a:t>לאחר למעלה מ-45 יום</a:t>
                      </a:r>
                      <a:endParaRPr lang="he-IL" dirty="0">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tc>
                  <a:txBody>
                    <a:bodyPr/>
                    <a:lstStyle/>
                    <a:p>
                      <a:pPr rtl="1"/>
                      <a:r>
                        <a:rPr lang="he-IL"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tc>
                  <a:txBody>
                    <a:bodyPr/>
                    <a:lstStyle/>
                    <a:p>
                      <a:pPr rtl="1"/>
                      <a:r>
                        <a:rPr lang="en-US"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tc>
                  <a:txBody>
                    <a:bodyPr/>
                    <a:lstStyle/>
                    <a:p>
                      <a:pPr rtl="1"/>
                      <a:r>
                        <a:rPr lang="he-IL" dirty="0" smtClean="0">
                          <a:latin typeface="Calibri" panose="020F0502020204030204" pitchFamily="34" charset="0"/>
                          <a:cs typeface="Calibri" panose="020F0502020204030204" pitchFamily="34" charset="0"/>
                        </a:rPr>
                        <a:t>0%</a:t>
                      </a:r>
                      <a:endParaRPr lang="he-IL" dirty="0">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6"/>
                  </a:ext>
                </a:extLst>
              </a:tr>
              <a:tr h="370840">
                <a:tc>
                  <a:txBody>
                    <a:bodyPr/>
                    <a:lstStyle/>
                    <a:p>
                      <a:pPr rtl="1"/>
                      <a:r>
                        <a:rPr lang="he-IL" sz="2000" b="1" dirty="0" smtClean="0">
                          <a:effectLst/>
                          <a:latin typeface="Calibri" panose="020F0502020204030204" pitchFamily="34" charset="0"/>
                          <a:cs typeface="Calibri" panose="020F0502020204030204" pitchFamily="34" charset="0"/>
                        </a:rPr>
                        <a:t>סה"כ</a:t>
                      </a:r>
                      <a:r>
                        <a:rPr lang="he-IL" sz="2000" b="1" baseline="0" dirty="0" smtClean="0">
                          <a:effectLst/>
                          <a:latin typeface="Calibri" panose="020F0502020204030204" pitchFamily="34" charset="0"/>
                          <a:cs typeface="Calibri" panose="020F0502020204030204" pitchFamily="34" charset="0"/>
                        </a:rPr>
                        <a:t> שאילתות שהוגשו</a:t>
                      </a:r>
                      <a:endParaRPr lang="he-IL" sz="2000" b="1" dirty="0">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dirty="0" smtClean="0">
                          <a:latin typeface="Calibri" panose="020F0502020204030204" pitchFamily="34" charset="0"/>
                          <a:cs typeface="Calibri" panose="020F0502020204030204" pitchFamily="34" charset="0"/>
                        </a:rPr>
                        <a:t>13</a:t>
                      </a:r>
                      <a:endParaRPr lang="he-IL" dirty="0">
                        <a:latin typeface="Calibri" panose="020F0502020204030204" pitchFamily="34" charset="0"/>
                        <a:cs typeface="Calibri" panose="020F0502020204030204"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dirty="0" smtClean="0">
                          <a:latin typeface="Calibri" panose="020F0502020204030204" pitchFamily="34" charset="0"/>
                          <a:cs typeface="Calibri" panose="020F0502020204030204" pitchFamily="34" charset="0"/>
                        </a:rPr>
                        <a:t>4</a:t>
                      </a:r>
                      <a:endParaRPr lang="he-IL" dirty="0">
                        <a:latin typeface="Calibri" panose="020F0502020204030204" pitchFamily="34" charset="0"/>
                        <a:cs typeface="Calibri" panose="020F0502020204030204"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he-IL" dirty="0">
                        <a:latin typeface="Calibri" panose="020F0502020204030204" pitchFamily="34" charset="0"/>
                        <a:cs typeface="Calibri" panose="020F0502020204030204"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7"/>
                  </a:ext>
                </a:extLst>
              </a:tr>
            </a:tbl>
          </a:graphicData>
        </a:graphic>
      </p:graphicFrame>
      <p:sp>
        <p:nvSpPr>
          <p:cNvPr id="8" name="TextBox 7"/>
          <p:cNvSpPr txBox="1"/>
          <p:nvPr/>
        </p:nvSpPr>
        <p:spPr>
          <a:xfrm>
            <a:off x="1062933" y="345858"/>
            <a:ext cx="3811795"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(*נכון לתאריך 16/11/17)</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9" name="TextBox 8"/>
          <p:cNvSpPr txBox="1"/>
          <p:nvPr/>
        </p:nvSpPr>
        <p:spPr>
          <a:xfrm>
            <a:off x="11380762" y="5250297"/>
            <a:ext cx="600221"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10" name="TextBox 9"/>
          <p:cNvSpPr txBox="1"/>
          <p:nvPr/>
        </p:nvSpPr>
        <p:spPr>
          <a:xfrm>
            <a:off x="5753688" y="5441567"/>
            <a:ext cx="5805266" cy="923330"/>
          </a:xfrm>
          <a:prstGeom prst="rect">
            <a:avLst/>
          </a:prstGeom>
          <a:noFill/>
        </p:spPr>
        <p:txBody>
          <a:bodyPr wrap="square" rtlCol="1">
            <a:spAutoFit/>
          </a:bodyPr>
          <a:lstStyle/>
          <a:p>
            <a:r>
              <a:rPr lang="he-IL" dirty="0">
                <a:solidFill>
                  <a:schemeClr val="dk1"/>
                </a:solidFill>
                <a:latin typeface="Calibri" panose="020F0502020204030204" pitchFamily="34" charset="0"/>
                <a:cs typeface="Calibri" panose="020F0502020204030204" pitchFamily="34" charset="0"/>
              </a:rPr>
              <a:t> שאילתה ישירה היא שאילתה שהתשובה עליה נמסרת בכתב לחבר הכנסת השואל. על השר שנשאל להשיב בכתב </a:t>
            </a:r>
            <a:r>
              <a:rPr lang="he-IL" b="1" u="sng" dirty="0">
                <a:solidFill>
                  <a:schemeClr val="dk1"/>
                </a:solidFill>
                <a:latin typeface="Calibri" panose="020F0502020204030204" pitchFamily="34" charset="0"/>
                <a:cs typeface="Calibri" panose="020F0502020204030204" pitchFamily="34" charset="0"/>
              </a:rPr>
              <a:t>בתוך 21 יום</a:t>
            </a:r>
            <a:r>
              <a:rPr lang="he-IL" b="1" dirty="0">
                <a:solidFill>
                  <a:schemeClr val="dk1"/>
                </a:solidFill>
                <a:latin typeface="Calibri" panose="020F0502020204030204" pitchFamily="34" charset="0"/>
                <a:cs typeface="Calibri" panose="020F0502020204030204" pitchFamily="34" charset="0"/>
              </a:rPr>
              <a:t> </a:t>
            </a:r>
            <a:r>
              <a:rPr lang="he-IL" dirty="0">
                <a:solidFill>
                  <a:schemeClr val="dk1"/>
                </a:solidFill>
                <a:latin typeface="Calibri" panose="020F0502020204030204" pitchFamily="34" charset="0"/>
                <a:cs typeface="Calibri" panose="020F0502020204030204" pitchFamily="34" charset="0"/>
              </a:rPr>
              <a:t>מיום קבלת השאילתה. העתק התשובה נמסר ליושב-ראש הכנסת.</a:t>
            </a:r>
          </a:p>
        </p:txBody>
      </p:sp>
    </p:spTree>
    <p:extLst>
      <p:ext uri="{BB962C8B-B14F-4D97-AF65-F5344CB8AC3E}">
        <p14:creationId xmlns:p14="http://schemas.microsoft.com/office/powerpoint/2010/main" val="18844718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5036233" y="365760"/>
            <a:ext cx="6593059" cy="523220"/>
          </a:xfrm>
          <a:prstGeom prst="rect">
            <a:avLst/>
          </a:prstGeom>
          <a:noFill/>
        </p:spPr>
        <p:txBody>
          <a:bodyPr wrap="square" rtlCol="1">
            <a:spAutoFit/>
          </a:bodyPr>
          <a:lstStyle/>
          <a:p>
            <a:r>
              <a:rPr lang="he-IL" sz="2800" dirty="0" smtClean="0">
                <a:solidFill>
                  <a:schemeClr val="accent3">
                    <a:lumMod val="75000"/>
                  </a:schemeClr>
                </a:solidFill>
                <a:latin typeface="Retro Perspective" panose="02000503000000000000" pitchFamily="2" charset="-79"/>
                <a:cs typeface="Retro Perspective" panose="02000503000000000000" pitchFamily="2" charset="-79"/>
              </a:rPr>
              <a:t> פרסום דו"ח התקשרויות רבעוני</a:t>
            </a:r>
          </a:p>
        </p:txBody>
      </p:sp>
      <p:graphicFrame>
        <p:nvGraphicFramePr>
          <p:cNvPr id="7" name="Table 6"/>
          <p:cNvGraphicFramePr>
            <a:graphicFrameLocks noGrp="1"/>
          </p:cNvGraphicFramePr>
          <p:nvPr>
            <p:extLst>
              <p:ext uri="{D42A27DB-BD31-4B8C-83A1-F6EECF244321}">
                <p14:modId xmlns:p14="http://schemas.microsoft.com/office/powerpoint/2010/main" val="785490507"/>
              </p:ext>
            </p:extLst>
          </p:nvPr>
        </p:nvGraphicFramePr>
        <p:xfrm>
          <a:off x="773722" y="1310509"/>
          <a:ext cx="10030266" cy="1752600"/>
        </p:xfrm>
        <a:graphic>
          <a:graphicData uri="http://schemas.openxmlformats.org/drawingml/2006/table">
            <a:tbl>
              <a:tblPr rtl="1" firstRow="1" bandRow="1">
                <a:tableStyleId>{5C22544A-7EE6-4342-B048-85BDC9FD1C3A}</a:tableStyleId>
              </a:tblPr>
              <a:tblGrid>
                <a:gridCol w="1671711">
                  <a:extLst>
                    <a:ext uri="{9D8B030D-6E8A-4147-A177-3AD203B41FA5}">
                      <a16:colId xmlns:a16="http://schemas.microsoft.com/office/drawing/2014/main" xmlns="" val="20000"/>
                    </a:ext>
                  </a:extLst>
                </a:gridCol>
                <a:gridCol w="1671711">
                  <a:extLst>
                    <a:ext uri="{9D8B030D-6E8A-4147-A177-3AD203B41FA5}">
                      <a16:colId xmlns:a16="http://schemas.microsoft.com/office/drawing/2014/main" xmlns="" val="20001"/>
                    </a:ext>
                  </a:extLst>
                </a:gridCol>
                <a:gridCol w="1671711">
                  <a:extLst>
                    <a:ext uri="{9D8B030D-6E8A-4147-A177-3AD203B41FA5}">
                      <a16:colId xmlns:a16="http://schemas.microsoft.com/office/drawing/2014/main" xmlns="" val="20002"/>
                    </a:ext>
                  </a:extLst>
                </a:gridCol>
                <a:gridCol w="1671711">
                  <a:extLst>
                    <a:ext uri="{9D8B030D-6E8A-4147-A177-3AD203B41FA5}">
                      <a16:colId xmlns:a16="http://schemas.microsoft.com/office/drawing/2014/main" xmlns="" val="20003"/>
                    </a:ext>
                  </a:extLst>
                </a:gridCol>
                <a:gridCol w="1671711">
                  <a:extLst>
                    <a:ext uri="{9D8B030D-6E8A-4147-A177-3AD203B41FA5}">
                      <a16:colId xmlns:a16="http://schemas.microsoft.com/office/drawing/2014/main" xmlns="" val="20004"/>
                    </a:ext>
                  </a:extLst>
                </a:gridCol>
                <a:gridCol w="1671711">
                  <a:extLst>
                    <a:ext uri="{9D8B030D-6E8A-4147-A177-3AD203B41FA5}">
                      <a16:colId xmlns:a16="http://schemas.microsoft.com/office/drawing/2014/main" xmlns="" val="20005"/>
                    </a:ext>
                  </a:extLst>
                </a:gridCol>
              </a:tblGrid>
              <a:tr h="370840">
                <a:tc>
                  <a:txBody>
                    <a:bodyPr/>
                    <a:lstStyle/>
                    <a:p>
                      <a:pPr rtl="1"/>
                      <a:r>
                        <a:rPr lang="he-IL" dirty="0" smtClean="0">
                          <a:latin typeface="Calibri" panose="020F0502020204030204" pitchFamily="34" charset="0"/>
                          <a:cs typeface="Calibri" panose="020F0502020204030204" pitchFamily="34" charset="0"/>
                        </a:rPr>
                        <a:t>הנושא</a:t>
                      </a:r>
                      <a:endParaRPr lang="he-IL" dirty="0">
                        <a:latin typeface="Calibri" panose="020F0502020204030204" pitchFamily="34" charset="0"/>
                        <a:cs typeface="Calibri" panose="020F0502020204030204" pitchFamily="34" charset="0"/>
                      </a:endParaRPr>
                    </a:p>
                  </a:txBody>
                  <a:tcPr/>
                </a:tc>
                <a:tc>
                  <a:txBody>
                    <a:bodyPr/>
                    <a:lstStyle/>
                    <a:p>
                      <a:pPr marL="0" algn="r" defTabSz="914400" rtl="1" eaLnBrk="1" latinLnBrk="0" hangingPunct="1"/>
                      <a:r>
                        <a:rPr lang="he-IL" sz="1800" b="1" kern="1200" dirty="0" smtClean="0">
                          <a:solidFill>
                            <a:schemeClr val="lt1"/>
                          </a:solidFill>
                          <a:latin typeface="Calibri" panose="020F0502020204030204" pitchFamily="34" charset="0"/>
                          <a:ea typeface="+mn-ea"/>
                          <a:cs typeface="Calibri" panose="020F0502020204030204" pitchFamily="34" charset="0"/>
                        </a:rPr>
                        <a:t>2016 – רבעון 1</a:t>
                      </a:r>
                      <a:endParaRPr lang="en-US" sz="1800" b="1" kern="1200" dirty="0">
                        <a:solidFill>
                          <a:schemeClr val="lt1"/>
                        </a:solidFill>
                        <a:latin typeface="Calibri" panose="020F0502020204030204" pitchFamily="34" charset="0"/>
                        <a:ea typeface="+mn-ea"/>
                        <a:cs typeface="Calibri" panose="020F0502020204030204" pitchFamily="34" charset="0"/>
                      </a:endParaRPr>
                    </a:p>
                  </a:txBody>
                  <a:tcPr anchor="ctr"/>
                </a:tc>
                <a:tc>
                  <a:txBody>
                    <a:bodyPr/>
                    <a:lstStyle/>
                    <a:p>
                      <a:pPr marL="0" algn="r" defTabSz="914400" rtl="1" eaLnBrk="1" latinLnBrk="0" hangingPunct="1"/>
                      <a:r>
                        <a:rPr lang="he-IL" sz="1800" b="1" kern="1200" dirty="0" smtClean="0">
                          <a:solidFill>
                            <a:schemeClr val="lt1"/>
                          </a:solidFill>
                          <a:latin typeface="Calibri" panose="020F0502020204030204" pitchFamily="34" charset="0"/>
                          <a:ea typeface="+mn-ea"/>
                          <a:cs typeface="Calibri" panose="020F0502020204030204" pitchFamily="34" charset="0"/>
                        </a:rPr>
                        <a:t>2016 – רבעון 2</a:t>
                      </a:r>
                      <a:endParaRPr lang="en-US" sz="1800" b="1" kern="1200" dirty="0">
                        <a:solidFill>
                          <a:schemeClr val="lt1"/>
                        </a:solidFill>
                        <a:latin typeface="Calibri" panose="020F0502020204030204" pitchFamily="34" charset="0"/>
                        <a:ea typeface="+mn-ea"/>
                        <a:cs typeface="Calibri" panose="020F0502020204030204" pitchFamily="34" charset="0"/>
                      </a:endParaRPr>
                    </a:p>
                  </a:txBody>
                  <a:tcPr anchor="ctr"/>
                </a:tc>
                <a:tc>
                  <a:txBody>
                    <a:bodyPr/>
                    <a:lstStyle/>
                    <a:p>
                      <a:pPr marL="0" algn="r" defTabSz="914400" rtl="1" eaLnBrk="1" latinLnBrk="0" hangingPunct="1"/>
                      <a:r>
                        <a:rPr lang="he-IL" sz="1800" b="1" kern="1200" dirty="0" smtClean="0">
                          <a:solidFill>
                            <a:schemeClr val="lt1"/>
                          </a:solidFill>
                          <a:latin typeface="Calibri" panose="020F0502020204030204" pitchFamily="34" charset="0"/>
                          <a:ea typeface="+mn-ea"/>
                          <a:cs typeface="Calibri" panose="020F0502020204030204" pitchFamily="34" charset="0"/>
                        </a:rPr>
                        <a:t>2016 – רבעון 3</a:t>
                      </a:r>
                      <a:endParaRPr lang="en-US" sz="1800" b="1" kern="1200" dirty="0">
                        <a:solidFill>
                          <a:schemeClr val="lt1"/>
                        </a:solidFill>
                        <a:latin typeface="Calibri" panose="020F0502020204030204" pitchFamily="34" charset="0"/>
                        <a:ea typeface="+mn-ea"/>
                        <a:cs typeface="Calibri" panose="020F0502020204030204" pitchFamily="34" charset="0"/>
                      </a:endParaRPr>
                    </a:p>
                  </a:txBody>
                  <a:tcPr anchor="ctr"/>
                </a:tc>
                <a:tc>
                  <a:txBody>
                    <a:bodyPr/>
                    <a:lstStyle/>
                    <a:p>
                      <a:pPr marL="0" algn="r" defTabSz="914400" rtl="1" eaLnBrk="1" latinLnBrk="0" hangingPunct="1"/>
                      <a:r>
                        <a:rPr lang="he-IL" sz="1800" b="1" kern="1200" dirty="0" smtClean="0">
                          <a:solidFill>
                            <a:schemeClr val="lt1"/>
                          </a:solidFill>
                          <a:latin typeface="Calibri" panose="020F0502020204030204" pitchFamily="34" charset="0"/>
                          <a:ea typeface="+mn-ea"/>
                          <a:cs typeface="Calibri" panose="020F0502020204030204" pitchFamily="34" charset="0"/>
                        </a:rPr>
                        <a:t>2016 – רבעון 4</a:t>
                      </a:r>
                      <a:endParaRPr lang="en-US" sz="1800" b="1" kern="1200" dirty="0">
                        <a:solidFill>
                          <a:schemeClr val="lt1"/>
                        </a:solidFill>
                        <a:latin typeface="Calibri" panose="020F0502020204030204" pitchFamily="34" charset="0"/>
                        <a:ea typeface="+mn-ea"/>
                        <a:cs typeface="Calibri" panose="020F0502020204030204" pitchFamily="34" charset="0"/>
                      </a:endParaRPr>
                    </a:p>
                  </a:txBody>
                  <a:tcPr anchor="ctr"/>
                </a:tc>
                <a:tc>
                  <a:txBody>
                    <a:bodyPr/>
                    <a:lstStyle/>
                    <a:p>
                      <a:pPr marL="0" algn="r" defTabSz="914400" rtl="1" eaLnBrk="1" latinLnBrk="0" hangingPunct="1"/>
                      <a:r>
                        <a:rPr lang="he-IL" sz="1800" b="1" kern="1200" dirty="0" smtClean="0">
                          <a:solidFill>
                            <a:schemeClr val="lt1"/>
                          </a:solidFill>
                          <a:latin typeface="Calibri" panose="020F0502020204030204" pitchFamily="34" charset="0"/>
                          <a:ea typeface="+mn-ea"/>
                          <a:cs typeface="Calibri" panose="020F0502020204030204" pitchFamily="34" charset="0"/>
                        </a:rPr>
                        <a:t>2017 – רבעון 1</a:t>
                      </a:r>
                      <a:endParaRPr lang="en-US" sz="1800" b="1" kern="1200" dirty="0">
                        <a:solidFill>
                          <a:schemeClr val="lt1"/>
                        </a:solidFill>
                        <a:latin typeface="Calibri" panose="020F0502020204030204" pitchFamily="34" charset="0"/>
                        <a:ea typeface="+mn-ea"/>
                        <a:cs typeface="Calibri" panose="020F0502020204030204" pitchFamily="34" charset="0"/>
                      </a:endParaRPr>
                    </a:p>
                  </a:txBody>
                  <a:tcPr anchor="ctr"/>
                </a:tc>
                <a:extLst>
                  <a:ext uri="{0D108BD9-81ED-4DB2-BD59-A6C34878D82A}">
                    <a16:rowId xmlns:a16="http://schemas.microsoft.com/office/drawing/2014/main" xmlns="" val="10000"/>
                  </a:ext>
                </a:extLst>
              </a:tr>
              <a:tr h="574963">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latin typeface="Calibri" panose="020F0502020204030204" pitchFamily="34" charset="0"/>
                          <a:cs typeface="Calibri" panose="020F0502020204030204" pitchFamily="34" charset="0"/>
                        </a:rPr>
                        <a:t>פורסם באופן מלא</a:t>
                      </a:r>
                    </a:p>
                  </a:txBody>
                  <a:tcPr/>
                </a:tc>
                <a:tc>
                  <a:txBody>
                    <a:bodyPr/>
                    <a:lstStyle/>
                    <a:p>
                      <a:pPr rtl="1"/>
                      <a:r>
                        <a:rPr lang="he-IL" dirty="0" smtClean="0">
                          <a:latin typeface="Calibri" panose="020F0502020204030204" pitchFamily="34" charset="0"/>
                          <a:cs typeface="Calibri" panose="020F0502020204030204" pitchFamily="34" charset="0"/>
                        </a:rPr>
                        <a:t>כן</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כן</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כן</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כן</a:t>
                      </a:r>
                      <a:endParaRPr lang="he-IL" dirty="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כן</a:t>
                      </a:r>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1"/>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latin typeface="Calibri" panose="020F0502020204030204" pitchFamily="34" charset="0"/>
                          <a:cs typeface="Calibri" panose="020F0502020204030204" pitchFamily="34" charset="0"/>
                        </a:rPr>
                        <a:t>פורסם חלקית</a:t>
                      </a:r>
                    </a:p>
                  </a:txBody>
                  <a:tcPr/>
                </a:tc>
                <a:tc>
                  <a:txBody>
                    <a:bodyPr/>
                    <a:lstStyle/>
                    <a:p>
                      <a:pPr rtl="1"/>
                      <a:endParaRPr lang="he-IL" dirty="0">
                        <a:latin typeface="Calibri" panose="020F0502020204030204" pitchFamily="34" charset="0"/>
                        <a:cs typeface="Calibri" panose="020F0502020204030204" pitchFamily="34" charset="0"/>
                      </a:endParaRPr>
                    </a:p>
                  </a:txBody>
                  <a:tcPr/>
                </a:tc>
                <a:tc>
                  <a:txBody>
                    <a:bodyPr/>
                    <a:lstStyle/>
                    <a:p>
                      <a:pPr rtl="1"/>
                      <a:endParaRPr lang="he-IL" dirty="0">
                        <a:latin typeface="Calibri" panose="020F0502020204030204" pitchFamily="34" charset="0"/>
                        <a:cs typeface="Calibri" panose="020F0502020204030204" pitchFamily="34" charset="0"/>
                      </a:endParaRPr>
                    </a:p>
                  </a:txBody>
                  <a:tcPr/>
                </a:tc>
                <a:tc>
                  <a:txBody>
                    <a:bodyPr/>
                    <a:lstStyle/>
                    <a:p>
                      <a:pPr rtl="1"/>
                      <a:endParaRPr lang="he-IL" dirty="0">
                        <a:latin typeface="Calibri" panose="020F0502020204030204" pitchFamily="34" charset="0"/>
                        <a:cs typeface="Calibri" panose="020F0502020204030204" pitchFamily="34" charset="0"/>
                      </a:endParaRPr>
                    </a:p>
                  </a:txBody>
                  <a:tcPr/>
                </a:tc>
                <a:tc>
                  <a:txBody>
                    <a:bodyPr/>
                    <a:lstStyle/>
                    <a:p>
                      <a:pPr rtl="1"/>
                      <a:endParaRPr lang="he-IL" dirty="0">
                        <a:latin typeface="Calibri" panose="020F0502020204030204" pitchFamily="34" charset="0"/>
                        <a:cs typeface="Calibri" panose="020F0502020204030204" pitchFamily="34" charset="0"/>
                      </a:endParaRPr>
                    </a:p>
                  </a:txBody>
                  <a:tcPr/>
                </a:tc>
                <a:tc>
                  <a:txBody>
                    <a:bodyPr/>
                    <a:lstStyle/>
                    <a:p>
                      <a:pPr rtl="1"/>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2"/>
                  </a:ext>
                </a:extLst>
              </a:tr>
              <a:tr h="370840">
                <a:tc>
                  <a:txBody>
                    <a:bodyPr/>
                    <a:lstStyle/>
                    <a:p>
                      <a:pPr rtl="1"/>
                      <a:r>
                        <a:rPr lang="he-IL" dirty="0" smtClean="0">
                          <a:latin typeface="Calibri" panose="020F0502020204030204" pitchFamily="34" charset="0"/>
                          <a:cs typeface="Calibri" panose="020F0502020204030204" pitchFamily="34" charset="0"/>
                        </a:rPr>
                        <a:t>לא פורסם</a:t>
                      </a:r>
                      <a:endParaRPr lang="he-IL" dirty="0">
                        <a:latin typeface="Calibri" panose="020F0502020204030204" pitchFamily="34" charset="0"/>
                        <a:cs typeface="Calibri" panose="020F0502020204030204" pitchFamily="34" charset="0"/>
                      </a:endParaRPr>
                    </a:p>
                  </a:txBody>
                  <a:tcPr/>
                </a:tc>
                <a:tc>
                  <a:txBody>
                    <a:bodyPr/>
                    <a:lstStyle/>
                    <a:p>
                      <a:pPr rtl="1"/>
                      <a:endParaRPr lang="he-IL" dirty="0">
                        <a:latin typeface="Calibri" panose="020F0502020204030204" pitchFamily="34" charset="0"/>
                        <a:cs typeface="Calibri" panose="020F0502020204030204" pitchFamily="34" charset="0"/>
                      </a:endParaRPr>
                    </a:p>
                  </a:txBody>
                  <a:tcPr/>
                </a:tc>
                <a:tc>
                  <a:txBody>
                    <a:bodyPr/>
                    <a:lstStyle/>
                    <a:p>
                      <a:pPr rtl="1"/>
                      <a:endParaRPr lang="he-IL" dirty="0">
                        <a:latin typeface="Calibri" panose="020F0502020204030204" pitchFamily="34" charset="0"/>
                        <a:cs typeface="Calibri" panose="020F0502020204030204" pitchFamily="34" charset="0"/>
                      </a:endParaRPr>
                    </a:p>
                  </a:txBody>
                  <a:tcPr/>
                </a:tc>
                <a:tc>
                  <a:txBody>
                    <a:bodyPr/>
                    <a:lstStyle/>
                    <a:p>
                      <a:pPr rtl="1"/>
                      <a:endParaRPr lang="he-IL" dirty="0">
                        <a:latin typeface="Calibri" panose="020F0502020204030204" pitchFamily="34" charset="0"/>
                        <a:cs typeface="Calibri" panose="020F0502020204030204" pitchFamily="34" charset="0"/>
                      </a:endParaRPr>
                    </a:p>
                  </a:txBody>
                  <a:tcPr/>
                </a:tc>
                <a:tc>
                  <a:txBody>
                    <a:bodyPr/>
                    <a:lstStyle/>
                    <a:p>
                      <a:pPr rtl="1"/>
                      <a:endParaRPr lang="he-IL" dirty="0">
                        <a:latin typeface="Calibri" panose="020F0502020204030204" pitchFamily="34" charset="0"/>
                        <a:cs typeface="Calibri" panose="020F0502020204030204" pitchFamily="34" charset="0"/>
                      </a:endParaRPr>
                    </a:p>
                  </a:txBody>
                  <a:tcPr/>
                </a:tc>
                <a:tc>
                  <a:txBody>
                    <a:bodyPr/>
                    <a:lstStyle/>
                    <a:p>
                      <a:pPr rtl="1"/>
                      <a:endParaRPr lang="he-IL"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3"/>
                  </a:ext>
                </a:extLst>
              </a:tr>
            </a:tbl>
          </a:graphicData>
        </a:graphic>
      </p:graphicFrame>
      <p:sp>
        <p:nvSpPr>
          <p:cNvPr id="8" name="TextBox 7"/>
          <p:cNvSpPr txBox="1"/>
          <p:nvPr/>
        </p:nvSpPr>
        <p:spPr>
          <a:xfrm>
            <a:off x="5919421" y="240630"/>
            <a:ext cx="703384"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9" name="TextBox 8"/>
          <p:cNvSpPr txBox="1"/>
          <p:nvPr/>
        </p:nvSpPr>
        <p:spPr>
          <a:xfrm>
            <a:off x="11380762" y="5250297"/>
            <a:ext cx="600221"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10" name="TextBox 9"/>
          <p:cNvSpPr txBox="1"/>
          <p:nvPr/>
        </p:nvSpPr>
        <p:spPr>
          <a:xfrm>
            <a:off x="5753688" y="5441567"/>
            <a:ext cx="5805266" cy="369332"/>
          </a:xfrm>
          <a:prstGeom prst="rect">
            <a:avLst/>
          </a:prstGeom>
          <a:noFill/>
        </p:spPr>
        <p:txBody>
          <a:bodyPr wrap="square" rtlCol="1">
            <a:spAutoFit/>
          </a:bodyPr>
          <a:lstStyle/>
          <a:p>
            <a:r>
              <a:rPr lang="he-IL" dirty="0" smtClean="0">
                <a:solidFill>
                  <a:schemeClr val="dk1"/>
                </a:solidFill>
                <a:latin typeface="Calibri" panose="020F0502020204030204" pitchFamily="34" charset="0"/>
                <a:cs typeface="Calibri" panose="020F0502020204030204" pitchFamily="34" charset="0"/>
              </a:rPr>
              <a:t>מפורסם באתר האינטרנט של היחידה הממשלתית לחופש המידע</a:t>
            </a:r>
            <a:endParaRPr lang="he-IL" dirty="0">
              <a:solidFill>
                <a:schemeClr val="dk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425053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5036233" y="369692"/>
            <a:ext cx="6593059" cy="523220"/>
          </a:xfrm>
          <a:prstGeom prst="rect">
            <a:avLst/>
          </a:prstGeom>
          <a:noFill/>
        </p:spPr>
        <p:txBody>
          <a:bodyPr wrap="square" rtlCol="1" anchor="b">
            <a:spAutoFit/>
          </a:bodyPr>
          <a:lstStyle/>
          <a:p>
            <a:r>
              <a:rPr lang="he-IL" sz="2800" dirty="0" smtClean="0">
                <a:solidFill>
                  <a:schemeClr val="accent3">
                    <a:lumMod val="75000"/>
                  </a:schemeClr>
                </a:solidFill>
                <a:latin typeface="Retro Perspective" panose="02000503000000000000" pitchFamily="2" charset="-79"/>
                <a:cs typeface="Retro Perspective" panose="02000503000000000000" pitchFamily="2" charset="-79"/>
              </a:rPr>
              <a:t>מאגרים שהועלו לאתר</a:t>
            </a:r>
            <a:r>
              <a:rPr lang="en-US" sz="2800" dirty="0" smtClean="0">
                <a:solidFill>
                  <a:schemeClr val="accent3">
                    <a:lumMod val="75000"/>
                  </a:schemeClr>
                </a:solidFill>
                <a:latin typeface="Agency FB" panose="020B0503020202020204" pitchFamily="34" charset="0"/>
                <a:cs typeface="Retro Perspective" panose="02000503000000000000" pitchFamily="2" charset="-79"/>
              </a:rPr>
              <a:t>DATA.GOV.IL </a:t>
            </a:r>
            <a:endParaRPr lang="he-IL" sz="2800" dirty="0" smtClean="0">
              <a:solidFill>
                <a:schemeClr val="accent3">
                  <a:lumMod val="75000"/>
                </a:schemeClr>
              </a:solidFill>
              <a:latin typeface="Agency FB" panose="020B0503020202020204" pitchFamily="34" charset="0"/>
              <a:cs typeface="Retro Perspective" panose="02000503000000000000" pitchFamily="2" charset="-79"/>
            </a:endParaRPr>
          </a:p>
        </p:txBody>
      </p:sp>
      <p:sp>
        <p:nvSpPr>
          <p:cNvPr id="5" name="TextBox 4"/>
          <p:cNvSpPr txBox="1"/>
          <p:nvPr/>
        </p:nvSpPr>
        <p:spPr>
          <a:xfrm>
            <a:off x="2630658" y="888980"/>
            <a:ext cx="8998634" cy="2554545"/>
          </a:xfrm>
          <a:prstGeom prst="rect">
            <a:avLst/>
          </a:prstGeom>
          <a:noFill/>
        </p:spPr>
        <p:txBody>
          <a:bodyPr wrap="square" rtlCol="1">
            <a:spAutoFit/>
          </a:bodyPr>
          <a:lstStyle/>
          <a:p>
            <a:pPr>
              <a:lnSpc>
                <a:spcPct val="200000"/>
              </a:lnSpc>
            </a:pPr>
            <a:r>
              <a:rPr lang="he-IL" sz="2000" b="1" dirty="0" smtClean="0">
                <a:solidFill>
                  <a:schemeClr val="accent6">
                    <a:lumMod val="50000"/>
                  </a:schemeClr>
                </a:solidFill>
                <a:latin typeface="Calibri" panose="020F0502020204030204" pitchFamily="34" charset="0"/>
                <a:cs typeface="Calibri" panose="020F0502020204030204" pitchFamily="34" charset="0"/>
              </a:rPr>
              <a:t>כמות מאגרי המידע: </a:t>
            </a:r>
          </a:p>
          <a:p>
            <a:pPr>
              <a:lnSpc>
                <a:spcPct val="200000"/>
              </a:lnSpc>
            </a:pPr>
            <a:r>
              <a:rPr lang="he-IL" sz="2000" b="1" dirty="0" smtClean="0">
                <a:solidFill>
                  <a:schemeClr val="accent6">
                    <a:lumMod val="50000"/>
                  </a:schemeClr>
                </a:solidFill>
                <a:latin typeface="Calibri" panose="020F0502020204030204" pitchFamily="34" charset="0"/>
                <a:cs typeface="Calibri" panose="020F0502020204030204" pitchFamily="34" charset="0"/>
              </a:rPr>
              <a:t>מהם חמשת המאגרים הנצפים ביותר? </a:t>
            </a:r>
          </a:p>
          <a:p>
            <a:pPr>
              <a:lnSpc>
                <a:spcPct val="200000"/>
              </a:lnSpc>
            </a:pPr>
            <a:r>
              <a:rPr lang="he-IL" sz="2000" b="1" dirty="0" smtClean="0">
                <a:solidFill>
                  <a:schemeClr val="accent6">
                    <a:lumMod val="50000"/>
                  </a:schemeClr>
                </a:solidFill>
                <a:latin typeface="Calibri" panose="020F0502020204030204" pitchFamily="34" charset="0"/>
                <a:cs typeface="Calibri" panose="020F0502020204030204" pitchFamily="34" charset="0"/>
              </a:rPr>
              <a:t>באיזה פורמט מעלים את חמשת המאגרים הנצפים ביותר? (</a:t>
            </a:r>
            <a:r>
              <a:rPr lang="en-US" sz="2000" b="1" dirty="0" smtClean="0">
                <a:solidFill>
                  <a:schemeClr val="accent6">
                    <a:lumMod val="50000"/>
                  </a:schemeClr>
                </a:solidFill>
                <a:latin typeface="Calibri" panose="020F0502020204030204" pitchFamily="34" charset="0"/>
                <a:cs typeface="Calibri" panose="020F0502020204030204" pitchFamily="34" charset="0"/>
              </a:rPr>
              <a:t>xml</a:t>
            </a:r>
            <a:r>
              <a:rPr lang="he-IL" sz="2000" b="1" dirty="0" smtClean="0">
                <a:solidFill>
                  <a:schemeClr val="accent6">
                    <a:lumMod val="50000"/>
                  </a:schemeClr>
                </a:solidFill>
                <a:latin typeface="Calibri" panose="020F0502020204030204" pitchFamily="34" charset="0"/>
                <a:cs typeface="Calibri" panose="020F0502020204030204" pitchFamily="34" charset="0"/>
              </a:rPr>
              <a:t>, </a:t>
            </a:r>
            <a:r>
              <a:rPr lang="en-US" sz="2000" b="1" dirty="0" smtClean="0">
                <a:solidFill>
                  <a:schemeClr val="accent6">
                    <a:lumMod val="50000"/>
                  </a:schemeClr>
                </a:solidFill>
                <a:latin typeface="Calibri" panose="020F0502020204030204" pitchFamily="34" charset="0"/>
                <a:cs typeface="Calibri" panose="020F0502020204030204" pitchFamily="34" charset="0"/>
              </a:rPr>
              <a:t>html</a:t>
            </a:r>
            <a:r>
              <a:rPr lang="he-IL" sz="2000" b="1" dirty="0" smtClean="0">
                <a:solidFill>
                  <a:schemeClr val="accent6">
                    <a:lumMod val="50000"/>
                  </a:schemeClr>
                </a:solidFill>
                <a:latin typeface="Calibri" panose="020F0502020204030204" pitchFamily="34" charset="0"/>
                <a:cs typeface="Calibri" panose="020F0502020204030204" pitchFamily="34" charset="0"/>
              </a:rPr>
              <a:t>, </a:t>
            </a:r>
            <a:r>
              <a:rPr lang="en-US" sz="2000" b="1" dirty="0" smtClean="0">
                <a:solidFill>
                  <a:schemeClr val="accent6">
                    <a:lumMod val="50000"/>
                  </a:schemeClr>
                </a:solidFill>
                <a:latin typeface="Calibri" panose="020F0502020204030204" pitchFamily="34" charset="0"/>
                <a:cs typeface="Calibri" panose="020F0502020204030204" pitchFamily="34" charset="0"/>
              </a:rPr>
              <a:t>Pdf</a:t>
            </a:r>
            <a:r>
              <a:rPr lang="he-IL" sz="2000" b="1" dirty="0" smtClean="0">
                <a:solidFill>
                  <a:schemeClr val="accent6">
                    <a:lumMod val="50000"/>
                  </a:schemeClr>
                </a:solidFill>
                <a:latin typeface="Calibri" panose="020F0502020204030204" pitchFamily="34" charset="0"/>
                <a:cs typeface="Calibri" panose="020F0502020204030204" pitchFamily="34" charset="0"/>
              </a:rPr>
              <a:t> וכו')</a:t>
            </a:r>
          </a:p>
          <a:p>
            <a:pPr>
              <a:lnSpc>
                <a:spcPct val="200000"/>
              </a:lnSpc>
            </a:pPr>
            <a:r>
              <a:rPr lang="he-IL" sz="2000" b="1" dirty="0" smtClean="0">
                <a:solidFill>
                  <a:schemeClr val="accent6">
                    <a:lumMod val="50000"/>
                  </a:schemeClr>
                </a:solidFill>
                <a:latin typeface="Calibri" panose="020F0502020204030204" pitchFamily="34" charset="0"/>
                <a:cs typeface="Calibri" panose="020F0502020204030204" pitchFamily="34" charset="0"/>
              </a:rPr>
              <a:t>כמות הכניסות בחמשת המאגרים הנצפים ביותר:</a:t>
            </a:r>
          </a:p>
        </p:txBody>
      </p:sp>
    </p:spTree>
    <p:extLst>
      <p:ext uri="{BB962C8B-B14F-4D97-AF65-F5344CB8AC3E}">
        <p14:creationId xmlns:p14="http://schemas.microsoft.com/office/powerpoint/2010/main" val="42765730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תוצאת תמונה עבור סמל הכנסת"/>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64036" y="5779444"/>
            <a:ext cx="872197" cy="107855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 y="5779444"/>
            <a:ext cx="4164037" cy="923330"/>
          </a:xfrm>
          <a:prstGeom prst="rect">
            <a:avLst/>
          </a:prstGeom>
        </p:spPr>
        <p:txBody>
          <a:bodyPr wrap="square">
            <a:spAutoFit/>
          </a:bodyPr>
          <a:lstStyle/>
          <a:p>
            <a:pPr algn="just"/>
            <a:r>
              <a:rPr lang="he-IL" i="0" strike="noStrike" dirty="0" smtClean="0">
                <a:solidFill>
                  <a:schemeClr val="accent1">
                    <a:lumMod val="75000"/>
                  </a:schemeClr>
                </a:solidFill>
                <a:effectLst/>
                <a:latin typeface="Lucida Sans Unicode" panose="020B0602030504020204" pitchFamily="34" charset="0"/>
                <a:cs typeface="Lucida Sans Unicode" panose="020B0602030504020204" pitchFamily="34" charset="0"/>
              </a:rPr>
              <a:t>הוועדה המיוחדת ליישום הנגשת המידע הממשלתי ועקרונות שקיפותו לציבור</a:t>
            </a:r>
            <a:endParaRPr lang="he-IL" i="0" dirty="0" smtClean="0">
              <a:solidFill>
                <a:schemeClr val="accent1">
                  <a:lumMod val="75000"/>
                </a:schemeClr>
              </a:solidFill>
              <a:effectLst/>
              <a:latin typeface="Lucida Sans Unicode" panose="020B0602030504020204" pitchFamily="34" charset="0"/>
              <a:cs typeface="Lucida Sans Unicode" panose="020B0602030504020204" pitchFamily="34" charset="0"/>
            </a:endParaRPr>
          </a:p>
          <a:p>
            <a:pPr algn="just"/>
            <a:endParaRPr lang="he-IL" i="0" dirty="0">
              <a:solidFill>
                <a:schemeClr val="accent1">
                  <a:lumMod val="75000"/>
                </a:schemeClr>
              </a:solidFill>
              <a:effectLst/>
              <a:latin typeface="Lucida Sans Unicode" panose="020B0602030504020204" pitchFamily="34" charset="0"/>
              <a:cs typeface="Lucida Sans Unicode" panose="020B0602030504020204" pitchFamily="34" charset="0"/>
            </a:endParaRPr>
          </a:p>
        </p:txBody>
      </p:sp>
      <p:sp>
        <p:nvSpPr>
          <p:cNvPr id="6" name="TextBox 5"/>
          <p:cNvSpPr txBox="1"/>
          <p:nvPr/>
        </p:nvSpPr>
        <p:spPr>
          <a:xfrm>
            <a:off x="4394579" y="365760"/>
            <a:ext cx="7234713" cy="954107"/>
          </a:xfrm>
          <a:prstGeom prst="rect">
            <a:avLst/>
          </a:prstGeom>
          <a:noFill/>
        </p:spPr>
        <p:txBody>
          <a:bodyPr wrap="square" rtlCol="1">
            <a:spAutoFit/>
          </a:bodyPr>
          <a:lstStyle/>
          <a:p>
            <a:r>
              <a:rPr lang="he-IL" sz="2800" dirty="0" smtClean="0">
                <a:solidFill>
                  <a:schemeClr val="accent3">
                    <a:lumMod val="75000"/>
                  </a:schemeClr>
                </a:solidFill>
                <a:latin typeface="Retro Perspective" panose="02000503000000000000" pitchFamily="2" charset="-79"/>
                <a:cs typeface="Retro Perspective" panose="02000503000000000000" pitchFamily="2" charset="-79"/>
              </a:rPr>
              <a:t>פרויקטים נוספים של המשרד בתחום הנגשת המידע לציבור והתייחסות חופשית</a:t>
            </a:r>
          </a:p>
        </p:txBody>
      </p:sp>
      <p:sp>
        <p:nvSpPr>
          <p:cNvPr id="2" name="TextBox 1"/>
          <p:cNvSpPr txBox="1"/>
          <p:nvPr/>
        </p:nvSpPr>
        <p:spPr>
          <a:xfrm>
            <a:off x="1543792" y="1971304"/>
            <a:ext cx="9583387" cy="3416320"/>
          </a:xfrm>
          <a:prstGeom prst="rect">
            <a:avLst/>
          </a:prstGeom>
          <a:noFill/>
        </p:spPr>
        <p:txBody>
          <a:bodyPr wrap="square" rtlCol="1">
            <a:spAutoFit/>
          </a:bodyPr>
          <a:lstStyle/>
          <a:p>
            <a:pPr marL="285750" indent="-285750">
              <a:buFontTx/>
              <a:buChar char="-"/>
            </a:pPr>
            <a:r>
              <a:rPr lang="he-IL" sz="2400" dirty="0" smtClean="0"/>
              <a:t>המשרד התקשר עם חברת </a:t>
            </a:r>
            <a:r>
              <a:rPr lang="en-US" sz="2400" dirty="0" smtClean="0"/>
              <a:t>WAZE</a:t>
            </a:r>
            <a:r>
              <a:rPr lang="he-IL" sz="2400" dirty="0" smtClean="0"/>
              <a:t> לטובת הנגשת מידע בנוגע לאתרי תיירות רלוונטיים בנגב ובגליל.</a:t>
            </a:r>
          </a:p>
          <a:p>
            <a:endParaRPr lang="he-IL" sz="2400" dirty="0" smtClean="0"/>
          </a:p>
          <a:p>
            <a:pPr marL="285750" indent="-285750">
              <a:buFontTx/>
              <a:buChar char="-"/>
            </a:pPr>
            <a:r>
              <a:rPr lang="he-IL" sz="2400" dirty="0" smtClean="0"/>
              <a:t>המשרד מעסיק במשרה מלאה עובדת האמונה על תחום הנגשת המידע באמצעות כל כלי הניו מדיה ( אתר אינטרנט, </a:t>
            </a:r>
            <a:r>
              <a:rPr lang="he-IL" sz="2400" dirty="0" err="1" smtClean="0"/>
              <a:t>פייסבוק</a:t>
            </a:r>
            <a:r>
              <a:rPr lang="he-IL" sz="2400" dirty="0" smtClean="0"/>
              <a:t>, </a:t>
            </a:r>
            <a:r>
              <a:rPr lang="he-IL" sz="2400" dirty="0" err="1" smtClean="0"/>
              <a:t>אינסטגרם</a:t>
            </a:r>
            <a:r>
              <a:rPr lang="he-IL" sz="2400" dirty="0" smtClean="0"/>
              <a:t> ורשתות חברתיות נוספות). </a:t>
            </a:r>
          </a:p>
          <a:p>
            <a:pPr marL="285750" indent="-285750">
              <a:buFontTx/>
              <a:buChar char="-"/>
            </a:pPr>
            <a:endParaRPr lang="he-IL" sz="2400" dirty="0" smtClean="0"/>
          </a:p>
          <a:p>
            <a:pPr marL="285750" indent="-285750">
              <a:buFontTx/>
              <a:buChar char="-"/>
            </a:pPr>
            <a:r>
              <a:rPr lang="he-IL" sz="2400" dirty="0" smtClean="0"/>
              <a:t>המשרד התקשר עם חברת יח"צ לצורך מינוף תקשורתי של פרויקטים, </a:t>
            </a:r>
            <a:r>
              <a:rPr lang="he-IL" sz="2400" dirty="0" err="1" smtClean="0"/>
              <a:t>תוכניות</a:t>
            </a:r>
            <a:r>
              <a:rPr lang="he-IL" sz="2400" dirty="0" smtClean="0"/>
              <a:t> ואירועים במשרד. </a:t>
            </a:r>
            <a:r>
              <a:rPr lang="he-IL" sz="2400" dirty="0" err="1" smtClean="0"/>
              <a:t>תוכנית</a:t>
            </a:r>
            <a:r>
              <a:rPr lang="he-IL" sz="2400" dirty="0" smtClean="0"/>
              <a:t> העבודה לשנת 2018 בנושא מגובשת בימים אלו. </a:t>
            </a:r>
          </a:p>
        </p:txBody>
      </p:sp>
    </p:spTree>
    <p:extLst>
      <p:ext uri="{BB962C8B-B14F-4D97-AF65-F5344CB8AC3E}">
        <p14:creationId xmlns:p14="http://schemas.microsoft.com/office/powerpoint/2010/main" val="984663985"/>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B482121-180C-4034-9A29-5CEA67AEBB24}"/>
</file>

<file path=customXml/itemProps2.xml><?xml version="1.0" encoding="utf-8"?>
<ds:datastoreItem xmlns:ds="http://schemas.openxmlformats.org/officeDocument/2006/customXml" ds:itemID="{BC00CE6D-BFC2-4D66-94EA-5CF776B8F648}"/>
</file>

<file path=customXml/itemProps3.xml><?xml version="1.0" encoding="utf-8"?>
<ds:datastoreItem xmlns:ds="http://schemas.openxmlformats.org/officeDocument/2006/customXml" ds:itemID="{A37AA4F8-0F51-459A-A5CC-FEC820A1BB4F}"/>
</file>

<file path=docProps/app.xml><?xml version="1.0" encoding="utf-8"?>
<Properties xmlns="http://schemas.openxmlformats.org/officeDocument/2006/extended-properties" xmlns:vt="http://schemas.openxmlformats.org/officeDocument/2006/docPropsVTypes">
  <Template>Retrospect</Template>
  <TotalTime>4982</TotalTime>
  <Words>619</Words>
  <Application>Microsoft Office PowerPoint</Application>
  <PresentationFormat>מסך רחב</PresentationFormat>
  <Paragraphs>155</Paragraphs>
  <Slides>9</Slides>
  <Notes>0</Notes>
  <HiddenSlides>0</HiddenSlides>
  <MMClips>0</MMClips>
  <ScaleCrop>false</ScaleCrop>
  <HeadingPairs>
    <vt:vector size="6" baseType="variant">
      <vt:variant>
        <vt:lpstr>גופנים בשימוש</vt:lpstr>
      </vt:variant>
      <vt:variant>
        <vt:i4>6</vt:i4>
      </vt:variant>
      <vt:variant>
        <vt:lpstr>ערכת נושא</vt:lpstr>
      </vt:variant>
      <vt:variant>
        <vt:i4>1</vt:i4>
      </vt:variant>
      <vt:variant>
        <vt:lpstr>כותרות שקופיות</vt:lpstr>
      </vt:variant>
      <vt:variant>
        <vt:i4>9</vt:i4>
      </vt:variant>
    </vt:vector>
  </HeadingPairs>
  <TitlesOfParts>
    <vt:vector size="16" baseType="lpstr">
      <vt:lpstr>Agency FB</vt:lpstr>
      <vt:lpstr>Arial</vt:lpstr>
      <vt:lpstr>Calibri</vt:lpstr>
      <vt:lpstr>Calibri Light</vt:lpstr>
      <vt:lpstr>Lucida Sans Unicode</vt:lpstr>
      <vt:lpstr>Retro Perspective</vt:lpstr>
      <vt:lpstr>Retrospect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אורח</dc:creator>
  <cp:lastModifiedBy>אביעד פפרברג</cp:lastModifiedBy>
  <cp:revision>44</cp:revision>
  <dcterms:created xsi:type="dcterms:W3CDTF">2017-07-06T09:47:58Z</dcterms:created>
  <dcterms:modified xsi:type="dcterms:W3CDTF">2017-11-20T07:44:43Z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2021387</vt:r8>
  </property>
</Properties>
</file>