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5" r:id="rId2"/>
    <p:sldId id="257" r:id="rId3"/>
    <p:sldId id="258" r:id="rId4"/>
    <p:sldId id="259" r:id="rId5"/>
    <p:sldId id="262" r:id="rId6"/>
    <p:sldId id="260" r:id="rId7"/>
    <p:sldId id="264" r:id="rId8"/>
    <p:sldId id="263" r:id="rId9"/>
    <p:sldId id="261" r:id="rId10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10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449EC03-B566-4D75-A04F-F609ED2819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08E08BDE-8E20-40AD-91EA-7C7BCA9AC2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/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2B6EEC47-6E9C-4C86-A879-B0FAA402C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247C-1E54-4106-8DC9-BC4531BBB8A5}" type="datetimeFigureOut">
              <a:rPr lang="en-US" smtClean="0"/>
              <a:t>11/19/2017</a:t>
            </a:fld>
            <a:endParaRPr lang="en-US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50B45B27-6CE4-4ED8-9E85-77418F138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A5FB263D-66E3-4DE1-88B9-953B1424B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11821-B22C-4868-867D-F4A49CA0E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797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0532BBF-ABC6-4620-ADC5-FCC0CC4D7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A8562B9-B5EF-4EB8-B492-1E9B7F9157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88AE001-0176-4DFB-BA11-CF4A1ACA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247C-1E54-4106-8DC9-BC4531BBB8A5}" type="datetimeFigureOut">
              <a:rPr lang="en-US" smtClean="0"/>
              <a:t>11/19/2017</a:t>
            </a:fld>
            <a:endParaRPr lang="en-US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049991E2-7739-459C-9A80-0698AFEFA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A97DC71-4F9F-4753-91DC-96262CE0D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11821-B22C-4868-867D-F4A49CA0E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282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E0F455C-0402-4E1E-80B3-3D2BA94BA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FD10B067-45B2-4E1C-97EA-84C2D1A1B1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F4BFEDD-8B83-4C65-B1D2-21ACECE10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247C-1E54-4106-8DC9-BC4531BBB8A5}" type="datetimeFigureOut">
              <a:rPr lang="en-US" smtClean="0"/>
              <a:t>11/19/2017</a:t>
            </a:fld>
            <a:endParaRPr lang="en-US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B7D66DE-42CA-4199-B612-3F6C5FC1C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3EE29BEF-EF73-437C-81E2-C5FA0E4EF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11821-B22C-4868-867D-F4A49CA0E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848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A1F36B7-A406-4BED-90A9-BA7ACAD1E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B5F01F5E-2E08-43C6-98D3-ACAB3B3A02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FF8C28F3-95CF-4991-96E0-31FB79572F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152C520E-0EA0-4A17-BDD7-0D332D3CD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247C-1E54-4106-8DC9-BC4531BBB8A5}" type="datetimeFigureOut">
              <a:rPr lang="en-US" smtClean="0"/>
              <a:t>11/19/2017</a:t>
            </a:fld>
            <a:endParaRPr lang="en-US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CD2F9DDD-354E-4FB6-B2FB-FC6135BA7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55658FE5-FF89-436E-986C-41CCD3211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11821-B22C-4868-867D-F4A49CA0E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528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1135C05-2702-40E8-8489-2000C3696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3A5DEFD3-E740-4D12-9DA5-AF453D33F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3DE8EDA6-3FC3-45F4-80C3-F5A96DAA24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414916FF-9080-4863-AD02-A09FB59767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48DD7F1E-D639-4290-93CB-1C3DBF39B9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6220251E-6354-42E0-A60C-569D8158E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247C-1E54-4106-8DC9-BC4531BBB8A5}" type="datetimeFigureOut">
              <a:rPr lang="en-US" smtClean="0"/>
              <a:t>11/19/2017</a:t>
            </a:fld>
            <a:endParaRPr lang="en-US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26141BE7-D54D-4C6D-A803-C41526BF5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A56C356D-02C1-4DDF-9D9B-8FF4BCCC7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11821-B22C-4868-867D-F4A49CA0E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817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844D1F6-7AE5-488F-B27D-07FE4A738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A36F9D97-DF5D-4215-89E9-D4DB762C5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247C-1E54-4106-8DC9-BC4531BBB8A5}" type="datetimeFigureOut">
              <a:rPr lang="en-US" smtClean="0"/>
              <a:t>11/19/2017</a:t>
            </a:fld>
            <a:endParaRPr lang="en-US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653DA4D8-A4AD-441F-AF2D-470E446F7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8E6C9BB3-1222-4B4D-B1B5-8D7E96E81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11821-B22C-4868-867D-F4A49CA0E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492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132CAE8C-E25A-4544-A9C6-4E54398C1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247C-1E54-4106-8DC9-BC4531BBB8A5}" type="datetimeFigureOut">
              <a:rPr lang="en-US" smtClean="0"/>
              <a:t>11/19/2017</a:t>
            </a:fld>
            <a:endParaRPr lang="en-US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30C18535-82ED-42E0-94A9-9664C4DDB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7A281BE2-D1E2-4BE9-A3EC-CCDB99F36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11821-B22C-4868-867D-F4A49CA0E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414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7467FC3-0AAB-42FC-A604-E96D3F86A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0AEF9BF6-9D27-486D-B123-BDA040A59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F27544BA-13C3-4FFD-A896-35B4CABF46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53EFE75D-2DE4-4A67-AB11-B743C8084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247C-1E54-4106-8DC9-BC4531BBB8A5}" type="datetimeFigureOut">
              <a:rPr lang="en-US" smtClean="0"/>
              <a:t>11/19/2017</a:t>
            </a:fld>
            <a:endParaRPr lang="en-US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73C1000F-11EC-4CE6-A9C8-E94002EC5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DBDC413B-4F71-4FEA-BFE1-8CB450C0A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11821-B22C-4868-867D-F4A49CA0E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725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FB8AF1B-4647-450B-972A-2B8AFDCF3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4CBCE302-179C-40F6-A05E-C088E3BFC8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46F3AB08-D262-4448-B15C-D0E71AB721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C4ADCDF3-FF84-4EBA-9680-80867D1B2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247C-1E54-4106-8DC9-BC4531BBB8A5}" type="datetimeFigureOut">
              <a:rPr lang="en-US" smtClean="0"/>
              <a:t>11/19/2017</a:t>
            </a:fld>
            <a:endParaRPr lang="en-US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69C60234-E488-47E5-B67C-14F4B7517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70F70452-F9DB-47B4-B134-31DB46ACF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11821-B22C-4868-867D-F4A49CA0E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429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AD62955-3C4A-4749-B1ED-B2152F08D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7D7F0B05-AE1B-4285-AF13-07D1549FAA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F76125C8-FD5A-466D-B74A-C23499446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247C-1E54-4106-8DC9-BC4531BBB8A5}" type="datetimeFigureOut">
              <a:rPr lang="en-US" smtClean="0"/>
              <a:t>11/19/2017</a:t>
            </a:fld>
            <a:endParaRPr lang="en-US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F930F29-E099-49BE-9F26-5E5FE15C2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D9B0637-5532-4764-8760-87088E359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11821-B22C-4868-867D-F4A49CA0E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450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4DFD3371-51BD-496E-A0C2-D3C07BDF2A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1A68E81C-9DF0-448F-8954-0011545DBB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29D8F1E6-EF9C-460F-819D-2B68C3091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247C-1E54-4106-8DC9-BC4531BBB8A5}" type="datetimeFigureOut">
              <a:rPr lang="en-US" smtClean="0"/>
              <a:t>11/19/2017</a:t>
            </a:fld>
            <a:endParaRPr lang="en-US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C9FD9B5D-D963-4017-A0D5-F490CBD7F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39C3CAD4-2C52-4315-9805-DC10C7798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11821-B22C-4868-867D-F4A49CA0E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241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96772379-0AAA-45CA-AF98-101F99B0E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6CF7CFE-5DE3-4A04-B2EC-5C225A3F6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95019A6-E09D-4D0B-8C8B-37415BE234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9247C-1E54-4106-8DC9-BC4531BBB8A5}" type="datetimeFigureOut">
              <a:rPr lang="en-US" smtClean="0"/>
              <a:t>11/19/2017</a:t>
            </a:fld>
            <a:endParaRPr lang="en-US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A216A585-E215-469E-AC6E-4891829D24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9528A00C-3915-4898-A6FB-AB2D9AD81A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11821-B22C-4868-867D-F4A49CA0E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542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465A778-BABB-48DD-9D90-D7378E8C9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858000"/>
          </a:xfrm>
          <a:solidFill>
            <a:srgbClr val="FF0000"/>
          </a:solidFill>
        </p:spPr>
        <p:txBody>
          <a:bodyPr>
            <a:normAutofit/>
          </a:bodyPr>
          <a:lstStyle/>
          <a:p>
            <a:pPr algn="ctr"/>
            <a:r>
              <a:rPr lang="he-IL" sz="9600" b="1" u="sng" dirty="0">
                <a:cs typeface="+mn-cs"/>
              </a:rPr>
              <a:t>7.6 מיליון </a:t>
            </a:r>
            <a:br>
              <a:rPr lang="he-IL" sz="9600" b="1" u="sng" dirty="0">
                <a:cs typeface="+mn-cs"/>
              </a:rPr>
            </a:br>
            <a:br>
              <a:rPr lang="he-IL" sz="9600" b="1" u="sng" dirty="0">
                <a:cs typeface="+mn-cs"/>
              </a:rPr>
            </a:br>
            <a:r>
              <a:rPr lang="he-IL" sz="9600" b="1" u="sng" dirty="0">
                <a:cs typeface="+mn-cs"/>
              </a:rPr>
              <a:t>היעדרויות למורים בבתי הספר בישראל.</a:t>
            </a:r>
            <a:br>
              <a:rPr lang="en-US" sz="9600" b="1" dirty="0">
                <a:cs typeface="+mn-cs"/>
              </a:rPr>
            </a:br>
            <a:br>
              <a:rPr lang="en-US" dirty="0">
                <a:cs typeface="+mn-cs"/>
              </a:rPr>
            </a:br>
            <a:endParaRPr lang="en-US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8791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2EC3665-5CFB-4DDE-935A-157C0AD4B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0500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he-IL" b="1" u="sng" dirty="0">
                <a:solidFill>
                  <a:srgbClr val="FF0000"/>
                </a:solidFill>
                <a:cs typeface="+mn-cs"/>
              </a:rPr>
              <a:t>נתונים על פי פרסומי הלשכה המרכזית לסטטיסטיקה	</a:t>
            </a:r>
            <a:endParaRPr lang="en-US" b="1" u="sng" dirty="0">
              <a:solidFill>
                <a:srgbClr val="FF0000"/>
              </a:solidFill>
              <a:cs typeface="+mn-cs"/>
            </a:endParaRP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5471E549-BAA4-4848-A34A-A854CF4E577A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he-IL" b="1" dirty="0"/>
              <a:t>שעות היעדרות בקרב עובדי הוראה, גדל מ- 2.5 מיליון שעות בשנת 2009 ל- 6.7 בשנת 2016.</a:t>
            </a:r>
          </a:p>
          <a:p>
            <a:r>
              <a:rPr lang="he-IL" b="1" dirty="0"/>
              <a:t>בחינוך הממלכתי-ערבי ממוצע שעות ההיעדרות השנתיות, ב- 2016 כ-86 שעות בממוצע, לעומת כ-72 שעות בממוצע בחינוך הממלכתי-עברי וכ-80 שעות בממוצע בחינוך הממלכתי-דתי .</a:t>
            </a:r>
          </a:p>
          <a:p>
            <a:r>
              <a:rPr lang="he-IL" b="1" dirty="0"/>
              <a:t>נשים נעדרות כ-76 שעות בשנה בממוצע, ואילו גברים - כ-48 שעות בממוצע . </a:t>
            </a:r>
          </a:p>
          <a:p>
            <a:r>
              <a:rPr lang="he-IL" b="1" dirty="0"/>
              <a:t>עובדי הוראה צעירים (עד גיל 40) נעדרים כ-93 שעות, ומאידך כ-54 שעות בממוצע בקרב המבוגרים יותר (בגיל 41 ומעלה).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61861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38358E7-CAC9-49A1-ADCE-E4E82BC89D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93914"/>
            <a:ext cx="9144000" cy="1828799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he-IL" b="1" u="sng" dirty="0">
                <a:cs typeface="+mn-cs"/>
              </a:rPr>
              <a:t>המורים המשכילים יותר,</a:t>
            </a:r>
            <a:br>
              <a:rPr lang="he-IL" b="1" u="sng" dirty="0">
                <a:cs typeface="+mn-cs"/>
              </a:rPr>
            </a:br>
            <a:r>
              <a:rPr lang="he-IL" b="1" u="sng" dirty="0">
                <a:cs typeface="+mn-cs"/>
              </a:rPr>
              <a:t> נעדרים פחות.</a:t>
            </a:r>
            <a:endParaRPr lang="en-US" b="1" u="sng" dirty="0">
              <a:cs typeface="+mn-cs"/>
            </a:endParaRP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2521D491-4729-4190-890A-F3090E192D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22713"/>
            <a:ext cx="9144000" cy="2435087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endParaRPr lang="he-IL" dirty="0"/>
          </a:p>
          <a:p>
            <a:r>
              <a:rPr lang="he-IL" b="1" dirty="0"/>
              <a:t>בשנת 2016 ממוצע שעות ההיעדרות לבעלי תואר ראשון היה כ-85 שעות בממוצע, </a:t>
            </a:r>
          </a:p>
          <a:p>
            <a:r>
              <a:rPr lang="he-IL" b="1" dirty="0"/>
              <a:t>לעומת כ-61 שעות בממוצע בקרב עובדי הוראה בעלי תואר שני ומעלה.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82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>
            <a:extLst>
              <a:ext uri="{FF2B5EF4-FFF2-40B4-BE49-F238E27FC236}">
                <a16:creationId xmlns:a16="http://schemas.microsoft.com/office/drawing/2014/main" id="{EE563A98-A4C8-4F10-813D-9B2215A2B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656" y="956603"/>
            <a:ext cx="10396024" cy="4839286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04833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BEE9A7B-A270-4ADF-8990-8A373F675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he-IL" sz="8800" b="1" u="sng" dirty="0">
                <a:solidFill>
                  <a:srgbClr val="FF0000"/>
                </a:solidFill>
                <a:highlight>
                  <a:srgbClr val="FFFF00"/>
                </a:highlight>
                <a:cs typeface="+mn-cs"/>
              </a:rPr>
              <a:t>סיבות להיעדרויות</a:t>
            </a:r>
            <a:endParaRPr lang="en-US" sz="8800" b="1" u="sng" dirty="0">
              <a:solidFill>
                <a:srgbClr val="FF0000"/>
              </a:solidFill>
              <a:highlight>
                <a:srgbClr val="FFFF00"/>
              </a:highlight>
              <a:cs typeface="+mn-cs"/>
            </a:endParaRP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E0BE3D6F-E3F8-46E5-88BF-7696FCF0D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24000"/>
            <a:ext cx="12192000" cy="5334000"/>
          </a:xfrm>
          <a:solidFill>
            <a:schemeClr val="accent5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r>
              <a:rPr lang="he-IL" dirty="0"/>
              <a:t>התוכניות אופק חדש ועוז בתמורה, שהניבו את ימי הלימודים הארוכים והמתישים(</a:t>
            </a:r>
            <a:r>
              <a:rPr lang="he-IL" b="1" dirty="0"/>
              <a:t>כמחצית מן המורים </a:t>
            </a:r>
            <a:r>
              <a:rPr lang="he-IL" b="1" dirty="0" err="1"/>
              <a:t>בתש"ע</a:t>
            </a:r>
            <a:r>
              <a:rPr lang="he-IL" b="1" dirty="0"/>
              <a:t> (55%) מדווחים כי השעות הפרטניות מתקיימות במהלך יום הלימודים</a:t>
            </a:r>
            <a:r>
              <a:rPr lang="he-IL" dirty="0"/>
              <a:t>). </a:t>
            </a:r>
            <a:r>
              <a:rPr lang="he-IL" dirty="0" err="1"/>
              <a:t>ראמ"ה</a:t>
            </a:r>
            <a:r>
              <a:rPr lang="he-IL" dirty="0"/>
              <a:t> פברואר 2012.</a:t>
            </a:r>
          </a:p>
          <a:p>
            <a:r>
              <a:rPr lang="he-IL" dirty="0"/>
              <a:t>המורים מדווחים על תחושות של עומס ולא נראה כי שעות השהייה נותנות מענה לבעיה זו. בנוסף, התנאים הפיזיים בבתי הספר עדיין אינם מותאמים לצרכי העבודה של המורים.</a:t>
            </a:r>
          </a:p>
          <a:p>
            <a:r>
              <a:rPr lang="he-IL" dirty="0"/>
              <a:t>היעדרות מורים בבתי ספר ערביים, מהסיבה לתנאי העבודה הנחותים מאלה שבמגזר היהודי. </a:t>
            </a:r>
          </a:p>
          <a:p>
            <a:r>
              <a:rPr lang="he-IL" dirty="0"/>
              <a:t>בתי ספר במגזר הערבי הם מקור מרכזי למשכילים המתקשים למצוא תעסוקה בארגונים ציבוריים ואחרים בחברה הישראלית, והתגובה הקלאסית היא היעדרות מהחשש לסנקציה שלכאורה מביאה לאיבוד מקום העבודה.</a:t>
            </a:r>
          </a:p>
          <a:p>
            <a:r>
              <a:rPr lang="he-IL" dirty="0"/>
              <a:t>שיטת ניהול עצמית, שמועברות סמכויות שליטה וקבלת החלטות מרשויות החינוך המחוזית והארצית לבית הספר.</a:t>
            </a:r>
          </a:p>
        </p:txBody>
      </p:sp>
    </p:spTree>
    <p:extLst>
      <p:ext uri="{BB962C8B-B14F-4D97-AF65-F5344CB8AC3E}">
        <p14:creationId xmlns:p14="http://schemas.microsoft.com/office/powerpoint/2010/main" val="5365483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>
            <a:extLst>
              <a:ext uri="{FF2B5EF4-FFF2-40B4-BE49-F238E27FC236}">
                <a16:creationId xmlns:a16="http://schemas.microsoft.com/office/drawing/2014/main" id="{4156FADF-0B58-41BB-B713-FF8E4EB994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7743" y="283332"/>
            <a:ext cx="4586286" cy="1643942"/>
          </a:xfrm>
          <a:prstGeom prst="rect">
            <a:avLst/>
          </a:prstGeom>
        </p:spPr>
      </p:pic>
      <p:sp>
        <p:nvSpPr>
          <p:cNvPr id="3" name="חץ: ימינה 2">
            <a:extLst>
              <a:ext uri="{FF2B5EF4-FFF2-40B4-BE49-F238E27FC236}">
                <a16:creationId xmlns:a16="http://schemas.microsoft.com/office/drawing/2014/main" id="{E635D3AD-05F2-455A-BD19-A45FEED6A8FC}"/>
              </a:ext>
            </a:extLst>
          </p:cNvPr>
          <p:cNvSpPr/>
          <p:nvPr/>
        </p:nvSpPr>
        <p:spPr>
          <a:xfrm>
            <a:off x="4890052" y="647113"/>
            <a:ext cx="2157862" cy="15394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dirty="0"/>
              <a:t>על פי </a:t>
            </a:r>
            <a:r>
              <a:rPr lang="he-IL" dirty="0" err="1"/>
              <a:t>מדב"ס</a:t>
            </a:r>
            <a:r>
              <a:rPr lang="he-IL" dirty="0"/>
              <a:t> במשרד החינוך</a:t>
            </a:r>
            <a:endParaRPr lang="en-US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2DDE08F5-67A0-4F5D-8E30-75F0866510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814" y="2871494"/>
            <a:ext cx="6134100" cy="1762125"/>
          </a:xfrm>
          <a:prstGeom prst="rect">
            <a:avLst/>
          </a:prstGeom>
        </p:spPr>
      </p:pic>
      <p:sp>
        <p:nvSpPr>
          <p:cNvPr id="5" name="חץ: שמאלה 4">
            <a:extLst>
              <a:ext uri="{FF2B5EF4-FFF2-40B4-BE49-F238E27FC236}">
                <a16:creationId xmlns:a16="http://schemas.microsoft.com/office/drawing/2014/main" id="{A7B7542C-0F94-4BAB-9595-DD765B85B5B1}"/>
              </a:ext>
            </a:extLst>
          </p:cNvPr>
          <p:cNvSpPr/>
          <p:nvPr/>
        </p:nvSpPr>
        <p:spPr>
          <a:xfrm>
            <a:off x="7721531" y="2871494"/>
            <a:ext cx="3344033" cy="177252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dirty="0"/>
              <a:t>נוהל שיבוץ מלשכת מנהלת אגף בכיר כוח אדם בהוראה – אפריל 2015</a:t>
            </a:r>
            <a:endParaRPr lang="en-US" dirty="0"/>
          </a:p>
        </p:txBody>
      </p:sp>
      <p:pic>
        <p:nvPicPr>
          <p:cNvPr id="6" name="תמונה 5">
            <a:extLst>
              <a:ext uri="{FF2B5EF4-FFF2-40B4-BE49-F238E27FC236}">
                <a16:creationId xmlns:a16="http://schemas.microsoft.com/office/drawing/2014/main" id="{0918EF88-F3F3-4F9C-AB4E-093F83E943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2505" y="4888376"/>
            <a:ext cx="6622418" cy="1695450"/>
          </a:xfrm>
          <a:prstGeom prst="rect">
            <a:avLst/>
          </a:prstGeom>
        </p:spPr>
      </p:pic>
      <p:sp>
        <p:nvSpPr>
          <p:cNvPr id="7" name="חץ: ימינה 6">
            <a:extLst>
              <a:ext uri="{FF2B5EF4-FFF2-40B4-BE49-F238E27FC236}">
                <a16:creationId xmlns:a16="http://schemas.microsoft.com/office/drawing/2014/main" id="{8F86EE0A-4162-42C7-9D40-3CBBCC6D8979}"/>
              </a:ext>
            </a:extLst>
          </p:cNvPr>
          <p:cNvSpPr/>
          <p:nvPr/>
        </p:nvSpPr>
        <p:spPr>
          <a:xfrm>
            <a:off x="2226366" y="4644023"/>
            <a:ext cx="2451234" cy="22139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dirty="0"/>
              <a:t>זהבה רוזנבלט, אריה שירום, אבני ראשה, 2007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691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>
            <a:extLst>
              <a:ext uri="{FF2B5EF4-FFF2-40B4-BE49-F238E27FC236}">
                <a16:creationId xmlns:a16="http://schemas.microsoft.com/office/drawing/2014/main" id="{029CA5FB-6679-4A4C-9C3B-CC1456796A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07634"/>
            <a:ext cx="5657850" cy="2819400"/>
          </a:xfrm>
          <a:prstGeom prst="rect">
            <a:avLst/>
          </a:prstGeom>
        </p:spPr>
      </p:pic>
      <p:sp>
        <p:nvSpPr>
          <p:cNvPr id="3" name="בועת מחשבה: ענן 2">
            <a:extLst>
              <a:ext uri="{FF2B5EF4-FFF2-40B4-BE49-F238E27FC236}">
                <a16:creationId xmlns:a16="http://schemas.microsoft.com/office/drawing/2014/main" id="{EFB272B9-9337-4554-BC1A-0DBC088BA20D}"/>
              </a:ext>
            </a:extLst>
          </p:cNvPr>
          <p:cNvSpPr/>
          <p:nvPr/>
        </p:nvSpPr>
        <p:spPr>
          <a:xfrm>
            <a:off x="7981995" y="-92765"/>
            <a:ext cx="3193773" cy="1585776"/>
          </a:xfrm>
          <a:prstGeom prst="cloud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אופק חדש </a:t>
            </a:r>
          </a:p>
          <a:p>
            <a:pPr algn="ctr"/>
            <a:r>
              <a:rPr lang="he-IL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  <a:p>
            <a:pPr algn="ctr"/>
            <a:r>
              <a:rPr lang="he-IL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עוז בתמורה</a:t>
            </a:r>
            <a:endParaRPr lang="en-US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בועת דיבור: אליפסה 3">
            <a:extLst>
              <a:ext uri="{FF2B5EF4-FFF2-40B4-BE49-F238E27FC236}">
                <a16:creationId xmlns:a16="http://schemas.microsoft.com/office/drawing/2014/main" id="{7AD1B6FF-BA8F-41C1-807C-5E5F37261AE1}"/>
              </a:ext>
            </a:extLst>
          </p:cNvPr>
          <p:cNvSpPr/>
          <p:nvPr/>
        </p:nvSpPr>
        <p:spPr>
          <a:xfrm flipH="1">
            <a:off x="5366818" y="2552240"/>
            <a:ext cx="2266121" cy="1953499"/>
          </a:xfrm>
          <a:prstGeom prst="wedgeEllipseCallout">
            <a:avLst>
              <a:gd name="adj1" fmla="val 38274"/>
              <a:gd name="adj2" fmla="val 686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dirty="0"/>
              <a:t>מכללת לוינסקי לחינוך, מחקר אודות עמדות מורים כלפי תכנית "אופק חדש" </a:t>
            </a:r>
            <a:endParaRPr lang="en-US" dirty="0"/>
          </a:p>
        </p:txBody>
      </p:sp>
      <p:sp>
        <p:nvSpPr>
          <p:cNvPr id="5" name="מגילה: אנכית 4">
            <a:extLst>
              <a:ext uri="{FF2B5EF4-FFF2-40B4-BE49-F238E27FC236}">
                <a16:creationId xmlns:a16="http://schemas.microsoft.com/office/drawing/2014/main" id="{ED7AF2D5-24BC-4E8B-BE5C-4D3E4BA4B73B}"/>
              </a:ext>
            </a:extLst>
          </p:cNvPr>
          <p:cNvSpPr/>
          <p:nvPr/>
        </p:nvSpPr>
        <p:spPr>
          <a:xfrm>
            <a:off x="8613600" y="3064464"/>
            <a:ext cx="3578400" cy="225287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dirty="0"/>
              <a:t>באופק חדש:</a:t>
            </a:r>
          </a:p>
          <a:p>
            <a:pPr algn="ctr"/>
            <a:r>
              <a:rPr lang="he-IL" dirty="0"/>
              <a:t>מורה מאחר מאבד שעת עבודה מבלי שיוכל להשלים אותה. מצד שני מורה לא יקבל שום אגורה אם נשאר זמן רב יותר.</a:t>
            </a:r>
            <a:endParaRPr lang="en-US" dirty="0"/>
          </a:p>
        </p:txBody>
      </p:sp>
      <p:pic>
        <p:nvPicPr>
          <p:cNvPr id="6" name="תמונה 5">
            <a:extLst>
              <a:ext uri="{FF2B5EF4-FFF2-40B4-BE49-F238E27FC236}">
                <a16:creationId xmlns:a16="http://schemas.microsoft.com/office/drawing/2014/main" id="{6CAF623C-5231-4990-9759-0D512CD4D9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32" y="547569"/>
            <a:ext cx="5081425" cy="2534454"/>
          </a:xfrm>
          <a:prstGeom prst="rect">
            <a:avLst/>
          </a:prstGeom>
        </p:spPr>
      </p:pic>
      <p:sp>
        <p:nvSpPr>
          <p:cNvPr id="7" name="הסבר: קו מכופף 6">
            <a:extLst>
              <a:ext uri="{FF2B5EF4-FFF2-40B4-BE49-F238E27FC236}">
                <a16:creationId xmlns:a16="http://schemas.microsoft.com/office/drawing/2014/main" id="{6DF820E5-377B-4AE6-88CF-5DE97ADA8D2D}"/>
              </a:ext>
            </a:extLst>
          </p:cNvPr>
          <p:cNvSpPr/>
          <p:nvPr/>
        </p:nvSpPr>
        <p:spPr>
          <a:xfrm>
            <a:off x="5147641" y="330945"/>
            <a:ext cx="1020418" cy="1347237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50530"/>
              <a:gd name="adj6" fmla="val -479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dirty="0"/>
              <a:t>מאיר בכור, </a:t>
            </a:r>
            <a:r>
              <a:rPr lang="he-IL" dirty="0" err="1"/>
              <a:t>מת"ל</a:t>
            </a:r>
            <a:r>
              <a:rPr lang="he-IL" dirty="0"/>
              <a:t>, מכללת קיי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29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>
            <a:extLst>
              <a:ext uri="{FF2B5EF4-FFF2-40B4-BE49-F238E27FC236}">
                <a16:creationId xmlns:a16="http://schemas.microsoft.com/office/drawing/2014/main" id="{AB886DE0-24D3-4A91-B3F4-7FEE808EE6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0677" y="0"/>
            <a:ext cx="10468721" cy="6858000"/>
          </a:xfrm>
          <a:prstGeom prst="rect">
            <a:avLst/>
          </a:prstGeom>
        </p:spPr>
      </p:pic>
      <p:sp>
        <p:nvSpPr>
          <p:cNvPr id="3" name="הסבר: חץ שמאלה 2">
            <a:extLst>
              <a:ext uri="{FF2B5EF4-FFF2-40B4-BE49-F238E27FC236}">
                <a16:creationId xmlns:a16="http://schemas.microsoft.com/office/drawing/2014/main" id="{C1CF2AF6-0071-4B57-A1A8-7AAB25750FD7}"/>
              </a:ext>
            </a:extLst>
          </p:cNvPr>
          <p:cNvSpPr/>
          <p:nvPr/>
        </p:nvSpPr>
        <p:spPr>
          <a:xfrm>
            <a:off x="9833317" y="633046"/>
            <a:ext cx="2180492" cy="5233182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2800" b="1" dirty="0"/>
              <a:t>נקודה</a:t>
            </a:r>
          </a:p>
          <a:p>
            <a:pPr algn="ctr"/>
            <a:r>
              <a:rPr lang="he-IL" sz="2800" b="1" dirty="0"/>
              <a:t>חשובה</a:t>
            </a:r>
          </a:p>
          <a:p>
            <a:pPr algn="ctr"/>
            <a:r>
              <a:rPr lang="he-IL" sz="2800" b="1" dirty="0"/>
              <a:t>שיש</a:t>
            </a:r>
          </a:p>
          <a:p>
            <a:pPr algn="ctr"/>
            <a:r>
              <a:rPr lang="he-IL" sz="2800" b="1" dirty="0"/>
              <a:t>לשים לב</a:t>
            </a:r>
          </a:p>
          <a:p>
            <a:pPr algn="ctr"/>
            <a:r>
              <a:rPr lang="he-IL" sz="2800" b="1" dirty="0"/>
              <a:t>אליה </a:t>
            </a:r>
          </a:p>
          <a:p>
            <a:pPr algn="ctr"/>
            <a:r>
              <a:rPr lang="he-IL" sz="2800" b="1" dirty="0"/>
              <a:t>בהקדם.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2556210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33741F1-4D98-4474-944C-8A60EC0461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2120349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he-IL" sz="8000" b="1" u="sng" dirty="0">
                <a:cs typeface="+mn-cs"/>
              </a:rPr>
              <a:t>השלכות ההיעדרות</a:t>
            </a:r>
            <a:br>
              <a:rPr lang="he-IL" sz="8000" b="1" u="sng" dirty="0">
                <a:cs typeface="+mn-cs"/>
              </a:rPr>
            </a:br>
            <a:endParaRPr lang="en-US" sz="8000" b="1" u="sng" dirty="0">
              <a:cs typeface="+mn-cs"/>
            </a:endParaRP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3E8B5C07-14D3-44CA-8642-F9286D72E2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120348"/>
            <a:ext cx="12192000" cy="4737652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he-IL" sz="4800" b="1" dirty="0"/>
              <a:t>מורים נעדרים בדרך כלל מוחלפים על-ידי ממלאי מקום, ומשמעות העסקתם היא תשלום כמעט כפול בעבור אותה שעת עבודה. </a:t>
            </a:r>
          </a:p>
          <a:p>
            <a:r>
              <a:rPr lang="he-IL" sz="4800" b="1" dirty="0"/>
              <a:t>מחקרים מראים כי היעדרויות מורים משפיעות לרעה על הישגים אקדמיים של תלמידים.</a:t>
            </a:r>
          </a:p>
          <a:p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342788705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BF86BFC-7277-4C09-B738-5AC756B782F9}"/>
</file>

<file path=customXml/itemProps2.xml><?xml version="1.0" encoding="utf-8"?>
<ds:datastoreItem xmlns:ds="http://schemas.openxmlformats.org/officeDocument/2006/customXml" ds:itemID="{5A45897E-BFC2-483E-A49F-1931101E3CDE}"/>
</file>

<file path=customXml/itemProps3.xml><?xml version="1.0" encoding="utf-8"?>
<ds:datastoreItem xmlns:ds="http://schemas.openxmlformats.org/officeDocument/2006/customXml" ds:itemID="{2A72F041-82F2-48A6-A27A-B4106666EA98}"/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352</Words>
  <Application>Microsoft Office PowerPoint</Application>
  <PresentationFormat>מסך רחב</PresentationFormat>
  <Paragraphs>35</Paragraphs>
  <Slides>9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ערכת נושא Office</vt:lpstr>
      <vt:lpstr>7.6 מיליון   היעדרויות למורים בבתי הספר בישראל.  </vt:lpstr>
      <vt:lpstr>נתונים על פי פרסומי הלשכה המרכזית לסטטיסטיקה </vt:lpstr>
      <vt:lpstr>המורים המשכילים יותר,  נעדרים פחות.</vt:lpstr>
      <vt:lpstr>מצגת של PowerPoint‏</vt:lpstr>
      <vt:lpstr>סיבות להיעדרויות</vt:lpstr>
      <vt:lpstr>מצגת של PowerPoint‏</vt:lpstr>
      <vt:lpstr>מצגת של PowerPoint‏</vt:lpstr>
      <vt:lpstr>מצגת של PowerPoint‏</vt:lpstr>
      <vt:lpstr>השלכות ההיעדרות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7.6 מיליון היעדרויות שנרשמו למורים בבתי הספר בישראל.</dc:title>
  <dc:creator>Taleb Abuarar</dc:creator>
  <cp:lastModifiedBy>Taleb Abuarar</cp:lastModifiedBy>
  <cp:revision>13</cp:revision>
  <dcterms:created xsi:type="dcterms:W3CDTF">2017-11-19T19:02:09Z</dcterms:created>
  <dcterms:modified xsi:type="dcterms:W3CDTF">2017-11-19T21:28:21Z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2023162</vt:r8>
  </property>
</Properties>
</file>