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4"/>
  </p:notesMasterIdLst>
  <p:sldIdLst>
    <p:sldId id="256" r:id="rId2"/>
    <p:sldId id="312" r:id="rId3"/>
    <p:sldId id="314" r:id="rId4"/>
    <p:sldId id="326" r:id="rId5"/>
    <p:sldId id="294" r:id="rId6"/>
    <p:sldId id="316" r:id="rId7"/>
    <p:sldId id="318" r:id="rId8"/>
    <p:sldId id="317" r:id="rId9"/>
    <p:sldId id="320" r:id="rId10"/>
    <p:sldId id="319" r:id="rId11"/>
    <p:sldId id="297" r:id="rId12"/>
    <p:sldId id="322" r:id="rId13"/>
  </p:sldIdLst>
  <p:sldSz cx="9144000" cy="6858000" type="screen4x3"/>
  <p:notesSz cx="6781800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יפה וולמן" initials="יו" lastIdx="0" clrIdx="0"/>
  <p:cmAuthor id="1" name="cendrine" initials="c" lastIdx="10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 varScale="1">
        <p:scale>
          <a:sx n="107" d="100"/>
          <a:sy n="107" d="100"/>
        </p:scale>
        <p:origin x="114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42335" y="0"/>
            <a:ext cx="2939465" cy="497759"/>
          </a:xfrm>
          <a:prstGeom prst="rect">
            <a:avLst/>
          </a:prstGeom>
        </p:spPr>
        <p:txBody>
          <a:bodyPr vert="horz" lIns="91211" tIns="45606" rIns="91211" bIns="45606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2" y="0"/>
            <a:ext cx="2939464" cy="497759"/>
          </a:xfrm>
          <a:prstGeom prst="rect">
            <a:avLst/>
          </a:prstGeom>
        </p:spPr>
        <p:txBody>
          <a:bodyPr vert="horz" lIns="91211" tIns="45606" rIns="91211" bIns="45606" rtlCol="1"/>
          <a:lstStyle>
            <a:lvl1pPr algn="l">
              <a:defRPr sz="1200"/>
            </a:lvl1pPr>
          </a:lstStyle>
          <a:p>
            <a:fld id="{3DEDC175-025E-43B9-B248-C20B222B71F0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8875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11" tIns="45606" rIns="91211" bIns="45606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339" y="4777848"/>
            <a:ext cx="5425123" cy="3907564"/>
          </a:xfrm>
          <a:prstGeom prst="rect">
            <a:avLst/>
          </a:prstGeom>
        </p:spPr>
        <p:txBody>
          <a:bodyPr vert="horz" lIns="91211" tIns="45606" rIns="91211" bIns="45606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42335" y="9428880"/>
            <a:ext cx="2939465" cy="497759"/>
          </a:xfrm>
          <a:prstGeom prst="rect">
            <a:avLst/>
          </a:prstGeom>
        </p:spPr>
        <p:txBody>
          <a:bodyPr vert="horz" lIns="91211" tIns="45606" rIns="91211" bIns="45606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2" y="9428880"/>
            <a:ext cx="2939464" cy="497759"/>
          </a:xfrm>
          <a:prstGeom prst="rect">
            <a:avLst/>
          </a:prstGeom>
        </p:spPr>
        <p:txBody>
          <a:bodyPr vert="horz" lIns="91211" tIns="45606" rIns="91211" bIns="45606" rtlCol="1" anchor="b"/>
          <a:lstStyle>
            <a:lvl1pPr algn="l">
              <a:defRPr sz="1200"/>
            </a:lvl1pPr>
          </a:lstStyle>
          <a:p>
            <a:fld id="{21AD9055-97E6-49B6-9ADC-7B6F651BDD1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7107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D9055-97E6-49B6-9ADC-7B6F651BDD1A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4222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D9055-97E6-49B6-9ADC-7B6F651BDD1A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7571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0568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7417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3793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1167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7852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094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138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731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5660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9613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6206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A9B7F-B841-4C45-8455-1809131937C4}" type="datetimeFigureOut">
              <a:rPr lang="he-IL" smtClean="0"/>
              <a:t>ג'/כסלו/תשע"ח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9E0AA-1E09-4110-BFAA-2D3FC69DDCB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74011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846640" cy="1902073"/>
          </a:xfrm>
        </p:spPr>
        <p:txBody>
          <a:bodyPr>
            <a:normAutofit fontScale="90000"/>
          </a:bodyPr>
          <a:lstStyle/>
          <a:p>
            <a:r>
              <a:rPr lang="he-IL" sz="36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המועצה הלאומית למניעת אובדנות</a:t>
            </a:r>
            <a:r>
              <a:rPr lang="he-IL" sz="3600" dirty="0">
                <a:solidFill>
                  <a:schemeClr val="accent6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he-IL" sz="3600" dirty="0">
                <a:solidFill>
                  <a:schemeClr val="accent6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000" dirty="0"/>
              <a:t/>
            </a:r>
            <a:br>
              <a:rPr lang="he-IL" sz="2000" dirty="0"/>
            </a:br>
            <a:r>
              <a:rPr lang="he-IL" sz="3600" b="1" dirty="0" smtClean="0">
                <a:solidFill>
                  <a:schemeClr val="accent5">
                    <a:lumMod val="75000"/>
                  </a:schemeClr>
                </a:solidFill>
              </a:rPr>
              <a:t>תת הוועדה לבחינת אסטרטגיות למניעת אובדנות בקרב עולים</a:t>
            </a:r>
            <a:endParaRPr lang="he-IL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899592" y="2996952"/>
            <a:ext cx="6944816" cy="3672408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he-IL" sz="72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חברי תת הוועדה</a:t>
            </a:r>
            <a:r>
              <a:rPr lang="he-IL" sz="72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he-IL" sz="7200" b="1" dirty="0" smtClean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endParaRPr lang="he-IL" sz="6400" dirty="0"/>
          </a:p>
          <a:p>
            <a:pPr algn="r"/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יפי זקן </a:t>
            </a:r>
            <a:r>
              <a:rPr lang="he-IL" sz="6400" b="1" dirty="0" err="1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וולמן</a:t>
            </a:r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                                            עו"ס מירה </a:t>
            </a:r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קידר</a:t>
            </a:r>
            <a:endParaRPr lang="en-US" sz="64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עובדת סוציאלית ארצית                 </a:t>
            </a:r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  </a:t>
            </a:r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מנהלת אגף רווחה ומשאבי התמודדות</a:t>
            </a:r>
            <a:endParaRPr lang="en-US" sz="64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שירות הרווחה                                                   אגף רווחה ומשאבי התמודדות</a:t>
            </a:r>
          </a:p>
          <a:p>
            <a:pPr algn="r"/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המשרד לעלייה וקליטה                             היחידה </a:t>
            </a:r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לעלייה </a:t>
            </a:r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וקליטה בסוכנות היהודית</a:t>
            </a:r>
            <a:endParaRPr lang="en-US" sz="64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                                                                                          </a:t>
            </a:r>
            <a:endParaRPr lang="en-US" sz="64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ד"ר סנדרין בורשטיין </a:t>
            </a:r>
            <a:r>
              <a:rPr lang="he-IL" sz="6400" b="1" dirty="0" err="1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ליפסיקס</a:t>
            </a:r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            </a:t>
            </a:r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ד"ר </a:t>
            </a:r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אריאל בן יהודה</a:t>
            </a:r>
            <a:endParaRPr lang="en-US" sz="64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פסיכולוגית ומומחית בנושא אובדנות           </a:t>
            </a:r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ראש </a:t>
            </a:r>
            <a:r>
              <a:rPr lang="he-IL" sz="6400" b="1" dirty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ענף פסיכיאטריה , </a:t>
            </a:r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צה"ל </a:t>
            </a:r>
          </a:p>
          <a:p>
            <a:pPr algn="r"/>
            <a:r>
              <a:rPr lang="he-IL" sz="6400" b="1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6400" b="1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endParaRPr lang="he-IL" sz="4300" b="1" dirty="0" smtClean="0">
              <a:solidFill>
                <a:srgbClr val="0070C0"/>
              </a:solidFill>
            </a:endParaRPr>
          </a:p>
          <a:p>
            <a:r>
              <a:rPr lang="he-IL" sz="4300" b="1" dirty="0" smtClean="0">
                <a:solidFill>
                  <a:srgbClr val="0070C0"/>
                </a:solidFill>
              </a:rPr>
              <a:t>כסליו תשע"ח – נובמבר 2017</a:t>
            </a:r>
            <a:endParaRPr lang="he-IL" sz="43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66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1749" y="25642"/>
            <a:ext cx="8229600" cy="1143000"/>
          </a:xfrm>
        </p:spPr>
        <p:txBody>
          <a:bodyPr/>
          <a:lstStyle/>
          <a:p>
            <a:r>
              <a:rPr lang="he-IL" b="1" dirty="0" smtClean="0">
                <a:solidFill>
                  <a:schemeClr val="accent5">
                    <a:lumMod val="75000"/>
                  </a:schemeClr>
                </a:solidFill>
              </a:rPr>
              <a:t>עלייה כגורם סיכון לאובדנות</a:t>
            </a:r>
            <a:endParaRPr lang="he-IL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8650" y="908720"/>
            <a:ext cx="7975798" cy="5400600"/>
          </a:xfrm>
          <a:ln>
            <a:solidFill>
              <a:schemeClr val="accent1"/>
            </a:solidFill>
          </a:ln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he-IL" dirty="0" smtClean="0"/>
          </a:p>
          <a:p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העלייה כתהליך אבל הכולל שבעה </a:t>
            </a:r>
            <a:r>
              <a:rPr lang="he-IL" sz="6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אובדנים</a:t>
            </a:r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משפחה, חברים, שפה, תרבות, מולדת, סטטוס וקשר עם הקבוצה האתנית כולל אובדן הרשת החברתית, (</a:t>
            </a:r>
            <a:r>
              <a:rPr lang="en-US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carta et al. 2005</a:t>
            </a:r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 .</a:t>
            </a:r>
          </a:p>
          <a:p>
            <a:endParaRPr lang="he-IL" sz="6400" b="1" dirty="0" smtClean="0">
              <a:solidFill>
                <a:srgbClr val="00B050"/>
              </a:solidFill>
            </a:endParaRPr>
          </a:p>
          <a:p>
            <a:r>
              <a:rPr lang="he-IL" sz="6400" b="1" dirty="0" smtClean="0">
                <a:solidFill>
                  <a:schemeClr val="accent5">
                    <a:lumMod val="75000"/>
                  </a:schemeClr>
                </a:solidFill>
              </a:rPr>
              <a:t>ההסתגלות לתרבות חדשה עשויה להוות מוקד מתח מרכזי המוגדר כדחק בהתערות (</a:t>
            </a:r>
            <a:r>
              <a:rPr lang="en-GB" sz="6400" b="1" dirty="0" smtClean="0">
                <a:solidFill>
                  <a:schemeClr val="accent5">
                    <a:lumMod val="75000"/>
                  </a:schemeClr>
                </a:solidFill>
              </a:rPr>
              <a:t>ACCULTURATION STRESS</a:t>
            </a:r>
            <a:r>
              <a:rPr lang="he-IL" sz="6400" b="1" dirty="0" smtClean="0">
                <a:solidFill>
                  <a:schemeClr val="accent5">
                    <a:lumMod val="75000"/>
                  </a:schemeClr>
                </a:solidFill>
              </a:rPr>
              <a:t>). דחק בהתערות הוא אחד ההסברים לשיעורי ההתאבדות הגבוהים יותר בקרב עולים. </a:t>
            </a:r>
          </a:p>
          <a:p>
            <a:endParaRPr lang="he-IL" sz="6400" b="1" dirty="0">
              <a:solidFill>
                <a:srgbClr val="7030A0"/>
              </a:solidFill>
            </a:endParaRPr>
          </a:p>
          <a:p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ההתנהגות האובדנית של עולים, </a:t>
            </a:r>
          </a:p>
          <a:p>
            <a:pPr marL="0" indent="0">
              <a:buNone/>
            </a:pPr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תלויה </a:t>
            </a:r>
            <a:r>
              <a:rPr lang="he-IL" sz="6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בארץ המוצא </a:t>
            </a:r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ובתהליכי </a:t>
            </a:r>
            <a:r>
              <a:rPr lang="he-IL" sz="6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הטמעה (</a:t>
            </a:r>
            <a:r>
              <a:rPr lang="en-US" sz="6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ACCULTURATION</a:t>
            </a:r>
            <a:r>
              <a:rPr lang="he-IL" sz="6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 אישיים וקבוצתיים</a:t>
            </a:r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he-IL" sz="6400" dirty="0" smtClean="0"/>
          </a:p>
          <a:p>
            <a:r>
              <a:rPr lang="he-IL" sz="6400" b="1" dirty="0" smtClean="0">
                <a:solidFill>
                  <a:schemeClr val="accent5">
                    <a:lumMod val="75000"/>
                  </a:schemeClr>
                </a:solidFill>
              </a:rPr>
              <a:t>מצב הדחק המתואר, בנוסף לגורמי סיכון אחרים, עלול להחריף במיוחד בקרב עולים</a:t>
            </a:r>
          </a:p>
          <a:p>
            <a:pPr marL="0" indent="0">
              <a:buNone/>
            </a:pPr>
            <a:r>
              <a:rPr lang="he-IL" sz="6400" b="1" smtClean="0">
                <a:solidFill>
                  <a:schemeClr val="accent5">
                    <a:lumMod val="75000"/>
                  </a:schemeClr>
                </a:solidFill>
              </a:rPr>
              <a:t>      מהעולם </a:t>
            </a:r>
            <a:r>
              <a:rPr lang="he-IL" sz="6400" b="1" dirty="0" smtClean="0">
                <a:solidFill>
                  <a:schemeClr val="accent5">
                    <a:lumMod val="75000"/>
                  </a:schemeClr>
                </a:solidFill>
              </a:rPr>
              <a:t>הלא</a:t>
            </a:r>
            <a:r>
              <a:rPr lang="en-US" sz="6400" b="1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he-IL" sz="6400" b="1" dirty="0" smtClean="0">
                <a:solidFill>
                  <a:schemeClr val="accent5">
                    <a:lumMod val="75000"/>
                  </a:schemeClr>
                </a:solidFill>
              </a:rPr>
              <a:t>מערבי, בשל הפער התרבותי העצום בין ארץ המוצא לבין ארץ העלייה</a:t>
            </a:r>
            <a:r>
              <a:rPr lang="en-US" sz="6400" b="1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he-IL" sz="6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he-IL" sz="6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אובדנות עולים בישראל: הסיכון האובדני ממשיך ללוות  את העולים גם אחרי שנים רבות מהעלייה.</a:t>
            </a:r>
          </a:p>
          <a:p>
            <a:endParaRPr lang="he-IL" sz="6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he-IL" sz="6400" b="1" u="sng" dirty="0" smtClean="0">
                <a:solidFill>
                  <a:schemeClr val="accent5">
                    <a:lumMod val="75000"/>
                  </a:schemeClr>
                </a:solidFill>
              </a:rPr>
              <a:t>מעבר חד יחסית לאובדנות ללא סימנים מקדימים , קיים הן לגבי יוצאי אתיופיה והן לגבי יוצאי חמ"ע.  </a:t>
            </a:r>
          </a:p>
          <a:p>
            <a:endParaRPr lang="he-IL" sz="6400" b="1" u="sng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he-IL" sz="6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בקרב כלל העולים קיימת הימנעות מפנייה לבריאות הנפש . יצוין כי בשנים האחרונות מובחנת מגמת עלייה בפנייה של יוצאי חמ"ע.</a:t>
            </a:r>
          </a:p>
          <a:p>
            <a:endParaRPr lang="he-IL" sz="6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he-IL" sz="7200" b="1" dirty="0" smtClean="0">
                <a:solidFill>
                  <a:schemeClr val="accent5">
                    <a:lumMod val="75000"/>
                  </a:schemeClr>
                </a:solidFill>
              </a:rPr>
              <a:t>לפיכך, יש לזהות  את גורמי הסיכון  הייחודיים של קבוצות אלו במטרה למנוע את הסיכון הפוטנציאלי ולתת ככל שניתן מענה הולם למצוקתם.</a:t>
            </a:r>
          </a:p>
          <a:p>
            <a:endParaRPr lang="he-IL" sz="72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he-IL" sz="6400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0675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נתוני האובדנות של העולים בישראל</a:t>
            </a:r>
            <a:endParaRPr lang="he-IL" b="1" dirty="0">
              <a:solidFill>
                <a:schemeClr val="accent5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471338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he-IL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בעשור האחרון, כשליש מההתאבדויות בישראל הוא של עולים.</a:t>
            </a:r>
          </a:p>
          <a:p>
            <a:pPr algn="ctr"/>
            <a:r>
              <a:rPr lang="he-IL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נתוני </a:t>
            </a:r>
            <a:r>
              <a:rPr lang="he-IL" dirty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משרד הבריאות מצביעים על שיעור התאבדות גבוה בקרב העולים בכללותם, לעומת קבוצות </a:t>
            </a:r>
            <a:r>
              <a:rPr lang="he-IL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אוכלוסייה אחרות, לדוגמה:  </a:t>
            </a:r>
          </a:p>
          <a:p>
            <a:pPr algn="ctr"/>
            <a:r>
              <a:rPr lang="he-IL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בשנים 2009-2011:- שיעור ההתאבדות </a:t>
            </a:r>
            <a:r>
              <a:rPr lang="he-IL" dirty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בקרב עולי חבר העמים גבוה </a:t>
            </a:r>
            <a:r>
              <a:rPr lang="he-IL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בהשוואה לזה של יהודים ואחרים (ללא עולים) בכל קבוצות הגיל. השיעור בקרב הגברים גבוה פי 2.4 בגילאי 15-24 ופי 2.3 בגילאי 25-44.</a:t>
            </a:r>
          </a:p>
          <a:p>
            <a:pPr algn="ctr"/>
            <a:r>
              <a:rPr lang="he-IL" dirty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שיעור ההתאבדות בקרב </a:t>
            </a:r>
            <a:r>
              <a:rPr lang="he-IL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הגברים עולי אתיופיה,  גבוה פי 6.9 בגיל 15-24 ופי 5.5 בגיל 25-44 לעומת קבוצת הייחוס הנ"ל. </a:t>
            </a:r>
          </a:p>
          <a:p>
            <a:pPr marL="0" indent="0" algn="ctr">
              <a:buNone/>
            </a:pP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ctr" rtl="0">
              <a:buNone/>
            </a:pPr>
            <a:r>
              <a:rPr lang="he-IL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(מבוסס על נתוני משרד </a:t>
            </a:r>
            <a:r>
              <a:rPr lang="he-IL" b="1" dirty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הבריאות, </a:t>
            </a:r>
            <a:r>
              <a:rPr lang="he-IL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2016) 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8170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9396972"/>
              </p:ext>
            </p:extLst>
          </p:nvPr>
        </p:nvGraphicFramePr>
        <p:xfrm>
          <a:off x="1286780" y="204865"/>
          <a:ext cx="7056784" cy="7142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80495"/>
                <a:gridCol w="1911554"/>
                <a:gridCol w="1304864"/>
                <a:gridCol w="1145454"/>
                <a:gridCol w="914417"/>
              </a:tblGrid>
              <a:tr h="531293">
                <a:tc>
                  <a:txBody>
                    <a:bodyPr/>
                    <a:lstStyle/>
                    <a:p>
                      <a:pPr algn="ctr" rtl="1">
                        <a:lnSpc>
                          <a:spcPts val="2160"/>
                        </a:lnSpc>
                      </a:pPr>
                      <a:r>
                        <a:rPr lang="he-IL" dirty="0" smtClean="0"/>
                        <a:t>סך ההתאבדויות בשנים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160"/>
                        </a:lnSpc>
                      </a:pPr>
                      <a:r>
                        <a:rPr lang="he-IL" dirty="0" smtClean="0"/>
                        <a:t>סך</a:t>
                      </a:r>
                      <a:r>
                        <a:rPr lang="he-IL" baseline="0" dirty="0" smtClean="0"/>
                        <a:t> התאבדויות בקרב</a:t>
                      </a:r>
                      <a:r>
                        <a:rPr lang="he-IL" dirty="0" smtClean="0"/>
                        <a:t> העולים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160"/>
                        </a:lnSpc>
                      </a:pPr>
                      <a:r>
                        <a:rPr lang="he-IL" dirty="0" smtClean="0"/>
                        <a:t>בריה"מ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160"/>
                        </a:lnSpc>
                      </a:pPr>
                      <a:r>
                        <a:rPr lang="he-IL" dirty="0" smtClean="0"/>
                        <a:t>אתיופיה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dirty="0" smtClean="0"/>
                        <a:t>משאר העולם</a:t>
                      </a:r>
                      <a:endParaRPr lang="he-IL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1996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3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1997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13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6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1998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76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16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1999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89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6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2000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104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89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10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122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>
                          <a:solidFill>
                            <a:srgbClr val="C00000"/>
                          </a:solidFill>
                        </a:rPr>
                        <a:t>104</a:t>
                      </a:r>
                      <a:endParaRPr lang="he-IL" sz="16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2002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99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81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13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2003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108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88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16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4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2004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134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rgbClr val="C00000"/>
                          </a:solidFill>
                        </a:rPr>
                        <a:t>101</a:t>
                      </a:r>
                      <a:endParaRPr lang="he-IL" sz="16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27</a:t>
                      </a:r>
                      <a:endParaRPr lang="he-IL" sz="16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6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2005 --441  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133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97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31</a:t>
                      </a:r>
                      <a:endParaRPr lang="he-IL" sz="16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5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2006 --366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109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28</a:t>
                      </a:r>
                      <a:endParaRPr lang="he-IL" sz="16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6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2007 --323    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105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82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16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2008-- 398 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115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88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25</a:t>
                      </a:r>
                      <a:endParaRPr lang="he-IL" sz="16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2009-- 401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120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rgbClr val="C00000"/>
                          </a:solidFill>
                        </a:rPr>
                        <a:t>99</a:t>
                      </a:r>
                      <a:endParaRPr lang="he-IL" sz="16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14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7</a:t>
                      </a:r>
                      <a:endParaRPr lang="he-IL" sz="1600" dirty="0"/>
                    </a:p>
                  </a:txBody>
                  <a:tcPr/>
                </a:tc>
              </a:tr>
              <a:tr h="29167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2010-- 477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123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81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27</a:t>
                      </a:r>
                      <a:endParaRPr lang="he-IL" sz="16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15</a:t>
                      </a:r>
                      <a:endParaRPr lang="he-IL" sz="1600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65948"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2011-- 410</a:t>
                      </a: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2012 -- 432</a:t>
                      </a: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2013—365 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/>
                        <a:t>121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/>
                        <a:t>138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/>
                        <a:t>117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i="1" dirty="0" smtClean="0"/>
                        <a:t>91</a:t>
                      </a: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i="1" dirty="0" smtClean="0"/>
                        <a:t>108</a:t>
                      </a: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i="1" dirty="0" smtClean="0"/>
                        <a:t>100</a:t>
                      </a:r>
                      <a:endParaRPr lang="he-IL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16</a:t>
                      </a: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25</a:t>
                      </a: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dirty="0" smtClean="0"/>
                        <a:t>15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0" i="0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he-IL" sz="1600" b="0" i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0" i="0" baseline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  <a:p>
                      <a:pPr rtl="1">
                        <a:lnSpc>
                          <a:spcPts val="2160"/>
                        </a:lnSpc>
                      </a:pPr>
                      <a:r>
                        <a:rPr lang="he-IL" sz="1600" b="0" i="0" baseline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he-IL" sz="1600" b="0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86780" y="-92459"/>
            <a:ext cx="65527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נתוני ההתאבדות בקרב אוכלוסיית העולים בשנים  1996-2013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6125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5201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he-IL" sz="2800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אסטרטגיות מניעה לאוכלוסיות העולים</a:t>
            </a:r>
            <a:endParaRPr lang="he-IL" sz="2800" b="1" dirty="0">
              <a:solidFill>
                <a:schemeClr val="accent5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95536" y="453259"/>
            <a:ext cx="8291264" cy="47853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ככלל ניתן לומר כי  כל האסטרטגיות למניעת אובדנות אצל וותיקים מתאימות לעבודה עם עולים: הסברה, רצף טיפולי, הכשרת שומרי סף, הגבלת נגישות לאמצעי קטל כמו: תרופות, ומקומות גבוהים , קוים חמים , אתרים  ועוד . עם זאת יש צורך בהתאמה תרבותית של מספר אסטרטגיות בכל המערכות : חינוך , רווחה, בריאות , צה"ל  ועוד. </a:t>
            </a:r>
          </a:p>
          <a:p>
            <a:pPr marL="0" indent="0">
              <a:buNone/>
            </a:pPr>
            <a:r>
              <a:rPr lang="he-IL" sz="1800" b="1" i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להלן האסטרטגיות המומלצות</a:t>
            </a: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he-IL" sz="1800" dirty="0" smtClean="0">
                <a:solidFill>
                  <a:srgbClr val="00B050"/>
                </a:solidFill>
              </a:rPr>
              <a:t>:</a:t>
            </a:r>
            <a:r>
              <a:rPr lang="he-IL" sz="1800" b="1" dirty="0">
                <a:solidFill>
                  <a:schemeClr val="accent5">
                    <a:lumMod val="75000"/>
                  </a:schemeClr>
                </a:solidFill>
              </a:rPr>
              <a:t>העלאת מודעות- הסברה מכוונת </a:t>
            </a:r>
            <a:r>
              <a:rPr lang="he-IL" sz="1800" b="1" dirty="0" smtClean="0">
                <a:solidFill>
                  <a:schemeClr val="accent5">
                    <a:lumMod val="75000"/>
                  </a:schemeClr>
                </a:solidFill>
              </a:rPr>
              <a:t>לעולים בערוצי </a:t>
            </a:r>
            <a:r>
              <a:rPr lang="he-IL" sz="1800" b="1" dirty="0">
                <a:solidFill>
                  <a:schemeClr val="accent5">
                    <a:lumMod val="75000"/>
                  </a:schemeClr>
                </a:solidFill>
              </a:rPr>
              <a:t>התקשורת השונים על מנת לצמצם ולהסיר חסמים בפניה לעזרה ומציאת טיפול ועל מנת להסיר את הסטיגמה הקיימת אצלם והנוגעת למסגרות בריאות הנפש. </a:t>
            </a:r>
            <a:endParaRPr lang="he-IL" sz="1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איתור (</a:t>
            </a:r>
            <a:r>
              <a:rPr lang="en-US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SCREENING</a:t>
            </a: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)– שימוש בשאלונים מתוקפים תרבותית  לצורך איתור עולים בסיכון לאובדנות (כבסיס להתערבות מניעתית).</a:t>
            </a:r>
          </a:p>
          <a:p>
            <a:endParaRPr lang="he-IL" sz="1800" dirty="0" smtClean="0">
              <a:solidFill>
                <a:srgbClr val="7030A0"/>
              </a:solidFill>
            </a:endParaRPr>
          </a:p>
          <a:p>
            <a:r>
              <a:rPr lang="he-IL" sz="1800" b="1" u="sng" dirty="0" smtClean="0">
                <a:solidFill>
                  <a:schemeClr val="accent5">
                    <a:lumMod val="75000"/>
                  </a:schemeClr>
                </a:solidFill>
              </a:rPr>
              <a:t>סינון פסיכיאטרי ומיפוי קהל היעד במסגרות הבריאות השונות.</a:t>
            </a:r>
          </a:p>
          <a:p>
            <a:endParaRPr lang="he-IL" sz="1800" dirty="0" smtClean="0">
              <a:solidFill>
                <a:srgbClr val="0070C0"/>
              </a:solidFill>
            </a:endParaRPr>
          </a:p>
          <a:p>
            <a:pPr>
              <a:spcBef>
                <a:spcPts val="0"/>
              </a:spcBef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טיפול תרופתי ופסיכותרפי. </a:t>
            </a:r>
          </a:p>
          <a:p>
            <a:pPr>
              <a:spcBef>
                <a:spcPts val="0"/>
              </a:spcBef>
            </a:pPr>
            <a:endParaRPr lang="he-IL" sz="1800" dirty="0">
              <a:solidFill>
                <a:srgbClr val="7030A0"/>
              </a:solidFill>
            </a:endParaRPr>
          </a:p>
          <a:p>
            <a:pPr>
              <a:spcBef>
                <a:spcPts val="0"/>
              </a:spcBef>
            </a:pPr>
            <a:r>
              <a:rPr lang="he-IL" sz="1800" b="1" dirty="0" smtClean="0">
                <a:solidFill>
                  <a:schemeClr val="accent5">
                    <a:lumMod val="75000"/>
                  </a:schemeClr>
                </a:solidFill>
              </a:rPr>
              <a:t>בשל אי פנייה למסגרות בריאות הנפש יש אבחון בחסר של עולים עם סיכון לאובדנות בשל דיכאון .</a:t>
            </a:r>
          </a:p>
          <a:p>
            <a:pPr>
              <a:spcBef>
                <a:spcPts val="0"/>
              </a:spcBef>
            </a:pPr>
            <a:endParaRPr lang="he-IL" sz="1800" dirty="0">
              <a:solidFill>
                <a:srgbClr val="7030A0"/>
              </a:solidFill>
            </a:endParaRPr>
          </a:p>
          <a:p>
            <a:pPr>
              <a:spcBef>
                <a:spcPts val="0"/>
              </a:spcBef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הכשרת שומרי סף לאנשי מקצוע במערכות השונות  בגישה תואמת תרבות בדגש הן על מניעת אובדנות והן על תהליכי הגירה.</a:t>
            </a:r>
          </a:p>
          <a:p>
            <a:pPr>
              <a:spcBef>
                <a:spcPts val="0"/>
              </a:spcBef>
            </a:pPr>
            <a:endParaRPr lang="he-IL" sz="1800" dirty="0" smtClean="0"/>
          </a:p>
        </p:txBody>
      </p:sp>
    </p:spTree>
    <p:extLst>
      <p:ext uri="{BB962C8B-B14F-4D97-AF65-F5344CB8AC3E}">
        <p14:creationId xmlns:p14="http://schemas.microsoft.com/office/powerpoint/2010/main" val="352763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3752"/>
            <a:ext cx="8229600" cy="1143000"/>
          </a:xfrm>
        </p:spPr>
        <p:txBody>
          <a:bodyPr>
            <a:normAutofit/>
          </a:bodyPr>
          <a:lstStyle/>
          <a:p>
            <a:r>
              <a:rPr lang="he-IL" sz="2000" dirty="0" smtClean="0"/>
              <a:t>סקירה של מערכות חינוך, בריאות, רווחה, עלייה וקליטה, ס. יהודית, משטרת ישראל, משרד הכלכלה, קופ"ח כללית, </a:t>
            </a:r>
            <a:r>
              <a:rPr lang="he-IL" sz="2000" dirty="0" err="1" smtClean="0"/>
              <a:t>שב"ס,עמותות</a:t>
            </a:r>
            <a:r>
              <a:rPr lang="he-IL" sz="2000" dirty="0" smtClean="0"/>
              <a:t> ער"ן ו"בשביל החיים"</a:t>
            </a:r>
            <a:endParaRPr lang="he-IL" sz="20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6005689"/>
              </p:ext>
            </p:extLst>
          </p:nvPr>
        </p:nvGraphicFramePr>
        <p:xfrm>
          <a:off x="550077" y="980728"/>
          <a:ext cx="8229600" cy="60401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36508"/>
                <a:gridCol w="2838332"/>
                <a:gridCol w="2097360"/>
                <a:gridCol w="205740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משרד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אינו קיים</a:t>
                      </a:r>
                      <a:endParaRPr lang="he-IL" dirty="0"/>
                    </a:p>
                  </a:txBody>
                  <a:tcPr/>
                </a:tc>
              </a:tr>
              <a:tr h="225004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החינוך: שפ"י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/>
                        <a:t>בחמש השנים האחרונות יש 8-10</a:t>
                      </a:r>
                      <a:r>
                        <a:rPr lang="he-IL" baseline="0" dirty="0" smtClean="0"/>
                        <a:t> מקרי אובדנות לשנה מתוכם שליש עולים ובני עולים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חוזרי מנכ"ל, וועדת חקירה. התייחסות</a:t>
                      </a:r>
                      <a:r>
                        <a:rPr lang="he-IL" baseline="0" dirty="0" smtClean="0"/>
                        <a:t> להגירה כגורם סיכון, הכשרת שומרי סף . תכנית "בוחרים בחיים" ו"חוסן", מדריכה יוצאת אתיופיה, תכנית "ים"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כלי</a:t>
                      </a:r>
                      <a:r>
                        <a:rPr lang="he-IL" baseline="0" dirty="0" smtClean="0"/>
                        <a:t> להערכת מסוכנות לעולים מתוקף, אסטרטגיות מניעה המותאמות לנוער עולה, העדר  התייחסות לנוער מעל גיל 18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רווחה: פרט ומשפחה, </a:t>
                      </a:r>
                      <a:r>
                        <a:rPr lang="he-IL" dirty="0" err="1" smtClean="0"/>
                        <a:t>נוצ"ץ</a:t>
                      </a:r>
                      <a:r>
                        <a:rPr lang="he-IL" dirty="0" smtClean="0"/>
                        <a:t>, חסות </a:t>
                      </a:r>
                      <a:r>
                        <a:rPr lang="he-IL" baseline="0" dirty="0" smtClean="0"/>
                        <a:t> נוער,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210,000</a:t>
                      </a:r>
                      <a:r>
                        <a:rPr lang="he-IL" baseline="0" dirty="0" smtClean="0"/>
                        <a:t> ילדים ונוער עולים  מ- גיל 18- 0-מטופלים </a:t>
                      </a:r>
                      <a:r>
                        <a:rPr lang="he-IL" baseline="0" dirty="0" err="1" smtClean="0"/>
                        <a:t>במש"חים</a:t>
                      </a:r>
                      <a:r>
                        <a:rPr lang="he-IL" baseline="0" dirty="0" smtClean="0"/>
                        <a:t> ביישובים. (כולל ילדי פנימיות) 2 שירותים מטפלים בגילאים אלה .</a:t>
                      </a:r>
                      <a:r>
                        <a:rPr lang="he-IL" baseline="0" dirty="0" err="1" smtClean="0"/>
                        <a:t>נוצ"ץ</a:t>
                      </a:r>
                      <a:r>
                        <a:rPr lang="he-IL" baseline="0" dirty="0" smtClean="0"/>
                        <a:t> - בגילאים 13-25 וחסות הנוער 0-18. התכנית הלאומית לילדים ונוער בסיכון תכללה טיפול של המשרדים השונים בגילאים :-0-18 ב-100 ישובים בהיקף של 125,000 ילדים עולים</a:t>
                      </a:r>
                    </a:p>
                    <a:p>
                      <a:pPr rtl="1"/>
                      <a:r>
                        <a:rPr lang="he-IL" baseline="0" dirty="0" smtClean="0"/>
                        <a:t>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2 מרכזי מיתרים בארץ : בצפון ובמרכז</a:t>
                      </a:r>
                      <a:r>
                        <a:rPr lang="he-IL" baseline="0" dirty="0" smtClean="0"/>
                        <a:t> המטפלים במקרי אובדנות של וותיקים ועולים.</a:t>
                      </a:r>
                      <a:r>
                        <a:rPr lang="he-IL" dirty="0" smtClean="0"/>
                        <a:t> מתוכננים 8 מרכזים אחודים שיטפלו: תאונות</a:t>
                      </a:r>
                      <a:r>
                        <a:rPr lang="he-IL" baseline="0" dirty="0" smtClean="0"/>
                        <a:t> דרכים, נפגעי המתה ואובדנות.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מסד נתונים מפולח ומוצלב לפי עולים ,</a:t>
                      </a:r>
                      <a:r>
                        <a:rPr lang="he-IL" baseline="0" dirty="0" smtClean="0"/>
                        <a:t> נהלי התערבות </a:t>
                      </a:r>
                      <a:r>
                        <a:rPr lang="he-IL" baseline="0" dirty="0" err="1" smtClean="0"/>
                        <a:t>תואמי</a:t>
                      </a:r>
                      <a:r>
                        <a:rPr lang="he-IL" baseline="0" dirty="0" smtClean="0"/>
                        <a:t> תרבות , אסטרטגיות מניעת אובדנות בקרב עולים, 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455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4950635"/>
              </p:ext>
            </p:extLst>
          </p:nvPr>
        </p:nvGraphicFramePr>
        <p:xfrm>
          <a:off x="755576" y="836712"/>
          <a:ext cx="8019302" cy="4942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0388"/>
                <a:gridCol w="1993302"/>
                <a:gridCol w="2024685"/>
                <a:gridCol w="1970927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המשרד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אינו קיים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רווחה - השירות לאזרח הוותיק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 לגבי עולים קשישים, יש נתונים לגבי</a:t>
                      </a:r>
                      <a:r>
                        <a:rPr lang="he-IL" baseline="0" dirty="0" smtClean="0"/>
                        <a:t> קשישים שעברו התעללות ואין פילוח של עולים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יש אנשי מקצוע.</a:t>
                      </a:r>
                      <a:r>
                        <a:rPr lang="he-IL" baseline="0" dirty="0" smtClean="0"/>
                        <a:t> עם זאת לא ידוע כמה דוברי שפות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he-IL" dirty="0" smtClean="0"/>
                        <a:t>נהלי התערבות, חוזרי מנכ"ל ,</a:t>
                      </a:r>
                      <a:r>
                        <a:rPr lang="he-IL" baseline="0" dirty="0" smtClean="0"/>
                        <a:t> אסטרטגיות מניעת אובדנות</a:t>
                      </a:r>
                      <a:endParaRPr lang="he-IL" dirty="0" smtClean="0"/>
                    </a:p>
                    <a:p>
                      <a:pPr marL="342900" indent="-342900" rtl="1">
                        <a:buFont typeface="Wingdings" panose="05000000000000000000" pitchFamily="2" charset="2"/>
                        <a:buChar char="v"/>
                      </a:pPr>
                      <a:endParaRPr lang="he-IL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בריאות  - השירות הארצי לעבודה סוציאלית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</a:t>
                      </a:r>
                      <a:r>
                        <a:rPr lang="he-IL" baseline="0" dirty="0" smtClean="0"/>
                        <a:t> נתונים על עולים במסגרות של בריאות הנפש, קליניקות, שירות פסיכולוגי ביישוב, בתי חולים פסיכיאטרים וכלליים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he-IL" baseline="0" dirty="0" smtClean="0"/>
                        <a:t>אנשי מקצוע :כ-4,000 עו"ס  וכן בקרים של בתי החולים שבאחריותם לשמור על רצף טיפולי  למטופלים  אחר ניסיון אובדני העוזבים  את בית החולים</a:t>
                      </a:r>
                    </a:p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he-IL" dirty="0" smtClean="0"/>
                        <a:t>נהלי התערבות במסגרות</a:t>
                      </a:r>
                      <a:r>
                        <a:rPr lang="he-IL" baseline="0" dirty="0" smtClean="0"/>
                        <a:t> של סל השיקום, חוזרי מנכ"ל, כלי רגיש תרבות, כלי להערכת מסוכנות, מסד נתונים</a:t>
                      </a:r>
                      <a:endParaRPr lang="he-IL" dirty="0" smtClean="0"/>
                    </a:p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endParaRPr lang="he-IL" baseline="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882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המשך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9648499"/>
              </p:ext>
            </p:extLst>
          </p:nvPr>
        </p:nvGraphicFramePr>
        <p:xfrm>
          <a:off x="467544" y="548680"/>
          <a:ext cx="8229600" cy="56166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57400"/>
                <a:gridCol w="2057400"/>
                <a:gridCol w="2678212"/>
                <a:gridCol w="1436588"/>
              </a:tblGrid>
              <a:tr h="399234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משרד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אינו קיים</a:t>
                      </a:r>
                      <a:endParaRPr lang="he-IL" dirty="0"/>
                    </a:p>
                  </a:txBody>
                  <a:tcPr/>
                </a:tc>
              </a:tr>
              <a:tr h="24610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העלייה והקליטה שירות הרווחה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מערכת נזקקות ממוחשבת לגבי עולים בכל הגילאים במצבי מצוקה</a:t>
                      </a:r>
                      <a:r>
                        <a:rPr lang="he-IL" baseline="0" dirty="0" smtClean="0"/>
                        <a:t> שונים כולל אובדנות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נוהל</a:t>
                      </a:r>
                      <a:r>
                        <a:rPr lang="he-IL" baseline="0" dirty="0" smtClean="0"/>
                        <a:t> התערבות במקרי אובדנות. מחקרים יוצאי אתיופיה חה"מ, הכשרת שומרי סף לכל לשכות המשרד,  הצגת "שאריות של החיים שלו",</a:t>
                      </a:r>
                      <a:r>
                        <a:rPr lang="he-IL" baseline="0" dirty="0" err="1" smtClean="0"/>
                        <a:t>עו"סים</a:t>
                      </a:r>
                      <a:r>
                        <a:rPr lang="he-IL" baseline="0" dirty="0" smtClean="0"/>
                        <a:t> יוצאי אתיופיה  בבריאות הנפש ב-6 בתי חולים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Wingdings" panose="05000000000000000000" pitchFamily="2" charset="2"/>
                        <a:buNone/>
                      </a:pPr>
                      <a:endParaRPr lang="he-IL" dirty="0"/>
                    </a:p>
                  </a:txBody>
                  <a:tcPr/>
                </a:tc>
              </a:tr>
              <a:tr h="2756357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הסוכנות היהודית</a:t>
                      </a:r>
                    </a:p>
                    <a:p>
                      <a:pPr rtl="1"/>
                      <a:r>
                        <a:rPr lang="he-IL" dirty="0" smtClean="0"/>
                        <a:t>אגף רווחה ומשאבי התמודדות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עולים במרכזי קליטה, צעירים </a:t>
                      </a:r>
                      <a:r>
                        <a:rPr lang="he-IL" baseline="0" dirty="0" smtClean="0"/>
                        <a:t>עולים תכניות השונות וכן </a:t>
                      </a:r>
                      <a:r>
                        <a:rPr lang="he-IL" baseline="0" dirty="0" err="1" smtClean="0"/>
                        <a:t>מלשב"ים</a:t>
                      </a:r>
                      <a:r>
                        <a:rPr lang="he-IL" baseline="0" dirty="0" smtClean="0"/>
                        <a:t> וצעירים עולים בודדים אחרי שחרור מצה"ל.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he-IL" baseline="0" dirty="0" smtClean="0"/>
                        <a:t>תכנית "כנפיים" כתוכנית חוסן, </a:t>
                      </a:r>
                      <a:r>
                        <a:rPr lang="he-IL" dirty="0" err="1" smtClean="0"/>
                        <a:t>טלאפסיכיאטריה</a:t>
                      </a:r>
                      <a:r>
                        <a:rPr lang="he-IL" dirty="0" smtClean="0"/>
                        <a:t> כמענה </a:t>
                      </a:r>
                      <a:r>
                        <a:rPr lang="he-IL" dirty="0" err="1" smtClean="0"/>
                        <a:t>מיידי</a:t>
                      </a:r>
                      <a:r>
                        <a:rPr lang="he-IL" dirty="0" smtClean="0"/>
                        <a:t>,</a:t>
                      </a:r>
                      <a:r>
                        <a:rPr lang="he-IL" baseline="0" dirty="0" smtClean="0"/>
                        <a:t> שאלונים ייעודיים ככלי להערכת סיכון לאובדנות (עדיין לא מתוקף), הכשרת עובדים למענים </a:t>
                      </a:r>
                      <a:r>
                        <a:rPr lang="he-IL" baseline="0" dirty="0" err="1" smtClean="0"/>
                        <a:t>רגישי</a:t>
                      </a:r>
                      <a:r>
                        <a:rPr lang="he-IL" baseline="0" dirty="0" smtClean="0"/>
                        <a:t> תרבות לעולים, נוהל וועדות בדיקה לאחר אובדנות,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030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"כנפיים" תכנית חוסן ובטחון אישי כאסטרטגיית מניעה לאובדנות</a:t>
            </a:r>
            <a:br>
              <a:rPr lang="he-IL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בקרב צעירים עולים בודדים</a:t>
            </a:r>
            <a:endParaRPr lang="he-IL" b="1" dirty="0">
              <a:solidFill>
                <a:schemeClr val="accent5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he-IL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מעניקה מעטפת ומענה לכ-2500 צעירים בשנה.</a:t>
            </a:r>
          </a:p>
          <a:p>
            <a:r>
              <a:rPr lang="he-IL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מלווה את הצעירים בשבע השנים הראשונות לעלייתם.</a:t>
            </a:r>
          </a:p>
          <a:p>
            <a:r>
              <a:rPr lang="he-IL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קיים  בסיס נתונים דינמי ועדכני לקבוצה זו.</a:t>
            </a:r>
          </a:p>
          <a:p>
            <a:r>
              <a:rPr lang="he-IL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מעניקה מענה מקצועי ומתמשך לסוגיות מהותיות כגון בחירת מקצוע, השתלבות בלימודים, התמודדות עם מצוקות רגשיות, הכנה לתעסוקה והתנהלות כלכלית.</a:t>
            </a:r>
          </a:p>
          <a:p>
            <a:r>
              <a:rPr lang="he-IL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מחזקת ומבססת את הרישות החברתי והתמיכה ההדדית, באמצעות סדנאות ותוכניות חברתיות בנוסף לשימוש נרחב במרשתת החברתית.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881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המשך</a:t>
            </a:r>
            <a:endParaRPr lang="he-IL" dirty="0"/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7741333"/>
              </p:ext>
            </p:extLst>
          </p:nvPr>
        </p:nvGraphicFramePr>
        <p:xfrm>
          <a:off x="457200" y="0"/>
          <a:ext cx="8229600" cy="679024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16428"/>
                <a:gridCol w="2520886"/>
                <a:gridCol w="1977278"/>
                <a:gridCol w="2215008"/>
              </a:tblGrid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משרד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        קיים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אינו קיים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הכלכלה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נתוני ילדים בבתי ספר של המשרד אינם ידועים לנו. אין נתונים על נוער עולה במסגרות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פסיכולוגים,</a:t>
                      </a:r>
                      <a:r>
                        <a:rPr lang="he-IL" baseline="0" dirty="0" smtClean="0"/>
                        <a:t> צוותי החינוך והייעוץ של בית הספר, . נערך מחקר לגבי בני  הנוער בבתי הספר התעשייתיים הכולל המלצות.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חוזרי מנכ"ל, אין אסטרטגיות מניעה ייחודיות, אין מסד נתונים, אין וועדת בדיקה, אין כלי הערכת מסוכנות רגיש תרבות</a:t>
                      </a:r>
                      <a:endParaRPr lang="he-IL" dirty="0"/>
                    </a:p>
                  </a:txBody>
                  <a:tcPr/>
                </a:tc>
              </a:tr>
              <a:tr h="176104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משטרת ישראל (אגף מבצעים1: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err="1" smtClean="0"/>
                        <a:t>המרד"ם</a:t>
                      </a:r>
                      <a:r>
                        <a:rPr lang="he-IL" dirty="0" smtClean="0"/>
                        <a:t> הארצי 2. משא</a:t>
                      </a:r>
                      <a:r>
                        <a:rPr lang="he-IL" baseline="0" dirty="0" smtClean="0"/>
                        <a:t> ומתן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פילוח לעולים כ- </a:t>
                      </a:r>
                    </a:p>
                    <a:p>
                      <a:pPr rtl="1"/>
                      <a:r>
                        <a:rPr lang="he-IL" dirty="0" smtClean="0"/>
                        <a:t>400-500 אירועי אובדנות</a:t>
                      </a:r>
                      <a:r>
                        <a:rPr lang="he-IL" baseline="0" dirty="0" smtClean="0"/>
                        <a:t> מזוהים ע"י ספקי אינטרנט, 5% מהם אירועי אובדנות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אתר, קו חם 100 קשר משטרה רווחה מקומית מתורגמן רוסי \אנגלי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חוזרי מנכ"ל, דוברי שפות ומתורגמנים למוקד 100</a:t>
                      </a:r>
                      <a:r>
                        <a:rPr lang="he-IL" baseline="0" dirty="0" smtClean="0"/>
                        <a:t> דוברי שפות המלווים לזירת האירוע. </a:t>
                      </a:r>
                      <a:endParaRPr lang="he-IL" dirty="0"/>
                    </a:p>
                  </a:txBody>
                  <a:tcPr/>
                </a:tc>
              </a:tr>
              <a:tr h="107351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עמותות: "בשביל החיים"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</a:t>
                      </a:r>
                      <a:r>
                        <a:rPr lang="he-IL" baseline="0" dirty="0" smtClean="0"/>
                        <a:t> נתונים על עולים. קושי ברתימת עולים יוצאי אתיופיה על ידי העמותה.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מתנדבים</a:t>
                      </a:r>
                      <a:r>
                        <a:rPr lang="he-IL" baseline="0" dirty="0" smtClean="0"/>
                        <a:t> כ-16 בארץ . התקיימו 24קבוצות בשנים האחרונות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baseline="0" dirty="0" smtClean="0"/>
                        <a:t>מתנדבים יוצאי אתיופיה, קבוצות בצפון , אין קבוצות ליוצאי אתיופיה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ער"ן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7%</a:t>
                      </a:r>
                      <a:r>
                        <a:rPr lang="he-IL" baseline="0" dirty="0" smtClean="0"/>
                        <a:t> מסך הפניות עולים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פניות טלפוניות של עולים, אתר, מתנדבים דוברי רוסית בלבד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1">
                        <a:buFont typeface="Wingdings" panose="05000000000000000000" pitchFamily="2" charset="2"/>
                        <a:buChar char="v"/>
                      </a:pPr>
                      <a:r>
                        <a:rPr lang="he-IL" dirty="0" smtClean="0"/>
                        <a:t>מענה טלפוני באשמורת הקריטית של שעות הלילה המאוחרות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185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he-IL" sz="3200" b="1" dirty="0" smtClean="0">
                <a:solidFill>
                  <a:schemeClr val="accent5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המלצות למועצה</a:t>
            </a:r>
            <a:endParaRPr lang="he-IL" sz="3200" b="1" dirty="0">
              <a:solidFill>
                <a:schemeClr val="accent5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77888" y="548680"/>
            <a:ext cx="8208912" cy="547260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השקעת משאבים ישירות  לקהל היעד הנמצא בסיכון.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תמיכה בתוכנית כנפיים לצעירים עולים בודדים בדגש על מתגייסים.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accent5">
                    <a:lumMod val="75000"/>
                  </a:schemeClr>
                </a:solidFill>
              </a:rPr>
              <a:t>הכשרה משותפת לשומרי הסף במערכות השונות בדגש על רגישות תרבותית ,רצף טיפולי ותלונות פסיכוסומטיות בקרב יוצאי אתיופיה.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הסברה תואמת  תרבות  מתמשכת   בנושא  נגישות לבריאות הנפש והורדת החסמים  ליוצאי ארצות המוצא השונות :  בדגש על חמ"ע, יוצאי אתיופיה, צרפת.</a:t>
            </a:r>
          </a:p>
          <a:p>
            <a:pPr>
              <a:lnSpc>
                <a:spcPct val="150000"/>
              </a:lnSpc>
            </a:pPr>
            <a:r>
              <a:rPr lang="he-IL" sz="1800" b="1" dirty="0">
                <a:solidFill>
                  <a:schemeClr val="accent5">
                    <a:lumMod val="75000"/>
                  </a:schemeClr>
                </a:solidFill>
              </a:rPr>
              <a:t>תרגום חומרים לשפות </a:t>
            </a:r>
            <a:r>
              <a:rPr lang="he-IL" sz="1800" b="1" dirty="0" smtClean="0">
                <a:solidFill>
                  <a:schemeClr val="accent5">
                    <a:lumMod val="75000"/>
                  </a:schemeClr>
                </a:solidFill>
              </a:rPr>
              <a:t> כמו: חוברות הסברה להורים עולים  במטרה להנגיש  </a:t>
            </a:r>
            <a:r>
              <a:rPr lang="he-IL" sz="1800" b="1" dirty="0">
                <a:solidFill>
                  <a:schemeClr val="accent5">
                    <a:lumMod val="75000"/>
                  </a:schemeClr>
                </a:solidFill>
              </a:rPr>
              <a:t>את השירותים </a:t>
            </a:r>
            <a:r>
              <a:rPr lang="he-IL" sz="1800" b="1" dirty="0" smtClean="0">
                <a:solidFill>
                  <a:schemeClr val="accent5">
                    <a:lumMod val="75000"/>
                  </a:schemeClr>
                </a:solidFill>
              </a:rPr>
              <a:t>לעולים.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תיקוף כלי  קיים רגיש תרבות להערכת מסוכנות  לקהילת יוצאי אתיופיה ושימוש בו. 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accent5">
                    <a:lumMod val="75000"/>
                  </a:schemeClr>
                </a:solidFill>
              </a:rPr>
              <a:t>בניית תת וועדה בנושא: יצירת רצף טיפולי בין המערכות השונות.   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שימוש ב  - </a:t>
            </a:r>
            <a:r>
              <a:rPr lang="en-US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Holding </a:t>
            </a: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לשומרי הסף. אנשי מקצוע "מי יציל את המציל". 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accent5">
                    <a:lumMod val="75000"/>
                  </a:schemeClr>
                </a:solidFill>
              </a:rPr>
              <a:t>העמדת איש מקצוע מומחה תוכן בתחום עלייה וקליטה לפיתוח והטעמת תכניות לעולים למניעת אובדנות במערכות השונות.</a:t>
            </a:r>
          </a:p>
          <a:p>
            <a:pPr>
              <a:lnSpc>
                <a:spcPct val="150000"/>
              </a:lnSpc>
            </a:pPr>
            <a:r>
              <a:rPr lang="he-IL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תגבור דוברי שפות בשירותים השונים בהם שיעור גבוה של עולים בסיכון לאובדנות</a:t>
            </a:r>
          </a:p>
          <a:p>
            <a:pPr>
              <a:lnSpc>
                <a:spcPct val="150000"/>
              </a:lnSpc>
            </a:pPr>
            <a:endParaRPr lang="he-IL" sz="1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78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e-IL" dirty="0" smtClean="0"/>
          </a:p>
          <a:p>
            <a:pPr marL="0" indent="0" algn="ctr">
              <a:buNone/>
            </a:pPr>
            <a:r>
              <a:rPr lang="he-IL" dirty="0" smtClean="0"/>
              <a:t>תודה על ההקשבה</a:t>
            </a:r>
          </a:p>
          <a:p>
            <a:pPr marL="0" indent="0" algn="ctr">
              <a:buNone/>
            </a:pPr>
            <a:endParaRPr lang="he-IL" dirty="0" smtClean="0"/>
          </a:p>
          <a:p>
            <a:pPr marL="0" indent="0" algn="ctr">
              <a:buNone/>
            </a:pPr>
            <a:r>
              <a:rPr lang="he-IL" dirty="0" smtClean="0"/>
              <a:t>עו"ס מירה קידר</a:t>
            </a:r>
          </a:p>
          <a:p>
            <a:pPr marL="0" indent="0" algn="ctr">
              <a:buNone/>
            </a:pPr>
            <a:r>
              <a:rPr lang="he-IL" dirty="0" smtClean="0"/>
              <a:t>מנהלת אגף רווחה ומשאבי התמודדות</a:t>
            </a:r>
          </a:p>
          <a:p>
            <a:pPr marL="0" indent="0" algn="ctr">
              <a:buNone/>
            </a:pPr>
            <a:r>
              <a:rPr lang="he-IL" dirty="0" smtClean="0"/>
              <a:t>הסוכנות היהודית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8758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0D43C04-262A-4986-BE63-57D1F58C6403}"/>
</file>

<file path=customXml/itemProps2.xml><?xml version="1.0" encoding="utf-8"?>
<ds:datastoreItem xmlns:ds="http://schemas.openxmlformats.org/officeDocument/2006/customXml" ds:itemID="{AF85542A-7590-4155-B1A9-74C6ECF82DFB}"/>
</file>

<file path=customXml/itemProps3.xml><?xml version="1.0" encoding="utf-8"?>
<ds:datastoreItem xmlns:ds="http://schemas.openxmlformats.org/officeDocument/2006/customXml" ds:itemID="{C2C56A2E-90E4-44E8-BE80-007935F0148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6762</TotalTime>
  <Words>1501</Words>
  <Application>Microsoft Office PowerPoint</Application>
  <PresentationFormat>‫הצגה על המסך (4:3)</PresentationFormat>
  <Paragraphs>235</Paragraphs>
  <Slides>12</Slides>
  <Notes>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8" baseType="lpstr">
      <vt:lpstr>Arial</vt:lpstr>
      <vt:lpstr>Calibri</vt:lpstr>
      <vt:lpstr>David</vt:lpstr>
      <vt:lpstr>Times New Roman</vt:lpstr>
      <vt:lpstr>Wingdings</vt:lpstr>
      <vt:lpstr>ערכת נושא Office</vt:lpstr>
      <vt:lpstr>המועצה הלאומית למניעת אובדנות  תת הוועדה לבחינת אסטרטגיות למניעת אובדנות בקרב עולים</vt:lpstr>
      <vt:lpstr>עלייה כגורם סיכון לאובדנות</vt:lpstr>
      <vt:lpstr>נתוני האובדנות של העולים בישראל</vt:lpstr>
      <vt:lpstr>מצגת של PowerPoint</vt:lpstr>
      <vt:lpstr>אסטרטגיות מניעה לאוכלוסיות העולים</vt:lpstr>
      <vt:lpstr>סקירה של מערכות חינוך, בריאות, רווחה, עלייה וקליטה, ס. יהודית, משטרת ישראל, משרד הכלכלה, קופ"ח כללית, שב"ס,עמותות ער"ן ו"בשביל החיים"</vt:lpstr>
      <vt:lpstr>מצגת של PowerPoint</vt:lpstr>
      <vt:lpstr>המשך</vt:lpstr>
      <vt:lpstr>"כנפיים" תכנית חוסן ובטחון אישי כאסטרטגיית מניעה לאובדנות בקרב צעירים עולים בודדים</vt:lpstr>
      <vt:lpstr>המשך</vt:lpstr>
      <vt:lpstr>המלצות למועצה</vt:lpstr>
      <vt:lpstr>מצגת של PowerPoint</vt:lpstr>
    </vt:vector>
  </TitlesOfParts>
  <Company>MOIA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איסטרטגיות מניעת אובדנות בקרב עולים</dc:title>
  <dc:creator>יפה וולמן</dc:creator>
  <cp:lastModifiedBy>דולי הודיה שמעוני</cp:lastModifiedBy>
  <cp:revision>626</cp:revision>
  <cp:lastPrinted>2017-06-19T06:33:36Z</cp:lastPrinted>
  <dcterms:created xsi:type="dcterms:W3CDTF">2016-12-11T05:18:26Z</dcterms:created>
  <dcterms:modified xsi:type="dcterms:W3CDTF">2017-11-21T08:10:48Z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2022699</vt:r8>
  </property>
</Properties>
</file>