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slides/slide63.xml" ContentType="application/vnd.openxmlformats-officedocument.presentationml.slide+xml"/>
  <Override PartName="/ppt/slides/slide64.xml" ContentType="application/vnd.openxmlformats-officedocument.presentationml.slide+xml"/>
  <Override PartName="/ppt/presentation.xml" ContentType="application/vnd.openxmlformats-officedocument.presentationml.presentation.main+xml"/>
  <Override PartName="/ppt/slides/slide6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9.xml" ContentType="application/vnd.openxmlformats-officedocument.presentationml.slide+xml"/>
  <Override PartName="/ppt/slides/slide58.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1.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1.xml" ContentType="application/vnd.openxmlformats-officedocument.presentationml.slideMaster+xml"/>
  <Override PartName="/ppt/slideLayouts/slideLayout66.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notesSlides/notesSlide6.xml" ContentType="application/vnd.openxmlformats-officedocument.presentationml.notesSlide+xml"/>
  <Override PartName="/ppt/notesSlides/notesSlide5.xml" ContentType="application/vnd.openxmlformats-officedocument.presentationml.notesSlide+xml"/>
  <Override PartName="/ppt/slideLayouts/slideLayout49.xml" ContentType="application/vnd.openxmlformats-officedocument.presentationml.slideLayout+xml"/>
  <Override PartName="/ppt/slideLayouts/slideLayout48.xml" ContentType="application/vnd.openxmlformats-officedocument.presentationml.slideLayout+xml"/>
  <Override PartName="/ppt/slideLayouts/slideLayout4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71.xml" ContentType="application/vnd.openxmlformats-officedocument.presentationml.slideLayout+xml"/>
  <Override PartName="/ppt/slideLayouts/slideLayout70.xml" ContentType="application/vnd.openxmlformats-officedocument.presentationml.slideLayout+xml"/>
  <Override PartName="/ppt/notesSlides/notesSlide7.xml" ContentType="application/vnd.openxmlformats-officedocument.presentationml.notesSlid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9.xml" ContentType="application/vnd.openxmlformats-officedocument.presentationml.slideLayout+xml"/>
  <Override PartName="/ppt/slideLayouts/slideLayout68.xml" ContentType="application/vnd.openxmlformats-officedocument.presentationml.slideLayout+xml"/>
  <Override PartName="/ppt/slideLayouts/slideLayout67.xml" ContentType="application/vnd.openxmlformats-officedocument.presentationml.slideLayout+xml"/>
  <Override PartName="/ppt/slideLayouts/slideLayout64.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notesSlides/notesSlide1.xml" ContentType="application/vnd.openxmlformats-officedocument.presentationml.notesSlid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77.xml" ContentType="application/vnd.openxmlformats-officedocument.presentationml.slideLayout+xml"/>
  <Override PartName="/ppt/slideLayouts/slideLayout76.xml" ContentType="application/vnd.openxmlformats-officedocument.presentationml.slideLayout+xml"/>
  <Override PartName="/ppt/slideLayouts/slideLayout75.xml" ContentType="application/vnd.openxmlformats-officedocument.presentationml.slideLayout+xml"/>
  <Override PartName="/ppt/slideLayouts/slideLayout65.xml" ContentType="application/vnd.openxmlformats-officedocument.presentationml.slideLayout+xml"/>
  <Override PartName="/ppt/slideLayouts/slideLayout37.xml" ContentType="application/vnd.openxmlformats-officedocument.presentationml.slideLayout+xml"/>
  <Override PartName="/ppt/slideLayouts/slideLayout35.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36.xml" ContentType="application/vnd.openxmlformats-officedocument.presentationml.slideLayout+xml"/>
  <Override PartName="/ppt/slideLayouts/slideLayout19.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0.xml" ContentType="application/vnd.openxmlformats-officedocument.presentationml.slideLayout+xml"/>
  <Override PartName="/ppt/slideLayouts/slideLayout18.xml" ContentType="application/vnd.openxmlformats-officedocument.presentationml.slideLayout+xml"/>
  <Override PartName="/ppt/slideLayouts/slideLayout34.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26.xml" ContentType="application/vnd.openxmlformats-officedocument.presentationml.slideLayout+xml"/>
  <Override PartName="/ppt/slideLayouts/slideLayout29.xml" ContentType="application/vnd.openxmlformats-officedocument.presentationml.slideLayout+xml"/>
  <Override PartName="/ppt/slideLayouts/slideLayout24.xml" ContentType="application/vnd.openxmlformats-officedocument.presentationml.slideLayout+xml"/>
  <Override PartName="/ppt/slideLayouts/slideLayout22.xml" ContentType="application/vnd.openxmlformats-officedocument.presentationml.slideLayout+xml"/>
  <Override PartName="/ppt/slideLayouts/slideLayout25.xml" ContentType="application/vnd.openxmlformats-officedocument.presentationml.slideLayout+xml"/>
  <Override PartName="/ppt/slideLayouts/slideLayout23.xml" ContentType="application/vnd.openxmlformats-officedocument.presentationml.slideLayou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1.xml" ContentType="application/vnd.openxmlformats-officedocument.theme+xml"/>
  <Override PartName="/ppt/theme/theme5.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6.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40" r:id="rId1"/>
    <p:sldMasterId id="2147483852" r:id="rId2"/>
    <p:sldMasterId id="2147483864" r:id="rId3"/>
    <p:sldMasterId id="2147483876" r:id="rId4"/>
    <p:sldMasterId id="2147483888" r:id="rId5"/>
    <p:sldMasterId id="2147483900" r:id="rId6"/>
    <p:sldMasterId id="2147483912" r:id="rId7"/>
  </p:sldMasterIdLst>
  <p:notesMasterIdLst>
    <p:notesMasterId r:id="rId72"/>
  </p:notesMasterIdLst>
  <p:handoutMasterIdLst>
    <p:handoutMasterId r:id="rId73"/>
  </p:handoutMasterIdLst>
  <p:sldIdLst>
    <p:sldId id="256" r:id="rId8"/>
    <p:sldId id="267" r:id="rId9"/>
    <p:sldId id="342" r:id="rId10"/>
    <p:sldId id="317" r:id="rId11"/>
    <p:sldId id="346" r:id="rId12"/>
    <p:sldId id="345" r:id="rId13"/>
    <p:sldId id="347" r:id="rId14"/>
    <p:sldId id="348" r:id="rId15"/>
    <p:sldId id="349" r:id="rId16"/>
    <p:sldId id="350" r:id="rId17"/>
    <p:sldId id="282" r:id="rId18"/>
    <p:sldId id="283" r:id="rId19"/>
    <p:sldId id="321" r:id="rId20"/>
    <p:sldId id="322" r:id="rId21"/>
    <p:sldId id="318" r:id="rId22"/>
    <p:sldId id="280" r:id="rId23"/>
    <p:sldId id="296" r:id="rId24"/>
    <p:sldId id="297" r:id="rId25"/>
    <p:sldId id="298" r:id="rId26"/>
    <p:sldId id="275" r:id="rId27"/>
    <p:sldId id="277" r:id="rId28"/>
    <p:sldId id="305" r:id="rId29"/>
    <p:sldId id="279" r:id="rId30"/>
    <p:sldId id="307" r:id="rId31"/>
    <p:sldId id="344" r:id="rId32"/>
    <p:sldId id="308" r:id="rId33"/>
    <p:sldId id="309" r:id="rId34"/>
    <p:sldId id="273" r:id="rId35"/>
    <p:sldId id="274" r:id="rId36"/>
    <p:sldId id="293" r:id="rId37"/>
    <p:sldId id="284" r:id="rId38"/>
    <p:sldId id="334" r:id="rId39"/>
    <p:sldId id="285" r:id="rId40"/>
    <p:sldId id="292" r:id="rId41"/>
    <p:sldId id="294" r:id="rId42"/>
    <p:sldId id="286" r:id="rId43"/>
    <p:sldId id="295" r:id="rId44"/>
    <p:sldId id="287" r:id="rId45"/>
    <p:sldId id="288" r:id="rId46"/>
    <p:sldId id="278" r:id="rId47"/>
    <p:sldId id="343" r:id="rId48"/>
    <p:sldId id="333" r:id="rId49"/>
    <p:sldId id="314" r:id="rId50"/>
    <p:sldId id="315" r:id="rId51"/>
    <p:sldId id="310" r:id="rId52"/>
    <p:sldId id="311" r:id="rId53"/>
    <p:sldId id="312" r:id="rId54"/>
    <p:sldId id="326" r:id="rId55"/>
    <p:sldId id="303" r:id="rId56"/>
    <p:sldId id="304" r:id="rId57"/>
    <p:sldId id="327" r:id="rId58"/>
    <p:sldId id="313" r:id="rId59"/>
    <p:sldId id="329" r:id="rId60"/>
    <p:sldId id="300" r:id="rId61"/>
    <p:sldId id="301" r:id="rId62"/>
    <p:sldId id="335" r:id="rId63"/>
    <p:sldId id="320" r:id="rId64"/>
    <p:sldId id="257" r:id="rId65"/>
    <p:sldId id="323" r:id="rId66"/>
    <p:sldId id="259" r:id="rId67"/>
    <p:sldId id="331" r:id="rId68"/>
    <p:sldId id="260" r:id="rId69"/>
    <p:sldId id="258" r:id="rId70"/>
    <p:sldId id="281" r:id="rId71"/>
  </p:sldIdLst>
  <p:sldSz cx="12192000" cy="6858000"/>
  <p:notesSz cx="6797675" cy="987425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FF"/>
    <a:srgbClr val="D6E4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snapToGrid="0">
      <p:cViewPr varScale="1">
        <p:scale>
          <a:sx n="106" d="100"/>
          <a:sy n="106" d="100"/>
        </p:scale>
        <p:origin x="-63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16" Type="http://schemas.openxmlformats.org/officeDocument/2006/relationships/slide" Target="slides/slide9.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presProps" Target="presProps.xml"/><Relationship Id="rId79" Type="http://schemas.openxmlformats.org/officeDocument/2006/relationships/customXml" Target="../customXml/item2.xml"/><Relationship Id="rId5" Type="http://schemas.openxmlformats.org/officeDocument/2006/relationships/slideMaster" Target="slideMasters/slideMaster5.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notesMaster" Target="notesMasters/notesMaster1.xml"/><Relationship Id="rId80" Type="http://schemas.openxmlformats.org/officeDocument/2006/relationships/customXml" Target="../customXml/item3.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handoutMaster" Target="handoutMasters/handoutMaster1.xml"/><Relationship Id="rId78" Type="http://schemas.openxmlformats.org/officeDocument/2006/relationships/customXml" Target="../customXml/item1.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theme" Target="theme/theme1.xml"/><Relationship Id="rId7" Type="http://schemas.openxmlformats.org/officeDocument/2006/relationships/slideMaster" Target="slideMasters/slideMaster7.xml"/><Relationship Id="rId71" Type="http://schemas.openxmlformats.org/officeDocument/2006/relationships/slide" Target="slides/slide64.xml"/><Relationship Id="rId2" Type="http://schemas.openxmlformats.org/officeDocument/2006/relationships/slideMaster" Target="slideMasters/slideMaster2.xml"/><Relationship Id="rId29" Type="http://schemas.openxmlformats.org/officeDocument/2006/relationships/slide" Target="slides/slide2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28"/>
    </mc:Choice>
    <mc:Fallback>
      <c:style val="28"/>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7.4999999999999997E-2"/>
          <c:y val="0.15390611750085401"/>
          <c:w val="0.84062499999999996"/>
          <c:h val="0.82343775692435062"/>
        </c:manualLayout>
      </c:layout>
      <c:pie3DChart>
        <c:varyColors val="1"/>
        <c:ser>
          <c:idx val="0"/>
          <c:order val="0"/>
          <c:tx>
            <c:strRef>
              <c:f>גיליון1!$B$1</c:f>
              <c:strCache>
                <c:ptCount val="1"/>
                <c:pt idx="0">
                  <c:v>עמודה1</c:v>
                </c:pt>
              </c:strCache>
            </c:strRef>
          </c:tx>
          <c:explosion val="25"/>
          <c:dPt>
            <c:idx val="0"/>
            <c:bubble3D val="0"/>
            <c:explosion val="19"/>
          </c:dPt>
          <c:dPt>
            <c:idx val="1"/>
            <c:bubble3D val="0"/>
            <c:spPr>
              <a:solidFill>
                <a:schemeClr val="accent5">
                  <a:lumMod val="50000"/>
                </a:schemeClr>
              </a:solidFill>
            </c:spPr>
          </c:dPt>
          <c:dPt>
            <c:idx val="2"/>
            <c:bubble3D val="0"/>
            <c:spPr>
              <a:solidFill>
                <a:srgbClr val="C00000"/>
              </a:solidFill>
            </c:spPr>
          </c:dPt>
          <c:dLbls>
            <c:dLbl>
              <c:idx val="0"/>
              <c:layout>
                <c:manualLayout>
                  <c:x val="-0.15911392716535433"/>
                  <c:y val="-0.34177944501848889"/>
                </c:manualLayout>
              </c:layout>
              <c:tx>
                <c:rich>
                  <a:bodyPr/>
                  <a:lstStyle/>
                  <a:p>
                    <a:r>
                      <a:rPr lang="he-IL" sz="2400" b="1" dirty="0">
                        <a:latin typeface="Gisha" panose="020B0502040204020203" pitchFamily="34" charset="-79"/>
                        <a:cs typeface="Gisha" panose="020B0502040204020203" pitchFamily="34" charset="-79"/>
                      </a:rPr>
                      <a:t>נמסר מידע באופן </a:t>
                    </a:r>
                    <a:r>
                      <a:rPr lang="he-IL" sz="2400" b="1" dirty="0" smtClean="0">
                        <a:latin typeface="Gisha" panose="020B0502040204020203" pitchFamily="34" charset="-79"/>
                        <a:cs typeface="Gisha" panose="020B0502040204020203" pitchFamily="34" charset="-79"/>
                      </a:rPr>
                      <a:t>מלא</a:t>
                    </a:r>
                  </a:p>
                  <a:p>
                    <a:endParaRPr lang="he-IL" sz="2400" b="1" dirty="0" smtClean="0">
                      <a:latin typeface="Gisha" panose="020B0502040204020203" pitchFamily="34" charset="-79"/>
                      <a:cs typeface="Gisha" panose="020B0502040204020203" pitchFamily="34" charset="-79"/>
                    </a:endParaRPr>
                  </a:p>
                  <a:p>
                    <a:r>
                      <a:rPr lang="he-IL" sz="2400" b="1" dirty="0" smtClean="0">
                        <a:latin typeface="Gisha" panose="020B0502040204020203" pitchFamily="34" charset="-79"/>
                        <a:cs typeface="Gisha" panose="020B0502040204020203" pitchFamily="34" charset="-79"/>
                      </a:rPr>
                      <a:t> </a:t>
                    </a:r>
                    <a:r>
                      <a:rPr lang="he-IL" sz="2400" b="1" dirty="0">
                        <a:latin typeface="Gisha" panose="020B0502040204020203" pitchFamily="34" charset="-79"/>
                        <a:cs typeface="Gisha" panose="020B0502040204020203" pitchFamily="34" charset="-79"/>
                      </a:rPr>
                      <a:t>80%</a:t>
                    </a:r>
                  </a:p>
                </c:rich>
              </c:tx>
              <c:showLegendKey val="0"/>
              <c:showVal val="1"/>
              <c:showCatName val="1"/>
              <c:showSerName val="0"/>
              <c:showPercent val="0"/>
              <c:showBubbleSize val="0"/>
            </c:dLbl>
            <c:dLbl>
              <c:idx val="1"/>
              <c:layout>
                <c:manualLayout>
                  <c:x val="6.6312499999999996E-2"/>
                  <c:y val="-2.4030079722559071E-2"/>
                </c:manualLayout>
              </c:layout>
              <c:tx>
                <c:rich>
                  <a:bodyPr/>
                  <a:lstStyle/>
                  <a:p>
                    <a:r>
                      <a:rPr lang="he-IL" sz="2400" b="1" dirty="0">
                        <a:latin typeface="Gisha" panose="020B0502040204020203" pitchFamily="34" charset="-79"/>
                        <a:cs typeface="Gisha" panose="020B0502040204020203" pitchFamily="34" charset="-79"/>
                      </a:rPr>
                      <a:t>נמסר מידע באופן </a:t>
                    </a:r>
                    <a:r>
                      <a:rPr lang="he-IL" sz="2400" b="1" dirty="0" smtClean="0">
                        <a:latin typeface="Gisha" panose="020B0502040204020203" pitchFamily="34" charset="-79"/>
                        <a:cs typeface="Gisha" panose="020B0502040204020203" pitchFamily="34" charset="-79"/>
                      </a:rPr>
                      <a:t>חלקי</a:t>
                    </a:r>
                  </a:p>
                  <a:p>
                    <a:r>
                      <a:rPr lang="he-IL" sz="2400" b="1" dirty="0" smtClean="0">
                        <a:latin typeface="Gisha" panose="020B0502040204020203" pitchFamily="34" charset="-79"/>
                        <a:cs typeface="Gisha" panose="020B0502040204020203" pitchFamily="34" charset="-79"/>
                      </a:rPr>
                      <a:t> </a:t>
                    </a:r>
                    <a:r>
                      <a:rPr lang="he-IL" sz="2400" b="1" dirty="0">
                        <a:latin typeface="Gisha" panose="020B0502040204020203" pitchFamily="34" charset="-79"/>
                        <a:cs typeface="Gisha" panose="020B0502040204020203" pitchFamily="34" charset="-79"/>
                      </a:rPr>
                      <a:t>7%</a:t>
                    </a:r>
                  </a:p>
                </c:rich>
              </c:tx>
              <c:showLegendKey val="0"/>
              <c:showVal val="1"/>
              <c:showCatName val="1"/>
              <c:showSerName val="0"/>
              <c:showPercent val="0"/>
              <c:showBubbleSize val="0"/>
            </c:dLbl>
            <c:dLbl>
              <c:idx val="2"/>
              <c:layout>
                <c:manualLayout>
                  <c:x val="0.11584018208661417"/>
                  <c:y val="2.5000982714014349E-2"/>
                </c:manualLayout>
              </c:layout>
              <c:tx>
                <c:rich>
                  <a:bodyPr/>
                  <a:lstStyle/>
                  <a:p>
                    <a:r>
                      <a:rPr lang="he-IL" sz="2400" dirty="0">
                        <a:latin typeface="Gisha" panose="020B0502040204020203" pitchFamily="34" charset="-79"/>
                        <a:cs typeface="Gisha" panose="020B0502040204020203" pitchFamily="34" charset="-79"/>
                      </a:rPr>
                      <a:t>בקשת המידע </a:t>
                    </a:r>
                    <a:r>
                      <a:rPr lang="he-IL" sz="2400" dirty="0" smtClean="0">
                        <a:latin typeface="Gisha" panose="020B0502040204020203" pitchFamily="34" charset="-79"/>
                        <a:cs typeface="Gisha" panose="020B0502040204020203" pitchFamily="34" charset="-79"/>
                      </a:rPr>
                      <a:t>נדחתה</a:t>
                    </a:r>
                  </a:p>
                  <a:p>
                    <a:r>
                      <a:rPr lang="he-IL" sz="2400" dirty="0" smtClean="0">
                        <a:latin typeface="Gisha" panose="020B0502040204020203" pitchFamily="34" charset="-79"/>
                        <a:cs typeface="Gisha" panose="020B0502040204020203" pitchFamily="34" charset="-79"/>
                      </a:rPr>
                      <a:t> </a:t>
                    </a:r>
                    <a:r>
                      <a:rPr lang="he-IL" sz="2400" dirty="0">
                        <a:latin typeface="Gisha" panose="020B0502040204020203" pitchFamily="34" charset="-79"/>
                        <a:cs typeface="Gisha" panose="020B0502040204020203" pitchFamily="34" charset="-79"/>
                      </a:rPr>
                      <a:t>13%</a:t>
                    </a:r>
                  </a:p>
                </c:rich>
              </c:tx>
              <c:showLegendKey val="0"/>
              <c:showVal val="1"/>
              <c:showCatName val="1"/>
              <c:showSerName val="0"/>
              <c:showPercent val="0"/>
              <c:showBubbleSize val="0"/>
            </c:dLbl>
            <c:spPr>
              <a:noFill/>
            </c:spPr>
            <c:showLegendKey val="0"/>
            <c:showVal val="1"/>
            <c:showCatName val="1"/>
            <c:showSerName val="0"/>
            <c:showPercent val="0"/>
            <c:showBubbleSize val="0"/>
            <c:showLeaderLines val="1"/>
          </c:dLbls>
          <c:cat>
            <c:strRef>
              <c:f>גיליון1!$A$2:$A$5</c:f>
              <c:strCache>
                <c:ptCount val="3"/>
                <c:pt idx="0">
                  <c:v>נמסר מידע באופן מלא</c:v>
                </c:pt>
                <c:pt idx="1">
                  <c:v>נמסר מידע באופן חלקי</c:v>
                </c:pt>
                <c:pt idx="2">
                  <c:v>בקשת המידע נדחתה</c:v>
                </c:pt>
              </c:strCache>
            </c:strRef>
          </c:cat>
          <c:val>
            <c:numRef>
              <c:f>גיליון1!$B$2:$B$5</c:f>
              <c:numCache>
                <c:formatCode>0%</c:formatCode>
                <c:ptCount val="4"/>
                <c:pt idx="0">
                  <c:v>0.80036630036630041</c:v>
                </c:pt>
                <c:pt idx="1">
                  <c:v>6.5934065934065936E-2</c:v>
                </c:pt>
                <c:pt idx="2">
                  <c:v>0.13003663003663005</c:v>
                </c:pt>
              </c:numCache>
            </c:numRef>
          </c:val>
        </c:ser>
        <c:dLbls>
          <c:showLegendKey val="0"/>
          <c:showVal val="0"/>
          <c:showCatName val="0"/>
          <c:showSerName val="0"/>
          <c:showPercent val="0"/>
          <c:showBubbleSize val="0"/>
          <c:showLeaderLines val="1"/>
        </c:dLbls>
      </c:pie3DChart>
    </c:plotArea>
    <c:plotVisOnly val="1"/>
    <c:dispBlanksAs val="gap"/>
    <c:showDLblsOverMax val="0"/>
  </c:chart>
  <c:txPr>
    <a:bodyPr/>
    <a:lstStyle/>
    <a:p>
      <a:pPr>
        <a:defRPr sz="1800"/>
      </a:pPr>
      <a:endParaRPr lang="he-I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28"/>
    </mc:Choice>
    <mc:Fallback>
      <c:style val="28"/>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0.12656249999999999"/>
          <c:y val="0.21249986389641584"/>
          <c:w val="0.78593749999999996"/>
          <c:h val="0.76953151024043365"/>
        </c:manualLayout>
      </c:layout>
      <c:pie3DChart>
        <c:varyColors val="1"/>
        <c:ser>
          <c:idx val="0"/>
          <c:order val="0"/>
          <c:tx>
            <c:strRef>
              <c:f>גיליון1!$B$1</c:f>
              <c:strCache>
                <c:ptCount val="1"/>
                <c:pt idx="0">
                  <c:v>עמודה1</c:v>
                </c:pt>
              </c:strCache>
            </c:strRef>
          </c:tx>
          <c:explosion val="17"/>
          <c:dPt>
            <c:idx val="0"/>
            <c:bubble3D val="0"/>
          </c:dPt>
          <c:dPt>
            <c:idx val="1"/>
            <c:bubble3D val="0"/>
            <c:spPr>
              <a:solidFill>
                <a:schemeClr val="accent5">
                  <a:lumMod val="50000"/>
                </a:schemeClr>
              </a:solidFill>
            </c:spPr>
          </c:dPt>
          <c:dPt>
            <c:idx val="2"/>
            <c:bubble3D val="0"/>
            <c:spPr>
              <a:solidFill>
                <a:srgbClr val="C00000"/>
              </a:solidFill>
            </c:spPr>
          </c:dPt>
          <c:dLbls>
            <c:dLbl>
              <c:idx val="0"/>
              <c:layout>
                <c:manualLayout>
                  <c:x val="-0.1513015501968504"/>
                  <c:y val="-0.31834194646026415"/>
                </c:manualLayout>
              </c:layout>
              <c:tx>
                <c:rich>
                  <a:bodyPr/>
                  <a:lstStyle/>
                  <a:p>
                    <a:r>
                      <a:rPr lang="he-IL" sz="2400" b="1" dirty="0" smtClean="0">
                        <a:latin typeface="Gisha" panose="020B0502040204020203" pitchFamily="34" charset="-79"/>
                        <a:cs typeface="Gisha" panose="020B0502040204020203" pitchFamily="34" charset="-79"/>
                      </a:rPr>
                      <a:t>שאילתות שנענו עד 21 יום</a:t>
                    </a:r>
                  </a:p>
                  <a:p>
                    <a:endParaRPr lang="he-IL" sz="2400" b="1" dirty="0" smtClean="0">
                      <a:latin typeface="Gisha" panose="020B0502040204020203" pitchFamily="34" charset="-79"/>
                      <a:cs typeface="Gisha" panose="020B0502040204020203" pitchFamily="34" charset="-79"/>
                    </a:endParaRPr>
                  </a:p>
                  <a:p>
                    <a:r>
                      <a:rPr lang="he-IL" sz="2400" b="1" dirty="0" smtClean="0">
                        <a:latin typeface="Gisha" panose="020B0502040204020203" pitchFamily="34" charset="-79"/>
                        <a:cs typeface="Gisha" panose="020B0502040204020203" pitchFamily="34" charset="-79"/>
                      </a:rPr>
                      <a:t> 58%</a:t>
                    </a:r>
                    <a:endParaRPr lang="he-IL" sz="2400" b="1" dirty="0">
                      <a:latin typeface="Gisha" panose="020B0502040204020203" pitchFamily="34" charset="-79"/>
                      <a:cs typeface="Gisha" panose="020B0502040204020203" pitchFamily="34" charset="-79"/>
                    </a:endParaRPr>
                  </a:p>
                </c:rich>
              </c:tx>
              <c:showLegendKey val="0"/>
              <c:showVal val="1"/>
              <c:showCatName val="1"/>
              <c:showSerName val="0"/>
              <c:showPercent val="0"/>
              <c:showBubbleSize val="0"/>
            </c:dLbl>
            <c:dLbl>
              <c:idx val="1"/>
              <c:layout>
                <c:manualLayout>
                  <c:x val="7.2562500000000002E-2"/>
                  <c:y val="-0.32637399567089104"/>
                </c:manualLayout>
              </c:layout>
              <c:tx>
                <c:rich>
                  <a:bodyPr/>
                  <a:lstStyle/>
                  <a:p>
                    <a:r>
                      <a:rPr lang="he-IL" sz="2400" b="1" dirty="0" smtClean="0">
                        <a:latin typeface="Gisha" panose="020B0502040204020203" pitchFamily="34" charset="-79"/>
                        <a:cs typeface="Gisha" panose="020B0502040204020203" pitchFamily="34" charset="-79"/>
                      </a:rPr>
                      <a:t>שאילתות שנענו בין 22ל-45 יום</a:t>
                    </a:r>
                  </a:p>
                  <a:p>
                    <a:endParaRPr lang="he-IL" sz="2400" b="1" dirty="0" smtClean="0">
                      <a:latin typeface="Gisha" panose="020B0502040204020203" pitchFamily="34" charset="-79"/>
                      <a:cs typeface="Gisha" panose="020B0502040204020203" pitchFamily="34" charset="-79"/>
                    </a:endParaRPr>
                  </a:p>
                  <a:p>
                    <a:r>
                      <a:rPr lang="he-IL" sz="2400" b="1" dirty="0" smtClean="0">
                        <a:latin typeface="Gisha" panose="020B0502040204020203" pitchFamily="34" charset="-79"/>
                        <a:cs typeface="Gisha" panose="020B0502040204020203" pitchFamily="34" charset="-79"/>
                      </a:rPr>
                      <a:t> 39%</a:t>
                    </a:r>
                    <a:endParaRPr lang="he-IL" sz="2400" b="1" dirty="0">
                      <a:latin typeface="Gisha" panose="020B0502040204020203" pitchFamily="34" charset="-79"/>
                      <a:cs typeface="Gisha" panose="020B0502040204020203" pitchFamily="34" charset="-79"/>
                    </a:endParaRPr>
                  </a:p>
                </c:rich>
              </c:tx>
              <c:showLegendKey val="0"/>
              <c:showVal val="1"/>
              <c:showCatName val="1"/>
              <c:showSerName val="0"/>
              <c:showPercent val="0"/>
              <c:showBubbleSize val="0"/>
            </c:dLbl>
            <c:dLbl>
              <c:idx val="2"/>
              <c:layout>
                <c:manualLayout>
                  <c:x val="0.15959018208661419"/>
                  <c:y val="0"/>
                </c:manualLayout>
              </c:layout>
              <c:tx>
                <c:rich>
                  <a:bodyPr/>
                  <a:lstStyle/>
                  <a:p>
                    <a:r>
                      <a:rPr lang="he-IL" sz="2400" dirty="0" smtClean="0">
                        <a:latin typeface="Gisha" panose="020B0502040204020203" pitchFamily="34" charset="-79"/>
                        <a:cs typeface="Gisha" panose="020B0502040204020203" pitchFamily="34" charset="-79"/>
                      </a:rPr>
                      <a:t>שאילתות שנענו לאחר למעלה מ-45 יום</a:t>
                    </a:r>
                  </a:p>
                  <a:p>
                    <a:endParaRPr lang="he-IL" sz="2400" dirty="0" smtClean="0">
                      <a:latin typeface="Gisha" panose="020B0502040204020203" pitchFamily="34" charset="-79"/>
                      <a:cs typeface="Gisha" panose="020B0502040204020203" pitchFamily="34" charset="-79"/>
                    </a:endParaRPr>
                  </a:p>
                  <a:p>
                    <a:r>
                      <a:rPr lang="he-IL" sz="2400" dirty="0" smtClean="0">
                        <a:latin typeface="Gisha" panose="020B0502040204020203" pitchFamily="34" charset="-79"/>
                        <a:cs typeface="Gisha" panose="020B0502040204020203" pitchFamily="34" charset="-79"/>
                      </a:rPr>
                      <a:t> 17%</a:t>
                    </a:r>
                    <a:endParaRPr lang="he-IL" sz="2400" dirty="0">
                      <a:latin typeface="Gisha" panose="020B0502040204020203" pitchFamily="34" charset="-79"/>
                      <a:cs typeface="Gisha" panose="020B0502040204020203" pitchFamily="34" charset="-79"/>
                    </a:endParaRPr>
                  </a:p>
                </c:rich>
              </c:tx>
              <c:showLegendKey val="0"/>
              <c:showVal val="1"/>
              <c:showCatName val="1"/>
              <c:showSerName val="0"/>
              <c:showPercent val="0"/>
              <c:showBubbleSize val="0"/>
            </c:dLbl>
            <c:spPr>
              <a:noFill/>
            </c:spPr>
            <c:showLegendKey val="0"/>
            <c:showVal val="1"/>
            <c:showCatName val="1"/>
            <c:showSerName val="0"/>
            <c:showPercent val="0"/>
            <c:showBubbleSize val="0"/>
            <c:showLeaderLines val="1"/>
          </c:dLbls>
          <c:cat>
            <c:strRef>
              <c:f>גיליון1!$A$2:$A$5</c:f>
              <c:strCache>
                <c:ptCount val="3"/>
                <c:pt idx="0">
                  <c:v>שאילתות שנענו עד 21 יום</c:v>
                </c:pt>
                <c:pt idx="1">
                  <c:v>שאילתות שנענו בין 22 ל-45 יום</c:v>
                </c:pt>
                <c:pt idx="2">
                  <c:v>שאילתות שנענו לאחר למעלה מ-45 יום</c:v>
                </c:pt>
              </c:strCache>
            </c:strRef>
          </c:cat>
          <c:val>
            <c:numRef>
              <c:f>גיליון1!$B$2:$B$5</c:f>
              <c:numCache>
                <c:formatCode>0%</c:formatCode>
                <c:ptCount val="4"/>
                <c:pt idx="0">
                  <c:v>0.58333333333333337</c:v>
                </c:pt>
                <c:pt idx="1">
                  <c:v>0.3888888888888889</c:v>
                </c:pt>
                <c:pt idx="2">
                  <c:v>0.16666666666666666</c:v>
                </c:pt>
              </c:numCache>
            </c:numRef>
          </c:val>
        </c:ser>
        <c:dLbls>
          <c:showLegendKey val="0"/>
          <c:showVal val="0"/>
          <c:showCatName val="0"/>
          <c:showSerName val="0"/>
          <c:showPercent val="0"/>
          <c:showBubbleSize val="0"/>
          <c:showLeaderLines val="1"/>
        </c:dLbls>
      </c:pie3DChart>
    </c:plotArea>
    <c:plotVisOnly val="1"/>
    <c:dispBlanksAs val="gap"/>
    <c:showDLblsOverMax val="0"/>
  </c:chart>
  <c:txPr>
    <a:bodyPr/>
    <a:lstStyle/>
    <a:p>
      <a:pPr>
        <a:defRPr sz="1800"/>
      </a:pPr>
      <a:endParaRPr lang="he-IL"/>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2016" y="1"/>
            <a:ext cx="2945659" cy="493712"/>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sz="quarter" idx="1"/>
          </p:nvPr>
        </p:nvSpPr>
        <p:spPr>
          <a:xfrm>
            <a:off x="1574" y="1"/>
            <a:ext cx="2945659" cy="493712"/>
          </a:xfrm>
          <a:prstGeom prst="rect">
            <a:avLst/>
          </a:prstGeom>
        </p:spPr>
        <p:txBody>
          <a:bodyPr vert="horz" lIns="91440" tIns="45720" rIns="91440" bIns="45720" rtlCol="1"/>
          <a:lstStyle>
            <a:lvl1pPr algn="l">
              <a:defRPr sz="1200"/>
            </a:lvl1pPr>
          </a:lstStyle>
          <a:p>
            <a:fld id="{5A35E804-F1C8-4BCD-B75A-8D7B1918BE2A}" type="datetimeFigureOut">
              <a:rPr lang="he-IL" smtClean="0"/>
              <a:t>ג'/כסלו/תשע"ח</a:t>
            </a:fld>
            <a:endParaRPr lang="he-IL"/>
          </a:p>
        </p:txBody>
      </p:sp>
      <p:sp>
        <p:nvSpPr>
          <p:cNvPr id="4" name="מציין מיקום של כותרת תחתונה 3"/>
          <p:cNvSpPr>
            <a:spLocks noGrp="1"/>
          </p:cNvSpPr>
          <p:nvPr>
            <p:ph type="ftr" sz="quarter" idx="2"/>
          </p:nvPr>
        </p:nvSpPr>
        <p:spPr>
          <a:xfrm>
            <a:off x="3852016" y="9378825"/>
            <a:ext cx="2945659" cy="493712"/>
          </a:xfrm>
          <a:prstGeom prst="rect">
            <a:avLst/>
          </a:prstGeom>
        </p:spPr>
        <p:txBody>
          <a:bodyPr vert="horz" lIns="91440" tIns="45720" rIns="91440" bIns="45720" rtlCol="1" anchor="b"/>
          <a:lstStyle>
            <a:lvl1pPr algn="r">
              <a:defRPr sz="1200"/>
            </a:lvl1pPr>
          </a:lstStyle>
          <a:p>
            <a:endParaRPr lang="he-IL"/>
          </a:p>
        </p:txBody>
      </p:sp>
      <p:sp>
        <p:nvSpPr>
          <p:cNvPr id="5" name="מציין מיקום של מספר שקופית 4"/>
          <p:cNvSpPr>
            <a:spLocks noGrp="1"/>
          </p:cNvSpPr>
          <p:nvPr>
            <p:ph type="sldNum" sz="quarter" idx="3"/>
          </p:nvPr>
        </p:nvSpPr>
        <p:spPr>
          <a:xfrm>
            <a:off x="1574" y="9378825"/>
            <a:ext cx="2945659" cy="493712"/>
          </a:xfrm>
          <a:prstGeom prst="rect">
            <a:avLst/>
          </a:prstGeom>
        </p:spPr>
        <p:txBody>
          <a:bodyPr vert="horz" lIns="91440" tIns="45720" rIns="91440" bIns="45720" rtlCol="1" anchor="b"/>
          <a:lstStyle>
            <a:lvl1pPr algn="l">
              <a:defRPr sz="1200"/>
            </a:lvl1pPr>
          </a:lstStyle>
          <a:p>
            <a:fld id="{169496BF-7B62-484E-8829-969BD3E25C5F}" type="slidenum">
              <a:rPr lang="he-IL" smtClean="0"/>
              <a:t>‹#›</a:t>
            </a:fld>
            <a:endParaRPr lang="he-IL"/>
          </a:p>
        </p:txBody>
      </p:sp>
    </p:spTree>
    <p:extLst>
      <p:ext uri="{BB962C8B-B14F-4D97-AF65-F5344CB8AC3E}">
        <p14:creationId xmlns:p14="http://schemas.microsoft.com/office/powerpoint/2010/main" val="11444366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2016" y="1"/>
            <a:ext cx="2945659" cy="493712"/>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74" y="1"/>
            <a:ext cx="2945659" cy="493712"/>
          </a:xfrm>
          <a:prstGeom prst="rect">
            <a:avLst/>
          </a:prstGeom>
        </p:spPr>
        <p:txBody>
          <a:bodyPr vert="horz" lIns="91440" tIns="45720" rIns="91440" bIns="45720" rtlCol="1"/>
          <a:lstStyle>
            <a:lvl1pPr algn="l">
              <a:defRPr sz="1200"/>
            </a:lvl1pPr>
          </a:lstStyle>
          <a:p>
            <a:fld id="{6381CEC5-702A-4964-8545-F33E4114AAAC}" type="datetimeFigureOut">
              <a:rPr lang="he-IL" smtClean="0"/>
              <a:t>ג'/כסלו/תשע"ח</a:t>
            </a:fld>
            <a:endParaRPr lang="he-IL"/>
          </a:p>
        </p:txBody>
      </p:sp>
      <p:sp>
        <p:nvSpPr>
          <p:cNvPr id="4" name="מציין מיקום של תמונת שקופית 3"/>
          <p:cNvSpPr>
            <a:spLocks noGrp="1" noRot="1" noChangeAspect="1"/>
          </p:cNvSpPr>
          <p:nvPr>
            <p:ph type="sldImg" idx="2"/>
          </p:nvPr>
        </p:nvSpPr>
        <p:spPr>
          <a:xfrm>
            <a:off x="106363" y="739775"/>
            <a:ext cx="6584950" cy="3703638"/>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79768" y="4690269"/>
            <a:ext cx="5438140" cy="4443412"/>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52016" y="9378825"/>
            <a:ext cx="2945659" cy="493712"/>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74" y="9378825"/>
            <a:ext cx="2945659" cy="493712"/>
          </a:xfrm>
          <a:prstGeom prst="rect">
            <a:avLst/>
          </a:prstGeom>
        </p:spPr>
        <p:txBody>
          <a:bodyPr vert="horz" lIns="91440" tIns="45720" rIns="91440" bIns="45720" rtlCol="1" anchor="b"/>
          <a:lstStyle>
            <a:lvl1pPr algn="l">
              <a:defRPr sz="1200"/>
            </a:lvl1pPr>
          </a:lstStyle>
          <a:p>
            <a:fld id="{8545CEC8-C702-4C7E-A128-9906CA6449C4}" type="slidenum">
              <a:rPr lang="he-IL" smtClean="0"/>
              <a:t>‹#›</a:t>
            </a:fld>
            <a:endParaRPr lang="he-IL"/>
          </a:p>
        </p:txBody>
      </p:sp>
    </p:spTree>
    <p:extLst>
      <p:ext uri="{BB962C8B-B14F-4D97-AF65-F5344CB8AC3E}">
        <p14:creationId xmlns:p14="http://schemas.microsoft.com/office/powerpoint/2010/main" val="313140542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e-IL" dirty="0"/>
          </a:p>
        </p:txBody>
      </p:sp>
      <p:sp>
        <p:nvSpPr>
          <p:cNvPr id="4" name="Slide Number Placeholder 3"/>
          <p:cNvSpPr>
            <a:spLocks noGrp="1"/>
          </p:cNvSpPr>
          <p:nvPr>
            <p:ph type="sldNum" sz="quarter" idx="10"/>
          </p:nvPr>
        </p:nvSpPr>
        <p:spPr/>
        <p:txBody>
          <a:bodyPr/>
          <a:lstStyle/>
          <a:p>
            <a:fld id="{E11A4A34-8BBE-440E-A112-418D8A93C3BC}" type="slidenum">
              <a:rPr lang="he-IL" smtClean="0">
                <a:solidFill>
                  <a:prstClr val="black"/>
                </a:solidFill>
              </a:rPr>
              <a:pPr/>
              <a:t>5</a:t>
            </a:fld>
            <a:endParaRPr lang="he-IL">
              <a:solidFill>
                <a:prstClr val="black"/>
              </a:solidFill>
            </a:endParaRPr>
          </a:p>
        </p:txBody>
      </p:sp>
    </p:spTree>
    <p:extLst>
      <p:ext uri="{BB962C8B-B14F-4D97-AF65-F5344CB8AC3E}">
        <p14:creationId xmlns:p14="http://schemas.microsoft.com/office/powerpoint/2010/main" val="836811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e-IL" dirty="0"/>
          </a:p>
        </p:txBody>
      </p:sp>
      <p:sp>
        <p:nvSpPr>
          <p:cNvPr id="4" name="Slide Number Placeholder 3"/>
          <p:cNvSpPr>
            <a:spLocks noGrp="1"/>
          </p:cNvSpPr>
          <p:nvPr>
            <p:ph type="sldNum" sz="quarter" idx="10"/>
          </p:nvPr>
        </p:nvSpPr>
        <p:spPr/>
        <p:txBody>
          <a:bodyPr/>
          <a:lstStyle/>
          <a:p>
            <a:fld id="{E11A4A34-8BBE-440E-A112-418D8A93C3BC}" type="slidenum">
              <a:rPr lang="he-IL" smtClean="0">
                <a:solidFill>
                  <a:prstClr val="black"/>
                </a:solidFill>
              </a:rPr>
              <a:pPr/>
              <a:t>6</a:t>
            </a:fld>
            <a:endParaRPr lang="he-IL">
              <a:solidFill>
                <a:prstClr val="black"/>
              </a:solidFill>
            </a:endParaRPr>
          </a:p>
        </p:txBody>
      </p:sp>
    </p:spTree>
    <p:extLst>
      <p:ext uri="{BB962C8B-B14F-4D97-AF65-F5344CB8AC3E}">
        <p14:creationId xmlns:p14="http://schemas.microsoft.com/office/powerpoint/2010/main" val="38242020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e-IL" dirty="0"/>
          </a:p>
        </p:txBody>
      </p:sp>
      <p:sp>
        <p:nvSpPr>
          <p:cNvPr id="4" name="Slide Number Placeholder 3"/>
          <p:cNvSpPr>
            <a:spLocks noGrp="1"/>
          </p:cNvSpPr>
          <p:nvPr>
            <p:ph type="sldNum" sz="quarter" idx="10"/>
          </p:nvPr>
        </p:nvSpPr>
        <p:spPr/>
        <p:txBody>
          <a:bodyPr/>
          <a:lstStyle/>
          <a:p>
            <a:fld id="{E11A4A34-8BBE-440E-A112-418D8A93C3BC}" type="slidenum">
              <a:rPr lang="he-IL" smtClean="0">
                <a:solidFill>
                  <a:prstClr val="black"/>
                </a:solidFill>
              </a:rPr>
              <a:pPr/>
              <a:t>7</a:t>
            </a:fld>
            <a:endParaRPr lang="he-IL">
              <a:solidFill>
                <a:prstClr val="black"/>
              </a:solidFill>
            </a:endParaRPr>
          </a:p>
        </p:txBody>
      </p:sp>
    </p:spTree>
    <p:extLst>
      <p:ext uri="{BB962C8B-B14F-4D97-AF65-F5344CB8AC3E}">
        <p14:creationId xmlns:p14="http://schemas.microsoft.com/office/powerpoint/2010/main" val="19584419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e-IL" dirty="0"/>
          </a:p>
        </p:txBody>
      </p:sp>
      <p:sp>
        <p:nvSpPr>
          <p:cNvPr id="4" name="Slide Number Placeholder 3"/>
          <p:cNvSpPr>
            <a:spLocks noGrp="1"/>
          </p:cNvSpPr>
          <p:nvPr>
            <p:ph type="sldNum" sz="quarter" idx="10"/>
          </p:nvPr>
        </p:nvSpPr>
        <p:spPr/>
        <p:txBody>
          <a:bodyPr/>
          <a:lstStyle/>
          <a:p>
            <a:fld id="{E11A4A34-8BBE-440E-A112-418D8A93C3BC}" type="slidenum">
              <a:rPr lang="he-IL" smtClean="0">
                <a:solidFill>
                  <a:prstClr val="black"/>
                </a:solidFill>
              </a:rPr>
              <a:pPr/>
              <a:t>8</a:t>
            </a:fld>
            <a:endParaRPr lang="he-IL">
              <a:solidFill>
                <a:prstClr val="black"/>
              </a:solidFill>
            </a:endParaRPr>
          </a:p>
        </p:txBody>
      </p:sp>
    </p:spTree>
    <p:extLst>
      <p:ext uri="{BB962C8B-B14F-4D97-AF65-F5344CB8AC3E}">
        <p14:creationId xmlns:p14="http://schemas.microsoft.com/office/powerpoint/2010/main" val="13494410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200" dirty="0"/>
              <a:t>לא התייחסתי למדדים מתחת</a:t>
            </a:r>
          </a:p>
        </p:txBody>
      </p:sp>
      <p:sp>
        <p:nvSpPr>
          <p:cNvPr id="4" name="Slide Number Placeholder 3"/>
          <p:cNvSpPr>
            <a:spLocks noGrp="1"/>
          </p:cNvSpPr>
          <p:nvPr>
            <p:ph type="sldNum" sz="quarter" idx="10"/>
          </p:nvPr>
        </p:nvSpPr>
        <p:spPr/>
        <p:txBody>
          <a:bodyPr/>
          <a:lstStyle/>
          <a:p>
            <a:fld id="{E11A4A34-8BBE-440E-A112-418D8A93C3BC}" type="slidenum">
              <a:rPr lang="he-IL" smtClean="0">
                <a:solidFill>
                  <a:prstClr val="black"/>
                </a:solidFill>
              </a:rPr>
              <a:pPr/>
              <a:t>9</a:t>
            </a:fld>
            <a:endParaRPr lang="he-IL">
              <a:solidFill>
                <a:prstClr val="black"/>
              </a:solidFill>
            </a:endParaRPr>
          </a:p>
        </p:txBody>
      </p:sp>
    </p:spTree>
    <p:extLst>
      <p:ext uri="{BB962C8B-B14F-4D97-AF65-F5344CB8AC3E}">
        <p14:creationId xmlns:p14="http://schemas.microsoft.com/office/powerpoint/2010/main" val="3204630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fontAlgn="auto" latinLnBrk="0" hangingPunct="1">
              <a:lnSpc>
                <a:spcPct val="100000"/>
              </a:lnSpc>
              <a:spcBef>
                <a:spcPts val="0"/>
              </a:spcBef>
              <a:spcAft>
                <a:spcPts val="0"/>
              </a:spcAft>
              <a:buClrTx/>
              <a:buSzTx/>
              <a:buFontTx/>
              <a:buNone/>
              <a:tabLst/>
              <a:defRPr/>
            </a:pPr>
            <a:endParaRPr lang="he-IL" dirty="0"/>
          </a:p>
        </p:txBody>
      </p:sp>
      <p:sp>
        <p:nvSpPr>
          <p:cNvPr id="4" name="Slide Number Placeholder 3"/>
          <p:cNvSpPr>
            <a:spLocks noGrp="1"/>
          </p:cNvSpPr>
          <p:nvPr>
            <p:ph type="sldNum" sz="quarter" idx="10"/>
          </p:nvPr>
        </p:nvSpPr>
        <p:spPr/>
        <p:txBody>
          <a:bodyPr/>
          <a:lstStyle/>
          <a:p>
            <a:fld id="{E11A4A34-8BBE-440E-A112-418D8A93C3BC}" type="slidenum">
              <a:rPr lang="he-IL" smtClean="0">
                <a:solidFill>
                  <a:prstClr val="black"/>
                </a:solidFill>
              </a:rPr>
              <a:pPr/>
              <a:t>10</a:t>
            </a:fld>
            <a:endParaRPr lang="he-IL">
              <a:solidFill>
                <a:prstClr val="black"/>
              </a:solidFill>
            </a:endParaRPr>
          </a:p>
        </p:txBody>
      </p:sp>
    </p:spTree>
    <p:extLst>
      <p:ext uri="{BB962C8B-B14F-4D97-AF65-F5344CB8AC3E}">
        <p14:creationId xmlns:p14="http://schemas.microsoft.com/office/powerpoint/2010/main" val="742757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545CEC8-C702-4C7E-A128-9906CA6449C4}" type="slidenum">
              <a:rPr lang="he-IL" smtClean="0"/>
              <a:t>42</a:t>
            </a:fld>
            <a:endParaRPr lang="he-IL"/>
          </a:p>
        </p:txBody>
      </p:sp>
    </p:spTree>
    <p:extLst>
      <p:ext uri="{BB962C8B-B14F-4D97-AF65-F5344CB8AC3E}">
        <p14:creationId xmlns:p14="http://schemas.microsoft.com/office/powerpoint/2010/main" val="4166812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he-IL" smtClean="0"/>
              <a:t>לחץ כדי לערוך סגנון כותרת של תבנית בסיס</a:t>
            </a:r>
            <a:endParaRPr kumimoji="0"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he-IL" smtClean="0"/>
              <a:t>לחץ כדי לערוך סגנון כותרת משנה של תבנית בסיס</a:t>
            </a:r>
            <a:endParaRPr kumimoji="0" lang="en-US"/>
          </a:p>
        </p:txBody>
      </p:sp>
      <p:sp>
        <p:nvSpPr>
          <p:cNvPr id="30" name="Date Placeholder 29"/>
          <p:cNvSpPr>
            <a:spLocks noGrp="1"/>
          </p:cNvSpPr>
          <p:nvPr>
            <p:ph type="dt" sz="half" idx="10"/>
          </p:nvPr>
        </p:nvSpPr>
        <p:spPr/>
        <p:txBody>
          <a:bodyPr/>
          <a:lstStyle/>
          <a:p>
            <a:fld id="{78438243-B2BB-4EB2-AC49-1D91008086FA}" type="datetimeFigureOut">
              <a:rPr lang="he-IL" smtClean="0"/>
              <a:t>ג'/כסלו/תשע"ח</a:t>
            </a:fld>
            <a:endParaRPr lang="he-IL"/>
          </a:p>
        </p:txBody>
      </p:sp>
      <p:sp>
        <p:nvSpPr>
          <p:cNvPr id="19" name="Footer Placeholder 18"/>
          <p:cNvSpPr>
            <a:spLocks noGrp="1"/>
          </p:cNvSpPr>
          <p:nvPr>
            <p:ph type="ftr" sz="quarter" idx="11"/>
          </p:nvPr>
        </p:nvSpPr>
        <p:spPr/>
        <p:txBody>
          <a:bodyPr/>
          <a:lstStyle/>
          <a:p>
            <a:endParaRPr lang="he-IL"/>
          </a:p>
        </p:txBody>
      </p:sp>
      <p:sp>
        <p:nvSpPr>
          <p:cNvPr id="27" name="Slide Number Placeholder 26"/>
          <p:cNvSpPr>
            <a:spLocks noGrp="1"/>
          </p:cNvSpPr>
          <p:nvPr>
            <p:ph type="sldNum" sz="quarter" idx="12"/>
          </p:nvPr>
        </p:nvSpPr>
        <p:spPr/>
        <p:txBody>
          <a:bodyPr/>
          <a:lstStyle/>
          <a:p>
            <a:fld id="{0B400217-F447-49D8-9EB8-64D2361698C0}" type="slidenum">
              <a:rPr lang="he-IL" smtClean="0"/>
              <a:t>‹#›</a:t>
            </a:fld>
            <a:endParaRPr lang="he-I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Content Placeholder 2"/>
          <p:cNvSpPr>
            <a:spLocks noGrp="1"/>
          </p:cNvSpPr>
          <p:nvPr>
            <p:ph idx="1"/>
          </p:nvPr>
        </p:nvSpPr>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fld id="{78438243-B2BB-4EB2-AC49-1D91008086FA}" type="datetimeFigureOut">
              <a:rPr lang="he-IL" smtClean="0"/>
              <a:t>ג'/כסלו/תשע"ח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0B400217-F447-49D8-9EB8-64D2361698C0}" type="slidenum">
              <a:rPr lang="he-IL" smtClean="0"/>
              <a:t>‹#›</a:t>
            </a:fld>
            <a:endParaRPr lang="he-I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78438243-B2BB-4EB2-AC49-1D91008086FA}" type="datetimeFigureOut">
              <a:rPr lang="he-IL" smtClean="0"/>
              <a:t>ג'/כסלו/תשע"ח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0B400217-F447-49D8-9EB8-64D2361698C0}" type="slidenum">
              <a:rPr lang="he-IL" smtClean="0"/>
              <a:t>‹#›</a:t>
            </a:fld>
            <a:endParaRPr lang="he-I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he-IL" smtClean="0"/>
              <a:t>לחץ כדי לערוך סגנון כותרת של תבנית בסיס</a:t>
            </a:r>
            <a:endParaRPr kumimoji="0"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Date Placeholder 4"/>
          <p:cNvSpPr>
            <a:spLocks noGrp="1"/>
          </p:cNvSpPr>
          <p:nvPr>
            <p:ph type="dt" sz="half" idx="10"/>
          </p:nvPr>
        </p:nvSpPr>
        <p:spPr/>
        <p:txBody>
          <a:bodyPr/>
          <a:lstStyle/>
          <a:p>
            <a:fld id="{78438243-B2BB-4EB2-AC49-1D91008086FA}" type="datetimeFigureOut">
              <a:rPr lang="he-IL" smtClean="0"/>
              <a:t>ג'/כסלו/תשע"ח</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0B400217-F447-49D8-9EB8-64D2361698C0}" type="slidenum">
              <a:rPr lang="he-IL" smtClean="0"/>
              <a:t>‹#›</a:t>
            </a:fld>
            <a:endParaRPr lang="he-I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Date Placeholder 6"/>
          <p:cNvSpPr>
            <a:spLocks noGrp="1"/>
          </p:cNvSpPr>
          <p:nvPr>
            <p:ph type="dt" sz="half" idx="10"/>
          </p:nvPr>
        </p:nvSpPr>
        <p:spPr/>
        <p:txBody>
          <a:bodyPr/>
          <a:lstStyle/>
          <a:p>
            <a:fld id="{78438243-B2BB-4EB2-AC49-1D91008086FA}" type="datetimeFigureOut">
              <a:rPr lang="he-IL" smtClean="0"/>
              <a:t>ג'/כסלו/תשע"ח</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0B400217-F447-49D8-9EB8-64D2361698C0}" type="slidenum">
              <a:rPr lang="he-IL" smtClean="0"/>
              <a:t>‹#›</a:t>
            </a:fld>
            <a:endParaRPr lang="he-I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Date Placeholder 2"/>
          <p:cNvSpPr>
            <a:spLocks noGrp="1"/>
          </p:cNvSpPr>
          <p:nvPr>
            <p:ph type="dt" sz="half" idx="10"/>
          </p:nvPr>
        </p:nvSpPr>
        <p:spPr/>
        <p:txBody>
          <a:bodyPr/>
          <a:lstStyle/>
          <a:p>
            <a:fld id="{78438243-B2BB-4EB2-AC49-1D91008086FA}" type="datetimeFigureOut">
              <a:rPr lang="he-IL" smtClean="0"/>
              <a:t>ג'/כסלו/תשע"ח</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0B400217-F447-49D8-9EB8-64D2361698C0}" type="slidenum">
              <a:rPr lang="he-IL" smtClean="0"/>
              <a:t>‹#›</a:t>
            </a:fld>
            <a:endParaRPr lang="he-I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438243-B2BB-4EB2-AC49-1D91008086FA}" type="datetimeFigureOut">
              <a:rPr lang="he-IL" smtClean="0"/>
              <a:t>ג'/כסלו/תשע"ח</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0B400217-F447-49D8-9EB8-64D2361698C0}" type="slidenum">
              <a:rPr lang="he-IL" smtClean="0"/>
              <a:t>‹#›</a:t>
            </a:fld>
            <a:endParaRPr lang="he-I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he-IL" smtClean="0"/>
              <a:t>לחץ כדי לערוך סגנונות טקסט של תבנית בסיס</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Date Placeholder 4"/>
          <p:cNvSpPr>
            <a:spLocks noGrp="1"/>
          </p:cNvSpPr>
          <p:nvPr>
            <p:ph type="dt" sz="half" idx="10"/>
          </p:nvPr>
        </p:nvSpPr>
        <p:spPr/>
        <p:txBody>
          <a:bodyPr/>
          <a:lstStyle/>
          <a:p>
            <a:fld id="{78438243-B2BB-4EB2-AC49-1D91008086FA}" type="datetimeFigureOut">
              <a:rPr lang="he-IL" smtClean="0"/>
              <a:t>ג'/כסלו/תשע"ח</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0B400217-F447-49D8-9EB8-64D2361698C0}" type="slidenum">
              <a:rPr lang="he-IL" smtClean="0"/>
              <a:t>‹#›</a:t>
            </a:fld>
            <a:endParaRPr lang="he-I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he-IL" smtClean="0"/>
              <a:t>לחץ כדי לערוך סגנון כותרת של תבנית בסיס</a:t>
            </a:r>
            <a:endParaRPr kumimoji="0" lang="en-US"/>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78438243-B2BB-4EB2-AC49-1D91008086FA}" type="datetimeFigureOut">
              <a:rPr lang="he-IL" smtClean="0"/>
              <a:t>ג'/כסלו/תשע"ח</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a:xfrm>
            <a:off x="10769600" y="6356351"/>
            <a:ext cx="812800" cy="365125"/>
          </a:xfrm>
        </p:spPr>
        <p:txBody>
          <a:bodyPr/>
          <a:lstStyle/>
          <a:p>
            <a:fld id="{0B400217-F447-49D8-9EB8-64D2361698C0}" type="slidenum">
              <a:rPr lang="he-IL" smtClean="0"/>
              <a:t>‹#›</a:t>
            </a:fld>
            <a:endParaRPr lang="he-IL"/>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he-IL" smtClean="0"/>
              <a:t>לחץ על הסמל כדי להוסיף תמונה</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fld id="{78438243-B2BB-4EB2-AC49-1D91008086FA}" type="datetimeFigureOut">
              <a:rPr lang="he-IL" smtClean="0"/>
              <a:t>ג'/כסלו/תשע"ח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0B400217-F447-49D8-9EB8-64D2361698C0}" type="slidenum">
              <a:rPr lang="he-IL" smtClean="0"/>
              <a:t>‹#›</a:t>
            </a:fld>
            <a:endParaRPr lang="he-I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1"/>
            <a:ext cx="2743200" cy="5211763"/>
          </a:xfrm>
        </p:spPr>
        <p:txBody>
          <a:bodyPr vert="eaVert"/>
          <a:lstStyle/>
          <a:p>
            <a:r>
              <a:rPr kumimoji="0" lang="he-IL" smtClean="0"/>
              <a:t>לחץ כדי לערוך סגנון כותרת של תבנית בסיס</a:t>
            </a:r>
            <a:endParaRPr kumimoji="0" lang="en-US"/>
          </a:p>
        </p:txBody>
      </p:sp>
      <p:sp>
        <p:nvSpPr>
          <p:cNvPr id="3" name="Vertical Text Placeholder 2"/>
          <p:cNvSpPr>
            <a:spLocks noGrp="1"/>
          </p:cNvSpPr>
          <p:nvPr>
            <p:ph type="body" orient="vert" idx="1"/>
          </p:nvPr>
        </p:nvSpPr>
        <p:spPr>
          <a:xfrm>
            <a:off x="609600" y="914401"/>
            <a:ext cx="8026400" cy="5211763"/>
          </a:xfrm>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fld id="{78438243-B2BB-4EB2-AC49-1D91008086FA}" type="datetimeFigureOut">
              <a:rPr lang="he-IL" smtClean="0"/>
              <a:t>ג'/כסלו/תשע"ח</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0B400217-F447-49D8-9EB8-64D2361698C0}" type="slidenum">
              <a:rPr lang="he-IL" smtClean="0"/>
              <a:t>‹#›</a:t>
            </a:fld>
            <a:endParaRPr lang="he-I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he-IL"/>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2950944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7213968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he-IL"/>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8118480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945127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he-IL"/>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7" name="Date Placeholder 6"/>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8" name="Footer Placeholder 7"/>
          <p:cNvSpPr>
            <a:spLocks noGrp="1"/>
          </p:cNvSpPr>
          <p:nvPr>
            <p:ph type="ftr" sz="quarter" idx="11"/>
          </p:nvPr>
        </p:nvSpPr>
        <p:spPr/>
        <p:txBody>
          <a:bodyPr/>
          <a:lstStyle/>
          <a:p>
            <a:endParaRPr lang="he-IL">
              <a:solidFill>
                <a:prstClr val="black">
                  <a:tint val="75000"/>
                </a:prstClr>
              </a:solidFill>
            </a:endParaRPr>
          </a:p>
        </p:txBody>
      </p:sp>
      <p:sp>
        <p:nvSpPr>
          <p:cNvPr id="9" name="Slide Number Placeholder 8"/>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9331334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Date Placeholder 2"/>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4" name="Footer Placeholder 3"/>
          <p:cNvSpPr>
            <a:spLocks noGrp="1"/>
          </p:cNvSpPr>
          <p:nvPr>
            <p:ph type="ftr" sz="quarter" idx="11"/>
          </p:nvPr>
        </p:nvSpPr>
        <p:spPr/>
        <p:txBody>
          <a:bodyPr/>
          <a:lstStyle/>
          <a:p>
            <a:endParaRPr lang="he-IL">
              <a:solidFill>
                <a:prstClr val="black">
                  <a:tint val="75000"/>
                </a:prstClr>
              </a:solidFill>
            </a:endParaRPr>
          </a:p>
        </p:txBody>
      </p:sp>
      <p:sp>
        <p:nvSpPr>
          <p:cNvPr id="5" name="Slide Number Placeholder 4"/>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5530830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3" name="Footer Placeholder 2"/>
          <p:cNvSpPr>
            <a:spLocks noGrp="1"/>
          </p:cNvSpPr>
          <p:nvPr>
            <p:ph type="ftr" sz="quarter" idx="11"/>
          </p:nvPr>
        </p:nvSpPr>
        <p:spPr/>
        <p:txBody>
          <a:bodyPr/>
          <a:lstStyle/>
          <a:p>
            <a:endParaRPr lang="he-IL">
              <a:solidFill>
                <a:prstClr val="black">
                  <a:tint val="75000"/>
                </a:prstClr>
              </a:solidFill>
            </a:endParaRPr>
          </a:p>
        </p:txBody>
      </p:sp>
      <p:sp>
        <p:nvSpPr>
          <p:cNvPr id="4" name="Slide Number Placeholder 3"/>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8425492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e-IL"/>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2129766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e-IL"/>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731069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7123775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he-IL"/>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737959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he-IL"/>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4640486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202589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he-IL"/>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1802496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8283567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he-IL"/>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7" name="Date Placeholder 6"/>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8" name="Footer Placeholder 7"/>
          <p:cNvSpPr>
            <a:spLocks noGrp="1"/>
          </p:cNvSpPr>
          <p:nvPr>
            <p:ph type="ftr" sz="quarter" idx="11"/>
          </p:nvPr>
        </p:nvSpPr>
        <p:spPr/>
        <p:txBody>
          <a:bodyPr/>
          <a:lstStyle/>
          <a:p>
            <a:endParaRPr lang="he-IL">
              <a:solidFill>
                <a:prstClr val="black">
                  <a:tint val="75000"/>
                </a:prstClr>
              </a:solidFill>
            </a:endParaRPr>
          </a:p>
        </p:txBody>
      </p:sp>
      <p:sp>
        <p:nvSpPr>
          <p:cNvPr id="9" name="Slide Number Placeholder 8"/>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8164095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Date Placeholder 2"/>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4" name="Footer Placeholder 3"/>
          <p:cNvSpPr>
            <a:spLocks noGrp="1"/>
          </p:cNvSpPr>
          <p:nvPr>
            <p:ph type="ftr" sz="quarter" idx="11"/>
          </p:nvPr>
        </p:nvSpPr>
        <p:spPr/>
        <p:txBody>
          <a:bodyPr/>
          <a:lstStyle/>
          <a:p>
            <a:endParaRPr lang="he-IL">
              <a:solidFill>
                <a:prstClr val="black">
                  <a:tint val="75000"/>
                </a:prstClr>
              </a:solidFill>
            </a:endParaRPr>
          </a:p>
        </p:txBody>
      </p:sp>
      <p:sp>
        <p:nvSpPr>
          <p:cNvPr id="5" name="Slide Number Placeholder 4"/>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4644409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3" name="Footer Placeholder 2"/>
          <p:cNvSpPr>
            <a:spLocks noGrp="1"/>
          </p:cNvSpPr>
          <p:nvPr>
            <p:ph type="ftr" sz="quarter" idx="11"/>
          </p:nvPr>
        </p:nvSpPr>
        <p:spPr/>
        <p:txBody>
          <a:bodyPr/>
          <a:lstStyle/>
          <a:p>
            <a:endParaRPr lang="he-IL">
              <a:solidFill>
                <a:prstClr val="black">
                  <a:tint val="75000"/>
                </a:prstClr>
              </a:solidFill>
            </a:endParaRPr>
          </a:p>
        </p:txBody>
      </p:sp>
      <p:sp>
        <p:nvSpPr>
          <p:cNvPr id="4" name="Slide Number Placeholder 3"/>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5318030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e-IL"/>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2730779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e-IL"/>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8024789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612769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he-IL"/>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6407582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he-IL"/>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9249318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68831788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he-IL"/>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7974827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01512608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he-IL"/>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7" name="Date Placeholder 6"/>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8" name="Footer Placeholder 7"/>
          <p:cNvSpPr>
            <a:spLocks noGrp="1"/>
          </p:cNvSpPr>
          <p:nvPr>
            <p:ph type="ftr" sz="quarter" idx="11"/>
          </p:nvPr>
        </p:nvSpPr>
        <p:spPr/>
        <p:txBody>
          <a:bodyPr/>
          <a:lstStyle/>
          <a:p>
            <a:endParaRPr lang="he-IL">
              <a:solidFill>
                <a:prstClr val="black">
                  <a:tint val="75000"/>
                </a:prstClr>
              </a:solidFill>
            </a:endParaRPr>
          </a:p>
        </p:txBody>
      </p:sp>
      <p:sp>
        <p:nvSpPr>
          <p:cNvPr id="9" name="Slide Number Placeholder 8"/>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3185954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Date Placeholder 2"/>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4" name="Footer Placeholder 3"/>
          <p:cNvSpPr>
            <a:spLocks noGrp="1"/>
          </p:cNvSpPr>
          <p:nvPr>
            <p:ph type="ftr" sz="quarter" idx="11"/>
          </p:nvPr>
        </p:nvSpPr>
        <p:spPr/>
        <p:txBody>
          <a:bodyPr/>
          <a:lstStyle/>
          <a:p>
            <a:endParaRPr lang="he-IL">
              <a:solidFill>
                <a:prstClr val="black">
                  <a:tint val="75000"/>
                </a:prstClr>
              </a:solidFill>
            </a:endParaRPr>
          </a:p>
        </p:txBody>
      </p:sp>
      <p:sp>
        <p:nvSpPr>
          <p:cNvPr id="5" name="Slide Number Placeholder 4"/>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0572516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3" name="Footer Placeholder 2"/>
          <p:cNvSpPr>
            <a:spLocks noGrp="1"/>
          </p:cNvSpPr>
          <p:nvPr>
            <p:ph type="ftr" sz="quarter" idx="11"/>
          </p:nvPr>
        </p:nvSpPr>
        <p:spPr/>
        <p:txBody>
          <a:bodyPr/>
          <a:lstStyle/>
          <a:p>
            <a:endParaRPr lang="he-IL">
              <a:solidFill>
                <a:prstClr val="black">
                  <a:tint val="75000"/>
                </a:prstClr>
              </a:solidFill>
            </a:endParaRPr>
          </a:p>
        </p:txBody>
      </p:sp>
      <p:sp>
        <p:nvSpPr>
          <p:cNvPr id="4" name="Slide Number Placeholder 3"/>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29894193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e-IL"/>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3875087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e-IL"/>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2070035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7443098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he-IL"/>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8349114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he-IL"/>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52682344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88578695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he-IL"/>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7874346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42376698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he-IL"/>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7" name="Date Placeholder 6"/>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8" name="Footer Placeholder 7"/>
          <p:cNvSpPr>
            <a:spLocks noGrp="1"/>
          </p:cNvSpPr>
          <p:nvPr>
            <p:ph type="ftr" sz="quarter" idx="11"/>
          </p:nvPr>
        </p:nvSpPr>
        <p:spPr/>
        <p:txBody>
          <a:bodyPr/>
          <a:lstStyle/>
          <a:p>
            <a:endParaRPr lang="he-IL">
              <a:solidFill>
                <a:prstClr val="black">
                  <a:tint val="75000"/>
                </a:prstClr>
              </a:solidFill>
            </a:endParaRPr>
          </a:p>
        </p:txBody>
      </p:sp>
      <p:sp>
        <p:nvSpPr>
          <p:cNvPr id="9" name="Slide Number Placeholder 8"/>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9223851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Date Placeholder 2"/>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4" name="Footer Placeholder 3"/>
          <p:cNvSpPr>
            <a:spLocks noGrp="1"/>
          </p:cNvSpPr>
          <p:nvPr>
            <p:ph type="ftr" sz="quarter" idx="11"/>
          </p:nvPr>
        </p:nvSpPr>
        <p:spPr/>
        <p:txBody>
          <a:bodyPr/>
          <a:lstStyle/>
          <a:p>
            <a:endParaRPr lang="he-IL">
              <a:solidFill>
                <a:prstClr val="black">
                  <a:tint val="75000"/>
                </a:prstClr>
              </a:solidFill>
            </a:endParaRPr>
          </a:p>
        </p:txBody>
      </p:sp>
      <p:sp>
        <p:nvSpPr>
          <p:cNvPr id="5" name="Slide Number Placeholder 4"/>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6446444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3" name="Footer Placeholder 2"/>
          <p:cNvSpPr>
            <a:spLocks noGrp="1"/>
          </p:cNvSpPr>
          <p:nvPr>
            <p:ph type="ftr" sz="quarter" idx="11"/>
          </p:nvPr>
        </p:nvSpPr>
        <p:spPr/>
        <p:txBody>
          <a:bodyPr/>
          <a:lstStyle/>
          <a:p>
            <a:endParaRPr lang="he-IL">
              <a:solidFill>
                <a:prstClr val="black">
                  <a:tint val="75000"/>
                </a:prstClr>
              </a:solidFill>
            </a:endParaRPr>
          </a:p>
        </p:txBody>
      </p:sp>
      <p:sp>
        <p:nvSpPr>
          <p:cNvPr id="4" name="Slide Number Placeholder 3"/>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92197384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e-IL"/>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62328605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e-IL"/>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5664278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19639480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he-IL"/>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60355997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he-IL"/>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78841327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65957680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he-IL"/>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87321219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33246209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he-IL"/>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7" name="Date Placeholder 6"/>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8" name="Footer Placeholder 7"/>
          <p:cNvSpPr>
            <a:spLocks noGrp="1"/>
          </p:cNvSpPr>
          <p:nvPr>
            <p:ph type="ftr" sz="quarter" idx="11"/>
          </p:nvPr>
        </p:nvSpPr>
        <p:spPr/>
        <p:txBody>
          <a:bodyPr/>
          <a:lstStyle/>
          <a:p>
            <a:endParaRPr lang="he-IL">
              <a:solidFill>
                <a:prstClr val="black">
                  <a:tint val="75000"/>
                </a:prstClr>
              </a:solidFill>
            </a:endParaRPr>
          </a:p>
        </p:txBody>
      </p:sp>
      <p:sp>
        <p:nvSpPr>
          <p:cNvPr id="9" name="Slide Number Placeholder 8"/>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60972273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Date Placeholder 2"/>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4" name="Footer Placeholder 3"/>
          <p:cNvSpPr>
            <a:spLocks noGrp="1"/>
          </p:cNvSpPr>
          <p:nvPr>
            <p:ph type="ftr" sz="quarter" idx="11"/>
          </p:nvPr>
        </p:nvSpPr>
        <p:spPr/>
        <p:txBody>
          <a:bodyPr/>
          <a:lstStyle/>
          <a:p>
            <a:endParaRPr lang="he-IL">
              <a:solidFill>
                <a:prstClr val="black">
                  <a:tint val="75000"/>
                </a:prstClr>
              </a:solidFill>
            </a:endParaRPr>
          </a:p>
        </p:txBody>
      </p:sp>
      <p:sp>
        <p:nvSpPr>
          <p:cNvPr id="5" name="Slide Number Placeholder 4"/>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42289075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3" name="Footer Placeholder 2"/>
          <p:cNvSpPr>
            <a:spLocks noGrp="1"/>
          </p:cNvSpPr>
          <p:nvPr>
            <p:ph type="ftr" sz="quarter" idx="11"/>
          </p:nvPr>
        </p:nvSpPr>
        <p:spPr/>
        <p:txBody>
          <a:bodyPr/>
          <a:lstStyle/>
          <a:p>
            <a:endParaRPr lang="he-IL">
              <a:solidFill>
                <a:prstClr val="black">
                  <a:tint val="75000"/>
                </a:prstClr>
              </a:solidFill>
            </a:endParaRPr>
          </a:p>
        </p:txBody>
      </p:sp>
      <p:sp>
        <p:nvSpPr>
          <p:cNvPr id="4" name="Slide Number Placeholder 3"/>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032026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e-IL"/>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11202412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e-IL"/>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04967222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30716788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he-IL"/>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13756469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he-IL"/>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93399721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27897663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he-IL"/>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80134872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15771899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he-IL"/>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7" name="Date Placeholder 6"/>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8" name="Footer Placeholder 7"/>
          <p:cNvSpPr>
            <a:spLocks noGrp="1"/>
          </p:cNvSpPr>
          <p:nvPr>
            <p:ph type="ftr" sz="quarter" idx="11"/>
          </p:nvPr>
        </p:nvSpPr>
        <p:spPr/>
        <p:txBody>
          <a:bodyPr/>
          <a:lstStyle/>
          <a:p>
            <a:endParaRPr lang="he-IL">
              <a:solidFill>
                <a:prstClr val="black">
                  <a:tint val="75000"/>
                </a:prstClr>
              </a:solidFill>
            </a:endParaRPr>
          </a:p>
        </p:txBody>
      </p:sp>
      <p:sp>
        <p:nvSpPr>
          <p:cNvPr id="9" name="Slide Number Placeholder 8"/>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91714635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Date Placeholder 2"/>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4" name="Footer Placeholder 3"/>
          <p:cNvSpPr>
            <a:spLocks noGrp="1"/>
          </p:cNvSpPr>
          <p:nvPr>
            <p:ph type="ftr" sz="quarter" idx="11"/>
          </p:nvPr>
        </p:nvSpPr>
        <p:spPr/>
        <p:txBody>
          <a:bodyPr/>
          <a:lstStyle/>
          <a:p>
            <a:endParaRPr lang="he-IL">
              <a:solidFill>
                <a:prstClr val="black">
                  <a:tint val="75000"/>
                </a:prstClr>
              </a:solidFill>
            </a:endParaRPr>
          </a:p>
        </p:txBody>
      </p:sp>
      <p:sp>
        <p:nvSpPr>
          <p:cNvPr id="5" name="Slide Number Placeholder 4"/>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38263791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3" name="Footer Placeholder 2"/>
          <p:cNvSpPr>
            <a:spLocks noGrp="1"/>
          </p:cNvSpPr>
          <p:nvPr>
            <p:ph type="ftr" sz="quarter" idx="11"/>
          </p:nvPr>
        </p:nvSpPr>
        <p:spPr/>
        <p:txBody>
          <a:bodyPr/>
          <a:lstStyle/>
          <a:p>
            <a:endParaRPr lang="he-IL">
              <a:solidFill>
                <a:prstClr val="black">
                  <a:tint val="75000"/>
                </a:prstClr>
              </a:solidFill>
            </a:endParaRPr>
          </a:p>
        </p:txBody>
      </p:sp>
      <p:sp>
        <p:nvSpPr>
          <p:cNvPr id="4" name="Slide Number Placeholder 3"/>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49844401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e-IL"/>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90137209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e-IL"/>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6" name="Footer Placeholder 5"/>
          <p:cNvSpPr>
            <a:spLocks noGrp="1"/>
          </p:cNvSpPr>
          <p:nvPr>
            <p:ph type="ftr" sz="quarter" idx="11"/>
          </p:nvPr>
        </p:nvSpPr>
        <p:spPr/>
        <p:txBody>
          <a:bodyPr/>
          <a:lstStyle/>
          <a:p>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3854334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he-IL"/>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99068327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he-IL"/>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10"/>
          </p:nvPr>
        </p:nvSpPr>
        <p:spPr/>
        <p:txBody>
          <a:body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11"/>
          </p:nvPr>
        </p:nvSpPr>
        <p:spPr/>
        <p:txBody>
          <a:bodyPr/>
          <a:lstStyle/>
          <a:p>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103001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4.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image" Target="../media/image4.png"/><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3.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image" Target="../media/image4.png"/><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3.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image" Target="../media/image4.png"/><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3.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2.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5" Type="http://schemas.openxmlformats.org/officeDocument/2006/relationships/image" Target="../media/image4.png"/><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5842000" y="-7143"/>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he-IL" smtClean="0"/>
              <a:t>לחץ כדי לערוך סגנון כותרת של תבנית בסיס</a:t>
            </a:r>
            <a:endParaRPr kumimoji="0" lang="en-US"/>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he-IL" smtClean="0"/>
              <a:t>לחץ כדי לערוך סגנונות טקסט של תבנית בסיס</a:t>
            </a:r>
          </a:p>
          <a:p>
            <a:pPr lvl="1" eaLnBrk="1" latinLnBrk="0" hangingPunct="1"/>
            <a:r>
              <a:rPr kumimoji="0" lang="he-IL" smtClean="0"/>
              <a:t>רמה שנייה</a:t>
            </a:r>
          </a:p>
          <a:p>
            <a:pPr lvl="2" eaLnBrk="1" latinLnBrk="0" hangingPunct="1"/>
            <a:r>
              <a:rPr kumimoji="0" lang="he-IL" smtClean="0"/>
              <a:t>רמה שלישית</a:t>
            </a:r>
          </a:p>
          <a:p>
            <a:pPr lvl="3" eaLnBrk="1" latinLnBrk="0" hangingPunct="1"/>
            <a:r>
              <a:rPr kumimoji="0" lang="he-IL" smtClean="0"/>
              <a:t>רמה רביעית</a:t>
            </a:r>
          </a:p>
          <a:p>
            <a:pPr lvl="4" eaLnBrk="1" latinLnBrk="0" hangingPunct="1"/>
            <a:r>
              <a:rPr kumimoji="0" lang="he-IL" smtClean="0"/>
              <a:t>רמה חמישית</a:t>
            </a:r>
            <a:endParaRPr kumimoji="0" lang="en-US"/>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8438243-B2BB-4EB2-AC49-1D91008086FA}" type="datetimeFigureOut">
              <a:rPr lang="he-IL" smtClean="0"/>
              <a:t>ג'/כסלו/תשע"ח</a:t>
            </a:fld>
            <a:endParaRPr lang="he-IL"/>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he-IL"/>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B400217-F447-49D8-9EB8-64D2361698C0}" type="slidenum">
              <a:rPr lang="he-IL" smtClean="0"/>
              <a:t>‹#›</a:t>
            </a:fld>
            <a:endParaRPr lang="he-IL"/>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a:t>Click to edit Master title style</a:t>
            </a:r>
            <a:endParaRPr lang="he-IL"/>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9248775" y="0"/>
            <a:ext cx="2943225" cy="1819275"/>
          </a:xfrm>
          <a:prstGeom prst="rect">
            <a:avLst/>
          </a:prstGeom>
        </p:spPr>
      </p:pic>
      <p:pic>
        <p:nvPicPr>
          <p:cNvPr id="8" name="Picture 7"/>
          <p:cNvPicPr>
            <a:picLocks noChangeAspect="1"/>
          </p:cNvPicPr>
          <p:nvPr userDrawn="1"/>
        </p:nvPicPr>
        <p:blipFill>
          <a:blip r:embed="rId14"/>
          <a:stretch>
            <a:fillRect/>
          </a:stretch>
        </p:blipFill>
        <p:spPr>
          <a:xfrm>
            <a:off x="0" y="5067300"/>
            <a:ext cx="2724150" cy="1790700"/>
          </a:xfrm>
          <a:prstGeom prst="rect">
            <a:avLst/>
          </a:prstGeom>
        </p:spPr>
      </p:pic>
      <p:pic>
        <p:nvPicPr>
          <p:cNvPr id="9" name="Picture 8"/>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263770" y="150081"/>
            <a:ext cx="971600" cy="580962"/>
          </a:xfrm>
          <a:prstGeom prst="rect">
            <a:avLst/>
          </a:prstGeom>
        </p:spPr>
      </p:pic>
    </p:spTree>
    <p:extLst>
      <p:ext uri="{BB962C8B-B14F-4D97-AF65-F5344CB8AC3E}">
        <p14:creationId xmlns:p14="http://schemas.microsoft.com/office/powerpoint/2010/main" val="707294355"/>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a:t>Click to edit Master title style</a:t>
            </a:r>
            <a:endParaRPr lang="he-IL"/>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9248775" y="0"/>
            <a:ext cx="2943225" cy="1819275"/>
          </a:xfrm>
          <a:prstGeom prst="rect">
            <a:avLst/>
          </a:prstGeom>
        </p:spPr>
      </p:pic>
      <p:pic>
        <p:nvPicPr>
          <p:cNvPr id="8" name="Picture 7"/>
          <p:cNvPicPr>
            <a:picLocks noChangeAspect="1"/>
          </p:cNvPicPr>
          <p:nvPr userDrawn="1"/>
        </p:nvPicPr>
        <p:blipFill>
          <a:blip r:embed="rId14"/>
          <a:stretch>
            <a:fillRect/>
          </a:stretch>
        </p:blipFill>
        <p:spPr>
          <a:xfrm>
            <a:off x="0" y="5067300"/>
            <a:ext cx="2724150" cy="1790700"/>
          </a:xfrm>
          <a:prstGeom prst="rect">
            <a:avLst/>
          </a:prstGeom>
        </p:spPr>
      </p:pic>
      <p:pic>
        <p:nvPicPr>
          <p:cNvPr id="9" name="Picture 8"/>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263770" y="150081"/>
            <a:ext cx="971600" cy="580962"/>
          </a:xfrm>
          <a:prstGeom prst="rect">
            <a:avLst/>
          </a:prstGeom>
        </p:spPr>
      </p:pic>
    </p:spTree>
    <p:extLst>
      <p:ext uri="{BB962C8B-B14F-4D97-AF65-F5344CB8AC3E}">
        <p14:creationId xmlns:p14="http://schemas.microsoft.com/office/powerpoint/2010/main" val="2987996851"/>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a:t>Click to edit Master title style</a:t>
            </a:r>
            <a:endParaRPr lang="he-IL"/>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9248775" y="0"/>
            <a:ext cx="2943225" cy="1819275"/>
          </a:xfrm>
          <a:prstGeom prst="rect">
            <a:avLst/>
          </a:prstGeom>
        </p:spPr>
      </p:pic>
      <p:pic>
        <p:nvPicPr>
          <p:cNvPr id="8" name="Picture 7"/>
          <p:cNvPicPr>
            <a:picLocks noChangeAspect="1"/>
          </p:cNvPicPr>
          <p:nvPr userDrawn="1"/>
        </p:nvPicPr>
        <p:blipFill>
          <a:blip r:embed="rId14"/>
          <a:stretch>
            <a:fillRect/>
          </a:stretch>
        </p:blipFill>
        <p:spPr>
          <a:xfrm>
            <a:off x="0" y="5067300"/>
            <a:ext cx="2724150" cy="1790700"/>
          </a:xfrm>
          <a:prstGeom prst="rect">
            <a:avLst/>
          </a:prstGeom>
        </p:spPr>
      </p:pic>
      <p:pic>
        <p:nvPicPr>
          <p:cNvPr id="9" name="Picture 8"/>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263770" y="150081"/>
            <a:ext cx="971600" cy="580962"/>
          </a:xfrm>
          <a:prstGeom prst="rect">
            <a:avLst/>
          </a:prstGeom>
        </p:spPr>
      </p:pic>
    </p:spTree>
    <p:extLst>
      <p:ext uri="{BB962C8B-B14F-4D97-AF65-F5344CB8AC3E}">
        <p14:creationId xmlns:p14="http://schemas.microsoft.com/office/powerpoint/2010/main" val="33027247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a:t>Click to edit Master title style</a:t>
            </a:r>
            <a:endParaRPr lang="he-IL"/>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9248775" y="0"/>
            <a:ext cx="2943225" cy="1819275"/>
          </a:xfrm>
          <a:prstGeom prst="rect">
            <a:avLst/>
          </a:prstGeom>
        </p:spPr>
      </p:pic>
      <p:pic>
        <p:nvPicPr>
          <p:cNvPr id="8" name="Picture 7"/>
          <p:cNvPicPr>
            <a:picLocks noChangeAspect="1"/>
          </p:cNvPicPr>
          <p:nvPr userDrawn="1"/>
        </p:nvPicPr>
        <p:blipFill>
          <a:blip r:embed="rId14"/>
          <a:stretch>
            <a:fillRect/>
          </a:stretch>
        </p:blipFill>
        <p:spPr>
          <a:xfrm>
            <a:off x="0" y="5067300"/>
            <a:ext cx="2724150" cy="1790700"/>
          </a:xfrm>
          <a:prstGeom prst="rect">
            <a:avLst/>
          </a:prstGeom>
        </p:spPr>
      </p:pic>
      <p:pic>
        <p:nvPicPr>
          <p:cNvPr id="9" name="Picture 8"/>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263770" y="150081"/>
            <a:ext cx="971600" cy="580962"/>
          </a:xfrm>
          <a:prstGeom prst="rect">
            <a:avLst/>
          </a:prstGeom>
        </p:spPr>
      </p:pic>
    </p:spTree>
    <p:extLst>
      <p:ext uri="{BB962C8B-B14F-4D97-AF65-F5344CB8AC3E}">
        <p14:creationId xmlns:p14="http://schemas.microsoft.com/office/powerpoint/2010/main" val="2216475632"/>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a:t>Click to edit Master title style</a:t>
            </a:r>
            <a:endParaRPr lang="he-IL"/>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9248775" y="0"/>
            <a:ext cx="2943225" cy="1819275"/>
          </a:xfrm>
          <a:prstGeom prst="rect">
            <a:avLst/>
          </a:prstGeom>
        </p:spPr>
      </p:pic>
      <p:pic>
        <p:nvPicPr>
          <p:cNvPr id="8" name="Picture 7"/>
          <p:cNvPicPr>
            <a:picLocks noChangeAspect="1"/>
          </p:cNvPicPr>
          <p:nvPr userDrawn="1"/>
        </p:nvPicPr>
        <p:blipFill>
          <a:blip r:embed="rId14"/>
          <a:stretch>
            <a:fillRect/>
          </a:stretch>
        </p:blipFill>
        <p:spPr>
          <a:xfrm>
            <a:off x="0" y="5067300"/>
            <a:ext cx="2724150" cy="1790700"/>
          </a:xfrm>
          <a:prstGeom prst="rect">
            <a:avLst/>
          </a:prstGeom>
        </p:spPr>
      </p:pic>
      <p:pic>
        <p:nvPicPr>
          <p:cNvPr id="9" name="Picture 8"/>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263770" y="150081"/>
            <a:ext cx="971600" cy="580962"/>
          </a:xfrm>
          <a:prstGeom prst="rect">
            <a:avLst/>
          </a:prstGeom>
        </p:spPr>
      </p:pic>
    </p:spTree>
    <p:extLst>
      <p:ext uri="{BB962C8B-B14F-4D97-AF65-F5344CB8AC3E}">
        <p14:creationId xmlns:p14="http://schemas.microsoft.com/office/powerpoint/2010/main" val="3612019388"/>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a:t>Click to edit Master title style</a:t>
            </a:r>
            <a:endParaRPr lang="he-IL"/>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CE662BB-029F-4DA6-8E7D-B8E4207BC2F9}" type="datetimeFigureOut">
              <a:rPr lang="he-IL" smtClean="0">
                <a:solidFill>
                  <a:prstClr val="black">
                    <a:tint val="75000"/>
                  </a:prstClr>
                </a:solidFill>
              </a:rPr>
              <a:pPr/>
              <a:t>ג'/כסלו/תשע"ח</a:t>
            </a:fld>
            <a:endParaRPr lang="he-IL">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solidFill>
                <a:prstClr val="black">
                  <a:tint val="75000"/>
                </a:prstClr>
              </a:solidFill>
            </a:endParaRP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6BF8031-F39A-4F3D-BF2A-11D80963AD49}" type="slidenum">
              <a:rPr lang="he-IL" smtClean="0">
                <a:solidFill>
                  <a:prstClr val="black">
                    <a:tint val="75000"/>
                  </a:prstClr>
                </a:solidFill>
              </a:rPr>
              <a:pPr/>
              <a:t>‹#›</a:t>
            </a:fld>
            <a:endParaRPr lang="he-IL">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9248775" y="0"/>
            <a:ext cx="2943225" cy="1819275"/>
          </a:xfrm>
          <a:prstGeom prst="rect">
            <a:avLst/>
          </a:prstGeom>
        </p:spPr>
      </p:pic>
      <p:pic>
        <p:nvPicPr>
          <p:cNvPr id="8" name="Picture 7"/>
          <p:cNvPicPr>
            <a:picLocks noChangeAspect="1"/>
          </p:cNvPicPr>
          <p:nvPr userDrawn="1"/>
        </p:nvPicPr>
        <p:blipFill>
          <a:blip r:embed="rId14"/>
          <a:stretch>
            <a:fillRect/>
          </a:stretch>
        </p:blipFill>
        <p:spPr>
          <a:xfrm>
            <a:off x="0" y="5067300"/>
            <a:ext cx="2724150" cy="1790700"/>
          </a:xfrm>
          <a:prstGeom prst="rect">
            <a:avLst/>
          </a:prstGeom>
        </p:spPr>
      </p:pic>
      <p:pic>
        <p:nvPicPr>
          <p:cNvPr id="9" name="Picture 8"/>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263770" y="150081"/>
            <a:ext cx="971600" cy="580962"/>
          </a:xfrm>
          <a:prstGeom prst="rect">
            <a:avLst/>
          </a:prstGeom>
        </p:spPr>
      </p:pic>
    </p:spTree>
    <p:extLst>
      <p:ext uri="{BB962C8B-B14F-4D97-AF65-F5344CB8AC3E}">
        <p14:creationId xmlns:p14="http://schemas.microsoft.com/office/powerpoint/2010/main" val="1062812101"/>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notesSlide" Target="../notesSlides/notesSlide5.xml"/><Relationship Id="rId1" Type="http://schemas.openxmlformats.org/officeDocument/2006/relationships/slideLayout" Target="../slideLayouts/slideLayout57.xml"/><Relationship Id="rId4" Type="http://schemas.openxmlformats.org/officeDocument/2006/relationships/slide" Target="slide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8.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7.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pn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0.png"/><Relationship Id="rId7" Type="http://schemas.openxmlformats.org/officeDocument/2006/relationships/image" Target="../media/image32.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1.png"/><Relationship Id="rId5" Type="http://schemas.microsoft.com/office/2007/relationships/hdphoto" Target="../media/hdphoto1.wdp"/><Relationship Id="rId10" Type="http://schemas.openxmlformats.org/officeDocument/2006/relationships/image" Target="../media/image7.png"/><Relationship Id="rId4" Type="http://schemas.openxmlformats.org/officeDocument/2006/relationships/image" Target="../media/image5.png"/><Relationship Id="rId9" Type="http://schemas.openxmlformats.org/officeDocument/2006/relationships/image" Target="../media/image34.png"/></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7.png"/><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34.xml.rels><?xml version="1.0" encoding="UTF-8" standalone="yes"?>
<Relationships xmlns="http://schemas.openxmlformats.org/package/2006/relationships"><Relationship Id="rId3" Type="http://schemas.openxmlformats.org/officeDocument/2006/relationships/image" Target="../media/image44.png"/><Relationship Id="rId7" Type="http://schemas.microsoft.com/office/2007/relationships/hdphoto" Target="../media/hdphoto1.wdp"/><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image" Target="../media/image45.png"/></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7.png"/><Relationship Id="rId5" Type="http://schemas.microsoft.com/office/2007/relationships/hdphoto" Target="../media/hdphoto3.wdp"/><Relationship Id="rId4" Type="http://schemas.openxmlformats.org/officeDocument/2006/relationships/image" Target="../media/image49.png"/></Relationships>
</file>

<file path=ppt/slides/_rels/slide3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image" Target="../media/image50.png"/><Relationship Id="rId1" Type="http://schemas.openxmlformats.org/officeDocument/2006/relationships/slideLayout" Target="../slideLayouts/slideLayout7.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7.xml"/><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7.xml"/><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8.pn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7.xml"/><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1.png"/><Relationship Id="rId1" Type="http://schemas.openxmlformats.org/officeDocument/2006/relationships/slideLayout" Target="../slideLayouts/slideLayout7.xml"/><Relationship Id="rId5" Type="http://schemas.openxmlformats.org/officeDocument/2006/relationships/image" Target="../media/image7.pn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7.xml"/><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7.xml"/><Relationship Id="rId4" Type="http://schemas.microsoft.com/office/2007/relationships/hdphoto" Target="../media/hdphoto1.wdp"/></Relationships>
</file>

<file path=ppt/slides/_rels/slide5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chart" Target="../charts/chart1.xml"/></Relationships>
</file>

<file path=ppt/slides/_rels/slide5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6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018806" y="910249"/>
            <a:ext cx="7624930" cy="3785652"/>
          </a:xfrm>
          <a:prstGeom prst="rect">
            <a:avLst/>
          </a:prstGeom>
          <a:noFill/>
        </p:spPr>
        <p:txBody>
          <a:bodyPr wrap="square" rtlCol="1">
            <a:spAutoFit/>
          </a:bodyPr>
          <a:lstStyle/>
          <a:p>
            <a:pPr algn="ctr"/>
            <a:r>
              <a:rPr lang="he-IL" sz="3600" dirty="0" smtClean="0">
                <a:solidFill>
                  <a:schemeClr val="tx2">
                    <a:lumMod val="75000"/>
                  </a:schemeClr>
                </a:solidFill>
                <a:latin typeface="Gisha" panose="020B0502040204020203" pitchFamily="34" charset="-79"/>
                <a:cs typeface="Gisha" panose="020B0502040204020203" pitchFamily="34" charset="-79"/>
              </a:rPr>
              <a:t>מדד השקיפות</a:t>
            </a:r>
          </a:p>
          <a:p>
            <a:pPr algn="ctr"/>
            <a:endParaRPr lang="he-IL" sz="3600" dirty="0">
              <a:solidFill>
                <a:schemeClr val="tx2">
                  <a:lumMod val="75000"/>
                </a:schemeClr>
              </a:solidFill>
              <a:latin typeface="Gisha" panose="020B0502040204020203" pitchFamily="34" charset="-79"/>
              <a:cs typeface="Gisha" panose="020B0502040204020203" pitchFamily="34" charset="-79"/>
            </a:endParaRPr>
          </a:p>
          <a:p>
            <a:pPr algn="ctr"/>
            <a:r>
              <a:rPr lang="he-IL" sz="80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rPr>
              <a:t>משרד הבריאות</a:t>
            </a:r>
          </a:p>
          <a:p>
            <a:pPr algn="ctr"/>
            <a:endParaRPr lang="he-IL" sz="40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endParaRPr>
          </a:p>
          <a:p>
            <a:pPr algn="ctr"/>
            <a:r>
              <a:rPr lang="he-IL" sz="24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rPr>
              <a:t>מוגש לוועדה המיוחדת ליישום </a:t>
            </a:r>
            <a:r>
              <a:rPr lang="he-IL" sz="2400" b="1" dirty="0" err="1"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rPr>
              <a:t>הנגשת</a:t>
            </a:r>
            <a:r>
              <a:rPr lang="he-IL" sz="24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rPr>
              <a:t> המידע הממשלתי ועקרונות שקיפותו לציבור</a:t>
            </a:r>
            <a:endParaRPr lang="he-IL" sz="2400" b="1" dirty="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endParaRPr>
          </a:p>
        </p:txBody>
      </p:sp>
      <p:sp>
        <p:nvSpPr>
          <p:cNvPr id="2" name="AutoShape 2" descr="תוצאת תמונה עבור משרד הבריאות"/>
          <p:cNvSpPr>
            <a:spLocks noChangeAspect="1" noChangeArrowheads="1"/>
          </p:cNvSpPr>
          <p:nvPr/>
        </p:nvSpPr>
        <p:spPr bwMode="auto">
          <a:xfrm>
            <a:off x="11971339"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grpSp>
        <p:nvGrpSpPr>
          <p:cNvPr id="3" name="קבוצה 2"/>
          <p:cNvGrpSpPr/>
          <p:nvPr/>
        </p:nvGrpSpPr>
        <p:grpSpPr>
          <a:xfrm>
            <a:off x="3957740" y="4897785"/>
            <a:ext cx="3529095" cy="1647825"/>
            <a:chOff x="4135870" y="3747202"/>
            <a:chExt cx="3529095" cy="1647825"/>
          </a:xfrm>
        </p:grpSpPr>
        <p:pic>
          <p:nvPicPr>
            <p:cNvPr id="4" name="תמונה 3"/>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5" name="TextBox 4"/>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2599698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168240" y="804627"/>
            <a:ext cx="7461054" cy="615553"/>
          </a:xfrm>
          <a:prstGeom prst="rect">
            <a:avLst/>
          </a:prstGeom>
          <a:noFill/>
        </p:spPr>
        <p:txBody>
          <a:bodyPr wrap="square" rtlCol="1">
            <a:spAutoFit/>
          </a:bodyPr>
          <a:lstStyle/>
          <a:p>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משרד הבריאות</a:t>
            </a:r>
            <a:endPar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grpSp>
        <p:nvGrpSpPr>
          <p:cNvPr id="5" name="קבוצה 4"/>
          <p:cNvGrpSpPr/>
          <p:nvPr/>
        </p:nvGrpSpPr>
        <p:grpSpPr>
          <a:xfrm>
            <a:off x="96133" y="5325289"/>
            <a:ext cx="3274864" cy="1532711"/>
            <a:chOff x="4135870" y="3747202"/>
            <a:chExt cx="3529095" cy="1647825"/>
          </a:xfrm>
        </p:grpSpPr>
        <p:pic>
          <p:nvPicPr>
            <p:cNvPr id="7" name="תמונה 6"/>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9" name="TextBox 8"/>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8" name="TextBox 7"/>
          <p:cNvSpPr txBox="1"/>
          <p:nvPr/>
        </p:nvSpPr>
        <p:spPr>
          <a:xfrm>
            <a:off x="96133" y="1343802"/>
            <a:ext cx="11533159" cy="4154984"/>
          </a:xfrm>
          <a:prstGeom prst="rect">
            <a:avLst/>
          </a:prstGeom>
          <a:noFill/>
        </p:spPr>
        <p:txBody>
          <a:bodyPr wrap="square" rtlCol="1">
            <a:spAutoFit/>
          </a:bodyPr>
          <a:lstStyle/>
          <a:p>
            <a:pPr>
              <a:lnSpc>
                <a:spcPct val="200000"/>
              </a:lnSpc>
            </a:pPr>
            <a:r>
              <a:rPr lang="he-IL" sz="2200" b="1" dirty="0" smtClean="0">
                <a:solidFill>
                  <a:schemeClr val="accent1">
                    <a:lumMod val="75000"/>
                  </a:schemeClr>
                </a:solidFill>
                <a:latin typeface="Gisha" panose="020B0502040204020203" pitchFamily="34" charset="-79"/>
                <a:cs typeface="Gisha" panose="020B0502040204020203" pitchFamily="34" charset="-79"/>
              </a:rPr>
              <a:t>שר הבריאות: </a:t>
            </a:r>
            <a:r>
              <a:rPr lang="he-IL" sz="2200" b="1" u="sng" dirty="0" smtClean="0">
                <a:solidFill>
                  <a:schemeClr val="accent1">
                    <a:lumMod val="75000"/>
                  </a:schemeClr>
                </a:solidFill>
                <a:latin typeface="Gisha" panose="020B0502040204020203" pitchFamily="34" charset="-79"/>
                <a:cs typeface="Gisha" panose="020B0502040204020203" pitchFamily="34" charset="-79"/>
              </a:rPr>
              <a:t>הרב יעקב </a:t>
            </a:r>
            <a:r>
              <a:rPr lang="he-IL" sz="2200" b="1" u="sng" dirty="0" err="1" smtClean="0">
                <a:solidFill>
                  <a:schemeClr val="accent1">
                    <a:lumMod val="75000"/>
                  </a:schemeClr>
                </a:solidFill>
                <a:latin typeface="Gisha" panose="020B0502040204020203" pitchFamily="34" charset="-79"/>
                <a:cs typeface="Gisha" panose="020B0502040204020203" pitchFamily="34" charset="-79"/>
              </a:rPr>
              <a:t>ליצמן</a:t>
            </a:r>
            <a:endParaRPr lang="he-IL" sz="2200" b="1" u="sng" dirty="0" smtClean="0">
              <a:solidFill>
                <a:schemeClr val="accent1">
                  <a:lumMod val="75000"/>
                </a:schemeClr>
              </a:solidFill>
              <a:latin typeface="Gisha" panose="020B0502040204020203" pitchFamily="34" charset="-79"/>
              <a:cs typeface="Gisha" panose="020B0502040204020203" pitchFamily="34" charset="-79"/>
            </a:endParaRPr>
          </a:p>
          <a:p>
            <a:pPr>
              <a:lnSpc>
                <a:spcPct val="200000"/>
              </a:lnSpc>
            </a:pPr>
            <a:r>
              <a:rPr lang="he-IL" sz="2200" b="1" dirty="0" smtClean="0">
                <a:solidFill>
                  <a:schemeClr val="accent1">
                    <a:lumMod val="75000"/>
                  </a:schemeClr>
                </a:solidFill>
                <a:latin typeface="Gisha" panose="020B0502040204020203" pitchFamily="34" charset="-79"/>
                <a:cs typeface="Gisha" panose="020B0502040204020203" pitchFamily="34" charset="-79"/>
              </a:rPr>
              <a:t>מנכ"ל המשרד: </a:t>
            </a:r>
            <a:r>
              <a:rPr lang="he-IL" sz="2200" b="1" u="sng" dirty="0" smtClean="0">
                <a:solidFill>
                  <a:schemeClr val="accent1">
                    <a:lumMod val="75000"/>
                  </a:schemeClr>
                </a:solidFill>
                <a:latin typeface="Gisha" panose="020B0502040204020203" pitchFamily="34" charset="-79"/>
                <a:cs typeface="Gisha" panose="020B0502040204020203" pitchFamily="34" charset="-79"/>
              </a:rPr>
              <a:t>משה בר-סימן-טוב</a:t>
            </a:r>
          </a:p>
          <a:p>
            <a:pPr>
              <a:lnSpc>
                <a:spcPct val="200000"/>
              </a:lnSpc>
            </a:pPr>
            <a:r>
              <a:rPr lang="he-IL" sz="2200" b="1" dirty="0" smtClean="0">
                <a:solidFill>
                  <a:schemeClr val="accent1">
                    <a:lumMod val="75000"/>
                  </a:schemeClr>
                </a:solidFill>
                <a:latin typeface="Gisha" panose="020B0502040204020203" pitchFamily="34" charset="-79"/>
                <a:cs typeface="Gisha" panose="020B0502040204020203" pitchFamily="34" charset="-79"/>
              </a:rPr>
              <a:t>ממונה חופש המידע: </a:t>
            </a:r>
            <a:r>
              <a:rPr lang="he-IL" sz="2200" b="1" u="sng" dirty="0" smtClean="0">
                <a:solidFill>
                  <a:schemeClr val="accent1">
                    <a:lumMod val="75000"/>
                  </a:schemeClr>
                </a:solidFill>
                <a:latin typeface="Gisha" panose="020B0502040204020203" pitchFamily="34" charset="-79"/>
                <a:cs typeface="Gisha" panose="020B0502040204020203" pitchFamily="34" charset="-79"/>
              </a:rPr>
              <a:t>עו"ד ענת אילוז</a:t>
            </a:r>
          </a:p>
          <a:p>
            <a:pPr>
              <a:lnSpc>
                <a:spcPct val="200000"/>
              </a:lnSpc>
            </a:pPr>
            <a:r>
              <a:rPr lang="he-IL" sz="2200" b="1" dirty="0" smtClean="0">
                <a:solidFill>
                  <a:schemeClr val="accent1">
                    <a:lumMod val="75000"/>
                  </a:schemeClr>
                </a:solidFill>
                <a:latin typeface="Gisha" panose="020B0502040204020203" pitchFamily="34" charset="-79"/>
                <a:cs typeface="Gisha" panose="020B0502040204020203" pitchFamily="34" charset="-79"/>
              </a:rPr>
              <a:t>המיקום הארגוני של הממונה לחופש המידע: </a:t>
            </a:r>
            <a:r>
              <a:rPr lang="he-IL" sz="2200" b="1" u="sng" dirty="0" smtClean="0">
                <a:solidFill>
                  <a:schemeClr val="accent1">
                    <a:lumMod val="75000"/>
                  </a:schemeClr>
                </a:solidFill>
                <a:latin typeface="Gisha" panose="020B0502040204020203" pitchFamily="34" charset="-79"/>
                <a:cs typeface="Gisha" panose="020B0502040204020203" pitchFamily="34" charset="-79"/>
              </a:rPr>
              <a:t>אגף שירות</a:t>
            </a:r>
          </a:p>
          <a:p>
            <a:pPr marL="3232150" indent="-3232150">
              <a:lnSpc>
                <a:spcPct val="200000"/>
              </a:lnSpc>
            </a:pPr>
            <a:r>
              <a:rPr lang="he-IL" sz="2200" b="1" dirty="0" smtClean="0">
                <a:solidFill>
                  <a:schemeClr val="accent1">
                    <a:lumMod val="75000"/>
                  </a:schemeClr>
                </a:solidFill>
                <a:latin typeface="Gisha" panose="020B0502040204020203" pitchFamily="34" charset="-79"/>
                <a:cs typeface="Gisha" panose="020B0502040204020203" pitchFamily="34" charset="-79"/>
              </a:rPr>
              <a:t>מספר העובדים במשרד: </a:t>
            </a:r>
            <a:r>
              <a:rPr lang="he-IL" sz="2200" b="1" u="sng" dirty="0" smtClean="0">
                <a:solidFill>
                  <a:schemeClr val="accent1">
                    <a:lumMod val="75000"/>
                  </a:schemeClr>
                </a:solidFill>
                <a:latin typeface="Gisha" panose="020B0502040204020203" pitchFamily="34" charset="-79"/>
                <a:cs typeface="Gisha" panose="020B0502040204020203" pitchFamily="34" charset="-79"/>
              </a:rPr>
              <a:t>4,256</a:t>
            </a:r>
            <a:r>
              <a:rPr lang="he-IL" sz="2200" b="1" dirty="0" smtClean="0">
                <a:solidFill>
                  <a:schemeClr val="accent1">
                    <a:lumMod val="75000"/>
                  </a:schemeClr>
                </a:solidFill>
                <a:latin typeface="Gisha" panose="020B0502040204020203" pitchFamily="34" charset="-79"/>
                <a:cs typeface="Gisha" panose="020B0502040204020203" pitchFamily="34" charset="-79"/>
              </a:rPr>
              <a:t> </a:t>
            </a:r>
            <a:r>
              <a:rPr lang="he-IL" sz="2200" b="1" dirty="0">
                <a:solidFill>
                  <a:schemeClr val="accent1">
                    <a:lumMod val="75000"/>
                  </a:schemeClr>
                </a:solidFill>
                <a:latin typeface="Gisha" panose="020B0502040204020203" pitchFamily="34" charset="-79"/>
                <a:cs typeface="Gisha" panose="020B0502040204020203" pitchFamily="34" charset="-79"/>
              </a:rPr>
              <a:t>(מתוכם 1,247 במשרד ראשי והיתר בלשכות בריאות, מעבדות, מרכז בריאות הנפש, </a:t>
            </a:r>
            <a:r>
              <a:rPr lang="he-IL" sz="2200" b="1" dirty="0" err="1">
                <a:solidFill>
                  <a:schemeClr val="accent1">
                    <a:lumMod val="75000"/>
                  </a:schemeClr>
                </a:solidFill>
                <a:latin typeface="Gisha" panose="020B0502040204020203" pitchFamily="34" charset="-79"/>
                <a:cs typeface="Gisha" panose="020B0502040204020203" pitchFamily="34" charset="-79"/>
              </a:rPr>
              <a:t>מרב"ד</a:t>
            </a:r>
            <a:r>
              <a:rPr lang="he-IL" sz="2200" b="1" dirty="0">
                <a:solidFill>
                  <a:schemeClr val="accent1">
                    <a:lumMod val="75000"/>
                  </a:schemeClr>
                </a:solidFill>
                <a:latin typeface="Gisha" panose="020B0502040204020203" pitchFamily="34" charset="-79"/>
                <a:cs typeface="Gisha" panose="020B0502040204020203" pitchFamily="34" charset="-79"/>
              </a:rPr>
              <a:t> והמכון לרפואה משפטית)</a:t>
            </a:r>
          </a:p>
        </p:txBody>
      </p:sp>
    </p:spTree>
    <p:extLst>
      <p:ext uri="{BB962C8B-B14F-4D97-AF65-F5344CB8AC3E}">
        <p14:creationId xmlns:p14="http://schemas.microsoft.com/office/powerpoint/2010/main" val="20579545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7735" y="682325"/>
            <a:ext cx="10594428" cy="1692771"/>
          </a:xfrm>
          <a:prstGeom prst="rect">
            <a:avLst/>
          </a:prstGeom>
          <a:noFill/>
        </p:spPr>
        <p:txBody>
          <a:bodyPr wrap="square" rtlCol="1">
            <a:spAutoFit/>
          </a:bodyPr>
          <a:lstStyle/>
          <a:p>
            <a:pPr algn="ctr"/>
            <a:endParaRPr lang="he-IL" sz="3200" dirty="0">
              <a:solidFill>
                <a:schemeClr val="tx2">
                  <a:lumMod val="75000"/>
                </a:schemeClr>
              </a:solidFill>
              <a:latin typeface="Gisha" panose="020B0502040204020203" pitchFamily="34" charset="-79"/>
              <a:cs typeface="Gisha" panose="020B0502040204020203" pitchFamily="34" charset="-79"/>
            </a:endParaRPr>
          </a:p>
          <a:p>
            <a:pPr algn="ctr"/>
            <a:r>
              <a:rPr lang="he-IL" sz="72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rPr>
              <a:t>חזון משרד הבריאות</a:t>
            </a:r>
          </a:p>
        </p:txBody>
      </p:sp>
      <p:sp>
        <p:nvSpPr>
          <p:cNvPr id="3" name="TextBox 2"/>
          <p:cNvSpPr txBox="1"/>
          <p:nvPr/>
        </p:nvSpPr>
        <p:spPr>
          <a:xfrm>
            <a:off x="807735" y="2829107"/>
            <a:ext cx="10594428" cy="2769989"/>
          </a:xfrm>
          <a:prstGeom prst="rect">
            <a:avLst/>
          </a:prstGeom>
          <a:noFill/>
        </p:spPr>
        <p:txBody>
          <a:bodyPr wrap="square" rtlCol="1">
            <a:spAutoFit/>
          </a:bodyPr>
          <a:lstStyle/>
          <a:p>
            <a:pPr algn="ctr"/>
            <a:endParaRPr lang="he-IL" sz="1400" dirty="0">
              <a:solidFill>
                <a:schemeClr val="tx2">
                  <a:lumMod val="75000"/>
                </a:schemeClr>
              </a:solidFill>
              <a:latin typeface="Gisha" panose="020B0502040204020203" pitchFamily="34" charset="-79"/>
              <a:cs typeface="Gisha" panose="020B0502040204020203" pitchFamily="34" charset="-79"/>
            </a:endParaRPr>
          </a:p>
          <a:p>
            <a:pPr algn="ctr"/>
            <a:r>
              <a:rPr lang="he-IL" sz="40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rPr>
              <a:t>מימוש הזכות הבסיסית לבריאות ולקידום בריאות של כלל אוכלוסיית ישראל, באמצעות מערכת בריאות השואפת לאיכות ושוויוניות </a:t>
            </a:r>
            <a:r>
              <a:rPr lang="he-IL" sz="4000" b="1" dirty="0" err="1"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rPr>
              <a:t>מירביים</a:t>
            </a:r>
            <a:r>
              <a:rPr lang="he-IL" sz="40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rPr>
              <a:t>, תוך כיבוד ערכי כבוד האדם והחברה</a:t>
            </a:r>
          </a:p>
        </p:txBody>
      </p:sp>
    </p:spTree>
    <p:extLst>
      <p:ext uri="{BB962C8B-B14F-4D97-AF65-F5344CB8AC3E}">
        <p14:creationId xmlns:p14="http://schemas.microsoft.com/office/powerpoint/2010/main" val="136635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7735" y="1540870"/>
            <a:ext cx="10594428" cy="2800767"/>
          </a:xfrm>
          <a:prstGeom prst="rect">
            <a:avLst/>
          </a:prstGeom>
          <a:noFill/>
        </p:spPr>
        <p:txBody>
          <a:bodyPr wrap="square" rtlCol="1">
            <a:spAutoFit/>
          </a:bodyPr>
          <a:lstStyle/>
          <a:p>
            <a:pPr algn="ctr"/>
            <a:endParaRPr lang="he-IL" sz="3200" dirty="0">
              <a:solidFill>
                <a:schemeClr val="tx2">
                  <a:lumMod val="75000"/>
                </a:schemeClr>
              </a:solidFill>
              <a:latin typeface="Gisha" panose="020B0502040204020203" pitchFamily="34" charset="-79"/>
              <a:cs typeface="Gisha" panose="020B0502040204020203" pitchFamily="34" charset="-79"/>
            </a:endParaRPr>
          </a:p>
          <a:p>
            <a:pPr algn="ctr"/>
            <a:r>
              <a:rPr lang="he-IL" sz="72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rPr>
              <a:t>תפיסת השקיפות של משרד הבריאות</a:t>
            </a:r>
          </a:p>
        </p:txBody>
      </p:sp>
      <p:grpSp>
        <p:nvGrpSpPr>
          <p:cNvPr id="3" name="קבוצה 2"/>
          <p:cNvGrpSpPr/>
          <p:nvPr/>
        </p:nvGrpSpPr>
        <p:grpSpPr>
          <a:xfrm>
            <a:off x="96133" y="5325289"/>
            <a:ext cx="3274864" cy="1532711"/>
            <a:chOff x="4135870" y="3747202"/>
            <a:chExt cx="3529095" cy="1647825"/>
          </a:xfrm>
        </p:grpSpPr>
        <p:pic>
          <p:nvPicPr>
            <p:cNvPr id="4" name="תמונה 3"/>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5" name="TextBox 4"/>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18519324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כותרת 1"/>
          <p:cNvSpPr>
            <a:spLocks noGrp="1"/>
          </p:cNvSpPr>
          <p:nvPr>
            <p:ph type="title"/>
          </p:nvPr>
        </p:nvSpPr>
        <p:spPr>
          <a:xfrm>
            <a:off x="3153746" y="325672"/>
            <a:ext cx="5267225" cy="690591"/>
          </a:xfrm>
          <a:prstGeom prst="roundRect">
            <a:avLst>
              <a:gd name="adj" fmla="val 50000"/>
            </a:avLst>
          </a:prstGeom>
          <a:ln>
            <a:solidFill>
              <a:schemeClr val="tx1"/>
            </a:solidFill>
          </a:ln>
        </p:spPr>
        <p:txBody>
          <a:bodyPr>
            <a:normAutofit fontScale="90000"/>
          </a:bodyPr>
          <a:lstStyle/>
          <a:p>
            <a:pPr algn="ctr"/>
            <a:r>
              <a:rPr lang="he-IL" sz="3200" dirty="0">
                <a:cs typeface="+mn-cs"/>
              </a:rPr>
              <a:t>חיזוק מערכת הבריאות הציבורית</a:t>
            </a:r>
          </a:p>
        </p:txBody>
      </p:sp>
      <p:sp>
        <p:nvSpPr>
          <p:cNvPr id="17" name="כותרת 1"/>
          <p:cNvSpPr txBox="1">
            <a:spLocks/>
          </p:cNvSpPr>
          <p:nvPr/>
        </p:nvSpPr>
        <p:spPr>
          <a:xfrm>
            <a:off x="1014506" y="1420050"/>
            <a:ext cx="2837518" cy="482404"/>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2000" dirty="0">
                <a:solidFill>
                  <a:prstClr val="white"/>
                </a:solidFill>
                <a:cs typeface="Arial"/>
              </a:rPr>
              <a:t>הבטחת רצף הטיפול</a:t>
            </a:r>
          </a:p>
        </p:txBody>
      </p:sp>
      <p:sp>
        <p:nvSpPr>
          <p:cNvPr id="18" name="כותרת 1"/>
          <p:cNvSpPr txBox="1">
            <a:spLocks/>
          </p:cNvSpPr>
          <p:nvPr/>
        </p:nvSpPr>
        <p:spPr>
          <a:xfrm>
            <a:off x="4771054" y="1420050"/>
            <a:ext cx="2837518" cy="482404"/>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2000" dirty="0">
                <a:solidFill>
                  <a:prstClr val="white"/>
                </a:solidFill>
                <a:cs typeface="Arial"/>
              </a:rPr>
              <a:t>חיזוק הרפואה בקהילה</a:t>
            </a:r>
          </a:p>
        </p:txBody>
      </p:sp>
      <p:sp>
        <p:nvSpPr>
          <p:cNvPr id="19" name="כותרת 1"/>
          <p:cNvSpPr txBox="1">
            <a:spLocks/>
          </p:cNvSpPr>
          <p:nvPr/>
        </p:nvSpPr>
        <p:spPr>
          <a:xfrm>
            <a:off x="7915275" y="1403810"/>
            <a:ext cx="4223402" cy="482404"/>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2000" dirty="0">
                <a:solidFill>
                  <a:prstClr val="white"/>
                </a:solidFill>
                <a:cs typeface="Arial"/>
              </a:rPr>
              <a:t>חיזוק הרפואה </a:t>
            </a:r>
            <a:r>
              <a:rPr lang="en-US" sz="2000" dirty="0">
                <a:solidFill>
                  <a:prstClr val="white"/>
                </a:solidFill>
              </a:rPr>
              <a:t/>
            </a:r>
            <a:br>
              <a:rPr lang="en-US" sz="2000" dirty="0">
                <a:solidFill>
                  <a:prstClr val="white"/>
                </a:solidFill>
              </a:rPr>
            </a:br>
            <a:r>
              <a:rPr lang="he-IL" sz="2000" dirty="0">
                <a:solidFill>
                  <a:prstClr val="white"/>
                </a:solidFill>
                <a:cs typeface="Arial"/>
              </a:rPr>
              <a:t>בבי"ח הציבוריים</a:t>
            </a:r>
          </a:p>
        </p:txBody>
      </p:sp>
      <p:grpSp>
        <p:nvGrpSpPr>
          <p:cNvPr id="20" name="Group 19"/>
          <p:cNvGrpSpPr/>
          <p:nvPr/>
        </p:nvGrpSpPr>
        <p:grpSpPr>
          <a:xfrm>
            <a:off x="8822291" y="1895459"/>
            <a:ext cx="3229834" cy="4223108"/>
            <a:chOff x="134834" y="2373540"/>
            <a:chExt cx="3229834" cy="4223108"/>
          </a:xfrm>
        </p:grpSpPr>
        <p:cxnSp>
          <p:nvCxnSpPr>
            <p:cNvPr id="21" name="Straight Connector 20"/>
            <p:cNvCxnSpPr/>
            <p:nvPr/>
          </p:nvCxnSpPr>
          <p:spPr>
            <a:xfrm>
              <a:off x="3284376" y="2373540"/>
              <a:ext cx="43797" cy="388979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2985797" y="2934804"/>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כותרת 1"/>
            <p:cNvSpPr txBox="1">
              <a:spLocks/>
            </p:cNvSpPr>
            <p:nvPr/>
          </p:nvSpPr>
          <p:spPr>
            <a:xfrm>
              <a:off x="751528" y="2643352"/>
              <a:ext cx="2251280"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 הגדלת אחוז הניתוחים המתבצעים במערכת הבריאות הציבורית ביחס לכלל הניתוחים</a:t>
              </a:r>
            </a:p>
          </p:txBody>
        </p:sp>
        <p:cxnSp>
          <p:nvCxnSpPr>
            <p:cNvPr id="26" name="Straight Connector 25"/>
            <p:cNvCxnSpPr/>
            <p:nvPr/>
          </p:nvCxnSpPr>
          <p:spPr>
            <a:xfrm flipH="1">
              <a:off x="3002808" y="3924625"/>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כותרת 1"/>
            <p:cNvSpPr txBox="1">
              <a:spLocks/>
            </p:cNvSpPr>
            <p:nvPr/>
          </p:nvSpPr>
          <p:spPr>
            <a:xfrm>
              <a:off x="851749" y="3601428"/>
              <a:ext cx="2251280"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צמצום הפערים בזמינות השירותים בבתי החולים בין הפריפריה והמרכז</a:t>
              </a:r>
            </a:p>
          </p:txBody>
        </p:sp>
        <p:cxnSp>
          <p:nvCxnSpPr>
            <p:cNvPr id="28" name="Straight Connector 27"/>
            <p:cNvCxnSpPr/>
            <p:nvPr/>
          </p:nvCxnSpPr>
          <p:spPr>
            <a:xfrm flipH="1">
              <a:off x="3005449" y="5088847"/>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כותרת 1"/>
            <p:cNvSpPr txBox="1">
              <a:spLocks/>
            </p:cNvSpPr>
            <p:nvPr/>
          </p:nvSpPr>
          <p:spPr>
            <a:xfrm>
              <a:off x="134834" y="4763432"/>
              <a:ext cx="3023267"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הגדלת אחוזי העבודה של רופאים במערכת הבריאות הציבורית ביחס לפרטית</a:t>
              </a:r>
            </a:p>
          </p:txBody>
        </p:sp>
        <p:cxnSp>
          <p:nvCxnSpPr>
            <p:cNvPr id="30" name="Straight Connector 29"/>
            <p:cNvCxnSpPr/>
            <p:nvPr/>
          </p:nvCxnSpPr>
          <p:spPr>
            <a:xfrm flipH="1">
              <a:off x="3066089" y="6263336"/>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כותרת 1"/>
            <p:cNvSpPr txBox="1">
              <a:spLocks/>
            </p:cNvSpPr>
            <p:nvPr/>
          </p:nvSpPr>
          <p:spPr>
            <a:xfrm>
              <a:off x="134834" y="5930024"/>
              <a:ext cx="3137327"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הורדת עומסים </a:t>
              </a:r>
              <a:r>
                <a:rPr lang="he-IL" sz="1200" dirty="0" smtClean="0">
                  <a:solidFill>
                    <a:prstClr val="black"/>
                  </a:solidFill>
                  <a:cs typeface="Arial"/>
                </a:rPr>
                <a:t>וזיהומים במערכת </a:t>
              </a:r>
              <a:r>
                <a:rPr lang="he-IL" sz="1200" dirty="0">
                  <a:solidFill>
                    <a:prstClr val="black"/>
                  </a:solidFill>
                  <a:cs typeface="Arial"/>
                </a:rPr>
                <a:t>הבריאות הציבורים, במיקוד על </a:t>
              </a:r>
              <a:r>
                <a:rPr lang="he-IL" sz="1200" dirty="0" err="1">
                  <a:solidFill>
                    <a:prstClr val="black"/>
                  </a:solidFill>
                  <a:cs typeface="Arial"/>
                </a:rPr>
                <a:t>מלר"ד</a:t>
              </a:r>
              <a:r>
                <a:rPr lang="he-IL" sz="1200" dirty="0">
                  <a:solidFill>
                    <a:prstClr val="black"/>
                  </a:solidFill>
                  <a:cs typeface="Arial"/>
                </a:rPr>
                <a:t>, </a:t>
              </a:r>
              <a:r>
                <a:rPr lang="he-IL" sz="1200" dirty="0" smtClean="0">
                  <a:solidFill>
                    <a:prstClr val="black"/>
                  </a:solidFill>
                  <a:cs typeface="Arial"/>
                </a:rPr>
                <a:t>פנימיות </a:t>
              </a:r>
              <a:r>
                <a:rPr lang="he-IL" sz="1200" dirty="0">
                  <a:solidFill>
                    <a:prstClr val="black"/>
                  </a:solidFill>
                  <a:cs typeface="Arial"/>
                </a:rPr>
                <a:t>וחדרי ניתוח</a:t>
              </a:r>
            </a:p>
          </p:txBody>
        </p:sp>
      </p:grpSp>
      <p:cxnSp>
        <p:nvCxnSpPr>
          <p:cNvPr id="34" name="Straight Connector 33"/>
          <p:cNvCxnSpPr/>
          <p:nvPr/>
        </p:nvCxnSpPr>
        <p:spPr>
          <a:xfrm>
            <a:off x="7119025" y="1902454"/>
            <a:ext cx="0" cy="30386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6820446" y="2311318"/>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כותרת 1"/>
          <p:cNvSpPr txBox="1">
            <a:spLocks/>
          </p:cNvSpPr>
          <p:nvPr/>
        </p:nvSpPr>
        <p:spPr>
          <a:xfrm>
            <a:off x="4641331" y="2028158"/>
            <a:ext cx="2251280" cy="597177"/>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צמצום הפערים בזמינות השירותים </a:t>
            </a:r>
            <a:r>
              <a:rPr lang="he-IL" sz="1200" dirty="0" smtClean="0">
                <a:solidFill>
                  <a:prstClr val="black"/>
                </a:solidFill>
                <a:cs typeface="Arial"/>
              </a:rPr>
              <a:t>בקהילה</a:t>
            </a:r>
            <a:endParaRPr lang="he-IL" sz="1200" dirty="0">
              <a:solidFill>
                <a:prstClr val="black"/>
              </a:solidFill>
              <a:cs typeface="Arial"/>
            </a:endParaRPr>
          </a:p>
        </p:txBody>
      </p:sp>
      <p:cxnSp>
        <p:nvCxnSpPr>
          <p:cNvPr id="37" name="Straight Connector 36"/>
          <p:cNvCxnSpPr/>
          <p:nvPr/>
        </p:nvCxnSpPr>
        <p:spPr>
          <a:xfrm flipH="1">
            <a:off x="6843992" y="3537274"/>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כותרת 1"/>
          <p:cNvSpPr txBox="1">
            <a:spLocks/>
          </p:cNvSpPr>
          <p:nvPr/>
        </p:nvSpPr>
        <p:spPr>
          <a:xfrm>
            <a:off x="4605925" y="3274377"/>
            <a:ext cx="2251280" cy="597177"/>
          </a:xfrm>
          <a:prstGeom prst="roundRect">
            <a:avLst>
              <a:gd name="adj" fmla="val 50000"/>
            </a:avLst>
          </a:prstGeom>
          <a:solidFill>
            <a:srgbClr val="D9D9D9"/>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הטמעת מדדי תוצאה בנוסחת </a:t>
            </a:r>
            <a:r>
              <a:rPr lang="he-IL" sz="1200" dirty="0" err="1" smtClean="0">
                <a:solidFill>
                  <a:prstClr val="black"/>
                </a:solidFill>
                <a:cs typeface="Arial"/>
              </a:rPr>
              <a:t>הקפיטציה</a:t>
            </a:r>
            <a:endParaRPr lang="he-IL" sz="1200" dirty="0">
              <a:solidFill>
                <a:srgbClr val="FF0000"/>
              </a:solidFill>
              <a:cs typeface="Arial"/>
            </a:endParaRPr>
          </a:p>
        </p:txBody>
      </p:sp>
      <p:sp>
        <p:nvSpPr>
          <p:cNvPr id="39" name="כותרת 1"/>
          <p:cNvSpPr txBox="1">
            <a:spLocks/>
          </p:cNvSpPr>
          <p:nvPr/>
        </p:nvSpPr>
        <p:spPr>
          <a:xfrm>
            <a:off x="3364599" y="2542199"/>
            <a:ext cx="1723000"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גיבוש מתודולוגיה למדידת זמני המתנה </a:t>
            </a:r>
            <a:r>
              <a:rPr lang="he-IL" sz="1050" dirty="0" smtClean="0">
                <a:solidFill>
                  <a:prstClr val="black"/>
                </a:solidFill>
                <a:cs typeface="Arial"/>
              </a:rPr>
              <a:t>בקהילה</a:t>
            </a:r>
            <a:endParaRPr lang="he-IL" sz="1050" dirty="0">
              <a:solidFill>
                <a:prstClr val="black"/>
              </a:solidFill>
              <a:cs typeface="Arial"/>
            </a:endParaRPr>
          </a:p>
        </p:txBody>
      </p:sp>
      <p:sp>
        <p:nvSpPr>
          <p:cNvPr id="45" name="כותרת 1"/>
          <p:cNvSpPr txBox="1">
            <a:spLocks/>
          </p:cNvSpPr>
          <p:nvPr/>
        </p:nvSpPr>
        <p:spPr>
          <a:xfrm>
            <a:off x="3364600" y="2108084"/>
            <a:ext cx="1712670"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תכנית </a:t>
            </a:r>
            <a:r>
              <a:rPr lang="he-IL" sz="1050" dirty="0" smtClean="0">
                <a:solidFill>
                  <a:prstClr val="black"/>
                </a:solidFill>
                <a:cs typeface="Arial"/>
              </a:rPr>
              <a:t>לחיזוק הקהילה</a:t>
            </a:r>
            <a:endParaRPr lang="he-IL" sz="1050" dirty="0">
              <a:solidFill>
                <a:prstClr val="black"/>
              </a:solidFill>
              <a:cs typeface="Arial"/>
            </a:endParaRPr>
          </a:p>
        </p:txBody>
      </p:sp>
      <p:sp>
        <p:nvSpPr>
          <p:cNvPr id="46" name="כותרת 1"/>
          <p:cNvSpPr txBox="1">
            <a:spLocks/>
          </p:cNvSpPr>
          <p:nvPr/>
        </p:nvSpPr>
        <p:spPr>
          <a:xfrm>
            <a:off x="3408764" y="3772954"/>
            <a:ext cx="1657093"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עדכון נוסחת </a:t>
            </a:r>
            <a:r>
              <a:rPr lang="he-IL" sz="1050" dirty="0" err="1">
                <a:solidFill>
                  <a:prstClr val="black"/>
                </a:solidFill>
                <a:cs typeface="Arial"/>
              </a:rPr>
              <a:t>הקפיטציה</a:t>
            </a:r>
            <a:r>
              <a:rPr lang="he-IL" sz="1050" dirty="0">
                <a:solidFill>
                  <a:prstClr val="black"/>
                </a:solidFill>
                <a:cs typeface="Arial"/>
              </a:rPr>
              <a:t> לפי </a:t>
            </a:r>
            <a:r>
              <a:rPr lang="he-IL" sz="1050" dirty="0" smtClean="0">
                <a:solidFill>
                  <a:prstClr val="black"/>
                </a:solidFill>
                <a:cs typeface="Arial"/>
              </a:rPr>
              <a:t>פרמטרים</a:t>
            </a:r>
            <a:endParaRPr lang="he-IL" sz="1050" dirty="0">
              <a:solidFill>
                <a:prstClr val="black"/>
              </a:solidFill>
              <a:cs typeface="Arial"/>
            </a:endParaRPr>
          </a:p>
        </p:txBody>
      </p:sp>
      <p:cxnSp>
        <p:nvCxnSpPr>
          <p:cNvPr id="47" name="Straight Connector 46"/>
          <p:cNvCxnSpPr/>
          <p:nvPr/>
        </p:nvCxnSpPr>
        <p:spPr>
          <a:xfrm flipH="1">
            <a:off x="3229085" y="1902453"/>
            <a:ext cx="0" cy="154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2928930" y="2463718"/>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כותרת 1"/>
          <p:cNvSpPr txBox="1">
            <a:spLocks/>
          </p:cNvSpPr>
          <p:nvPr/>
        </p:nvSpPr>
        <p:spPr>
          <a:xfrm>
            <a:off x="694661" y="2172266"/>
            <a:ext cx="2251280" cy="666624"/>
          </a:xfrm>
          <a:prstGeom prst="roundRect">
            <a:avLst>
              <a:gd name="adj" fmla="val 50000"/>
            </a:avLst>
          </a:prstGeom>
          <a:solidFill>
            <a:srgbClr val="D9D9D9"/>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smtClean="0">
                <a:solidFill>
                  <a:prstClr val="black"/>
                </a:solidFill>
                <a:cs typeface="Arial"/>
              </a:rPr>
              <a:t>חיזוק הרפואה בקהילה ורצף הטיפול</a:t>
            </a:r>
            <a:endParaRPr lang="he-IL" sz="1200" dirty="0">
              <a:solidFill>
                <a:prstClr val="black"/>
              </a:solidFill>
              <a:cs typeface="Arial"/>
            </a:endParaRPr>
          </a:p>
        </p:txBody>
      </p:sp>
      <p:sp>
        <p:nvSpPr>
          <p:cNvPr id="51" name="כותרת 1"/>
          <p:cNvSpPr txBox="1">
            <a:spLocks/>
          </p:cNvSpPr>
          <p:nvPr/>
        </p:nvSpPr>
        <p:spPr>
          <a:xfrm>
            <a:off x="712908" y="3207670"/>
            <a:ext cx="2251280"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צמצום השונות הבלתי </a:t>
            </a:r>
            <a:r>
              <a:rPr lang="he-IL" sz="1200" dirty="0" smtClean="0">
                <a:solidFill>
                  <a:prstClr val="black"/>
                </a:solidFill>
                <a:cs typeface="Arial"/>
              </a:rPr>
              <a:t>מוצדקת </a:t>
            </a:r>
            <a:r>
              <a:rPr lang="he-IL" sz="1200" dirty="0">
                <a:solidFill>
                  <a:prstClr val="black"/>
                </a:solidFill>
                <a:cs typeface="Arial"/>
              </a:rPr>
              <a:t>במשך האשפוז</a:t>
            </a:r>
          </a:p>
        </p:txBody>
      </p:sp>
      <p:sp>
        <p:nvSpPr>
          <p:cNvPr id="52" name="כותרת 1"/>
          <p:cNvSpPr txBox="1">
            <a:spLocks/>
          </p:cNvSpPr>
          <p:nvPr/>
        </p:nvSpPr>
        <p:spPr>
          <a:xfrm>
            <a:off x="99204" y="2668305"/>
            <a:ext cx="1944552"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יצירת תקנות </a:t>
            </a:r>
            <a:r>
              <a:rPr lang="he-IL" sz="1050" dirty="0">
                <a:solidFill>
                  <a:prstClr val="black"/>
                </a:solidFill>
                <a:cs typeface="Arial"/>
              </a:rPr>
              <a:t>רצף בשלושת המשקים </a:t>
            </a:r>
            <a:r>
              <a:rPr lang="he-IL" sz="1050" dirty="0">
                <a:solidFill>
                  <a:srgbClr val="5B9BD5">
                    <a:lumMod val="75000"/>
                  </a:srgbClr>
                </a:solidFill>
                <a:cs typeface="Arial"/>
              </a:rPr>
              <a:t>(משותף למטופל במרכז)</a:t>
            </a:r>
          </a:p>
        </p:txBody>
      </p:sp>
      <p:sp>
        <p:nvSpPr>
          <p:cNvPr id="53" name="כותרת 1"/>
          <p:cNvSpPr txBox="1">
            <a:spLocks/>
          </p:cNvSpPr>
          <p:nvPr/>
        </p:nvSpPr>
        <p:spPr>
          <a:xfrm>
            <a:off x="98235" y="3763071"/>
            <a:ext cx="1944552"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קביעת מתודולוגיה לקביעה </a:t>
            </a:r>
            <a:r>
              <a:rPr lang="he-IL" sz="1050" dirty="0">
                <a:solidFill>
                  <a:prstClr val="black"/>
                </a:solidFill>
                <a:cs typeface="Arial"/>
              </a:rPr>
              <a:t>ומדידה של משך </a:t>
            </a:r>
            <a:r>
              <a:rPr lang="he-IL" sz="1050" dirty="0" smtClean="0">
                <a:solidFill>
                  <a:prstClr val="black"/>
                </a:solidFill>
                <a:cs typeface="Arial"/>
              </a:rPr>
              <a:t>האשפוז</a:t>
            </a:r>
            <a:endParaRPr lang="he-IL" sz="1050" dirty="0">
              <a:solidFill>
                <a:prstClr val="black"/>
              </a:solidFill>
              <a:cs typeface="Arial"/>
            </a:endParaRPr>
          </a:p>
        </p:txBody>
      </p:sp>
      <p:sp>
        <p:nvSpPr>
          <p:cNvPr id="57" name="כותרת 1"/>
          <p:cNvSpPr txBox="1">
            <a:spLocks/>
          </p:cNvSpPr>
          <p:nvPr/>
        </p:nvSpPr>
        <p:spPr>
          <a:xfrm>
            <a:off x="7697276" y="2223319"/>
            <a:ext cx="1944552"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גיבוש מתודולוגיה למדידת זמני המתנה לניתוחים </a:t>
            </a:r>
          </a:p>
        </p:txBody>
      </p:sp>
      <p:sp>
        <p:nvSpPr>
          <p:cNvPr id="67" name="כותרת 1"/>
          <p:cNvSpPr txBox="1">
            <a:spLocks/>
          </p:cNvSpPr>
          <p:nvPr/>
        </p:nvSpPr>
        <p:spPr>
          <a:xfrm>
            <a:off x="7719920" y="2624607"/>
            <a:ext cx="1819286" cy="315579"/>
          </a:xfrm>
          <a:prstGeom prst="roundRect">
            <a:avLst>
              <a:gd name="adj" fmla="val 50000"/>
            </a:avLst>
          </a:prstGeom>
          <a:solidFill>
            <a:schemeClr val="accent4"/>
          </a:solidFill>
          <a:ln>
            <a:noFill/>
          </a:ln>
        </p:spPr>
        <p:txBody>
          <a:bodyPr vert="horz" lIns="91440" tIns="45720" rIns="91440" bIns="45720" rtlCol="1" anchor="ctr">
            <a:noAutofit/>
          </a:bodyPr>
          <a:lstStyle>
            <a:defPPr>
              <a:defRPr lang="he-IL"/>
            </a:defPPr>
            <a:lvl1pPr algn="ctr">
              <a:lnSpc>
                <a:spcPct val="90000"/>
              </a:lnSpc>
              <a:spcBef>
                <a:spcPct val="0"/>
              </a:spcBef>
              <a:buNone/>
              <a:defRPr sz="2400">
                <a:latin typeface="+mj-lt"/>
                <a:ea typeface="+mj-ea"/>
              </a:defRPr>
            </a:lvl1pPr>
          </a:lstStyle>
          <a:p>
            <a:pPr algn="r"/>
            <a:r>
              <a:rPr lang="he-IL" sz="1050" dirty="0">
                <a:solidFill>
                  <a:prstClr val="black"/>
                </a:solidFill>
              </a:rPr>
              <a:t>צמצום זמני המתנה וההוצאה הפרטית בניתוחים</a:t>
            </a:r>
          </a:p>
        </p:txBody>
      </p:sp>
      <p:sp>
        <p:nvSpPr>
          <p:cNvPr id="69" name="כותרת 1"/>
          <p:cNvSpPr txBox="1">
            <a:spLocks/>
          </p:cNvSpPr>
          <p:nvPr/>
        </p:nvSpPr>
        <p:spPr>
          <a:xfrm>
            <a:off x="7719919" y="4282039"/>
            <a:ext cx="1262155" cy="232812"/>
          </a:xfrm>
          <a:prstGeom prst="roundRect">
            <a:avLst>
              <a:gd name="adj" fmla="val 50000"/>
            </a:avLst>
          </a:prstGeom>
          <a:solidFill>
            <a:schemeClr val="accent4"/>
          </a:solidFill>
          <a:ln>
            <a:noFill/>
          </a:ln>
        </p:spPr>
        <p:txBody>
          <a:bodyPr vert="horz" lIns="91440" tIns="45720" rIns="91440" bIns="45720" rtlCol="1" anchor="ctr">
            <a:noAutofit/>
          </a:bodyPr>
          <a:lstStyle>
            <a:defPPr>
              <a:defRPr lang="he-IL"/>
            </a:defPPr>
            <a:lvl1pPr algn="ctr">
              <a:lnSpc>
                <a:spcPct val="90000"/>
              </a:lnSpc>
              <a:spcBef>
                <a:spcPct val="0"/>
              </a:spcBef>
              <a:buNone/>
              <a:defRPr sz="2400">
                <a:latin typeface="+mj-lt"/>
                <a:ea typeface="+mj-ea"/>
              </a:defRPr>
            </a:lvl1pPr>
          </a:lstStyle>
          <a:p>
            <a:pPr algn="r"/>
            <a:r>
              <a:rPr lang="he-IL" sz="1050" dirty="0" smtClean="0">
                <a:solidFill>
                  <a:prstClr val="black"/>
                </a:solidFill>
              </a:rPr>
              <a:t>תכנית </a:t>
            </a:r>
            <a:r>
              <a:rPr lang="he-IL" sz="1050" dirty="0" err="1" smtClean="0">
                <a:solidFill>
                  <a:prstClr val="black"/>
                </a:solidFill>
              </a:rPr>
              <a:t>פולטיימרים</a:t>
            </a:r>
            <a:endParaRPr lang="he-IL" sz="1050" dirty="0">
              <a:solidFill>
                <a:prstClr val="black"/>
              </a:solidFill>
            </a:endParaRPr>
          </a:p>
        </p:txBody>
      </p:sp>
      <p:cxnSp>
        <p:nvCxnSpPr>
          <p:cNvPr id="41" name="Straight Connector 40"/>
          <p:cNvCxnSpPr/>
          <p:nvPr/>
        </p:nvCxnSpPr>
        <p:spPr>
          <a:xfrm flipH="1">
            <a:off x="6823644" y="4935962"/>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2" name="כותרת 1"/>
          <p:cNvSpPr txBox="1">
            <a:spLocks/>
          </p:cNvSpPr>
          <p:nvPr/>
        </p:nvSpPr>
        <p:spPr>
          <a:xfrm>
            <a:off x="4661718" y="4645915"/>
            <a:ext cx="2251280" cy="597177"/>
          </a:xfrm>
          <a:prstGeom prst="roundRect">
            <a:avLst>
              <a:gd name="adj" fmla="val 50000"/>
            </a:avLst>
          </a:prstGeom>
          <a:solidFill>
            <a:srgbClr val="D9D9D9"/>
          </a:solidFill>
          <a:ln>
            <a:solidFill>
              <a:schemeClr val="bg1"/>
            </a:solid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smtClean="0">
                <a:solidFill>
                  <a:prstClr val="black"/>
                </a:solidFill>
                <a:cs typeface="Arial"/>
              </a:rPr>
              <a:t>עלייה במספר אח/</a:t>
            </a:r>
            <a:r>
              <a:rPr lang="he-IL" sz="1200" dirty="0" err="1" smtClean="0">
                <a:solidFill>
                  <a:prstClr val="black"/>
                </a:solidFill>
                <a:cs typeface="Arial"/>
              </a:rPr>
              <a:t>יות</a:t>
            </a:r>
            <a:r>
              <a:rPr lang="he-IL" sz="1200" dirty="0" smtClean="0">
                <a:solidFill>
                  <a:prstClr val="black"/>
                </a:solidFill>
                <a:cs typeface="Arial"/>
              </a:rPr>
              <a:t> קליניות מומחים/</a:t>
            </a:r>
            <a:r>
              <a:rPr lang="he-IL" sz="1200" dirty="0" err="1" smtClean="0">
                <a:solidFill>
                  <a:prstClr val="black"/>
                </a:solidFill>
                <a:cs typeface="Arial"/>
              </a:rPr>
              <a:t>ות</a:t>
            </a:r>
            <a:r>
              <a:rPr lang="he-IL" sz="1200" dirty="0" smtClean="0">
                <a:solidFill>
                  <a:prstClr val="black"/>
                </a:solidFill>
                <a:cs typeface="Arial"/>
              </a:rPr>
              <a:t> בקהילה</a:t>
            </a:r>
            <a:endParaRPr lang="he-IL" sz="1200" dirty="0">
              <a:solidFill>
                <a:srgbClr val="5B9BD5">
                  <a:lumMod val="75000"/>
                </a:srgbClr>
              </a:solidFill>
              <a:cs typeface="Arial"/>
            </a:endParaRPr>
          </a:p>
        </p:txBody>
      </p:sp>
      <p:sp>
        <p:nvSpPr>
          <p:cNvPr id="108" name="כותרת 1"/>
          <p:cNvSpPr txBox="1">
            <a:spLocks/>
          </p:cNvSpPr>
          <p:nvPr/>
        </p:nvSpPr>
        <p:spPr>
          <a:xfrm>
            <a:off x="7701522" y="3706549"/>
            <a:ext cx="1271028" cy="236802"/>
          </a:xfrm>
          <a:prstGeom prst="roundRect">
            <a:avLst>
              <a:gd name="adj" fmla="val 50000"/>
            </a:avLst>
          </a:prstGeom>
          <a:solidFill>
            <a:schemeClr val="accent4"/>
          </a:solidFill>
          <a:ln>
            <a:solidFill>
              <a:schemeClr val="bg1"/>
            </a:solidFill>
          </a:ln>
        </p:spPr>
        <p:txBody>
          <a:bodyPr vert="horz" lIns="91440" tIns="45720" rIns="91440" bIns="45720" rtlCol="1" anchor="ctr">
            <a:noAutofit/>
          </a:bodyPr>
          <a:lstStyle>
            <a:defPPr>
              <a:defRPr lang="he-IL"/>
            </a:defPPr>
            <a:lvl1pPr algn="ctr">
              <a:lnSpc>
                <a:spcPct val="90000"/>
              </a:lnSpc>
              <a:spcBef>
                <a:spcPct val="0"/>
              </a:spcBef>
              <a:buNone/>
              <a:defRPr sz="2400">
                <a:latin typeface="+mj-lt"/>
                <a:ea typeface="+mj-ea"/>
              </a:defRPr>
            </a:lvl1pPr>
          </a:lstStyle>
          <a:p>
            <a:pPr algn="r"/>
            <a:r>
              <a:rPr lang="he-IL" sz="1050" dirty="0" smtClean="0">
                <a:solidFill>
                  <a:prstClr val="black"/>
                </a:solidFill>
              </a:rPr>
              <a:t>תכנית לתוספת </a:t>
            </a:r>
            <a:r>
              <a:rPr lang="he-IL" sz="1050" dirty="0">
                <a:solidFill>
                  <a:prstClr val="black"/>
                </a:solidFill>
              </a:rPr>
              <a:t>מיטות</a:t>
            </a:r>
          </a:p>
        </p:txBody>
      </p:sp>
      <p:sp>
        <p:nvSpPr>
          <p:cNvPr id="58" name="כותרת 1"/>
          <p:cNvSpPr txBox="1">
            <a:spLocks/>
          </p:cNvSpPr>
          <p:nvPr/>
        </p:nvSpPr>
        <p:spPr>
          <a:xfrm>
            <a:off x="7223678" y="5218879"/>
            <a:ext cx="1925639" cy="479022"/>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ועדה משרדית לקביעת המלצות למודל הפעלה, מחשוב, </a:t>
            </a:r>
            <a:r>
              <a:rPr lang="he-IL" sz="1050" dirty="0" smtClean="0">
                <a:solidFill>
                  <a:prstClr val="black"/>
                </a:solidFill>
                <a:cs typeface="Arial"/>
              </a:rPr>
              <a:t>מדידת </a:t>
            </a:r>
            <a:r>
              <a:rPr lang="he-IL" sz="1050" dirty="0">
                <a:solidFill>
                  <a:prstClr val="black"/>
                </a:solidFill>
                <a:cs typeface="Arial"/>
              </a:rPr>
              <a:t>זמני המתנה בחדרי ניתוח</a:t>
            </a:r>
          </a:p>
        </p:txBody>
      </p:sp>
      <p:sp>
        <p:nvSpPr>
          <p:cNvPr id="60" name="כותרת 1"/>
          <p:cNvSpPr txBox="1">
            <a:spLocks/>
          </p:cNvSpPr>
          <p:nvPr/>
        </p:nvSpPr>
        <p:spPr>
          <a:xfrm>
            <a:off x="7233203" y="6270753"/>
            <a:ext cx="1925639" cy="479022"/>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תכנית לאומית למתן </a:t>
            </a:r>
            <a:r>
              <a:rPr lang="en-US" sz="1050" dirty="0">
                <a:solidFill>
                  <a:prstClr val="black"/>
                </a:solidFill>
              </a:rPr>
              <a:t>IV </a:t>
            </a:r>
            <a:r>
              <a:rPr lang="he-IL" sz="1050" dirty="0">
                <a:solidFill>
                  <a:prstClr val="black"/>
                </a:solidFill>
                <a:cs typeface="Arial"/>
              </a:rPr>
              <a:t>במוסדות </a:t>
            </a:r>
            <a:r>
              <a:rPr lang="he-IL" sz="1050" dirty="0" smtClean="0">
                <a:solidFill>
                  <a:prstClr val="black"/>
                </a:solidFill>
                <a:cs typeface="Arial"/>
              </a:rPr>
              <a:t>הגריאטריים</a:t>
            </a:r>
            <a:endParaRPr lang="he-IL" sz="1050" dirty="0">
              <a:solidFill>
                <a:prstClr val="black"/>
              </a:solidFill>
              <a:cs typeface="Arial"/>
            </a:endParaRPr>
          </a:p>
        </p:txBody>
      </p:sp>
      <p:cxnSp>
        <p:nvCxnSpPr>
          <p:cNvPr id="62" name="Straight Connector 47"/>
          <p:cNvCxnSpPr/>
          <p:nvPr/>
        </p:nvCxnSpPr>
        <p:spPr>
          <a:xfrm flipH="1">
            <a:off x="2941369" y="3446544"/>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כותרת 1"/>
          <p:cNvSpPr txBox="1">
            <a:spLocks/>
          </p:cNvSpPr>
          <p:nvPr/>
        </p:nvSpPr>
        <p:spPr>
          <a:xfrm>
            <a:off x="3287807" y="4926573"/>
            <a:ext cx="1838349" cy="493288"/>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הוספת אחים/</a:t>
            </a:r>
            <a:r>
              <a:rPr lang="he-IL" sz="1050" dirty="0" err="1" smtClean="0">
                <a:solidFill>
                  <a:prstClr val="black"/>
                </a:solidFill>
                <a:cs typeface="Arial"/>
              </a:rPr>
              <a:t>יות</a:t>
            </a:r>
            <a:r>
              <a:rPr lang="he-IL" sz="1050" dirty="0" smtClean="0">
                <a:solidFill>
                  <a:prstClr val="black"/>
                </a:solidFill>
                <a:cs typeface="Arial"/>
              </a:rPr>
              <a:t> מומחים/</a:t>
            </a:r>
            <a:r>
              <a:rPr lang="he-IL" sz="1050" dirty="0" err="1" smtClean="0">
                <a:solidFill>
                  <a:prstClr val="black"/>
                </a:solidFill>
                <a:cs typeface="Arial"/>
              </a:rPr>
              <a:t>ות</a:t>
            </a:r>
            <a:r>
              <a:rPr lang="he-IL" sz="1050" dirty="0" smtClean="0">
                <a:solidFill>
                  <a:prstClr val="black"/>
                </a:solidFill>
                <a:cs typeface="Arial"/>
              </a:rPr>
              <a:t> בקהילה </a:t>
            </a:r>
            <a:r>
              <a:rPr lang="he-IL" sz="1050" dirty="0" smtClean="0">
                <a:solidFill>
                  <a:srgbClr val="5B9BD5">
                    <a:lumMod val="75000"/>
                  </a:srgbClr>
                </a:solidFill>
                <a:cs typeface="Arial"/>
              </a:rPr>
              <a:t>(משותף </a:t>
            </a:r>
            <a:r>
              <a:rPr lang="he-IL" sz="1050" dirty="0">
                <a:solidFill>
                  <a:srgbClr val="5B9BD5">
                    <a:lumMod val="75000"/>
                  </a:srgbClr>
                </a:solidFill>
                <a:cs typeface="Arial"/>
              </a:rPr>
              <a:t>עם מטופל </a:t>
            </a:r>
            <a:r>
              <a:rPr lang="he-IL" sz="1050" dirty="0" smtClean="0">
                <a:solidFill>
                  <a:srgbClr val="5B9BD5">
                    <a:lumMod val="75000"/>
                  </a:srgbClr>
                </a:solidFill>
                <a:cs typeface="Arial"/>
              </a:rPr>
              <a:t>במרכז)</a:t>
            </a:r>
          </a:p>
        </p:txBody>
      </p:sp>
      <p:sp>
        <p:nvSpPr>
          <p:cNvPr id="59" name="כותרת 1"/>
          <p:cNvSpPr txBox="1">
            <a:spLocks/>
          </p:cNvSpPr>
          <p:nvPr/>
        </p:nvSpPr>
        <p:spPr>
          <a:xfrm>
            <a:off x="7219376" y="5737897"/>
            <a:ext cx="1925639" cy="479022"/>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תכנית לצמצום החולים המעוכבים בבי"ח הממשלתיים</a:t>
            </a:r>
          </a:p>
        </p:txBody>
      </p:sp>
      <p:sp>
        <p:nvSpPr>
          <p:cNvPr id="63" name="כותרת 1"/>
          <p:cNvSpPr txBox="1">
            <a:spLocks/>
          </p:cNvSpPr>
          <p:nvPr/>
        </p:nvSpPr>
        <p:spPr>
          <a:xfrm>
            <a:off x="7709151" y="3284220"/>
            <a:ext cx="1944551"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גיבוש קווים </a:t>
            </a:r>
            <a:r>
              <a:rPr lang="he-IL" sz="1050" dirty="0">
                <a:solidFill>
                  <a:prstClr val="black"/>
                </a:solidFill>
                <a:cs typeface="Arial"/>
              </a:rPr>
              <a:t>מנחים לגבולות הסדרי הבחירה ביחס לזמני המתנה</a:t>
            </a:r>
          </a:p>
        </p:txBody>
      </p:sp>
      <p:sp>
        <p:nvSpPr>
          <p:cNvPr id="110" name="כותרת 1"/>
          <p:cNvSpPr txBox="1">
            <a:spLocks/>
          </p:cNvSpPr>
          <p:nvPr/>
        </p:nvSpPr>
        <p:spPr>
          <a:xfrm>
            <a:off x="9253396" y="6089299"/>
            <a:ext cx="1080528" cy="210722"/>
          </a:xfrm>
          <a:prstGeom prst="roundRect">
            <a:avLst>
              <a:gd name="adj" fmla="val 50000"/>
            </a:avLst>
          </a:prstGeom>
          <a:solidFill>
            <a:schemeClr val="accent4"/>
          </a:solidFill>
          <a:ln>
            <a:noFill/>
          </a:ln>
        </p:spPr>
        <p:txBody>
          <a:bodyPr vert="horz" lIns="91440" tIns="45720" rIns="91440" bIns="45720" rtlCol="1" anchor="ctr">
            <a:noAutofit/>
          </a:bodyPr>
          <a:lstStyle>
            <a:defPPr>
              <a:defRPr lang="he-IL"/>
            </a:defPPr>
            <a:lvl1pPr algn="ctr">
              <a:lnSpc>
                <a:spcPct val="90000"/>
              </a:lnSpc>
              <a:spcBef>
                <a:spcPct val="0"/>
              </a:spcBef>
              <a:buNone/>
              <a:defRPr sz="2400">
                <a:latin typeface="+mj-lt"/>
                <a:ea typeface="+mj-ea"/>
              </a:defRPr>
            </a:lvl1pPr>
          </a:lstStyle>
          <a:p>
            <a:pPr algn="r"/>
            <a:r>
              <a:rPr lang="he-IL" sz="1050" dirty="0" smtClean="0">
                <a:solidFill>
                  <a:prstClr val="black"/>
                </a:solidFill>
              </a:rPr>
              <a:t>תכנית למניעת </a:t>
            </a:r>
            <a:r>
              <a:rPr lang="he-IL" sz="1050" dirty="0">
                <a:solidFill>
                  <a:prstClr val="black"/>
                </a:solidFill>
              </a:rPr>
              <a:t>זיהומים </a:t>
            </a:r>
          </a:p>
        </p:txBody>
      </p:sp>
      <p:sp>
        <p:nvSpPr>
          <p:cNvPr id="109" name="כותרת 1"/>
          <p:cNvSpPr txBox="1">
            <a:spLocks/>
          </p:cNvSpPr>
          <p:nvPr/>
        </p:nvSpPr>
        <p:spPr>
          <a:xfrm>
            <a:off x="10501475" y="6088067"/>
            <a:ext cx="1080529" cy="232304"/>
          </a:xfrm>
          <a:prstGeom prst="roundRect">
            <a:avLst>
              <a:gd name="adj" fmla="val 50000"/>
            </a:avLst>
          </a:prstGeom>
          <a:solidFill>
            <a:schemeClr val="accent4"/>
          </a:solidFill>
          <a:ln>
            <a:noFill/>
          </a:ln>
        </p:spPr>
        <p:txBody>
          <a:bodyPr vert="horz" lIns="91440" tIns="45720" rIns="91440" bIns="45720" rtlCol="1" anchor="ctr">
            <a:noAutofit/>
          </a:bodyPr>
          <a:lstStyle>
            <a:defPPr>
              <a:defRPr lang="he-IL"/>
            </a:defPPr>
            <a:lvl1pPr algn="ctr">
              <a:lnSpc>
                <a:spcPct val="90000"/>
              </a:lnSpc>
              <a:spcBef>
                <a:spcPct val="0"/>
              </a:spcBef>
              <a:buNone/>
              <a:defRPr sz="2400">
                <a:latin typeface="+mj-lt"/>
                <a:ea typeface="+mj-ea"/>
              </a:defRPr>
            </a:lvl1pPr>
          </a:lstStyle>
          <a:p>
            <a:pPr algn="r"/>
            <a:r>
              <a:rPr lang="he-IL" sz="1050" dirty="0" smtClean="0">
                <a:solidFill>
                  <a:prstClr val="black"/>
                </a:solidFill>
              </a:rPr>
              <a:t>תכנית לחיזוק </a:t>
            </a:r>
            <a:r>
              <a:rPr lang="he-IL" sz="1050" dirty="0">
                <a:solidFill>
                  <a:prstClr val="black"/>
                </a:solidFill>
              </a:rPr>
              <a:t>המלר"דים</a:t>
            </a:r>
          </a:p>
        </p:txBody>
      </p:sp>
      <p:sp>
        <p:nvSpPr>
          <p:cNvPr id="50" name="מלבן 49"/>
          <p:cNvSpPr/>
          <p:nvPr/>
        </p:nvSpPr>
        <p:spPr>
          <a:xfrm>
            <a:off x="945809" y="0"/>
            <a:ext cx="11240960" cy="338554"/>
          </a:xfrm>
          <a:prstGeom prst="rect">
            <a:avLst/>
          </a:prstGeom>
        </p:spPr>
        <p:txBody>
          <a:bodyPr wrap="square">
            <a:spAutoFit/>
          </a:bodyPr>
          <a:lstStyle/>
          <a:p>
            <a:r>
              <a:rPr lang="he-IL" sz="16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עמודי האש של משרד הבריאות</a:t>
            </a:r>
            <a:endParaRPr lang="he-IL" sz="1600" b="1" dirty="0">
              <a:solidFill>
                <a:schemeClr val="accent1">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36051707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9" name="Straight Connector 38"/>
          <p:cNvCxnSpPr/>
          <p:nvPr/>
        </p:nvCxnSpPr>
        <p:spPr>
          <a:xfrm flipH="1">
            <a:off x="3634565" y="2491924"/>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p:nvPr/>
        </p:nvCxnSpPr>
        <p:spPr>
          <a:xfrm flipH="1">
            <a:off x="3632035" y="3647938"/>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כותרת 1"/>
          <p:cNvSpPr>
            <a:spLocks noGrp="1"/>
          </p:cNvSpPr>
          <p:nvPr>
            <p:ph type="title"/>
          </p:nvPr>
        </p:nvSpPr>
        <p:spPr>
          <a:xfrm>
            <a:off x="3153746" y="325672"/>
            <a:ext cx="5267225" cy="690591"/>
          </a:xfrm>
          <a:prstGeom prst="roundRect">
            <a:avLst>
              <a:gd name="adj" fmla="val 50000"/>
            </a:avLst>
          </a:prstGeom>
          <a:ln>
            <a:solidFill>
              <a:schemeClr val="tx1"/>
            </a:solidFill>
          </a:ln>
        </p:spPr>
        <p:txBody>
          <a:bodyPr>
            <a:normAutofit fontScale="90000"/>
          </a:bodyPr>
          <a:lstStyle/>
          <a:p>
            <a:pPr algn="ctr"/>
            <a:r>
              <a:rPr lang="he-IL" sz="3200" dirty="0">
                <a:cs typeface="+mn-cs"/>
              </a:rPr>
              <a:t>קידום אורח חיים בריא,</a:t>
            </a:r>
            <a:r>
              <a:rPr lang="en-US" sz="3200" dirty="0">
                <a:cs typeface="+mn-cs"/>
              </a:rPr>
              <a:t/>
            </a:r>
            <a:br>
              <a:rPr lang="en-US" sz="3200" dirty="0">
                <a:cs typeface="+mn-cs"/>
              </a:rPr>
            </a:br>
            <a:r>
              <a:rPr lang="he-IL" sz="3200" dirty="0">
                <a:cs typeface="+mn-cs"/>
              </a:rPr>
              <a:t>רפואה מונעת וסביבה בריאה</a:t>
            </a:r>
          </a:p>
        </p:txBody>
      </p:sp>
      <p:sp>
        <p:nvSpPr>
          <p:cNvPr id="18" name="כותרת 1"/>
          <p:cNvSpPr txBox="1">
            <a:spLocks/>
          </p:cNvSpPr>
          <p:nvPr/>
        </p:nvSpPr>
        <p:spPr>
          <a:xfrm>
            <a:off x="5104429" y="1420050"/>
            <a:ext cx="2837518" cy="482404"/>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800" dirty="0">
                <a:solidFill>
                  <a:prstClr val="white"/>
                </a:solidFill>
                <a:cs typeface="Arial"/>
              </a:rPr>
              <a:t> </a:t>
            </a:r>
            <a:r>
              <a:rPr lang="he-IL" sz="1800" dirty="0" smtClean="0">
                <a:solidFill>
                  <a:prstClr val="white"/>
                </a:solidFill>
                <a:cs typeface="Arial"/>
              </a:rPr>
              <a:t>קידום סביבה בריאה</a:t>
            </a:r>
            <a:endParaRPr lang="he-IL" sz="1800" dirty="0">
              <a:solidFill>
                <a:prstClr val="white"/>
              </a:solidFill>
              <a:cs typeface="Arial"/>
            </a:endParaRPr>
          </a:p>
        </p:txBody>
      </p:sp>
      <p:sp>
        <p:nvSpPr>
          <p:cNvPr id="19" name="כותרת 1"/>
          <p:cNvSpPr txBox="1">
            <a:spLocks/>
          </p:cNvSpPr>
          <p:nvPr/>
        </p:nvSpPr>
        <p:spPr>
          <a:xfrm>
            <a:off x="9195414" y="1420050"/>
            <a:ext cx="2837518" cy="482404"/>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600" dirty="0" smtClean="0">
                <a:solidFill>
                  <a:prstClr val="white"/>
                </a:solidFill>
                <a:cs typeface="Arial"/>
              </a:rPr>
              <a:t>קידום בריאות</a:t>
            </a:r>
            <a:endParaRPr lang="he-IL" sz="1600" dirty="0">
              <a:solidFill>
                <a:prstClr val="white"/>
              </a:solidFill>
              <a:cs typeface="Arial"/>
            </a:endParaRPr>
          </a:p>
        </p:txBody>
      </p:sp>
      <p:cxnSp>
        <p:nvCxnSpPr>
          <p:cNvPr id="21" name="Straight Connector 20"/>
          <p:cNvCxnSpPr/>
          <p:nvPr/>
        </p:nvCxnSpPr>
        <p:spPr>
          <a:xfrm>
            <a:off x="11494361" y="1902454"/>
            <a:ext cx="0" cy="30348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11195782" y="2463718"/>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כותרת 1"/>
          <p:cNvSpPr txBox="1">
            <a:spLocks/>
          </p:cNvSpPr>
          <p:nvPr/>
        </p:nvSpPr>
        <p:spPr>
          <a:xfrm>
            <a:off x="8961513" y="2172266"/>
            <a:ext cx="2251280"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הקטנת צריכת סוכר, מלח ושומן רווי לנפש ברמה לאומית</a:t>
            </a:r>
          </a:p>
        </p:txBody>
      </p:sp>
      <p:cxnSp>
        <p:nvCxnSpPr>
          <p:cNvPr id="26" name="Straight Connector 25"/>
          <p:cNvCxnSpPr/>
          <p:nvPr/>
        </p:nvCxnSpPr>
        <p:spPr>
          <a:xfrm flipH="1">
            <a:off x="11195781" y="3728719"/>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כותרת 1"/>
          <p:cNvSpPr txBox="1">
            <a:spLocks/>
          </p:cNvSpPr>
          <p:nvPr/>
        </p:nvSpPr>
        <p:spPr>
          <a:xfrm>
            <a:off x="8961513" y="3395407"/>
            <a:ext cx="2251280"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צמצום </a:t>
            </a:r>
            <a:r>
              <a:rPr lang="he-IL" sz="1200" dirty="0" smtClean="0">
                <a:solidFill>
                  <a:prstClr val="black"/>
                </a:solidFill>
                <a:cs typeface="Arial"/>
              </a:rPr>
              <a:t>בשיעור </a:t>
            </a:r>
            <a:r>
              <a:rPr lang="he-IL" sz="1200" dirty="0">
                <a:solidFill>
                  <a:prstClr val="black"/>
                </a:solidFill>
                <a:cs typeface="Arial"/>
              </a:rPr>
              <a:t>עודף משקל והשמנה בקרב ילדים </a:t>
            </a:r>
          </a:p>
        </p:txBody>
      </p:sp>
      <p:sp>
        <p:nvSpPr>
          <p:cNvPr id="29" name="כותרת 1"/>
          <p:cNvSpPr txBox="1">
            <a:spLocks/>
          </p:cNvSpPr>
          <p:nvPr/>
        </p:nvSpPr>
        <p:spPr>
          <a:xfrm>
            <a:off x="1526349" y="3331772"/>
            <a:ext cx="2251280" cy="592528"/>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צמצום שיעור תחלואה </a:t>
            </a:r>
            <a:r>
              <a:rPr lang="he-IL" sz="1200" dirty="0" smtClean="0">
                <a:solidFill>
                  <a:prstClr val="black"/>
                </a:solidFill>
                <a:cs typeface="Arial"/>
              </a:rPr>
              <a:t>בשפעת </a:t>
            </a:r>
            <a:r>
              <a:rPr lang="he-IL" sz="1200" dirty="0">
                <a:solidFill>
                  <a:prstClr val="black"/>
                </a:solidFill>
                <a:cs typeface="Arial"/>
              </a:rPr>
              <a:t>בגילאי 6-9</a:t>
            </a:r>
          </a:p>
        </p:txBody>
      </p:sp>
      <p:cxnSp>
        <p:nvCxnSpPr>
          <p:cNvPr id="30" name="Straight Connector 29"/>
          <p:cNvCxnSpPr/>
          <p:nvPr/>
        </p:nvCxnSpPr>
        <p:spPr>
          <a:xfrm flipH="1">
            <a:off x="11195782" y="4941104"/>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כותרת 1"/>
          <p:cNvSpPr txBox="1">
            <a:spLocks/>
          </p:cNvSpPr>
          <p:nvPr/>
        </p:nvSpPr>
        <p:spPr>
          <a:xfrm>
            <a:off x="8961513" y="4649652"/>
            <a:ext cx="2251280" cy="575320"/>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הקטנת מספר הגברים המעשנים </a:t>
            </a:r>
            <a:r>
              <a:rPr lang="he-IL" sz="1200" dirty="0" smtClean="0">
                <a:solidFill>
                  <a:prstClr val="black"/>
                </a:solidFill>
                <a:cs typeface="Arial"/>
              </a:rPr>
              <a:t>בדגש על החברה הערבית </a:t>
            </a:r>
            <a:endParaRPr lang="he-IL" sz="1200" dirty="0">
              <a:solidFill>
                <a:prstClr val="black"/>
              </a:solidFill>
              <a:cs typeface="Arial"/>
            </a:endParaRPr>
          </a:p>
        </p:txBody>
      </p:sp>
      <p:cxnSp>
        <p:nvCxnSpPr>
          <p:cNvPr id="34" name="Straight Connector 33"/>
          <p:cNvCxnSpPr/>
          <p:nvPr/>
        </p:nvCxnSpPr>
        <p:spPr>
          <a:xfrm>
            <a:off x="7452400" y="1902454"/>
            <a:ext cx="0" cy="56126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7153821" y="2463718"/>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כותרת 1"/>
          <p:cNvSpPr txBox="1">
            <a:spLocks/>
          </p:cNvSpPr>
          <p:nvPr/>
        </p:nvSpPr>
        <p:spPr>
          <a:xfrm>
            <a:off x="4919552" y="2172266"/>
            <a:ext cx="2251280" cy="666624"/>
          </a:xfrm>
          <a:prstGeom prst="roundRect">
            <a:avLst>
              <a:gd name="adj" fmla="val 50000"/>
            </a:avLst>
          </a:prstGeom>
          <a:solidFill>
            <a:srgbClr val="D9D9D9"/>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ירידה ברמת התחלואה והתמותה כתוצאה מזיהומים סביבתיים</a:t>
            </a:r>
          </a:p>
        </p:txBody>
      </p:sp>
      <p:cxnSp>
        <p:nvCxnSpPr>
          <p:cNvPr id="47" name="Straight Connector 46"/>
          <p:cNvCxnSpPr/>
          <p:nvPr/>
        </p:nvCxnSpPr>
        <p:spPr>
          <a:xfrm>
            <a:off x="3934906" y="1651727"/>
            <a:ext cx="0" cy="20038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כותרת 1"/>
          <p:cNvSpPr txBox="1">
            <a:spLocks/>
          </p:cNvSpPr>
          <p:nvPr/>
        </p:nvSpPr>
        <p:spPr>
          <a:xfrm>
            <a:off x="7428060" y="2579534"/>
            <a:ext cx="1944552"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יישום המלצות ועדת ההסדרה ויישום </a:t>
            </a:r>
            <a:r>
              <a:rPr lang="he-IL" sz="1050" dirty="0" err="1">
                <a:solidFill>
                  <a:prstClr val="black"/>
                </a:solidFill>
                <a:cs typeface="Arial"/>
              </a:rPr>
              <a:t>תוכנית</a:t>
            </a:r>
            <a:r>
              <a:rPr lang="he-IL" sz="1050" dirty="0">
                <a:solidFill>
                  <a:prstClr val="black"/>
                </a:solidFill>
                <a:cs typeface="Arial"/>
              </a:rPr>
              <a:t> </a:t>
            </a:r>
            <a:r>
              <a:rPr lang="he-IL" sz="1050" dirty="0" smtClean="0">
                <a:solidFill>
                  <a:prstClr val="black"/>
                </a:solidFill>
                <a:cs typeface="Arial"/>
              </a:rPr>
              <a:t>"</a:t>
            </a:r>
            <a:r>
              <a:rPr lang="he-IL" sz="1050" dirty="0" err="1" smtClean="0">
                <a:solidFill>
                  <a:prstClr val="black"/>
                </a:solidFill>
                <a:cs typeface="Arial"/>
              </a:rPr>
              <a:t>אפשריבריא</a:t>
            </a:r>
            <a:r>
              <a:rPr lang="he-IL" sz="1050" dirty="0" smtClean="0">
                <a:solidFill>
                  <a:prstClr val="black"/>
                </a:solidFill>
                <a:cs typeface="Arial"/>
              </a:rPr>
              <a:t>"</a:t>
            </a:r>
            <a:endParaRPr lang="he-IL" sz="1050" dirty="0">
              <a:solidFill>
                <a:prstClr val="black"/>
              </a:solidFill>
              <a:cs typeface="Arial"/>
            </a:endParaRPr>
          </a:p>
        </p:txBody>
      </p:sp>
      <p:sp>
        <p:nvSpPr>
          <p:cNvPr id="66" name="כותרת 1"/>
          <p:cNvSpPr txBox="1">
            <a:spLocks/>
          </p:cNvSpPr>
          <p:nvPr/>
        </p:nvSpPr>
        <p:spPr>
          <a:xfrm>
            <a:off x="7565913" y="4986847"/>
            <a:ext cx="1944552"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צמצום העישון ונזקיו </a:t>
            </a:r>
            <a:r>
              <a:rPr lang="he-IL" sz="1050" dirty="0" smtClean="0">
                <a:solidFill>
                  <a:prstClr val="black"/>
                </a:solidFill>
                <a:cs typeface="Arial"/>
              </a:rPr>
              <a:t>בדגש על החברה הערבית</a:t>
            </a:r>
            <a:endParaRPr lang="he-IL" sz="1050" dirty="0">
              <a:solidFill>
                <a:prstClr val="black"/>
              </a:solidFill>
              <a:cs typeface="Arial"/>
            </a:endParaRPr>
          </a:p>
        </p:txBody>
      </p:sp>
      <p:sp>
        <p:nvSpPr>
          <p:cNvPr id="42" name="כותרת 1"/>
          <p:cNvSpPr txBox="1">
            <a:spLocks/>
          </p:cNvSpPr>
          <p:nvPr/>
        </p:nvSpPr>
        <p:spPr>
          <a:xfrm>
            <a:off x="4340190" y="2579534"/>
            <a:ext cx="1944552" cy="529168"/>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גיבוש תכנית לאומית לבריאות וסביבה בשיתוף עם </a:t>
            </a:r>
            <a:r>
              <a:rPr lang="he-IL" sz="1050" dirty="0" err="1">
                <a:solidFill>
                  <a:prstClr val="black"/>
                </a:solidFill>
                <a:cs typeface="Arial"/>
              </a:rPr>
              <a:t>הגנ"ס</a:t>
            </a:r>
            <a:r>
              <a:rPr lang="he-IL" sz="1050" dirty="0">
                <a:solidFill>
                  <a:prstClr val="black"/>
                </a:solidFill>
                <a:cs typeface="Arial"/>
              </a:rPr>
              <a:t> ועיגונה בהחלטת ממשלה</a:t>
            </a:r>
          </a:p>
        </p:txBody>
      </p:sp>
      <p:sp>
        <p:nvSpPr>
          <p:cNvPr id="38" name="כותרת 1"/>
          <p:cNvSpPr txBox="1">
            <a:spLocks/>
          </p:cNvSpPr>
          <p:nvPr/>
        </p:nvSpPr>
        <p:spPr>
          <a:xfrm>
            <a:off x="1538551" y="2170620"/>
            <a:ext cx="2251280" cy="606022"/>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smtClean="0">
                <a:solidFill>
                  <a:prstClr val="black"/>
                </a:solidFill>
                <a:cs typeface="Arial"/>
              </a:rPr>
              <a:t>שיפור השירות הניתן ב"טיפות חלב", בדגש על 1,000 הראשונים</a:t>
            </a:r>
            <a:endParaRPr lang="he-IL" sz="1200" dirty="0">
              <a:solidFill>
                <a:prstClr val="black"/>
              </a:solidFill>
              <a:cs typeface="Arial"/>
            </a:endParaRPr>
          </a:p>
        </p:txBody>
      </p:sp>
      <p:sp>
        <p:nvSpPr>
          <p:cNvPr id="45" name="כותרת 1"/>
          <p:cNvSpPr txBox="1">
            <a:spLocks/>
          </p:cNvSpPr>
          <p:nvPr/>
        </p:nvSpPr>
        <p:spPr>
          <a:xfrm>
            <a:off x="7473421" y="3795853"/>
            <a:ext cx="1944552"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יישום המלצות </a:t>
            </a:r>
            <a:r>
              <a:rPr lang="he-IL" sz="1050" dirty="0" smtClean="0">
                <a:solidFill>
                  <a:prstClr val="black"/>
                </a:solidFill>
                <a:cs typeface="Arial"/>
              </a:rPr>
              <a:t>ועדת </a:t>
            </a:r>
            <a:r>
              <a:rPr lang="he-IL" sz="1050" dirty="0">
                <a:solidFill>
                  <a:prstClr val="black"/>
                </a:solidFill>
                <a:cs typeface="Arial"/>
              </a:rPr>
              <a:t>ההסדרה ויישום </a:t>
            </a:r>
            <a:r>
              <a:rPr lang="he-IL" sz="1050" dirty="0" err="1">
                <a:solidFill>
                  <a:prstClr val="black"/>
                </a:solidFill>
                <a:cs typeface="Arial"/>
              </a:rPr>
              <a:t>תוכנית</a:t>
            </a:r>
            <a:r>
              <a:rPr lang="he-IL" sz="1050" dirty="0">
                <a:solidFill>
                  <a:prstClr val="black"/>
                </a:solidFill>
                <a:cs typeface="Arial"/>
              </a:rPr>
              <a:t> </a:t>
            </a:r>
            <a:r>
              <a:rPr lang="he-IL" sz="1050" dirty="0" smtClean="0">
                <a:solidFill>
                  <a:prstClr val="black"/>
                </a:solidFill>
                <a:cs typeface="Arial"/>
              </a:rPr>
              <a:t>"</a:t>
            </a:r>
            <a:r>
              <a:rPr lang="he-IL" sz="1050" dirty="0" err="1" smtClean="0">
                <a:solidFill>
                  <a:prstClr val="black"/>
                </a:solidFill>
                <a:cs typeface="Arial"/>
              </a:rPr>
              <a:t>אפשריבריא</a:t>
            </a:r>
            <a:r>
              <a:rPr lang="he-IL" sz="1050" dirty="0" smtClean="0">
                <a:solidFill>
                  <a:prstClr val="black"/>
                </a:solidFill>
                <a:cs typeface="Arial"/>
              </a:rPr>
              <a:t>"</a:t>
            </a:r>
            <a:endParaRPr lang="he-IL" sz="1050" dirty="0">
              <a:solidFill>
                <a:prstClr val="black"/>
              </a:solidFill>
              <a:cs typeface="Arial"/>
            </a:endParaRPr>
          </a:p>
        </p:txBody>
      </p:sp>
      <p:sp>
        <p:nvSpPr>
          <p:cNvPr id="17" name="כותרת 1"/>
          <p:cNvSpPr txBox="1">
            <a:spLocks/>
          </p:cNvSpPr>
          <p:nvPr/>
        </p:nvSpPr>
        <p:spPr>
          <a:xfrm>
            <a:off x="1656767" y="1420050"/>
            <a:ext cx="2837518" cy="482404"/>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2000" dirty="0" smtClean="0">
                <a:solidFill>
                  <a:prstClr val="white"/>
                </a:solidFill>
                <a:cs typeface="Arial"/>
              </a:rPr>
              <a:t>רפואה מונעת</a:t>
            </a:r>
            <a:endParaRPr lang="he-IL" sz="2000" dirty="0">
              <a:solidFill>
                <a:prstClr val="white"/>
              </a:solidFill>
              <a:cs typeface="Arial"/>
            </a:endParaRPr>
          </a:p>
        </p:txBody>
      </p:sp>
      <p:sp>
        <p:nvSpPr>
          <p:cNvPr id="43" name="כותרת 1"/>
          <p:cNvSpPr txBox="1">
            <a:spLocks/>
          </p:cNvSpPr>
          <p:nvPr/>
        </p:nvSpPr>
        <p:spPr>
          <a:xfrm>
            <a:off x="369484" y="2593903"/>
            <a:ext cx="1495382" cy="365477"/>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התכנית לטיפות חלב</a:t>
            </a:r>
            <a:endParaRPr lang="he-IL" sz="1050" dirty="0">
              <a:solidFill>
                <a:prstClr val="black"/>
              </a:solidFill>
              <a:cs typeface="Arial"/>
            </a:endParaRPr>
          </a:p>
        </p:txBody>
      </p:sp>
      <p:sp>
        <p:nvSpPr>
          <p:cNvPr id="46" name="כותרת 1"/>
          <p:cNvSpPr txBox="1">
            <a:spLocks/>
          </p:cNvSpPr>
          <p:nvPr/>
        </p:nvSpPr>
        <p:spPr>
          <a:xfrm>
            <a:off x="417631" y="3735481"/>
            <a:ext cx="1495382"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תכנית לצמצום שפעת בקרב ילדים</a:t>
            </a:r>
            <a:endParaRPr lang="he-IL" sz="1050" dirty="0">
              <a:solidFill>
                <a:prstClr val="black"/>
              </a:solidFill>
              <a:cs typeface="Arial"/>
            </a:endParaRPr>
          </a:p>
        </p:txBody>
      </p:sp>
      <p:sp>
        <p:nvSpPr>
          <p:cNvPr id="32" name="מלבן 31"/>
          <p:cNvSpPr/>
          <p:nvPr/>
        </p:nvSpPr>
        <p:spPr>
          <a:xfrm>
            <a:off x="945809" y="0"/>
            <a:ext cx="11240960" cy="338554"/>
          </a:xfrm>
          <a:prstGeom prst="rect">
            <a:avLst/>
          </a:prstGeom>
        </p:spPr>
        <p:txBody>
          <a:bodyPr wrap="square">
            <a:spAutoFit/>
          </a:bodyPr>
          <a:lstStyle/>
          <a:p>
            <a:r>
              <a:rPr lang="he-IL" sz="16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עמודי האש של משרד הבריאות</a:t>
            </a:r>
            <a:endParaRPr lang="he-IL" sz="1600" b="1" dirty="0">
              <a:solidFill>
                <a:schemeClr val="accent1">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22610460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9" name="Straight Connector 38"/>
          <p:cNvCxnSpPr/>
          <p:nvPr/>
        </p:nvCxnSpPr>
        <p:spPr>
          <a:xfrm flipH="1">
            <a:off x="11644894" y="3936044"/>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כותרת 1"/>
          <p:cNvSpPr>
            <a:spLocks noGrp="1"/>
          </p:cNvSpPr>
          <p:nvPr>
            <p:ph type="title"/>
          </p:nvPr>
        </p:nvSpPr>
        <p:spPr>
          <a:xfrm>
            <a:off x="3153746" y="325672"/>
            <a:ext cx="5267225" cy="690591"/>
          </a:xfrm>
          <a:prstGeom prst="roundRect">
            <a:avLst>
              <a:gd name="adj" fmla="val 50000"/>
            </a:avLst>
          </a:prstGeom>
          <a:ln>
            <a:solidFill>
              <a:schemeClr val="tx1"/>
            </a:solidFill>
          </a:ln>
        </p:spPr>
        <p:txBody>
          <a:bodyPr>
            <a:normAutofit fontScale="90000"/>
          </a:bodyPr>
          <a:lstStyle/>
          <a:p>
            <a:pPr algn="ctr"/>
            <a:r>
              <a:rPr lang="he-IL" sz="3200" dirty="0">
                <a:cs typeface="+mn-cs"/>
              </a:rPr>
              <a:t>חיזוק היסודות – </a:t>
            </a:r>
            <a:r>
              <a:rPr lang="en-US" sz="3200" dirty="0">
                <a:cs typeface="+mn-cs"/>
              </a:rPr>
              <a:t/>
            </a:r>
            <a:br>
              <a:rPr lang="en-US" sz="3200" dirty="0">
                <a:cs typeface="+mn-cs"/>
              </a:rPr>
            </a:br>
            <a:r>
              <a:rPr lang="he-IL" sz="3200" dirty="0">
                <a:cs typeface="+mn-cs"/>
              </a:rPr>
              <a:t>איתנות מערכת הבריאות</a:t>
            </a:r>
          </a:p>
        </p:txBody>
      </p:sp>
      <p:cxnSp>
        <p:nvCxnSpPr>
          <p:cNvPr id="21" name="Straight Connector 20"/>
          <p:cNvCxnSpPr/>
          <p:nvPr/>
        </p:nvCxnSpPr>
        <p:spPr>
          <a:xfrm>
            <a:off x="11943473" y="1668705"/>
            <a:ext cx="0" cy="363921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11644894" y="2463718"/>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כותרת 1"/>
          <p:cNvSpPr txBox="1">
            <a:spLocks/>
          </p:cNvSpPr>
          <p:nvPr/>
        </p:nvSpPr>
        <p:spPr>
          <a:xfrm>
            <a:off x="9581878" y="2172266"/>
            <a:ext cx="2251280" cy="779285"/>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100" dirty="0">
                <a:solidFill>
                  <a:prstClr val="black"/>
                </a:solidFill>
                <a:cs typeface="Arial"/>
              </a:rPr>
              <a:t>ירידה בשיעור הגירעון של כלל השחקנים במערכת</a:t>
            </a:r>
          </a:p>
        </p:txBody>
      </p:sp>
      <p:cxnSp>
        <p:nvCxnSpPr>
          <p:cNvPr id="26" name="Straight Connector 25"/>
          <p:cNvCxnSpPr/>
          <p:nvPr/>
        </p:nvCxnSpPr>
        <p:spPr>
          <a:xfrm flipH="1">
            <a:off x="11644894" y="5307915"/>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כותרת 1"/>
          <p:cNvSpPr txBox="1">
            <a:spLocks/>
          </p:cNvSpPr>
          <p:nvPr/>
        </p:nvSpPr>
        <p:spPr>
          <a:xfrm>
            <a:off x="9581878" y="4974603"/>
            <a:ext cx="2251280"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100" dirty="0">
                <a:solidFill>
                  <a:prstClr val="black"/>
                </a:solidFill>
                <a:cs typeface="Arial"/>
              </a:rPr>
              <a:t>גידול במספר הניתוחים בהם נעשה תמחור לפי מאפייני חולה ומחלה</a:t>
            </a:r>
          </a:p>
        </p:txBody>
      </p:sp>
      <p:cxnSp>
        <p:nvCxnSpPr>
          <p:cNvPr id="34" name="Straight Connector 33"/>
          <p:cNvCxnSpPr/>
          <p:nvPr/>
        </p:nvCxnSpPr>
        <p:spPr>
          <a:xfrm>
            <a:off x="7128550" y="1807644"/>
            <a:ext cx="0" cy="19244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6820446" y="2463718"/>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כותרת 1"/>
          <p:cNvSpPr txBox="1">
            <a:spLocks/>
          </p:cNvSpPr>
          <p:nvPr/>
        </p:nvSpPr>
        <p:spPr>
          <a:xfrm>
            <a:off x="4572000" y="2172266"/>
            <a:ext cx="2265457"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100" dirty="0">
                <a:solidFill>
                  <a:prstClr val="black"/>
                </a:solidFill>
                <a:cs typeface="Arial"/>
              </a:rPr>
              <a:t>עלייה בשיעור הנשים מסך משרות הניהול הבכירות בבתי החולים ועלייה ברמת השילוב של </a:t>
            </a:r>
            <a:r>
              <a:rPr lang="he-IL" sz="1100" dirty="0" err="1">
                <a:solidFill>
                  <a:prstClr val="black"/>
                </a:solidFill>
                <a:cs typeface="Arial"/>
              </a:rPr>
              <a:t>אוכ</a:t>
            </a:r>
            <a:r>
              <a:rPr lang="he-IL" sz="1100" dirty="0">
                <a:solidFill>
                  <a:prstClr val="black"/>
                </a:solidFill>
                <a:cs typeface="Arial"/>
              </a:rPr>
              <a:t>' נוספות</a:t>
            </a:r>
          </a:p>
        </p:txBody>
      </p:sp>
      <p:cxnSp>
        <p:nvCxnSpPr>
          <p:cNvPr id="47" name="Straight Connector 46"/>
          <p:cNvCxnSpPr/>
          <p:nvPr/>
        </p:nvCxnSpPr>
        <p:spPr>
          <a:xfrm>
            <a:off x="3227511" y="1731004"/>
            <a:ext cx="0" cy="348540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2928930" y="2463718"/>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כותרת 1"/>
          <p:cNvSpPr txBox="1">
            <a:spLocks/>
          </p:cNvSpPr>
          <p:nvPr/>
        </p:nvSpPr>
        <p:spPr>
          <a:xfrm>
            <a:off x="694661" y="2172266"/>
            <a:ext cx="2251280"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100" dirty="0">
                <a:solidFill>
                  <a:prstClr val="black"/>
                </a:solidFill>
                <a:cs typeface="Arial"/>
              </a:rPr>
              <a:t>עלייה בשביעות רצון מסביבת המטופל</a:t>
            </a:r>
          </a:p>
        </p:txBody>
      </p:sp>
      <p:cxnSp>
        <p:nvCxnSpPr>
          <p:cNvPr id="50" name="Straight Connector 49"/>
          <p:cNvCxnSpPr/>
          <p:nvPr/>
        </p:nvCxnSpPr>
        <p:spPr>
          <a:xfrm flipH="1">
            <a:off x="2945939" y="5208352"/>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כותרת 1"/>
          <p:cNvSpPr txBox="1">
            <a:spLocks/>
          </p:cNvSpPr>
          <p:nvPr/>
        </p:nvSpPr>
        <p:spPr>
          <a:xfrm>
            <a:off x="694661" y="4895850"/>
            <a:ext cx="2251278" cy="725134"/>
          </a:xfrm>
          <a:prstGeom prst="roundRect">
            <a:avLst>
              <a:gd name="adj" fmla="val 50000"/>
            </a:avLst>
          </a:prstGeom>
          <a:solidFill>
            <a:srgbClr val="D9D9D9"/>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100" dirty="0" smtClean="0">
                <a:solidFill>
                  <a:prstClr val="black"/>
                </a:solidFill>
                <a:cs typeface="Arial"/>
              </a:rPr>
              <a:t>מלאי </a:t>
            </a:r>
            <a:r>
              <a:rPr lang="he-IL" sz="1100" dirty="0">
                <a:solidFill>
                  <a:prstClr val="black"/>
                </a:solidFill>
                <a:cs typeface="Arial"/>
              </a:rPr>
              <a:t>תכנוני בר יישום </a:t>
            </a:r>
            <a:r>
              <a:rPr lang="he-IL" sz="1100" dirty="0" smtClean="0">
                <a:solidFill>
                  <a:prstClr val="black"/>
                </a:solidFill>
                <a:cs typeface="Arial"/>
              </a:rPr>
              <a:t>בראייה ארוכת טווח </a:t>
            </a:r>
            <a:r>
              <a:rPr lang="he-IL" sz="1100" dirty="0">
                <a:solidFill>
                  <a:prstClr val="black"/>
                </a:solidFill>
                <a:cs typeface="Arial"/>
              </a:rPr>
              <a:t>(בפרט </a:t>
            </a:r>
            <a:r>
              <a:rPr lang="he-IL" sz="1100" dirty="0" smtClean="0">
                <a:solidFill>
                  <a:prstClr val="black"/>
                </a:solidFill>
                <a:cs typeface="Arial"/>
              </a:rPr>
              <a:t>בית חולים שקומי "</a:t>
            </a:r>
            <a:r>
              <a:rPr lang="he-IL" sz="1100" dirty="0" err="1" smtClean="0">
                <a:solidFill>
                  <a:prstClr val="black"/>
                </a:solidFill>
                <a:cs typeface="Arial"/>
              </a:rPr>
              <a:t>פוריה</a:t>
            </a:r>
            <a:r>
              <a:rPr lang="he-IL" sz="1100" dirty="0" smtClean="0">
                <a:solidFill>
                  <a:prstClr val="black"/>
                </a:solidFill>
                <a:cs typeface="Arial"/>
              </a:rPr>
              <a:t>", בתי חולים בבאר שבע ובקריות)</a:t>
            </a:r>
            <a:endParaRPr lang="he-IL" sz="1100" dirty="0">
              <a:solidFill>
                <a:prstClr val="black"/>
              </a:solidFill>
              <a:cs typeface="Arial"/>
            </a:endParaRPr>
          </a:p>
        </p:txBody>
      </p:sp>
      <p:cxnSp>
        <p:nvCxnSpPr>
          <p:cNvPr id="32" name="Straight Connector 31"/>
          <p:cNvCxnSpPr/>
          <p:nvPr/>
        </p:nvCxnSpPr>
        <p:spPr>
          <a:xfrm flipH="1">
            <a:off x="6837457" y="3744118"/>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כותרת 1"/>
          <p:cNvSpPr txBox="1">
            <a:spLocks/>
          </p:cNvSpPr>
          <p:nvPr/>
        </p:nvSpPr>
        <p:spPr>
          <a:xfrm>
            <a:off x="4623535" y="3414237"/>
            <a:ext cx="2265457"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100" dirty="0">
                <a:solidFill>
                  <a:prstClr val="black"/>
                </a:solidFill>
                <a:cs typeface="Arial"/>
              </a:rPr>
              <a:t>עלייה בשביעות רצון, שייכות ותחושת מסוגלות בקרב עובדים ומטפלים במערכת הבריאות </a:t>
            </a:r>
          </a:p>
        </p:txBody>
      </p:sp>
      <p:sp>
        <p:nvSpPr>
          <p:cNvPr id="57" name="כותרת 1"/>
          <p:cNvSpPr txBox="1">
            <a:spLocks/>
          </p:cNvSpPr>
          <p:nvPr/>
        </p:nvSpPr>
        <p:spPr>
          <a:xfrm>
            <a:off x="7596972" y="5250766"/>
            <a:ext cx="2169884" cy="467499"/>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השלמת עבודת המטה לתמחור דיפרנציאלי בניתוחי לב</a:t>
            </a:r>
            <a:endParaRPr lang="he-IL" sz="1050" dirty="0">
              <a:solidFill>
                <a:prstClr val="black"/>
              </a:solidFill>
              <a:cs typeface="Arial"/>
            </a:endParaRPr>
          </a:p>
        </p:txBody>
      </p:sp>
      <p:sp>
        <p:nvSpPr>
          <p:cNvPr id="62" name="כותרת 1"/>
          <p:cNvSpPr txBox="1">
            <a:spLocks/>
          </p:cNvSpPr>
          <p:nvPr/>
        </p:nvSpPr>
        <p:spPr>
          <a:xfrm>
            <a:off x="114300" y="2643630"/>
            <a:ext cx="2277666" cy="467499"/>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סקר </a:t>
            </a:r>
            <a:r>
              <a:rPr lang="he-IL" sz="1050" dirty="0">
                <a:solidFill>
                  <a:prstClr val="black"/>
                </a:solidFill>
                <a:cs typeface="Arial"/>
              </a:rPr>
              <a:t>שביעות רצון מטופלים במערכי הקהילה </a:t>
            </a:r>
            <a:r>
              <a:rPr lang="he-IL" sz="1050" dirty="0" smtClean="0">
                <a:solidFill>
                  <a:prstClr val="black"/>
                </a:solidFill>
                <a:cs typeface="Arial"/>
              </a:rPr>
              <a:t>והאשפוז</a:t>
            </a:r>
            <a:endParaRPr lang="he-IL" sz="1050" dirty="0">
              <a:solidFill>
                <a:prstClr val="black"/>
              </a:solidFill>
              <a:cs typeface="Arial"/>
            </a:endParaRPr>
          </a:p>
        </p:txBody>
      </p:sp>
      <p:sp>
        <p:nvSpPr>
          <p:cNvPr id="31" name="כותרת 1"/>
          <p:cNvSpPr txBox="1">
            <a:spLocks/>
          </p:cNvSpPr>
          <p:nvPr/>
        </p:nvSpPr>
        <p:spPr>
          <a:xfrm>
            <a:off x="9581878" y="3632149"/>
            <a:ext cx="2251280" cy="728056"/>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100" dirty="0">
                <a:solidFill>
                  <a:prstClr val="black"/>
                </a:solidFill>
                <a:cs typeface="Arial"/>
              </a:rPr>
              <a:t>עלייה בשיעור השחקנים </a:t>
            </a:r>
            <a:r>
              <a:rPr lang="he-IL" sz="1100" dirty="0" smtClean="0">
                <a:solidFill>
                  <a:prstClr val="black"/>
                </a:solidFill>
                <a:cs typeface="Arial"/>
              </a:rPr>
              <a:t>העומדים </a:t>
            </a:r>
            <a:r>
              <a:rPr lang="he-IL" sz="1100" dirty="0">
                <a:solidFill>
                  <a:prstClr val="black"/>
                </a:solidFill>
                <a:cs typeface="Arial"/>
              </a:rPr>
              <a:t>בתכנית העבודה </a:t>
            </a:r>
            <a:r>
              <a:rPr lang="he-IL" sz="1100" dirty="0" smtClean="0">
                <a:solidFill>
                  <a:prstClr val="black"/>
                </a:solidFill>
                <a:cs typeface="Arial"/>
              </a:rPr>
              <a:t>המתוקצבת</a:t>
            </a:r>
            <a:br>
              <a:rPr lang="he-IL" sz="1100" dirty="0" smtClean="0">
                <a:solidFill>
                  <a:prstClr val="black"/>
                </a:solidFill>
                <a:cs typeface="Arial"/>
              </a:rPr>
            </a:br>
            <a:r>
              <a:rPr lang="he-IL" sz="1100" dirty="0" smtClean="0">
                <a:solidFill>
                  <a:prstClr val="black"/>
                </a:solidFill>
                <a:cs typeface="Arial"/>
              </a:rPr>
              <a:t> </a:t>
            </a:r>
            <a:r>
              <a:rPr lang="he-IL" sz="1100" dirty="0">
                <a:solidFill>
                  <a:prstClr val="black"/>
                </a:solidFill>
                <a:cs typeface="Arial"/>
              </a:rPr>
              <a:t>באופן מלא</a:t>
            </a:r>
          </a:p>
        </p:txBody>
      </p:sp>
      <p:sp>
        <p:nvSpPr>
          <p:cNvPr id="40" name="כותרת 1"/>
          <p:cNvSpPr txBox="1">
            <a:spLocks/>
          </p:cNvSpPr>
          <p:nvPr/>
        </p:nvSpPr>
        <p:spPr>
          <a:xfrm>
            <a:off x="7608572" y="3944035"/>
            <a:ext cx="2228260" cy="467499"/>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מימוש יעדי החטיבה בהיבט ת"ע, הסכמים ורכש  ומערכות </a:t>
            </a:r>
            <a:r>
              <a:rPr lang="he-IL" sz="1050" dirty="0" smtClean="0">
                <a:solidFill>
                  <a:prstClr val="black"/>
                </a:solidFill>
                <a:cs typeface="Arial"/>
              </a:rPr>
              <a:t>מידע</a:t>
            </a:r>
            <a:endParaRPr lang="he-IL" sz="1050" dirty="0">
              <a:solidFill>
                <a:prstClr val="black"/>
              </a:solidFill>
              <a:cs typeface="Arial"/>
            </a:endParaRPr>
          </a:p>
        </p:txBody>
      </p:sp>
      <p:sp>
        <p:nvSpPr>
          <p:cNvPr id="41" name="כותרת 1"/>
          <p:cNvSpPr txBox="1">
            <a:spLocks/>
          </p:cNvSpPr>
          <p:nvPr/>
        </p:nvSpPr>
        <p:spPr>
          <a:xfrm>
            <a:off x="3359721" y="2679173"/>
            <a:ext cx="2352096" cy="467499"/>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מתודולוגיית מעקב אחר גיוון תעסוקתי ברמת המערכת וקביעת </a:t>
            </a:r>
            <a:r>
              <a:rPr lang="he-IL" sz="1050" dirty="0" smtClean="0">
                <a:solidFill>
                  <a:prstClr val="black"/>
                </a:solidFill>
                <a:cs typeface="Arial"/>
              </a:rPr>
              <a:t>יעדים</a:t>
            </a:r>
            <a:endParaRPr lang="he-IL" sz="1050" dirty="0">
              <a:solidFill>
                <a:prstClr val="black"/>
              </a:solidFill>
              <a:cs typeface="Arial"/>
            </a:endParaRPr>
          </a:p>
        </p:txBody>
      </p:sp>
      <p:sp>
        <p:nvSpPr>
          <p:cNvPr id="37" name="כותרת 1"/>
          <p:cNvSpPr txBox="1">
            <a:spLocks/>
          </p:cNvSpPr>
          <p:nvPr/>
        </p:nvSpPr>
        <p:spPr>
          <a:xfrm>
            <a:off x="3395629" y="3990122"/>
            <a:ext cx="2316188" cy="467499"/>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תכנית לאומית למניעה וצמצום שחיקה במקצועות במערכת </a:t>
            </a:r>
            <a:r>
              <a:rPr lang="he-IL" sz="1050" dirty="0" smtClean="0">
                <a:solidFill>
                  <a:prstClr val="black"/>
                </a:solidFill>
                <a:cs typeface="Arial"/>
              </a:rPr>
              <a:t>הבריאות</a:t>
            </a:r>
            <a:endParaRPr lang="he-IL" sz="1050" dirty="0">
              <a:solidFill>
                <a:prstClr val="black"/>
              </a:solidFill>
              <a:cs typeface="Arial"/>
            </a:endParaRPr>
          </a:p>
        </p:txBody>
      </p:sp>
      <p:sp>
        <p:nvSpPr>
          <p:cNvPr id="43" name="כותרת 1"/>
          <p:cNvSpPr txBox="1">
            <a:spLocks/>
          </p:cNvSpPr>
          <p:nvPr/>
        </p:nvSpPr>
        <p:spPr>
          <a:xfrm>
            <a:off x="7579162" y="2098556"/>
            <a:ext cx="2352096" cy="467499"/>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מודל פיקוח אפקטיבי לעמידת הקופות ביעדים </a:t>
            </a:r>
            <a:r>
              <a:rPr lang="he-IL" sz="1050" dirty="0" smtClean="0">
                <a:solidFill>
                  <a:prstClr val="black"/>
                </a:solidFill>
                <a:cs typeface="Arial"/>
              </a:rPr>
              <a:t>התקציביים</a:t>
            </a:r>
            <a:endParaRPr lang="he-IL" sz="1050" dirty="0">
              <a:solidFill>
                <a:prstClr val="black"/>
              </a:solidFill>
              <a:cs typeface="Arial"/>
            </a:endParaRPr>
          </a:p>
        </p:txBody>
      </p:sp>
      <p:sp>
        <p:nvSpPr>
          <p:cNvPr id="54" name="כותרת 1"/>
          <p:cNvSpPr txBox="1">
            <a:spLocks/>
          </p:cNvSpPr>
          <p:nvPr/>
        </p:nvSpPr>
        <p:spPr>
          <a:xfrm>
            <a:off x="114301" y="5506845"/>
            <a:ext cx="2277666" cy="467499"/>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הקמת שיקום </a:t>
            </a:r>
            <a:r>
              <a:rPr lang="he-IL" sz="1050" dirty="0" err="1" smtClean="0">
                <a:solidFill>
                  <a:prstClr val="black"/>
                </a:solidFill>
                <a:cs typeface="Arial"/>
              </a:rPr>
              <a:t>פוריה</a:t>
            </a:r>
            <a:endParaRPr lang="he-IL" sz="1050" dirty="0" smtClean="0">
              <a:solidFill>
                <a:prstClr val="black"/>
              </a:solidFill>
              <a:cs typeface="Arial"/>
            </a:endParaRPr>
          </a:p>
          <a:p>
            <a:r>
              <a:rPr lang="he-IL" sz="1050" dirty="0" smtClean="0">
                <a:solidFill>
                  <a:prstClr val="black"/>
                </a:solidFill>
                <a:cs typeface="Arial"/>
              </a:rPr>
              <a:t>בחירת מפעיל ב"ש</a:t>
            </a:r>
          </a:p>
          <a:p>
            <a:r>
              <a:rPr lang="he-IL" sz="1050" dirty="0" smtClean="0">
                <a:solidFill>
                  <a:prstClr val="black"/>
                </a:solidFill>
                <a:cs typeface="Arial"/>
              </a:rPr>
              <a:t>ת"ע להקמת בי"ח בקריות </a:t>
            </a:r>
            <a:endParaRPr lang="he-IL" sz="1050" dirty="0">
              <a:solidFill>
                <a:prstClr val="black"/>
              </a:solidFill>
              <a:cs typeface="Arial"/>
            </a:endParaRPr>
          </a:p>
        </p:txBody>
      </p:sp>
      <p:sp>
        <p:nvSpPr>
          <p:cNvPr id="42" name="כותרת 1"/>
          <p:cNvSpPr txBox="1">
            <a:spLocks/>
          </p:cNvSpPr>
          <p:nvPr/>
        </p:nvSpPr>
        <p:spPr>
          <a:xfrm>
            <a:off x="7601196" y="2611684"/>
            <a:ext cx="2352096" cy="467499"/>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מודל תקצוב והתחשבנות לאומי (יישום </a:t>
            </a:r>
            <a:r>
              <a:rPr lang="he-IL" sz="1050" dirty="0" err="1">
                <a:solidFill>
                  <a:prstClr val="black"/>
                </a:solidFill>
                <a:cs typeface="Arial"/>
              </a:rPr>
              <a:t>הקאפ</a:t>
            </a:r>
            <a:r>
              <a:rPr lang="he-IL" sz="1050" dirty="0">
                <a:solidFill>
                  <a:prstClr val="black"/>
                </a:solidFill>
                <a:cs typeface="Arial"/>
              </a:rPr>
              <a:t> ואלמנטים של תקצוב לאומי)</a:t>
            </a:r>
          </a:p>
        </p:txBody>
      </p:sp>
      <p:sp>
        <p:nvSpPr>
          <p:cNvPr id="38" name="כותרת 1"/>
          <p:cNvSpPr txBox="1">
            <a:spLocks/>
          </p:cNvSpPr>
          <p:nvPr/>
        </p:nvSpPr>
        <p:spPr>
          <a:xfrm>
            <a:off x="7596972" y="3146672"/>
            <a:ext cx="2352096" cy="467499"/>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פיקוח על מערך האשפוז הציבורי (תפיסת פיקוח ובקרה והתחלת מימוש מול ציבוריים)</a:t>
            </a:r>
            <a:endParaRPr lang="he-IL" sz="1050" dirty="0">
              <a:solidFill>
                <a:prstClr val="black"/>
              </a:solidFill>
              <a:cs typeface="Arial"/>
            </a:endParaRPr>
          </a:p>
        </p:txBody>
      </p:sp>
      <p:sp>
        <p:nvSpPr>
          <p:cNvPr id="19" name="כותרת 1"/>
          <p:cNvSpPr txBox="1">
            <a:spLocks/>
          </p:cNvSpPr>
          <p:nvPr/>
        </p:nvSpPr>
        <p:spPr>
          <a:xfrm>
            <a:off x="9279384" y="1178978"/>
            <a:ext cx="2837518" cy="723476"/>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600" dirty="0">
                <a:solidFill>
                  <a:prstClr val="white"/>
                </a:solidFill>
                <a:cs typeface="Arial"/>
              </a:rPr>
              <a:t>חיזוק התשתית הכלכלית של מע' הבריאות</a:t>
            </a:r>
          </a:p>
        </p:txBody>
      </p:sp>
      <p:cxnSp>
        <p:nvCxnSpPr>
          <p:cNvPr id="44" name="Straight Connector 43"/>
          <p:cNvCxnSpPr/>
          <p:nvPr/>
        </p:nvCxnSpPr>
        <p:spPr>
          <a:xfrm flipH="1">
            <a:off x="2945939" y="3636727"/>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כותרת 1"/>
          <p:cNvSpPr txBox="1">
            <a:spLocks/>
          </p:cNvSpPr>
          <p:nvPr/>
        </p:nvSpPr>
        <p:spPr>
          <a:xfrm>
            <a:off x="4771054" y="1178978"/>
            <a:ext cx="2837518" cy="723476"/>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600" dirty="0">
                <a:solidFill>
                  <a:prstClr val="white"/>
                </a:solidFill>
                <a:cs typeface="Arial"/>
              </a:rPr>
              <a:t>חיזוק התשתיות הניהוליות וכ"א מקצועי בהתאם לצרכי המערכת המשתנים</a:t>
            </a:r>
          </a:p>
        </p:txBody>
      </p:sp>
      <p:sp>
        <p:nvSpPr>
          <p:cNvPr id="17" name="כותרת 1"/>
          <p:cNvSpPr txBox="1">
            <a:spLocks/>
          </p:cNvSpPr>
          <p:nvPr/>
        </p:nvSpPr>
        <p:spPr>
          <a:xfrm>
            <a:off x="1014506" y="1178978"/>
            <a:ext cx="2837518" cy="723476"/>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600" dirty="0">
                <a:solidFill>
                  <a:prstClr val="white"/>
                </a:solidFill>
                <a:cs typeface="Arial"/>
              </a:rPr>
              <a:t>התאמת התשתיות הפיזיות לצורכי המטופלים</a:t>
            </a:r>
          </a:p>
        </p:txBody>
      </p:sp>
      <p:sp>
        <p:nvSpPr>
          <p:cNvPr id="52" name="כותרת 1"/>
          <p:cNvSpPr txBox="1">
            <a:spLocks/>
          </p:cNvSpPr>
          <p:nvPr/>
        </p:nvSpPr>
        <p:spPr>
          <a:xfrm>
            <a:off x="694661" y="3298837"/>
            <a:ext cx="2329579"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100" dirty="0">
                <a:solidFill>
                  <a:prstClr val="black"/>
                </a:solidFill>
                <a:cs typeface="Arial"/>
              </a:rPr>
              <a:t>העלאת רמת המוכנות בשגרה ובחירום בדגש על רעידות אדמה, שריפות ואיומי סייבר</a:t>
            </a:r>
          </a:p>
        </p:txBody>
      </p:sp>
      <p:sp>
        <p:nvSpPr>
          <p:cNvPr id="53" name="כותרת 1"/>
          <p:cNvSpPr txBox="1">
            <a:spLocks/>
          </p:cNvSpPr>
          <p:nvPr/>
        </p:nvSpPr>
        <p:spPr>
          <a:xfrm>
            <a:off x="114300" y="3867667"/>
            <a:ext cx="2282633" cy="78053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מינוי ראש אגף </a:t>
            </a:r>
            <a:r>
              <a:rPr lang="he-IL" sz="1050" dirty="0" err="1" smtClean="0">
                <a:solidFill>
                  <a:prstClr val="black"/>
                </a:solidFill>
                <a:cs typeface="Arial"/>
              </a:rPr>
              <a:t>ומתודלוגיה</a:t>
            </a:r>
            <a:r>
              <a:rPr lang="he-IL" sz="1050" dirty="0" smtClean="0">
                <a:solidFill>
                  <a:prstClr val="black"/>
                </a:solidFill>
                <a:cs typeface="Arial"/>
              </a:rPr>
              <a:t> לחמ"ל </a:t>
            </a:r>
            <a:r>
              <a:rPr lang="he-IL" sz="1050" dirty="0" err="1" smtClean="0">
                <a:solidFill>
                  <a:prstClr val="black"/>
                </a:solidFill>
                <a:cs typeface="Arial"/>
              </a:rPr>
              <a:t>ופו"ש</a:t>
            </a:r>
            <a:endParaRPr lang="he-IL" sz="1050" dirty="0" smtClean="0">
              <a:solidFill>
                <a:prstClr val="black"/>
              </a:solidFill>
              <a:cs typeface="Arial"/>
            </a:endParaRPr>
          </a:p>
          <a:p>
            <a:r>
              <a:rPr lang="he-IL" sz="1050" dirty="0" smtClean="0">
                <a:solidFill>
                  <a:prstClr val="black"/>
                </a:solidFill>
                <a:cs typeface="Arial"/>
              </a:rPr>
              <a:t>גיבוש ת"ע רב שנתית להעלאת רמת המוכנות בתיאום עם גורמי המטה האחרים בממשלה</a:t>
            </a:r>
            <a:endParaRPr lang="he-IL" sz="1050" dirty="0">
              <a:solidFill>
                <a:prstClr val="black"/>
              </a:solidFill>
              <a:cs typeface="Arial"/>
            </a:endParaRPr>
          </a:p>
        </p:txBody>
      </p:sp>
      <p:sp>
        <p:nvSpPr>
          <p:cNvPr id="46" name="מלבן 45"/>
          <p:cNvSpPr/>
          <p:nvPr/>
        </p:nvSpPr>
        <p:spPr>
          <a:xfrm>
            <a:off x="945809" y="0"/>
            <a:ext cx="11240960" cy="338554"/>
          </a:xfrm>
          <a:prstGeom prst="rect">
            <a:avLst/>
          </a:prstGeom>
        </p:spPr>
        <p:txBody>
          <a:bodyPr wrap="square">
            <a:spAutoFit/>
          </a:bodyPr>
          <a:lstStyle/>
          <a:p>
            <a:r>
              <a:rPr lang="he-IL" sz="16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עמודי האש של משרד הבריאות</a:t>
            </a:r>
            <a:endParaRPr lang="he-IL" sz="1600" b="1" dirty="0">
              <a:solidFill>
                <a:schemeClr val="accent1">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37477161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כותרת 1"/>
          <p:cNvSpPr>
            <a:spLocks noGrp="1"/>
          </p:cNvSpPr>
          <p:nvPr>
            <p:ph type="title"/>
          </p:nvPr>
        </p:nvSpPr>
        <p:spPr>
          <a:xfrm>
            <a:off x="3153746" y="325672"/>
            <a:ext cx="5267225" cy="690591"/>
          </a:xfrm>
          <a:prstGeom prst="roundRect">
            <a:avLst>
              <a:gd name="adj" fmla="val 50000"/>
            </a:avLst>
          </a:prstGeom>
          <a:ln>
            <a:solidFill>
              <a:schemeClr val="tx1"/>
            </a:solidFill>
          </a:ln>
        </p:spPr>
        <p:txBody>
          <a:bodyPr>
            <a:normAutofit fontScale="90000"/>
          </a:bodyPr>
          <a:lstStyle/>
          <a:p>
            <a:pPr algn="ctr"/>
            <a:r>
              <a:rPr lang="he-IL" sz="3200" dirty="0">
                <a:cs typeface="+mn-cs"/>
              </a:rPr>
              <a:t>מערכת הבריאות </a:t>
            </a:r>
            <a:r>
              <a:rPr lang="en-US" sz="3200" dirty="0">
                <a:cs typeface="+mn-cs"/>
              </a:rPr>
              <a:t/>
            </a:r>
            <a:br>
              <a:rPr lang="en-US" sz="3200" dirty="0">
                <a:cs typeface="+mn-cs"/>
              </a:rPr>
            </a:br>
            <a:r>
              <a:rPr lang="he-IL" sz="3200" dirty="0">
                <a:cs typeface="+mn-cs"/>
              </a:rPr>
              <a:t>בהתאם לאתגרי העתיד</a:t>
            </a:r>
          </a:p>
        </p:txBody>
      </p:sp>
      <p:sp>
        <p:nvSpPr>
          <p:cNvPr id="17" name="כותרת 1"/>
          <p:cNvSpPr txBox="1">
            <a:spLocks/>
          </p:cNvSpPr>
          <p:nvPr/>
        </p:nvSpPr>
        <p:spPr>
          <a:xfrm>
            <a:off x="1014506" y="1092390"/>
            <a:ext cx="2837518" cy="482404"/>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600" dirty="0">
                <a:solidFill>
                  <a:prstClr val="white"/>
                </a:solidFill>
                <a:cs typeface="Arial"/>
              </a:rPr>
              <a:t>חדשנות במערכת הבריאות</a:t>
            </a:r>
          </a:p>
        </p:txBody>
      </p:sp>
      <p:sp>
        <p:nvSpPr>
          <p:cNvPr id="19" name="כותרת 1"/>
          <p:cNvSpPr txBox="1">
            <a:spLocks/>
          </p:cNvSpPr>
          <p:nvPr/>
        </p:nvSpPr>
        <p:spPr>
          <a:xfrm>
            <a:off x="9081374" y="1092390"/>
            <a:ext cx="2837518" cy="482404"/>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600" dirty="0">
                <a:solidFill>
                  <a:prstClr val="white"/>
                </a:solidFill>
                <a:cs typeface="Arial"/>
              </a:rPr>
              <a:t>הערכות להכפלת מספר הקשישים במדינת ישראל</a:t>
            </a:r>
          </a:p>
        </p:txBody>
      </p:sp>
      <p:cxnSp>
        <p:nvCxnSpPr>
          <p:cNvPr id="21" name="Straight Connector 20"/>
          <p:cNvCxnSpPr/>
          <p:nvPr/>
        </p:nvCxnSpPr>
        <p:spPr>
          <a:xfrm flipH="1">
            <a:off x="11380321" y="1574795"/>
            <a:ext cx="1" cy="364744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11081742" y="2185334"/>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כותרת 1"/>
          <p:cNvSpPr txBox="1">
            <a:spLocks/>
          </p:cNvSpPr>
          <p:nvPr/>
        </p:nvSpPr>
        <p:spPr>
          <a:xfrm>
            <a:off x="8734231" y="1813787"/>
            <a:ext cx="2364522" cy="769424"/>
          </a:xfrm>
          <a:prstGeom prst="roundRect">
            <a:avLst>
              <a:gd name="adj" fmla="val 50000"/>
            </a:avLst>
          </a:prstGeom>
          <a:solidFill>
            <a:srgbClr val="D9D9D9"/>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קהילה – עלייה בשיעור הקשישים הסיעודיים הנמצאים בקהילה (במסגרת הרפורמה בסיעוד)</a:t>
            </a:r>
          </a:p>
        </p:txBody>
      </p:sp>
      <p:cxnSp>
        <p:nvCxnSpPr>
          <p:cNvPr id="26" name="Straight Connector 25"/>
          <p:cNvCxnSpPr/>
          <p:nvPr/>
        </p:nvCxnSpPr>
        <p:spPr>
          <a:xfrm flipH="1">
            <a:off x="11081741" y="3469808"/>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כותרת 1"/>
          <p:cNvSpPr txBox="1">
            <a:spLocks/>
          </p:cNvSpPr>
          <p:nvPr/>
        </p:nvSpPr>
        <p:spPr>
          <a:xfrm>
            <a:off x="8789600" y="3196585"/>
            <a:ext cx="2364522" cy="590478"/>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אשפוז – עלייה בשיעור מיטות גריאטריה פעילה, אקוטית, ממושכת ופנימית ל-1,000 בני 75+</a:t>
            </a:r>
          </a:p>
        </p:txBody>
      </p:sp>
      <p:cxnSp>
        <p:nvCxnSpPr>
          <p:cNvPr id="30" name="Straight Connector 29"/>
          <p:cNvCxnSpPr/>
          <p:nvPr/>
        </p:nvCxnSpPr>
        <p:spPr>
          <a:xfrm flipH="1">
            <a:off x="11081741" y="5222243"/>
            <a:ext cx="29857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כותרת 1"/>
          <p:cNvSpPr txBox="1">
            <a:spLocks/>
          </p:cNvSpPr>
          <p:nvPr/>
        </p:nvSpPr>
        <p:spPr>
          <a:xfrm>
            <a:off x="8717220" y="4824351"/>
            <a:ext cx="2364522" cy="701855"/>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רצף טיפולי – עלייה באחוז מקבלי חוק סיעוד המקבלים טיפול ייעודי למצבם על ידי קופות החולים</a:t>
            </a:r>
          </a:p>
        </p:txBody>
      </p:sp>
      <p:cxnSp>
        <p:nvCxnSpPr>
          <p:cNvPr id="34" name="Straight Connector 33"/>
          <p:cNvCxnSpPr/>
          <p:nvPr/>
        </p:nvCxnSpPr>
        <p:spPr>
          <a:xfrm>
            <a:off x="7418585" y="1692167"/>
            <a:ext cx="0" cy="167624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7119025" y="2180311"/>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כותרת 1"/>
          <p:cNvSpPr txBox="1">
            <a:spLocks/>
          </p:cNvSpPr>
          <p:nvPr/>
        </p:nvSpPr>
        <p:spPr>
          <a:xfrm>
            <a:off x="4657699" y="1837012"/>
            <a:ext cx="2561848"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עלייה בשיעור החולים הכרוניים המקבלים ייעוץ </a:t>
            </a:r>
            <a:r>
              <a:rPr lang="he-IL" sz="1200" dirty="0" smtClean="0">
                <a:solidFill>
                  <a:prstClr val="black"/>
                </a:solidFill>
                <a:cs typeface="Arial"/>
              </a:rPr>
              <a:t>תרופתי </a:t>
            </a:r>
            <a:endParaRPr lang="he-IL" sz="1200" dirty="0">
              <a:solidFill>
                <a:prstClr val="black"/>
              </a:solidFill>
              <a:cs typeface="Arial"/>
            </a:endParaRPr>
          </a:p>
        </p:txBody>
      </p:sp>
      <p:cxnSp>
        <p:nvCxnSpPr>
          <p:cNvPr id="47" name="Straight Connector 46"/>
          <p:cNvCxnSpPr/>
          <p:nvPr/>
        </p:nvCxnSpPr>
        <p:spPr>
          <a:xfrm flipH="1">
            <a:off x="3252537" y="1574794"/>
            <a:ext cx="1" cy="315983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2945941" y="1925034"/>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כותרת 1"/>
          <p:cNvSpPr txBox="1">
            <a:spLocks/>
          </p:cNvSpPr>
          <p:nvPr/>
        </p:nvSpPr>
        <p:spPr>
          <a:xfrm>
            <a:off x="172564" y="1664146"/>
            <a:ext cx="2764872" cy="521327"/>
          </a:xfrm>
          <a:prstGeom prst="roundRect">
            <a:avLst>
              <a:gd name="adj" fmla="val 50000"/>
            </a:avLst>
          </a:prstGeom>
          <a:solidFill>
            <a:schemeClr val="bg1">
              <a:lumMod val="85000"/>
            </a:schemeClr>
          </a:solidFill>
          <a:ln>
            <a:solidFill>
              <a:schemeClr val="bg1"/>
            </a:solid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גידול במספר </a:t>
            </a:r>
            <a:r>
              <a:rPr lang="he-IL" sz="1200" dirty="0" smtClean="0">
                <a:solidFill>
                  <a:prstClr val="black"/>
                </a:solidFill>
                <a:cs typeface="Arial"/>
              </a:rPr>
              <a:t>האינטראקציות הרפואיות, </a:t>
            </a:r>
            <a:r>
              <a:rPr lang="he-IL" sz="1200" dirty="0">
                <a:solidFill>
                  <a:prstClr val="black"/>
                </a:solidFill>
                <a:cs typeface="Arial"/>
              </a:rPr>
              <a:t>המבוססות על טכנולוגיית רפואה מרחוק</a:t>
            </a:r>
          </a:p>
        </p:txBody>
      </p:sp>
      <p:cxnSp>
        <p:nvCxnSpPr>
          <p:cNvPr id="32" name="Straight Connector 31"/>
          <p:cNvCxnSpPr/>
          <p:nvPr/>
        </p:nvCxnSpPr>
        <p:spPr>
          <a:xfrm flipH="1">
            <a:off x="7113133" y="3371753"/>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כותרת 1"/>
          <p:cNvSpPr txBox="1">
            <a:spLocks/>
          </p:cNvSpPr>
          <p:nvPr/>
        </p:nvSpPr>
        <p:spPr>
          <a:xfrm>
            <a:off x="4657699" y="3074136"/>
            <a:ext cx="2561848" cy="729935"/>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עלייה בשיעור החולים הכרוניים המורכבים המקבלים טיפול באמצעות "מנהל מקרה" </a:t>
            </a:r>
            <a:endParaRPr lang="he-IL" sz="1200" dirty="0">
              <a:solidFill>
                <a:srgbClr val="5B9BD5">
                  <a:lumMod val="75000"/>
                </a:srgbClr>
              </a:solidFill>
              <a:cs typeface="Arial"/>
            </a:endParaRPr>
          </a:p>
        </p:txBody>
      </p:sp>
      <p:sp>
        <p:nvSpPr>
          <p:cNvPr id="43" name="כותרת 1"/>
          <p:cNvSpPr txBox="1">
            <a:spLocks/>
          </p:cNvSpPr>
          <p:nvPr/>
        </p:nvSpPr>
        <p:spPr>
          <a:xfrm>
            <a:off x="387522" y="2148698"/>
            <a:ext cx="2352096" cy="404547"/>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err="1">
                <a:solidFill>
                  <a:prstClr val="black"/>
                </a:solidFill>
                <a:cs typeface="Arial"/>
              </a:rPr>
              <a:t>אסדרת</a:t>
            </a:r>
            <a:r>
              <a:rPr lang="he-IL" sz="1050" dirty="0">
                <a:solidFill>
                  <a:prstClr val="black"/>
                </a:solidFill>
                <a:cs typeface="Arial"/>
              </a:rPr>
              <a:t> השימוש בכלים טכנולוגים למתן </a:t>
            </a:r>
            <a:r>
              <a:rPr lang="he-IL" sz="1050" dirty="0" smtClean="0">
                <a:solidFill>
                  <a:prstClr val="black"/>
                </a:solidFill>
                <a:cs typeface="Arial"/>
              </a:rPr>
              <a:t>טיפול</a:t>
            </a:r>
            <a:endParaRPr lang="he-IL" sz="1050" dirty="0">
              <a:solidFill>
                <a:prstClr val="black"/>
              </a:solidFill>
              <a:cs typeface="Arial"/>
            </a:endParaRPr>
          </a:p>
        </p:txBody>
      </p:sp>
      <p:sp>
        <p:nvSpPr>
          <p:cNvPr id="51" name="כותרת 1"/>
          <p:cNvSpPr txBox="1">
            <a:spLocks/>
          </p:cNvSpPr>
          <p:nvPr/>
        </p:nvSpPr>
        <p:spPr>
          <a:xfrm>
            <a:off x="181134" y="2970850"/>
            <a:ext cx="2764872" cy="601025"/>
          </a:xfrm>
          <a:prstGeom prst="roundRect">
            <a:avLst>
              <a:gd name="adj" fmla="val 50000"/>
            </a:avLst>
          </a:prstGeom>
          <a:solidFill>
            <a:schemeClr val="bg1">
              <a:lumMod val="85000"/>
            </a:schemeClr>
          </a:solidFill>
          <a:ln>
            <a:solidFill>
              <a:schemeClr val="bg1"/>
            </a:solid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smtClean="0">
                <a:solidFill>
                  <a:prstClr val="black"/>
                </a:solidFill>
                <a:cs typeface="Arial"/>
              </a:rPr>
              <a:t>עלייה בשיעור </a:t>
            </a:r>
            <a:r>
              <a:rPr lang="he-IL" sz="1200" dirty="0">
                <a:solidFill>
                  <a:prstClr val="black"/>
                </a:solidFill>
                <a:cs typeface="Arial"/>
              </a:rPr>
              <a:t>ההשקעה </a:t>
            </a:r>
            <a:r>
              <a:rPr lang="he-IL" sz="1200" dirty="0" smtClean="0">
                <a:solidFill>
                  <a:prstClr val="black"/>
                </a:solidFill>
                <a:cs typeface="Arial"/>
              </a:rPr>
              <a:t>במו"פ, במספר </a:t>
            </a:r>
            <a:r>
              <a:rPr lang="he-IL" sz="1200" dirty="0">
                <a:solidFill>
                  <a:prstClr val="black"/>
                </a:solidFill>
                <a:cs typeface="Arial"/>
              </a:rPr>
              <a:t>הניסויים קליניים </a:t>
            </a:r>
            <a:r>
              <a:rPr lang="he-IL" sz="1200" dirty="0" smtClean="0">
                <a:solidFill>
                  <a:prstClr val="black"/>
                </a:solidFill>
                <a:cs typeface="Arial"/>
              </a:rPr>
              <a:t>ובמחקרי </a:t>
            </a:r>
            <a:r>
              <a:rPr lang="he-IL" sz="1200" dirty="0">
                <a:solidFill>
                  <a:prstClr val="black"/>
                </a:solidFill>
                <a:cs typeface="Arial"/>
              </a:rPr>
              <a:t>מאגרי מידע</a:t>
            </a:r>
          </a:p>
        </p:txBody>
      </p:sp>
      <p:sp>
        <p:nvSpPr>
          <p:cNvPr id="52" name="כותרת 1"/>
          <p:cNvSpPr txBox="1">
            <a:spLocks/>
          </p:cNvSpPr>
          <p:nvPr/>
        </p:nvSpPr>
        <p:spPr>
          <a:xfrm>
            <a:off x="8008332" y="3705367"/>
            <a:ext cx="2352096" cy="386984"/>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תכנית </a:t>
            </a:r>
            <a:r>
              <a:rPr lang="he-IL" sz="1050" dirty="0" smtClean="0">
                <a:solidFill>
                  <a:prstClr val="black"/>
                </a:solidFill>
                <a:cs typeface="Arial"/>
              </a:rPr>
              <a:t>תוספת מיטות </a:t>
            </a:r>
            <a:r>
              <a:rPr lang="he-IL" sz="1050" dirty="0">
                <a:solidFill>
                  <a:prstClr val="black"/>
                </a:solidFill>
                <a:cs typeface="Arial"/>
              </a:rPr>
              <a:t>(הסכם בריאות אוצר</a:t>
            </a:r>
            <a:r>
              <a:rPr lang="he-IL" sz="1050" dirty="0" smtClean="0">
                <a:solidFill>
                  <a:prstClr val="black"/>
                </a:solidFill>
                <a:cs typeface="Arial"/>
              </a:rPr>
              <a:t>)</a:t>
            </a:r>
            <a:endParaRPr lang="he-IL" sz="1050" dirty="0">
              <a:solidFill>
                <a:prstClr val="black"/>
              </a:solidFill>
              <a:cs typeface="Arial"/>
            </a:endParaRPr>
          </a:p>
        </p:txBody>
      </p:sp>
      <p:sp>
        <p:nvSpPr>
          <p:cNvPr id="54" name="כותרת 1"/>
          <p:cNvSpPr txBox="1">
            <a:spLocks/>
          </p:cNvSpPr>
          <p:nvPr/>
        </p:nvSpPr>
        <p:spPr>
          <a:xfrm>
            <a:off x="7914020" y="2462122"/>
            <a:ext cx="2352096" cy="386984"/>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רפורמה </a:t>
            </a:r>
            <a:r>
              <a:rPr lang="he-IL" sz="1050" dirty="0" smtClean="0">
                <a:solidFill>
                  <a:prstClr val="black"/>
                </a:solidFill>
                <a:cs typeface="Arial"/>
              </a:rPr>
              <a:t>בסיעוד</a:t>
            </a:r>
            <a:endParaRPr lang="he-IL" sz="1050" dirty="0">
              <a:solidFill>
                <a:prstClr val="black"/>
              </a:solidFill>
              <a:cs typeface="Arial"/>
            </a:endParaRPr>
          </a:p>
        </p:txBody>
      </p:sp>
      <p:sp>
        <p:nvSpPr>
          <p:cNvPr id="55" name="כותרת 1"/>
          <p:cNvSpPr txBox="1">
            <a:spLocks/>
          </p:cNvSpPr>
          <p:nvPr/>
        </p:nvSpPr>
        <p:spPr>
          <a:xfrm>
            <a:off x="8002242" y="5443668"/>
            <a:ext cx="2352096" cy="386984"/>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תכנית תמריצים  - למקבלי חוק סיעוד המקבלים טיפול ייעודי ע"י קופ"ח</a:t>
            </a:r>
            <a:endParaRPr lang="he-IL" sz="1050" dirty="0">
              <a:solidFill>
                <a:prstClr val="black"/>
              </a:solidFill>
              <a:cs typeface="Arial"/>
            </a:endParaRPr>
          </a:p>
        </p:txBody>
      </p:sp>
      <p:sp>
        <p:nvSpPr>
          <p:cNvPr id="56" name="כותרת 1"/>
          <p:cNvSpPr txBox="1">
            <a:spLocks/>
          </p:cNvSpPr>
          <p:nvPr/>
        </p:nvSpPr>
        <p:spPr>
          <a:xfrm>
            <a:off x="4029464" y="3828406"/>
            <a:ext cx="2595061" cy="392216"/>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"מנהל מקרה" </a:t>
            </a:r>
            <a:r>
              <a:rPr lang="he-IL" sz="1050" dirty="0">
                <a:solidFill>
                  <a:prstClr val="black"/>
                </a:solidFill>
                <a:cs typeface="Arial"/>
              </a:rPr>
              <a:t>– </a:t>
            </a:r>
            <a:r>
              <a:rPr lang="he-IL" sz="1050" dirty="0" smtClean="0">
                <a:solidFill>
                  <a:prstClr val="black"/>
                </a:solidFill>
                <a:cs typeface="Arial"/>
              </a:rPr>
              <a:t>בחינה וגיבוש קונספט</a:t>
            </a:r>
            <a:endParaRPr lang="he-IL" sz="1050" dirty="0">
              <a:solidFill>
                <a:prstClr val="black"/>
              </a:solidFill>
              <a:cs typeface="Arial"/>
            </a:endParaRPr>
          </a:p>
          <a:p>
            <a:r>
              <a:rPr lang="he-IL" sz="1050" dirty="0">
                <a:solidFill>
                  <a:srgbClr val="5B9BD5">
                    <a:lumMod val="75000"/>
                  </a:srgbClr>
                </a:solidFill>
                <a:cs typeface="Arial"/>
              </a:rPr>
              <a:t>(משותף למטופל במרכז</a:t>
            </a:r>
            <a:r>
              <a:rPr lang="he-IL" sz="1050" dirty="0" smtClean="0">
                <a:solidFill>
                  <a:srgbClr val="5B9BD5">
                    <a:lumMod val="75000"/>
                  </a:srgbClr>
                </a:solidFill>
                <a:cs typeface="Arial"/>
              </a:rPr>
              <a:t>)</a:t>
            </a:r>
            <a:endParaRPr lang="he-IL" sz="1050" dirty="0">
              <a:solidFill>
                <a:srgbClr val="5B9BD5">
                  <a:lumMod val="75000"/>
                </a:srgbClr>
              </a:solidFill>
              <a:cs typeface="Arial"/>
            </a:endParaRPr>
          </a:p>
        </p:txBody>
      </p:sp>
      <p:cxnSp>
        <p:nvCxnSpPr>
          <p:cNvPr id="38" name="Straight Connector 45"/>
          <p:cNvCxnSpPr/>
          <p:nvPr/>
        </p:nvCxnSpPr>
        <p:spPr>
          <a:xfrm flipH="1">
            <a:off x="2937436" y="4734629"/>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5"/>
          <p:cNvCxnSpPr/>
          <p:nvPr/>
        </p:nvCxnSpPr>
        <p:spPr>
          <a:xfrm flipH="1">
            <a:off x="2966269" y="3387460"/>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8" name="כותרת 1"/>
          <p:cNvSpPr txBox="1">
            <a:spLocks/>
          </p:cNvSpPr>
          <p:nvPr/>
        </p:nvSpPr>
        <p:spPr>
          <a:xfrm>
            <a:off x="387522" y="3543228"/>
            <a:ext cx="2383013" cy="677394"/>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err="1" smtClean="0">
                <a:solidFill>
                  <a:prstClr val="black"/>
                </a:solidFill>
                <a:cs typeface="Arial"/>
              </a:rPr>
              <a:t>אסדרת</a:t>
            </a:r>
            <a:r>
              <a:rPr lang="he-IL" sz="1050" dirty="0" smtClean="0">
                <a:solidFill>
                  <a:prstClr val="black"/>
                </a:solidFill>
                <a:cs typeface="Arial"/>
              </a:rPr>
              <a:t> שימוש משני במידע</a:t>
            </a:r>
          </a:p>
          <a:p>
            <a:r>
              <a:rPr lang="he-IL" sz="1050" dirty="0" smtClean="0">
                <a:solidFill>
                  <a:prstClr val="black"/>
                </a:solidFill>
                <a:cs typeface="Arial"/>
              </a:rPr>
              <a:t>חברה רב לאומית</a:t>
            </a:r>
          </a:p>
          <a:p>
            <a:r>
              <a:rPr lang="en-US" sz="1050" dirty="0" smtClean="0">
                <a:solidFill>
                  <a:prstClr val="black"/>
                </a:solidFill>
              </a:rPr>
              <a:t>ICD</a:t>
            </a:r>
            <a:r>
              <a:rPr lang="he-IL" sz="1050" dirty="0" smtClean="0">
                <a:solidFill>
                  <a:prstClr val="black"/>
                </a:solidFill>
                <a:cs typeface="Arial"/>
              </a:rPr>
              <a:t>10</a:t>
            </a:r>
            <a:endParaRPr lang="he-IL" sz="1050" dirty="0">
              <a:solidFill>
                <a:prstClr val="black"/>
              </a:solidFill>
              <a:cs typeface="Arial"/>
            </a:endParaRPr>
          </a:p>
        </p:txBody>
      </p:sp>
      <p:sp>
        <p:nvSpPr>
          <p:cNvPr id="37" name="כותרת 1"/>
          <p:cNvSpPr txBox="1">
            <a:spLocks/>
          </p:cNvSpPr>
          <p:nvPr/>
        </p:nvSpPr>
        <p:spPr>
          <a:xfrm>
            <a:off x="4067873" y="2413476"/>
            <a:ext cx="2595061" cy="392216"/>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הטמעת מבחן התמיכה לייעוץ רוקחי</a:t>
            </a:r>
          </a:p>
        </p:txBody>
      </p:sp>
      <p:sp>
        <p:nvSpPr>
          <p:cNvPr id="39" name="כותרת 1"/>
          <p:cNvSpPr txBox="1">
            <a:spLocks/>
          </p:cNvSpPr>
          <p:nvPr/>
        </p:nvSpPr>
        <p:spPr>
          <a:xfrm>
            <a:off x="8022928" y="4169028"/>
            <a:ext cx="2352096" cy="386984"/>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תכנית </a:t>
            </a:r>
            <a:r>
              <a:rPr lang="he-IL" sz="1050" dirty="0">
                <a:solidFill>
                  <a:prstClr val="black"/>
                </a:solidFill>
                <a:cs typeface="Arial"/>
              </a:rPr>
              <a:t>לפתיחת מיטות לאשפוז </a:t>
            </a:r>
            <a:r>
              <a:rPr lang="he-IL" sz="1050" dirty="0" smtClean="0">
                <a:solidFill>
                  <a:prstClr val="black"/>
                </a:solidFill>
                <a:cs typeface="Arial"/>
              </a:rPr>
              <a:t>סיעודי</a:t>
            </a:r>
            <a:endParaRPr lang="he-IL" sz="1050" dirty="0">
              <a:solidFill>
                <a:prstClr val="black"/>
              </a:solidFill>
              <a:cs typeface="Arial"/>
            </a:endParaRPr>
          </a:p>
        </p:txBody>
      </p:sp>
      <p:sp>
        <p:nvSpPr>
          <p:cNvPr id="18" name="כותרת 1"/>
          <p:cNvSpPr txBox="1">
            <a:spLocks/>
          </p:cNvSpPr>
          <p:nvPr/>
        </p:nvSpPr>
        <p:spPr>
          <a:xfrm>
            <a:off x="4771054" y="1092389"/>
            <a:ext cx="3245186" cy="668497"/>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600" dirty="0" smtClean="0">
                <a:solidFill>
                  <a:prstClr val="white"/>
                </a:solidFill>
                <a:cs typeface="Arial"/>
              </a:rPr>
              <a:t>היערכות לגידול </a:t>
            </a:r>
            <a:r>
              <a:rPr lang="he-IL" sz="1600" dirty="0">
                <a:solidFill>
                  <a:prstClr val="white"/>
                </a:solidFill>
                <a:cs typeface="Arial"/>
              </a:rPr>
              <a:t>בשיעור החולים הכרוניים  </a:t>
            </a:r>
            <a:r>
              <a:rPr lang="he-IL" sz="1600" dirty="0" smtClean="0">
                <a:solidFill>
                  <a:prstClr val="white"/>
                </a:solidFill>
                <a:cs typeface="Arial"/>
              </a:rPr>
              <a:t>המורכבים</a:t>
            </a:r>
            <a:endParaRPr lang="he-IL" sz="1600" dirty="0">
              <a:solidFill>
                <a:prstClr val="white"/>
              </a:solidFill>
              <a:cs typeface="Arial"/>
            </a:endParaRPr>
          </a:p>
        </p:txBody>
      </p:sp>
      <p:sp>
        <p:nvSpPr>
          <p:cNvPr id="57" name="כותרת 1"/>
          <p:cNvSpPr txBox="1">
            <a:spLocks/>
          </p:cNvSpPr>
          <p:nvPr/>
        </p:nvSpPr>
        <p:spPr>
          <a:xfrm>
            <a:off x="248941" y="4455119"/>
            <a:ext cx="2764872" cy="559020"/>
          </a:xfrm>
          <a:prstGeom prst="roundRect">
            <a:avLst>
              <a:gd name="adj" fmla="val 50000"/>
            </a:avLst>
          </a:prstGeom>
          <a:solidFill>
            <a:schemeClr val="bg1">
              <a:lumMod val="85000"/>
            </a:schemeClr>
          </a:solidFill>
          <a:ln>
            <a:solidFill>
              <a:schemeClr val="bg1"/>
            </a:solid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smtClean="0">
                <a:solidFill>
                  <a:prstClr val="black"/>
                </a:solidFill>
                <a:cs typeface="Arial"/>
              </a:rPr>
              <a:t>גידול במספר המתנדבים לגביהם יש אינטגרציה של מידע</a:t>
            </a:r>
            <a:endParaRPr lang="he-IL" sz="1200" dirty="0">
              <a:solidFill>
                <a:srgbClr val="FF0000"/>
              </a:solidFill>
              <a:cs typeface="Arial"/>
            </a:endParaRPr>
          </a:p>
        </p:txBody>
      </p:sp>
      <p:sp>
        <p:nvSpPr>
          <p:cNvPr id="61" name="כותרת 1"/>
          <p:cNvSpPr txBox="1">
            <a:spLocks/>
          </p:cNvSpPr>
          <p:nvPr/>
        </p:nvSpPr>
        <p:spPr>
          <a:xfrm>
            <a:off x="387522" y="4945401"/>
            <a:ext cx="2291419" cy="408552"/>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קידום מיזם בריאות האדם</a:t>
            </a:r>
            <a:endParaRPr lang="he-IL" sz="1050" dirty="0">
              <a:solidFill>
                <a:prstClr val="black"/>
              </a:solidFill>
              <a:cs typeface="Arial"/>
            </a:endParaRPr>
          </a:p>
        </p:txBody>
      </p:sp>
      <p:sp>
        <p:nvSpPr>
          <p:cNvPr id="41" name="מלבן 40"/>
          <p:cNvSpPr/>
          <p:nvPr/>
        </p:nvSpPr>
        <p:spPr>
          <a:xfrm>
            <a:off x="945809" y="0"/>
            <a:ext cx="11240960" cy="338554"/>
          </a:xfrm>
          <a:prstGeom prst="rect">
            <a:avLst/>
          </a:prstGeom>
        </p:spPr>
        <p:txBody>
          <a:bodyPr wrap="square">
            <a:spAutoFit/>
          </a:bodyPr>
          <a:lstStyle/>
          <a:p>
            <a:r>
              <a:rPr lang="he-IL" sz="16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עמודי האש של משרד הבריאות</a:t>
            </a:r>
            <a:endParaRPr lang="he-IL" sz="1600" b="1" dirty="0">
              <a:solidFill>
                <a:schemeClr val="accent1">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5637898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כותרת 1"/>
          <p:cNvSpPr>
            <a:spLocks noGrp="1"/>
          </p:cNvSpPr>
          <p:nvPr>
            <p:ph type="title"/>
          </p:nvPr>
        </p:nvSpPr>
        <p:spPr>
          <a:xfrm>
            <a:off x="3153746" y="325672"/>
            <a:ext cx="5267225" cy="690591"/>
          </a:xfrm>
          <a:prstGeom prst="roundRect">
            <a:avLst>
              <a:gd name="adj" fmla="val 50000"/>
            </a:avLst>
          </a:prstGeom>
          <a:ln>
            <a:solidFill>
              <a:schemeClr val="tx1"/>
            </a:solidFill>
          </a:ln>
        </p:spPr>
        <p:txBody>
          <a:bodyPr>
            <a:normAutofit fontScale="90000"/>
          </a:bodyPr>
          <a:lstStyle/>
          <a:p>
            <a:pPr algn="ctr"/>
            <a:r>
              <a:rPr lang="he-IL" sz="3200" dirty="0">
                <a:latin typeface="Arial" panose="020B0604020202020204" pitchFamily="34" charset="0"/>
                <a:cs typeface="Arial" panose="020B0604020202020204" pitchFamily="34" charset="0"/>
              </a:rPr>
              <a:t>המטופל במרכז</a:t>
            </a:r>
          </a:p>
        </p:txBody>
      </p:sp>
      <p:sp>
        <p:nvSpPr>
          <p:cNvPr id="17" name="כותרת 1"/>
          <p:cNvSpPr txBox="1">
            <a:spLocks/>
          </p:cNvSpPr>
          <p:nvPr/>
        </p:nvSpPr>
        <p:spPr>
          <a:xfrm>
            <a:off x="64313" y="1071496"/>
            <a:ext cx="3673583" cy="467690"/>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600" dirty="0">
                <a:solidFill>
                  <a:prstClr val="white"/>
                </a:solidFill>
                <a:latin typeface="Arial" panose="020B0604020202020204" pitchFamily="34" charset="0"/>
                <a:cs typeface="Arial" panose="020B0604020202020204" pitchFamily="34" charset="0"/>
              </a:rPr>
              <a:t>תהליכים ממוקדים באוכלוסיות </a:t>
            </a:r>
            <a:r>
              <a:rPr lang="he-IL" sz="1600" dirty="0" smtClean="0">
                <a:solidFill>
                  <a:prstClr val="white"/>
                </a:solidFill>
                <a:latin typeface="Arial" panose="020B0604020202020204" pitchFamily="34" charset="0"/>
                <a:cs typeface="Arial" panose="020B0604020202020204" pitchFamily="34" charset="0"/>
              </a:rPr>
              <a:t>יעד</a:t>
            </a:r>
            <a:endParaRPr lang="he-IL" sz="1600" dirty="0">
              <a:solidFill>
                <a:prstClr val="white"/>
              </a:solidFill>
              <a:latin typeface="Arial" panose="020B0604020202020204" pitchFamily="34" charset="0"/>
              <a:cs typeface="Arial" panose="020B0604020202020204" pitchFamily="34" charset="0"/>
            </a:endParaRPr>
          </a:p>
        </p:txBody>
      </p:sp>
      <p:sp>
        <p:nvSpPr>
          <p:cNvPr id="18" name="כותרת 1"/>
          <p:cNvSpPr txBox="1">
            <a:spLocks/>
          </p:cNvSpPr>
          <p:nvPr/>
        </p:nvSpPr>
        <p:spPr>
          <a:xfrm>
            <a:off x="4056909" y="1079365"/>
            <a:ext cx="3673583" cy="467690"/>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600" dirty="0" smtClean="0">
                <a:solidFill>
                  <a:prstClr val="white"/>
                </a:solidFill>
                <a:latin typeface="Arial" panose="020B0604020202020204" pitchFamily="34" charset="0"/>
                <a:cs typeface="Arial" panose="020B0604020202020204" pitchFamily="34" charset="0"/>
              </a:rPr>
              <a:t>אוכלוסיית המטפלים</a:t>
            </a:r>
            <a:endParaRPr lang="he-IL" sz="1600" dirty="0">
              <a:solidFill>
                <a:prstClr val="white"/>
              </a:solidFill>
              <a:latin typeface="Arial" panose="020B0604020202020204" pitchFamily="34" charset="0"/>
              <a:cs typeface="Arial" panose="020B0604020202020204" pitchFamily="34" charset="0"/>
            </a:endParaRPr>
          </a:p>
        </p:txBody>
      </p:sp>
      <p:sp>
        <p:nvSpPr>
          <p:cNvPr id="19" name="כותרת 1"/>
          <p:cNvSpPr txBox="1">
            <a:spLocks/>
          </p:cNvSpPr>
          <p:nvPr/>
        </p:nvSpPr>
        <p:spPr>
          <a:xfrm>
            <a:off x="8171646" y="1071496"/>
            <a:ext cx="3673583" cy="467690"/>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600" dirty="0" smtClean="0">
                <a:solidFill>
                  <a:prstClr val="white"/>
                </a:solidFill>
                <a:latin typeface="Arial" panose="020B0604020202020204" pitchFamily="34" charset="0"/>
                <a:cs typeface="Arial" panose="020B0604020202020204" pitchFamily="34" charset="0"/>
              </a:rPr>
              <a:t>ממשק מטופל מערכת</a:t>
            </a:r>
            <a:endParaRPr lang="he-IL" sz="1600" dirty="0">
              <a:solidFill>
                <a:prstClr val="white"/>
              </a:solidFill>
              <a:latin typeface="Arial" panose="020B0604020202020204" pitchFamily="34" charset="0"/>
              <a:cs typeface="Arial" panose="020B0604020202020204" pitchFamily="34" charset="0"/>
            </a:endParaRPr>
          </a:p>
        </p:txBody>
      </p:sp>
      <p:cxnSp>
        <p:nvCxnSpPr>
          <p:cNvPr id="21" name="Straight Connector 20"/>
          <p:cNvCxnSpPr/>
          <p:nvPr/>
        </p:nvCxnSpPr>
        <p:spPr>
          <a:xfrm>
            <a:off x="11550498" y="1452874"/>
            <a:ext cx="0" cy="460502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11132497" y="1894240"/>
            <a:ext cx="4180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כותרת 1"/>
          <p:cNvSpPr txBox="1">
            <a:spLocks/>
          </p:cNvSpPr>
          <p:nvPr/>
        </p:nvSpPr>
        <p:spPr>
          <a:xfrm>
            <a:off x="7802880" y="1665048"/>
            <a:ext cx="3353432" cy="524218"/>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rPr>
              <a:t>צמצום בירוקרטיה</a:t>
            </a:r>
            <a:endParaRPr lang="en-US" sz="1200" dirty="0">
              <a:solidFill>
                <a:prstClr val="black"/>
              </a:solidFill>
              <a:latin typeface="Arial" panose="020B0604020202020204" pitchFamily="34" charset="0"/>
              <a:cs typeface="Arial" panose="020B0604020202020204" pitchFamily="34" charset="0"/>
            </a:endParaRPr>
          </a:p>
        </p:txBody>
      </p:sp>
      <p:cxnSp>
        <p:nvCxnSpPr>
          <p:cNvPr id="43" name="Straight Connector 42"/>
          <p:cNvCxnSpPr/>
          <p:nvPr/>
        </p:nvCxnSpPr>
        <p:spPr>
          <a:xfrm flipH="1">
            <a:off x="11156312" y="4317522"/>
            <a:ext cx="4180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כותרת 1"/>
          <p:cNvSpPr txBox="1">
            <a:spLocks/>
          </p:cNvSpPr>
          <p:nvPr/>
        </p:nvSpPr>
        <p:spPr>
          <a:xfrm>
            <a:off x="7780029" y="3090277"/>
            <a:ext cx="3353432" cy="524218"/>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a:solidFill>
                  <a:prstClr val="black"/>
                </a:solidFill>
                <a:latin typeface="Arial" panose="020B0604020202020204" pitchFamily="34" charset="0"/>
                <a:cs typeface="Arial" panose="020B0604020202020204" pitchFamily="34" charset="0"/>
              </a:rPr>
              <a:t>סט סטנדרטים מינימליים לאיכות הממשק </a:t>
            </a:r>
            <a:r>
              <a:rPr lang="he-IL" sz="1200" dirty="0" smtClean="0">
                <a:solidFill>
                  <a:prstClr val="black"/>
                </a:solidFill>
                <a:latin typeface="Arial" panose="020B0604020202020204" pitchFamily="34" charset="0"/>
                <a:cs typeface="Arial" panose="020B0604020202020204" pitchFamily="34" charset="0"/>
              </a:rPr>
              <a:t>המטופל </a:t>
            </a:r>
            <a:r>
              <a:rPr lang="he-IL" sz="1200" dirty="0">
                <a:solidFill>
                  <a:prstClr val="black"/>
                </a:solidFill>
                <a:latin typeface="Arial" panose="020B0604020202020204" pitchFamily="34" charset="0"/>
                <a:cs typeface="Arial" panose="020B0604020202020204" pitchFamily="34" charset="0"/>
              </a:rPr>
              <a:t>עם המערכת</a:t>
            </a:r>
          </a:p>
        </p:txBody>
      </p:sp>
      <p:sp>
        <p:nvSpPr>
          <p:cNvPr id="47" name="כותרת 1"/>
          <p:cNvSpPr txBox="1">
            <a:spLocks/>
          </p:cNvSpPr>
          <p:nvPr/>
        </p:nvSpPr>
        <p:spPr>
          <a:xfrm>
            <a:off x="7802880" y="4089818"/>
            <a:ext cx="3353432" cy="524218"/>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rPr>
              <a:t>הפיכת </a:t>
            </a:r>
            <a:r>
              <a:rPr lang="he-IL" sz="1200" dirty="0">
                <a:solidFill>
                  <a:prstClr val="black"/>
                </a:solidFill>
                <a:latin typeface="Arial" panose="020B0604020202020204" pitchFamily="34" charset="0"/>
                <a:cs typeface="Arial" panose="020B0604020202020204" pitchFamily="34" charset="0"/>
              </a:rPr>
              <a:t>המטופל לשותף פעיל בתכנון הטיפול ובמהלכו</a:t>
            </a:r>
          </a:p>
        </p:txBody>
      </p:sp>
      <p:cxnSp>
        <p:nvCxnSpPr>
          <p:cNvPr id="34" name="Straight Connector 33"/>
          <p:cNvCxnSpPr/>
          <p:nvPr/>
        </p:nvCxnSpPr>
        <p:spPr>
          <a:xfrm flipH="1">
            <a:off x="7163348" y="1846498"/>
            <a:ext cx="24094" cy="28355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7075372" y="1846498"/>
            <a:ext cx="8797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כותרת 1"/>
          <p:cNvSpPr txBox="1">
            <a:spLocks/>
          </p:cNvSpPr>
          <p:nvPr/>
        </p:nvSpPr>
        <p:spPr>
          <a:xfrm>
            <a:off x="3791355" y="1586306"/>
            <a:ext cx="3298865" cy="524218"/>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he-IL" sz="1200" dirty="0">
              <a:solidFill>
                <a:prstClr val="black"/>
              </a:solidFill>
              <a:latin typeface="Arial" panose="020B0604020202020204" pitchFamily="34" charset="0"/>
              <a:cs typeface="Arial" panose="020B0604020202020204" pitchFamily="34" charset="0"/>
            </a:endParaRPr>
          </a:p>
          <a:p>
            <a:pPr algn="ctr"/>
            <a:r>
              <a:rPr lang="he-IL" sz="1200" dirty="0">
                <a:solidFill>
                  <a:prstClr val="black"/>
                </a:solidFill>
                <a:latin typeface="Arial" panose="020B0604020202020204" pitchFamily="34" charset="0"/>
                <a:cs typeface="Arial" panose="020B0604020202020204" pitchFamily="34" charset="0"/>
              </a:rPr>
              <a:t>שיפור התנאים המאפשרים לצוותים מטפלים לשים את המטופל במרכז</a:t>
            </a:r>
          </a:p>
          <a:p>
            <a:pPr algn="ctr"/>
            <a:endParaRPr lang="he-IL" sz="1200" dirty="0">
              <a:solidFill>
                <a:prstClr val="black"/>
              </a:solidFill>
              <a:latin typeface="Arial" panose="020B0604020202020204" pitchFamily="34" charset="0"/>
              <a:cs typeface="Arial" panose="020B0604020202020204" pitchFamily="34" charset="0"/>
            </a:endParaRPr>
          </a:p>
        </p:txBody>
      </p:sp>
      <p:sp>
        <p:nvSpPr>
          <p:cNvPr id="31" name="כותרת 1"/>
          <p:cNvSpPr txBox="1">
            <a:spLocks/>
          </p:cNvSpPr>
          <p:nvPr/>
        </p:nvSpPr>
        <p:spPr>
          <a:xfrm>
            <a:off x="3813504" y="4338922"/>
            <a:ext cx="3298865" cy="524218"/>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a:solidFill>
                  <a:prstClr val="black"/>
                </a:solidFill>
                <a:latin typeface="Arial" panose="020B0604020202020204" pitchFamily="34" charset="0"/>
                <a:cs typeface="Arial" panose="020B0604020202020204" pitchFamily="34" charset="0"/>
              </a:rPr>
              <a:t>הקניית הידע הכלים והמיומנויות הנדרשים לצוותים המטפלים על מנת ליישם את </a:t>
            </a:r>
            <a:r>
              <a:rPr lang="he-IL" sz="1200" dirty="0" smtClean="0">
                <a:solidFill>
                  <a:prstClr val="black"/>
                </a:solidFill>
                <a:latin typeface="Arial" panose="020B0604020202020204" pitchFamily="34" charset="0"/>
                <a:cs typeface="Arial" panose="020B0604020202020204" pitchFamily="34" charset="0"/>
              </a:rPr>
              <a:t>עקרונות "המטופל במרכז"</a:t>
            </a:r>
            <a:endParaRPr lang="he-IL" sz="1200" dirty="0">
              <a:solidFill>
                <a:prstClr val="black"/>
              </a:solidFill>
              <a:latin typeface="Arial" panose="020B0604020202020204" pitchFamily="34" charset="0"/>
              <a:cs typeface="Arial" panose="020B0604020202020204" pitchFamily="34" charset="0"/>
            </a:endParaRPr>
          </a:p>
        </p:txBody>
      </p:sp>
      <p:cxnSp>
        <p:nvCxnSpPr>
          <p:cNvPr id="37" name="Straight Connector 36"/>
          <p:cNvCxnSpPr/>
          <p:nvPr/>
        </p:nvCxnSpPr>
        <p:spPr>
          <a:xfrm flipH="1">
            <a:off x="3307419" y="1505320"/>
            <a:ext cx="2576" cy="3847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3223196" y="1861738"/>
            <a:ext cx="8797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כותרת 1"/>
          <p:cNvSpPr txBox="1">
            <a:spLocks/>
          </p:cNvSpPr>
          <p:nvPr/>
        </p:nvSpPr>
        <p:spPr>
          <a:xfrm>
            <a:off x="304076" y="1620837"/>
            <a:ext cx="2914612" cy="524218"/>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a:solidFill>
                  <a:prstClr val="black"/>
                </a:solidFill>
                <a:latin typeface="Arial" panose="020B0604020202020204" pitchFamily="34" charset="0"/>
                <a:cs typeface="Arial" panose="020B0604020202020204" pitchFamily="34" charset="0"/>
              </a:rPr>
              <a:t>עליה בשיעור החולים המורכבים המקבלים טיפול באמצעות פרקטיקות של תיאום שיתוף וניהול מקרה</a:t>
            </a:r>
          </a:p>
        </p:txBody>
      </p:sp>
      <p:sp>
        <p:nvSpPr>
          <p:cNvPr id="41" name="כותרת 1"/>
          <p:cNvSpPr txBox="1">
            <a:spLocks/>
          </p:cNvSpPr>
          <p:nvPr/>
        </p:nvSpPr>
        <p:spPr>
          <a:xfrm>
            <a:off x="230948" y="2975022"/>
            <a:ext cx="2914612" cy="524218"/>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a:solidFill>
                  <a:prstClr val="black"/>
                </a:solidFill>
                <a:latin typeface="Arial" panose="020B0604020202020204" pitchFamily="34" charset="0"/>
                <a:cs typeface="Arial" panose="020B0604020202020204" pitchFamily="34" charset="0"/>
              </a:rPr>
              <a:t>צמצום ההגבלות, </a:t>
            </a:r>
            <a:r>
              <a:rPr lang="he-IL" sz="1200" dirty="0" err="1">
                <a:solidFill>
                  <a:prstClr val="black"/>
                </a:solidFill>
                <a:latin typeface="Arial" panose="020B0604020202020204" pitchFamily="34" charset="0"/>
                <a:cs typeface="Arial" panose="020B0604020202020204" pitchFamily="34" charset="0"/>
              </a:rPr>
              <a:t>הבידודים</a:t>
            </a:r>
            <a:r>
              <a:rPr lang="he-IL" sz="1200" dirty="0">
                <a:solidFill>
                  <a:prstClr val="black"/>
                </a:solidFill>
                <a:latin typeface="Arial" panose="020B0604020202020204" pitchFamily="34" charset="0"/>
                <a:cs typeface="Arial" panose="020B0604020202020204" pitchFamily="34" charset="0"/>
              </a:rPr>
              <a:t> ושילוב פרקטיקות </a:t>
            </a:r>
            <a:r>
              <a:rPr lang="he-IL" sz="1200" dirty="0" err="1">
                <a:solidFill>
                  <a:prstClr val="black"/>
                </a:solidFill>
                <a:latin typeface="Arial" panose="020B0604020202020204" pitchFamily="34" charset="0"/>
                <a:cs typeface="Arial" panose="020B0604020202020204" pitchFamily="34" charset="0"/>
              </a:rPr>
              <a:t>מיטיביות</a:t>
            </a:r>
            <a:r>
              <a:rPr lang="he-IL" sz="1200" dirty="0">
                <a:solidFill>
                  <a:prstClr val="black"/>
                </a:solidFill>
                <a:latin typeface="Arial" panose="020B0604020202020204" pitchFamily="34" charset="0"/>
                <a:cs typeface="Arial" panose="020B0604020202020204" pitchFamily="34" charset="0"/>
              </a:rPr>
              <a:t> של </a:t>
            </a:r>
            <a:r>
              <a:rPr lang="he-IL" sz="1200" dirty="0" smtClean="0">
                <a:solidFill>
                  <a:prstClr val="black"/>
                </a:solidFill>
                <a:latin typeface="Arial" panose="020B0604020202020204" pitchFamily="34" charset="0"/>
                <a:cs typeface="Arial" panose="020B0604020202020204" pitchFamily="34" charset="0"/>
              </a:rPr>
              <a:t>"מטופל במרכז" </a:t>
            </a:r>
            <a:r>
              <a:rPr lang="he-IL" sz="1200" dirty="0">
                <a:solidFill>
                  <a:prstClr val="black"/>
                </a:solidFill>
                <a:latin typeface="Arial" panose="020B0604020202020204" pitchFamily="34" charset="0"/>
                <a:cs typeface="Arial" panose="020B0604020202020204" pitchFamily="34" charset="0"/>
              </a:rPr>
              <a:t>בבריאות הנפש</a:t>
            </a:r>
          </a:p>
        </p:txBody>
      </p:sp>
      <p:cxnSp>
        <p:nvCxnSpPr>
          <p:cNvPr id="42" name="Straight Connector 41"/>
          <p:cNvCxnSpPr/>
          <p:nvPr/>
        </p:nvCxnSpPr>
        <p:spPr>
          <a:xfrm>
            <a:off x="3145560" y="3269030"/>
            <a:ext cx="16701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6" name="כותרת 1"/>
          <p:cNvSpPr txBox="1">
            <a:spLocks/>
          </p:cNvSpPr>
          <p:nvPr/>
        </p:nvSpPr>
        <p:spPr>
          <a:xfrm>
            <a:off x="209794" y="5103723"/>
            <a:ext cx="2914612" cy="524218"/>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a:solidFill>
                  <a:prstClr val="black"/>
                </a:solidFill>
                <a:latin typeface="Arial" panose="020B0604020202020204" pitchFamily="34" charset="0"/>
                <a:cs typeface="Arial" panose="020B0604020202020204" pitchFamily="34" charset="0"/>
              </a:rPr>
              <a:t>צמצום הנטל הבירוקרטי המשרדי והבין משרדי בקרב אנשים עם מוגבלות</a:t>
            </a:r>
          </a:p>
        </p:txBody>
      </p:sp>
      <p:sp>
        <p:nvSpPr>
          <p:cNvPr id="57" name="כותרת 1"/>
          <p:cNvSpPr txBox="1">
            <a:spLocks/>
          </p:cNvSpPr>
          <p:nvPr/>
        </p:nvSpPr>
        <p:spPr>
          <a:xfrm>
            <a:off x="8638350" y="2224654"/>
            <a:ext cx="2366896" cy="390300"/>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טופס  17 ממוחשב</a:t>
            </a:r>
            <a:endParaRPr lang="he-IL" sz="1200" dirty="0">
              <a:solidFill>
                <a:prstClr val="black"/>
              </a:solidFill>
              <a:latin typeface="Arial" panose="020B0604020202020204" pitchFamily="34" charset="0"/>
              <a:cs typeface="Arial" panose="020B0604020202020204" pitchFamily="34" charset="0"/>
            </a:endParaRPr>
          </a:p>
        </p:txBody>
      </p:sp>
      <p:sp>
        <p:nvSpPr>
          <p:cNvPr id="58" name="כותרת 1"/>
          <p:cNvSpPr txBox="1">
            <a:spLocks/>
          </p:cNvSpPr>
          <p:nvPr/>
        </p:nvSpPr>
        <p:spPr>
          <a:xfrm>
            <a:off x="8645750" y="2650342"/>
            <a:ext cx="2352096" cy="404547"/>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זימון תורים מקוון</a:t>
            </a:r>
            <a:endParaRPr lang="he-IL" sz="1200" dirty="0">
              <a:solidFill>
                <a:prstClr val="black"/>
              </a:solidFill>
              <a:latin typeface="Arial" panose="020B0604020202020204" pitchFamily="34" charset="0"/>
              <a:cs typeface="Arial" panose="020B0604020202020204" pitchFamily="34" charset="0"/>
            </a:endParaRPr>
          </a:p>
        </p:txBody>
      </p:sp>
      <p:sp>
        <p:nvSpPr>
          <p:cNvPr id="59" name="כותרת 1"/>
          <p:cNvSpPr txBox="1">
            <a:spLocks/>
          </p:cNvSpPr>
          <p:nvPr/>
        </p:nvSpPr>
        <p:spPr>
          <a:xfrm>
            <a:off x="8645750" y="3649883"/>
            <a:ext cx="2352096" cy="404547"/>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a:solidFill>
                  <a:prstClr val="black"/>
                </a:solidFill>
                <a:latin typeface="Arial" panose="020B0604020202020204" pitchFamily="34" charset="0"/>
                <a:cs typeface="Arial" panose="020B0604020202020204" pitchFamily="34" charset="0"/>
                <a:hlinkClick r:id="rId3" action="ppaction://hlinksldjump"/>
              </a:rPr>
              <a:t>הגדרת סט סטנדרטים לאיכות המפגש של המטופל עם המטפלים ונותני השירות בקופ"ח ובבי"ח</a:t>
            </a:r>
            <a:endParaRPr lang="he-IL" sz="1200" dirty="0">
              <a:solidFill>
                <a:prstClr val="black"/>
              </a:solidFill>
              <a:latin typeface="Arial" panose="020B0604020202020204" pitchFamily="34" charset="0"/>
              <a:cs typeface="Arial" panose="020B0604020202020204" pitchFamily="34" charset="0"/>
            </a:endParaRPr>
          </a:p>
        </p:txBody>
      </p:sp>
      <p:sp>
        <p:nvSpPr>
          <p:cNvPr id="64" name="כותרת 1"/>
          <p:cNvSpPr txBox="1">
            <a:spLocks/>
          </p:cNvSpPr>
          <p:nvPr/>
        </p:nvSpPr>
        <p:spPr>
          <a:xfrm>
            <a:off x="3785108" y="2145055"/>
            <a:ext cx="2366896" cy="390300"/>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הורדת הנטל הבירוקרטי על המטפלים</a:t>
            </a:r>
            <a:endParaRPr lang="he-IL" sz="1200" dirty="0">
              <a:solidFill>
                <a:prstClr val="black"/>
              </a:solidFill>
              <a:latin typeface="Arial" panose="020B0604020202020204" pitchFamily="34" charset="0"/>
              <a:cs typeface="Arial" panose="020B0604020202020204" pitchFamily="34" charset="0"/>
            </a:endParaRPr>
          </a:p>
        </p:txBody>
      </p:sp>
      <p:sp>
        <p:nvSpPr>
          <p:cNvPr id="68" name="כותרת 1"/>
          <p:cNvSpPr txBox="1">
            <a:spLocks/>
          </p:cNvSpPr>
          <p:nvPr/>
        </p:nvSpPr>
        <p:spPr>
          <a:xfrm>
            <a:off x="321702" y="2542773"/>
            <a:ext cx="2366896" cy="390300"/>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בתי חולים פיילוט מודל </a:t>
            </a:r>
            <a:r>
              <a:rPr lang="he-IL" sz="1200" dirty="0" err="1" smtClean="0">
                <a:solidFill>
                  <a:prstClr val="black"/>
                </a:solidFill>
                <a:latin typeface="Arial" panose="020B0604020202020204" pitchFamily="34" charset="0"/>
                <a:cs typeface="Arial" panose="020B0604020202020204" pitchFamily="34" charset="0"/>
                <a:hlinkClick r:id="" action="ppaction://noaction"/>
              </a:rPr>
              <a:t>תימרוץ</a:t>
            </a:r>
            <a:r>
              <a:rPr lang="he-IL" sz="1200" dirty="0" smtClean="0">
                <a:solidFill>
                  <a:prstClr val="black"/>
                </a:solidFill>
                <a:latin typeface="Arial" panose="020B0604020202020204" pitchFamily="34" charset="0"/>
                <a:cs typeface="Arial" panose="020B0604020202020204" pitchFamily="34" charset="0"/>
                <a:hlinkClick r:id="" action="ppaction://noaction"/>
              </a:rPr>
              <a:t> במחלקות פנימיות</a:t>
            </a:r>
            <a:endParaRPr lang="he-IL" sz="1200" dirty="0">
              <a:solidFill>
                <a:prstClr val="black"/>
              </a:solidFill>
              <a:latin typeface="Arial" panose="020B0604020202020204" pitchFamily="34" charset="0"/>
              <a:cs typeface="Arial" panose="020B0604020202020204" pitchFamily="34" charset="0"/>
            </a:endParaRPr>
          </a:p>
        </p:txBody>
      </p:sp>
      <p:sp>
        <p:nvSpPr>
          <p:cNvPr id="69" name="כותרת 1"/>
          <p:cNvSpPr txBox="1">
            <a:spLocks/>
          </p:cNvSpPr>
          <p:nvPr/>
        </p:nvSpPr>
        <p:spPr>
          <a:xfrm>
            <a:off x="321702" y="5669890"/>
            <a:ext cx="2366896" cy="516136"/>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פרויקט מיצוי זכויות</a:t>
            </a:r>
            <a:endParaRPr lang="he-IL" sz="1200" dirty="0">
              <a:solidFill>
                <a:srgbClr val="5B9BD5">
                  <a:lumMod val="75000"/>
                </a:srgbClr>
              </a:solidFill>
              <a:latin typeface="Arial" panose="020B0604020202020204" pitchFamily="34" charset="0"/>
              <a:cs typeface="Arial" panose="020B0604020202020204" pitchFamily="34" charset="0"/>
            </a:endParaRPr>
          </a:p>
        </p:txBody>
      </p:sp>
      <p:sp>
        <p:nvSpPr>
          <p:cNvPr id="50" name="כותרת 1"/>
          <p:cNvSpPr txBox="1">
            <a:spLocks/>
          </p:cNvSpPr>
          <p:nvPr/>
        </p:nvSpPr>
        <p:spPr>
          <a:xfrm>
            <a:off x="3785108" y="2994127"/>
            <a:ext cx="2366896" cy="390300"/>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אחות מומחית בקהילה</a:t>
            </a:r>
            <a:endParaRPr lang="he-IL" sz="1200" dirty="0">
              <a:solidFill>
                <a:prstClr val="black"/>
              </a:solidFill>
              <a:latin typeface="Arial" panose="020B0604020202020204" pitchFamily="34" charset="0"/>
              <a:cs typeface="Arial" panose="020B0604020202020204" pitchFamily="34" charset="0"/>
            </a:endParaRPr>
          </a:p>
        </p:txBody>
      </p:sp>
      <p:cxnSp>
        <p:nvCxnSpPr>
          <p:cNvPr id="52" name="Straight Connector 29"/>
          <p:cNvCxnSpPr/>
          <p:nvPr/>
        </p:nvCxnSpPr>
        <p:spPr>
          <a:xfrm>
            <a:off x="7099466" y="4647771"/>
            <a:ext cx="8797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כותרת 1"/>
          <p:cNvSpPr txBox="1">
            <a:spLocks/>
          </p:cNvSpPr>
          <p:nvPr/>
        </p:nvSpPr>
        <p:spPr>
          <a:xfrm>
            <a:off x="4032561" y="4850716"/>
            <a:ext cx="1944552"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הדרכה והכשרת בתי חולים וקופות החולים</a:t>
            </a:r>
            <a:endParaRPr lang="he-IL" sz="1200" dirty="0">
              <a:solidFill>
                <a:srgbClr val="5B9BD5">
                  <a:lumMod val="75000"/>
                </a:srgbClr>
              </a:solidFill>
              <a:latin typeface="Arial" panose="020B0604020202020204" pitchFamily="34" charset="0"/>
              <a:cs typeface="Arial" panose="020B0604020202020204" pitchFamily="34" charset="0"/>
            </a:endParaRPr>
          </a:p>
        </p:txBody>
      </p:sp>
      <p:sp>
        <p:nvSpPr>
          <p:cNvPr id="56" name="כותרת 1"/>
          <p:cNvSpPr txBox="1">
            <a:spLocks/>
          </p:cNvSpPr>
          <p:nvPr/>
        </p:nvSpPr>
        <p:spPr>
          <a:xfrm>
            <a:off x="744123" y="3973438"/>
            <a:ext cx="2251280"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a:solidFill>
                  <a:prstClr val="black"/>
                </a:solidFill>
                <a:latin typeface="Arial" panose="020B0604020202020204" pitchFamily="34" charset="0"/>
                <a:cs typeface="Arial" panose="020B0604020202020204" pitchFamily="34" charset="0"/>
              </a:rPr>
              <a:t>עליה בשיעור החולים במחלות חשוכות מרפא המקבלים טפול תומך ומפחית סבל</a:t>
            </a:r>
          </a:p>
        </p:txBody>
      </p:sp>
      <p:sp>
        <p:nvSpPr>
          <p:cNvPr id="60" name="כותרת 1"/>
          <p:cNvSpPr txBox="1">
            <a:spLocks/>
          </p:cNvSpPr>
          <p:nvPr/>
        </p:nvSpPr>
        <p:spPr>
          <a:xfrm>
            <a:off x="321702" y="2110524"/>
            <a:ext cx="2366896" cy="390300"/>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קהילה- פיילוט מבחני תמיכה לטיפול בחולים מורכבים</a:t>
            </a:r>
            <a:endParaRPr lang="he-IL" sz="1200" dirty="0">
              <a:solidFill>
                <a:prstClr val="black"/>
              </a:solidFill>
              <a:latin typeface="Arial" panose="020B0604020202020204" pitchFamily="34" charset="0"/>
              <a:cs typeface="Arial" panose="020B0604020202020204" pitchFamily="34" charset="0"/>
            </a:endParaRPr>
          </a:p>
        </p:txBody>
      </p:sp>
      <p:sp>
        <p:nvSpPr>
          <p:cNvPr id="61" name="כותרת 1"/>
          <p:cNvSpPr txBox="1">
            <a:spLocks/>
          </p:cNvSpPr>
          <p:nvPr/>
        </p:nvSpPr>
        <p:spPr>
          <a:xfrm>
            <a:off x="8645750" y="4649424"/>
            <a:ext cx="2352096" cy="467499"/>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rId4" action="ppaction://hlinksldjump"/>
              </a:rPr>
              <a:t>מדדי </a:t>
            </a:r>
            <a:r>
              <a:rPr lang="en-US" sz="1200" dirty="0" smtClean="0">
                <a:solidFill>
                  <a:prstClr val="black"/>
                </a:solidFill>
                <a:latin typeface="Arial" panose="020B0604020202020204" pitchFamily="34" charset="0"/>
                <a:cs typeface="Arial" panose="020B0604020202020204" pitchFamily="34" charset="0"/>
                <a:hlinkClick r:id="rId4" action="ppaction://hlinksldjump"/>
              </a:rPr>
              <a:t>PROMS</a:t>
            </a:r>
            <a:endParaRPr lang="he-IL" sz="1200" dirty="0">
              <a:solidFill>
                <a:srgbClr val="5B9BD5">
                  <a:lumMod val="50000"/>
                </a:srgbClr>
              </a:solidFill>
              <a:latin typeface="Arial" panose="020B0604020202020204" pitchFamily="34" charset="0"/>
              <a:cs typeface="Arial" panose="020B0604020202020204" pitchFamily="34" charset="0"/>
            </a:endParaRPr>
          </a:p>
        </p:txBody>
      </p:sp>
      <p:sp>
        <p:nvSpPr>
          <p:cNvPr id="65" name="כותרת 1"/>
          <p:cNvSpPr txBox="1">
            <a:spLocks/>
          </p:cNvSpPr>
          <p:nvPr/>
        </p:nvSpPr>
        <p:spPr>
          <a:xfrm>
            <a:off x="8645750" y="5152311"/>
            <a:ext cx="2352096" cy="467499"/>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rId4" action="ppaction://hlinksldjump"/>
              </a:rPr>
              <a:t>פרקטיקות לשיתוף המטופל ומשפחתו בטיפול</a:t>
            </a:r>
            <a:endParaRPr lang="he-IL" sz="1200" dirty="0">
              <a:solidFill>
                <a:srgbClr val="5B9BD5">
                  <a:lumMod val="50000"/>
                </a:srgbClr>
              </a:solidFill>
              <a:latin typeface="Arial" panose="020B0604020202020204" pitchFamily="34" charset="0"/>
              <a:cs typeface="Arial" panose="020B0604020202020204" pitchFamily="34" charset="0"/>
            </a:endParaRPr>
          </a:p>
        </p:txBody>
      </p:sp>
      <p:sp>
        <p:nvSpPr>
          <p:cNvPr id="66" name="כותרת 1"/>
          <p:cNvSpPr txBox="1">
            <a:spLocks/>
          </p:cNvSpPr>
          <p:nvPr/>
        </p:nvSpPr>
        <p:spPr>
          <a:xfrm>
            <a:off x="8645750" y="5655195"/>
            <a:ext cx="2352096" cy="467499"/>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rId4" action="ppaction://hlinksldjump"/>
              </a:rPr>
              <a:t>הנגשת ידע</a:t>
            </a:r>
            <a:endParaRPr lang="he-IL" sz="1200" dirty="0">
              <a:solidFill>
                <a:srgbClr val="5B9BD5">
                  <a:lumMod val="50000"/>
                </a:srgbClr>
              </a:solidFill>
              <a:latin typeface="Arial" panose="020B0604020202020204" pitchFamily="34" charset="0"/>
              <a:cs typeface="Arial" panose="020B0604020202020204" pitchFamily="34" charset="0"/>
            </a:endParaRPr>
          </a:p>
        </p:txBody>
      </p:sp>
      <p:sp>
        <p:nvSpPr>
          <p:cNvPr id="67" name="כותרת 1"/>
          <p:cNvSpPr txBox="1">
            <a:spLocks/>
          </p:cNvSpPr>
          <p:nvPr/>
        </p:nvSpPr>
        <p:spPr>
          <a:xfrm>
            <a:off x="3785108" y="2569591"/>
            <a:ext cx="2366896" cy="390300"/>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תפקידי סיוע חדשים והרחבת סמכויות קיימות</a:t>
            </a:r>
            <a:endParaRPr lang="he-IL" sz="1200" dirty="0">
              <a:solidFill>
                <a:prstClr val="black"/>
              </a:solidFill>
              <a:latin typeface="Arial" panose="020B0604020202020204" pitchFamily="34" charset="0"/>
              <a:cs typeface="Arial" panose="020B0604020202020204" pitchFamily="34" charset="0"/>
            </a:endParaRPr>
          </a:p>
        </p:txBody>
      </p:sp>
      <p:sp>
        <p:nvSpPr>
          <p:cNvPr id="70" name="כותרת 1"/>
          <p:cNvSpPr txBox="1">
            <a:spLocks/>
          </p:cNvSpPr>
          <p:nvPr/>
        </p:nvSpPr>
        <p:spPr>
          <a:xfrm>
            <a:off x="3785108" y="3418663"/>
            <a:ext cx="2366896" cy="390300"/>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פרקטיקות לשיפור התיאום בתוך הארגונים ובין הארגונים</a:t>
            </a:r>
            <a:endParaRPr lang="he-IL" sz="1200" dirty="0">
              <a:solidFill>
                <a:prstClr val="black"/>
              </a:solidFill>
              <a:latin typeface="Arial" panose="020B0604020202020204" pitchFamily="34" charset="0"/>
              <a:cs typeface="Arial" panose="020B0604020202020204" pitchFamily="34" charset="0"/>
            </a:endParaRPr>
          </a:p>
        </p:txBody>
      </p:sp>
      <p:sp>
        <p:nvSpPr>
          <p:cNvPr id="71" name="כותרת 1"/>
          <p:cNvSpPr txBox="1">
            <a:spLocks/>
          </p:cNvSpPr>
          <p:nvPr/>
        </p:nvSpPr>
        <p:spPr>
          <a:xfrm>
            <a:off x="3785108" y="3843200"/>
            <a:ext cx="2366896" cy="390300"/>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תכנית לצמצום שחיקה</a:t>
            </a:r>
            <a:endParaRPr lang="he-IL" sz="1200" dirty="0">
              <a:solidFill>
                <a:prstClr val="black"/>
              </a:solidFill>
              <a:latin typeface="Arial" panose="020B0604020202020204" pitchFamily="34" charset="0"/>
              <a:cs typeface="Arial" panose="020B0604020202020204" pitchFamily="34" charset="0"/>
            </a:endParaRPr>
          </a:p>
        </p:txBody>
      </p:sp>
      <p:sp>
        <p:nvSpPr>
          <p:cNvPr id="72" name="כותרת 1"/>
          <p:cNvSpPr txBox="1">
            <a:spLocks/>
          </p:cNvSpPr>
          <p:nvPr/>
        </p:nvSpPr>
        <p:spPr>
          <a:xfrm>
            <a:off x="4009944" y="5267964"/>
            <a:ext cx="1989786" cy="390300"/>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הטמעת התפיסה בלימודי הרפואה הסיעוד וההתמחות</a:t>
            </a:r>
            <a:endParaRPr lang="he-IL" sz="1200" dirty="0">
              <a:solidFill>
                <a:prstClr val="black"/>
              </a:solidFill>
              <a:latin typeface="Arial" panose="020B0604020202020204" pitchFamily="34" charset="0"/>
              <a:cs typeface="Arial" panose="020B0604020202020204" pitchFamily="34" charset="0"/>
            </a:endParaRPr>
          </a:p>
        </p:txBody>
      </p:sp>
      <p:sp>
        <p:nvSpPr>
          <p:cNvPr id="75" name="כותרת 1"/>
          <p:cNvSpPr txBox="1">
            <a:spLocks/>
          </p:cNvSpPr>
          <p:nvPr/>
        </p:nvSpPr>
        <p:spPr>
          <a:xfrm>
            <a:off x="321702" y="3541189"/>
            <a:ext cx="2366896" cy="390300"/>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defRPr/>
            </a:pPr>
            <a:r>
              <a:rPr lang="he-IL" sz="1200" dirty="0">
                <a:solidFill>
                  <a:prstClr val="black"/>
                </a:solidFill>
                <a:latin typeface="Arial" panose="020B0604020202020204" pitchFamily="34" charset="0"/>
                <a:cs typeface="Arial" panose="020B0604020202020204" pitchFamily="34" charset="0"/>
                <a:hlinkClick r:id="" action="ppaction://noaction"/>
              </a:rPr>
              <a:t>הקמת ועדה לתכנון וחיזוק מערכת בריאות הנפש </a:t>
            </a:r>
            <a:r>
              <a:rPr lang="he-IL" sz="1200" dirty="0" smtClean="0">
                <a:solidFill>
                  <a:prstClr val="black"/>
                </a:solidFill>
                <a:latin typeface="Arial" panose="020B0604020202020204" pitchFamily="34" charset="0"/>
                <a:cs typeface="Arial" panose="020B0604020202020204" pitchFamily="34" charset="0"/>
                <a:hlinkClick r:id="" action="ppaction://noaction"/>
              </a:rPr>
              <a:t>בישראל   </a:t>
            </a:r>
            <a:r>
              <a:rPr lang="he-IL" sz="1200" smtClean="0">
                <a:solidFill>
                  <a:prstClr val="black"/>
                </a:solidFill>
                <a:latin typeface="Arial" panose="020B0604020202020204" pitchFamily="34" charset="0"/>
                <a:cs typeface="Arial" panose="020B0604020202020204" pitchFamily="34" charset="0"/>
                <a:hlinkClick r:id="" action="ppaction://noaction"/>
              </a:rPr>
              <a:t>תכנית </a:t>
            </a:r>
            <a:r>
              <a:rPr lang="he-IL" sz="1200">
                <a:solidFill>
                  <a:prstClr val="black"/>
                </a:solidFill>
                <a:latin typeface="Arial" panose="020B0604020202020204" pitchFamily="34" charset="0"/>
                <a:cs typeface="Arial" panose="020B0604020202020204" pitchFamily="34" charset="0"/>
                <a:hlinkClick r:id="" action="ppaction://noaction"/>
              </a:rPr>
              <a:t>ל</a:t>
            </a:r>
            <a:r>
              <a:rPr lang="he-IL" sz="1200" smtClean="0">
                <a:solidFill>
                  <a:prstClr val="black"/>
                </a:solidFill>
                <a:latin typeface="Arial" panose="020B0604020202020204" pitchFamily="34" charset="0"/>
                <a:cs typeface="Arial" panose="020B0604020202020204" pitchFamily="34" charset="0"/>
                <a:hlinkClick r:id="" action="ppaction://noaction"/>
              </a:rPr>
              <a:t>אומית </a:t>
            </a:r>
            <a:r>
              <a:rPr lang="he-IL" sz="1200" dirty="0">
                <a:solidFill>
                  <a:prstClr val="black"/>
                </a:solidFill>
                <a:latin typeface="Arial" panose="020B0604020202020204" pitchFamily="34" charset="0"/>
                <a:cs typeface="Arial" panose="020B0604020202020204" pitchFamily="34" charset="0"/>
                <a:hlinkClick r:id="" action="ppaction://noaction"/>
              </a:rPr>
              <a:t>לצמצום הגבלות</a:t>
            </a:r>
            <a:endParaRPr lang="he-IL" sz="1200" dirty="0">
              <a:solidFill>
                <a:prstClr val="black"/>
              </a:solidFill>
              <a:latin typeface="Arial" panose="020B0604020202020204" pitchFamily="34" charset="0"/>
              <a:cs typeface="Arial" panose="020B0604020202020204" pitchFamily="34" charset="0"/>
            </a:endParaRPr>
          </a:p>
        </p:txBody>
      </p:sp>
      <p:sp>
        <p:nvSpPr>
          <p:cNvPr id="76" name="כותרת 1"/>
          <p:cNvSpPr txBox="1">
            <a:spLocks/>
          </p:cNvSpPr>
          <p:nvPr/>
        </p:nvSpPr>
        <p:spPr>
          <a:xfrm>
            <a:off x="532874" y="4682011"/>
            <a:ext cx="1944552" cy="37976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smtClean="0">
                <a:solidFill>
                  <a:prstClr val="black"/>
                </a:solidFill>
                <a:latin typeface="Arial" panose="020B0604020202020204" pitchFamily="34" charset="0"/>
                <a:cs typeface="Arial" panose="020B0604020202020204" pitchFamily="34" charset="0"/>
                <a:hlinkClick r:id="" action="ppaction://noaction"/>
              </a:rPr>
              <a:t>התוכנית הלאומית לטיפול </a:t>
            </a:r>
            <a:r>
              <a:rPr lang="he-IL" sz="1200" dirty="0" err="1" smtClean="0">
                <a:solidFill>
                  <a:prstClr val="black"/>
                </a:solidFill>
                <a:latin typeface="Arial" panose="020B0604020202020204" pitchFamily="34" charset="0"/>
                <a:cs typeface="Arial" panose="020B0604020202020204" pitchFamily="34" charset="0"/>
                <a:hlinkClick r:id="" action="ppaction://noaction"/>
              </a:rPr>
              <a:t>פליאטיבי</a:t>
            </a:r>
            <a:endParaRPr lang="he-IL" sz="1200" dirty="0">
              <a:solidFill>
                <a:srgbClr val="5B9BD5">
                  <a:lumMod val="75000"/>
                </a:srgbClr>
              </a:solidFill>
              <a:latin typeface="Arial" panose="020B0604020202020204" pitchFamily="34" charset="0"/>
              <a:cs typeface="Arial" panose="020B0604020202020204" pitchFamily="34" charset="0"/>
            </a:endParaRPr>
          </a:p>
        </p:txBody>
      </p:sp>
      <p:sp>
        <p:nvSpPr>
          <p:cNvPr id="77" name="כותרת 1"/>
          <p:cNvSpPr txBox="1">
            <a:spLocks/>
          </p:cNvSpPr>
          <p:nvPr/>
        </p:nvSpPr>
        <p:spPr>
          <a:xfrm>
            <a:off x="321702" y="6227974"/>
            <a:ext cx="2366896" cy="516136"/>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200" dirty="0">
                <a:solidFill>
                  <a:prstClr val="black"/>
                </a:solidFill>
                <a:latin typeface="Arial" panose="020B0604020202020204" pitchFamily="34" charset="0"/>
                <a:cs typeface="Arial" panose="020B0604020202020204" pitchFamily="34" charset="0"/>
                <a:hlinkClick r:id="" action="ppaction://noaction"/>
              </a:rPr>
              <a:t>יישום המלצות הוועדה לשיפור תהליך קבלת קוד אשפוז סיעודי</a:t>
            </a:r>
            <a:endParaRPr lang="he-IL" sz="1200" dirty="0">
              <a:solidFill>
                <a:prstClr val="black"/>
              </a:solidFill>
              <a:latin typeface="Arial" panose="020B0604020202020204" pitchFamily="34" charset="0"/>
              <a:cs typeface="Arial" panose="020B0604020202020204" pitchFamily="34" charset="0"/>
            </a:endParaRPr>
          </a:p>
        </p:txBody>
      </p:sp>
      <p:cxnSp>
        <p:nvCxnSpPr>
          <p:cNvPr id="78" name="Straight Connector 21"/>
          <p:cNvCxnSpPr/>
          <p:nvPr/>
        </p:nvCxnSpPr>
        <p:spPr>
          <a:xfrm flipH="1">
            <a:off x="11132496" y="3307641"/>
            <a:ext cx="4180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41"/>
          <p:cNvCxnSpPr/>
          <p:nvPr/>
        </p:nvCxnSpPr>
        <p:spPr>
          <a:xfrm flipH="1">
            <a:off x="2995403" y="4338923"/>
            <a:ext cx="31716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41"/>
          <p:cNvCxnSpPr>
            <a:endCxn id="46" idx="3"/>
          </p:cNvCxnSpPr>
          <p:nvPr/>
        </p:nvCxnSpPr>
        <p:spPr>
          <a:xfrm flipH="1">
            <a:off x="3124406" y="5365832"/>
            <a:ext cx="18816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מלבן 48"/>
          <p:cNvSpPr/>
          <p:nvPr/>
        </p:nvSpPr>
        <p:spPr>
          <a:xfrm>
            <a:off x="945809" y="0"/>
            <a:ext cx="11240960" cy="338554"/>
          </a:xfrm>
          <a:prstGeom prst="rect">
            <a:avLst/>
          </a:prstGeom>
        </p:spPr>
        <p:txBody>
          <a:bodyPr wrap="square">
            <a:spAutoFit/>
          </a:bodyPr>
          <a:lstStyle/>
          <a:p>
            <a:r>
              <a:rPr lang="he-IL" sz="16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עמודי האש של משרד הבריאות</a:t>
            </a:r>
            <a:endParaRPr lang="he-IL" sz="1600" b="1" dirty="0">
              <a:solidFill>
                <a:schemeClr val="accent1">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42314536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כותרת 1"/>
          <p:cNvSpPr>
            <a:spLocks noGrp="1"/>
          </p:cNvSpPr>
          <p:nvPr>
            <p:ph type="title"/>
          </p:nvPr>
        </p:nvSpPr>
        <p:spPr>
          <a:xfrm>
            <a:off x="3153746" y="325672"/>
            <a:ext cx="5267225" cy="690591"/>
          </a:xfrm>
          <a:prstGeom prst="roundRect">
            <a:avLst>
              <a:gd name="adj" fmla="val 50000"/>
            </a:avLst>
          </a:prstGeom>
          <a:ln>
            <a:solidFill>
              <a:schemeClr val="tx1"/>
            </a:solidFill>
          </a:ln>
        </p:spPr>
        <p:txBody>
          <a:bodyPr>
            <a:normAutofit fontScale="90000"/>
          </a:bodyPr>
          <a:lstStyle/>
          <a:p>
            <a:pPr algn="ctr"/>
            <a:r>
              <a:rPr lang="he-IL" sz="3200" dirty="0">
                <a:cs typeface="+mn-cs"/>
              </a:rPr>
              <a:t>קידום איכות ושקיפות </a:t>
            </a:r>
            <a:r>
              <a:rPr lang="en-US" sz="3200" dirty="0">
                <a:cs typeface="+mn-cs"/>
              </a:rPr>
              <a:t/>
            </a:r>
            <a:br>
              <a:rPr lang="en-US" sz="3200" dirty="0">
                <a:cs typeface="+mn-cs"/>
              </a:rPr>
            </a:br>
            <a:r>
              <a:rPr lang="he-IL" sz="3200" dirty="0">
                <a:cs typeface="+mn-cs"/>
              </a:rPr>
              <a:t>במערכת הבריאות</a:t>
            </a:r>
          </a:p>
        </p:txBody>
      </p:sp>
      <p:sp>
        <p:nvSpPr>
          <p:cNvPr id="18" name="כותרת 1"/>
          <p:cNvSpPr txBox="1">
            <a:spLocks/>
          </p:cNvSpPr>
          <p:nvPr/>
        </p:nvSpPr>
        <p:spPr>
          <a:xfrm>
            <a:off x="2016054" y="1101268"/>
            <a:ext cx="2837518" cy="482404"/>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600" dirty="0" smtClean="0">
                <a:solidFill>
                  <a:prstClr val="white"/>
                </a:solidFill>
                <a:cs typeface="Arial"/>
              </a:rPr>
              <a:t>טיוב רגולציה ושיפור </a:t>
            </a:r>
            <a:r>
              <a:rPr lang="he-IL" sz="1600" dirty="0">
                <a:solidFill>
                  <a:prstClr val="white"/>
                </a:solidFill>
                <a:cs typeface="Arial"/>
              </a:rPr>
              <a:t>השירות</a:t>
            </a:r>
          </a:p>
        </p:txBody>
      </p:sp>
      <p:sp>
        <p:nvSpPr>
          <p:cNvPr id="19" name="כותרת 1"/>
          <p:cNvSpPr txBox="1">
            <a:spLocks/>
          </p:cNvSpPr>
          <p:nvPr/>
        </p:nvSpPr>
        <p:spPr>
          <a:xfrm>
            <a:off x="8420971" y="1101268"/>
            <a:ext cx="2837518" cy="482404"/>
          </a:xfrm>
          <a:prstGeom prst="roundRect">
            <a:avLst>
              <a:gd name="adj" fmla="val 50000"/>
            </a:avLst>
          </a:prstGeom>
          <a:solidFill>
            <a:srgbClr val="5DC9DF"/>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600" dirty="0" smtClean="0">
                <a:solidFill>
                  <a:prstClr val="white"/>
                </a:solidFill>
                <a:cs typeface="Arial"/>
              </a:rPr>
              <a:t>שיפור ברמת האיכות</a:t>
            </a:r>
            <a:r>
              <a:rPr lang="he-IL" sz="1600" dirty="0">
                <a:solidFill>
                  <a:prstClr val="white"/>
                </a:solidFill>
                <a:cs typeface="Arial"/>
              </a:rPr>
              <a:t>, </a:t>
            </a:r>
            <a:r>
              <a:rPr lang="he-IL" sz="1600" dirty="0" smtClean="0">
                <a:solidFill>
                  <a:prstClr val="white"/>
                </a:solidFill>
                <a:cs typeface="Arial"/>
              </a:rPr>
              <a:t>בטיחות </a:t>
            </a:r>
            <a:r>
              <a:rPr lang="he-IL" sz="1600" dirty="0">
                <a:solidFill>
                  <a:prstClr val="white"/>
                </a:solidFill>
                <a:cs typeface="Arial"/>
              </a:rPr>
              <a:t>הטיפול והרישום הרפואי</a:t>
            </a:r>
          </a:p>
        </p:txBody>
      </p:sp>
      <p:grpSp>
        <p:nvGrpSpPr>
          <p:cNvPr id="20" name="Group 19"/>
          <p:cNvGrpSpPr/>
          <p:nvPr/>
        </p:nvGrpSpPr>
        <p:grpSpPr>
          <a:xfrm>
            <a:off x="8195804" y="1509304"/>
            <a:ext cx="2532848" cy="3189687"/>
            <a:chOff x="751528" y="2373540"/>
            <a:chExt cx="2532848" cy="3189687"/>
          </a:xfrm>
        </p:grpSpPr>
        <p:cxnSp>
          <p:nvCxnSpPr>
            <p:cNvPr id="21" name="Straight Connector 20"/>
            <p:cNvCxnSpPr/>
            <p:nvPr/>
          </p:nvCxnSpPr>
          <p:spPr>
            <a:xfrm>
              <a:off x="3284376" y="2373540"/>
              <a:ext cx="0" cy="31896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2985797" y="2934804"/>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כותרת 1"/>
            <p:cNvSpPr txBox="1">
              <a:spLocks/>
            </p:cNvSpPr>
            <p:nvPr/>
          </p:nvSpPr>
          <p:spPr>
            <a:xfrm>
              <a:off x="751528" y="2643352"/>
              <a:ext cx="2251280"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he-IL" sz="1200" dirty="0">
                  <a:solidFill>
                    <a:prstClr val="black"/>
                  </a:solidFill>
                  <a:latin typeface="Arial" pitchFamily="34" charset="0"/>
                  <a:cs typeface="Arial" pitchFamily="34" charset="0"/>
                </a:rPr>
                <a:t>עמידה ביעדי ביצוע במדדי </a:t>
              </a:r>
              <a:r>
                <a:rPr lang="en-US" sz="1200" dirty="0">
                  <a:solidFill>
                    <a:prstClr val="black"/>
                  </a:solidFill>
                  <a:latin typeface="Arial" pitchFamily="34" charset="0"/>
                  <a:cs typeface="Arial" pitchFamily="34" charset="0"/>
                </a:rPr>
                <a:t>PROM</a:t>
              </a:r>
              <a:r>
                <a:rPr lang="he-IL" sz="1200" dirty="0">
                  <a:solidFill>
                    <a:prstClr val="black"/>
                  </a:solidFill>
                  <a:latin typeface="Arial" pitchFamily="34" charset="0"/>
                  <a:cs typeface="Arial" pitchFamily="34" charset="0"/>
                </a:rPr>
                <a:t> </a:t>
              </a:r>
            </a:p>
          </p:txBody>
        </p:sp>
        <p:cxnSp>
          <p:nvCxnSpPr>
            <p:cNvPr id="28" name="Straight Connector 27"/>
            <p:cNvCxnSpPr/>
            <p:nvPr/>
          </p:nvCxnSpPr>
          <p:spPr>
            <a:xfrm flipH="1">
              <a:off x="2985797" y="4443573"/>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כותרת 1"/>
            <p:cNvSpPr txBox="1">
              <a:spLocks/>
            </p:cNvSpPr>
            <p:nvPr/>
          </p:nvSpPr>
          <p:spPr>
            <a:xfrm>
              <a:off x="751528" y="4110261"/>
              <a:ext cx="2251280"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he-IL" sz="1200" dirty="0">
                  <a:solidFill>
                    <a:prstClr val="black"/>
                  </a:solidFill>
                  <a:cs typeface="Arial"/>
                </a:rPr>
                <a:t>עמידה ביעדי איכות הטיפול בכל אחד מהמדדים כפי שמפורסם בתכנית הלאומית </a:t>
              </a:r>
              <a:endParaRPr lang="he-IL" sz="1200" dirty="0">
                <a:solidFill>
                  <a:prstClr val="black"/>
                </a:solidFill>
                <a:latin typeface="Arial" pitchFamily="34" charset="0"/>
                <a:cs typeface="Arial"/>
              </a:endParaRPr>
            </a:p>
          </p:txBody>
        </p:sp>
      </p:grpSp>
      <p:cxnSp>
        <p:nvCxnSpPr>
          <p:cNvPr id="34" name="Straight Connector 33"/>
          <p:cNvCxnSpPr/>
          <p:nvPr/>
        </p:nvCxnSpPr>
        <p:spPr>
          <a:xfrm>
            <a:off x="4506525" y="1583672"/>
            <a:ext cx="0" cy="311531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4196071" y="2144936"/>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כותרת 1"/>
          <p:cNvSpPr txBox="1">
            <a:spLocks/>
          </p:cNvSpPr>
          <p:nvPr/>
        </p:nvSpPr>
        <p:spPr>
          <a:xfrm>
            <a:off x="1961802" y="1853484"/>
            <a:ext cx="2251280"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גידול באחוז המטופלים שזכויותיהם מוצו (מרכזי זכויות) </a:t>
            </a:r>
            <a:r>
              <a:rPr lang="he-IL" sz="1200" dirty="0">
                <a:solidFill>
                  <a:srgbClr val="5B9BD5">
                    <a:lumMod val="75000"/>
                  </a:srgbClr>
                </a:solidFill>
                <a:cs typeface="Arial"/>
              </a:rPr>
              <a:t>(מדד משותף עם </a:t>
            </a:r>
            <a:r>
              <a:rPr lang="he-IL" sz="1200" dirty="0" smtClean="0">
                <a:solidFill>
                  <a:srgbClr val="5B9BD5">
                    <a:lumMod val="75000"/>
                  </a:srgbClr>
                </a:solidFill>
                <a:cs typeface="Arial"/>
              </a:rPr>
              <a:t>מטופל במרכז)</a:t>
            </a:r>
            <a:endParaRPr lang="he-IL" sz="1200" dirty="0">
              <a:solidFill>
                <a:srgbClr val="5B9BD5">
                  <a:lumMod val="75000"/>
                </a:srgbClr>
              </a:solidFill>
              <a:cs typeface="Arial"/>
            </a:endParaRPr>
          </a:p>
        </p:txBody>
      </p:sp>
      <p:sp>
        <p:nvSpPr>
          <p:cNvPr id="57" name="כותרת 1"/>
          <p:cNvSpPr txBox="1">
            <a:spLocks/>
          </p:cNvSpPr>
          <p:nvPr/>
        </p:nvSpPr>
        <p:spPr>
          <a:xfrm>
            <a:off x="8039918" y="2371725"/>
            <a:ext cx="1278209" cy="284734"/>
          </a:xfrm>
          <a:prstGeom prst="roundRect">
            <a:avLst>
              <a:gd name="adj" fmla="val 50000"/>
            </a:avLst>
          </a:prstGeom>
          <a:solidFill>
            <a:schemeClr val="accent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תכנית למדדי </a:t>
            </a:r>
            <a:r>
              <a:rPr lang="he-IL" sz="1050" dirty="0">
                <a:solidFill>
                  <a:prstClr val="black"/>
                </a:solidFill>
                <a:cs typeface="Arial"/>
              </a:rPr>
              <a:t>איכות</a:t>
            </a:r>
          </a:p>
        </p:txBody>
      </p:sp>
      <p:cxnSp>
        <p:nvCxnSpPr>
          <p:cNvPr id="32" name="Straight Connector 31"/>
          <p:cNvCxnSpPr/>
          <p:nvPr/>
        </p:nvCxnSpPr>
        <p:spPr>
          <a:xfrm flipH="1">
            <a:off x="4196071" y="3184916"/>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כותרת 1"/>
          <p:cNvSpPr txBox="1">
            <a:spLocks/>
          </p:cNvSpPr>
          <p:nvPr/>
        </p:nvSpPr>
        <p:spPr>
          <a:xfrm>
            <a:off x="1961802" y="2895583"/>
            <a:ext cx="2251280" cy="559730"/>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עלייה בציוני סקר חווית המטופל בבתי החולים ובקהילה </a:t>
            </a:r>
          </a:p>
        </p:txBody>
      </p:sp>
      <p:cxnSp>
        <p:nvCxnSpPr>
          <p:cNvPr id="37" name="Straight Connector 36"/>
          <p:cNvCxnSpPr/>
          <p:nvPr/>
        </p:nvCxnSpPr>
        <p:spPr>
          <a:xfrm flipH="1">
            <a:off x="4196071" y="3984500"/>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27"/>
          <p:cNvCxnSpPr/>
          <p:nvPr/>
        </p:nvCxnSpPr>
        <p:spPr>
          <a:xfrm flipH="1">
            <a:off x="10416571" y="4698991"/>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5" name="כותרת 1"/>
          <p:cNvSpPr txBox="1">
            <a:spLocks/>
          </p:cNvSpPr>
          <p:nvPr/>
        </p:nvSpPr>
        <p:spPr>
          <a:xfrm>
            <a:off x="8258645" y="4466652"/>
            <a:ext cx="2251280" cy="666624"/>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שיפור הציון הכולל במודל הלאומי להערכת בטיחות הטיפול בבתי החולים הכלליים</a:t>
            </a:r>
          </a:p>
        </p:txBody>
      </p:sp>
      <p:sp>
        <p:nvSpPr>
          <p:cNvPr id="49" name="כותרת 1"/>
          <p:cNvSpPr txBox="1">
            <a:spLocks/>
          </p:cNvSpPr>
          <p:nvPr/>
        </p:nvSpPr>
        <p:spPr>
          <a:xfrm>
            <a:off x="1984536" y="3724274"/>
            <a:ext cx="2251280" cy="476073"/>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שיפור במדד </a:t>
            </a:r>
            <a:r>
              <a:rPr lang="he-IL" sz="1200" dirty="0" smtClean="0">
                <a:solidFill>
                  <a:prstClr val="black"/>
                </a:solidFill>
                <a:cs typeface="Arial"/>
              </a:rPr>
              <a:t>הבירוקרטיה של משרד הבריאות</a:t>
            </a:r>
            <a:endParaRPr lang="he-IL" sz="1200" dirty="0">
              <a:solidFill>
                <a:prstClr val="black"/>
              </a:solidFill>
              <a:cs typeface="Arial"/>
            </a:endParaRPr>
          </a:p>
        </p:txBody>
      </p:sp>
      <p:sp>
        <p:nvSpPr>
          <p:cNvPr id="55" name="כותרת 1"/>
          <p:cNvSpPr txBox="1">
            <a:spLocks/>
          </p:cNvSpPr>
          <p:nvPr/>
        </p:nvSpPr>
        <p:spPr>
          <a:xfrm>
            <a:off x="766524" y="3162055"/>
            <a:ext cx="1645067" cy="492191"/>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הטמעה ממוקדת של תורת השירות בדגש על תכנים של המטופל במרכז</a:t>
            </a:r>
            <a:endParaRPr lang="he-IL" sz="1050" dirty="0">
              <a:solidFill>
                <a:prstClr val="black"/>
              </a:solidFill>
              <a:cs typeface="Arial"/>
            </a:endParaRPr>
          </a:p>
        </p:txBody>
      </p:sp>
      <p:sp>
        <p:nvSpPr>
          <p:cNvPr id="60" name="כותרת 1"/>
          <p:cNvSpPr txBox="1">
            <a:spLocks/>
          </p:cNvSpPr>
          <p:nvPr/>
        </p:nvSpPr>
        <p:spPr>
          <a:xfrm>
            <a:off x="1938040" y="4430905"/>
            <a:ext cx="2251280" cy="606022"/>
          </a:xfrm>
          <a:prstGeom prst="roundRect">
            <a:avLst>
              <a:gd name="adj" fmla="val 50000"/>
            </a:avLst>
          </a:prstGeom>
          <a:solidFill>
            <a:schemeClr val="bg1">
              <a:lumMod val="85000"/>
            </a:schemeClr>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200" dirty="0">
                <a:solidFill>
                  <a:prstClr val="black"/>
                </a:solidFill>
                <a:cs typeface="Arial"/>
              </a:rPr>
              <a:t>שיפור במדדי שביעות הרצון הכללית מהשירות הניתן </a:t>
            </a:r>
            <a:r>
              <a:rPr lang="he-IL" sz="1200" dirty="0" smtClean="0">
                <a:solidFill>
                  <a:prstClr val="black"/>
                </a:solidFill>
                <a:cs typeface="Arial"/>
              </a:rPr>
              <a:t>לתושבים</a:t>
            </a:r>
            <a:endParaRPr lang="he-IL" sz="1200" dirty="0">
              <a:solidFill>
                <a:prstClr val="black"/>
              </a:solidFill>
              <a:cs typeface="Arial"/>
            </a:endParaRPr>
          </a:p>
        </p:txBody>
      </p:sp>
      <p:sp>
        <p:nvSpPr>
          <p:cNvPr id="64" name="כותרת 1"/>
          <p:cNvSpPr txBox="1">
            <a:spLocks/>
          </p:cNvSpPr>
          <p:nvPr/>
        </p:nvSpPr>
        <p:spPr>
          <a:xfrm>
            <a:off x="766524" y="4950537"/>
            <a:ext cx="1645067" cy="402513"/>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a:solidFill>
                  <a:prstClr val="black"/>
                </a:solidFill>
                <a:cs typeface="Arial"/>
              </a:rPr>
              <a:t>גיבוש תכנית לשיפור מערך השירותים הניתנים </a:t>
            </a:r>
            <a:r>
              <a:rPr lang="he-IL" sz="1050" dirty="0" smtClean="0">
                <a:solidFill>
                  <a:prstClr val="black"/>
                </a:solidFill>
                <a:cs typeface="Arial"/>
              </a:rPr>
              <a:t>ע"י המשרד </a:t>
            </a:r>
            <a:endParaRPr lang="he-IL" sz="1050" dirty="0">
              <a:solidFill>
                <a:prstClr val="black"/>
              </a:solidFill>
              <a:cs typeface="Arial"/>
            </a:endParaRPr>
          </a:p>
        </p:txBody>
      </p:sp>
      <p:sp>
        <p:nvSpPr>
          <p:cNvPr id="68" name="כותרת 1"/>
          <p:cNvSpPr txBox="1">
            <a:spLocks/>
          </p:cNvSpPr>
          <p:nvPr/>
        </p:nvSpPr>
        <p:spPr>
          <a:xfrm>
            <a:off x="766524" y="2427745"/>
            <a:ext cx="1645067" cy="365477"/>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מרכזי מיצוי זכויות בשיתוף עם </a:t>
            </a:r>
            <a:r>
              <a:rPr lang="he-IL" sz="1050" dirty="0" err="1" smtClean="0">
                <a:solidFill>
                  <a:prstClr val="black"/>
                </a:solidFill>
                <a:cs typeface="Arial"/>
              </a:rPr>
              <a:t>בטל"א</a:t>
            </a:r>
            <a:r>
              <a:rPr lang="he-IL" sz="1050" dirty="0" smtClean="0">
                <a:solidFill>
                  <a:prstClr val="black"/>
                </a:solidFill>
                <a:cs typeface="Arial"/>
              </a:rPr>
              <a:t>, רווחה ואחרים</a:t>
            </a:r>
            <a:endParaRPr lang="he-IL" sz="1050" dirty="0">
              <a:solidFill>
                <a:prstClr val="black"/>
              </a:solidFill>
              <a:cs typeface="Arial"/>
            </a:endParaRPr>
          </a:p>
        </p:txBody>
      </p:sp>
      <p:sp>
        <p:nvSpPr>
          <p:cNvPr id="69" name="כותרת 1"/>
          <p:cNvSpPr txBox="1">
            <a:spLocks/>
          </p:cNvSpPr>
          <p:nvPr/>
        </p:nvSpPr>
        <p:spPr>
          <a:xfrm>
            <a:off x="766524" y="3928995"/>
            <a:ext cx="1645067" cy="365477"/>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יישום התכנית לטיוב רגולציה</a:t>
            </a:r>
            <a:endParaRPr lang="he-IL" sz="1050" dirty="0">
              <a:solidFill>
                <a:prstClr val="black"/>
              </a:solidFill>
              <a:cs typeface="Arial"/>
            </a:endParaRPr>
          </a:p>
        </p:txBody>
      </p:sp>
      <p:sp>
        <p:nvSpPr>
          <p:cNvPr id="46" name="כותרת 1"/>
          <p:cNvSpPr txBox="1">
            <a:spLocks/>
          </p:cNvSpPr>
          <p:nvPr/>
        </p:nvSpPr>
        <p:spPr>
          <a:xfrm>
            <a:off x="8020351" y="3913046"/>
            <a:ext cx="1278209" cy="284734"/>
          </a:xfrm>
          <a:prstGeom prst="roundRect">
            <a:avLst>
              <a:gd name="adj" fmla="val 50000"/>
            </a:avLst>
          </a:prstGeom>
          <a:solidFill>
            <a:schemeClr val="accent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תכנית למדדי </a:t>
            </a:r>
            <a:r>
              <a:rPr lang="he-IL" sz="1050" dirty="0">
                <a:solidFill>
                  <a:prstClr val="black"/>
                </a:solidFill>
                <a:cs typeface="Arial"/>
              </a:rPr>
              <a:t>איכות</a:t>
            </a:r>
          </a:p>
        </p:txBody>
      </p:sp>
      <p:cxnSp>
        <p:nvCxnSpPr>
          <p:cNvPr id="56" name="Straight Connector 36"/>
          <p:cNvCxnSpPr/>
          <p:nvPr/>
        </p:nvCxnSpPr>
        <p:spPr>
          <a:xfrm flipH="1">
            <a:off x="4196071" y="4698991"/>
            <a:ext cx="2985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כותרת 1"/>
          <p:cNvSpPr txBox="1">
            <a:spLocks/>
          </p:cNvSpPr>
          <p:nvPr/>
        </p:nvSpPr>
        <p:spPr>
          <a:xfrm>
            <a:off x="7409403" y="5060401"/>
            <a:ext cx="1944552" cy="450480"/>
          </a:xfrm>
          <a:prstGeom prst="roundRect">
            <a:avLst>
              <a:gd name="adj" fmla="val 50000"/>
            </a:avLst>
          </a:prstGeom>
          <a:solidFill>
            <a:srgbClr val="CAE094"/>
          </a:solidFill>
          <a:ln>
            <a:noFill/>
          </a:ln>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050" dirty="0" smtClean="0">
                <a:solidFill>
                  <a:prstClr val="black"/>
                </a:solidFill>
                <a:cs typeface="Arial"/>
              </a:rPr>
              <a:t>תכנית להערכת ולשיפור בטיחות הטיפול בבתי החולים הכללים</a:t>
            </a:r>
            <a:endParaRPr lang="he-IL" sz="1050" dirty="0">
              <a:solidFill>
                <a:prstClr val="black"/>
              </a:solidFill>
              <a:cs typeface="Arial"/>
            </a:endParaRPr>
          </a:p>
        </p:txBody>
      </p:sp>
      <p:sp>
        <p:nvSpPr>
          <p:cNvPr id="31" name="מלבן 30"/>
          <p:cNvSpPr/>
          <p:nvPr/>
        </p:nvSpPr>
        <p:spPr>
          <a:xfrm>
            <a:off x="945809" y="0"/>
            <a:ext cx="11240960" cy="338554"/>
          </a:xfrm>
          <a:prstGeom prst="rect">
            <a:avLst/>
          </a:prstGeom>
        </p:spPr>
        <p:txBody>
          <a:bodyPr wrap="square">
            <a:spAutoFit/>
          </a:bodyPr>
          <a:lstStyle/>
          <a:p>
            <a:r>
              <a:rPr lang="he-IL" sz="16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עמודי האש של משרד הבריאות</a:t>
            </a:r>
            <a:endParaRPr lang="he-IL" sz="1600" b="1" dirty="0">
              <a:solidFill>
                <a:schemeClr val="accent1">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20076460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362" y="209550"/>
            <a:ext cx="5819775" cy="643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7086599" y="1330078"/>
            <a:ext cx="4812475" cy="3785652"/>
          </a:xfrm>
          <a:prstGeom prst="rect">
            <a:avLst/>
          </a:prstGeom>
          <a:noFill/>
        </p:spPr>
        <p:txBody>
          <a:bodyPr wrap="square" rtlCol="1">
            <a:spAutoFit/>
          </a:bodyPr>
          <a:lstStyle/>
          <a:p>
            <a:r>
              <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אמנת השירות של משרד הבריאות </a:t>
            </a:r>
            <a:endPar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3400" b="1" u="sng"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r>
              <a:rPr lang="he-IL" sz="34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עובדי </a:t>
            </a:r>
            <a:r>
              <a:rPr lang="he-IL" sz="34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המשרד מתחייבים לשקף לציבור את פעילות המשרד והמידע שברשותו באופן </a:t>
            </a:r>
            <a:r>
              <a:rPr lang="he-IL" sz="3400" b="1" dirty="0" err="1">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מירבי</a:t>
            </a:r>
            <a:r>
              <a:rPr lang="he-IL" sz="34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a:t>
            </a:r>
            <a:r>
              <a:rPr lang="he-IL" sz="3600" b="1" dirty="0">
                <a:solidFill>
                  <a:schemeClr val="accent1">
                    <a:lumMod val="75000"/>
                  </a:schemeClr>
                </a:solidFill>
                <a:latin typeface="Gisha" panose="020B0502040204020203" pitchFamily="34" charset="-79"/>
                <a:cs typeface="Gisha" panose="020B0502040204020203" pitchFamily="34" charset="-79"/>
              </a:rPr>
              <a:t> </a:t>
            </a:r>
          </a:p>
        </p:txBody>
      </p:sp>
      <p:sp>
        <p:nvSpPr>
          <p:cNvPr id="5" name="מלבן מעוגל 4"/>
          <p:cNvSpPr/>
          <p:nvPr/>
        </p:nvSpPr>
        <p:spPr>
          <a:xfrm>
            <a:off x="2673895" y="5108406"/>
            <a:ext cx="3726905" cy="320843"/>
          </a:xfrm>
          <a:prstGeom prst="round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מלבן 6"/>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תפיסת השקיפות של משרד הבריאות</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40371538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1"/>
          <p:cNvSpPr/>
          <p:nvPr/>
        </p:nvSpPr>
        <p:spPr>
          <a:xfrm>
            <a:off x="1911927" y="2493818"/>
            <a:ext cx="9174389" cy="46313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518617" y="803866"/>
            <a:ext cx="11387858" cy="5909310"/>
          </a:xfrm>
          <a:prstGeom prst="rect">
            <a:avLst/>
          </a:prstGeom>
          <a:noFill/>
        </p:spPr>
        <p:txBody>
          <a:bodyPr wrap="square" rtlCol="1">
            <a:spAutoFit/>
          </a:bodyPr>
          <a:lstStyle/>
          <a:p>
            <a:pPr marL="808038" indent="-4763"/>
            <a:r>
              <a:rPr lang="he-IL" sz="34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מימוש תפיסת השקיפות של משרד הבריאות באמצעות שיתוף הציבור: </a:t>
            </a:r>
          </a:p>
          <a:p>
            <a:pPr marL="808038" indent="-4763"/>
            <a:endParaRPr lang="he-IL" sz="34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indent="803275"/>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אתר ההתייעצות עם הציבור של משרד הבריאות</a:t>
            </a:r>
          </a:p>
          <a:p>
            <a:endParaRPr lang="he-IL" sz="2000" b="1" dirty="0" smtClean="0">
              <a:solidFill>
                <a:schemeClr val="accent3">
                  <a:lumMod val="50000"/>
                </a:schemeClr>
              </a:solidFill>
              <a:latin typeface="Gisha" panose="020B0502040204020203" pitchFamily="34" charset="-79"/>
              <a:ea typeface="Arial Unicode MS" panose="020B0604020202020204" pitchFamily="34" charset="-128"/>
              <a:cs typeface="Gisha" panose="020B0502040204020203" pitchFamily="34" charset="-79"/>
            </a:endParaRPr>
          </a:p>
          <a:p>
            <a:pPr marL="808038"/>
            <a:r>
              <a:rPr lang="he-IL" sz="30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המשרד יזם את אתר ההיוועצות שבו הוא מזמין כל אחד מהציבור לקחת חלק בתהליכי החשיבה והתכנון השונים, לתרום מהידע והחוויה </a:t>
            </a:r>
            <a:r>
              <a:rPr lang="he-IL" sz="30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של כל אחד ובכך </a:t>
            </a:r>
            <a:r>
              <a:rPr lang="he-IL" sz="30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להשפיע על מערכת הבריאות בישראל. </a:t>
            </a:r>
            <a:r>
              <a:rPr lang="he-IL" sz="30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באתר זה גם יפורסמו </a:t>
            </a:r>
            <a:r>
              <a:rPr lang="he-IL" sz="30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התובנות </a:t>
            </a:r>
            <a:r>
              <a:rPr lang="he-IL" sz="30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וההחלטות של המשרד. </a:t>
            </a:r>
          </a:p>
          <a:p>
            <a:endParaRPr lang="he-IL" sz="2000" dirty="0">
              <a:solidFill>
                <a:schemeClr val="accent3">
                  <a:lumMod val="50000"/>
                </a:schemeClr>
              </a:solidFill>
              <a:latin typeface="Gisha" panose="020B0502040204020203" pitchFamily="34" charset="-79"/>
              <a:ea typeface="Arial Unicode MS" panose="020B0604020202020204" pitchFamily="34" charset="-128"/>
              <a:cs typeface="Gisha" panose="020B0502040204020203" pitchFamily="34" charset="-79"/>
            </a:endParaRPr>
          </a:p>
          <a:p>
            <a:endParaRPr lang="he-IL" sz="28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2400" u="sng" dirty="0" smtClean="0">
              <a:solidFill>
                <a:schemeClr val="accent3">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pic>
        <p:nvPicPr>
          <p:cNvPr id="9"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86316" y="610448"/>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מלבן 10"/>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תפיסת השקיפות של משרד הבריאות</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9254945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18617" y="803866"/>
            <a:ext cx="11387858" cy="3477875"/>
          </a:xfrm>
          <a:prstGeom prst="rect">
            <a:avLst/>
          </a:prstGeom>
          <a:noFill/>
        </p:spPr>
        <p:txBody>
          <a:bodyPr wrap="square" rtlCol="1">
            <a:spAutoFit/>
          </a:bodyPr>
          <a:lstStyle/>
          <a:p>
            <a:r>
              <a:rPr lang="he-IL" sz="2800" b="1" u="sng"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בין </a:t>
            </a:r>
            <a:r>
              <a:rPr lang="he-IL" sz="2800" b="1" u="sng"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התחומים השונים שכבר קיימים </a:t>
            </a:r>
            <a:r>
              <a:rPr lang="he-IL" sz="2800" b="1" u="sng"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באתר ההיוועצות עם הציבור </a:t>
            </a:r>
            <a:r>
              <a:rPr lang="he-IL" sz="28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a:t>
            </a:r>
          </a:p>
          <a:p>
            <a:endPar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התכנית </a:t>
            </a:r>
            <a:r>
              <a:rPr lang="he-IL" sz="24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הלאומית לטיפול </a:t>
            </a:r>
            <a:r>
              <a:rPr lang="he-IL" sz="2400" b="1" dirty="0" err="1">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פליאטיבי</a:t>
            </a:r>
            <a:r>
              <a:rPr lang="he-IL" sz="24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מחלות כרוניות טיפול ומניעה, הפחתת מקרי האלימות כלפי הצוות המטפל, עוצמה בריאה, טיפול החלב בישראל, שיתופי פעולה בין ממשלות בתחום הבריאות, האתגר הבא למערכת הבריאות, הערכות המערכת להזדקנות האוכלוסייה וצמצום אי שוויון בבריאות ותזונה בריאה. </a:t>
            </a:r>
          </a:p>
          <a:p>
            <a:endParaRPr lang="he-IL" sz="2000" dirty="0">
              <a:solidFill>
                <a:schemeClr val="accent3">
                  <a:lumMod val="50000"/>
                </a:schemeClr>
              </a:solidFill>
              <a:latin typeface="Gisha" panose="020B0502040204020203" pitchFamily="34" charset="-79"/>
              <a:ea typeface="Arial Unicode MS" panose="020B0604020202020204" pitchFamily="34" charset="-128"/>
              <a:cs typeface="Gisha" panose="020B0502040204020203" pitchFamily="34" charset="-79"/>
            </a:endParaRPr>
          </a:p>
          <a:p>
            <a:endParaRPr lang="he-IL" sz="28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2400" u="sng" dirty="0" smtClean="0">
              <a:solidFill>
                <a:schemeClr val="accent3">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48929">
            <a:off x="1994108" y="3845861"/>
            <a:ext cx="2085975"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261382">
            <a:off x="5944777" y="3769048"/>
            <a:ext cx="2105025" cy="2733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7019">
            <a:off x="7986944" y="3093666"/>
            <a:ext cx="2066925" cy="2752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358060">
            <a:off x="10063595" y="3838650"/>
            <a:ext cx="1930141" cy="2594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1192116">
            <a:off x="212495" y="2829986"/>
            <a:ext cx="2087755" cy="21180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מלבן 10"/>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תפיסת השקיפות של משרד הבריאות</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pic>
        <p:nvPicPr>
          <p:cNvPr id="3075"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40830" y="3176030"/>
            <a:ext cx="2105025" cy="2695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212965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258504">
            <a:off x="-148535" y="1300368"/>
            <a:ext cx="5109864" cy="3485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21941" y="610448"/>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27513" y="756364"/>
            <a:ext cx="11549062" cy="5539978"/>
          </a:xfrm>
          <a:prstGeom prst="rect">
            <a:avLst/>
          </a:prstGeom>
          <a:noFill/>
        </p:spPr>
        <p:txBody>
          <a:bodyPr wrap="square" rtlCol="1">
            <a:spAutoFit/>
          </a:bodyPr>
          <a:lstStyle/>
          <a:p>
            <a:pPr marL="808038" indent="-4763"/>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מכרזי אתגר של משרד הבריאות </a:t>
            </a:r>
          </a:p>
          <a:p>
            <a:pPr marL="808038" indent="-4763"/>
            <a:endParaRPr lang="he-IL" sz="34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r>
              <a:rPr lang="he-IL" sz="30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איתור יזמים וחברות טכנולוגיה ליישום </a:t>
            </a:r>
          </a:p>
          <a:p>
            <a:r>
              <a:rPr lang="he-IL" sz="30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פתרונות חדשניים מבוססי כלים דיגיטליים.</a:t>
            </a:r>
          </a:p>
          <a:p>
            <a:endPar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pPr>
              <a:spcAft>
                <a:spcPts val="1200"/>
              </a:spcAft>
            </a:pP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מאפיינים </a:t>
            </a:r>
            <a:r>
              <a:rPr lang="he-IL" sz="24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ייחודיים של מכרזי אתגר</a:t>
            </a: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a:t>
            </a:r>
          </a:p>
          <a:p>
            <a:pPr marL="457200" indent="-457200">
              <a:spcAft>
                <a:spcPts val="1200"/>
              </a:spcAft>
              <a:buFont typeface="Arial" panose="020B0604020202020204" pitchFamily="34" charset="0"/>
              <a:buChar char="•"/>
            </a:pPr>
            <a:r>
              <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הפתרון אינו מוגדר מראש ויש פתיחות לפתרונות דיגיטליים </a:t>
            </a:r>
            <a:endParaRPr lang="he-IL"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pPr marL="450850" indent="-450850">
              <a:spcAft>
                <a:spcPts val="1200"/>
              </a:spcAft>
            </a:pPr>
            <a:r>
              <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a:t>
            </a:r>
            <a:r>
              <a:rPr lang="he-IL"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מעולמות </a:t>
            </a:r>
            <a:r>
              <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תוכן שונים </a:t>
            </a:r>
            <a:r>
              <a:rPr lang="he-IL"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ומגוונים.</a:t>
            </a:r>
            <a:endPar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200"/>
              </a:spcAft>
              <a:buFont typeface="Arial" panose="020B0604020202020204" pitchFamily="34" charset="0"/>
              <a:buChar char="•"/>
            </a:pPr>
            <a:r>
              <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הבנת עולם האתגר בשיתוף נציגים ממשרד </a:t>
            </a:r>
            <a:r>
              <a:rPr lang="he-IL"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הבריאות.</a:t>
            </a:r>
            <a:endPar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200"/>
              </a:spcAft>
              <a:buFont typeface="Arial" panose="020B0604020202020204" pitchFamily="34" charset="0"/>
              <a:buChar char="•"/>
            </a:pPr>
            <a:r>
              <a:rPr lang="he-IL"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קיום </a:t>
            </a:r>
            <a:r>
              <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פיילוט </a:t>
            </a:r>
            <a:r>
              <a:rPr lang="en-US"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POC </a:t>
            </a:r>
            <a:r>
              <a:rPr lang="he-IL"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ממומן </a:t>
            </a:r>
            <a:r>
              <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על ידי משרד הבריאות להצעות </a:t>
            </a:r>
            <a:r>
              <a:rPr lang="he-IL"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נבחרות.</a:t>
            </a:r>
            <a:endPar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pPr marL="457200" indent="-457200">
              <a:buFont typeface="Arial" panose="020B0604020202020204" pitchFamily="34" charset="0"/>
              <a:buChar char="•"/>
            </a:pP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מכרז אתגר </a:t>
            </a:r>
            <a:r>
              <a:rPr lang="he-IL" sz="24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פעיל</a:t>
            </a: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a:t>
            </a: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סיוע בהתמודדות עם נפילות בגיל המבוגר</a:t>
            </a:r>
            <a:endParaRPr lang="he-IL" sz="28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2400" u="sng" dirty="0" smtClean="0">
              <a:solidFill>
                <a:schemeClr val="accent3">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5" name="מלבן 4"/>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תפיסת השקיפות של משרד הבריאות</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5171917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7735" y="1209794"/>
            <a:ext cx="10594428" cy="2954655"/>
          </a:xfrm>
          <a:prstGeom prst="rect">
            <a:avLst/>
          </a:prstGeom>
          <a:noFill/>
        </p:spPr>
        <p:txBody>
          <a:bodyPr wrap="square" rtlCol="1">
            <a:spAutoFit/>
          </a:bodyPr>
          <a:lstStyle/>
          <a:p>
            <a:pPr algn="ctr"/>
            <a:endParaRPr lang="he-IL" sz="3600" dirty="0">
              <a:solidFill>
                <a:schemeClr val="tx2">
                  <a:lumMod val="75000"/>
                </a:schemeClr>
              </a:solidFill>
              <a:latin typeface="Retro Perspective" panose="02000503000000000000" pitchFamily="2" charset="-79"/>
              <a:cs typeface="Retro Perspective" panose="02000503000000000000" pitchFamily="2" charset="-79"/>
            </a:endParaRPr>
          </a:p>
          <a:p>
            <a:pPr algn="ctr"/>
            <a:r>
              <a:rPr lang="he-IL" sz="75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מדיניות </a:t>
            </a:r>
            <a:r>
              <a:rPr lang="he-IL" sz="7500" b="1" dirty="0" err="1"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הנגשת</a:t>
            </a:r>
            <a:r>
              <a:rPr lang="he-IL" sz="75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המידע והשקיפות של המשרד</a:t>
            </a:r>
          </a:p>
        </p:txBody>
      </p:sp>
      <p:grpSp>
        <p:nvGrpSpPr>
          <p:cNvPr id="3" name="קבוצה 2"/>
          <p:cNvGrpSpPr/>
          <p:nvPr/>
        </p:nvGrpSpPr>
        <p:grpSpPr>
          <a:xfrm>
            <a:off x="96133" y="5325289"/>
            <a:ext cx="3274864" cy="1532711"/>
            <a:chOff x="4135870" y="3747202"/>
            <a:chExt cx="3529095" cy="1647825"/>
          </a:xfrm>
        </p:grpSpPr>
        <p:pic>
          <p:nvPicPr>
            <p:cNvPr id="4" name="תמונה 3"/>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5" name="TextBox 4"/>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1844702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2447" y="3459442"/>
            <a:ext cx="3039553" cy="1472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1497" y="2394867"/>
            <a:ext cx="3039553" cy="1472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2447" y="1280317"/>
            <a:ext cx="3039553" cy="1472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552450" y="1830662"/>
            <a:ext cx="11289153" cy="3139321"/>
          </a:xfrm>
          <a:prstGeom prst="rect">
            <a:avLst/>
          </a:prstGeom>
          <a:noFill/>
        </p:spPr>
        <p:txBody>
          <a:bodyPr wrap="square" rtlCol="1">
            <a:spAutoFit/>
          </a:bodyPr>
          <a:lstStyle/>
          <a:p>
            <a:pPr marL="685800" indent="-685800">
              <a:spcAft>
                <a:spcPts val="1800"/>
              </a:spcAft>
              <a:buFont typeface="Arial" panose="020B0604020202020204" pitchFamily="34" charset="0"/>
              <a:buChar char="•"/>
            </a:pPr>
            <a:r>
              <a:rPr lang="he-IL" sz="28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2800" b="1" spc="2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עבר: </a:t>
            </a: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משרד הבריאות פעל באופן מתמשך ועקבי לאורך השנים לחשיפה של מאגרי מידע </a:t>
            </a:r>
            <a:r>
              <a:rPr lang="he-IL" sz="2800" b="1"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ומידעים</a:t>
            </a: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רבים לרווחת הציבור. </a:t>
            </a:r>
          </a:p>
          <a:p>
            <a:pPr marL="685800" indent="-685800">
              <a:spcAft>
                <a:spcPts val="1800"/>
              </a:spcAft>
              <a:buFont typeface="Arial" panose="020B0604020202020204" pitchFamily="34" charset="0"/>
              <a:buChar char="•"/>
            </a:pPr>
            <a:r>
              <a:rPr lang="he-IL" sz="2800" b="1" spc="2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הווה</a:t>
            </a:r>
            <a:r>
              <a:rPr lang="he-IL" sz="2800" b="1" spc="2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2800" b="1" spc="2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משרד הבריאות פועל באופן פרואקטיבי למיפוי מאגרי המידע </a:t>
            </a:r>
            <a:r>
              <a:rPr lang="he-IL" sz="2800" b="1"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והמידעים</a:t>
            </a: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שניתן </a:t>
            </a:r>
            <a:r>
              <a:rPr lang="he-IL" sz="2800" b="1"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להנגיש</a:t>
            </a: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לציבור וכאלו שרצוי שיונגשו.</a:t>
            </a:r>
          </a:p>
          <a:p>
            <a:pPr marL="685800" indent="-685800">
              <a:spcAft>
                <a:spcPts val="1800"/>
              </a:spcAft>
              <a:buFont typeface="Arial" panose="020B0604020202020204" pitchFamily="34" charset="0"/>
              <a:buChar char="•"/>
            </a:pPr>
            <a:r>
              <a:rPr lang="he-IL" sz="2800" b="1" spc="2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עתיד</a:t>
            </a:r>
            <a:r>
              <a:rPr lang="he-IL" sz="2800" b="1" spc="2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2800" b="1" spc="2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2800" b="1" spc="2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השמת דגש </a:t>
            </a:r>
            <a:r>
              <a:rPr lang="he-IL" sz="2800" b="1" spc="2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על </a:t>
            </a:r>
            <a:r>
              <a:rPr lang="he-IL" sz="2800" b="1"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הנגשת</a:t>
            </a: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מערכות </a:t>
            </a:r>
            <a:r>
              <a:rPr lang="en-US"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2800" b="1"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ומידעים</a:t>
            </a: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נוספים לרווחת הציבור.</a:t>
            </a:r>
          </a:p>
        </p:txBody>
      </p:sp>
      <p:grpSp>
        <p:nvGrpSpPr>
          <p:cNvPr id="5" name="קבוצה 4"/>
          <p:cNvGrpSpPr/>
          <p:nvPr/>
        </p:nvGrpSpPr>
        <p:grpSpPr>
          <a:xfrm>
            <a:off x="96133" y="5325289"/>
            <a:ext cx="3274864" cy="1532711"/>
            <a:chOff x="4135870" y="3747202"/>
            <a:chExt cx="3529095" cy="1647825"/>
          </a:xfrm>
        </p:grpSpPr>
        <p:pic>
          <p:nvPicPr>
            <p:cNvPr id="7" name="תמונה 6"/>
            <p:cNvPicPr>
              <a:picLocks noChangeAspect="1"/>
            </p:cNvPicPr>
            <p:nvPr/>
          </p:nvPicPr>
          <p:blipFill>
            <a:blip r:embed="rId3">
              <a:extLst>
                <a:ext uri="{BEBA8EAE-BF5A-486C-A8C5-ECC9F3942E4B}">
                  <a14:imgProps xmlns:a14="http://schemas.microsoft.com/office/drawing/2010/main">
                    <a14:imgLayer r:embed="rId4">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8" name="TextBox 7"/>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9" name="TextBox 8"/>
          <p:cNvSpPr txBox="1"/>
          <p:nvPr/>
        </p:nvSpPr>
        <p:spPr>
          <a:xfrm>
            <a:off x="552450" y="952156"/>
            <a:ext cx="11120805" cy="615553"/>
          </a:xfrm>
          <a:prstGeom prst="rect">
            <a:avLst/>
          </a:prstGeom>
          <a:noFill/>
        </p:spPr>
        <p:txBody>
          <a:bodyPr wrap="square" rtlCol="1">
            <a:spAutoFit/>
          </a:bodyPr>
          <a:lstStyle/>
          <a:p>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למען השקיפות </a:t>
            </a:r>
            <a:r>
              <a:rPr lang="he-IL" sz="3400" b="1" u="sng" dirty="0" err="1"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והנגשת</a:t>
            </a:r>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המידע – עבר, הווה ועתיד</a:t>
            </a:r>
            <a:endPar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13" name="מלבן 12"/>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מדיניות </a:t>
            </a:r>
            <a:r>
              <a:rPr lang="he-IL" sz="1600" b="1" dirty="0" err="1">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הנגשת</a:t>
            </a:r>
            <a:r>
              <a:rPr lang="he-IL" sz="16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המידע והשקיפות של </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המשרד</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4335113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מלבן 11"/>
          <p:cNvSpPr/>
          <p:nvPr/>
        </p:nvSpPr>
        <p:spPr>
          <a:xfrm>
            <a:off x="1845608" y="4539274"/>
            <a:ext cx="9412013" cy="321643"/>
          </a:xfrm>
          <a:prstGeom prst="rect">
            <a:avLst/>
          </a:prstGeom>
          <a:solidFill>
            <a:srgbClr val="D6E4E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1" name="מלבן 10"/>
          <p:cNvSpPr/>
          <p:nvPr/>
        </p:nvSpPr>
        <p:spPr>
          <a:xfrm>
            <a:off x="7158587" y="3885121"/>
            <a:ext cx="4099034" cy="321643"/>
          </a:xfrm>
          <a:prstGeom prst="rect">
            <a:avLst/>
          </a:prstGeom>
          <a:solidFill>
            <a:srgbClr val="D6E4E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0" name="מלבן 9"/>
          <p:cNvSpPr/>
          <p:nvPr/>
        </p:nvSpPr>
        <p:spPr>
          <a:xfrm>
            <a:off x="8549844" y="3209722"/>
            <a:ext cx="2695902" cy="321643"/>
          </a:xfrm>
          <a:prstGeom prst="rect">
            <a:avLst/>
          </a:prstGeom>
          <a:solidFill>
            <a:srgbClr val="D6E4E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TextBox 5"/>
          <p:cNvSpPr txBox="1"/>
          <p:nvPr/>
        </p:nvSpPr>
        <p:spPr>
          <a:xfrm>
            <a:off x="639386" y="1996912"/>
            <a:ext cx="11033869" cy="3000821"/>
          </a:xfrm>
          <a:prstGeom prst="rect">
            <a:avLst/>
          </a:prstGeom>
          <a:noFill/>
        </p:spPr>
        <p:txBody>
          <a:bodyPr wrap="square" rtlCol="1">
            <a:spAutoFit/>
          </a:bodyPr>
          <a:lstStyle/>
          <a:p>
            <a:pPr>
              <a:spcAft>
                <a:spcPts val="1800"/>
              </a:spcAft>
            </a:pP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שקיפות </a:t>
            </a:r>
            <a:r>
              <a:rPr lang="he-IL" sz="2800" b="1"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והנגשת</a:t>
            </a: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מידע הם ערך חשוב למשרד הבריאות אך גם פעולות אלו יש לבצע באחריות הציבורית הראויה ולהתחשב באלו:</a:t>
            </a:r>
          </a:p>
          <a:p>
            <a:pPr marL="457200" indent="-457200">
              <a:spcAft>
                <a:spcPts val="1800"/>
              </a:spcAft>
              <a:buFont typeface="Arial" panose="020B0604020202020204" pitchFamily="34" charset="0"/>
              <a:buChar char="•"/>
            </a:pP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הגנה על פרטיות </a:t>
            </a:r>
            <a:r>
              <a:rPr lang="he-IL" sz="20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(מידע קליני, אישי ופרטני נאסף בתהליכי רישוי ובקרה שונים)</a:t>
            </a:r>
          </a:p>
          <a:p>
            <a:pPr marL="457200" indent="-457200">
              <a:spcAft>
                <a:spcPts val="1800"/>
              </a:spcAft>
              <a:buFont typeface="Arial" panose="020B0604020202020204" pitchFamily="34" charset="0"/>
              <a:buChar char="•"/>
            </a:pP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מידע שחסוי בהתאם לדין </a:t>
            </a:r>
            <a:r>
              <a:rPr lang="he-IL" sz="20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a:t>
            </a:r>
            <a:r>
              <a:rPr lang="he-IL" sz="20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כמו </a:t>
            </a:r>
            <a:r>
              <a:rPr lang="he-IL" sz="20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ועדות בקרה </a:t>
            </a:r>
            <a:r>
              <a:rPr lang="he-IL" sz="20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ואיכות – חוק זכויות החולה)</a:t>
            </a:r>
            <a:endParaRPr lang="he-IL" sz="20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800"/>
              </a:spcAft>
              <a:buFont typeface="Arial" panose="020B0604020202020204" pitchFamily="34" charset="0"/>
              <a:buChar char="•"/>
            </a:pPr>
            <a:r>
              <a:rPr lang="he-IL" sz="28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מחיר הטעות והיכולת המתודולוגית ליצור השוואה מהימנה</a:t>
            </a:r>
          </a:p>
        </p:txBody>
      </p:sp>
      <p:grpSp>
        <p:nvGrpSpPr>
          <p:cNvPr id="5" name="קבוצה 4"/>
          <p:cNvGrpSpPr/>
          <p:nvPr/>
        </p:nvGrpSpPr>
        <p:grpSpPr>
          <a:xfrm>
            <a:off x="96133" y="5325289"/>
            <a:ext cx="3274864" cy="1532711"/>
            <a:chOff x="4135870" y="3747202"/>
            <a:chExt cx="3529095" cy="1647825"/>
          </a:xfrm>
        </p:grpSpPr>
        <p:pic>
          <p:nvPicPr>
            <p:cNvPr id="7" name="תמונה 6"/>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8" name="TextBox 7"/>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9" name="TextBox 8"/>
          <p:cNvSpPr txBox="1"/>
          <p:nvPr/>
        </p:nvSpPr>
        <p:spPr>
          <a:xfrm>
            <a:off x="3046687" y="952156"/>
            <a:ext cx="8626568" cy="615553"/>
          </a:xfrm>
          <a:prstGeom prst="rect">
            <a:avLst/>
          </a:prstGeom>
          <a:noFill/>
        </p:spPr>
        <p:txBody>
          <a:bodyPr wrap="square" rtlCol="1">
            <a:spAutoFit/>
          </a:bodyPr>
          <a:lstStyle/>
          <a:p>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"שקיפות עם אחריות"</a:t>
            </a:r>
            <a:endPar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13" name="מלבן 12"/>
          <p:cNvSpPr/>
          <p:nvPr/>
        </p:nvSpPr>
        <p:spPr>
          <a:xfrm>
            <a:off x="918097" y="6485895"/>
            <a:ext cx="11240960" cy="338554"/>
          </a:xfrm>
          <a:prstGeom prst="rect">
            <a:avLst/>
          </a:prstGeom>
        </p:spPr>
        <p:txBody>
          <a:bodyPr wrap="square">
            <a:spAutoFit/>
          </a:bodyPr>
          <a:lstStyle/>
          <a:p>
            <a:pPr lvl="0"/>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מדיניות </a:t>
            </a:r>
            <a:r>
              <a:rPr lang="he-IL" sz="1600" b="1" dirty="0" err="1"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הנגשת</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המידע והשקיפות של המשרד</a:t>
            </a:r>
            <a:endParaRPr lang="he-IL" sz="1600" b="1" dirty="0" smtClean="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39530202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98184" y="1759412"/>
            <a:ext cx="11033869" cy="4201150"/>
          </a:xfrm>
          <a:prstGeom prst="rect">
            <a:avLst/>
          </a:prstGeom>
          <a:noFill/>
        </p:spPr>
        <p:txBody>
          <a:bodyPr wrap="square" rtlCol="1">
            <a:spAutoFit/>
          </a:bodyPr>
          <a:lstStyle/>
          <a:p>
            <a:pPr>
              <a:spcAft>
                <a:spcPts val="1800"/>
              </a:spcAft>
            </a:pPr>
            <a:r>
              <a:rPr lang="he-IL" sz="32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יישום מדיניות ההנגשה תוך התאמתה לאילוצים </a:t>
            </a:r>
            <a:r>
              <a:rPr lang="he-IL" sz="32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ולסוג המידע:</a:t>
            </a:r>
          </a:p>
          <a:p>
            <a:pPr marL="457200" indent="-457200">
              <a:spcAft>
                <a:spcPts val="1800"/>
              </a:spcAft>
              <a:buFont typeface="Arial" panose="020B0604020202020204" pitchFamily="34" charset="0"/>
              <a:buChar char="•"/>
            </a:pPr>
            <a:r>
              <a:rPr lang="en-US" sz="32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Data </a:t>
            </a:r>
            <a:r>
              <a:rPr lang="en-US" sz="3200" b="1"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Gov</a:t>
            </a:r>
            <a:endParaRPr lang="he-IL" sz="32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800"/>
              </a:spcAft>
              <a:buFont typeface="Arial" panose="020B0604020202020204" pitchFamily="34" charset="0"/>
              <a:buChar char="•"/>
            </a:pPr>
            <a:r>
              <a:rPr lang="en-US" sz="32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32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לציבור</a:t>
            </a:r>
          </a:p>
          <a:p>
            <a:pPr marL="457200" indent="-457200">
              <a:spcAft>
                <a:spcPts val="1800"/>
              </a:spcAft>
              <a:buFont typeface="Arial" panose="020B0604020202020204" pitchFamily="34" charset="0"/>
              <a:buChar char="•"/>
            </a:pPr>
            <a:r>
              <a:rPr lang="he-IL" sz="32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שאילתות ספציפיות</a:t>
            </a:r>
          </a:p>
          <a:p>
            <a:pPr marL="457200" indent="-457200">
              <a:spcAft>
                <a:spcPts val="1800"/>
              </a:spcAft>
              <a:buFont typeface="Arial" panose="020B0604020202020204" pitchFamily="34" charset="0"/>
              <a:buChar char="•"/>
            </a:pPr>
            <a:r>
              <a:rPr lang="en-US" sz="32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API</a:t>
            </a:r>
            <a:r>
              <a:rPr lang="he-IL" sz="32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 הנגשה לפי דרישה</a:t>
            </a:r>
          </a:p>
          <a:p>
            <a:pPr marL="457200" indent="-457200">
              <a:spcAft>
                <a:spcPts val="1800"/>
              </a:spcAft>
              <a:buFont typeface="Arial" panose="020B0604020202020204" pitchFamily="34" charset="0"/>
              <a:buChar char="•"/>
            </a:pPr>
            <a:r>
              <a:rPr lang="en-US" sz="32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GIS</a:t>
            </a:r>
            <a:endParaRPr lang="he-IL" sz="32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grpSp>
        <p:nvGrpSpPr>
          <p:cNvPr id="5" name="קבוצה 4"/>
          <p:cNvGrpSpPr/>
          <p:nvPr/>
        </p:nvGrpSpPr>
        <p:grpSpPr>
          <a:xfrm>
            <a:off x="96133" y="5325289"/>
            <a:ext cx="3274864" cy="1532711"/>
            <a:chOff x="4135870" y="3747202"/>
            <a:chExt cx="3529095" cy="1647825"/>
          </a:xfrm>
        </p:grpSpPr>
        <p:pic>
          <p:nvPicPr>
            <p:cNvPr id="7" name="תמונה 6"/>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8" name="TextBox 7"/>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9" name="TextBox 8"/>
          <p:cNvSpPr txBox="1"/>
          <p:nvPr/>
        </p:nvSpPr>
        <p:spPr>
          <a:xfrm>
            <a:off x="201882" y="952156"/>
            <a:ext cx="11471374" cy="584775"/>
          </a:xfrm>
          <a:prstGeom prst="rect">
            <a:avLst/>
          </a:prstGeom>
          <a:noFill/>
        </p:spPr>
        <p:txBody>
          <a:bodyPr wrap="square" rtlCol="1">
            <a:spAutoFit/>
          </a:bodyPr>
          <a:lstStyle/>
          <a:p>
            <a:r>
              <a:rPr lang="he-IL" sz="32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התאמת מדיניות "שקיפות עם אחריות" לאילוצים ולסוג המידע</a:t>
            </a:r>
            <a:endParaRPr lang="he-IL" sz="32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11" name="מלבן 10"/>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מדיניות </a:t>
            </a:r>
            <a:r>
              <a:rPr lang="he-IL" sz="1600" b="1" dirty="0" err="1">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הנגשת</a:t>
            </a:r>
            <a:r>
              <a:rPr lang="he-IL" sz="16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המידע והשקיפות של </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המשרד</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6124222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7735" y="1302005"/>
            <a:ext cx="11033869" cy="3924151"/>
          </a:xfrm>
          <a:prstGeom prst="rect">
            <a:avLst/>
          </a:prstGeom>
          <a:noFill/>
        </p:spPr>
        <p:txBody>
          <a:bodyPr wrap="square" rtlCol="1">
            <a:spAutoFit/>
          </a:bodyPr>
          <a:lstStyle/>
          <a:p>
            <a:pPr algn="ctr"/>
            <a:r>
              <a:rPr lang="he-IL" sz="75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a:t>
            </a:r>
            <a:r>
              <a:rPr lang="he-IL" sz="7500" b="1" u="sng"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המפורסמים כיום</a:t>
            </a:r>
            <a:r>
              <a:rPr lang="he-IL" sz="75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לציבור הרחב</a:t>
            </a:r>
            <a:endParaRPr lang="he-IL" sz="75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2400" u="sng" dirty="0" smtClean="0">
              <a:solidFill>
                <a:schemeClr val="accent3">
                  <a:lumMod val="75000"/>
                </a:schemeClr>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3" name="קבוצה 2"/>
          <p:cNvGrpSpPr/>
          <p:nvPr/>
        </p:nvGrpSpPr>
        <p:grpSpPr>
          <a:xfrm>
            <a:off x="96133" y="5325289"/>
            <a:ext cx="3274864" cy="1532711"/>
            <a:chOff x="4135870" y="3747202"/>
            <a:chExt cx="3529095" cy="1647825"/>
          </a:xfrm>
        </p:grpSpPr>
        <p:pic>
          <p:nvPicPr>
            <p:cNvPr id="4" name="תמונה 3"/>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5" name="TextBox 4"/>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9500080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59307" y="803866"/>
            <a:ext cx="11668836" cy="2677656"/>
          </a:xfrm>
          <a:prstGeom prst="rect">
            <a:avLst/>
          </a:prstGeom>
          <a:noFill/>
        </p:spPr>
        <p:txBody>
          <a:bodyPr wrap="square" rtlCol="1">
            <a:spAutoFit/>
          </a:bodyPr>
          <a:lstStyle/>
          <a:p>
            <a:pPr indent="803275"/>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סקר חוויית המטופל </a:t>
            </a:r>
          </a:p>
          <a:p>
            <a:pPr>
              <a:spcBef>
                <a:spcPts val="1200"/>
              </a:spcBef>
            </a:pP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המשרד </a:t>
            </a:r>
            <a:r>
              <a:rPr lang="he-IL" sz="24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פרסם </a:t>
            </a: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בצורה </a:t>
            </a:r>
            <a:r>
              <a:rPr lang="he-IL" sz="24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ידידותית ואינטראקטיבית </a:t>
            </a: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מידע המאפשר השוואה </a:t>
            </a:r>
            <a:r>
              <a:rPr lang="he-IL" sz="24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בין בתי </a:t>
            </a: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החולים, עם יכולות פילוח רבות – חלקות אשפוז, בתי חולים פסיכיאטריים </a:t>
            </a:r>
            <a:r>
              <a:rPr lang="he-IL" sz="2400" b="1" dirty="0" err="1"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ומלר"ד</a:t>
            </a: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a:t>
            </a:r>
            <a:r>
              <a:rPr lang="he-IL" sz="24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הפרסום ההשוואתי הינו כלי עבור המטופלים בבחירת מוסד ומעצים את </a:t>
            </a: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המטופל.</a:t>
            </a:r>
            <a:endParaRPr lang="he-IL" sz="24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endParaRPr lang="he-IL" sz="28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2400" u="sng" dirty="0" smtClean="0">
              <a:solidFill>
                <a:schemeClr val="accent3">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pic>
        <p:nvPicPr>
          <p:cNvPr id="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86316" y="610448"/>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מלבן 4"/>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pic>
        <p:nvPicPr>
          <p:cNvPr id="7" name="תמונה 6"/>
          <p:cNvPicPr>
            <a:picLocks noChangeAspect="1"/>
          </p:cNvPicPr>
          <p:nvPr/>
        </p:nvPicPr>
        <p:blipFill>
          <a:blip r:embed="rId3"/>
          <a:stretch>
            <a:fillRect/>
          </a:stretch>
        </p:blipFill>
        <p:spPr>
          <a:xfrm>
            <a:off x="763718" y="2660358"/>
            <a:ext cx="7291450" cy="3923562"/>
          </a:xfrm>
          <a:prstGeom prst="rect">
            <a:avLst/>
          </a:prstGeom>
        </p:spPr>
      </p:pic>
    </p:spTree>
    <p:extLst>
      <p:ext uri="{BB962C8B-B14F-4D97-AF65-F5344CB8AC3E}">
        <p14:creationId xmlns:p14="http://schemas.microsoft.com/office/powerpoint/2010/main" val="1049436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8968" y="2720519"/>
            <a:ext cx="7661723" cy="39237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518617" y="803866"/>
            <a:ext cx="11387858" cy="2954655"/>
          </a:xfrm>
          <a:prstGeom prst="rect">
            <a:avLst/>
          </a:prstGeom>
          <a:noFill/>
        </p:spPr>
        <p:txBody>
          <a:bodyPr wrap="square" rtlCol="1">
            <a:spAutoFit/>
          </a:bodyPr>
          <a:lstStyle/>
          <a:p>
            <a:pPr indent="803275"/>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התכנית הלאומית למדדי איכות</a:t>
            </a:r>
          </a:p>
          <a:p>
            <a:endParaRPr lang="he-IL" sz="2000" dirty="0" smtClean="0">
              <a:solidFill>
                <a:schemeClr val="accent3">
                  <a:lumMod val="50000"/>
                </a:schemeClr>
              </a:solidFill>
              <a:latin typeface="Gisha" panose="020B0502040204020203" pitchFamily="34" charset="-79"/>
              <a:ea typeface="Arial Unicode MS" panose="020B0604020202020204" pitchFamily="34" charset="-128"/>
              <a:cs typeface="Gisha" panose="020B0502040204020203" pitchFamily="34" charset="-79"/>
            </a:endParaRPr>
          </a:p>
          <a:p>
            <a:r>
              <a:rPr lang="he-IL"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המשרד </a:t>
            </a:r>
            <a:r>
              <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מוביל תכנית לאומית לניטור רציף של מדדי איכות קליניים בבתי חולים </a:t>
            </a:r>
            <a:r>
              <a:rPr lang="he-IL"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בישראל בתחומים </a:t>
            </a:r>
            <a:r>
              <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רפואיים רבים ובמסגרות טיפול שונות. המשרד </a:t>
            </a:r>
            <a:r>
              <a:rPr lang="he-IL"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הנגיש לציבור מערכת </a:t>
            </a:r>
            <a:r>
              <a:rPr lang="en-US"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BI</a:t>
            </a:r>
            <a:r>
              <a:rPr lang="he-IL"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המאפשרת לצפות בממצאי ניטור של מדדי האיכות</a:t>
            </a:r>
            <a:r>
              <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לפי מגוון פרמטרים: גיל, מגדר, אזורים גיאוגרפיים, מצב סוציואקונומי, משמרות ועוד. המערכת מאפשרת השוואה בין בתי החולים השונים וכן צפייה במגמות שינוי בממצאים לאורך </a:t>
            </a:r>
            <a:r>
              <a:rPr lang="he-IL" sz="20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זמן.</a:t>
            </a:r>
            <a:endParaRPr lang="he-IL" sz="20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endParaRPr lang="he-IL" sz="28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2400" u="sng" dirty="0" smtClean="0">
              <a:solidFill>
                <a:schemeClr val="accent3">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pic>
        <p:nvPicPr>
          <p:cNvPr id="4"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86316" y="610448"/>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 name="קבוצה 4"/>
          <p:cNvGrpSpPr/>
          <p:nvPr/>
        </p:nvGrpSpPr>
        <p:grpSpPr>
          <a:xfrm>
            <a:off x="96133" y="5325289"/>
            <a:ext cx="3274864" cy="1532711"/>
            <a:chOff x="4135870" y="3747202"/>
            <a:chExt cx="3529095" cy="1647825"/>
          </a:xfrm>
        </p:grpSpPr>
        <p:pic>
          <p:nvPicPr>
            <p:cNvPr id="7" name="תמונה 6"/>
            <p:cNvPicPr>
              <a:picLocks noChangeAspect="1"/>
            </p:cNvPicPr>
            <p:nvPr/>
          </p:nvPicPr>
          <p:blipFill>
            <a:blip r:embed="rId4">
              <a:extLst>
                <a:ext uri="{BEBA8EAE-BF5A-486C-A8C5-ECC9F3942E4B}">
                  <a14:imgProps xmlns:a14="http://schemas.microsoft.com/office/drawing/2010/main">
                    <a14:imgLayer r:embed="rId5">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8" name="TextBox 7"/>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9" name="מלבן 8"/>
          <p:cNvSpPr/>
          <p:nvPr/>
        </p:nvSpPr>
        <p:spPr>
          <a:xfrm>
            <a:off x="953722" y="65452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9849585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p:cNvPicPr>
            <a:picLocks noChangeAspect="1"/>
          </p:cNvPicPr>
          <p:nvPr/>
        </p:nvPicPr>
        <p:blipFill>
          <a:blip r:embed="rId2"/>
          <a:stretch>
            <a:fillRect/>
          </a:stretch>
        </p:blipFill>
        <p:spPr>
          <a:xfrm>
            <a:off x="665017" y="961802"/>
            <a:ext cx="11245933" cy="5556601"/>
          </a:xfrm>
          <a:prstGeom prst="rect">
            <a:avLst/>
          </a:prstGeom>
        </p:spPr>
      </p:pic>
      <p:sp>
        <p:nvSpPr>
          <p:cNvPr id="3" name="מלבן 2"/>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התכנית הלאומית למדדי איכות בישראל – עמידה במדד בהתאם ליעד שנקבע לשנת 2016</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28440755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04130" y="898462"/>
            <a:ext cx="11033869" cy="4524315"/>
          </a:xfrm>
          <a:prstGeom prst="rect">
            <a:avLst/>
          </a:prstGeom>
          <a:noFill/>
        </p:spPr>
        <p:txBody>
          <a:bodyPr wrap="square" rtlCol="1">
            <a:spAutoFit/>
          </a:bodyPr>
          <a:lstStyle/>
          <a:p>
            <a:pPr indent="993775"/>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נתוני הרישום הלאומי </a:t>
            </a:r>
          </a:p>
          <a:p>
            <a:pPr indent="993775"/>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לסרטן</a:t>
            </a:r>
          </a:p>
          <a:p>
            <a:pPr marL="0" lvl="1"/>
            <a:endParaRPr lang="he-IL" sz="2400" dirty="0" smtClean="0">
              <a:solidFill>
                <a:schemeClr val="accent3">
                  <a:lumMod val="50000"/>
                </a:schemeClr>
              </a:solidFill>
              <a:latin typeface="Gisha" panose="020B0502040204020203" pitchFamily="34" charset="-79"/>
              <a:ea typeface="Arial Unicode MS" panose="020B0604020202020204" pitchFamily="34" charset="-128"/>
              <a:cs typeface="Gisha" panose="020B0502040204020203" pitchFamily="34" charset="-79"/>
            </a:endParaRPr>
          </a:p>
          <a:p>
            <a:pPr marL="0" lvl="1"/>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מערכת </a:t>
            </a:r>
            <a:r>
              <a:rPr lang="en-US"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BI</a:t>
            </a: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העומדת לרשות הציבור</a:t>
            </a:r>
          </a:p>
          <a:p>
            <a:pPr marL="0" lvl="1"/>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ומספקת מידע לגבי תחלואת הסרטן </a:t>
            </a:r>
          </a:p>
          <a:p>
            <a:pPr marL="0" lvl="1"/>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(על סוגיו השונים), שאובחנו החל </a:t>
            </a:r>
          </a:p>
          <a:p>
            <a:pPr marL="0" lvl="1"/>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משנת 1980, בפילוחים רבים לפי </a:t>
            </a:r>
          </a:p>
          <a:p>
            <a:pPr marL="0" lvl="1"/>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בחירת המשתמש ובהם: מגדר, גיל, </a:t>
            </a:r>
          </a:p>
          <a:p>
            <a:pPr marL="0" lvl="1"/>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סוגי סרטן, יבשת מוצא </a:t>
            </a:r>
            <a:r>
              <a:rPr lang="he-IL" sz="2400" b="1" dirty="0" err="1"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וכו</a:t>
            </a: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a:t>
            </a:r>
            <a:endParaRPr lang="he-IL" sz="24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endParaRPr lang="he-IL" sz="28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2400" u="sng" dirty="0" smtClean="0">
              <a:solidFill>
                <a:schemeClr val="accent3">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332510">
            <a:off x="430967" y="973600"/>
            <a:ext cx="6331328" cy="59804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60188" y="736576"/>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מלבן 4"/>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452770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תמונה 1"/>
          <p:cNvPicPr>
            <a:picLocks noChangeAspect="1"/>
          </p:cNvPicPr>
          <p:nvPr/>
        </p:nvPicPr>
        <p:blipFill>
          <a:blip r:embed="rId2"/>
          <a:stretch>
            <a:fillRect/>
          </a:stretch>
        </p:blipFill>
        <p:spPr>
          <a:xfrm>
            <a:off x="247737" y="304800"/>
            <a:ext cx="11782338" cy="6015037"/>
          </a:xfrm>
          <a:prstGeom prst="rect">
            <a:avLst/>
          </a:prstGeom>
        </p:spPr>
      </p:pic>
      <p:sp>
        <p:nvSpPr>
          <p:cNvPr id="4" name="מלבן 3"/>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מערכת </a:t>
            </a:r>
            <a:r>
              <a:rPr lang="en-US"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של הרישום הלאומי לסרטן</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7067057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49371">
            <a:off x="7244175" y="1915859"/>
            <a:ext cx="3320756" cy="47037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9836" y="1583353"/>
            <a:ext cx="4893890" cy="50684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60188" y="736576"/>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04130" y="898462"/>
            <a:ext cx="11033869" cy="2277547"/>
          </a:xfrm>
          <a:prstGeom prst="rect">
            <a:avLst/>
          </a:prstGeom>
          <a:noFill/>
        </p:spPr>
        <p:txBody>
          <a:bodyPr wrap="square" rtlCol="1">
            <a:spAutoFit/>
          </a:bodyPr>
          <a:lstStyle/>
          <a:p>
            <a:pPr marL="985838" indent="7938"/>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"המים שלי"</a:t>
            </a:r>
            <a:r>
              <a:rPr lang="he-IL" sz="32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 מערכת מקוונת להצגת נתוני איכות המים בישראל</a:t>
            </a:r>
            <a:endParaRPr lang="he-IL" sz="32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0" lvl="1"/>
            <a:endParaRPr lang="he-IL" sz="2400" dirty="0" smtClean="0">
              <a:solidFill>
                <a:schemeClr val="accent3">
                  <a:lumMod val="50000"/>
                </a:schemeClr>
              </a:solidFill>
              <a:latin typeface="Gisha" panose="020B0502040204020203" pitchFamily="34" charset="-79"/>
              <a:ea typeface="Arial Unicode MS" panose="020B0604020202020204" pitchFamily="34" charset="-128"/>
              <a:cs typeface="Gisha" panose="020B0502040204020203" pitchFamily="34" charset="-79"/>
            </a:endParaRPr>
          </a:p>
          <a:p>
            <a:endParaRPr lang="he-IL" sz="28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2400" u="sng" dirty="0" smtClean="0">
              <a:solidFill>
                <a:schemeClr val="accent3">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6" name="מלבן 5"/>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24439031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315" y="754323"/>
            <a:ext cx="11505768" cy="553998"/>
          </a:xfrm>
          <a:prstGeom prst="rect">
            <a:avLst/>
          </a:prstGeom>
          <a:noFill/>
        </p:spPr>
        <p:txBody>
          <a:bodyPr wrap="square" rtlCol="1">
            <a:spAutoFit/>
          </a:bodyPr>
          <a:lstStyle/>
          <a:p>
            <a:r>
              <a:rPr lang="he-IL" sz="29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מערכת </a:t>
            </a:r>
            <a:r>
              <a:rPr lang="en-US" sz="29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29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של נציבות קבילות הציבור לפי חוק ביטוח בריאות ממלכתי</a:t>
            </a:r>
            <a:endParaRPr lang="he-IL" sz="29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pic>
        <p:nvPicPr>
          <p:cNvPr id="3" name="תמונה 2"/>
          <p:cNvPicPr>
            <a:picLocks noChangeAspect="1"/>
          </p:cNvPicPr>
          <p:nvPr/>
        </p:nvPicPr>
        <p:blipFill>
          <a:blip r:embed="rId2"/>
          <a:stretch>
            <a:fillRect/>
          </a:stretch>
        </p:blipFill>
        <p:spPr>
          <a:xfrm>
            <a:off x="1094089" y="1365491"/>
            <a:ext cx="9848343" cy="5045349"/>
          </a:xfrm>
          <a:prstGeom prst="rect">
            <a:avLst/>
          </a:prstGeom>
        </p:spPr>
      </p:pic>
      <p:sp>
        <p:nvSpPr>
          <p:cNvPr id="5" name="מלבן 4"/>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a:t>
            </a:r>
            <a:r>
              <a:rPr lang="en-US"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שיונגש בעתיד הקרוב לציבור הרחב – פניות לפי חוק ביטוח בריאות ממלכתי</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pic>
        <p:nvPicPr>
          <p:cNvPr id="6"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69872" y="643363"/>
            <a:ext cx="722128" cy="7221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874140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תמונה 1"/>
          <p:cNvPicPr>
            <a:picLocks noChangeAspect="1"/>
          </p:cNvPicPr>
          <p:nvPr/>
        </p:nvPicPr>
        <p:blipFill>
          <a:blip r:embed="rId2"/>
          <a:stretch>
            <a:fillRect/>
          </a:stretch>
        </p:blipFill>
        <p:spPr>
          <a:xfrm>
            <a:off x="114301" y="304627"/>
            <a:ext cx="12029864" cy="6206023"/>
          </a:xfrm>
          <a:prstGeom prst="rect">
            <a:avLst/>
          </a:prstGeom>
        </p:spPr>
      </p:pic>
      <p:sp>
        <p:nvSpPr>
          <p:cNvPr id="4" name="מלבן 3"/>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a:t>
            </a:r>
            <a:r>
              <a:rPr lang="en-US"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שיונגש בעתיד הקרוב לציבור הרחב – פניות לפי חוק ביטוח בריאות ממלכתי</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93968637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תמונה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385" y="2148868"/>
            <a:ext cx="11697192" cy="4555038"/>
          </a:xfrm>
          <a:prstGeom prst="rect">
            <a:avLst/>
          </a:prstGeom>
        </p:spPr>
      </p:pic>
      <p:sp>
        <p:nvSpPr>
          <p:cNvPr id="6" name="TextBox 5"/>
          <p:cNvSpPr txBox="1"/>
          <p:nvPr/>
        </p:nvSpPr>
        <p:spPr>
          <a:xfrm>
            <a:off x="1009082" y="803866"/>
            <a:ext cx="11033869" cy="2308324"/>
          </a:xfrm>
          <a:prstGeom prst="rect">
            <a:avLst/>
          </a:prstGeom>
          <a:noFill/>
        </p:spPr>
        <p:txBody>
          <a:bodyPr wrap="square" rtlCol="1">
            <a:spAutoFit/>
          </a:bodyPr>
          <a:lstStyle/>
          <a:p>
            <a:pPr indent="898525"/>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אתר "כל הבריאות"</a:t>
            </a:r>
          </a:p>
          <a:p>
            <a:pPr marL="0" lvl="1">
              <a:spcBef>
                <a:spcPts val="1200"/>
              </a:spcBef>
            </a:pP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מספק </a:t>
            </a:r>
            <a:r>
              <a:rPr lang="he-IL" sz="24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תמונה עדכנית ומדויקת ככל הניתן ביחס לזכאויות המבוטח בסל </a:t>
            </a: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הבריאות, </a:t>
            </a:r>
            <a:r>
              <a:rPr lang="he-IL" sz="24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כולל השוואה בין ביטוחי הבריאות הנוספים של קופות </a:t>
            </a: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החולים.</a:t>
            </a:r>
            <a:endParaRPr lang="he-IL" sz="24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endParaRPr lang="he-IL" sz="28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2400" u="sng" dirty="0" smtClean="0">
              <a:solidFill>
                <a:schemeClr val="accent3">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pic>
        <p:nvPicPr>
          <p:cNvPr id="4"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80912" y="547384"/>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מלבן 6"/>
          <p:cNvSpPr/>
          <p:nvPr/>
        </p:nvSpPr>
        <p:spPr>
          <a:xfrm>
            <a:off x="1001222" y="6533395"/>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6571364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תמונה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7893" y="177420"/>
            <a:ext cx="6728029" cy="6571397"/>
          </a:xfrm>
          <a:prstGeom prst="rect">
            <a:avLst/>
          </a:prstGeom>
        </p:spPr>
      </p:pic>
      <p:sp>
        <p:nvSpPr>
          <p:cNvPr id="6" name="TextBox 5"/>
          <p:cNvSpPr txBox="1"/>
          <p:nvPr/>
        </p:nvSpPr>
        <p:spPr>
          <a:xfrm>
            <a:off x="7847463" y="803866"/>
            <a:ext cx="4195488" cy="2185214"/>
          </a:xfrm>
          <a:prstGeom prst="rect">
            <a:avLst/>
          </a:prstGeom>
          <a:noFill/>
        </p:spPr>
        <p:txBody>
          <a:bodyPr wrap="square" rtlCol="1">
            <a:spAutoFit/>
          </a:bodyPr>
          <a:lstStyle/>
          <a:p>
            <a:r>
              <a:rPr lang="he-IL" sz="2800"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לדוגמה, </a:t>
            </a:r>
            <a:r>
              <a:rPr lang="he-IL" sz="28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מידע על </a:t>
            </a:r>
          </a:p>
          <a:p>
            <a:r>
              <a:rPr lang="he-IL" sz="28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בדיקות גנטיות </a:t>
            </a:r>
          </a:p>
          <a:p>
            <a:r>
              <a:rPr lang="he-IL" sz="28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באתר "כל הבריאות":</a:t>
            </a:r>
          </a:p>
          <a:p>
            <a:endParaRPr lang="he-IL" sz="28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2400" u="sng" dirty="0" smtClean="0">
              <a:solidFill>
                <a:schemeClr val="accent3">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5" name="מלבן 4"/>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אתר קול הבריאות</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29267370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296539">
            <a:off x="146549" y="995658"/>
            <a:ext cx="6637283" cy="5503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6472049" y="592756"/>
            <a:ext cx="5464557" cy="5940088"/>
          </a:xfrm>
          <a:prstGeom prst="rect">
            <a:avLst/>
          </a:prstGeom>
          <a:noFill/>
        </p:spPr>
        <p:txBody>
          <a:bodyPr wrap="square" rtlCol="1">
            <a:spAutoFit/>
          </a:bodyPr>
          <a:lstStyle/>
          <a:p>
            <a:pPr marL="630238" indent="95250"/>
            <a:r>
              <a:rPr lang="he-IL" sz="28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מערכת להצגת נתוני השוואה בינלאומיים בין מערכות בריאות במדינות ה- </a:t>
            </a:r>
            <a:r>
              <a:rPr lang="en-US" sz="28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OECD</a:t>
            </a:r>
            <a:endParaRPr lang="he-IL" sz="28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2800" b="1" u="sng"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r>
              <a:rPr lang="he-IL" sz="2400"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החל מחודש יולי 2017 עומדת לשימוש כלל הציבור </a:t>
            </a:r>
            <a:r>
              <a:rPr lang="he-IL" sz="2400"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מערכת נתוני </a:t>
            </a:r>
            <a:r>
              <a:rPr lang="he-IL" sz="2400"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השוואה בינלאומית בין מערכות בריאות במדינות ה-</a:t>
            </a:r>
            <a:r>
              <a:rPr lang="en-US" sz="2400"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OECD </a:t>
            </a:r>
            <a:r>
              <a:rPr lang="he-IL" sz="2400"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במגוון תחומים: מאפייני אוכלוסייה, משאבי מערכת הבריאות, תחלואה, ההוצאה הלאומית לבריאות ועוד. </a:t>
            </a:r>
            <a:br>
              <a:rPr lang="he-IL" sz="2400"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br>
            <a:endParaRPr lang="he-IL" sz="2400"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r>
              <a:rPr lang="he-IL" sz="2400"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המערכת מאפשרת השוואה בין המדינות השונות וכן צפייה במגמות שינוי בממצאים </a:t>
            </a:r>
            <a:r>
              <a:rPr lang="he-IL" sz="2400"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לאורך.</a:t>
            </a:r>
            <a:r>
              <a:rPr lang="he-IL" sz="2400"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p>
          <a:p>
            <a:endParaRPr lang="he-IL" sz="28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pic>
        <p:nvPicPr>
          <p:cNvPr id="4"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32505" y="594682"/>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מלבן 7"/>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36849642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3929" y="1570504"/>
            <a:ext cx="4257675" cy="3324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367251">
            <a:off x="617954" y="2683545"/>
            <a:ext cx="5611867" cy="29940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268740" y="807155"/>
            <a:ext cx="11033869" cy="1046440"/>
          </a:xfrm>
          <a:prstGeom prst="rect">
            <a:avLst/>
          </a:prstGeom>
          <a:noFill/>
        </p:spPr>
        <p:txBody>
          <a:bodyPr wrap="square" rtlCol="1">
            <a:spAutoFit/>
          </a:bodyPr>
          <a:lstStyle/>
          <a:p>
            <a:r>
              <a:rPr lang="he-IL" sz="32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מאגרי מידע בתחום "תקציבים ותעריפים"</a:t>
            </a:r>
          </a:p>
          <a:p>
            <a:endParaRPr lang="he-IL" sz="2800" b="1" dirty="0" smtClean="0">
              <a:solidFill>
                <a:schemeClr val="accent2">
                  <a:lumMod val="75000"/>
                </a:schemeClr>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5" name="קבוצה 4"/>
          <p:cNvGrpSpPr/>
          <p:nvPr/>
        </p:nvGrpSpPr>
        <p:grpSpPr>
          <a:xfrm>
            <a:off x="96133" y="5325289"/>
            <a:ext cx="3274864" cy="1532711"/>
            <a:chOff x="4135870" y="3747202"/>
            <a:chExt cx="3529095" cy="1647825"/>
          </a:xfrm>
        </p:grpSpPr>
        <p:pic>
          <p:nvPicPr>
            <p:cNvPr id="7" name="תמונה 6"/>
            <p:cNvPicPr>
              <a:picLocks noChangeAspect="1"/>
            </p:cNvPicPr>
            <p:nvPr/>
          </p:nvPicPr>
          <p:blipFill>
            <a:blip r:embed="rId4">
              <a:extLst>
                <a:ext uri="{BEBA8EAE-BF5A-486C-A8C5-ECC9F3942E4B}">
                  <a14:imgProps xmlns:a14="http://schemas.microsoft.com/office/drawing/2010/main">
                    <a14:imgLayer r:embed="rId5">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8" name="TextBox 7"/>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pic>
        <p:nvPicPr>
          <p:cNvPr id="205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1313570">
            <a:off x="-232817" y="976358"/>
            <a:ext cx="4257675" cy="1771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1189552">
            <a:off x="3915744" y="4764040"/>
            <a:ext cx="4257675" cy="149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331045">
            <a:off x="5050321" y="1751328"/>
            <a:ext cx="4305300" cy="1733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278690">
            <a:off x="8303424" y="4749606"/>
            <a:ext cx="3539852" cy="15290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9"/>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239545" y="658111"/>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מלבן 12"/>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4176065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חיפוש תרופות באפליקציית תרופה TO 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347039">
            <a:off x="4109761" y="1512245"/>
            <a:ext cx="3490637" cy="5537778"/>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anat.illouz\AppData\Local\Microsoft\Windows\Temporary Internet Files\Content.Outlook\025S1000\IMG-20171119-WA000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49211">
            <a:off x="8009507" y="1544885"/>
            <a:ext cx="3302224" cy="542236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239545" y="658111"/>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268740" y="807155"/>
            <a:ext cx="11033869" cy="1046440"/>
          </a:xfrm>
          <a:prstGeom prst="rect">
            <a:avLst/>
          </a:prstGeom>
          <a:noFill/>
        </p:spPr>
        <p:txBody>
          <a:bodyPr wrap="square" rtlCol="1">
            <a:spAutoFit/>
          </a:bodyPr>
          <a:lstStyle/>
          <a:p>
            <a:r>
              <a:rPr lang="he-IL" sz="3200" b="1" u="sng" dirty="0" err="1"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אפליקצייה</a:t>
            </a:r>
            <a:r>
              <a:rPr lang="he-IL" sz="32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לתרופות ללא מרשם</a:t>
            </a:r>
          </a:p>
          <a:p>
            <a:endParaRPr lang="he-IL" sz="2800" b="1" dirty="0" smtClean="0">
              <a:solidFill>
                <a:schemeClr val="accent2">
                  <a:lumMod val="75000"/>
                </a:schemeClr>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326576">
            <a:off x="321156" y="1242330"/>
            <a:ext cx="3325951" cy="57206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7786660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2807" y="750416"/>
            <a:ext cx="7590859" cy="615553"/>
          </a:xfrm>
          <a:prstGeom prst="rect">
            <a:avLst/>
          </a:prstGeom>
          <a:noFill/>
        </p:spPr>
        <p:txBody>
          <a:bodyPr wrap="square" rtlCol="1">
            <a:spAutoFit/>
          </a:bodyPr>
          <a:lstStyle/>
          <a:p>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מידע בנושאי בריאות הסביבה</a:t>
            </a:r>
            <a:endParaRPr lang="he-IL" sz="34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2277" y="1486981"/>
            <a:ext cx="7559327" cy="22578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7764">
            <a:off x="6167645" y="3824858"/>
            <a:ext cx="5917914" cy="2180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209625">
            <a:off x="3200113" y="2555273"/>
            <a:ext cx="4036484" cy="40988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433394">
            <a:off x="305674" y="1302810"/>
            <a:ext cx="3441259" cy="50793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433407">
            <a:off x="-3225974" y="585121"/>
            <a:ext cx="7372548" cy="4802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129183" y="531983"/>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מלבן 9"/>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968821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403079">
            <a:off x="234196" y="1669614"/>
            <a:ext cx="6786925" cy="12123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392470">
            <a:off x="1452077" y="2724502"/>
            <a:ext cx="7001749" cy="18787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028544" y="860778"/>
            <a:ext cx="8087824" cy="615553"/>
          </a:xfrm>
          <a:prstGeom prst="rect">
            <a:avLst/>
          </a:prstGeom>
          <a:noFill/>
        </p:spPr>
        <p:txBody>
          <a:bodyPr wrap="square" rtlCol="1">
            <a:spAutoFit/>
          </a:bodyPr>
          <a:lstStyle/>
          <a:p>
            <a:r>
              <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מאגרים של ספקי שירותים</a:t>
            </a:r>
          </a:p>
        </p:txBody>
      </p:sp>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71902">
            <a:off x="5170191" y="4900050"/>
            <a:ext cx="6400800" cy="1714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rot="21379447">
            <a:off x="988687" y="1195263"/>
            <a:ext cx="4079714" cy="523220"/>
          </a:xfrm>
          <a:prstGeom prst="rect">
            <a:avLst/>
          </a:prstGeom>
          <a:noFill/>
        </p:spPr>
        <p:txBody>
          <a:bodyPr wrap="square" rtlCol="1">
            <a:spAutoFit/>
          </a:bodyPr>
          <a:lstStyle/>
          <a:p>
            <a:r>
              <a:rPr lang="he-IL" sz="2800"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ספקים מתוקף מכרז פומבי</a:t>
            </a:r>
          </a:p>
        </p:txBody>
      </p:sp>
      <p:sp>
        <p:nvSpPr>
          <p:cNvPr id="7" name="TextBox 6"/>
          <p:cNvSpPr txBox="1"/>
          <p:nvPr/>
        </p:nvSpPr>
        <p:spPr>
          <a:xfrm rot="175109">
            <a:off x="7185228" y="4479543"/>
            <a:ext cx="4778651" cy="523220"/>
          </a:xfrm>
          <a:prstGeom prst="rect">
            <a:avLst/>
          </a:prstGeom>
          <a:noFill/>
        </p:spPr>
        <p:txBody>
          <a:bodyPr wrap="square" rtlCol="1">
            <a:spAutoFit/>
          </a:bodyPr>
          <a:lstStyle/>
          <a:p>
            <a:r>
              <a:rPr lang="he-IL" sz="2800"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חברות אמבולנס ברישוי המשרד</a:t>
            </a:r>
          </a:p>
        </p:txBody>
      </p:sp>
      <p:pic>
        <p:nvPicPr>
          <p:cNvPr id="8"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086316" y="720810"/>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 name="קבוצה 8"/>
          <p:cNvGrpSpPr/>
          <p:nvPr/>
        </p:nvGrpSpPr>
        <p:grpSpPr>
          <a:xfrm>
            <a:off x="96133" y="5325289"/>
            <a:ext cx="3274864" cy="1532711"/>
            <a:chOff x="4135870" y="3747202"/>
            <a:chExt cx="3529095" cy="1647825"/>
          </a:xfrm>
        </p:grpSpPr>
        <p:pic>
          <p:nvPicPr>
            <p:cNvPr id="10" name="תמונה 9"/>
            <p:cNvPicPr>
              <a:picLocks noChangeAspect="1"/>
            </p:cNvPicPr>
            <p:nvPr/>
          </p:nvPicPr>
          <p:blipFill>
            <a:blip r:embed="rId6">
              <a:extLst>
                <a:ext uri="{BEBA8EAE-BF5A-486C-A8C5-ECC9F3942E4B}">
                  <a14:imgProps xmlns:a14="http://schemas.microsoft.com/office/drawing/2010/main">
                    <a14:imgLayer r:embed="rId7">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11" name="TextBox 10"/>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12" name="מלבן 11"/>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21834963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316430">
            <a:off x="-735967" y="926205"/>
            <a:ext cx="7143231" cy="59141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7872" y="2601310"/>
            <a:ext cx="6873732" cy="21669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14031" y="845012"/>
            <a:ext cx="11033869" cy="1569660"/>
          </a:xfrm>
          <a:prstGeom prst="rect">
            <a:avLst/>
          </a:prstGeom>
          <a:noFill/>
        </p:spPr>
        <p:txBody>
          <a:bodyPr wrap="square" rtlCol="1">
            <a:spAutoFit/>
          </a:bodyPr>
          <a:lstStyle/>
          <a:p>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פרסום דוחות אפידמיולוגיים</a:t>
            </a:r>
          </a:p>
          <a:p>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שבועיים</a:t>
            </a:r>
            <a:r>
              <a:rPr lang="he-IL" sz="34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28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(בקבצי אקסל)</a:t>
            </a:r>
          </a:p>
          <a:p>
            <a:endParaRPr lang="he-IL" sz="2800" b="1" dirty="0" smtClean="0">
              <a:solidFill>
                <a:schemeClr val="accent2">
                  <a:lumMod val="75000"/>
                </a:schemeClr>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6"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149380" y="641980"/>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7" name="קבוצה 6"/>
          <p:cNvGrpSpPr/>
          <p:nvPr/>
        </p:nvGrpSpPr>
        <p:grpSpPr>
          <a:xfrm>
            <a:off x="96133" y="5325289"/>
            <a:ext cx="3274864" cy="1532711"/>
            <a:chOff x="4135870" y="3747202"/>
            <a:chExt cx="3529095" cy="1647825"/>
          </a:xfrm>
        </p:grpSpPr>
        <p:pic>
          <p:nvPicPr>
            <p:cNvPr id="8" name="תמונה 7"/>
            <p:cNvPicPr>
              <a:picLocks noChangeAspect="1"/>
            </p:cNvPicPr>
            <p:nvPr/>
          </p:nvPicPr>
          <p:blipFill>
            <a:blip r:embed="rId5">
              <a:extLst>
                <a:ext uri="{BEBA8EAE-BF5A-486C-A8C5-ECC9F3942E4B}">
                  <a14:imgProps xmlns:a14="http://schemas.microsoft.com/office/drawing/2010/main">
                    <a14:imgLayer r:embed="rId6">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9" name="TextBox 8"/>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10" name="מלבן 9"/>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50565451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rot="150043">
            <a:off x="-192010" y="1541725"/>
            <a:ext cx="6457950" cy="2066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rot="21271234">
            <a:off x="-1453418" y="4139038"/>
            <a:ext cx="8791575" cy="2943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38522" y="917057"/>
            <a:ext cx="11033869" cy="4785926"/>
          </a:xfrm>
          <a:prstGeom prst="rect">
            <a:avLst/>
          </a:prstGeom>
          <a:noFill/>
        </p:spPr>
        <p:txBody>
          <a:bodyPr wrap="square" rtlCol="1">
            <a:spAutoFit/>
          </a:bodyPr>
          <a:lstStyle/>
          <a:p>
            <a:pPr indent="725488"/>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מידע על בתי </a:t>
            </a:r>
            <a:r>
              <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חולים ומוסדות רפואיים</a:t>
            </a:r>
          </a:p>
          <a:p>
            <a:endParaRPr lang="he-IL" sz="2800" b="1" u="sng" dirty="0">
              <a:solidFill>
                <a:schemeClr val="accent2">
                  <a:lumMod val="75000"/>
                </a:schemeClr>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pPr marL="457200" indent="-457200">
              <a:spcAft>
                <a:spcPts val="1800"/>
              </a:spcAft>
              <a:buFont typeface="Arial" panose="020B0604020202020204" pitchFamily="34" charset="0"/>
              <a:buChar char="•"/>
            </a:pPr>
            <a:r>
              <a:rPr lang="he-IL" sz="28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בתי חולים ומוסדות רפואיים המאושרים על ידי המשרד</a:t>
            </a:r>
          </a:p>
          <a:p>
            <a:pPr marL="457200" indent="-457200">
              <a:spcAft>
                <a:spcPts val="1800"/>
              </a:spcAft>
              <a:buFont typeface="Arial" panose="020B0604020202020204" pitchFamily="34" charset="0"/>
              <a:buChar char="•"/>
            </a:pPr>
            <a:r>
              <a:rPr lang="he-IL" sz="28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מוסדות מורשים בתחום הגריאטריה ומחלות ממושכות</a:t>
            </a:r>
          </a:p>
          <a:p>
            <a:pPr marL="457200" indent="-457200">
              <a:spcAft>
                <a:spcPts val="1800"/>
              </a:spcAft>
              <a:buFont typeface="Arial" panose="020B0604020202020204" pitchFamily="34" charset="0"/>
              <a:buChar char="•"/>
            </a:pPr>
            <a:r>
              <a:rPr lang="he-IL" sz="28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מכונים ברישוי היחידה לפיקוח על הקרינה</a:t>
            </a:r>
          </a:p>
          <a:p>
            <a:pPr marL="457200" indent="-457200">
              <a:spcAft>
                <a:spcPts val="1800"/>
              </a:spcAft>
              <a:buFont typeface="Arial" panose="020B0604020202020204" pitchFamily="34" charset="0"/>
              <a:buChar char="•"/>
            </a:pPr>
            <a:r>
              <a:rPr lang="he-IL" sz="28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רשימת מרפאות בריאות נפש בקהילה</a:t>
            </a:r>
            <a:endParaRPr lang="he-IL" sz="28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800"/>
              </a:spcAft>
              <a:buFont typeface="Arial" panose="020B0604020202020204" pitchFamily="34" charset="0"/>
              <a:buChar char="•"/>
            </a:pPr>
            <a:r>
              <a:rPr lang="he-IL" sz="28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רשימת תחנות טיפת חלב</a:t>
            </a:r>
          </a:p>
          <a:p>
            <a:pPr marL="457200" indent="-457200">
              <a:spcAft>
                <a:spcPts val="1800"/>
              </a:spcAft>
              <a:buFont typeface="Arial" panose="020B0604020202020204" pitchFamily="34" charset="0"/>
              <a:buChar char="•"/>
            </a:pPr>
            <a:r>
              <a:rPr lang="he-IL" sz="28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רשימת מרפאות בריאות הנפש בקהילה</a:t>
            </a:r>
            <a:endParaRPr lang="he-IL" sz="2800" b="1" dirty="0" smtClean="0">
              <a:solidFill>
                <a:schemeClr val="accent2">
                  <a:lumMod val="75000"/>
                </a:schemeClr>
              </a:solidFill>
              <a:latin typeface="Gisha" panose="020B0502040204020203" pitchFamily="34" charset="-79"/>
              <a:ea typeface="Arial Unicode MS" panose="020B0604020202020204" pitchFamily="34" charset="-128"/>
              <a:cs typeface="Gisha" panose="020B0502040204020203" pitchFamily="34" charset="-79"/>
            </a:endParaRPr>
          </a:p>
        </p:txBody>
      </p:sp>
      <p:pic>
        <p:nvPicPr>
          <p:cNvPr id="5"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145953" y="739208"/>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מלבן 5"/>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21284823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0382" y="734277"/>
            <a:ext cx="11033869" cy="615553"/>
          </a:xfrm>
          <a:prstGeom prst="rect">
            <a:avLst/>
          </a:prstGeom>
          <a:noFill/>
        </p:spPr>
        <p:txBody>
          <a:bodyPr wrap="square" rtlCol="1">
            <a:spAutoFit/>
          </a:bodyPr>
          <a:lstStyle/>
          <a:p>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מידע הנוגע לשירות המזון הארצי</a:t>
            </a:r>
            <a:endPar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399588">
            <a:off x="-1781111" y="1508165"/>
            <a:ext cx="8514207" cy="9178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0848">
            <a:off x="5335641" y="3085161"/>
            <a:ext cx="6657377" cy="10040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276205">
            <a:off x="4205303" y="1949684"/>
            <a:ext cx="7521580" cy="8797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325122">
            <a:off x="777978" y="2491206"/>
            <a:ext cx="1983885" cy="44637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4"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1289995">
            <a:off x="6440713" y="3752365"/>
            <a:ext cx="2219489" cy="27545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3"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427403">
            <a:off x="3573597" y="2204296"/>
            <a:ext cx="1945896" cy="4646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5" name="Picture 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145953" y="550016"/>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מלבן 10"/>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50093738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8389" y="911018"/>
            <a:ext cx="11531514" cy="4154984"/>
          </a:xfrm>
          <a:prstGeom prst="rect">
            <a:avLst/>
          </a:prstGeom>
          <a:noFill/>
        </p:spPr>
        <p:txBody>
          <a:bodyPr wrap="square" rtlCol="1">
            <a:spAutoFit/>
          </a:bodyPr>
          <a:lstStyle/>
          <a:p>
            <a:pPr indent="803275"/>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מידע אודות </a:t>
            </a:r>
          </a:p>
          <a:p>
            <a:pPr indent="803275"/>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מעבדות רפואיות</a:t>
            </a:r>
          </a:p>
          <a:p>
            <a:endParaRPr lang="he-IL" sz="2800"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r>
              <a:rPr lang="he-IL" sz="28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בחלוקה לפי נושאים, כגון:</a:t>
            </a:r>
          </a:p>
          <a:p>
            <a:r>
              <a:rPr lang="he-IL" sz="28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אימונולוגיה, בנק דם,</a:t>
            </a:r>
          </a:p>
          <a:p>
            <a:r>
              <a:rPr lang="he-IL" sz="28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ביוכימיה, גנטיקה,</a:t>
            </a:r>
          </a:p>
          <a:p>
            <a:r>
              <a:rPr lang="he-IL" sz="28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המטולוגיה, פוריות,</a:t>
            </a:r>
          </a:p>
          <a:p>
            <a:r>
              <a:rPr lang="he-IL" sz="28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חלבון עוברי, מיקרוביולוגיה</a:t>
            </a:r>
          </a:p>
          <a:p>
            <a:r>
              <a:rPr lang="he-IL" sz="28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ועוד.</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405197">
            <a:off x="1079736" y="891940"/>
            <a:ext cx="6209972" cy="58840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86316" y="720810"/>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מלבן 5"/>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266690077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33862" y="911021"/>
            <a:ext cx="11033869" cy="3631763"/>
          </a:xfrm>
          <a:prstGeom prst="rect">
            <a:avLst/>
          </a:prstGeom>
          <a:noFill/>
        </p:spPr>
        <p:txBody>
          <a:bodyPr wrap="square" rtlCol="1">
            <a:spAutoFit/>
          </a:bodyPr>
          <a:lstStyle/>
          <a:p>
            <a:pPr indent="803275"/>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רישוי מקצועות רפואיים</a:t>
            </a:r>
          </a:p>
          <a:p>
            <a:endParaRPr lang="he-IL" sz="2800" dirty="0" smtClean="0">
              <a:solidFill>
                <a:schemeClr val="accent2">
                  <a:lumMod val="75000"/>
                </a:schemeClr>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r>
              <a:rPr lang="he-IL" sz="28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לרבות: אחים ואחיות,</a:t>
            </a:r>
          </a:p>
          <a:p>
            <a:r>
              <a:rPr lang="he-IL" sz="28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אופטומטריסטים, מיילדות,</a:t>
            </a:r>
          </a:p>
          <a:p>
            <a:r>
              <a:rPr lang="he-IL" sz="28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יועצות הנקה, דיאטנים,</a:t>
            </a:r>
          </a:p>
          <a:p>
            <a:r>
              <a:rPr lang="he-IL" sz="28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מהפנטים, מרפאים בעיסוק,</a:t>
            </a:r>
          </a:p>
          <a:p>
            <a:r>
              <a:rPr lang="he-IL" sz="28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פסיכולוגים, קלינאי תקשורת,</a:t>
            </a:r>
          </a:p>
          <a:p>
            <a:r>
              <a:rPr lang="he-IL" sz="28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רופאי שיניים, רוקחים ועוד.</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41346">
            <a:off x="558750" y="1274267"/>
            <a:ext cx="6515100" cy="6305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35310" y="692605"/>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מלבן 5"/>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230118071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202621" y="756134"/>
            <a:ext cx="6511159" cy="6294031"/>
          </a:xfrm>
          <a:prstGeom prst="rect">
            <a:avLst/>
          </a:prstGeom>
          <a:noFill/>
        </p:spPr>
        <p:txBody>
          <a:bodyPr wrap="square" numCol="1" rtlCol="1">
            <a:spAutoFit/>
          </a:bodyPr>
          <a:lstStyle/>
          <a:p>
            <a:pPr marL="630238"/>
            <a:r>
              <a:rPr lang="he-IL" sz="32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אגף המידע של המשרד מפרסם מידע רב בנושאים הבאים:</a:t>
            </a:r>
            <a:endParaRPr lang="he-IL" sz="3200" b="1"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46088" lvl="0" indent="-446088" algn="just"/>
            <a:endParaRPr lang="he-IL" sz="2400" dirty="0" smtClean="0">
              <a:solidFill>
                <a:schemeClr val="accent3">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pPr marL="342900" indent="-342900">
              <a:spcAft>
                <a:spcPts val="1000"/>
              </a:spcAft>
              <a:buFont typeface="Arial" panose="020B0604020202020204" pitchFamily="34" charset="0"/>
              <a:buChar char="•"/>
            </a:pPr>
            <a:r>
              <a:rPr lang="he-IL" sz="24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הפריה חוץ גופית בישראל</a:t>
            </a:r>
          </a:p>
          <a:p>
            <a:pPr marL="342900" indent="-342900">
              <a:spcAft>
                <a:spcPts val="1000"/>
              </a:spcAft>
              <a:buFont typeface="Arial" panose="020B0604020202020204" pitchFamily="34" charset="0"/>
              <a:buChar char="•"/>
            </a:pPr>
            <a:r>
              <a:rPr lang="he-IL" sz="24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מיטות אשפוז ועמדות רישוי</a:t>
            </a:r>
          </a:p>
          <a:p>
            <a:pPr marL="342900" indent="-342900">
              <a:spcAft>
                <a:spcPts val="1000"/>
              </a:spcAft>
              <a:buFont typeface="Arial" panose="020B0604020202020204" pitchFamily="34" charset="0"/>
              <a:buChar char="•"/>
            </a:pPr>
            <a:r>
              <a:rPr lang="he-IL" sz="24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סיבות מוות מובילות בישראל</a:t>
            </a:r>
          </a:p>
          <a:p>
            <a:pPr marL="342900" indent="-342900">
              <a:spcAft>
                <a:spcPts val="1000"/>
              </a:spcAft>
              <a:buFont typeface="Arial" panose="020B0604020202020204" pitchFamily="34" charset="0"/>
              <a:buChar char="•"/>
            </a:pP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כוח </a:t>
            </a:r>
            <a:r>
              <a:rPr lang="he-IL" sz="24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אדם במקצועות הבריאות</a:t>
            </a:r>
          </a:p>
          <a:p>
            <a:pPr marL="342900" indent="-342900">
              <a:spcAft>
                <a:spcPts val="1000"/>
              </a:spcAft>
              <a:buFont typeface="Arial" panose="020B0604020202020204" pitchFamily="34" charset="0"/>
              <a:buChar char="•"/>
            </a:pPr>
            <a:r>
              <a:rPr lang="he-IL" sz="24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סקר בריאות לאומי</a:t>
            </a:r>
          </a:p>
          <a:p>
            <a:pPr marL="342900" indent="-342900">
              <a:spcAft>
                <a:spcPts val="1000"/>
              </a:spcAft>
              <a:buFont typeface="Arial" panose="020B0604020202020204" pitchFamily="34" charset="0"/>
              <a:buChar char="•"/>
            </a:pP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רפואה </a:t>
            </a:r>
            <a:r>
              <a:rPr lang="he-IL" sz="24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דחופה (חדרי מיון)</a:t>
            </a:r>
          </a:p>
          <a:p>
            <a:pPr marL="342900" indent="-342900">
              <a:spcAft>
                <a:spcPts val="1000"/>
              </a:spcAft>
              <a:buFont typeface="Arial" panose="020B0604020202020204" pitchFamily="34" charset="0"/>
              <a:buChar char="•"/>
            </a:pPr>
            <a:r>
              <a:rPr lang="he-IL" sz="24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מוסדות אשפוז ואשפוז </a:t>
            </a: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כללי</a:t>
            </a:r>
          </a:p>
          <a:p>
            <a:pPr marL="342900" indent="-342900">
              <a:spcAft>
                <a:spcPts val="1000"/>
              </a:spcAft>
              <a:buFont typeface="Arial" panose="020B0604020202020204" pitchFamily="34" charset="0"/>
              <a:buChar char="•"/>
            </a:pP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אובדנות בישראל</a:t>
            </a:r>
          </a:p>
          <a:p>
            <a:pPr marL="342900" indent="-342900">
              <a:spcAft>
                <a:spcPts val="1000"/>
              </a:spcAft>
              <a:buFont typeface="Arial" panose="020B0604020202020204" pitchFamily="34" charset="0"/>
              <a:buChar char="•"/>
            </a:pP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חולים בטיפול דיאליזה</a:t>
            </a:r>
            <a:endParaRPr lang="he-IL" sz="24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pPr marL="342900" indent="-342900">
              <a:spcAft>
                <a:spcPts val="1000"/>
              </a:spcAft>
              <a:buFont typeface="Arial" panose="020B0604020202020204" pitchFamily="34" charset="0"/>
              <a:buChar char="•"/>
            </a:pPr>
            <a:endParaRPr lang="he-IL" sz="2400" dirty="0" smtClean="0">
              <a:solidFill>
                <a:schemeClr val="accent3">
                  <a:lumMod val="50000"/>
                </a:schemeClr>
              </a:solidFill>
              <a:latin typeface="Gisha" panose="020B0502040204020203" pitchFamily="34" charset="-79"/>
              <a:ea typeface="Arial Unicode MS" panose="020B0604020202020204" pitchFamily="34" charset="-128"/>
              <a:cs typeface="Gisha" panose="020B0502040204020203" pitchFamily="34" charset="-79"/>
            </a:endParaRPr>
          </a:p>
        </p:txBody>
      </p:sp>
      <p:grpSp>
        <p:nvGrpSpPr>
          <p:cNvPr id="5" name="קבוצה 4"/>
          <p:cNvGrpSpPr/>
          <p:nvPr/>
        </p:nvGrpSpPr>
        <p:grpSpPr>
          <a:xfrm>
            <a:off x="96133" y="5325289"/>
            <a:ext cx="3274864" cy="1532711"/>
            <a:chOff x="4135870" y="3747202"/>
            <a:chExt cx="3529095" cy="1647825"/>
          </a:xfrm>
        </p:grpSpPr>
        <p:pic>
          <p:nvPicPr>
            <p:cNvPr id="7" name="תמונה 6"/>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8" name="TextBox 7"/>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pic>
        <p:nvPicPr>
          <p:cNvPr id="9"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86316" y="720810"/>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439388" y="1616249"/>
            <a:ext cx="5288554" cy="4437112"/>
          </a:xfrm>
          <a:prstGeom prst="rect">
            <a:avLst/>
          </a:prstGeom>
          <a:noFill/>
        </p:spPr>
        <p:txBody>
          <a:bodyPr wrap="square" numCol="1" rtlCol="1">
            <a:spAutoFit/>
          </a:bodyPr>
          <a:lstStyle/>
          <a:p>
            <a:pPr marL="630238"/>
            <a:endParaRPr lang="he-IL" sz="2400" dirty="0">
              <a:solidFill>
                <a:schemeClr val="accent3">
                  <a:lumMod val="50000"/>
                </a:schemeClr>
              </a:solidFill>
              <a:latin typeface="Gisha" panose="020B0502040204020203" pitchFamily="34" charset="-79"/>
              <a:ea typeface="Arial Unicode MS" panose="020B0604020202020204" pitchFamily="34" charset="-128"/>
              <a:cs typeface="Gisha" panose="020B0502040204020203" pitchFamily="34" charset="-79"/>
            </a:endParaRPr>
          </a:p>
          <a:p>
            <a:pPr marL="342900" indent="-342900">
              <a:spcAft>
                <a:spcPts val="1000"/>
              </a:spcAft>
              <a:buFont typeface="Arial" panose="020B0604020202020204" pitchFamily="34" charset="0"/>
              <a:buChar char="•"/>
            </a:pPr>
            <a:r>
              <a:rPr lang="he-IL" sz="28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תפוסות </a:t>
            </a:r>
            <a:r>
              <a:rPr lang="he-IL" sz="28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מיטות בבתי חולים</a:t>
            </a:r>
          </a:p>
          <a:p>
            <a:pPr marL="342900" indent="-342900">
              <a:spcAft>
                <a:spcPts val="1000"/>
              </a:spcAft>
              <a:buFont typeface="Arial" panose="020B0604020202020204" pitchFamily="34" charset="0"/>
              <a:buChar char="•"/>
            </a:pPr>
            <a:r>
              <a:rPr lang="he-IL" sz="28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לידות חי בישראל		ועוד</a:t>
            </a:r>
          </a:p>
          <a:p>
            <a:pPr>
              <a:spcAft>
                <a:spcPts val="1000"/>
              </a:spcAft>
            </a:pP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המשרד גם מציג באתר </a:t>
            </a:r>
            <a:r>
              <a:rPr lang="he-IL" sz="2400" b="1" dirty="0" err="1"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מידעים</a:t>
            </a:r>
            <a:r>
              <a:rPr lang="he-IL" sz="24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נוספים:</a:t>
            </a:r>
          </a:p>
          <a:p>
            <a:pPr marL="342900" indent="-342900">
              <a:spcAft>
                <a:spcPts val="1000"/>
              </a:spcAft>
              <a:buFont typeface="Arial" panose="020B0604020202020204" pitchFamily="34" charset="0"/>
              <a:buChar char="•"/>
            </a:pP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דוחות בקרה על מוסדות</a:t>
            </a:r>
          </a:p>
          <a:p>
            <a:pPr marL="342900" indent="-342900">
              <a:spcAft>
                <a:spcPts val="1000"/>
              </a:spcAft>
              <a:buFont typeface="Arial" panose="020B0604020202020204" pitchFamily="34" charset="0"/>
              <a:buChar char="•"/>
            </a:pP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גנטיקה קהילתית</a:t>
            </a:r>
          </a:p>
          <a:p>
            <a:pPr marL="342900" indent="-342900">
              <a:spcAft>
                <a:spcPts val="1000"/>
              </a:spcAft>
              <a:buFont typeface="Arial" panose="020B0604020202020204" pitchFamily="34" charset="0"/>
              <a:buChar char="•"/>
            </a:pP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אי שוויון בבריאות</a:t>
            </a:r>
          </a:p>
          <a:p>
            <a:pPr marL="342900" indent="-342900">
              <a:spcAft>
                <a:spcPts val="1000"/>
              </a:spcAft>
              <a:buFont typeface="Arial" panose="020B0604020202020204" pitchFamily="34" charset="0"/>
              <a:buChar char="•"/>
            </a:pP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טכנולוגיות רפואיות </a:t>
            </a:r>
            <a:r>
              <a:rPr lang="he-IL" sz="24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a:t>
            </a:r>
            <a:r>
              <a:rPr lang="he-IL" sz="24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ועוד</a:t>
            </a:r>
          </a:p>
          <a:p>
            <a:pPr marL="342900" indent="-342900">
              <a:spcAft>
                <a:spcPts val="1000"/>
              </a:spcAft>
              <a:buFont typeface="Arial" panose="020B0604020202020204" pitchFamily="34" charset="0"/>
              <a:buChar char="•"/>
            </a:pPr>
            <a:endParaRPr lang="he-IL" sz="2400" dirty="0" smtClean="0">
              <a:solidFill>
                <a:schemeClr val="accent3">
                  <a:lumMod val="50000"/>
                </a:schemeClr>
              </a:solidFill>
              <a:latin typeface="Gisha" panose="020B0502040204020203" pitchFamily="34" charset="-79"/>
              <a:ea typeface="Arial Unicode MS" panose="020B0604020202020204" pitchFamily="34" charset="-128"/>
              <a:cs typeface="Gisha" panose="020B0502040204020203" pitchFamily="34" charset="-79"/>
            </a:endParaRPr>
          </a:p>
        </p:txBody>
      </p:sp>
      <p:sp>
        <p:nvSpPr>
          <p:cNvPr id="11" name="מלבן 10"/>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סקירה כללית של מאגרי מידע המפורסמים כיום לציבור הרחב</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59274988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7735" y="1102218"/>
            <a:ext cx="10594428" cy="4108817"/>
          </a:xfrm>
          <a:prstGeom prst="rect">
            <a:avLst/>
          </a:prstGeom>
          <a:noFill/>
        </p:spPr>
        <p:txBody>
          <a:bodyPr wrap="square" rtlCol="1">
            <a:spAutoFit/>
          </a:bodyPr>
          <a:lstStyle/>
          <a:p>
            <a:pPr algn="ctr"/>
            <a:endParaRPr lang="he-IL" sz="3600" dirty="0">
              <a:solidFill>
                <a:schemeClr val="tx2">
                  <a:lumMod val="75000"/>
                </a:schemeClr>
              </a:solidFill>
              <a:latin typeface="Retro Perspective" panose="02000503000000000000" pitchFamily="2" charset="-79"/>
              <a:cs typeface="Retro Perspective" panose="02000503000000000000" pitchFamily="2" charset="-79"/>
            </a:endParaRPr>
          </a:p>
          <a:p>
            <a:pPr algn="ctr"/>
            <a:r>
              <a:rPr lang="he-IL" sz="7500" b="1" dirty="0" err="1"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פרוייקטים</a:t>
            </a:r>
            <a:r>
              <a:rPr lang="he-IL" sz="75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מרכזיים </a:t>
            </a:r>
            <a:r>
              <a:rPr lang="he-IL" sz="75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לשנת </a:t>
            </a:r>
            <a:r>
              <a:rPr lang="he-IL" sz="75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2018</a:t>
            </a:r>
            <a:r>
              <a:rPr lang="he-IL" sz="75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בתחום </a:t>
            </a:r>
            <a:r>
              <a:rPr lang="he-IL" sz="7500" b="1" dirty="0" err="1"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הנגשת</a:t>
            </a:r>
            <a:r>
              <a:rPr lang="he-IL" sz="75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מאגרי מידע</a:t>
            </a:r>
          </a:p>
        </p:txBody>
      </p:sp>
      <p:grpSp>
        <p:nvGrpSpPr>
          <p:cNvPr id="3" name="קבוצה 2"/>
          <p:cNvGrpSpPr/>
          <p:nvPr/>
        </p:nvGrpSpPr>
        <p:grpSpPr>
          <a:xfrm>
            <a:off x="96133" y="5325289"/>
            <a:ext cx="3274864" cy="1532711"/>
            <a:chOff x="4135870" y="3747202"/>
            <a:chExt cx="3529095" cy="1647825"/>
          </a:xfrm>
        </p:grpSpPr>
        <p:pic>
          <p:nvPicPr>
            <p:cNvPr id="4" name="תמונה 3"/>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5" name="TextBox 4"/>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268138327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86316" y="610448"/>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מלבן 6"/>
          <p:cNvSpPr/>
          <p:nvPr/>
        </p:nvSpPr>
        <p:spPr>
          <a:xfrm>
            <a:off x="918097" y="64799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תכנית יישום מדיניות השקיפות של המשרד לשנת 2018</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
        <p:nvSpPr>
          <p:cNvPr id="5" name="TextBox 4"/>
          <p:cNvSpPr txBox="1"/>
          <p:nvPr/>
        </p:nvSpPr>
        <p:spPr>
          <a:xfrm>
            <a:off x="247650" y="803866"/>
            <a:ext cx="11658824" cy="7232749"/>
          </a:xfrm>
          <a:prstGeom prst="rect">
            <a:avLst/>
          </a:prstGeom>
          <a:noFill/>
        </p:spPr>
        <p:txBody>
          <a:bodyPr wrap="square" rtlCol="1">
            <a:spAutoFit/>
          </a:bodyPr>
          <a:lstStyle/>
          <a:p>
            <a:pPr marL="808038" indent="-4763"/>
            <a:r>
              <a:rPr lang="he-IL" sz="3400" b="1" u="sng" dirty="0" err="1"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פרוייקטים</a:t>
            </a:r>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מרכזיים בתכניות העבודה לשנת 2018 </a:t>
            </a:r>
          </a:p>
          <a:p>
            <a:pPr marL="808038" indent="-4763"/>
            <a:endParaRPr lang="he-IL" sz="34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buFont typeface="Arial" panose="020B0604020202020204" pitchFamily="34" charset="0"/>
              <a:buChar char="•"/>
            </a:pPr>
            <a:r>
              <a:rPr lang="he-IL" sz="3000" b="1" u="sng"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מערכת </a:t>
            </a:r>
            <a:r>
              <a:rPr lang="he-IL" sz="3000" b="1" u="sng"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השקיפות והמידע </a:t>
            </a:r>
            <a:r>
              <a:rPr lang="he-IL" sz="3000" b="1" u="sng"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במלר"דים</a:t>
            </a:r>
            <a:r>
              <a:rPr lang="he-IL" sz="3000" b="1" u="sng"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30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a:t>
            </a:r>
            <a:r>
              <a:rPr lang="he-IL" sz="30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מסך </a:t>
            </a:r>
            <a:r>
              <a:rPr lang="he-IL" sz="3000" b="1" dirty="0" err="1"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דשבורד</a:t>
            </a:r>
            <a:r>
              <a:rPr lang="he-IL" sz="30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ה</a:t>
            </a:r>
            <a:r>
              <a:rPr lang="he-IL" sz="28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מציג </a:t>
            </a:r>
            <a:r>
              <a:rPr lang="he-IL" sz="28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מידע בזמן אמת על עומסים </a:t>
            </a:r>
            <a:r>
              <a:rPr lang="he-IL" sz="2800" b="1" dirty="0" err="1">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במלר"דים</a:t>
            </a:r>
            <a:r>
              <a:rPr lang="he-IL" sz="28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a:t>
            </a:r>
            <a:r>
              <a:rPr lang="he-IL" sz="28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המסך מבוסס על מידע המתקבל ממערכת ניהול תורים </a:t>
            </a:r>
            <a:r>
              <a:rPr lang="he-IL" sz="2800" dirty="0" err="1"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במלר"ד</a:t>
            </a:r>
            <a:r>
              <a:rPr lang="he-IL" sz="28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a:t>
            </a:r>
            <a:r>
              <a:rPr lang="he-IL" sz="28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המציגה את התחנה אליה ממתין המטופל ואת מיקומו בתור. </a:t>
            </a:r>
            <a:endParaRPr lang="he-IL" sz="28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pPr marL="441325"/>
            <a:r>
              <a:rPr lang="he-IL" sz="28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כיום </a:t>
            </a:r>
            <a:r>
              <a:rPr lang="he-IL" sz="28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המערכת מוטמעת ב- 10 </a:t>
            </a:r>
            <a:r>
              <a:rPr lang="he-IL" sz="2800" dirty="0" err="1">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מלר"דים</a:t>
            </a:r>
            <a:r>
              <a:rPr lang="he-IL" sz="28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ומתוכננת להיות עד סוף 2018 ב-18 </a:t>
            </a:r>
            <a:r>
              <a:rPr lang="he-IL" sz="2800" dirty="0" err="1">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מלר"דים</a:t>
            </a:r>
            <a:r>
              <a:rPr lang="he-IL" sz="28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המידע המגיע </a:t>
            </a:r>
            <a:r>
              <a:rPr lang="he-IL" sz="2800" dirty="0" err="1">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מהמלר"דים</a:t>
            </a:r>
            <a:r>
              <a:rPr lang="he-IL" sz="28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ישמש גם את </a:t>
            </a:r>
            <a:r>
              <a:rPr lang="he-IL" sz="32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אפליקציית המובייל למטופל </a:t>
            </a:r>
            <a:r>
              <a:rPr lang="he-IL" sz="28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שהפיתוח שלה הסתיים ומתוכננת להיפרס ב- 3 </a:t>
            </a:r>
            <a:r>
              <a:rPr lang="he-IL" sz="2800" dirty="0" err="1">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מלר"דים</a:t>
            </a:r>
            <a:r>
              <a:rPr lang="he-IL" sz="28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ראשונים במהלך </a:t>
            </a:r>
            <a:r>
              <a:rPr lang="he-IL" sz="2800"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2018.</a:t>
            </a:r>
            <a:endParaRPr lang="he-IL" sz="2800"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endParaRPr lang="he-IL" sz="30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pPr marL="457200" indent="-457200">
              <a:buFont typeface="Arial" panose="020B0604020202020204" pitchFamily="34" charset="0"/>
              <a:buChar char="•"/>
            </a:pPr>
            <a:r>
              <a:rPr lang="he-IL" sz="3000" b="1" u="sng"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פרויקט </a:t>
            </a:r>
            <a:r>
              <a:rPr lang="he-IL" sz="3000" b="1" u="sng" dirty="0" err="1">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הל"ב</a:t>
            </a:r>
            <a:r>
              <a:rPr lang="he-IL" sz="3000" b="1" u="sng"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30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 טופס 17 </a:t>
            </a:r>
            <a:r>
              <a:rPr lang="he-IL" sz="30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rPr>
              <a:t>מקוון</a:t>
            </a:r>
            <a:endParaRPr lang="he-IL" sz="3000" b="1" dirty="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pPr marL="808038"/>
            <a:endParaRPr lang="he-IL" sz="3000" b="1" dirty="0" smtClean="0">
              <a:solidFill>
                <a:schemeClr val="accent1">
                  <a:lumMod val="75000"/>
                </a:schemeClr>
              </a:solidFill>
              <a:latin typeface="Gisha" panose="020B0502040204020203" pitchFamily="34" charset="-79"/>
              <a:ea typeface="Arial Unicode MS" panose="020B0604020202020204" pitchFamily="34" charset="-128"/>
              <a:cs typeface="Gisha" panose="020B0502040204020203" pitchFamily="34" charset="-79"/>
            </a:endParaRPr>
          </a:p>
          <a:p>
            <a:endParaRPr lang="he-IL" sz="2000" dirty="0">
              <a:solidFill>
                <a:schemeClr val="accent3">
                  <a:lumMod val="50000"/>
                </a:schemeClr>
              </a:solidFill>
              <a:latin typeface="Gisha" panose="020B0502040204020203" pitchFamily="34" charset="-79"/>
              <a:ea typeface="Arial Unicode MS" panose="020B0604020202020204" pitchFamily="34" charset="-128"/>
              <a:cs typeface="Gisha" panose="020B0502040204020203" pitchFamily="34" charset="-79"/>
            </a:endParaRPr>
          </a:p>
          <a:p>
            <a:endParaRPr lang="he-IL" sz="28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endParaRPr lang="he-IL" sz="2400" u="sng" dirty="0" smtClean="0">
              <a:solidFill>
                <a:schemeClr val="accent3">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Tree>
    <p:extLst>
      <p:ext uri="{BB962C8B-B14F-4D97-AF65-F5344CB8AC3E}">
        <p14:creationId xmlns:p14="http://schemas.microsoft.com/office/powerpoint/2010/main" val="354555250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155129" y="1407982"/>
            <a:ext cx="3039553" cy="1472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 name="קבוצה 2"/>
          <p:cNvGrpSpPr/>
          <p:nvPr/>
        </p:nvGrpSpPr>
        <p:grpSpPr>
          <a:xfrm>
            <a:off x="96133" y="5325289"/>
            <a:ext cx="3274864" cy="1532711"/>
            <a:chOff x="4135870" y="3747202"/>
            <a:chExt cx="3529095" cy="1647825"/>
          </a:xfrm>
        </p:grpSpPr>
        <p:pic>
          <p:nvPicPr>
            <p:cNvPr id="4" name="תמונה 3"/>
            <p:cNvPicPr>
              <a:picLocks noChangeAspect="1"/>
            </p:cNvPicPr>
            <p:nvPr/>
          </p:nvPicPr>
          <p:blipFill>
            <a:blip r:embed="rId3">
              <a:extLst>
                <a:ext uri="{BEBA8EAE-BF5A-486C-A8C5-ECC9F3942E4B}">
                  <a14:imgProps xmlns:a14="http://schemas.microsoft.com/office/drawing/2010/main">
                    <a14:imgLayer r:embed="rId4">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5" name="TextBox 4"/>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7" name="מלבן 6"/>
          <p:cNvSpPr/>
          <p:nvPr/>
        </p:nvSpPr>
        <p:spPr>
          <a:xfrm>
            <a:off x="320634" y="2072874"/>
            <a:ext cx="10700282" cy="321639"/>
          </a:xfrm>
          <a:prstGeom prst="rect">
            <a:avLst/>
          </a:prstGeom>
          <a:solidFill>
            <a:srgbClr val="D6E4E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2" name="TextBox 1"/>
          <p:cNvSpPr txBox="1"/>
          <p:nvPr/>
        </p:nvSpPr>
        <p:spPr>
          <a:xfrm>
            <a:off x="47842" y="918383"/>
            <a:ext cx="11577121" cy="1600438"/>
          </a:xfrm>
          <a:prstGeom prst="rect">
            <a:avLst/>
          </a:prstGeom>
          <a:noFill/>
        </p:spPr>
        <p:txBody>
          <a:bodyPr wrap="square" rtlCol="1">
            <a:spAutoFit/>
          </a:bodyPr>
          <a:lstStyle/>
          <a:p>
            <a:r>
              <a:rPr lang="he-IL" sz="32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תכנית ליישום מדיניות "שקיפות עם אחריות" לשנת  2018 –</a:t>
            </a:r>
          </a:p>
          <a:p>
            <a:r>
              <a:rPr lang="he-IL" sz="32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p>
          <a:p>
            <a:pPr indent="628650"/>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פרסום באתר </a:t>
            </a:r>
            <a:r>
              <a:rPr lang="en-US"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Data </a:t>
            </a:r>
            <a:r>
              <a:rPr lang="en-US" sz="3400" b="1" u="sng" dirty="0" err="1"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Gov</a:t>
            </a:r>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2500"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מאגרי מידע שכיום מפורסמים באתר המשרד</a:t>
            </a:r>
            <a:endParaRPr lang="he-IL" sz="2500"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8" name="TextBox 7"/>
          <p:cNvSpPr txBox="1"/>
          <p:nvPr/>
        </p:nvSpPr>
        <p:spPr>
          <a:xfrm>
            <a:off x="96473" y="2476899"/>
            <a:ext cx="11233267" cy="3177793"/>
          </a:xfrm>
          <a:prstGeom prst="rect">
            <a:avLst/>
          </a:prstGeom>
          <a:noFill/>
        </p:spPr>
        <p:txBody>
          <a:bodyPr wrap="square" rtlCol="1">
            <a:spAutoFit/>
          </a:bodyPr>
          <a:lstStyle/>
          <a:p>
            <a:pPr marL="273050" lvl="0" indent="-273050">
              <a:spcAft>
                <a:spcPts val="1500"/>
              </a:spcAft>
              <a:buFont typeface="Arial" panose="020B0604020202020204" pitchFamily="34" charset="0"/>
              <a:buChar char="•"/>
            </a:pPr>
            <a:r>
              <a:rPr lang="he-IL" sz="23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סקר חוויית המטופל במחלקות </a:t>
            </a:r>
            <a:r>
              <a:rPr lang="he-IL" sz="23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אשפוז</a:t>
            </a:r>
            <a:endParaRPr lang="en-US" sz="23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273050" indent="-273050">
              <a:spcAft>
                <a:spcPts val="1500"/>
              </a:spcAft>
              <a:buFont typeface="Arial" panose="020B0604020202020204" pitchFamily="34" charset="0"/>
              <a:buChar char="•"/>
            </a:pPr>
            <a:r>
              <a:rPr lang="he-IL" sz="23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מחירון </a:t>
            </a:r>
            <a:r>
              <a:rPr lang="he-IL" sz="23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תרופות מחייבות </a:t>
            </a:r>
            <a:r>
              <a:rPr lang="he-IL" sz="23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מרשם</a:t>
            </a:r>
            <a:endParaRPr lang="en-US" sz="23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273050" lvl="0" indent="-273050">
              <a:spcAft>
                <a:spcPts val="1500"/>
              </a:spcAft>
              <a:buFont typeface="Arial" panose="020B0604020202020204" pitchFamily="34" charset="0"/>
              <a:buChar char="•"/>
            </a:pPr>
            <a:r>
              <a:rPr lang="he-IL" sz="23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מחירון משרד הבריאות בתחום התפתחות הילד, אבחון וטיפול בתחומים </a:t>
            </a:r>
            <a:r>
              <a:rPr lang="he-IL" sz="23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פרא-רפואיים</a:t>
            </a:r>
            <a:endParaRPr lang="en-US" sz="23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273050" indent="-273050">
              <a:spcAft>
                <a:spcPts val="1500"/>
              </a:spcAft>
              <a:buFont typeface="Arial" panose="020B0604020202020204" pitchFamily="34" charset="0"/>
              <a:buChar char="•"/>
            </a:pPr>
            <a:r>
              <a:rPr lang="he-IL" sz="23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רשימת מעבדות רפואיות מוכרות </a:t>
            </a:r>
            <a:r>
              <a:rPr lang="he-IL" sz="23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בסטאז'</a:t>
            </a:r>
            <a:endParaRPr lang="en-US" sz="23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273050" indent="-273050">
              <a:spcAft>
                <a:spcPts val="1500"/>
              </a:spcAft>
              <a:buFont typeface="Arial" panose="020B0604020202020204" pitchFamily="34" charset="0"/>
              <a:buChar char="•"/>
            </a:pPr>
            <a:r>
              <a:rPr lang="he-IL" sz="23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גורמים נבדקים במי </a:t>
            </a:r>
            <a:r>
              <a:rPr lang="he-IL" sz="23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שתיה</a:t>
            </a:r>
          </a:p>
          <a:p>
            <a:pPr marL="273050" lvl="0" indent="-273050">
              <a:spcAft>
                <a:spcPts val="1500"/>
              </a:spcAft>
              <a:buFont typeface="Arial" panose="020B0604020202020204" pitchFamily="34" charset="0"/>
              <a:buChar char="•"/>
            </a:pPr>
            <a:r>
              <a:rPr lang="he-IL" sz="23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תוצאות הגרלת </a:t>
            </a:r>
            <a:r>
              <a:rPr lang="he-IL" sz="2300" b="1" dirty="0" err="1">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סטאז'רים</a:t>
            </a:r>
            <a:r>
              <a:rPr lang="he-IL" sz="23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ברפואה </a:t>
            </a:r>
            <a:r>
              <a:rPr lang="he-IL" sz="23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(יפורסם בעתיד הקרוב באתר המשרד)</a:t>
            </a:r>
            <a:endParaRPr lang="en-US" sz="23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10" name="מלבן 9"/>
          <p:cNvSpPr/>
          <p:nvPr/>
        </p:nvSpPr>
        <p:spPr>
          <a:xfrm>
            <a:off x="918097" y="6034645"/>
            <a:ext cx="11240960" cy="830997"/>
          </a:xfrm>
          <a:prstGeom prst="rect">
            <a:avLst/>
          </a:prstGeom>
        </p:spPr>
        <p:txBody>
          <a:bodyPr wrap="square">
            <a:spAutoFit/>
          </a:bodyPr>
          <a:lstStyle/>
          <a:p>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מתוך רשימה זו ייבחרו ככל הניתן כמה שיותר מאגרים לפרסום באתר </a:t>
            </a:r>
            <a:r>
              <a:rPr lang="en-US"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Data </a:t>
            </a:r>
            <a:r>
              <a:rPr lang="en-US" sz="1600"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Gov</a:t>
            </a: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a:t>
            </a:r>
          </a:p>
          <a:p>
            <a:endParaRPr lang="he-IL" sz="1600" b="1" dirty="0" smtClean="0">
              <a:solidFill>
                <a:schemeClr val="accent1">
                  <a:lumMod val="75000"/>
                </a:schemeClr>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תכנית יישום מדיניות השקיפות של המשרד לשנת 2018</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90022397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152447" y="754842"/>
            <a:ext cx="3039553" cy="1472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מלבן 10"/>
          <p:cNvSpPr/>
          <p:nvPr/>
        </p:nvSpPr>
        <p:spPr>
          <a:xfrm>
            <a:off x="6144991" y="2066304"/>
            <a:ext cx="4789788" cy="321643"/>
          </a:xfrm>
          <a:prstGeom prst="rect">
            <a:avLst/>
          </a:prstGeom>
          <a:solidFill>
            <a:srgbClr val="D6E4E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pSp>
        <p:nvGrpSpPr>
          <p:cNvPr id="3" name="קבוצה 2"/>
          <p:cNvGrpSpPr/>
          <p:nvPr/>
        </p:nvGrpSpPr>
        <p:grpSpPr>
          <a:xfrm>
            <a:off x="96133" y="5325289"/>
            <a:ext cx="3274864" cy="1532711"/>
            <a:chOff x="4135870" y="3747202"/>
            <a:chExt cx="3529095" cy="1647825"/>
          </a:xfrm>
        </p:grpSpPr>
        <p:pic>
          <p:nvPicPr>
            <p:cNvPr id="4" name="תמונה 3"/>
            <p:cNvPicPr>
              <a:picLocks noChangeAspect="1"/>
            </p:cNvPicPr>
            <p:nvPr/>
          </p:nvPicPr>
          <p:blipFill>
            <a:blip r:embed="rId3">
              <a:extLst>
                <a:ext uri="{BEBA8EAE-BF5A-486C-A8C5-ECC9F3942E4B}">
                  <a14:imgProps xmlns:a14="http://schemas.microsoft.com/office/drawing/2010/main">
                    <a14:imgLayer r:embed="rId4">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5" name="TextBox 4"/>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7" name="מלבן 6"/>
          <p:cNvSpPr/>
          <p:nvPr/>
        </p:nvSpPr>
        <p:spPr>
          <a:xfrm>
            <a:off x="5189517" y="1443281"/>
            <a:ext cx="5641393" cy="321643"/>
          </a:xfrm>
          <a:prstGeom prst="rect">
            <a:avLst/>
          </a:prstGeom>
          <a:solidFill>
            <a:srgbClr val="D6E4E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2" name="TextBox 1"/>
          <p:cNvSpPr txBox="1"/>
          <p:nvPr/>
        </p:nvSpPr>
        <p:spPr>
          <a:xfrm>
            <a:off x="503587" y="782882"/>
            <a:ext cx="11075071" cy="1077218"/>
          </a:xfrm>
          <a:prstGeom prst="rect">
            <a:avLst/>
          </a:prstGeom>
          <a:noFill/>
        </p:spPr>
        <p:txBody>
          <a:bodyPr wrap="square" rtlCol="1">
            <a:spAutoFit/>
          </a:bodyPr>
          <a:lstStyle/>
          <a:p>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תכנית ליישום מדיניות "שקיפות עם אחריות" לשנת  2018 – </a:t>
            </a:r>
          </a:p>
          <a:p>
            <a:pPr indent="628650"/>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פרסום </a:t>
            </a:r>
            <a:r>
              <a:rPr lang="en-US"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לציבור באתר המשרד </a:t>
            </a:r>
            <a:endParaRPr lang="he-IL" sz="3200" b="1" u="sng" dirty="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8" name="TextBox 7"/>
          <p:cNvSpPr txBox="1"/>
          <p:nvPr/>
        </p:nvSpPr>
        <p:spPr>
          <a:xfrm>
            <a:off x="414280" y="1847132"/>
            <a:ext cx="11033869" cy="3580467"/>
          </a:xfrm>
          <a:prstGeom prst="rect">
            <a:avLst/>
          </a:prstGeom>
          <a:noFill/>
        </p:spPr>
        <p:txBody>
          <a:bodyPr wrap="square" rtlCol="1">
            <a:spAutoFit/>
          </a:bodyPr>
          <a:lstStyle/>
          <a:p>
            <a:pPr marL="457200" indent="-457200">
              <a:spcAft>
                <a:spcPts val="1000"/>
              </a:spcAft>
              <a:buFont typeface="Arial" panose="020B0604020202020204" pitchFamily="34" charset="0"/>
              <a:buChar char="•"/>
            </a:pPr>
            <a:r>
              <a:rPr lang="he-IL" sz="32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השוואות מוסדות גריאטריים</a:t>
            </a:r>
          </a:p>
          <a:p>
            <a:pPr marL="457200" indent="-457200">
              <a:spcAft>
                <a:spcPts val="1000"/>
              </a:spcAft>
              <a:buFont typeface="Arial" panose="020B0604020202020204" pitchFamily="34" charset="0"/>
              <a:buChar char="•"/>
            </a:pP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פטירות וסיבות מוות </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מערכת למעקב השמנה אצל תלמידים</a:t>
            </a: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הגרלות </a:t>
            </a:r>
            <a:r>
              <a:rPr lang="he-IL" sz="1600"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סטאז'רים</a:t>
            </a: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לעוסקים ברפואה </a:t>
            </a:r>
            <a:endParaRPr lang="en-US"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מדדי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בטיחות בטיפול</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אפידמיולוגיה</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 כיסוי חיסונים </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דוח התפתחות ומאפייני גדילה של הילוד</a:t>
            </a:r>
            <a:endParaRPr lang="en-US"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תוצאות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של בחינות במקצועות סיעוד</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דוחות  על </a:t>
            </a: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אשפוזים,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ביקורים במיון ובמרפאות חוץ.</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10" name="מלבן 9"/>
          <p:cNvSpPr/>
          <p:nvPr/>
        </p:nvSpPr>
        <p:spPr>
          <a:xfrm>
            <a:off x="941847" y="6165270"/>
            <a:ext cx="11240960" cy="984885"/>
          </a:xfrm>
          <a:prstGeom prst="rect">
            <a:avLst/>
          </a:prstGeom>
        </p:spPr>
        <p:txBody>
          <a:bodyPr wrap="square">
            <a:spAutoFit/>
          </a:bodyPr>
          <a:lstStyle/>
          <a:p>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מתוך רשימה זו ייבחרו ככל הניתן כמה שיותר מאגרים לפרסום בתצורת </a:t>
            </a:r>
            <a:r>
              <a:rPr lang="en-US"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a:t>
            </a:r>
          </a:p>
          <a:p>
            <a:endParaRPr lang="he-IL" sz="1000" b="1" dirty="0" smtClean="0">
              <a:solidFill>
                <a:schemeClr val="accent1">
                  <a:lumMod val="75000"/>
                </a:schemeClr>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תכנית </a:t>
            </a:r>
            <a:r>
              <a:rPr lang="he-IL" sz="16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יישום מדיניות השקיפות של המשרד לשנת 2018</a:t>
            </a:r>
            <a:endParaRPr lang="he-IL" sz="1600" b="1" dirty="0">
              <a:solidFill>
                <a:schemeClr val="tx2">
                  <a:lumMod val="75000"/>
                </a:schemeClr>
              </a:solidFill>
              <a:latin typeface="Gisha" panose="020B0502040204020203" pitchFamily="34" charset="-79"/>
              <a:cs typeface="Gisha" panose="020B0502040204020203" pitchFamily="34" charset="-79"/>
            </a:endParaRPr>
          </a:p>
          <a:p>
            <a:endParaRPr lang="he-IL" sz="1600" b="1" dirty="0">
              <a:solidFill>
                <a:schemeClr val="tx2">
                  <a:lumMod val="75000"/>
                </a:schemeClr>
              </a:solidFill>
              <a:latin typeface="Calibri" panose="020F0502020204030204" pitchFamily="34" charset="0"/>
              <a:cs typeface="Calibri" panose="020F0502020204030204" pitchFamily="34" charset="0"/>
            </a:endParaRPr>
          </a:p>
        </p:txBody>
      </p:sp>
      <p:sp>
        <p:nvSpPr>
          <p:cNvPr id="12" name="חץ ימינה מקווקו 11"/>
          <p:cNvSpPr/>
          <p:nvPr/>
        </p:nvSpPr>
        <p:spPr>
          <a:xfrm rot="10800000">
            <a:off x="11459685" y="2066304"/>
            <a:ext cx="659309" cy="160822"/>
          </a:xfrm>
          <a:prstGeom prst="stripedRightArrow">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46100013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0686" y="909527"/>
            <a:ext cx="7788976" cy="53329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505518" y="909527"/>
            <a:ext cx="8678806" cy="615553"/>
          </a:xfrm>
          <a:prstGeom prst="rect">
            <a:avLst/>
          </a:prstGeom>
          <a:solidFill>
            <a:schemeClr val="bg1"/>
          </a:solidFill>
        </p:spPr>
        <p:txBody>
          <a:bodyPr wrap="square" rtlCol="1">
            <a:spAutoFit/>
          </a:bodyPr>
          <a:lstStyle/>
          <a:p>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השוואת מוסדות גריאטריים </a:t>
            </a:r>
            <a:endPar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pic>
        <p:nvPicPr>
          <p:cNvPr id="6"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21941" y="610448"/>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7" name="קבוצה 6"/>
          <p:cNvGrpSpPr/>
          <p:nvPr/>
        </p:nvGrpSpPr>
        <p:grpSpPr>
          <a:xfrm>
            <a:off x="96133" y="5325289"/>
            <a:ext cx="3274864" cy="1532711"/>
            <a:chOff x="4135870" y="3747202"/>
            <a:chExt cx="3529095" cy="1647825"/>
          </a:xfrm>
        </p:grpSpPr>
        <p:pic>
          <p:nvPicPr>
            <p:cNvPr id="8" name="תמונה 7"/>
            <p:cNvPicPr>
              <a:picLocks noChangeAspect="1"/>
            </p:cNvPicPr>
            <p:nvPr/>
          </p:nvPicPr>
          <p:blipFill>
            <a:blip r:embed="rId4">
              <a:extLst>
                <a:ext uri="{BEBA8EAE-BF5A-486C-A8C5-ECC9F3942E4B}">
                  <a14:imgProps xmlns:a14="http://schemas.microsoft.com/office/drawing/2010/main">
                    <a14:imgLayer r:embed="rId5">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9" name="TextBox 8"/>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11" name="מלבן 10"/>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a:t>
            </a:r>
            <a:r>
              <a:rPr lang="en-US"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שיונגש בעתיד הקרוב לציבור הרחב – השוואת מוסדות גריאטריים</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87344313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תמונה 2"/>
          <p:cNvPicPr>
            <a:picLocks noChangeAspect="1"/>
          </p:cNvPicPr>
          <p:nvPr/>
        </p:nvPicPr>
        <p:blipFill>
          <a:blip r:embed="rId2"/>
          <a:stretch>
            <a:fillRect/>
          </a:stretch>
        </p:blipFill>
        <p:spPr>
          <a:xfrm>
            <a:off x="708197" y="326576"/>
            <a:ext cx="10988503" cy="6156178"/>
          </a:xfrm>
          <a:prstGeom prst="rect">
            <a:avLst/>
          </a:prstGeom>
        </p:spPr>
      </p:pic>
      <p:sp>
        <p:nvSpPr>
          <p:cNvPr id="6" name="מלבן 5"/>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a:t>
            </a:r>
            <a:r>
              <a:rPr lang="en-US"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שיונגש בעתיד הקרוב לציבור הרחב – השוואת מוסדות גריאטריים</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44358175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7999" y="-14005"/>
            <a:ext cx="8915401" cy="6565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מלבן 5"/>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a:t>
            </a:r>
            <a:r>
              <a:rPr lang="en-US"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שיונגש בעתיד הקרוב לציבור הרחב – השוואת מוסדות גריאטריים</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352739988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מלבן 10"/>
          <p:cNvSpPr/>
          <p:nvPr/>
        </p:nvSpPr>
        <p:spPr>
          <a:xfrm>
            <a:off x="7283928" y="2542287"/>
            <a:ext cx="3546982" cy="321643"/>
          </a:xfrm>
          <a:prstGeom prst="rect">
            <a:avLst/>
          </a:prstGeom>
          <a:solidFill>
            <a:srgbClr val="D6E4E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6" name="Picture 2"/>
          <p:cNvPicPr>
            <a:picLocks noChangeAspect="1" noChangeArrowheads="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152447" y="754842"/>
            <a:ext cx="3039553" cy="1472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 name="קבוצה 2"/>
          <p:cNvGrpSpPr/>
          <p:nvPr/>
        </p:nvGrpSpPr>
        <p:grpSpPr>
          <a:xfrm>
            <a:off x="96133" y="5325289"/>
            <a:ext cx="3274864" cy="1532711"/>
            <a:chOff x="4135870" y="3747202"/>
            <a:chExt cx="3529095" cy="1647825"/>
          </a:xfrm>
        </p:grpSpPr>
        <p:pic>
          <p:nvPicPr>
            <p:cNvPr id="4" name="תמונה 3"/>
            <p:cNvPicPr>
              <a:picLocks noChangeAspect="1"/>
            </p:cNvPicPr>
            <p:nvPr/>
          </p:nvPicPr>
          <p:blipFill>
            <a:blip r:embed="rId3">
              <a:extLst>
                <a:ext uri="{BEBA8EAE-BF5A-486C-A8C5-ECC9F3942E4B}">
                  <a14:imgProps xmlns:a14="http://schemas.microsoft.com/office/drawing/2010/main">
                    <a14:imgLayer r:embed="rId4">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5" name="TextBox 4"/>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7" name="מלבן 6"/>
          <p:cNvSpPr/>
          <p:nvPr/>
        </p:nvSpPr>
        <p:spPr>
          <a:xfrm>
            <a:off x="7709338" y="1443281"/>
            <a:ext cx="3121572" cy="321643"/>
          </a:xfrm>
          <a:prstGeom prst="rect">
            <a:avLst/>
          </a:prstGeom>
          <a:solidFill>
            <a:srgbClr val="D6E4E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2" name="TextBox 1"/>
          <p:cNvSpPr txBox="1"/>
          <p:nvPr/>
        </p:nvSpPr>
        <p:spPr>
          <a:xfrm>
            <a:off x="503587" y="711632"/>
            <a:ext cx="11075071" cy="1077218"/>
          </a:xfrm>
          <a:prstGeom prst="rect">
            <a:avLst/>
          </a:prstGeom>
          <a:noFill/>
        </p:spPr>
        <p:txBody>
          <a:bodyPr wrap="square" rtlCol="1">
            <a:spAutoFit/>
          </a:bodyPr>
          <a:lstStyle/>
          <a:p>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תכנית ליישום מדיניות "שקיפות עם אחריות" לשנת  2018 – </a:t>
            </a:r>
          </a:p>
          <a:p>
            <a:pPr indent="628650"/>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פרסום </a:t>
            </a:r>
            <a:r>
              <a:rPr lang="en-US"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לציבור </a:t>
            </a:r>
            <a:endParaRPr lang="he-IL" sz="3200" b="1" u="sng" dirty="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8" name="TextBox 7"/>
          <p:cNvSpPr txBox="1"/>
          <p:nvPr/>
        </p:nvSpPr>
        <p:spPr>
          <a:xfrm>
            <a:off x="295530" y="1989632"/>
            <a:ext cx="11033869" cy="3580467"/>
          </a:xfrm>
          <a:prstGeom prst="rect">
            <a:avLst/>
          </a:prstGeom>
          <a:noFill/>
        </p:spPr>
        <p:txBody>
          <a:bodyPr wrap="square" rtlCol="1">
            <a:spAutoFit/>
          </a:bodyPr>
          <a:lstStyle/>
          <a:p>
            <a:pPr marL="457200" indent="-457200">
              <a:spcAft>
                <a:spcPts val="1000"/>
              </a:spcAft>
              <a:buFont typeface="Arial" panose="020B0604020202020204" pitchFamily="34" charset="0"/>
              <a:buChar char="•"/>
            </a:pP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השוואות מוסדות גריאטריים</a:t>
            </a:r>
          </a:p>
          <a:p>
            <a:pPr marL="457200" indent="-457200">
              <a:spcAft>
                <a:spcPts val="1000"/>
              </a:spcAft>
              <a:buFont typeface="Arial" panose="020B0604020202020204" pitchFamily="34" charset="0"/>
              <a:buChar char="•"/>
            </a:pPr>
            <a:r>
              <a:rPr lang="he-IL" sz="32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פטירות וסיבות מוות </a:t>
            </a:r>
            <a:endParaRPr lang="en-US" sz="32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מערכת למעקב השמנה אצל תלמידים</a:t>
            </a: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שיבוץ </a:t>
            </a:r>
            <a:r>
              <a:rPr lang="he-IL" sz="1600"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סטאז'רים</a:t>
            </a: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לעוסקים ברפואה </a:t>
            </a:r>
            <a:endParaRPr lang="en-US"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מדדי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בטיחות בטיפול</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אפידמיולוגיה</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 כיסוי חיסונים </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דוח התפתחות ומאפייני גדילה של הילוד</a:t>
            </a:r>
            <a:endParaRPr lang="en-US"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תוצאות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של בחינות במקצועות סיעוד</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דוחות  על </a:t>
            </a: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אשפוזים,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ביקורים במיון ובמרפאות חוץ.</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12" name="חץ ימינה מקווקו 11"/>
          <p:cNvSpPr/>
          <p:nvPr/>
        </p:nvSpPr>
        <p:spPr>
          <a:xfrm rot="10800000">
            <a:off x="11459685" y="2588804"/>
            <a:ext cx="659309" cy="160822"/>
          </a:xfrm>
          <a:prstGeom prst="stripedRightArrow">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he-IL"/>
          </a:p>
        </p:txBody>
      </p:sp>
      <p:sp>
        <p:nvSpPr>
          <p:cNvPr id="13" name="מלבן 12"/>
          <p:cNvSpPr/>
          <p:nvPr/>
        </p:nvSpPr>
        <p:spPr>
          <a:xfrm>
            <a:off x="941847" y="6165270"/>
            <a:ext cx="11240960" cy="984885"/>
          </a:xfrm>
          <a:prstGeom prst="rect">
            <a:avLst/>
          </a:prstGeom>
        </p:spPr>
        <p:txBody>
          <a:bodyPr wrap="square">
            <a:spAutoFit/>
          </a:bodyPr>
          <a:lstStyle/>
          <a:p>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מתוך רשימה זו ייבחרו ככל הניתן כמה שיותר מאגרים לפרסום בתצורת </a:t>
            </a:r>
            <a:r>
              <a:rPr lang="en-US"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a:t>
            </a:r>
          </a:p>
          <a:p>
            <a:endParaRPr lang="he-IL" sz="1000" b="1" dirty="0" smtClean="0">
              <a:solidFill>
                <a:schemeClr val="accent1">
                  <a:lumMod val="75000"/>
                </a:schemeClr>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תכנית </a:t>
            </a:r>
            <a:r>
              <a:rPr lang="he-IL" sz="16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יישום מדיניות השקיפות של המשרד לשנת 2018</a:t>
            </a:r>
            <a:endParaRPr lang="he-IL" sz="1600" b="1" dirty="0">
              <a:solidFill>
                <a:schemeClr val="tx2">
                  <a:lumMod val="75000"/>
                </a:schemeClr>
              </a:solidFill>
              <a:latin typeface="Gisha" panose="020B0502040204020203" pitchFamily="34" charset="-79"/>
              <a:cs typeface="Gisha" panose="020B0502040204020203" pitchFamily="34" charset="-79"/>
            </a:endParaRPr>
          </a:p>
          <a:p>
            <a:endParaRPr lang="he-IL" sz="1600" b="1" dirty="0">
              <a:solidFill>
                <a:schemeClr val="tx2">
                  <a:lumMod val="7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3635549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1" descr="image0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9373" y="723330"/>
            <a:ext cx="9930745" cy="5820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043644" y="860778"/>
            <a:ext cx="8087824" cy="615553"/>
          </a:xfrm>
          <a:prstGeom prst="rect">
            <a:avLst/>
          </a:prstGeom>
          <a:solidFill>
            <a:schemeClr val="bg1"/>
          </a:solidFill>
        </p:spPr>
        <p:txBody>
          <a:bodyPr wrap="square" rtlCol="1">
            <a:spAutoFit/>
          </a:bodyPr>
          <a:lstStyle/>
          <a:p>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מערכת בנושא פטירות וסיבות מוות</a:t>
            </a:r>
            <a:endPar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4" name="מלבן 3"/>
          <p:cNvSpPr/>
          <p:nvPr/>
        </p:nvSpPr>
        <p:spPr>
          <a:xfrm>
            <a:off x="6942499" y="6146800"/>
            <a:ext cx="5077619" cy="355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b="1" dirty="0" smtClean="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 נתונים פיקטיביים , מערכת בפיתוח</a:t>
            </a:r>
            <a:endParaRPr lang="he-IL" b="1" dirty="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5" name="קבוצה 4"/>
          <p:cNvGrpSpPr/>
          <p:nvPr/>
        </p:nvGrpSpPr>
        <p:grpSpPr>
          <a:xfrm>
            <a:off x="96133" y="5325289"/>
            <a:ext cx="3274864" cy="1532711"/>
            <a:chOff x="4135870" y="3747202"/>
            <a:chExt cx="3529095" cy="1647825"/>
          </a:xfrm>
        </p:grpSpPr>
        <p:pic>
          <p:nvPicPr>
            <p:cNvPr id="6" name="תמונה 5"/>
            <p:cNvPicPr>
              <a:picLocks noChangeAspect="1"/>
            </p:cNvPicPr>
            <p:nvPr/>
          </p:nvPicPr>
          <p:blipFill>
            <a:blip r:embed="rId3">
              <a:extLst>
                <a:ext uri="{BEBA8EAE-BF5A-486C-A8C5-ECC9F3942E4B}">
                  <a14:imgProps xmlns:a14="http://schemas.microsoft.com/office/drawing/2010/main">
                    <a14:imgLayer r:embed="rId4">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7" name="TextBox 6"/>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pic>
        <p:nvPicPr>
          <p:cNvPr id="9"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121941" y="610448"/>
            <a:ext cx="890259" cy="89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מלבן 10"/>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a:t>
            </a:r>
            <a:r>
              <a:rPr lang="en-US"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שיונגש בעתיד הקרוב לציבור הרחב – פטירות וסיבות מוות</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85265861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2" descr="image0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5725" y="793371"/>
            <a:ext cx="10255250" cy="5802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p:nvSpPr>
        <p:spPr>
          <a:xfrm>
            <a:off x="7302406" y="6187875"/>
            <a:ext cx="5077619" cy="355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b="1" dirty="0" smtClean="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 נתונים פיקטיביים , מערכת בפיתוח</a:t>
            </a:r>
            <a:endParaRPr lang="he-IL" b="1" dirty="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6" name="מלבן 5"/>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a:t>
            </a:r>
            <a:r>
              <a:rPr lang="en-US"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שיונגש בעתיד הקרוב לציבור הרחב – פטירות וסיבות מוות</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237559568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מלבן 10"/>
          <p:cNvSpPr/>
          <p:nvPr/>
        </p:nvSpPr>
        <p:spPr>
          <a:xfrm>
            <a:off x="4662702" y="2914494"/>
            <a:ext cx="6188272" cy="321643"/>
          </a:xfrm>
          <a:prstGeom prst="rect">
            <a:avLst/>
          </a:prstGeom>
          <a:solidFill>
            <a:srgbClr val="D6E4E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6" name="Picture 2"/>
          <p:cNvPicPr>
            <a:picLocks noChangeAspect="1" noChangeArrowheads="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152447" y="754842"/>
            <a:ext cx="3039553" cy="1472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 name="קבוצה 2"/>
          <p:cNvGrpSpPr/>
          <p:nvPr/>
        </p:nvGrpSpPr>
        <p:grpSpPr>
          <a:xfrm>
            <a:off x="96133" y="5325289"/>
            <a:ext cx="3274864" cy="1532711"/>
            <a:chOff x="4135870" y="3747202"/>
            <a:chExt cx="3529095" cy="1647825"/>
          </a:xfrm>
        </p:grpSpPr>
        <p:pic>
          <p:nvPicPr>
            <p:cNvPr id="4" name="תמונה 3"/>
            <p:cNvPicPr>
              <a:picLocks noChangeAspect="1"/>
            </p:cNvPicPr>
            <p:nvPr/>
          </p:nvPicPr>
          <p:blipFill>
            <a:blip r:embed="rId3">
              <a:extLst>
                <a:ext uri="{BEBA8EAE-BF5A-486C-A8C5-ECC9F3942E4B}">
                  <a14:imgProps xmlns:a14="http://schemas.microsoft.com/office/drawing/2010/main">
                    <a14:imgLayer r:embed="rId4">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5" name="TextBox 4"/>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7" name="מלבן 6"/>
          <p:cNvSpPr/>
          <p:nvPr/>
        </p:nvSpPr>
        <p:spPr>
          <a:xfrm>
            <a:off x="7709338" y="1443281"/>
            <a:ext cx="3121572" cy="321643"/>
          </a:xfrm>
          <a:prstGeom prst="rect">
            <a:avLst/>
          </a:prstGeom>
          <a:solidFill>
            <a:srgbClr val="D6E4E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2" name="TextBox 1"/>
          <p:cNvSpPr txBox="1"/>
          <p:nvPr/>
        </p:nvSpPr>
        <p:spPr>
          <a:xfrm>
            <a:off x="503587" y="711632"/>
            <a:ext cx="11075071" cy="1077218"/>
          </a:xfrm>
          <a:prstGeom prst="rect">
            <a:avLst/>
          </a:prstGeom>
          <a:noFill/>
        </p:spPr>
        <p:txBody>
          <a:bodyPr wrap="square" rtlCol="1">
            <a:spAutoFit/>
          </a:bodyPr>
          <a:lstStyle/>
          <a:p>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תכנית ליישום מדיניות "שקיפות עם אחריות" לשנת  2018 – </a:t>
            </a:r>
          </a:p>
          <a:p>
            <a:pPr indent="628650"/>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פרסום </a:t>
            </a:r>
            <a:r>
              <a:rPr lang="en-US"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לציבור </a:t>
            </a:r>
            <a:endParaRPr lang="he-IL" sz="3200" b="1" u="sng" dirty="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8" name="TextBox 7"/>
          <p:cNvSpPr txBox="1"/>
          <p:nvPr/>
        </p:nvSpPr>
        <p:spPr>
          <a:xfrm>
            <a:off x="343030" y="1989632"/>
            <a:ext cx="11033869" cy="3580467"/>
          </a:xfrm>
          <a:prstGeom prst="rect">
            <a:avLst/>
          </a:prstGeom>
          <a:noFill/>
        </p:spPr>
        <p:txBody>
          <a:bodyPr wrap="square" rtlCol="1">
            <a:spAutoFit/>
          </a:bodyPr>
          <a:lstStyle/>
          <a:p>
            <a:pPr marL="457200" indent="-457200">
              <a:spcAft>
                <a:spcPts val="1000"/>
              </a:spcAft>
              <a:buFont typeface="Arial" panose="020B0604020202020204" pitchFamily="34" charset="0"/>
              <a:buChar char="•"/>
            </a:pP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השוואות מוסדות גריאטריים</a:t>
            </a:r>
          </a:p>
          <a:p>
            <a:pPr marL="457200" indent="-457200">
              <a:spcAft>
                <a:spcPts val="1000"/>
              </a:spcAft>
              <a:buFont typeface="Arial" panose="020B0604020202020204" pitchFamily="34" charset="0"/>
              <a:buChar char="•"/>
            </a:pP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פטירות וסיבות מוות </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32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מערכת למעקב השמנה אצל תלמידים</a:t>
            </a:r>
            <a:endParaRPr lang="en-US" sz="32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שיבוץ </a:t>
            </a:r>
            <a:r>
              <a:rPr lang="he-IL" sz="1600"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סטאז'רים</a:t>
            </a: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לעוסקים ברפואה </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מדדי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בטיחות בטיפול</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אפידמיולוגיה</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 כיסוי חיסונים </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דוח התפתחות ומאפייני גדילה של הילוד</a:t>
            </a:r>
            <a:endParaRPr lang="en-US"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תוצאות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של בחינות במקצועות סיעוד</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דוחות  על </a:t>
            </a: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אשפוזים,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ביקורים במיון ובמרפאות חוץ.</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10" name="מלבן 9"/>
          <p:cNvSpPr/>
          <p:nvPr/>
        </p:nvSpPr>
        <p:spPr>
          <a:xfrm>
            <a:off x="941847" y="6165270"/>
            <a:ext cx="11240960" cy="738664"/>
          </a:xfrm>
          <a:prstGeom prst="rect">
            <a:avLst/>
          </a:prstGeom>
        </p:spPr>
        <p:txBody>
          <a:bodyPr wrap="square">
            <a:spAutoFit/>
          </a:bodyPr>
          <a:lstStyle/>
          <a:p>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מתוך רשימה זו ייבחרו ככל הניתן כמה שיותר מאגרים לפרסום בתצורת </a:t>
            </a:r>
            <a:r>
              <a:rPr lang="en-US"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a:t>
            </a:r>
          </a:p>
          <a:p>
            <a:endParaRPr lang="he-IL" sz="1000" b="1" dirty="0" smtClean="0">
              <a:solidFill>
                <a:schemeClr val="accent1">
                  <a:lumMod val="75000"/>
                </a:schemeClr>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r>
              <a:rPr lang="he-IL" sz="16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תכנית יישום מדיניות השקיפות של המשרד לשנת 2018</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
        <p:nvSpPr>
          <p:cNvPr id="12" name="חץ ימינה מקווקו 11"/>
          <p:cNvSpPr/>
          <p:nvPr/>
        </p:nvSpPr>
        <p:spPr>
          <a:xfrm rot="10800000">
            <a:off x="11459685" y="2968804"/>
            <a:ext cx="659309" cy="160822"/>
          </a:xfrm>
          <a:prstGeom prst="stripedRightArrow">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367776090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1950" y="727428"/>
            <a:ext cx="11505768" cy="584775"/>
          </a:xfrm>
          <a:prstGeom prst="rect">
            <a:avLst/>
          </a:prstGeom>
          <a:noFill/>
        </p:spPr>
        <p:txBody>
          <a:bodyPr wrap="square" rtlCol="1">
            <a:spAutoFit/>
          </a:bodyPr>
          <a:lstStyle/>
          <a:p>
            <a:r>
              <a:rPr lang="he-IL" sz="32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מערכת לבדיקות ומעקב השמנה אצל תלמידים</a:t>
            </a:r>
            <a:endParaRPr lang="he-IL" sz="32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pic>
        <p:nvPicPr>
          <p:cNvPr id="3" name="תמונה 2"/>
          <p:cNvPicPr>
            <a:picLocks noChangeAspect="1"/>
          </p:cNvPicPr>
          <p:nvPr/>
        </p:nvPicPr>
        <p:blipFill>
          <a:blip r:embed="rId2"/>
          <a:stretch>
            <a:fillRect/>
          </a:stretch>
        </p:blipFill>
        <p:spPr>
          <a:xfrm>
            <a:off x="1520609" y="1324655"/>
            <a:ext cx="9188450" cy="5276809"/>
          </a:xfrm>
          <a:prstGeom prst="rect">
            <a:avLst/>
          </a:prstGeom>
        </p:spPr>
      </p:pic>
      <p:sp>
        <p:nvSpPr>
          <p:cNvPr id="4" name="מלבן 3"/>
          <p:cNvSpPr/>
          <p:nvPr/>
        </p:nvSpPr>
        <p:spPr>
          <a:xfrm>
            <a:off x="6980598" y="6084949"/>
            <a:ext cx="5077619" cy="355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b="1" dirty="0" smtClean="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 נתונים פיקטיביים , מערכת בפיתוח</a:t>
            </a:r>
            <a:endParaRPr lang="he-IL" b="1" dirty="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6" name="מלבן 5"/>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a:t>
            </a:r>
            <a:r>
              <a:rPr lang="en-US"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שיונגש בעתיד הקרוב לציבור הרחב – מעקב השמנה אצל תלמידים</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5774278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מלבן 10"/>
          <p:cNvSpPr/>
          <p:nvPr/>
        </p:nvSpPr>
        <p:spPr>
          <a:xfrm>
            <a:off x="4845132" y="3213189"/>
            <a:ext cx="6164122" cy="321643"/>
          </a:xfrm>
          <a:prstGeom prst="rect">
            <a:avLst/>
          </a:prstGeom>
          <a:solidFill>
            <a:srgbClr val="D6E4E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6" name="Picture 2"/>
          <p:cNvPicPr>
            <a:picLocks noChangeAspect="1" noChangeArrowheads="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152447" y="754842"/>
            <a:ext cx="3039553" cy="1472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 name="קבוצה 2"/>
          <p:cNvGrpSpPr/>
          <p:nvPr/>
        </p:nvGrpSpPr>
        <p:grpSpPr>
          <a:xfrm>
            <a:off x="96133" y="5325289"/>
            <a:ext cx="3274864" cy="1532711"/>
            <a:chOff x="4135870" y="3747202"/>
            <a:chExt cx="3529095" cy="1647825"/>
          </a:xfrm>
        </p:grpSpPr>
        <p:pic>
          <p:nvPicPr>
            <p:cNvPr id="4" name="תמונה 3"/>
            <p:cNvPicPr>
              <a:picLocks noChangeAspect="1"/>
            </p:cNvPicPr>
            <p:nvPr/>
          </p:nvPicPr>
          <p:blipFill>
            <a:blip r:embed="rId3">
              <a:extLst>
                <a:ext uri="{BEBA8EAE-BF5A-486C-A8C5-ECC9F3942E4B}">
                  <a14:imgProps xmlns:a14="http://schemas.microsoft.com/office/drawing/2010/main">
                    <a14:imgLayer r:embed="rId4">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5" name="TextBox 4"/>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7" name="מלבן 6"/>
          <p:cNvSpPr/>
          <p:nvPr/>
        </p:nvSpPr>
        <p:spPr>
          <a:xfrm>
            <a:off x="7709338" y="1443281"/>
            <a:ext cx="3121572" cy="321643"/>
          </a:xfrm>
          <a:prstGeom prst="rect">
            <a:avLst/>
          </a:prstGeom>
          <a:solidFill>
            <a:srgbClr val="D6E4E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2" name="TextBox 1"/>
          <p:cNvSpPr txBox="1"/>
          <p:nvPr/>
        </p:nvSpPr>
        <p:spPr>
          <a:xfrm>
            <a:off x="503587" y="711632"/>
            <a:ext cx="11075071" cy="1077218"/>
          </a:xfrm>
          <a:prstGeom prst="rect">
            <a:avLst/>
          </a:prstGeom>
          <a:noFill/>
        </p:spPr>
        <p:txBody>
          <a:bodyPr wrap="square" rtlCol="1">
            <a:spAutoFit/>
          </a:bodyPr>
          <a:lstStyle/>
          <a:p>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תכנית ליישום מדיניות "שקיפות עם אחריות" לשנת  2018 – </a:t>
            </a:r>
          </a:p>
          <a:p>
            <a:pPr indent="628650"/>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פרסום </a:t>
            </a:r>
            <a:r>
              <a:rPr lang="en-US"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לציבור </a:t>
            </a:r>
            <a:endParaRPr lang="he-IL" sz="3200" b="1" u="sng" dirty="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8" name="TextBox 7"/>
          <p:cNvSpPr txBox="1"/>
          <p:nvPr/>
        </p:nvSpPr>
        <p:spPr>
          <a:xfrm>
            <a:off x="422104" y="1983355"/>
            <a:ext cx="11033869" cy="3580467"/>
          </a:xfrm>
          <a:prstGeom prst="rect">
            <a:avLst/>
          </a:prstGeom>
          <a:noFill/>
        </p:spPr>
        <p:txBody>
          <a:bodyPr wrap="square" rtlCol="1">
            <a:spAutoFit/>
          </a:bodyPr>
          <a:lstStyle/>
          <a:p>
            <a:pPr marL="457200" indent="-457200">
              <a:spcAft>
                <a:spcPts val="1000"/>
              </a:spcAft>
              <a:buFont typeface="Arial" panose="020B0604020202020204" pitchFamily="34" charset="0"/>
              <a:buChar char="•"/>
            </a:pP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השוואות מוסדות גריאטריים</a:t>
            </a:r>
          </a:p>
          <a:p>
            <a:pPr marL="457200" indent="-457200">
              <a:spcAft>
                <a:spcPts val="1000"/>
              </a:spcAft>
              <a:buFont typeface="Arial" panose="020B0604020202020204" pitchFamily="34" charset="0"/>
              <a:buChar char="•"/>
            </a:pP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פטירות וסיבות מוות </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מערכת למעקב השמנה אצל תלמידים</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32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שיבוץ </a:t>
            </a:r>
            <a:r>
              <a:rPr lang="he-IL" sz="3200" b="1" dirty="0" err="1">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סטאז'רים</a:t>
            </a:r>
            <a:r>
              <a:rPr lang="he-IL" sz="32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לעוסקים ברפואה </a:t>
            </a:r>
            <a:endParaRPr lang="en-US" sz="3200" b="1"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מדדי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בטיחות בטיפול</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אפידמיולוגיה</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 כיסוי חיסונים </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דוח התפתחות ומאפייני גדילה של הילוד</a:t>
            </a:r>
            <a:endParaRPr lang="en-US"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תוצאות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של בחינות במקצועות סיעוד</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000"/>
              </a:spcAft>
              <a:buFont typeface="Arial" panose="020B0604020202020204" pitchFamily="34" charset="0"/>
              <a:buChar char="•"/>
            </a:pP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דוחות  על </a:t>
            </a: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אשפוזים, </a:t>
            </a:r>
            <a:r>
              <a:rPr lang="he-IL"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ביקורים במיון ובמרפאות חוץ.</a:t>
            </a:r>
            <a:endParaRPr lang="en-US" sz="16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12" name="חץ ימינה מקווקו 11"/>
          <p:cNvSpPr/>
          <p:nvPr/>
        </p:nvSpPr>
        <p:spPr>
          <a:xfrm rot="10800000">
            <a:off x="11455973" y="3293599"/>
            <a:ext cx="659309" cy="160822"/>
          </a:xfrm>
          <a:prstGeom prst="stripedRightArrow">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he-IL"/>
          </a:p>
        </p:txBody>
      </p:sp>
      <p:sp>
        <p:nvSpPr>
          <p:cNvPr id="14" name="מלבן 13"/>
          <p:cNvSpPr/>
          <p:nvPr/>
        </p:nvSpPr>
        <p:spPr>
          <a:xfrm>
            <a:off x="941847" y="6165270"/>
            <a:ext cx="11240960" cy="738664"/>
          </a:xfrm>
          <a:prstGeom prst="rect">
            <a:avLst/>
          </a:prstGeom>
        </p:spPr>
        <p:txBody>
          <a:bodyPr wrap="square">
            <a:spAutoFit/>
          </a:bodyPr>
          <a:lstStyle/>
          <a:p>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מתוך רשימה זו ייבחרו ככל הניתן כמה שיותר מאגרים לפרסום בתצורת </a:t>
            </a:r>
            <a:r>
              <a:rPr lang="en-US"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a:t>
            </a:r>
          </a:p>
          <a:p>
            <a:endParaRPr lang="he-IL" sz="1000" b="1" dirty="0" smtClean="0">
              <a:solidFill>
                <a:schemeClr val="accent1">
                  <a:lumMod val="75000"/>
                </a:schemeClr>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r>
              <a:rPr lang="he-IL" sz="1600" b="1" dirty="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תכנית יישום מדיניות השקיפות של המשרד לשנת 2018</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23063890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8" descr="image0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8347" y="1027220"/>
            <a:ext cx="9372103" cy="5297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מלבן 3"/>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a:t>
            </a:r>
            <a:r>
              <a:rPr lang="en-US"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שיונגש בעתיד הקרוב לציבור הרחב – שיבוץ </a:t>
            </a:r>
            <a:r>
              <a:rPr lang="he-IL" sz="1600" b="1" dirty="0" err="1"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סטאז'רים</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177901132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תמונה 9" descr="image0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192" y="164525"/>
            <a:ext cx="11081350" cy="6329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מלבן 3"/>
          <p:cNvSpPr/>
          <p:nvPr/>
        </p:nvSpPr>
        <p:spPr>
          <a:xfrm>
            <a:off x="918097" y="6497770"/>
            <a:ext cx="11240960" cy="338554"/>
          </a:xfrm>
          <a:prstGeom prst="rect">
            <a:avLst/>
          </a:prstGeom>
        </p:spPr>
        <p:txBody>
          <a:bodyPr wrap="square">
            <a:spAutoFit/>
          </a:bodyPr>
          <a:lstStyle/>
          <a:p>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צילום מסך מתוך </a:t>
            </a:r>
            <a:r>
              <a:rPr lang="en-US"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BI</a:t>
            </a:r>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שיונגש בעתיד הקרוב לציבור הרחב – שיבוץ </a:t>
            </a:r>
            <a:r>
              <a:rPr lang="he-IL" sz="1600" b="1" dirty="0" err="1"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סטאז'רים</a:t>
            </a:r>
            <a:endParaRPr lang="he-IL" sz="1600" b="1" dirty="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343604504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587" y="711632"/>
            <a:ext cx="11075071" cy="584775"/>
          </a:xfrm>
          <a:prstGeom prst="rect">
            <a:avLst/>
          </a:prstGeom>
          <a:noFill/>
        </p:spPr>
        <p:txBody>
          <a:bodyPr wrap="square" rtlCol="1">
            <a:spAutoFit/>
          </a:bodyPr>
          <a:lstStyle/>
          <a:p>
            <a:r>
              <a:rPr lang="he-IL" sz="3200" b="1" u="sng" dirty="0" smtClean="0">
                <a:solidFill>
                  <a:schemeClr val="accent2">
                    <a:lumMod val="50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תכנית לקיצור ושיקוף זמני המתנה </a:t>
            </a:r>
          </a:p>
        </p:txBody>
      </p:sp>
      <p:sp>
        <p:nvSpPr>
          <p:cNvPr id="4" name="TextBox 3"/>
          <p:cNvSpPr txBox="1"/>
          <p:nvPr/>
        </p:nvSpPr>
        <p:spPr>
          <a:xfrm>
            <a:off x="912924" y="1271855"/>
            <a:ext cx="11033869" cy="5355312"/>
          </a:xfrm>
          <a:prstGeom prst="rect">
            <a:avLst/>
          </a:prstGeom>
          <a:noFill/>
        </p:spPr>
        <p:txBody>
          <a:bodyPr wrap="square" rtlCol="1">
            <a:spAutoFit/>
          </a:bodyPr>
          <a:lstStyle/>
          <a:p>
            <a:pPr marL="457200" indent="-457200">
              <a:spcAft>
                <a:spcPts val="1800"/>
              </a:spcAft>
              <a:buFont typeface="Arial" panose="020B0604020202020204" pitchFamily="34" charset="0"/>
              <a:buChar char="•"/>
            </a:pPr>
            <a:r>
              <a:rPr lang="he-IL" sz="24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הוקמה ועדה בראשות ד"ר אסנת לוקסנבורג למדידת זמני המתנה במערכת הבריאות. לצורך כך מונו 5 צוותי עבודה, בראשות </a:t>
            </a:r>
            <a:r>
              <a:rPr lang="he-IL" sz="2400" b="1" dirty="0" err="1"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סנמכ"לים</a:t>
            </a:r>
            <a:r>
              <a:rPr lang="he-IL" sz="24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לנושאים הבאים: </a:t>
            </a:r>
          </a:p>
          <a:p>
            <a:pPr marL="877888" indent="-342900">
              <a:buFont typeface="Arial" panose="020B0604020202020204" pitchFamily="34" charset="0"/>
              <a:buChar char="•"/>
            </a:pPr>
            <a:r>
              <a:rPr lang="he-IL" sz="24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קביעת </a:t>
            </a:r>
            <a:r>
              <a:rPr lang="he-IL" sz="24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מתודולוגיה לאיסוף הנתונים</a:t>
            </a:r>
            <a:endParaRPr lang="en-US" sz="24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877888" indent="-342900">
              <a:buFont typeface="Arial" panose="020B0604020202020204" pitchFamily="34" charset="0"/>
              <a:buChar char="•"/>
            </a:pPr>
            <a:r>
              <a:rPr lang="he-IL" sz="24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תשתיות </a:t>
            </a:r>
            <a:r>
              <a:rPr lang="he-IL" sz="24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טכנולוגיות</a:t>
            </a:r>
            <a:endParaRPr lang="en-US" sz="24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877888" indent="-342900">
              <a:buFont typeface="Arial" panose="020B0604020202020204" pitchFamily="34" charset="0"/>
              <a:buChar char="•"/>
            </a:pPr>
            <a:r>
              <a:rPr lang="he-IL" sz="24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בתי </a:t>
            </a:r>
            <a:r>
              <a:rPr lang="he-IL" sz="24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חולים</a:t>
            </a:r>
            <a:endParaRPr lang="en-US" sz="24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877888" indent="-342900">
              <a:buFont typeface="Arial" panose="020B0604020202020204" pitchFamily="34" charset="0"/>
              <a:buChar char="•"/>
            </a:pPr>
            <a:r>
              <a:rPr lang="he-IL" sz="24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קופות </a:t>
            </a:r>
            <a:r>
              <a:rPr lang="he-IL" sz="24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חולים</a:t>
            </a:r>
            <a:endParaRPr lang="en-US" sz="24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877888" indent="-342900">
              <a:buFont typeface="Arial" panose="020B0604020202020204" pitchFamily="34" charset="0"/>
              <a:buChar char="•"/>
            </a:pPr>
            <a:r>
              <a:rPr lang="he-IL" sz="24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שקיפות </a:t>
            </a:r>
            <a:r>
              <a:rPr lang="he-IL" sz="2400" dirty="0" err="1">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והנגשת</a:t>
            </a:r>
            <a:r>
              <a:rPr lang="he-IL" sz="24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2400"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נתונים</a:t>
            </a:r>
          </a:p>
          <a:p>
            <a:pPr marL="534988"/>
            <a:endParaRPr lang="en-US" sz="2400" dirty="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57200" indent="-457200">
              <a:spcAft>
                <a:spcPts val="1800"/>
              </a:spcAft>
              <a:buFont typeface="Arial" panose="020B0604020202020204" pitchFamily="34" charset="0"/>
              <a:buChar char="•"/>
            </a:pPr>
            <a:r>
              <a:rPr lang="he-IL" sz="24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במסגר ההליך ייעשה מיפוי שיטתי ורציף של זמני ההמתנה בכל התחנות במערכת הבריאות הציבורית (לרבות השירותים הניתנים על ידי הקופות עצמן, שירותים על ידי ספקים ציבוריים ופרטיים ועל ידי בתי חולים).</a:t>
            </a:r>
          </a:p>
          <a:p>
            <a:pPr marL="457200" indent="-457200">
              <a:buFont typeface="Arial" panose="020B0604020202020204" pitchFamily="34" charset="0"/>
              <a:buChar char="•"/>
            </a:pPr>
            <a:r>
              <a:rPr lang="he-IL" sz="24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בין התוצרים הסופיים תהיה בניית תשתית לאומית לזימון </a:t>
            </a:r>
          </a:p>
          <a:p>
            <a:pPr indent="450850">
              <a:spcAft>
                <a:spcPts val="1800"/>
              </a:spcAft>
            </a:pPr>
            <a:r>
              <a:rPr lang="he-IL" sz="2400" b="1" dirty="0" smtClean="0">
                <a:solidFill>
                  <a:schemeClr val="accent1">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תורים ויצירת בסיס לדיווח לציבור ולמקבלי ההחלטות.</a:t>
            </a:r>
          </a:p>
        </p:txBody>
      </p:sp>
      <p:grpSp>
        <p:nvGrpSpPr>
          <p:cNvPr id="5" name="קבוצה 4"/>
          <p:cNvGrpSpPr/>
          <p:nvPr/>
        </p:nvGrpSpPr>
        <p:grpSpPr>
          <a:xfrm>
            <a:off x="96133" y="5325289"/>
            <a:ext cx="3274864" cy="1532711"/>
            <a:chOff x="4135870" y="3747202"/>
            <a:chExt cx="3529095" cy="1647825"/>
          </a:xfrm>
        </p:grpSpPr>
        <p:pic>
          <p:nvPicPr>
            <p:cNvPr id="6" name="תמונה 5"/>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7" name="TextBox 6"/>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74763666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7735" y="1540870"/>
            <a:ext cx="10594428" cy="2800767"/>
          </a:xfrm>
          <a:prstGeom prst="rect">
            <a:avLst/>
          </a:prstGeom>
          <a:noFill/>
        </p:spPr>
        <p:txBody>
          <a:bodyPr wrap="square" rtlCol="1">
            <a:spAutoFit/>
          </a:bodyPr>
          <a:lstStyle/>
          <a:p>
            <a:pPr algn="ctr"/>
            <a:endParaRPr lang="he-IL" sz="3200" dirty="0">
              <a:solidFill>
                <a:schemeClr val="tx2">
                  <a:lumMod val="75000"/>
                </a:schemeClr>
              </a:solidFill>
              <a:latin typeface="Gisha" panose="020B0502040204020203" pitchFamily="34" charset="-79"/>
              <a:cs typeface="Gisha" panose="020B0502040204020203" pitchFamily="34" charset="-79"/>
            </a:endParaRPr>
          </a:p>
          <a:p>
            <a:pPr algn="ctr"/>
            <a:r>
              <a:rPr lang="he-IL" sz="72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rPr>
              <a:t>נתונים שהתבקשו </a:t>
            </a:r>
          </a:p>
          <a:p>
            <a:pPr algn="ctr"/>
            <a:r>
              <a:rPr lang="he-IL" sz="72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rPr>
              <a:t>על ידי הוועדה</a:t>
            </a:r>
          </a:p>
        </p:txBody>
      </p:sp>
      <p:grpSp>
        <p:nvGrpSpPr>
          <p:cNvPr id="3" name="קבוצה 2"/>
          <p:cNvGrpSpPr/>
          <p:nvPr/>
        </p:nvGrpSpPr>
        <p:grpSpPr>
          <a:xfrm>
            <a:off x="96133" y="5325289"/>
            <a:ext cx="3274864" cy="1532711"/>
            <a:chOff x="4135870" y="3747202"/>
            <a:chExt cx="3529095" cy="1647825"/>
          </a:xfrm>
        </p:grpSpPr>
        <p:pic>
          <p:nvPicPr>
            <p:cNvPr id="4" name="תמונה 3"/>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5" name="TextBox 4"/>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248485267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588822" y="761554"/>
            <a:ext cx="9040474" cy="615553"/>
          </a:xfrm>
          <a:prstGeom prst="rect">
            <a:avLst/>
          </a:prstGeom>
          <a:noFill/>
        </p:spPr>
        <p:txBody>
          <a:bodyPr wrap="square" rtlCol="1">
            <a:spAutoFit/>
          </a:bodyPr>
          <a:lstStyle/>
          <a:p>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מענה לפניות לפי חוק חופש </a:t>
            </a:r>
            <a:r>
              <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מידע</a:t>
            </a:r>
          </a:p>
        </p:txBody>
      </p:sp>
      <p:sp>
        <p:nvSpPr>
          <p:cNvPr id="10" name="TextBox 9"/>
          <p:cNvSpPr txBox="1"/>
          <p:nvPr/>
        </p:nvSpPr>
        <p:spPr>
          <a:xfrm>
            <a:off x="2542379" y="5858929"/>
            <a:ext cx="9539084" cy="646331"/>
          </a:xfrm>
          <a:prstGeom prst="rect">
            <a:avLst/>
          </a:prstGeom>
          <a:noFill/>
        </p:spPr>
        <p:txBody>
          <a:bodyPr wrap="square" rtlCol="1">
            <a:spAutoFit/>
          </a:bodyPr>
          <a:lstStyle/>
          <a:p>
            <a:r>
              <a:rPr lang="he-IL" dirty="0" smtClean="0">
                <a:solidFill>
                  <a:schemeClr val="tx2">
                    <a:lumMod val="75000"/>
                  </a:schemeClr>
                </a:solidFill>
                <a:latin typeface="Gisha" panose="020B0502040204020203" pitchFamily="34" charset="-79"/>
                <a:cs typeface="Gisha" panose="020B0502040204020203" pitchFamily="34" charset="-79"/>
              </a:rPr>
              <a:t>* מתוך סך של 546 פניות שנענו בשנת 2017 לפי חוק חופש המידע.</a:t>
            </a:r>
          </a:p>
          <a:p>
            <a:r>
              <a:rPr lang="he-IL" dirty="0" smtClean="0">
                <a:solidFill>
                  <a:schemeClr val="tx2">
                    <a:lumMod val="75000"/>
                  </a:schemeClr>
                </a:solidFill>
                <a:latin typeface="Gisha" panose="020B0502040204020203" pitchFamily="34" charset="-79"/>
                <a:cs typeface="Gisha" panose="020B0502040204020203" pitchFamily="34" charset="-79"/>
              </a:rPr>
              <a:t>** הנתונים מעודכנים נכון ליום 1.11.2017</a:t>
            </a:r>
            <a:endParaRPr lang="he-IL" dirty="0">
              <a:solidFill>
                <a:schemeClr val="tx2">
                  <a:lumMod val="75000"/>
                </a:schemeClr>
              </a:solidFill>
              <a:latin typeface="Gisha" panose="020B0502040204020203" pitchFamily="34" charset="-79"/>
              <a:cs typeface="Gisha" panose="020B0502040204020203" pitchFamily="34" charset="-79"/>
            </a:endParaRPr>
          </a:p>
        </p:txBody>
      </p:sp>
      <p:grpSp>
        <p:nvGrpSpPr>
          <p:cNvPr id="11" name="קבוצה 10"/>
          <p:cNvGrpSpPr/>
          <p:nvPr/>
        </p:nvGrpSpPr>
        <p:grpSpPr>
          <a:xfrm>
            <a:off x="96133" y="5325289"/>
            <a:ext cx="3274864" cy="1532711"/>
            <a:chOff x="4135870" y="3747202"/>
            <a:chExt cx="3529095" cy="1647825"/>
          </a:xfrm>
        </p:grpSpPr>
        <p:pic>
          <p:nvPicPr>
            <p:cNvPr id="12" name="תמונה 11"/>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13" name="TextBox 12"/>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15" name="מלבן 14"/>
          <p:cNvSpPr/>
          <p:nvPr/>
        </p:nvSpPr>
        <p:spPr>
          <a:xfrm>
            <a:off x="918097" y="6497770"/>
            <a:ext cx="11240960" cy="338554"/>
          </a:xfrm>
          <a:prstGeom prst="rect">
            <a:avLst/>
          </a:prstGeom>
        </p:spPr>
        <p:txBody>
          <a:bodyPr wrap="square">
            <a:spAutoFit/>
          </a:bodyPr>
          <a:lstStyle/>
          <a:p>
            <a:pPr lvl="0"/>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נתונים שהתבקשו על ידי הוועדה</a:t>
            </a:r>
            <a:endParaRPr lang="he-IL" sz="1600" b="1" dirty="0" smtClean="0">
              <a:solidFill>
                <a:schemeClr val="tx2">
                  <a:lumMod val="75000"/>
                </a:schemeClr>
              </a:solidFill>
              <a:latin typeface="Gisha" panose="020B0502040204020203" pitchFamily="34" charset="-79"/>
              <a:cs typeface="Gisha" panose="020B0502040204020203" pitchFamily="34" charset="-79"/>
            </a:endParaRPr>
          </a:p>
        </p:txBody>
      </p:sp>
      <p:graphicFrame>
        <p:nvGraphicFramePr>
          <p:cNvPr id="2" name="תרשים 1"/>
          <p:cNvGraphicFramePr/>
          <p:nvPr>
            <p:extLst>
              <p:ext uri="{D42A27DB-BD31-4B8C-83A1-F6EECF244321}">
                <p14:modId xmlns:p14="http://schemas.microsoft.com/office/powerpoint/2010/main" val="4098829532"/>
              </p:ext>
            </p:extLst>
          </p:nvPr>
        </p:nvGraphicFramePr>
        <p:xfrm>
          <a:off x="1554983" y="1248380"/>
          <a:ext cx="8128000" cy="54186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8208058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742712" y="761554"/>
            <a:ext cx="3886583" cy="615553"/>
          </a:xfrm>
          <a:prstGeom prst="rect">
            <a:avLst/>
          </a:prstGeom>
          <a:noFill/>
        </p:spPr>
        <p:txBody>
          <a:bodyPr wrap="square" rtlCol="1">
            <a:spAutoFit/>
          </a:bodyPr>
          <a:lstStyle/>
          <a:p>
            <a:r>
              <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בקשות חופש מידע</a:t>
            </a:r>
          </a:p>
        </p:txBody>
      </p:sp>
      <p:graphicFrame>
        <p:nvGraphicFramePr>
          <p:cNvPr id="7" name="Table 6"/>
          <p:cNvGraphicFramePr>
            <a:graphicFrameLocks noGrp="1"/>
          </p:cNvGraphicFramePr>
          <p:nvPr>
            <p:extLst>
              <p:ext uri="{D42A27DB-BD31-4B8C-83A1-F6EECF244321}">
                <p14:modId xmlns:p14="http://schemas.microsoft.com/office/powerpoint/2010/main" val="1084524086"/>
              </p:ext>
            </p:extLst>
          </p:nvPr>
        </p:nvGraphicFramePr>
        <p:xfrm>
          <a:off x="1119401" y="1717345"/>
          <a:ext cx="10414644" cy="3261360"/>
        </p:xfrm>
        <a:graphic>
          <a:graphicData uri="http://schemas.openxmlformats.org/drawingml/2006/table">
            <a:tbl>
              <a:tblPr rtl="1" firstRow="1" bandRow="1">
                <a:tableStyleId>{5C22544A-7EE6-4342-B048-85BDC9FD1C3A}</a:tableStyleId>
              </a:tblPr>
              <a:tblGrid>
                <a:gridCol w="4371245"/>
                <a:gridCol w="2781300"/>
                <a:gridCol w="1638300"/>
                <a:gridCol w="1623799"/>
              </a:tblGrid>
              <a:tr h="370840">
                <a:tc>
                  <a:txBody>
                    <a:bodyPr/>
                    <a:lstStyle/>
                    <a:p>
                      <a:pPr algn="ctr" rtl="1"/>
                      <a:r>
                        <a:rPr lang="he-IL" sz="1800" dirty="0" smtClean="0">
                          <a:latin typeface="Gisha" panose="020B0502040204020203" pitchFamily="34" charset="-79"/>
                          <a:cs typeface="Gisha" panose="020B0502040204020203" pitchFamily="34" charset="-79"/>
                        </a:rPr>
                        <a:t>הנושא</a:t>
                      </a:r>
                      <a:endParaRPr lang="he-IL" sz="1800" dirty="0">
                        <a:latin typeface="Gisha" panose="020B0502040204020203" pitchFamily="34" charset="-79"/>
                        <a:cs typeface="Gisha" panose="020B0502040204020203" pitchFamily="34" charset="-79"/>
                      </a:endParaRPr>
                    </a:p>
                  </a:txBody>
                  <a:tcPr>
                    <a:lnR w="12700" cap="flat" cmpd="sng" algn="ctr">
                      <a:solidFill>
                        <a:schemeClr val="tx1"/>
                      </a:solidFill>
                      <a:prstDash val="solid"/>
                      <a:round/>
                      <a:headEnd type="none" w="med" len="med"/>
                      <a:tailEnd type="none" w="med" len="med"/>
                    </a:lnR>
                  </a:tcPr>
                </a:tc>
                <a:tc>
                  <a:txBody>
                    <a:bodyPr/>
                    <a:lstStyle/>
                    <a:p>
                      <a:pPr algn="ctr" rtl="1"/>
                      <a:r>
                        <a:rPr lang="he-IL" sz="1800" b="1" kern="1200" baseline="0" dirty="0" smtClean="0">
                          <a:solidFill>
                            <a:schemeClr val="lt1"/>
                          </a:solidFill>
                          <a:latin typeface="Gisha" panose="020B0502040204020203" pitchFamily="34" charset="-79"/>
                          <a:ea typeface="+mn-ea"/>
                          <a:cs typeface="Gisha" panose="020B0502040204020203" pitchFamily="34" charset="-79"/>
                        </a:rPr>
                        <a:t>עד נובמבר 2017 (באחוזים)</a:t>
                      </a:r>
                      <a:endParaRPr lang="he-IL" sz="1800" b="1" kern="1200" baseline="0" dirty="0">
                        <a:solidFill>
                          <a:schemeClr val="lt1"/>
                        </a:solidFill>
                        <a:latin typeface="Gisha" panose="020B0502040204020203" pitchFamily="34" charset="-79"/>
                        <a:ea typeface="+mn-ea"/>
                        <a:cs typeface="Gisha" panose="020B0502040204020203" pitchFamily="3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rtl="1"/>
                      <a:r>
                        <a:rPr lang="he-IL" sz="1800" dirty="0" smtClean="0">
                          <a:latin typeface="Gisha" panose="020B0502040204020203" pitchFamily="34" charset="-79"/>
                          <a:cs typeface="Gisha" panose="020B0502040204020203" pitchFamily="34" charset="-79"/>
                        </a:rPr>
                        <a:t>2016 (באחוזים)</a:t>
                      </a:r>
                      <a:endParaRPr lang="he-IL" sz="1800" dirty="0">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tcPr>
                </a:tc>
                <a:tc>
                  <a:txBody>
                    <a:bodyPr/>
                    <a:lstStyle/>
                    <a:p>
                      <a:pPr algn="ctr" rtl="1"/>
                      <a:r>
                        <a:rPr lang="he-IL" sz="1800" dirty="0" smtClean="0">
                          <a:latin typeface="Gisha" panose="020B0502040204020203" pitchFamily="34" charset="-79"/>
                          <a:cs typeface="Gisha" panose="020B0502040204020203" pitchFamily="34" charset="-79"/>
                        </a:rPr>
                        <a:t>2015 (באחוזים)</a:t>
                      </a:r>
                      <a:endParaRPr lang="he-IL" sz="1800" dirty="0">
                        <a:latin typeface="Gisha" panose="020B0502040204020203" pitchFamily="34" charset="-79"/>
                        <a:cs typeface="Gisha" panose="020B0502040204020203" pitchFamily="34" charset="-79"/>
                      </a:endParaRPr>
                    </a:p>
                  </a:txBody>
                  <a:tcPr/>
                </a:tc>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800" dirty="0" smtClean="0">
                          <a:solidFill>
                            <a:schemeClr val="tx2">
                              <a:lumMod val="75000"/>
                            </a:schemeClr>
                          </a:solidFill>
                          <a:latin typeface="Gisha" panose="020B0502040204020203" pitchFamily="34" charset="-79"/>
                          <a:cs typeface="Gisha" panose="020B0502040204020203" pitchFamily="34" charset="-79"/>
                        </a:rPr>
                        <a:t>נמסר כל המידע המבוקש </a:t>
                      </a:r>
                    </a:p>
                  </a:txBody>
                  <a:tcPr>
                    <a:lnR w="12700" cap="flat" cmpd="sng" algn="ctr">
                      <a:solidFill>
                        <a:schemeClr val="tx1"/>
                      </a:solidFill>
                      <a:prstDash val="solid"/>
                      <a:round/>
                      <a:headEnd type="none" w="med" len="med"/>
                      <a:tailEnd type="none" w="med" len="med"/>
                    </a:lnR>
                  </a:tcPr>
                </a:tc>
                <a:tc>
                  <a:txBody>
                    <a:bodyPr/>
                    <a:lstStyle/>
                    <a:p>
                      <a:pPr algn="ctr" rtl="1"/>
                      <a:r>
                        <a:rPr lang="he-IL" sz="1800" b="1" dirty="0" smtClean="0">
                          <a:solidFill>
                            <a:schemeClr val="tx2">
                              <a:lumMod val="75000"/>
                            </a:schemeClr>
                          </a:solidFill>
                          <a:latin typeface="Gisha" panose="020B0502040204020203" pitchFamily="34" charset="-79"/>
                          <a:cs typeface="Gisha" panose="020B0502040204020203" pitchFamily="34" charset="-79"/>
                        </a:rPr>
                        <a:t>65%</a:t>
                      </a:r>
                      <a:r>
                        <a:rPr lang="he-IL" sz="1800" dirty="0" smtClean="0">
                          <a:solidFill>
                            <a:schemeClr val="tx2">
                              <a:lumMod val="75000"/>
                            </a:schemeClr>
                          </a:solidFill>
                          <a:latin typeface="Gisha" panose="020B0502040204020203" pitchFamily="34" charset="-79"/>
                          <a:cs typeface="Gisha" panose="020B0502040204020203" pitchFamily="34" charset="-79"/>
                        </a:rPr>
                        <a:t> (437 פניות)</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67%</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61%</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tc>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800" dirty="0" smtClean="0">
                          <a:solidFill>
                            <a:schemeClr val="tx2">
                              <a:lumMod val="75000"/>
                            </a:schemeClr>
                          </a:solidFill>
                          <a:latin typeface="Gisha" panose="020B0502040204020203" pitchFamily="34" charset="-79"/>
                          <a:cs typeface="Gisha" panose="020B0502040204020203" pitchFamily="34" charset="-79"/>
                        </a:rPr>
                        <a:t>המידע נמסר באופן חלקי </a:t>
                      </a:r>
                    </a:p>
                  </a:txBody>
                  <a:tcPr>
                    <a:lnR w="12700" cap="flat" cmpd="sng" algn="ctr">
                      <a:solidFill>
                        <a:schemeClr val="tx1"/>
                      </a:solidFill>
                      <a:prstDash val="solid"/>
                      <a:round/>
                      <a:headEnd type="none" w="med" len="med"/>
                      <a:tailEnd type="none" w="med" len="med"/>
                    </a:lnR>
                  </a:tcPr>
                </a:tc>
                <a:tc>
                  <a:txBody>
                    <a:bodyPr/>
                    <a:lstStyle/>
                    <a:p>
                      <a:pPr algn="ctr" rtl="1"/>
                      <a:r>
                        <a:rPr lang="he-IL" sz="1800" b="1" dirty="0" smtClean="0">
                          <a:solidFill>
                            <a:schemeClr val="tx2">
                              <a:lumMod val="75000"/>
                            </a:schemeClr>
                          </a:solidFill>
                          <a:latin typeface="Gisha" panose="020B0502040204020203" pitchFamily="34" charset="-79"/>
                          <a:cs typeface="Gisha" panose="020B0502040204020203" pitchFamily="34" charset="-79"/>
                        </a:rPr>
                        <a:t>5%</a:t>
                      </a:r>
                      <a:r>
                        <a:rPr lang="he-IL" sz="1800" dirty="0" smtClean="0">
                          <a:solidFill>
                            <a:schemeClr val="tx2">
                              <a:lumMod val="75000"/>
                            </a:schemeClr>
                          </a:solidFill>
                          <a:latin typeface="Gisha" panose="020B0502040204020203" pitchFamily="34" charset="-79"/>
                          <a:cs typeface="Gisha" panose="020B0502040204020203" pitchFamily="34" charset="-79"/>
                        </a:rPr>
                        <a:t> (36 פניות)</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1%</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1%</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tc>
              </a:tr>
              <a:tr h="370840">
                <a:tc>
                  <a:txBody>
                    <a:bodyPr/>
                    <a:lstStyle/>
                    <a:p>
                      <a:pPr rtl="1"/>
                      <a:r>
                        <a:rPr lang="he-IL" sz="1800" dirty="0" smtClean="0">
                          <a:solidFill>
                            <a:schemeClr val="tx2">
                              <a:lumMod val="75000"/>
                            </a:schemeClr>
                          </a:solidFill>
                          <a:latin typeface="Gisha" panose="020B0502040204020203" pitchFamily="34" charset="-79"/>
                          <a:cs typeface="Gisha" panose="020B0502040204020203" pitchFamily="34" charset="-79"/>
                        </a:rPr>
                        <a:t>בקשת המידע נדחתה </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R w="12700" cap="flat" cmpd="sng" algn="ctr">
                      <a:solidFill>
                        <a:schemeClr val="tx1"/>
                      </a:solidFill>
                      <a:prstDash val="solid"/>
                      <a:round/>
                      <a:headEnd type="none" w="med" len="med"/>
                      <a:tailEnd type="none" w="med" len="med"/>
                    </a:lnR>
                  </a:tcPr>
                </a:tc>
                <a:tc>
                  <a:txBody>
                    <a:bodyPr/>
                    <a:lstStyle/>
                    <a:p>
                      <a:pPr algn="ctr" rtl="1"/>
                      <a:r>
                        <a:rPr lang="he-IL" sz="1800" b="1" dirty="0" smtClean="0">
                          <a:solidFill>
                            <a:schemeClr val="tx2">
                              <a:lumMod val="75000"/>
                            </a:schemeClr>
                          </a:solidFill>
                          <a:latin typeface="Gisha" panose="020B0502040204020203" pitchFamily="34" charset="-79"/>
                          <a:cs typeface="Gisha" panose="020B0502040204020203" pitchFamily="34" charset="-79"/>
                        </a:rPr>
                        <a:t>11%</a:t>
                      </a:r>
                      <a:r>
                        <a:rPr lang="he-IL" sz="1800" dirty="0" smtClean="0">
                          <a:solidFill>
                            <a:schemeClr val="tx2">
                              <a:lumMod val="75000"/>
                            </a:schemeClr>
                          </a:solidFill>
                          <a:latin typeface="Gisha" panose="020B0502040204020203" pitchFamily="34" charset="-79"/>
                          <a:cs typeface="Gisha" panose="020B0502040204020203" pitchFamily="34" charset="-79"/>
                        </a:rPr>
                        <a:t> (73 פניות)</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9%</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2%</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tc>
              </a:tr>
              <a:tr h="370840">
                <a:tc>
                  <a:txBody>
                    <a:bodyPr/>
                    <a:lstStyle/>
                    <a:p>
                      <a:pPr rtl="1"/>
                      <a:r>
                        <a:rPr lang="he-IL" sz="1800" dirty="0" smtClean="0">
                          <a:solidFill>
                            <a:schemeClr val="tx2">
                              <a:lumMod val="75000"/>
                            </a:schemeClr>
                          </a:solidFill>
                          <a:latin typeface="Gisha" panose="020B0502040204020203" pitchFamily="34" charset="-79"/>
                          <a:cs typeface="Gisha" panose="020B0502040204020203" pitchFamily="34" charset="-79"/>
                        </a:rPr>
                        <a:t>הטיפול בבקשה הופסק בשל אי תשלום </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R w="12700" cap="flat" cmpd="sng" algn="ctr">
                      <a:solidFill>
                        <a:schemeClr val="tx1"/>
                      </a:solidFill>
                      <a:prstDash val="solid"/>
                      <a:round/>
                      <a:headEnd type="none" w="med" len="med"/>
                      <a:tailEnd type="none" w="med" len="med"/>
                    </a:lnR>
                  </a:tcPr>
                </a:tc>
                <a:tc>
                  <a:txBody>
                    <a:bodyPr/>
                    <a:lstStyle/>
                    <a:p>
                      <a:pPr algn="ctr" rtl="1"/>
                      <a:r>
                        <a:rPr lang="he-IL" sz="1800" b="1" dirty="0" smtClean="0">
                          <a:solidFill>
                            <a:schemeClr val="tx2">
                              <a:lumMod val="75000"/>
                            </a:schemeClr>
                          </a:solidFill>
                          <a:latin typeface="Gisha" panose="020B0502040204020203" pitchFamily="34" charset="-79"/>
                          <a:cs typeface="Gisha" panose="020B0502040204020203" pitchFamily="34" charset="-79"/>
                        </a:rPr>
                        <a:t>2% </a:t>
                      </a:r>
                      <a:r>
                        <a:rPr lang="he-IL" sz="1800" dirty="0" smtClean="0">
                          <a:solidFill>
                            <a:schemeClr val="tx2">
                              <a:lumMod val="75000"/>
                            </a:schemeClr>
                          </a:solidFill>
                          <a:latin typeface="Gisha" panose="020B0502040204020203" pitchFamily="34" charset="-79"/>
                          <a:cs typeface="Gisha" panose="020B0502040204020203" pitchFamily="34" charset="-79"/>
                        </a:rPr>
                        <a:t>(15 פניות)</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2%</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6%</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tc>
              </a:tr>
              <a:tr h="370840">
                <a:tc>
                  <a:txBody>
                    <a:bodyPr/>
                    <a:lstStyle/>
                    <a:p>
                      <a:pPr rtl="1"/>
                      <a:r>
                        <a:rPr lang="he-IL" sz="1800" dirty="0" smtClean="0">
                          <a:solidFill>
                            <a:schemeClr val="tx2">
                              <a:lumMod val="75000"/>
                            </a:schemeClr>
                          </a:solidFill>
                          <a:latin typeface="Gisha" panose="020B0502040204020203" pitchFamily="34" charset="-79"/>
                          <a:cs typeface="Gisha" panose="020B0502040204020203" pitchFamily="34" charset="-79"/>
                        </a:rPr>
                        <a:t>הטיפול בבקשה הופסק בגלל הפונה </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R w="12700" cap="flat" cmpd="sng" algn="ctr">
                      <a:solidFill>
                        <a:schemeClr val="tx1"/>
                      </a:solidFill>
                      <a:prstDash val="solid"/>
                      <a:round/>
                      <a:headEnd type="none" w="med" len="med"/>
                      <a:tailEnd type="none" w="med" len="med"/>
                    </a:lnR>
                  </a:tcPr>
                </a:tc>
                <a:tc>
                  <a:txBody>
                    <a:bodyPr/>
                    <a:lstStyle/>
                    <a:p>
                      <a:pPr algn="ctr" rtl="1"/>
                      <a:r>
                        <a:rPr lang="he-IL" sz="1800" b="1" dirty="0" smtClean="0">
                          <a:solidFill>
                            <a:schemeClr val="tx2">
                              <a:lumMod val="75000"/>
                            </a:schemeClr>
                          </a:solidFill>
                          <a:latin typeface="Gisha" panose="020B0502040204020203" pitchFamily="34" charset="-79"/>
                          <a:cs typeface="Gisha" panose="020B0502040204020203" pitchFamily="34" charset="-79"/>
                        </a:rPr>
                        <a:t>7%</a:t>
                      </a:r>
                      <a:r>
                        <a:rPr lang="he-IL" sz="1800" dirty="0" smtClean="0">
                          <a:solidFill>
                            <a:schemeClr val="tx2">
                              <a:lumMod val="75000"/>
                            </a:schemeClr>
                          </a:solidFill>
                          <a:latin typeface="Gisha" panose="020B0502040204020203" pitchFamily="34" charset="-79"/>
                          <a:cs typeface="Gisha" panose="020B0502040204020203" pitchFamily="34" charset="-79"/>
                        </a:rPr>
                        <a:t> (47 פניות)</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6%</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18%</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tc>
              </a:tr>
              <a:tr h="370840">
                <a:tc>
                  <a:txBody>
                    <a:bodyPr/>
                    <a:lstStyle/>
                    <a:p>
                      <a:pPr rtl="1"/>
                      <a:r>
                        <a:rPr lang="he-IL" sz="1800" dirty="0" smtClean="0">
                          <a:solidFill>
                            <a:schemeClr val="tx2">
                              <a:lumMod val="75000"/>
                            </a:schemeClr>
                          </a:solidFill>
                          <a:latin typeface="Gisha" panose="020B0502040204020203" pitchFamily="34" charset="-79"/>
                          <a:cs typeface="Gisha" panose="020B0502040204020203" pitchFamily="34" charset="-79"/>
                        </a:rPr>
                        <a:t>הטיפול בבקשה טרם הסתיים </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he-IL" sz="1800" b="1" dirty="0" smtClean="0">
                          <a:solidFill>
                            <a:schemeClr val="tx2">
                              <a:lumMod val="75000"/>
                            </a:schemeClr>
                          </a:solidFill>
                          <a:latin typeface="Gisha" panose="020B0502040204020203" pitchFamily="34" charset="-79"/>
                          <a:cs typeface="Gisha" panose="020B0502040204020203" pitchFamily="34" charset="-79"/>
                        </a:rPr>
                        <a:t>10%</a:t>
                      </a:r>
                      <a:r>
                        <a:rPr lang="he-IL" sz="1800" dirty="0" smtClean="0">
                          <a:solidFill>
                            <a:schemeClr val="tx2">
                              <a:lumMod val="75000"/>
                            </a:schemeClr>
                          </a:solidFill>
                          <a:latin typeface="Gisha" panose="020B0502040204020203" pitchFamily="34" charset="-79"/>
                          <a:cs typeface="Gisha" panose="020B0502040204020203" pitchFamily="34" charset="-79"/>
                        </a:rPr>
                        <a:t>(65 פניות)</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15%</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12%</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B w="12700" cap="flat" cmpd="sng" algn="ctr">
                      <a:solidFill>
                        <a:schemeClr val="tx1"/>
                      </a:solidFill>
                      <a:prstDash val="solid"/>
                      <a:round/>
                      <a:headEnd type="none" w="med" len="med"/>
                      <a:tailEnd type="none" w="med" len="med"/>
                    </a:lnB>
                  </a:tcPr>
                </a:tc>
              </a:tr>
              <a:tr h="370840">
                <a:tc>
                  <a:txBody>
                    <a:bodyPr/>
                    <a:lstStyle/>
                    <a:p>
                      <a:pPr rtl="1"/>
                      <a:r>
                        <a:rPr lang="he-IL" sz="2000" b="1" dirty="0" smtClean="0">
                          <a:solidFill>
                            <a:schemeClr val="tx2">
                              <a:lumMod val="75000"/>
                            </a:schemeClr>
                          </a:solidFill>
                          <a:effectLst/>
                          <a:latin typeface="Gisha" panose="020B0502040204020203" pitchFamily="34" charset="-79"/>
                          <a:cs typeface="Gisha" panose="020B0502040204020203" pitchFamily="34" charset="-79"/>
                        </a:rPr>
                        <a:t>סה"כ בקשות חופש מידע שהוגשו</a:t>
                      </a:r>
                      <a:endParaRPr lang="he-IL" sz="2000" b="1" dirty="0">
                        <a:solidFill>
                          <a:schemeClr val="tx2">
                            <a:lumMod val="75000"/>
                          </a:schemeClr>
                        </a:solidFill>
                        <a:effectLst/>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673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834</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he-IL" sz="1800" dirty="0" smtClean="0">
                          <a:solidFill>
                            <a:schemeClr val="tx2">
                              <a:lumMod val="75000"/>
                            </a:schemeClr>
                          </a:solidFill>
                          <a:latin typeface="Gisha" panose="020B0502040204020203" pitchFamily="34" charset="-79"/>
                          <a:cs typeface="Gisha" panose="020B0502040204020203" pitchFamily="34" charset="-79"/>
                        </a:rPr>
                        <a:t>848</a:t>
                      </a:r>
                      <a:endParaRPr lang="he-IL" sz="1800" dirty="0">
                        <a:solidFill>
                          <a:schemeClr val="tx2">
                            <a:lumMod val="75000"/>
                          </a:schemeClr>
                        </a:solidFill>
                        <a:latin typeface="Gisha" panose="020B0502040204020203" pitchFamily="34" charset="-79"/>
                        <a:cs typeface="Gisha" panose="020B0502040204020203" pitchFamily="34"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8" name="TextBox 7"/>
          <p:cNvSpPr txBox="1"/>
          <p:nvPr/>
        </p:nvSpPr>
        <p:spPr>
          <a:xfrm>
            <a:off x="7376987" y="668446"/>
            <a:ext cx="703384"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9" name="TextBox 8"/>
          <p:cNvSpPr txBox="1"/>
          <p:nvPr/>
        </p:nvSpPr>
        <p:spPr>
          <a:xfrm>
            <a:off x="11380764" y="5113822"/>
            <a:ext cx="600221"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10" name="TextBox 9"/>
          <p:cNvSpPr txBox="1"/>
          <p:nvPr/>
        </p:nvSpPr>
        <p:spPr>
          <a:xfrm>
            <a:off x="2019869" y="5359679"/>
            <a:ext cx="9539084" cy="646331"/>
          </a:xfrm>
          <a:prstGeom prst="rect">
            <a:avLst/>
          </a:prstGeom>
          <a:noFill/>
        </p:spPr>
        <p:txBody>
          <a:bodyPr wrap="square" rtlCol="1">
            <a:spAutoFit/>
          </a:bodyPr>
          <a:lstStyle/>
          <a:p>
            <a:r>
              <a:rPr lang="he-IL" dirty="0" smtClean="0">
                <a:solidFill>
                  <a:schemeClr val="tx2">
                    <a:lumMod val="75000"/>
                  </a:schemeClr>
                </a:solidFill>
                <a:latin typeface="Gisha" panose="020B0502040204020203" pitchFamily="34" charset="-79"/>
                <a:cs typeface="Gisha" panose="020B0502040204020203" pitchFamily="34" charset="-79"/>
              </a:rPr>
              <a:t>הנתונים על שנים 2016 </a:t>
            </a:r>
            <a:r>
              <a:rPr lang="he-IL" dirty="0">
                <a:solidFill>
                  <a:schemeClr val="tx2">
                    <a:lumMod val="75000"/>
                  </a:schemeClr>
                </a:solidFill>
                <a:latin typeface="Gisha" panose="020B0502040204020203" pitchFamily="34" charset="-79"/>
                <a:cs typeface="Gisha" panose="020B0502040204020203" pitchFamily="34" charset="-79"/>
              </a:rPr>
              <a:t>ו-2015 פורסמו במדד חופש המידע של היחידה הממשלתית לחופש המידע</a:t>
            </a:r>
          </a:p>
          <a:p>
            <a:endParaRPr lang="he-IL" dirty="0">
              <a:solidFill>
                <a:schemeClr val="dk1"/>
              </a:solidFill>
              <a:latin typeface="Calibri" panose="020F0502020204030204" pitchFamily="34" charset="0"/>
              <a:cs typeface="Calibri" panose="020F0502020204030204" pitchFamily="34" charset="0"/>
            </a:endParaRPr>
          </a:p>
        </p:txBody>
      </p:sp>
      <p:grpSp>
        <p:nvGrpSpPr>
          <p:cNvPr id="11" name="קבוצה 10"/>
          <p:cNvGrpSpPr/>
          <p:nvPr/>
        </p:nvGrpSpPr>
        <p:grpSpPr>
          <a:xfrm>
            <a:off x="96133" y="5325289"/>
            <a:ext cx="3274864" cy="1532711"/>
            <a:chOff x="4135870" y="3747202"/>
            <a:chExt cx="3529095" cy="1647825"/>
          </a:xfrm>
        </p:grpSpPr>
        <p:pic>
          <p:nvPicPr>
            <p:cNvPr id="12" name="תמונה 11"/>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13" name="TextBox 12"/>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15" name="מלבן 14"/>
          <p:cNvSpPr/>
          <p:nvPr/>
        </p:nvSpPr>
        <p:spPr>
          <a:xfrm>
            <a:off x="918097" y="6497770"/>
            <a:ext cx="11240960" cy="338554"/>
          </a:xfrm>
          <a:prstGeom prst="rect">
            <a:avLst/>
          </a:prstGeom>
        </p:spPr>
        <p:txBody>
          <a:bodyPr wrap="square">
            <a:spAutoFit/>
          </a:bodyPr>
          <a:lstStyle/>
          <a:p>
            <a:pPr lvl="0"/>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נתונים שהתבקשו על ידי הוועדה</a:t>
            </a:r>
            <a:endParaRPr lang="he-IL" sz="1600" b="1" dirty="0" smtClean="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340775509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781550" y="1020854"/>
            <a:ext cx="6777406" cy="615553"/>
          </a:xfrm>
          <a:prstGeom prst="rect">
            <a:avLst/>
          </a:prstGeom>
          <a:noFill/>
        </p:spPr>
        <p:txBody>
          <a:bodyPr wrap="square" rtlCol="1">
            <a:spAutoFit/>
          </a:bodyPr>
          <a:lstStyle/>
          <a:p>
            <a:r>
              <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הליכים משפטיים נגד הרשות </a:t>
            </a:r>
          </a:p>
        </p:txBody>
      </p:sp>
      <p:graphicFrame>
        <p:nvGraphicFramePr>
          <p:cNvPr id="7" name="Table 6"/>
          <p:cNvGraphicFramePr>
            <a:graphicFrameLocks noGrp="1"/>
          </p:cNvGraphicFramePr>
          <p:nvPr>
            <p:extLst>
              <p:ext uri="{D42A27DB-BD31-4B8C-83A1-F6EECF244321}">
                <p14:modId xmlns:p14="http://schemas.microsoft.com/office/powerpoint/2010/main" val="4210626986"/>
              </p:ext>
            </p:extLst>
          </p:nvPr>
        </p:nvGraphicFramePr>
        <p:xfrm>
          <a:off x="914401" y="1916988"/>
          <a:ext cx="10602073" cy="2966720"/>
        </p:xfrm>
        <a:graphic>
          <a:graphicData uri="http://schemas.openxmlformats.org/drawingml/2006/table">
            <a:tbl>
              <a:tblPr rtl="1" firstRow="1" bandRow="1">
                <a:tableStyleId>{5C22544A-7EE6-4342-B048-85BDC9FD1C3A}</a:tableStyleId>
              </a:tblPr>
              <a:tblGrid>
                <a:gridCol w="3723601"/>
                <a:gridCol w="2292824"/>
                <a:gridCol w="2292824"/>
                <a:gridCol w="2292824"/>
              </a:tblGrid>
              <a:tr h="370840">
                <a:tc>
                  <a:txBody>
                    <a:bodyPr/>
                    <a:lstStyle/>
                    <a:p>
                      <a:pPr rtl="1"/>
                      <a:r>
                        <a:rPr lang="he-IL" dirty="0" smtClean="0">
                          <a:latin typeface="Gisha" panose="020B0502040204020203" pitchFamily="34" charset="-79"/>
                          <a:cs typeface="Gisha" panose="020B0502040204020203" pitchFamily="34" charset="-79"/>
                        </a:rPr>
                        <a:t>הנושא</a:t>
                      </a:r>
                      <a:endParaRPr lang="he-IL" dirty="0">
                        <a:latin typeface="Gisha" panose="020B0502040204020203" pitchFamily="34" charset="-79"/>
                        <a:cs typeface="Gisha" panose="020B0502040204020203" pitchFamily="34" charset="-79"/>
                      </a:endParaRPr>
                    </a:p>
                  </a:txBody>
                  <a:tcPr/>
                </a:tc>
                <a:tc>
                  <a:txBody>
                    <a:bodyPr/>
                    <a:lstStyle/>
                    <a:p>
                      <a:pPr algn="ctr" rtl="1"/>
                      <a:r>
                        <a:rPr lang="he-IL" dirty="0" smtClean="0">
                          <a:latin typeface="Gisha" panose="020B0502040204020203" pitchFamily="34" charset="-79"/>
                          <a:cs typeface="Gisha" panose="020B0502040204020203" pitchFamily="34" charset="-79"/>
                        </a:rPr>
                        <a:t>2017</a:t>
                      </a:r>
                      <a:endParaRPr lang="he-IL" dirty="0">
                        <a:latin typeface="Gisha" panose="020B0502040204020203" pitchFamily="34" charset="-79"/>
                        <a:cs typeface="Gisha" panose="020B0502040204020203" pitchFamily="34" charset="-79"/>
                      </a:endParaRPr>
                    </a:p>
                  </a:txBody>
                  <a:tcPr/>
                </a:tc>
                <a:tc>
                  <a:txBody>
                    <a:bodyPr/>
                    <a:lstStyle/>
                    <a:p>
                      <a:pPr algn="ctr" rtl="1"/>
                      <a:r>
                        <a:rPr lang="he-IL" dirty="0" smtClean="0">
                          <a:latin typeface="Gisha" panose="020B0502040204020203" pitchFamily="34" charset="-79"/>
                          <a:cs typeface="Gisha" panose="020B0502040204020203" pitchFamily="34" charset="-79"/>
                        </a:rPr>
                        <a:t>2016</a:t>
                      </a:r>
                      <a:endParaRPr lang="he-IL" dirty="0">
                        <a:latin typeface="Gisha" panose="020B0502040204020203" pitchFamily="34" charset="-79"/>
                        <a:cs typeface="Gisha" panose="020B0502040204020203" pitchFamily="34" charset="-79"/>
                      </a:endParaRPr>
                    </a:p>
                  </a:txBody>
                  <a:tcPr/>
                </a:tc>
                <a:tc>
                  <a:txBody>
                    <a:bodyPr/>
                    <a:lstStyle/>
                    <a:p>
                      <a:pPr algn="ctr" rtl="1"/>
                      <a:r>
                        <a:rPr lang="he-IL" dirty="0" smtClean="0">
                          <a:latin typeface="Gisha" panose="020B0502040204020203" pitchFamily="34" charset="-79"/>
                          <a:cs typeface="Gisha" panose="020B0502040204020203" pitchFamily="34" charset="-79"/>
                        </a:rPr>
                        <a:t>2015</a:t>
                      </a:r>
                      <a:endParaRPr lang="he-IL" dirty="0">
                        <a:latin typeface="Gisha" panose="020B0502040204020203" pitchFamily="34" charset="-79"/>
                        <a:cs typeface="Gisha" panose="020B0502040204020203" pitchFamily="34" charset="-79"/>
                      </a:endParaRPr>
                    </a:p>
                  </a:txBody>
                  <a:tcPr/>
                </a:tc>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solidFill>
                            <a:schemeClr val="tx2">
                              <a:lumMod val="75000"/>
                            </a:schemeClr>
                          </a:solidFill>
                          <a:latin typeface="Gisha" panose="020B0502040204020203" pitchFamily="34" charset="-79"/>
                          <a:cs typeface="Gisha" panose="020B0502040204020203" pitchFamily="34" charset="-79"/>
                        </a:rPr>
                        <a:t>מספר פסקי הדין שניתנו ביחס לרשות</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he-IL" dirty="0" smtClean="0">
                          <a:solidFill>
                            <a:schemeClr val="tx2">
                              <a:lumMod val="75000"/>
                            </a:schemeClr>
                          </a:solidFill>
                          <a:latin typeface="Gisha" panose="020B0502040204020203" pitchFamily="34" charset="-79"/>
                          <a:cs typeface="Gisha" panose="020B0502040204020203" pitchFamily="34" charset="-79"/>
                        </a:rPr>
                        <a:t>2</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1</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4</a:t>
                      </a:r>
                      <a:endParaRPr lang="he-IL" dirty="0">
                        <a:solidFill>
                          <a:schemeClr val="tx2">
                            <a:lumMod val="75000"/>
                          </a:schemeClr>
                        </a:solidFill>
                        <a:latin typeface="Gisha" panose="020B0502040204020203" pitchFamily="34" charset="-79"/>
                        <a:cs typeface="Gisha" panose="020B0502040204020203" pitchFamily="34" charset="-79"/>
                      </a:endParaRPr>
                    </a:p>
                  </a:txBody>
                  <a:tcPr/>
                </a:tc>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solidFill>
                            <a:schemeClr val="tx2">
                              <a:lumMod val="75000"/>
                            </a:schemeClr>
                          </a:solidFill>
                          <a:latin typeface="Gisha" panose="020B0502040204020203" pitchFamily="34" charset="-79"/>
                          <a:cs typeface="Gisha" panose="020B0502040204020203" pitchFamily="34" charset="-79"/>
                        </a:rPr>
                        <a:t>נפסק בעד הרשות </a:t>
                      </a: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0</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1</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0</a:t>
                      </a:r>
                      <a:endParaRPr lang="he-IL" dirty="0">
                        <a:solidFill>
                          <a:schemeClr val="tx2">
                            <a:lumMod val="75000"/>
                          </a:schemeClr>
                        </a:solidFill>
                        <a:latin typeface="Gisha" panose="020B0502040204020203" pitchFamily="34" charset="-79"/>
                        <a:cs typeface="Gisha" panose="020B0502040204020203" pitchFamily="34" charset="-79"/>
                      </a:endParaRPr>
                    </a:p>
                  </a:txBody>
                  <a:tcPr/>
                </a:tc>
              </a:tr>
              <a:tr h="370840">
                <a:tc>
                  <a:txBody>
                    <a:bodyPr/>
                    <a:lstStyle/>
                    <a:p>
                      <a:pPr rtl="1"/>
                      <a:r>
                        <a:rPr lang="he-IL" dirty="0" smtClean="0">
                          <a:solidFill>
                            <a:schemeClr val="tx2">
                              <a:lumMod val="75000"/>
                            </a:schemeClr>
                          </a:solidFill>
                          <a:latin typeface="Gisha" panose="020B0502040204020203" pitchFamily="34" charset="-79"/>
                          <a:cs typeface="Gisha" panose="020B0502040204020203" pitchFamily="34" charset="-79"/>
                        </a:rPr>
                        <a:t>נפסק נגד הרשות </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2</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0</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4</a:t>
                      </a:r>
                      <a:endParaRPr lang="he-IL" dirty="0">
                        <a:solidFill>
                          <a:schemeClr val="tx2">
                            <a:lumMod val="75000"/>
                          </a:schemeClr>
                        </a:solidFill>
                        <a:latin typeface="Gisha" panose="020B0502040204020203" pitchFamily="34" charset="-79"/>
                        <a:cs typeface="Gisha" panose="020B0502040204020203" pitchFamily="34" charset="-79"/>
                      </a:endParaRPr>
                    </a:p>
                  </a:txBody>
                  <a:tcPr/>
                </a:tc>
              </a:tr>
              <a:tr h="370840">
                <a:tc>
                  <a:txBody>
                    <a:bodyPr/>
                    <a:lstStyle/>
                    <a:p>
                      <a:pPr rtl="1"/>
                      <a:r>
                        <a:rPr lang="he-IL" dirty="0" smtClean="0">
                          <a:solidFill>
                            <a:schemeClr val="tx2">
                              <a:lumMod val="75000"/>
                            </a:schemeClr>
                          </a:solidFill>
                          <a:latin typeface="Gisha" panose="020B0502040204020203" pitchFamily="34" charset="-79"/>
                          <a:cs typeface="Gisha" panose="020B0502040204020203" pitchFamily="34" charset="-79"/>
                        </a:rPr>
                        <a:t>הוצאות נגד הרשות</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3</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0</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4</a:t>
                      </a:r>
                      <a:endParaRPr lang="he-IL" dirty="0">
                        <a:solidFill>
                          <a:schemeClr val="tx2">
                            <a:lumMod val="75000"/>
                          </a:schemeClr>
                        </a:solidFill>
                        <a:latin typeface="Gisha" panose="020B0502040204020203" pitchFamily="34" charset="-79"/>
                        <a:cs typeface="Gisha" panose="020B0502040204020203" pitchFamily="34" charset="-79"/>
                      </a:endParaRPr>
                    </a:p>
                  </a:txBody>
                  <a:tcPr/>
                </a:tc>
              </a:tr>
              <a:tr h="370840">
                <a:tc>
                  <a:txBody>
                    <a:bodyPr/>
                    <a:lstStyle/>
                    <a:p>
                      <a:pPr rtl="1"/>
                      <a:r>
                        <a:rPr lang="he-IL" dirty="0" smtClean="0">
                          <a:solidFill>
                            <a:schemeClr val="tx2">
                              <a:lumMod val="75000"/>
                            </a:schemeClr>
                          </a:solidFill>
                          <a:latin typeface="Gisha" panose="020B0502040204020203" pitchFamily="34" charset="-79"/>
                          <a:cs typeface="Gisha" panose="020B0502040204020203" pitchFamily="34" charset="-79"/>
                        </a:rPr>
                        <a:t>הוצאות בעד הרשות</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0</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0</a:t>
                      </a:r>
                      <a:endParaRPr lang="he-IL" dirty="0">
                        <a:solidFill>
                          <a:schemeClr val="tx2">
                            <a:lumMod val="75000"/>
                          </a:schemeClr>
                        </a:solidFill>
                        <a:latin typeface="Gisha" panose="020B0502040204020203" pitchFamily="34" charset="-79"/>
                        <a:cs typeface="Gisha" panose="020B0502040204020203" pitchFamily="34" charset="-79"/>
                      </a:endParaRPr>
                    </a:p>
                  </a:txBody>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0</a:t>
                      </a:r>
                      <a:endParaRPr lang="he-IL" dirty="0">
                        <a:solidFill>
                          <a:schemeClr val="tx2">
                            <a:lumMod val="75000"/>
                          </a:schemeClr>
                        </a:solidFill>
                        <a:latin typeface="Gisha" panose="020B0502040204020203" pitchFamily="34" charset="-79"/>
                        <a:cs typeface="Gisha" panose="020B0502040204020203" pitchFamily="34" charset="-79"/>
                      </a:endParaRPr>
                    </a:p>
                  </a:txBody>
                  <a:tcPr/>
                </a:tc>
              </a:tr>
              <a:tr h="370840">
                <a:tc>
                  <a:txBody>
                    <a:bodyPr/>
                    <a:lstStyle/>
                    <a:p>
                      <a:pPr rtl="1"/>
                      <a:r>
                        <a:rPr lang="he-IL" dirty="0" smtClean="0">
                          <a:solidFill>
                            <a:schemeClr val="tx2">
                              <a:lumMod val="75000"/>
                            </a:schemeClr>
                          </a:solidFill>
                          <a:latin typeface="Gisha" panose="020B0502040204020203" pitchFamily="34" charset="-79"/>
                          <a:cs typeface="Gisha" panose="020B0502040204020203" pitchFamily="34" charset="-79"/>
                        </a:rPr>
                        <a:t>ההליך</a:t>
                      </a:r>
                      <a:r>
                        <a:rPr lang="he-IL" baseline="0" dirty="0" smtClean="0">
                          <a:solidFill>
                            <a:schemeClr val="tx2">
                              <a:lumMod val="75000"/>
                            </a:schemeClr>
                          </a:solidFill>
                          <a:latin typeface="Gisha" panose="020B0502040204020203" pitchFamily="34" charset="-79"/>
                          <a:cs typeface="Gisha" panose="020B0502040204020203" pitchFamily="34" charset="-79"/>
                        </a:rPr>
                        <a:t> תלוי ועומד בבית המשפט</a:t>
                      </a:r>
                      <a:endParaRPr lang="he-IL" dirty="0">
                        <a:solidFill>
                          <a:schemeClr val="tx2">
                            <a:lumMod val="75000"/>
                          </a:schemeClr>
                        </a:solidFill>
                        <a:latin typeface="Gisha" panose="020B0502040204020203" pitchFamily="34" charset="-79"/>
                        <a:cs typeface="Gisha" panose="020B0502040204020203" pitchFamily="34" charset="-79"/>
                      </a:endParaRPr>
                    </a:p>
                  </a:txBody>
                  <a:tcPr>
                    <a:lnB w="12700" cap="flat" cmpd="sng" algn="ctr">
                      <a:solidFill>
                        <a:schemeClr val="tx1"/>
                      </a:solidFill>
                      <a:prstDash val="solid"/>
                      <a:round/>
                      <a:headEnd type="none" w="med" len="med"/>
                      <a:tailEnd type="none" w="med" len="med"/>
                    </a:lnB>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3</a:t>
                      </a:r>
                      <a:endParaRPr lang="he-IL" dirty="0">
                        <a:solidFill>
                          <a:schemeClr val="tx2">
                            <a:lumMod val="75000"/>
                          </a:schemeClr>
                        </a:solidFill>
                        <a:latin typeface="Gisha" panose="020B0502040204020203" pitchFamily="34" charset="-79"/>
                        <a:cs typeface="Gisha" panose="020B0502040204020203" pitchFamily="34" charset="-79"/>
                      </a:endParaRPr>
                    </a:p>
                  </a:txBody>
                  <a:tcPr>
                    <a:lnB w="12700" cap="flat" cmpd="sng" algn="ctr">
                      <a:solidFill>
                        <a:schemeClr val="tx1"/>
                      </a:solidFill>
                      <a:prstDash val="solid"/>
                      <a:round/>
                      <a:headEnd type="none" w="med" len="med"/>
                      <a:tailEnd type="none" w="med" len="med"/>
                    </a:lnB>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2</a:t>
                      </a:r>
                      <a:endParaRPr lang="he-IL" dirty="0">
                        <a:solidFill>
                          <a:schemeClr val="tx2">
                            <a:lumMod val="75000"/>
                          </a:schemeClr>
                        </a:solidFill>
                        <a:latin typeface="Gisha" panose="020B0502040204020203" pitchFamily="34" charset="-79"/>
                        <a:cs typeface="Gisha" panose="020B0502040204020203" pitchFamily="34" charset="-79"/>
                      </a:endParaRPr>
                    </a:p>
                  </a:txBody>
                  <a:tcPr>
                    <a:lnB w="12700" cap="flat" cmpd="sng" algn="ctr">
                      <a:solidFill>
                        <a:schemeClr val="tx1"/>
                      </a:solidFill>
                      <a:prstDash val="solid"/>
                      <a:round/>
                      <a:headEnd type="none" w="med" len="med"/>
                      <a:tailEnd type="none" w="med" len="med"/>
                    </a:lnB>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0</a:t>
                      </a:r>
                      <a:endParaRPr lang="he-IL" dirty="0">
                        <a:solidFill>
                          <a:schemeClr val="tx2">
                            <a:lumMod val="75000"/>
                          </a:schemeClr>
                        </a:solidFill>
                        <a:latin typeface="Gisha" panose="020B0502040204020203" pitchFamily="34" charset="-79"/>
                        <a:cs typeface="Gisha" panose="020B0502040204020203" pitchFamily="34" charset="-79"/>
                      </a:endParaRPr>
                    </a:p>
                  </a:txBody>
                  <a:tcPr>
                    <a:lnB w="12700" cap="flat" cmpd="sng" algn="ctr">
                      <a:solidFill>
                        <a:schemeClr val="tx1"/>
                      </a:solidFill>
                      <a:prstDash val="solid"/>
                      <a:round/>
                      <a:headEnd type="none" w="med" len="med"/>
                      <a:tailEnd type="none" w="med" len="med"/>
                    </a:lnB>
                  </a:tcPr>
                </a:tc>
              </a:tr>
              <a:tr h="370840">
                <a:tc>
                  <a:txBody>
                    <a:bodyPr/>
                    <a:lstStyle/>
                    <a:p>
                      <a:pPr rtl="1"/>
                      <a:r>
                        <a:rPr lang="he-IL" sz="1800" b="1" dirty="0" smtClean="0">
                          <a:solidFill>
                            <a:schemeClr val="tx2">
                              <a:lumMod val="75000"/>
                            </a:schemeClr>
                          </a:solidFill>
                          <a:effectLst/>
                          <a:latin typeface="Gisha" panose="020B0502040204020203" pitchFamily="34" charset="-79"/>
                          <a:cs typeface="Gisha" panose="020B0502040204020203" pitchFamily="34" charset="-79"/>
                        </a:rPr>
                        <a:t>מספר עתירות חופש מידע שהוגשו</a:t>
                      </a:r>
                      <a:endParaRPr lang="he-IL" sz="1800" b="1" dirty="0">
                        <a:solidFill>
                          <a:schemeClr val="tx2">
                            <a:lumMod val="75000"/>
                          </a:schemeClr>
                        </a:solidFill>
                        <a:effectLst/>
                        <a:latin typeface="Gisha" panose="020B0502040204020203" pitchFamily="34" charset="-79"/>
                        <a:cs typeface="Gisha" panose="020B0502040204020203" pitchFamily="34" charset="-79"/>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7</a:t>
                      </a:r>
                      <a:endParaRPr lang="he-IL" dirty="0">
                        <a:solidFill>
                          <a:schemeClr val="tx2">
                            <a:lumMod val="75000"/>
                          </a:schemeClr>
                        </a:solidFill>
                        <a:latin typeface="Gisha" panose="020B0502040204020203" pitchFamily="34" charset="-79"/>
                        <a:cs typeface="Gisha" panose="020B0502040204020203" pitchFamily="34" charset="-79"/>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5</a:t>
                      </a:r>
                      <a:endParaRPr lang="he-IL" dirty="0">
                        <a:solidFill>
                          <a:schemeClr val="tx2">
                            <a:lumMod val="75000"/>
                          </a:schemeClr>
                        </a:solidFill>
                        <a:latin typeface="Gisha" panose="020B0502040204020203" pitchFamily="34" charset="-79"/>
                        <a:cs typeface="Gisha" panose="020B0502040204020203" pitchFamily="34" charset="-79"/>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he-IL" dirty="0" smtClean="0">
                          <a:solidFill>
                            <a:schemeClr val="tx2">
                              <a:lumMod val="75000"/>
                            </a:schemeClr>
                          </a:solidFill>
                          <a:latin typeface="Gisha" panose="020B0502040204020203" pitchFamily="34" charset="-79"/>
                          <a:cs typeface="Gisha" panose="020B0502040204020203" pitchFamily="34" charset="-79"/>
                        </a:rPr>
                        <a:t>5</a:t>
                      </a:r>
                      <a:endParaRPr lang="he-IL" dirty="0">
                        <a:solidFill>
                          <a:schemeClr val="tx2">
                            <a:lumMod val="75000"/>
                          </a:schemeClr>
                        </a:solidFill>
                        <a:latin typeface="Gisha" panose="020B0502040204020203" pitchFamily="34" charset="-79"/>
                        <a:cs typeface="Gisha" panose="020B0502040204020203" pitchFamily="34"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8" name="TextBox 7"/>
          <p:cNvSpPr txBox="1"/>
          <p:nvPr/>
        </p:nvSpPr>
        <p:spPr>
          <a:xfrm>
            <a:off x="5552487" y="759244"/>
            <a:ext cx="703384"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9" name="TextBox 8"/>
          <p:cNvSpPr txBox="1"/>
          <p:nvPr/>
        </p:nvSpPr>
        <p:spPr>
          <a:xfrm>
            <a:off x="11380764" y="5031934"/>
            <a:ext cx="600221"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10" name="TextBox 9"/>
          <p:cNvSpPr txBox="1"/>
          <p:nvPr/>
        </p:nvSpPr>
        <p:spPr>
          <a:xfrm>
            <a:off x="914401" y="5291444"/>
            <a:ext cx="10644556" cy="369332"/>
          </a:xfrm>
          <a:prstGeom prst="rect">
            <a:avLst/>
          </a:prstGeom>
          <a:noFill/>
        </p:spPr>
        <p:txBody>
          <a:bodyPr wrap="square" rtlCol="1">
            <a:spAutoFit/>
          </a:bodyPr>
          <a:lstStyle/>
          <a:p>
            <a:r>
              <a:rPr lang="he-IL" dirty="0" smtClean="0">
                <a:solidFill>
                  <a:schemeClr val="tx2">
                    <a:lumMod val="75000"/>
                  </a:schemeClr>
                </a:solidFill>
                <a:latin typeface="Gisha" panose="020B0502040204020203" pitchFamily="34" charset="-79"/>
                <a:cs typeface="Gisha" panose="020B0502040204020203" pitchFamily="34" charset="-79"/>
              </a:rPr>
              <a:t>הנתונים על שנים 2016 ו-2015 פורסמו במדד חופש המידע של היחידה הממשלתית לחופש המידע</a:t>
            </a:r>
            <a:endParaRPr lang="he-IL" dirty="0">
              <a:solidFill>
                <a:schemeClr val="tx2">
                  <a:lumMod val="75000"/>
                </a:schemeClr>
              </a:solidFill>
              <a:latin typeface="Gisha" panose="020B0502040204020203" pitchFamily="34" charset="-79"/>
              <a:cs typeface="Gisha" panose="020B0502040204020203" pitchFamily="34" charset="-79"/>
            </a:endParaRPr>
          </a:p>
        </p:txBody>
      </p:sp>
      <p:grpSp>
        <p:nvGrpSpPr>
          <p:cNvPr id="11" name="קבוצה 10"/>
          <p:cNvGrpSpPr/>
          <p:nvPr/>
        </p:nvGrpSpPr>
        <p:grpSpPr>
          <a:xfrm>
            <a:off x="96133" y="5325289"/>
            <a:ext cx="3274864" cy="1532711"/>
            <a:chOff x="4135870" y="3747202"/>
            <a:chExt cx="3529095" cy="1647825"/>
          </a:xfrm>
        </p:grpSpPr>
        <p:pic>
          <p:nvPicPr>
            <p:cNvPr id="12" name="תמונה 11"/>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13" name="TextBox 12"/>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15" name="מלבן 14"/>
          <p:cNvSpPr/>
          <p:nvPr/>
        </p:nvSpPr>
        <p:spPr>
          <a:xfrm>
            <a:off x="918097" y="6497770"/>
            <a:ext cx="11240960" cy="338554"/>
          </a:xfrm>
          <a:prstGeom prst="rect">
            <a:avLst/>
          </a:prstGeom>
        </p:spPr>
        <p:txBody>
          <a:bodyPr wrap="square">
            <a:spAutoFit/>
          </a:bodyPr>
          <a:lstStyle/>
          <a:p>
            <a:pPr lvl="0"/>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נתונים שהתבקשו על ידי הוועדה</a:t>
            </a:r>
            <a:endParaRPr lang="he-IL" sz="1600" b="1" dirty="0" smtClean="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86438681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933197" y="761554"/>
            <a:ext cx="9040474" cy="615553"/>
          </a:xfrm>
          <a:prstGeom prst="rect">
            <a:avLst/>
          </a:prstGeom>
          <a:noFill/>
        </p:spPr>
        <p:txBody>
          <a:bodyPr wrap="square" rtlCol="1">
            <a:spAutoFit/>
          </a:bodyPr>
          <a:lstStyle/>
          <a:p>
            <a:r>
              <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שאילתות ישירות של חברי הכנסת</a:t>
            </a:r>
            <a:r>
              <a:rPr lang="he-IL" sz="3400" b="1"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 </a:t>
            </a:r>
            <a:r>
              <a:rPr lang="he-IL" sz="34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a:t>
            </a:r>
            <a:endParaRPr lang="he-IL" sz="3400" b="1"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p:txBody>
      </p:sp>
      <p:sp>
        <p:nvSpPr>
          <p:cNvPr id="10" name="TextBox 9"/>
          <p:cNvSpPr txBox="1"/>
          <p:nvPr/>
        </p:nvSpPr>
        <p:spPr>
          <a:xfrm>
            <a:off x="2588822" y="5965804"/>
            <a:ext cx="9539084" cy="369332"/>
          </a:xfrm>
          <a:prstGeom prst="rect">
            <a:avLst/>
          </a:prstGeom>
          <a:noFill/>
        </p:spPr>
        <p:txBody>
          <a:bodyPr wrap="square" rtlCol="1">
            <a:spAutoFit/>
          </a:bodyPr>
          <a:lstStyle/>
          <a:p>
            <a:r>
              <a:rPr lang="he-IL" dirty="0" smtClean="0">
                <a:solidFill>
                  <a:schemeClr val="tx2">
                    <a:lumMod val="75000"/>
                  </a:schemeClr>
                </a:solidFill>
                <a:latin typeface="Gisha" panose="020B0502040204020203" pitchFamily="34" charset="-79"/>
                <a:cs typeface="Gisha" panose="020B0502040204020203" pitchFamily="34" charset="-79"/>
              </a:rPr>
              <a:t>* מתוך סך של 72 שאילתות שנענו בשנת 2017</a:t>
            </a:r>
          </a:p>
        </p:txBody>
      </p:sp>
      <p:grpSp>
        <p:nvGrpSpPr>
          <p:cNvPr id="11" name="קבוצה 10"/>
          <p:cNvGrpSpPr/>
          <p:nvPr/>
        </p:nvGrpSpPr>
        <p:grpSpPr>
          <a:xfrm>
            <a:off x="96133" y="5325289"/>
            <a:ext cx="3274864" cy="1532711"/>
            <a:chOff x="4135870" y="3747202"/>
            <a:chExt cx="3529095" cy="1647825"/>
          </a:xfrm>
        </p:grpSpPr>
        <p:pic>
          <p:nvPicPr>
            <p:cNvPr id="12" name="תמונה 11"/>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13" name="TextBox 12"/>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15" name="מלבן 14"/>
          <p:cNvSpPr/>
          <p:nvPr/>
        </p:nvSpPr>
        <p:spPr>
          <a:xfrm>
            <a:off x="918097" y="6497770"/>
            <a:ext cx="11240960" cy="338554"/>
          </a:xfrm>
          <a:prstGeom prst="rect">
            <a:avLst/>
          </a:prstGeom>
        </p:spPr>
        <p:txBody>
          <a:bodyPr wrap="square">
            <a:spAutoFit/>
          </a:bodyPr>
          <a:lstStyle/>
          <a:p>
            <a:pPr lvl="0"/>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נתונים שהתבקשו על ידי הוועדה</a:t>
            </a:r>
            <a:endParaRPr lang="he-IL" sz="1600" b="1" dirty="0" smtClean="0">
              <a:solidFill>
                <a:schemeClr val="tx2">
                  <a:lumMod val="75000"/>
                </a:schemeClr>
              </a:solidFill>
              <a:latin typeface="Gisha" panose="020B0502040204020203" pitchFamily="34" charset="-79"/>
              <a:cs typeface="Gisha" panose="020B0502040204020203" pitchFamily="34" charset="-79"/>
            </a:endParaRPr>
          </a:p>
        </p:txBody>
      </p:sp>
      <p:graphicFrame>
        <p:nvGraphicFramePr>
          <p:cNvPr id="2" name="תרשים 1"/>
          <p:cNvGraphicFramePr/>
          <p:nvPr>
            <p:extLst>
              <p:ext uri="{D42A27DB-BD31-4B8C-83A1-F6EECF244321}">
                <p14:modId xmlns:p14="http://schemas.microsoft.com/office/powerpoint/2010/main" val="3206495222"/>
              </p:ext>
            </p:extLst>
          </p:nvPr>
        </p:nvGraphicFramePr>
        <p:xfrm>
          <a:off x="1566859" y="1439333"/>
          <a:ext cx="8128000" cy="54186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98154465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308538" y="931184"/>
            <a:ext cx="10250419" cy="615553"/>
          </a:xfrm>
          <a:prstGeom prst="rect">
            <a:avLst/>
          </a:prstGeom>
          <a:noFill/>
        </p:spPr>
        <p:txBody>
          <a:bodyPr wrap="square" rtlCol="1">
            <a:spAutoFit/>
          </a:bodyPr>
          <a:lstStyle/>
          <a:p>
            <a:r>
              <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שאילתות </a:t>
            </a:r>
            <a:r>
              <a:rPr lang="he-IL" sz="3400" b="1" u="sng"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ישירות של </a:t>
            </a:r>
            <a:r>
              <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חברי הכנסת </a:t>
            </a:r>
          </a:p>
        </p:txBody>
      </p:sp>
      <p:sp>
        <p:nvSpPr>
          <p:cNvPr id="10" name="TextBox 9"/>
          <p:cNvSpPr txBox="1"/>
          <p:nvPr/>
        </p:nvSpPr>
        <p:spPr>
          <a:xfrm>
            <a:off x="4448147" y="5276341"/>
            <a:ext cx="7189639" cy="369332"/>
          </a:xfrm>
          <a:prstGeom prst="rect">
            <a:avLst/>
          </a:prstGeom>
          <a:noFill/>
        </p:spPr>
        <p:txBody>
          <a:bodyPr wrap="square" rtlCol="1">
            <a:spAutoFit/>
          </a:bodyPr>
          <a:lstStyle/>
          <a:p>
            <a:r>
              <a:rPr lang="he-IL" dirty="0">
                <a:solidFill>
                  <a:schemeClr val="tx2">
                    <a:lumMod val="75000"/>
                  </a:schemeClr>
                </a:solidFill>
                <a:latin typeface="Gisha" panose="020B0502040204020203" pitchFamily="34" charset="-79"/>
                <a:cs typeface="Gisha" panose="020B0502040204020203" pitchFamily="34" charset="-79"/>
              </a:rPr>
              <a:t>* חלק מהשאילתות שממתינות למענה הן </a:t>
            </a:r>
            <a:r>
              <a:rPr lang="he-IL" dirty="0" smtClean="0">
                <a:solidFill>
                  <a:schemeClr val="tx2">
                    <a:lumMod val="75000"/>
                  </a:schemeClr>
                </a:solidFill>
                <a:latin typeface="Gisha" panose="020B0502040204020203" pitchFamily="34" charset="-79"/>
                <a:cs typeface="Gisha" panose="020B0502040204020203" pitchFamily="34" charset="-79"/>
              </a:rPr>
              <a:t>ממושב הכנסת הנוכחי</a:t>
            </a:r>
            <a:r>
              <a:rPr lang="he-IL" dirty="0">
                <a:solidFill>
                  <a:schemeClr val="tx2">
                    <a:lumMod val="75000"/>
                  </a:schemeClr>
                </a:solidFill>
                <a:latin typeface="Gisha" panose="020B0502040204020203" pitchFamily="34" charset="-79"/>
                <a:cs typeface="Gisha" panose="020B0502040204020203" pitchFamily="34" charset="-79"/>
              </a:rPr>
              <a:t>. </a:t>
            </a:r>
          </a:p>
        </p:txBody>
      </p:sp>
      <p:grpSp>
        <p:nvGrpSpPr>
          <p:cNvPr id="11" name="קבוצה 10"/>
          <p:cNvGrpSpPr/>
          <p:nvPr/>
        </p:nvGrpSpPr>
        <p:grpSpPr>
          <a:xfrm>
            <a:off x="96133" y="5325289"/>
            <a:ext cx="3274864" cy="1532711"/>
            <a:chOff x="4135870" y="3747202"/>
            <a:chExt cx="3529095" cy="1647825"/>
          </a:xfrm>
        </p:grpSpPr>
        <p:pic>
          <p:nvPicPr>
            <p:cNvPr id="12" name="תמונה 11"/>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13" name="TextBox 12"/>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14" name="TextBox 13"/>
          <p:cNvSpPr txBox="1"/>
          <p:nvPr/>
        </p:nvSpPr>
        <p:spPr>
          <a:xfrm>
            <a:off x="807735" y="4868385"/>
            <a:ext cx="4210642" cy="338554"/>
          </a:xfrm>
          <a:prstGeom prst="rect">
            <a:avLst/>
          </a:prstGeom>
          <a:noFill/>
        </p:spPr>
        <p:txBody>
          <a:bodyPr wrap="square" rtlCol="1">
            <a:spAutoFit/>
          </a:bodyPr>
          <a:lstStyle/>
          <a:p>
            <a:r>
              <a:rPr lang="he-IL" sz="1600" dirty="0">
                <a:solidFill>
                  <a:schemeClr val="dk1"/>
                </a:solidFill>
                <a:latin typeface="Gisha" panose="020B0502040204020203" pitchFamily="34" charset="-79"/>
                <a:cs typeface="Gisha" panose="020B0502040204020203" pitchFamily="34" charset="-79"/>
              </a:rPr>
              <a:t> </a:t>
            </a:r>
            <a:r>
              <a:rPr lang="he-IL" sz="1600" dirty="0" smtClean="0">
                <a:solidFill>
                  <a:schemeClr val="tx2">
                    <a:lumMod val="75000"/>
                  </a:schemeClr>
                </a:solidFill>
                <a:latin typeface="Gisha" panose="020B0502040204020203" pitchFamily="34" charset="-79"/>
                <a:cs typeface="Gisha" panose="020B0502040204020203" pitchFamily="34" charset="-79"/>
              </a:rPr>
              <a:t>** מבוסס על נתונים מחטיבת המידע של הכנסת</a:t>
            </a:r>
            <a:endParaRPr lang="he-IL" sz="1600" dirty="0">
              <a:solidFill>
                <a:schemeClr val="tx2">
                  <a:lumMod val="75000"/>
                </a:schemeClr>
              </a:solidFill>
              <a:latin typeface="Gisha" panose="020B0502040204020203" pitchFamily="34" charset="-79"/>
              <a:cs typeface="Gisha" panose="020B0502040204020203" pitchFamily="34" charset="-79"/>
            </a:endParaRPr>
          </a:p>
        </p:txBody>
      </p:sp>
      <p:sp>
        <p:nvSpPr>
          <p:cNvPr id="16" name="מלבן 15"/>
          <p:cNvSpPr/>
          <p:nvPr/>
        </p:nvSpPr>
        <p:spPr>
          <a:xfrm>
            <a:off x="918097" y="6497770"/>
            <a:ext cx="11240960" cy="338554"/>
          </a:xfrm>
          <a:prstGeom prst="rect">
            <a:avLst/>
          </a:prstGeom>
        </p:spPr>
        <p:txBody>
          <a:bodyPr wrap="square">
            <a:spAutoFit/>
          </a:bodyPr>
          <a:lstStyle/>
          <a:p>
            <a:pPr lvl="0"/>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נתונים שהתבקשו על ידי הוועדה</a:t>
            </a:r>
            <a:endParaRPr lang="he-IL" sz="1600" b="1" dirty="0" smtClean="0">
              <a:solidFill>
                <a:schemeClr val="tx2">
                  <a:lumMod val="75000"/>
                </a:schemeClr>
              </a:solidFill>
              <a:latin typeface="Gisha" panose="020B0502040204020203" pitchFamily="34" charset="-79"/>
              <a:cs typeface="Gisha" panose="020B0502040204020203" pitchFamily="34" charset="-79"/>
            </a:endParaRPr>
          </a:p>
        </p:txBody>
      </p:sp>
      <p:graphicFrame>
        <p:nvGraphicFramePr>
          <p:cNvPr id="15" name="Table 6"/>
          <p:cNvGraphicFramePr>
            <a:graphicFrameLocks noGrp="1"/>
          </p:cNvGraphicFramePr>
          <p:nvPr>
            <p:extLst>
              <p:ext uri="{D42A27DB-BD31-4B8C-83A1-F6EECF244321}">
                <p14:modId xmlns:p14="http://schemas.microsoft.com/office/powerpoint/2010/main" val="3245403461"/>
              </p:ext>
            </p:extLst>
          </p:nvPr>
        </p:nvGraphicFramePr>
        <p:xfrm>
          <a:off x="1277007" y="1850272"/>
          <a:ext cx="10281950" cy="2992120"/>
        </p:xfrm>
        <a:graphic>
          <a:graphicData uri="http://schemas.openxmlformats.org/drawingml/2006/table">
            <a:tbl>
              <a:tblPr rtl="1" firstRow="1" bandRow="1">
                <a:tableStyleId>{5C22544A-7EE6-4342-B048-85BDC9FD1C3A}</a:tableStyleId>
              </a:tblPr>
              <a:tblGrid>
                <a:gridCol w="4606364"/>
                <a:gridCol w="1891862"/>
                <a:gridCol w="1891862"/>
                <a:gridCol w="1891862"/>
              </a:tblGrid>
              <a:tr h="370840">
                <a:tc>
                  <a:txBody>
                    <a:bodyPr/>
                    <a:lstStyle/>
                    <a:p>
                      <a:pPr rtl="1"/>
                      <a:r>
                        <a:rPr lang="he-IL" dirty="0" smtClean="0">
                          <a:latin typeface="Calibri" panose="020F0502020204030204" pitchFamily="34" charset="0"/>
                          <a:cs typeface="Calibri" panose="020F0502020204030204" pitchFamily="34" charset="0"/>
                        </a:rPr>
                        <a:t>הנושא</a:t>
                      </a:r>
                      <a:endParaRPr lang="he-IL" dirty="0">
                        <a:latin typeface="Calibri" panose="020F0502020204030204" pitchFamily="34" charset="0"/>
                        <a:cs typeface="Calibri" panose="020F0502020204030204" pitchFamily="34" charset="0"/>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dirty="0" smtClean="0">
                          <a:latin typeface="Calibri" panose="020F0502020204030204" pitchFamily="34" charset="0"/>
                          <a:cs typeface="Calibri" panose="020F0502020204030204" pitchFamily="34" charset="0"/>
                        </a:rPr>
                        <a:t>2017 </a:t>
                      </a:r>
                      <a:r>
                        <a:rPr lang="he-IL" baseline="0" dirty="0" smtClean="0">
                          <a:latin typeface="Calibri" panose="020F0502020204030204" pitchFamily="34" charset="0"/>
                          <a:cs typeface="Calibri" panose="020F0502020204030204" pitchFamily="34" charset="0"/>
                        </a:rPr>
                        <a:t>(באחוזים)</a:t>
                      </a:r>
                      <a:endParaRPr lang="he-IL" dirty="0" smtClean="0">
                        <a:latin typeface="Calibri" panose="020F0502020204030204" pitchFamily="34" charset="0"/>
                        <a:cs typeface="Calibri" panose="020F0502020204030204" pitchFamily="34" charset="0"/>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dirty="0" smtClean="0">
                          <a:latin typeface="Calibri" panose="020F0502020204030204" pitchFamily="34" charset="0"/>
                          <a:cs typeface="Calibri" panose="020F0502020204030204" pitchFamily="34" charset="0"/>
                        </a:rPr>
                        <a:t>2016</a:t>
                      </a:r>
                      <a:r>
                        <a:rPr lang="he-IL" baseline="0" dirty="0" smtClean="0">
                          <a:latin typeface="Calibri" panose="020F0502020204030204" pitchFamily="34" charset="0"/>
                          <a:cs typeface="Calibri" panose="020F0502020204030204" pitchFamily="34" charset="0"/>
                        </a:rPr>
                        <a:t> (באחוזים) **</a:t>
                      </a:r>
                      <a:endParaRPr lang="he-IL" dirty="0" smtClean="0">
                        <a:latin typeface="Calibri" panose="020F0502020204030204" pitchFamily="34" charset="0"/>
                        <a:cs typeface="Calibri" panose="020F0502020204030204" pitchFamily="34" charset="0"/>
                      </a:endParaRPr>
                    </a:p>
                  </a:txBody>
                  <a:tcPr/>
                </a:tc>
                <a:tc>
                  <a:txBody>
                    <a:bodyPr/>
                    <a:lstStyle/>
                    <a:p>
                      <a:pPr rtl="1"/>
                      <a:r>
                        <a:rPr lang="he-IL" dirty="0" smtClean="0">
                          <a:latin typeface="Calibri" panose="020F0502020204030204" pitchFamily="34" charset="0"/>
                          <a:cs typeface="Calibri" panose="020F0502020204030204" pitchFamily="34" charset="0"/>
                        </a:rPr>
                        <a:t>2015</a:t>
                      </a:r>
                      <a:r>
                        <a:rPr lang="he-IL" baseline="0" dirty="0" smtClean="0">
                          <a:latin typeface="Calibri" panose="020F0502020204030204" pitchFamily="34" charset="0"/>
                          <a:cs typeface="Calibri" panose="020F0502020204030204" pitchFamily="34" charset="0"/>
                        </a:rPr>
                        <a:t> (באחוזים) **</a:t>
                      </a:r>
                      <a:endParaRPr lang="he-IL" dirty="0">
                        <a:latin typeface="Calibri" panose="020F0502020204030204" pitchFamily="34" charset="0"/>
                        <a:cs typeface="Calibri" panose="020F0502020204030204" pitchFamily="34" charset="0"/>
                      </a:endParaRPr>
                    </a:p>
                  </a:txBody>
                  <a:tcPr/>
                </a:tc>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solidFill>
                            <a:schemeClr val="tx2">
                              <a:lumMod val="75000"/>
                            </a:schemeClr>
                          </a:solidFill>
                          <a:latin typeface="Calibri" panose="020F0502020204030204" pitchFamily="34" charset="0"/>
                          <a:cs typeface="Calibri" panose="020F0502020204030204" pitchFamily="34" charset="0"/>
                        </a:rPr>
                        <a:t>שאילתות</a:t>
                      </a:r>
                      <a:r>
                        <a:rPr lang="he-IL" baseline="0" dirty="0" smtClean="0">
                          <a:solidFill>
                            <a:schemeClr val="tx2">
                              <a:lumMod val="75000"/>
                            </a:schemeClr>
                          </a:solidFill>
                          <a:latin typeface="Calibri" panose="020F0502020204030204" pitchFamily="34" charset="0"/>
                          <a:cs typeface="Calibri" panose="020F0502020204030204" pitchFamily="34" charset="0"/>
                        </a:rPr>
                        <a:t> </a:t>
                      </a:r>
                      <a:r>
                        <a:rPr lang="he-IL" b="1" baseline="0" dirty="0" smtClean="0">
                          <a:solidFill>
                            <a:schemeClr val="tx2">
                              <a:lumMod val="75000"/>
                            </a:schemeClr>
                          </a:solidFill>
                          <a:latin typeface="Calibri" panose="020F0502020204030204" pitchFamily="34" charset="0"/>
                          <a:cs typeface="Calibri" panose="020F0502020204030204" pitchFamily="34" charset="0"/>
                        </a:rPr>
                        <a:t>שנענו</a:t>
                      </a:r>
                      <a:r>
                        <a:rPr lang="he-IL" baseline="0" dirty="0" smtClean="0">
                          <a:solidFill>
                            <a:schemeClr val="tx2">
                              <a:lumMod val="75000"/>
                            </a:schemeClr>
                          </a:solidFill>
                          <a:latin typeface="Calibri" panose="020F0502020204030204" pitchFamily="34" charset="0"/>
                          <a:cs typeface="Calibri" panose="020F0502020204030204" pitchFamily="34" charset="0"/>
                        </a:rPr>
                        <a:t> עד 21 יום</a:t>
                      </a:r>
                      <a:endParaRPr lang="he-IL" dirty="0" smtClean="0">
                        <a:solidFill>
                          <a:schemeClr val="tx2">
                            <a:lumMod val="75000"/>
                          </a:schemeClr>
                        </a:solidFill>
                        <a:latin typeface="Calibri" panose="020F0502020204030204" pitchFamily="34" charset="0"/>
                        <a:cs typeface="Calibri" panose="020F0502020204030204" pitchFamily="34" charset="0"/>
                      </a:endParaRPr>
                    </a:p>
                  </a:txBody>
                  <a:tcPr/>
                </a:tc>
                <a:tc rowSpan="2">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67%</a:t>
                      </a:r>
                      <a:endParaRPr lang="he-IL" dirty="0">
                        <a:solidFill>
                          <a:schemeClr val="tx2">
                            <a:lumMod val="75000"/>
                          </a:schemeClr>
                        </a:solidFill>
                        <a:latin typeface="Calibri" panose="020F0502020204030204" pitchFamily="34" charset="0"/>
                        <a:cs typeface="Calibri" panose="020F0502020204030204" pitchFamily="34" charset="0"/>
                      </a:endParaRPr>
                    </a:p>
                  </a:txBody>
                  <a:tcPr anchor="ctr"/>
                </a:tc>
                <a:tc rowSpan="3">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98%</a:t>
                      </a:r>
                      <a:endParaRPr lang="he-IL" dirty="0">
                        <a:solidFill>
                          <a:schemeClr val="tx2">
                            <a:lumMod val="75000"/>
                          </a:schemeClr>
                        </a:solidFill>
                        <a:latin typeface="Calibri" panose="020F0502020204030204" pitchFamily="34" charset="0"/>
                        <a:cs typeface="Calibri" panose="020F0502020204030204" pitchFamily="34" charset="0"/>
                      </a:endParaRPr>
                    </a:p>
                  </a:txBody>
                  <a:tcPr anchor="ctr"/>
                </a:tc>
                <a:tc rowSpan="3">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100%</a:t>
                      </a:r>
                      <a:endParaRPr lang="he-IL" dirty="0">
                        <a:solidFill>
                          <a:schemeClr val="tx2">
                            <a:lumMod val="75000"/>
                          </a:schemeClr>
                        </a:solidFill>
                        <a:latin typeface="Calibri" panose="020F0502020204030204" pitchFamily="34" charset="0"/>
                        <a:cs typeface="Calibri" panose="020F0502020204030204" pitchFamily="34" charset="0"/>
                      </a:endParaRPr>
                    </a:p>
                  </a:txBody>
                  <a:tcPr anchor="ctr"/>
                </a:tc>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solidFill>
                            <a:schemeClr val="tx2">
                              <a:lumMod val="75000"/>
                            </a:schemeClr>
                          </a:solidFill>
                          <a:latin typeface="Calibri" panose="020F0502020204030204" pitchFamily="34" charset="0"/>
                          <a:cs typeface="Calibri" panose="020F0502020204030204" pitchFamily="34" charset="0"/>
                        </a:rPr>
                        <a:t>שאילתות </a:t>
                      </a:r>
                      <a:r>
                        <a:rPr lang="he-IL" b="1" dirty="0" smtClean="0">
                          <a:solidFill>
                            <a:schemeClr val="tx2">
                              <a:lumMod val="75000"/>
                            </a:schemeClr>
                          </a:solidFill>
                          <a:latin typeface="Calibri" panose="020F0502020204030204" pitchFamily="34" charset="0"/>
                          <a:cs typeface="Calibri" panose="020F0502020204030204" pitchFamily="34" charset="0"/>
                        </a:rPr>
                        <a:t>שנענו</a:t>
                      </a:r>
                      <a:r>
                        <a:rPr lang="he-IL" dirty="0" smtClean="0">
                          <a:solidFill>
                            <a:schemeClr val="tx2">
                              <a:lumMod val="75000"/>
                            </a:schemeClr>
                          </a:solidFill>
                          <a:latin typeface="Calibri" panose="020F0502020204030204" pitchFamily="34" charset="0"/>
                          <a:cs typeface="Calibri" panose="020F0502020204030204" pitchFamily="34" charset="0"/>
                        </a:rPr>
                        <a:t> בין 22 יום ל-45 יום</a:t>
                      </a:r>
                    </a:p>
                  </a:txBody>
                  <a:tcPr/>
                </a:tc>
                <a:tc vMerge="1">
                  <a:txBody>
                    <a:bodyPr/>
                    <a:lstStyle/>
                    <a:p>
                      <a:pPr algn="ctr" rtl="1"/>
                      <a:endParaRPr lang="he-IL" dirty="0">
                        <a:solidFill>
                          <a:schemeClr val="tx2">
                            <a:lumMod val="75000"/>
                          </a:schemeClr>
                        </a:solidFill>
                        <a:latin typeface="Calibri" panose="020F0502020204030204" pitchFamily="34" charset="0"/>
                        <a:cs typeface="Calibri" panose="020F0502020204030204" pitchFamily="34" charset="0"/>
                      </a:endParaRPr>
                    </a:p>
                  </a:txBody>
                  <a:tcPr anchor="ctr"/>
                </a:tc>
                <a:tc vMerge="1">
                  <a:txBody>
                    <a:bodyPr/>
                    <a:lstStyle/>
                    <a:p>
                      <a:pPr algn="ctr" rtl="1"/>
                      <a:endParaRPr lang="he-IL" dirty="0">
                        <a:solidFill>
                          <a:schemeClr val="tx2">
                            <a:lumMod val="75000"/>
                          </a:schemeClr>
                        </a:solidFill>
                        <a:latin typeface="Calibri" panose="020F0502020204030204" pitchFamily="34" charset="0"/>
                        <a:cs typeface="Calibri" panose="020F0502020204030204" pitchFamily="34" charset="0"/>
                      </a:endParaRPr>
                    </a:p>
                  </a:txBody>
                  <a:tcPr anchor="ctr"/>
                </a:tc>
                <a:tc vMerge="1">
                  <a:txBody>
                    <a:bodyPr/>
                    <a:lstStyle/>
                    <a:p>
                      <a:pPr algn="ctr" rtl="1"/>
                      <a:endParaRPr lang="he-IL" dirty="0">
                        <a:solidFill>
                          <a:schemeClr val="tx2">
                            <a:lumMod val="75000"/>
                          </a:schemeClr>
                        </a:solidFill>
                        <a:latin typeface="Calibri" panose="020F0502020204030204" pitchFamily="34" charset="0"/>
                        <a:cs typeface="Calibri" panose="020F0502020204030204" pitchFamily="34" charset="0"/>
                      </a:endParaRPr>
                    </a:p>
                  </a:txBody>
                  <a:tcPr/>
                </a:tc>
              </a:tr>
              <a:tr h="370840">
                <a:tc>
                  <a:txBody>
                    <a:bodyPr/>
                    <a:lstStyle/>
                    <a:p>
                      <a:pPr rtl="1"/>
                      <a:r>
                        <a:rPr lang="he-IL" dirty="0" smtClean="0">
                          <a:solidFill>
                            <a:schemeClr val="tx2">
                              <a:lumMod val="75000"/>
                            </a:schemeClr>
                          </a:solidFill>
                          <a:latin typeface="Calibri" panose="020F0502020204030204" pitchFamily="34" charset="0"/>
                          <a:cs typeface="Calibri" panose="020F0502020204030204" pitchFamily="34" charset="0"/>
                        </a:rPr>
                        <a:t>שאילתות</a:t>
                      </a:r>
                      <a:r>
                        <a:rPr lang="he-IL" baseline="0" dirty="0" smtClean="0">
                          <a:solidFill>
                            <a:schemeClr val="tx2">
                              <a:lumMod val="75000"/>
                            </a:schemeClr>
                          </a:solidFill>
                          <a:latin typeface="Calibri" panose="020F0502020204030204" pitchFamily="34" charset="0"/>
                          <a:cs typeface="Calibri" panose="020F0502020204030204" pitchFamily="34" charset="0"/>
                        </a:rPr>
                        <a:t> </a:t>
                      </a:r>
                      <a:r>
                        <a:rPr lang="he-IL" b="1" baseline="0" dirty="0" smtClean="0">
                          <a:solidFill>
                            <a:schemeClr val="tx2">
                              <a:lumMod val="75000"/>
                            </a:schemeClr>
                          </a:solidFill>
                          <a:latin typeface="Calibri" panose="020F0502020204030204" pitchFamily="34" charset="0"/>
                          <a:cs typeface="Calibri" panose="020F0502020204030204" pitchFamily="34" charset="0"/>
                        </a:rPr>
                        <a:t>שנענו</a:t>
                      </a:r>
                      <a:r>
                        <a:rPr lang="he-IL" baseline="0" dirty="0" smtClean="0">
                          <a:solidFill>
                            <a:schemeClr val="tx2">
                              <a:lumMod val="75000"/>
                            </a:schemeClr>
                          </a:solidFill>
                          <a:latin typeface="Calibri" panose="020F0502020204030204" pitchFamily="34" charset="0"/>
                          <a:cs typeface="Calibri" panose="020F0502020204030204" pitchFamily="34" charset="0"/>
                        </a:rPr>
                        <a:t> לאחר למעלה מ-45 יום</a:t>
                      </a:r>
                      <a:endParaRPr lang="he-IL" dirty="0">
                        <a:solidFill>
                          <a:schemeClr val="tx2">
                            <a:lumMod val="75000"/>
                          </a:schemeClr>
                        </a:solidFill>
                        <a:latin typeface="Calibri" panose="020F0502020204030204" pitchFamily="34" charset="0"/>
                        <a:cs typeface="Calibri" panose="020F0502020204030204" pitchFamily="34" charset="0"/>
                      </a:endParaRPr>
                    </a:p>
                  </a:txBody>
                  <a:tcPr/>
                </a:tc>
                <a:tc>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12%</a:t>
                      </a:r>
                      <a:endParaRPr lang="he-IL" dirty="0">
                        <a:solidFill>
                          <a:schemeClr val="tx2">
                            <a:lumMod val="75000"/>
                          </a:schemeClr>
                        </a:solidFill>
                        <a:latin typeface="Calibri" panose="020F0502020204030204" pitchFamily="34" charset="0"/>
                        <a:cs typeface="Calibri" panose="020F0502020204030204" pitchFamily="34" charset="0"/>
                      </a:endParaRPr>
                    </a:p>
                  </a:txBody>
                  <a:tcPr anchor="ctr"/>
                </a:tc>
                <a:tc vMerge="1">
                  <a:txBody>
                    <a:bodyPr/>
                    <a:lstStyle/>
                    <a:p>
                      <a:pPr algn="ctr" rtl="1"/>
                      <a:endParaRPr lang="he-IL" dirty="0">
                        <a:solidFill>
                          <a:schemeClr val="tx2">
                            <a:lumMod val="75000"/>
                          </a:schemeClr>
                        </a:solidFill>
                        <a:latin typeface="Calibri" panose="020F0502020204030204" pitchFamily="34" charset="0"/>
                        <a:cs typeface="Calibri" panose="020F0502020204030204" pitchFamily="34" charset="0"/>
                      </a:endParaRPr>
                    </a:p>
                  </a:txBody>
                  <a:tcPr anchor="ctr"/>
                </a:tc>
                <a:tc vMerge="1">
                  <a:txBody>
                    <a:bodyPr/>
                    <a:lstStyle/>
                    <a:p>
                      <a:pPr algn="ctr" rtl="1"/>
                      <a:endParaRPr lang="he-IL" dirty="0">
                        <a:solidFill>
                          <a:schemeClr val="tx2">
                            <a:lumMod val="75000"/>
                          </a:schemeClr>
                        </a:solidFill>
                        <a:latin typeface="Calibri" panose="020F0502020204030204" pitchFamily="34" charset="0"/>
                        <a:cs typeface="Calibri" panose="020F0502020204030204" pitchFamily="34" charset="0"/>
                      </a:endParaRPr>
                    </a:p>
                  </a:txBody>
                  <a:tcPr/>
                </a:tc>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solidFill>
                            <a:schemeClr val="tx2">
                              <a:lumMod val="75000"/>
                            </a:schemeClr>
                          </a:solidFill>
                          <a:latin typeface="Calibri" panose="020F0502020204030204" pitchFamily="34" charset="0"/>
                          <a:cs typeface="Calibri" panose="020F0502020204030204" pitchFamily="34" charset="0"/>
                        </a:rPr>
                        <a:t>שאילתות</a:t>
                      </a:r>
                      <a:r>
                        <a:rPr lang="he-IL" baseline="0" dirty="0" smtClean="0">
                          <a:solidFill>
                            <a:schemeClr val="tx2">
                              <a:lumMod val="75000"/>
                            </a:schemeClr>
                          </a:solidFill>
                          <a:latin typeface="Calibri" panose="020F0502020204030204" pitchFamily="34" charset="0"/>
                          <a:cs typeface="Calibri" panose="020F0502020204030204" pitchFamily="34" charset="0"/>
                        </a:rPr>
                        <a:t> </a:t>
                      </a:r>
                      <a:r>
                        <a:rPr lang="he-IL" b="1" baseline="0" dirty="0" smtClean="0">
                          <a:solidFill>
                            <a:schemeClr val="tx2">
                              <a:lumMod val="75000"/>
                            </a:schemeClr>
                          </a:solidFill>
                          <a:latin typeface="Calibri" panose="020F0502020204030204" pitchFamily="34" charset="0"/>
                          <a:cs typeface="Calibri" panose="020F0502020204030204" pitchFamily="34" charset="0"/>
                        </a:rPr>
                        <a:t>ממתינות למענה </a:t>
                      </a:r>
                      <a:r>
                        <a:rPr lang="he-IL" baseline="0" dirty="0" smtClean="0">
                          <a:solidFill>
                            <a:schemeClr val="tx2">
                              <a:lumMod val="75000"/>
                            </a:schemeClr>
                          </a:solidFill>
                          <a:latin typeface="Calibri" panose="020F0502020204030204" pitchFamily="34" charset="0"/>
                          <a:cs typeface="Calibri" panose="020F0502020204030204" pitchFamily="34" charset="0"/>
                        </a:rPr>
                        <a:t>עד 21 יום *</a:t>
                      </a:r>
                      <a:endParaRPr lang="he-IL" dirty="0" smtClean="0">
                        <a:solidFill>
                          <a:schemeClr val="tx2">
                            <a:lumMod val="75000"/>
                          </a:schemeClr>
                        </a:solidFill>
                        <a:latin typeface="Calibri" panose="020F0502020204030204" pitchFamily="34" charset="0"/>
                        <a:cs typeface="Calibri" panose="020F0502020204030204" pitchFamily="34" charset="0"/>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he-IL" dirty="0" smtClean="0">
                          <a:solidFill>
                            <a:schemeClr val="tx2">
                              <a:lumMod val="75000"/>
                            </a:schemeClr>
                          </a:solidFill>
                          <a:latin typeface="Calibri" panose="020F0502020204030204" pitchFamily="34" charset="0"/>
                          <a:cs typeface="Calibri" panose="020F0502020204030204" pitchFamily="34" charset="0"/>
                        </a:rPr>
                        <a:t>6%</a:t>
                      </a:r>
                    </a:p>
                  </a:txBody>
                  <a:tcPr/>
                </a:tc>
                <a:tc>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a:t>
                      </a:r>
                      <a:endParaRPr lang="he-IL" dirty="0">
                        <a:solidFill>
                          <a:schemeClr val="tx2">
                            <a:lumMod val="75000"/>
                          </a:schemeClr>
                        </a:solidFill>
                        <a:latin typeface="Calibri" panose="020F0502020204030204" pitchFamily="34" charset="0"/>
                        <a:cs typeface="Calibri" panose="020F0502020204030204" pitchFamily="34" charset="0"/>
                      </a:endParaRPr>
                    </a:p>
                  </a:txBody>
                  <a:tcPr anchor="ctr"/>
                </a:tc>
                <a:tc>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a:t>
                      </a:r>
                      <a:endParaRPr lang="he-IL" dirty="0">
                        <a:solidFill>
                          <a:schemeClr val="tx2">
                            <a:lumMod val="75000"/>
                          </a:schemeClr>
                        </a:solidFill>
                        <a:latin typeface="Calibri" panose="020F0502020204030204" pitchFamily="34" charset="0"/>
                        <a:cs typeface="Calibri" panose="020F0502020204030204" pitchFamily="34" charset="0"/>
                      </a:endParaRPr>
                    </a:p>
                  </a:txBody>
                  <a:tcPr/>
                </a:tc>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solidFill>
                            <a:schemeClr val="tx2">
                              <a:lumMod val="75000"/>
                            </a:schemeClr>
                          </a:solidFill>
                          <a:latin typeface="Calibri" panose="020F0502020204030204" pitchFamily="34" charset="0"/>
                          <a:cs typeface="Calibri" panose="020F0502020204030204" pitchFamily="34" charset="0"/>
                        </a:rPr>
                        <a:t>שאילתות </a:t>
                      </a:r>
                      <a:r>
                        <a:rPr lang="he-IL" b="1" baseline="0" dirty="0" smtClean="0">
                          <a:solidFill>
                            <a:schemeClr val="tx2">
                              <a:lumMod val="75000"/>
                            </a:schemeClr>
                          </a:solidFill>
                          <a:latin typeface="Calibri" panose="020F0502020204030204" pitchFamily="34" charset="0"/>
                          <a:cs typeface="Calibri" panose="020F0502020204030204" pitchFamily="34" charset="0"/>
                        </a:rPr>
                        <a:t>ממתינות למענה </a:t>
                      </a:r>
                      <a:r>
                        <a:rPr lang="he-IL" dirty="0" smtClean="0">
                          <a:solidFill>
                            <a:schemeClr val="tx2">
                              <a:lumMod val="75000"/>
                            </a:schemeClr>
                          </a:solidFill>
                          <a:latin typeface="Calibri" panose="020F0502020204030204" pitchFamily="34" charset="0"/>
                          <a:cs typeface="Calibri" panose="020F0502020204030204" pitchFamily="34" charset="0"/>
                        </a:rPr>
                        <a:t>בין 22 יום ל-45 יום *</a:t>
                      </a:r>
                    </a:p>
                  </a:txBody>
                  <a:tcPr/>
                </a:tc>
                <a:tc>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5%</a:t>
                      </a:r>
                      <a:endParaRPr lang="he-IL" dirty="0">
                        <a:solidFill>
                          <a:schemeClr val="tx2">
                            <a:lumMod val="75000"/>
                          </a:schemeClr>
                        </a:solidFill>
                        <a:latin typeface="Calibri" panose="020F0502020204030204" pitchFamily="34" charset="0"/>
                        <a:cs typeface="Calibri" panose="020F0502020204030204" pitchFamily="34" charset="0"/>
                      </a:endParaRPr>
                    </a:p>
                  </a:txBody>
                  <a:tcPr/>
                </a:tc>
                <a:tc>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a:t>
                      </a:r>
                      <a:endParaRPr lang="he-IL" dirty="0">
                        <a:solidFill>
                          <a:schemeClr val="tx2">
                            <a:lumMod val="75000"/>
                          </a:schemeClr>
                        </a:solidFill>
                        <a:latin typeface="Calibri" panose="020F0502020204030204" pitchFamily="34" charset="0"/>
                        <a:cs typeface="Calibri" panose="020F0502020204030204" pitchFamily="34" charset="0"/>
                      </a:endParaRPr>
                    </a:p>
                  </a:txBody>
                  <a:tcPr anchor="ctr"/>
                </a:tc>
                <a:tc>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a:t>
                      </a:r>
                      <a:endParaRPr lang="he-IL" dirty="0">
                        <a:solidFill>
                          <a:schemeClr val="tx2">
                            <a:lumMod val="75000"/>
                          </a:schemeClr>
                        </a:solidFill>
                        <a:latin typeface="Calibri" panose="020F0502020204030204" pitchFamily="34" charset="0"/>
                        <a:cs typeface="Calibri" panose="020F0502020204030204" pitchFamily="34" charset="0"/>
                      </a:endParaRPr>
                    </a:p>
                  </a:txBody>
                  <a:tcPr/>
                </a:tc>
              </a:tr>
              <a:tr h="370840">
                <a:tc>
                  <a:txBody>
                    <a:bodyPr/>
                    <a:lstStyle/>
                    <a:p>
                      <a:pPr rtl="1"/>
                      <a:r>
                        <a:rPr lang="he-IL" dirty="0" smtClean="0">
                          <a:solidFill>
                            <a:schemeClr val="tx2">
                              <a:lumMod val="75000"/>
                            </a:schemeClr>
                          </a:solidFill>
                          <a:latin typeface="Calibri" panose="020F0502020204030204" pitchFamily="34" charset="0"/>
                          <a:cs typeface="Calibri" panose="020F0502020204030204" pitchFamily="34" charset="0"/>
                        </a:rPr>
                        <a:t>שאילתות</a:t>
                      </a:r>
                      <a:r>
                        <a:rPr lang="he-IL" baseline="0" dirty="0" smtClean="0">
                          <a:solidFill>
                            <a:schemeClr val="tx2">
                              <a:lumMod val="75000"/>
                            </a:schemeClr>
                          </a:solidFill>
                          <a:latin typeface="Calibri" panose="020F0502020204030204" pitchFamily="34" charset="0"/>
                          <a:cs typeface="Calibri" panose="020F0502020204030204" pitchFamily="34" charset="0"/>
                        </a:rPr>
                        <a:t> </a:t>
                      </a:r>
                      <a:r>
                        <a:rPr lang="he-IL" b="1" baseline="0" dirty="0" smtClean="0">
                          <a:solidFill>
                            <a:schemeClr val="tx2">
                              <a:lumMod val="75000"/>
                            </a:schemeClr>
                          </a:solidFill>
                          <a:latin typeface="Calibri" panose="020F0502020204030204" pitchFamily="34" charset="0"/>
                          <a:cs typeface="Calibri" panose="020F0502020204030204" pitchFamily="34" charset="0"/>
                        </a:rPr>
                        <a:t>ממתינות למענה </a:t>
                      </a:r>
                      <a:r>
                        <a:rPr lang="he-IL" baseline="0" dirty="0" smtClean="0">
                          <a:solidFill>
                            <a:schemeClr val="tx2">
                              <a:lumMod val="75000"/>
                            </a:schemeClr>
                          </a:solidFill>
                          <a:latin typeface="Calibri" panose="020F0502020204030204" pitchFamily="34" charset="0"/>
                          <a:cs typeface="Calibri" panose="020F0502020204030204" pitchFamily="34" charset="0"/>
                        </a:rPr>
                        <a:t>לאחר למעלה מ-45 יום</a:t>
                      </a:r>
                      <a:endParaRPr lang="he-IL" dirty="0">
                        <a:solidFill>
                          <a:schemeClr val="tx2">
                            <a:lumMod val="75000"/>
                          </a:schemeClr>
                        </a:solidFill>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c>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1%</a:t>
                      </a:r>
                      <a:endParaRPr lang="he-IL" dirty="0">
                        <a:solidFill>
                          <a:schemeClr val="tx2">
                            <a:lumMod val="75000"/>
                          </a:schemeClr>
                        </a:solidFill>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c>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2%</a:t>
                      </a:r>
                      <a:endParaRPr lang="he-IL" dirty="0">
                        <a:solidFill>
                          <a:schemeClr val="tx2">
                            <a:lumMod val="75000"/>
                          </a:schemeClr>
                        </a:solidFill>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c>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a:t>
                      </a:r>
                      <a:endParaRPr lang="he-IL" dirty="0">
                        <a:solidFill>
                          <a:schemeClr val="tx2">
                            <a:lumMod val="75000"/>
                          </a:schemeClr>
                        </a:solidFill>
                        <a:latin typeface="Calibri" panose="020F0502020204030204" pitchFamily="34" charset="0"/>
                        <a:cs typeface="Calibri" panose="020F0502020204030204" pitchFamily="34" charset="0"/>
                      </a:endParaRPr>
                    </a:p>
                  </a:txBody>
                  <a:tcPr>
                    <a:lnB w="12700" cap="flat" cmpd="sng" algn="ctr">
                      <a:solidFill>
                        <a:schemeClr val="tx1"/>
                      </a:solidFill>
                      <a:prstDash val="solid"/>
                      <a:round/>
                      <a:headEnd type="none" w="med" len="med"/>
                      <a:tailEnd type="none" w="med" len="med"/>
                    </a:lnB>
                  </a:tcPr>
                </a:tc>
              </a:tr>
              <a:tr h="370840">
                <a:tc>
                  <a:txBody>
                    <a:bodyPr/>
                    <a:lstStyle/>
                    <a:p>
                      <a:pPr rtl="1"/>
                      <a:r>
                        <a:rPr lang="he-IL" sz="2000" b="1" dirty="0" smtClean="0">
                          <a:solidFill>
                            <a:schemeClr val="tx2">
                              <a:lumMod val="75000"/>
                            </a:schemeClr>
                          </a:solidFill>
                          <a:effectLst/>
                          <a:latin typeface="Calibri" panose="020F0502020204030204" pitchFamily="34" charset="0"/>
                          <a:cs typeface="Calibri" panose="020F0502020204030204" pitchFamily="34" charset="0"/>
                        </a:rPr>
                        <a:t>סה"כ</a:t>
                      </a:r>
                      <a:r>
                        <a:rPr lang="he-IL" sz="2000" b="1" baseline="0" dirty="0" smtClean="0">
                          <a:solidFill>
                            <a:schemeClr val="tx2">
                              <a:lumMod val="75000"/>
                            </a:schemeClr>
                          </a:solidFill>
                          <a:effectLst/>
                          <a:latin typeface="Calibri" panose="020F0502020204030204" pitchFamily="34" charset="0"/>
                          <a:cs typeface="Calibri" panose="020F0502020204030204" pitchFamily="34" charset="0"/>
                        </a:rPr>
                        <a:t> שאילתות שהוגשו</a:t>
                      </a:r>
                      <a:endParaRPr lang="he-IL" sz="2000" b="1" dirty="0">
                        <a:solidFill>
                          <a:schemeClr val="tx2">
                            <a:lumMod val="75000"/>
                          </a:schemeClr>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104</a:t>
                      </a:r>
                      <a:endParaRPr lang="he-IL" dirty="0">
                        <a:solidFill>
                          <a:schemeClr val="tx2">
                            <a:lumMod val="75000"/>
                          </a:schemeClr>
                        </a:solidFill>
                        <a:latin typeface="Calibri" panose="020F0502020204030204" pitchFamily="34" charset="0"/>
                        <a:cs typeface="Calibri" panose="020F0502020204030204"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97</a:t>
                      </a:r>
                      <a:endParaRPr lang="he-IL" dirty="0">
                        <a:solidFill>
                          <a:schemeClr val="tx2">
                            <a:lumMod val="75000"/>
                          </a:schemeClr>
                        </a:solidFill>
                        <a:latin typeface="Calibri" panose="020F0502020204030204" pitchFamily="34" charset="0"/>
                        <a:cs typeface="Calibri" panose="020F0502020204030204"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he-IL" dirty="0" smtClean="0">
                          <a:solidFill>
                            <a:schemeClr val="tx2">
                              <a:lumMod val="75000"/>
                            </a:schemeClr>
                          </a:solidFill>
                          <a:latin typeface="Calibri" panose="020F0502020204030204" pitchFamily="34" charset="0"/>
                          <a:cs typeface="Calibri" panose="020F0502020204030204" pitchFamily="34" charset="0"/>
                        </a:rPr>
                        <a:t>45</a:t>
                      </a:r>
                      <a:endParaRPr lang="he-IL" dirty="0">
                        <a:solidFill>
                          <a:schemeClr val="tx2">
                            <a:lumMod val="75000"/>
                          </a:schemeClr>
                        </a:solidFill>
                        <a:latin typeface="Calibri" panose="020F0502020204030204" pitchFamily="34" charset="0"/>
                        <a:cs typeface="Calibri" panose="020F0502020204030204"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8447180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965897" y="1034501"/>
            <a:ext cx="6593059" cy="615553"/>
          </a:xfrm>
          <a:prstGeom prst="rect">
            <a:avLst/>
          </a:prstGeom>
          <a:noFill/>
        </p:spPr>
        <p:txBody>
          <a:bodyPr wrap="square" rtlCol="1">
            <a:spAutoFit/>
          </a:bodyPr>
          <a:lstStyle/>
          <a:p>
            <a:r>
              <a:rPr lang="he-IL" sz="2800" b="1" dirty="0">
                <a:solidFill>
                  <a:schemeClr val="tx2">
                    <a:lumMod val="75000"/>
                  </a:schemeClr>
                </a:solidFill>
                <a:effectLst>
                  <a:outerShdw blurRad="38100" dist="38100" dir="2700000" algn="tl">
                    <a:srgbClr val="000000">
                      <a:alpha val="43137"/>
                    </a:srgbClr>
                  </a:outerShdw>
                </a:effectLst>
                <a:latin typeface="Gisha" panose="020B0502040204020203" pitchFamily="34" charset="-79"/>
                <a:cs typeface="Gisha" panose="020B0502040204020203" pitchFamily="34" charset="-79"/>
              </a:rPr>
              <a:t> </a:t>
            </a:r>
            <a:r>
              <a:rPr lang="he-IL" sz="3400" b="1" u="sng"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פרסום דו"ח התקשרויות רבעוני</a:t>
            </a:r>
          </a:p>
        </p:txBody>
      </p:sp>
      <p:graphicFrame>
        <p:nvGraphicFramePr>
          <p:cNvPr id="7" name="Table 6"/>
          <p:cNvGraphicFramePr>
            <a:graphicFrameLocks noGrp="1"/>
          </p:cNvGraphicFramePr>
          <p:nvPr>
            <p:extLst>
              <p:ext uri="{D42A27DB-BD31-4B8C-83A1-F6EECF244321}">
                <p14:modId xmlns:p14="http://schemas.microsoft.com/office/powerpoint/2010/main" val="2017797346"/>
              </p:ext>
            </p:extLst>
          </p:nvPr>
        </p:nvGraphicFramePr>
        <p:xfrm>
          <a:off x="1528689" y="2197614"/>
          <a:ext cx="10030267" cy="1691640"/>
        </p:xfrm>
        <a:graphic>
          <a:graphicData uri="http://schemas.openxmlformats.org/drawingml/2006/table">
            <a:tbl>
              <a:tblPr rtl="1" firstRow="1" bandRow="1">
                <a:tableStyleId>{5C22544A-7EE6-4342-B048-85BDC9FD1C3A}</a:tableStyleId>
              </a:tblPr>
              <a:tblGrid>
                <a:gridCol w="2164955"/>
                <a:gridCol w="1123616"/>
                <a:gridCol w="1123616"/>
                <a:gridCol w="1123616"/>
                <a:gridCol w="1123616"/>
                <a:gridCol w="1123616"/>
                <a:gridCol w="1123616"/>
                <a:gridCol w="1123616"/>
              </a:tblGrid>
              <a:tr h="370840">
                <a:tc>
                  <a:txBody>
                    <a:bodyPr/>
                    <a:lstStyle/>
                    <a:p>
                      <a:pPr rtl="1"/>
                      <a:r>
                        <a:rPr lang="he-IL" dirty="0" smtClean="0">
                          <a:latin typeface="Gisha" panose="020B0502040204020203" pitchFamily="34" charset="-79"/>
                          <a:cs typeface="Gisha" panose="020B0502040204020203" pitchFamily="34" charset="-79"/>
                        </a:rPr>
                        <a:t>הנושא</a:t>
                      </a:r>
                      <a:endParaRPr lang="he-IL" dirty="0">
                        <a:latin typeface="Gisha" panose="020B0502040204020203" pitchFamily="34" charset="-79"/>
                        <a:cs typeface="Gisha" panose="020B0502040204020203" pitchFamily="34" charset="-79"/>
                      </a:endParaRPr>
                    </a:p>
                  </a:txBody>
                  <a:tcPr/>
                </a:tc>
                <a:tc>
                  <a:txBody>
                    <a:bodyPr/>
                    <a:lstStyle/>
                    <a:p>
                      <a:pPr marL="0" algn="ctr" defTabSz="914400" rtl="1" eaLnBrk="1" latinLnBrk="0" hangingPunct="1"/>
                      <a:r>
                        <a:rPr lang="he-IL" sz="1600" b="1" kern="1200" dirty="0" smtClean="0">
                          <a:solidFill>
                            <a:schemeClr val="lt1"/>
                          </a:solidFill>
                          <a:latin typeface="Gisha" panose="020B0502040204020203" pitchFamily="34" charset="-79"/>
                          <a:ea typeface="+mn-ea"/>
                          <a:cs typeface="Gisha" panose="020B0502040204020203" pitchFamily="34" charset="-79"/>
                        </a:rPr>
                        <a:t>2016 – רבעון 1</a:t>
                      </a:r>
                      <a:endParaRPr lang="en-US" sz="1600" b="1" kern="1200" dirty="0">
                        <a:solidFill>
                          <a:schemeClr val="lt1"/>
                        </a:solidFill>
                        <a:latin typeface="Gisha" panose="020B0502040204020203" pitchFamily="34" charset="-79"/>
                        <a:ea typeface="+mn-ea"/>
                        <a:cs typeface="Gisha" panose="020B0502040204020203" pitchFamily="34" charset="-79"/>
                      </a:endParaRPr>
                    </a:p>
                  </a:txBody>
                  <a:tcPr anchor="ctr"/>
                </a:tc>
                <a:tc>
                  <a:txBody>
                    <a:bodyPr/>
                    <a:lstStyle/>
                    <a:p>
                      <a:pPr marL="0" algn="ctr" defTabSz="914400" rtl="1" eaLnBrk="1" latinLnBrk="0" hangingPunct="1"/>
                      <a:r>
                        <a:rPr lang="he-IL" sz="1600" b="1" kern="1200" dirty="0" smtClean="0">
                          <a:solidFill>
                            <a:schemeClr val="lt1"/>
                          </a:solidFill>
                          <a:latin typeface="Gisha" panose="020B0502040204020203" pitchFamily="34" charset="-79"/>
                          <a:ea typeface="+mn-ea"/>
                          <a:cs typeface="Gisha" panose="020B0502040204020203" pitchFamily="34" charset="-79"/>
                        </a:rPr>
                        <a:t>2016 – רבעון 2</a:t>
                      </a:r>
                      <a:endParaRPr lang="en-US" sz="1600" b="1" kern="1200" dirty="0">
                        <a:solidFill>
                          <a:schemeClr val="lt1"/>
                        </a:solidFill>
                        <a:latin typeface="Gisha" panose="020B0502040204020203" pitchFamily="34" charset="-79"/>
                        <a:ea typeface="+mn-ea"/>
                        <a:cs typeface="Gisha" panose="020B0502040204020203" pitchFamily="34" charset="-79"/>
                      </a:endParaRPr>
                    </a:p>
                  </a:txBody>
                  <a:tcPr anchor="ctr"/>
                </a:tc>
                <a:tc>
                  <a:txBody>
                    <a:bodyPr/>
                    <a:lstStyle/>
                    <a:p>
                      <a:pPr marL="0" algn="ctr" defTabSz="914400" rtl="1" eaLnBrk="1" latinLnBrk="0" hangingPunct="1"/>
                      <a:r>
                        <a:rPr lang="he-IL" sz="1600" b="1" kern="1200" dirty="0" smtClean="0">
                          <a:solidFill>
                            <a:schemeClr val="lt1"/>
                          </a:solidFill>
                          <a:latin typeface="Gisha" panose="020B0502040204020203" pitchFamily="34" charset="-79"/>
                          <a:ea typeface="+mn-ea"/>
                          <a:cs typeface="Gisha" panose="020B0502040204020203" pitchFamily="34" charset="-79"/>
                        </a:rPr>
                        <a:t>2016 – רבעון 3</a:t>
                      </a:r>
                      <a:endParaRPr lang="en-US" sz="1600" b="1" kern="1200" dirty="0">
                        <a:solidFill>
                          <a:schemeClr val="lt1"/>
                        </a:solidFill>
                        <a:latin typeface="Gisha" panose="020B0502040204020203" pitchFamily="34" charset="-79"/>
                        <a:ea typeface="+mn-ea"/>
                        <a:cs typeface="Gisha" panose="020B0502040204020203" pitchFamily="34" charset="-79"/>
                      </a:endParaRPr>
                    </a:p>
                  </a:txBody>
                  <a:tcPr anchor="ctr"/>
                </a:tc>
                <a:tc>
                  <a:txBody>
                    <a:bodyPr/>
                    <a:lstStyle/>
                    <a:p>
                      <a:pPr marL="0" algn="ctr" defTabSz="914400" rtl="1" eaLnBrk="1" latinLnBrk="0" hangingPunct="1"/>
                      <a:r>
                        <a:rPr lang="he-IL" sz="1600" b="1" kern="1200" dirty="0" smtClean="0">
                          <a:solidFill>
                            <a:schemeClr val="lt1"/>
                          </a:solidFill>
                          <a:latin typeface="Gisha" panose="020B0502040204020203" pitchFamily="34" charset="-79"/>
                          <a:ea typeface="+mn-ea"/>
                          <a:cs typeface="Gisha" panose="020B0502040204020203" pitchFamily="34" charset="-79"/>
                        </a:rPr>
                        <a:t>2016 – רבעון 4</a:t>
                      </a:r>
                      <a:endParaRPr lang="en-US" sz="1600" b="1" kern="1200" dirty="0">
                        <a:solidFill>
                          <a:schemeClr val="lt1"/>
                        </a:solidFill>
                        <a:latin typeface="Gisha" panose="020B0502040204020203" pitchFamily="34" charset="-79"/>
                        <a:ea typeface="+mn-ea"/>
                        <a:cs typeface="Gisha" panose="020B0502040204020203" pitchFamily="34" charset="-79"/>
                      </a:endParaRPr>
                    </a:p>
                  </a:txBody>
                  <a:tcPr anchor="ctr"/>
                </a:tc>
                <a:tc>
                  <a:txBody>
                    <a:bodyPr/>
                    <a:lstStyle/>
                    <a:p>
                      <a:pPr marL="0" algn="ctr" defTabSz="914400" rtl="1" eaLnBrk="1" latinLnBrk="0" hangingPunct="1"/>
                      <a:r>
                        <a:rPr lang="he-IL" sz="1600" b="1" kern="1200" dirty="0" smtClean="0">
                          <a:solidFill>
                            <a:schemeClr val="lt1"/>
                          </a:solidFill>
                          <a:latin typeface="Gisha" panose="020B0502040204020203" pitchFamily="34" charset="-79"/>
                          <a:ea typeface="+mn-ea"/>
                          <a:cs typeface="Gisha" panose="020B0502040204020203" pitchFamily="34" charset="-79"/>
                        </a:rPr>
                        <a:t>2017 – רבעון 1</a:t>
                      </a:r>
                      <a:endParaRPr lang="en-US" sz="1600" b="1" kern="1200" dirty="0">
                        <a:solidFill>
                          <a:schemeClr val="lt1"/>
                        </a:solidFill>
                        <a:latin typeface="Gisha" panose="020B0502040204020203" pitchFamily="34" charset="-79"/>
                        <a:ea typeface="+mn-ea"/>
                        <a:cs typeface="Gisha" panose="020B0502040204020203" pitchFamily="34" charset="-79"/>
                      </a:endParaRPr>
                    </a:p>
                  </a:txBody>
                  <a:tcPr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he-IL" sz="1600" b="1" kern="1200" dirty="0" smtClean="0">
                          <a:solidFill>
                            <a:schemeClr val="lt1"/>
                          </a:solidFill>
                          <a:latin typeface="Gisha" panose="020B0502040204020203" pitchFamily="34" charset="-79"/>
                          <a:ea typeface="+mn-ea"/>
                          <a:cs typeface="Gisha" panose="020B0502040204020203" pitchFamily="34" charset="-79"/>
                        </a:rPr>
                        <a:t>2017 – רבעון 2</a:t>
                      </a:r>
                      <a:endParaRPr lang="en-US" sz="1600" b="1" kern="1200" dirty="0" smtClean="0">
                        <a:solidFill>
                          <a:schemeClr val="lt1"/>
                        </a:solidFill>
                        <a:latin typeface="Gisha" panose="020B0502040204020203" pitchFamily="34" charset="-79"/>
                        <a:ea typeface="+mn-ea"/>
                        <a:cs typeface="Gisha" panose="020B0502040204020203" pitchFamily="34" charset="-79"/>
                      </a:endParaRPr>
                    </a:p>
                  </a:txBody>
                  <a:tcPr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he-IL" sz="1600" b="1" kern="1200" dirty="0" smtClean="0">
                          <a:solidFill>
                            <a:schemeClr val="lt1"/>
                          </a:solidFill>
                          <a:latin typeface="Gisha" panose="020B0502040204020203" pitchFamily="34" charset="-79"/>
                          <a:ea typeface="+mn-ea"/>
                          <a:cs typeface="Gisha" panose="020B0502040204020203" pitchFamily="34" charset="-79"/>
                        </a:rPr>
                        <a:t>2017 – רבעון 3</a:t>
                      </a:r>
                      <a:endParaRPr lang="en-US" sz="1600" b="1" kern="1200" dirty="0" smtClean="0">
                        <a:solidFill>
                          <a:schemeClr val="lt1"/>
                        </a:solidFill>
                        <a:latin typeface="Gisha" panose="020B0502040204020203" pitchFamily="34" charset="-79"/>
                        <a:ea typeface="+mn-ea"/>
                        <a:cs typeface="Gisha" panose="020B0502040204020203" pitchFamily="34" charset="-79"/>
                      </a:endParaRPr>
                    </a:p>
                  </a:txBody>
                  <a:tcPr anchor="ctr"/>
                </a:tc>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rPr>
                        <a:t>פורסם באופן מלא</a:t>
                      </a:r>
                    </a:p>
                  </a:txBody>
                  <a:tcPr/>
                </a:tc>
                <a:tc>
                  <a:txBody>
                    <a:bodyPr/>
                    <a:lstStyle/>
                    <a:p>
                      <a:pPr algn="ctr" rtl="1"/>
                      <a:r>
                        <a:rPr lang="en-US" dirty="0" smtClean="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rPr>
                        <a:t>V</a:t>
                      </a:r>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r>
                        <a:rPr lang="en-US" dirty="0" smtClean="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rPr>
                        <a:t>V</a:t>
                      </a:r>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r>
                        <a:rPr lang="en-US" dirty="0" smtClean="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rPr>
                        <a:t>V</a:t>
                      </a:r>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r>
                        <a:rPr lang="en-US" dirty="0" smtClean="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rPr>
                        <a:t>V</a:t>
                      </a:r>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r>
                        <a:rPr lang="en-US" dirty="0" smtClean="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rPr>
                        <a:t>V</a:t>
                      </a:r>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dirty="0" smtClean="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rPr>
                        <a:t>V</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dirty="0" smtClean="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rPr>
                        <a:t>V</a:t>
                      </a:r>
                      <a:endParaRPr lang="he-IL" dirty="0" smtClean="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dirty="0" smtClean="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rPr>
                        <a:t>פורסם חלקית</a:t>
                      </a: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r>
              <a:tr h="370840">
                <a:tc>
                  <a:txBody>
                    <a:bodyPr/>
                    <a:lstStyle/>
                    <a:p>
                      <a:pPr rtl="1"/>
                      <a:r>
                        <a:rPr lang="he-IL" dirty="0" smtClean="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rPr>
                        <a:t>לא פורסם</a:t>
                      </a:r>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c>
                  <a:txBody>
                    <a:bodyPr/>
                    <a:lstStyle/>
                    <a:p>
                      <a:pPr algn="ctr" rtl="1"/>
                      <a:endParaRPr lang="he-IL" dirty="0">
                        <a:solidFill>
                          <a:schemeClr val="tx2">
                            <a:lumMod val="75000"/>
                          </a:schemeClr>
                        </a:solidFill>
                        <a:latin typeface="Gisha" panose="020B0502040204020203" pitchFamily="34" charset="-79"/>
                        <a:ea typeface="Arial Unicode MS" panose="020B0604020202020204" pitchFamily="34" charset="-128"/>
                        <a:cs typeface="Gisha" panose="020B0502040204020203" pitchFamily="34" charset="-79"/>
                      </a:endParaRPr>
                    </a:p>
                  </a:txBody>
                  <a:tcPr/>
                </a:tc>
              </a:tr>
            </a:tbl>
          </a:graphicData>
        </a:graphic>
      </p:graphicFrame>
      <p:sp>
        <p:nvSpPr>
          <p:cNvPr id="8" name="TextBox 7"/>
          <p:cNvSpPr txBox="1"/>
          <p:nvPr/>
        </p:nvSpPr>
        <p:spPr>
          <a:xfrm>
            <a:off x="4787318" y="772891"/>
            <a:ext cx="703384"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9" name="TextBox 8"/>
          <p:cNvSpPr txBox="1"/>
          <p:nvPr/>
        </p:nvSpPr>
        <p:spPr>
          <a:xfrm>
            <a:off x="11380764" y="5250302"/>
            <a:ext cx="600221" cy="523220"/>
          </a:xfrm>
          <a:prstGeom prst="rect">
            <a:avLst/>
          </a:prstGeom>
          <a:noFill/>
        </p:spPr>
        <p:txBody>
          <a:bodyPr wrap="square" rtlCol="1">
            <a:spAutoFit/>
          </a:bodyPr>
          <a:lstStyle/>
          <a:p>
            <a:r>
              <a:rPr lang="he-IL" sz="2800" dirty="0" smtClean="0">
                <a:solidFill>
                  <a:schemeClr val="accent3">
                    <a:lumMod val="75000"/>
                  </a:schemeClr>
                </a:solidFill>
                <a:latin typeface="Calibri" panose="020F0502020204030204" pitchFamily="34" charset="0"/>
                <a:cs typeface="Calibri" panose="020F0502020204030204" pitchFamily="34" charset="0"/>
              </a:rPr>
              <a:t>(*)</a:t>
            </a:r>
            <a:endParaRPr lang="he-IL" sz="2800" dirty="0">
              <a:solidFill>
                <a:schemeClr val="accent3">
                  <a:lumMod val="75000"/>
                </a:schemeClr>
              </a:solidFill>
              <a:latin typeface="Calibri" panose="020F0502020204030204" pitchFamily="34" charset="0"/>
              <a:cs typeface="Calibri" panose="020F0502020204030204" pitchFamily="34" charset="0"/>
            </a:endParaRPr>
          </a:p>
        </p:txBody>
      </p:sp>
      <p:sp>
        <p:nvSpPr>
          <p:cNvPr id="10" name="TextBox 9"/>
          <p:cNvSpPr txBox="1"/>
          <p:nvPr/>
        </p:nvSpPr>
        <p:spPr>
          <a:xfrm>
            <a:off x="4612943" y="5441576"/>
            <a:ext cx="6946013" cy="369332"/>
          </a:xfrm>
          <a:prstGeom prst="rect">
            <a:avLst/>
          </a:prstGeom>
          <a:noFill/>
        </p:spPr>
        <p:txBody>
          <a:bodyPr wrap="square" rtlCol="1">
            <a:spAutoFit/>
          </a:bodyPr>
          <a:lstStyle/>
          <a:p>
            <a:r>
              <a:rPr lang="he-IL" dirty="0" smtClean="0">
                <a:solidFill>
                  <a:schemeClr val="tx2">
                    <a:lumMod val="75000"/>
                  </a:schemeClr>
                </a:solidFill>
                <a:latin typeface="Gisha" panose="020B0502040204020203" pitchFamily="34" charset="-79"/>
                <a:cs typeface="Gisha" panose="020B0502040204020203" pitchFamily="34" charset="-79"/>
              </a:rPr>
              <a:t>מפורסם באתר האינטרנט של היחידה הממשלתית לחופש המידע</a:t>
            </a:r>
            <a:endParaRPr lang="he-IL" dirty="0">
              <a:solidFill>
                <a:schemeClr val="tx2">
                  <a:lumMod val="75000"/>
                </a:schemeClr>
              </a:solidFill>
              <a:latin typeface="Gisha" panose="020B0502040204020203" pitchFamily="34" charset="-79"/>
              <a:cs typeface="Gisha" panose="020B0502040204020203" pitchFamily="34" charset="-79"/>
            </a:endParaRPr>
          </a:p>
        </p:txBody>
      </p:sp>
      <p:grpSp>
        <p:nvGrpSpPr>
          <p:cNvPr id="11" name="קבוצה 10"/>
          <p:cNvGrpSpPr/>
          <p:nvPr/>
        </p:nvGrpSpPr>
        <p:grpSpPr>
          <a:xfrm>
            <a:off x="96133" y="5325289"/>
            <a:ext cx="3274864" cy="1532711"/>
            <a:chOff x="4135870" y="3747202"/>
            <a:chExt cx="3529095" cy="1647825"/>
          </a:xfrm>
        </p:grpSpPr>
        <p:pic>
          <p:nvPicPr>
            <p:cNvPr id="12" name="תמונה 11"/>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13" name="TextBox 12"/>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sp>
        <p:nvSpPr>
          <p:cNvPr id="15" name="מלבן 14"/>
          <p:cNvSpPr/>
          <p:nvPr/>
        </p:nvSpPr>
        <p:spPr>
          <a:xfrm>
            <a:off x="918097" y="6497770"/>
            <a:ext cx="11240960" cy="338554"/>
          </a:xfrm>
          <a:prstGeom prst="rect">
            <a:avLst/>
          </a:prstGeom>
        </p:spPr>
        <p:txBody>
          <a:bodyPr wrap="square">
            <a:spAutoFit/>
          </a:bodyPr>
          <a:lstStyle/>
          <a:p>
            <a:pPr lvl="0"/>
            <a:r>
              <a:rPr lang="he-IL" sz="1600" b="1" dirty="0" smtClean="0">
                <a:solidFill>
                  <a:schemeClr val="accent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נתונים שהתבקשו על ידי הוועדה</a:t>
            </a:r>
            <a:endParaRPr lang="he-IL" sz="1600" b="1" dirty="0" smtClean="0">
              <a:solidFill>
                <a:schemeClr val="tx2">
                  <a:lumMod val="75000"/>
                </a:schemeClr>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254250539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29605" y="1656718"/>
            <a:ext cx="10687579" cy="1938992"/>
          </a:xfrm>
          <a:prstGeom prst="rect">
            <a:avLst/>
          </a:prstGeom>
          <a:noFill/>
        </p:spPr>
        <p:txBody>
          <a:bodyPr wrap="square" numCol="1" rtlCol="1">
            <a:spAutoFit/>
          </a:bodyPr>
          <a:lstStyle/>
          <a:p>
            <a:r>
              <a:rPr lang="he-IL" sz="4400" b="1" dirty="0" smtClean="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rPr>
              <a:t>משרד הבריאות ימשיך לפעול לקידום והנגשה של מידע בכלל ומאגרי מידע בפרט</a:t>
            </a:r>
            <a:endParaRPr lang="he-IL" sz="4400" b="1" dirty="0">
              <a:solidFill>
                <a:schemeClr val="tx2">
                  <a:lumMod val="75000"/>
                </a:schemeClr>
              </a:solidFill>
              <a:effectLst>
                <a:outerShdw blurRad="38100" dist="38100" dir="2700000" algn="tl">
                  <a:srgbClr val="000000">
                    <a:alpha val="43137"/>
                  </a:srgbClr>
                </a:outerShdw>
              </a:effectLst>
              <a:latin typeface="Gisha" panose="020B0502040204020203" pitchFamily="34" charset="-79"/>
              <a:ea typeface="Arial Unicode MS" panose="020B0604020202020204" pitchFamily="34" charset="-128"/>
              <a:cs typeface="Gisha" panose="020B0502040204020203" pitchFamily="34" charset="-79"/>
            </a:endParaRPr>
          </a:p>
          <a:p>
            <a:pPr marL="446088" lvl="0" indent="-446088" algn="just"/>
            <a:endParaRPr lang="he-IL" sz="3200" dirty="0" smtClean="0">
              <a:solidFill>
                <a:schemeClr val="accent3">
                  <a:lumMod val="75000"/>
                </a:schemeClr>
              </a:solidFill>
              <a:latin typeface="Gisha" panose="020B0502040204020203" pitchFamily="34" charset="-79"/>
              <a:ea typeface="Arial Unicode MS" panose="020B0604020202020204" pitchFamily="34" charset="-128"/>
              <a:cs typeface="Gisha" panose="020B0502040204020203" pitchFamily="34" charset="-79"/>
            </a:endParaRPr>
          </a:p>
        </p:txBody>
      </p:sp>
      <p:grpSp>
        <p:nvGrpSpPr>
          <p:cNvPr id="5" name="קבוצה 4"/>
          <p:cNvGrpSpPr/>
          <p:nvPr/>
        </p:nvGrpSpPr>
        <p:grpSpPr>
          <a:xfrm>
            <a:off x="96133" y="5325289"/>
            <a:ext cx="3274864" cy="1532711"/>
            <a:chOff x="4135870" y="3747202"/>
            <a:chExt cx="3529095" cy="1647825"/>
          </a:xfrm>
        </p:grpSpPr>
        <p:pic>
          <p:nvPicPr>
            <p:cNvPr id="7" name="תמונה 6"/>
            <p:cNvPicPr>
              <a:picLocks noChangeAspect="1"/>
            </p:cNvPicPr>
            <p:nvPr/>
          </p:nvPicPr>
          <p:blipFill>
            <a:blip r:embed="rId2">
              <a:extLst>
                <a:ext uri="{BEBA8EAE-BF5A-486C-A8C5-ECC9F3942E4B}">
                  <a14:imgProps xmlns:a14="http://schemas.microsoft.com/office/drawing/2010/main">
                    <a14:imgLayer r:embed="rId3">
                      <a14:imgEffect>
                        <a14:backgroundRemoval t="0" b="100000" l="45172" r="100000"/>
                      </a14:imgEffect>
                    </a14:imgLayer>
                  </a14:imgProps>
                </a:ext>
                <a:ext uri="{28A0092B-C50C-407E-A947-70E740481C1C}">
                  <a14:useLocalDpi xmlns:a14="http://schemas.microsoft.com/office/drawing/2010/main" val="0"/>
                </a:ext>
              </a:extLst>
            </a:blip>
            <a:stretch>
              <a:fillRect/>
            </a:stretch>
          </p:blipFill>
          <p:spPr>
            <a:xfrm>
              <a:off x="4902714" y="3747202"/>
              <a:ext cx="2762251" cy="1647825"/>
            </a:xfrm>
            <a:prstGeom prst="rect">
              <a:avLst/>
            </a:prstGeom>
          </p:spPr>
        </p:pic>
        <p:sp>
          <p:nvSpPr>
            <p:cNvPr id="8" name="TextBox 7"/>
            <p:cNvSpPr txBox="1"/>
            <p:nvPr/>
          </p:nvSpPr>
          <p:spPr>
            <a:xfrm>
              <a:off x="4135870" y="4217177"/>
              <a:ext cx="2147977" cy="707886"/>
            </a:xfrm>
            <a:prstGeom prst="rect">
              <a:avLst/>
            </a:prstGeom>
            <a:noFill/>
          </p:spPr>
          <p:txBody>
            <a:bodyPr wrap="square" rtlCol="1">
              <a:spAutoFit/>
            </a:bodyPr>
            <a:lstStyle/>
            <a:p>
              <a:r>
                <a:rPr lang="he-IL" sz="2400" b="1" dirty="0" smtClean="0">
                  <a:solidFill>
                    <a:schemeClr val="tx2">
                      <a:lumMod val="75000"/>
                    </a:schemeClr>
                  </a:solidFill>
                  <a:effectLst>
                    <a:outerShdw blurRad="38100" dist="38100" dir="2700000" algn="tl">
                      <a:srgbClr val="000000">
                        <a:alpha val="43137"/>
                      </a:srgbClr>
                    </a:outerShdw>
                  </a:effectLst>
                </a:rPr>
                <a:t>משרד הבריאות</a:t>
              </a:r>
            </a:p>
            <a:p>
              <a:pPr algn="ctr"/>
              <a:r>
                <a:rPr lang="he-IL" sz="1600" dirty="0" smtClean="0">
                  <a:effectLst>
                    <a:outerShdw blurRad="38100" dist="38100" dir="2700000" algn="tl">
                      <a:srgbClr val="000000">
                        <a:alpha val="43137"/>
                      </a:srgbClr>
                    </a:outerShdw>
                  </a:effectLst>
                </a:rPr>
                <a:t>לחיים בריאים יותר</a:t>
              </a:r>
              <a:endParaRPr lang="he-IL" sz="1600" dirty="0">
                <a:effectLst>
                  <a:outerShdw blurRad="38100" dist="38100" dir="2700000" algn="tl">
                    <a:srgbClr val="000000">
                      <a:alpha val="43137"/>
                    </a:srgbClr>
                  </a:outerShdw>
                </a:effectLst>
              </a:endParaRPr>
            </a:p>
          </p:txBody>
        </p:sp>
      </p:gr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09905" y="3985847"/>
            <a:ext cx="2928083" cy="2678884"/>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294932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זרימה">
  <a:themeElements>
    <a:clrScheme name="זרימה">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זרימה">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זרימה">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2EA689E-217A-4AB0-8C5D-51A21D67A8B1}"/>
</file>

<file path=customXml/itemProps2.xml><?xml version="1.0" encoding="utf-8"?>
<ds:datastoreItem xmlns:ds="http://schemas.openxmlformats.org/officeDocument/2006/customXml" ds:itemID="{7BE39BDA-35EC-4E9A-BC55-EDBCC7A4E088}"/>
</file>

<file path=customXml/itemProps3.xml><?xml version="1.0" encoding="utf-8"?>
<ds:datastoreItem xmlns:ds="http://schemas.openxmlformats.org/officeDocument/2006/customXml" ds:itemID="{208ACDDD-E4ED-4A49-A56E-FFF2318483B2}"/>
</file>

<file path=docProps/app.xml><?xml version="1.0" encoding="utf-8"?>
<Properties xmlns="http://schemas.openxmlformats.org/officeDocument/2006/extended-properties" xmlns:vt="http://schemas.openxmlformats.org/officeDocument/2006/docPropsVTypes">
  <Template>Flow</Template>
  <TotalTime>14602</TotalTime>
  <Words>3325</Words>
  <Application>Microsoft Office PowerPoint</Application>
  <PresentationFormat>מותאם אישית</PresentationFormat>
  <Paragraphs>643</Paragraphs>
  <Slides>64</Slides>
  <Notes>7</Notes>
  <HiddenSlides>0</HiddenSlides>
  <MMClips>0</MMClips>
  <ScaleCrop>false</ScaleCrop>
  <HeadingPairs>
    <vt:vector size="4" baseType="variant">
      <vt:variant>
        <vt:lpstr>ערכת נושא</vt:lpstr>
      </vt:variant>
      <vt:variant>
        <vt:i4>7</vt:i4>
      </vt:variant>
      <vt:variant>
        <vt:lpstr>כותרות שקופיות</vt:lpstr>
      </vt:variant>
      <vt:variant>
        <vt:i4>64</vt:i4>
      </vt:variant>
    </vt:vector>
  </HeadingPairs>
  <TitlesOfParts>
    <vt:vector size="71" baseType="lpstr">
      <vt:lpstr>זרימה</vt:lpstr>
      <vt:lpstr>Office Theme</vt:lpstr>
      <vt:lpstr>1_Office Theme</vt:lpstr>
      <vt:lpstr>2_Office Theme</vt:lpstr>
      <vt:lpstr>3_Office Theme</vt:lpstr>
      <vt:lpstr>4_Office Theme</vt:lpstr>
      <vt:lpstr>5_Office Theme</vt:lpstr>
      <vt:lpstr>מצגת של PowerPoint</vt:lpstr>
      <vt:lpstr>מצגת של PowerPoint</vt:lpstr>
      <vt:lpstr>מצגת של PowerPoint</vt:lpstr>
      <vt:lpstr>מצגת של PowerPoint</vt:lpstr>
      <vt:lpstr>חיזוק מערכת הבריאות הציבורית</vt:lpstr>
      <vt:lpstr>קידום אורח חיים בריא, רפואה מונעת וסביבה בריאה</vt:lpstr>
      <vt:lpstr>חיזוק היסודות –  איתנות מערכת הבריאות</vt:lpstr>
      <vt:lpstr>מערכת הבריאות  בהתאם לאתגרי העתיד</vt:lpstr>
      <vt:lpstr>המטופל במרכז</vt:lpstr>
      <vt:lpstr>קידום איכות ושקיפות  במערכת הבריאות</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אורח</dc:creator>
  <cp:lastModifiedBy>ענת אילוז עו'ד</cp:lastModifiedBy>
  <cp:revision>500</cp:revision>
  <cp:lastPrinted>2017-11-09T09:58:33Z</cp:lastPrinted>
  <dcterms:created xsi:type="dcterms:W3CDTF">2017-07-06T09:47:58Z</dcterms:created>
  <dcterms:modified xsi:type="dcterms:W3CDTF">2017-11-21T06:48:20Z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2021087</vt:r8>
  </property>
</Properties>
</file>