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18.xml" ContentType="application/vnd.openxmlformats-officedocument.presentationml.slide+xml"/>
  <Override PartName="/ppt/slides/slide9.xml" ContentType="application/vnd.openxmlformats-officedocument.presentationml.slide+xml"/>
  <Override PartName="/ppt/slides/slide17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5.xml" ContentType="application/vnd.openxmlformats-officedocument.presentationml.slide+xml"/>
  <Override PartName="/ppt/slides/slide10.xml" ContentType="application/vnd.openxmlformats-officedocument.presentationml.slide+xml"/>
  <Override PartName="/ppt/slides/slide31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19.xml" ContentType="application/vnd.openxmlformats-officedocument.presentationml.slide+xml"/>
  <Override PartName="/ppt/slides/slide27.xml" ContentType="application/vnd.openxmlformats-officedocument.presentationml.slide+xml"/>
  <Override PartName="/ppt/slides/slide30.xml" ContentType="application/vnd.openxmlformats-officedocument.presentationml.slide+xml"/>
  <Override PartName="/ppt/slides/slide26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Masters/slideMaster2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3.xml" ContentType="application/vnd.openxmlformats-officedocument.presentationml.slideLayout+xml"/>
  <Override PartName="/ppt/diagrams/drawing1.xml" ContentType="application/vnd.ms-office.drawingml.diagramDrawing+xml"/>
  <Override PartName="/ppt/charts/chart4.xml" ContentType="application/vnd.openxmlformats-officedocument.drawingml.chart+xml"/>
  <Override PartName="/ppt/theme/themeOverride3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7.xml" ContentType="application/vnd.openxmlformats-officedocument.drawingml.chart+xml"/>
  <Override PartName="/ppt/theme/themeOverride6.xml" ContentType="application/vnd.openxmlformats-officedocument.themeOverride+xml"/>
  <Override PartName="/ppt/charts/chart6.xml" ContentType="application/vnd.openxmlformats-officedocument.drawingml.chart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1.xml" ContentType="application/vnd.openxmlformats-officedocument.drawingml.chart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Masters/notesMaster1.xml" ContentType="application/vnd.openxmlformats-officedocument.presentationml.notesMaster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handoutMasters/handoutMaster1.xml" ContentType="application/vnd.openxmlformats-officedocument.presentationml.handoutMaster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theme/themeOverride10.xml" ContentType="application/vnd.openxmlformats-officedocument.themeOverride+xml"/>
  <Override PartName="/ppt/charts/chart10.xml" ContentType="application/vnd.openxmlformats-officedocument.drawingml.chart+xml"/>
  <Override PartName="/ppt/theme/themeOverride9.xml" ContentType="application/vnd.openxmlformats-officedocument.themeOverride+xml"/>
  <Override PartName="/ppt/charts/chart9.xml" ContentType="application/vnd.openxmlformats-officedocument.drawingml.chart+xml"/>
  <Override PartName="/ppt/charts/chart8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theme/themeOverride13.xml" ContentType="application/vnd.openxmlformats-officedocument.themeOverride+xml"/>
  <Override PartName="/ppt/charts/chart13.xml" ContentType="application/vnd.openxmlformats-officedocument.drawingml.chart+xml"/>
  <Override PartName="/ppt/theme/themeOverride12.xml" ContentType="application/vnd.openxmlformats-officedocument.themeOverride+xml"/>
  <Override PartName="/ppt/theme/themeOverride11.xml" ContentType="application/vnd.openxmlformats-officedocument.themeOverr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85" r:id="rId2"/>
  </p:sldMasterIdLst>
  <p:notesMasterIdLst>
    <p:notesMasterId r:id="rId34"/>
  </p:notesMasterIdLst>
  <p:handoutMasterIdLst>
    <p:handoutMasterId r:id="rId35"/>
  </p:handoutMasterIdLst>
  <p:sldIdLst>
    <p:sldId id="256" r:id="rId3"/>
    <p:sldId id="437" r:id="rId4"/>
    <p:sldId id="453" r:id="rId5"/>
    <p:sldId id="422" r:id="rId6"/>
    <p:sldId id="421" r:id="rId7"/>
    <p:sldId id="423" r:id="rId8"/>
    <p:sldId id="427" r:id="rId9"/>
    <p:sldId id="428" r:id="rId10"/>
    <p:sldId id="429" r:id="rId11"/>
    <p:sldId id="413" r:id="rId12"/>
    <p:sldId id="486" r:id="rId13"/>
    <p:sldId id="432" r:id="rId14"/>
    <p:sldId id="460" r:id="rId15"/>
    <p:sldId id="495" r:id="rId16"/>
    <p:sldId id="496" r:id="rId17"/>
    <p:sldId id="499" r:id="rId18"/>
    <p:sldId id="457" r:id="rId19"/>
    <p:sldId id="484" r:id="rId20"/>
    <p:sldId id="488" r:id="rId21"/>
    <p:sldId id="489" r:id="rId22"/>
    <p:sldId id="487" r:id="rId23"/>
    <p:sldId id="433" r:id="rId24"/>
    <p:sldId id="436" r:id="rId25"/>
    <p:sldId id="491" r:id="rId26"/>
    <p:sldId id="493" r:id="rId27"/>
    <p:sldId id="475" r:id="rId28"/>
    <p:sldId id="476" r:id="rId29"/>
    <p:sldId id="477" r:id="rId30"/>
    <p:sldId id="478" r:id="rId31"/>
    <p:sldId id="479" r:id="rId32"/>
    <p:sldId id="501" r:id="rId33"/>
  </p:sldIdLst>
  <p:sldSz cx="9144000" cy="6858000" type="screen4x3"/>
  <p:notesSz cx="6797675" cy="9926638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E7A91"/>
    <a:srgbClr val="00B0F0"/>
    <a:srgbClr val="EB9F23"/>
    <a:srgbClr val="EECA48"/>
    <a:srgbClr val="06AA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סגנון ערכת נושא 1 - הדגשה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85472" autoAdjust="0"/>
    <p:restoredTop sz="88156" autoAdjust="0"/>
  </p:normalViewPr>
  <p:slideViewPr>
    <p:cSldViewPr>
      <p:cViewPr varScale="1">
        <p:scale>
          <a:sx n="66" d="100"/>
          <a:sy n="66" d="100"/>
        </p:scale>
        <p:origin x="54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65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42" Type="http://schemas.openxmlformats.org/officeDocument/2006/relationships/customXml" Target="../customXml/item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40" Type="http://schemas.openxmlformats.org/officeDocument/2006/relationships/customXml" Target="../customXml/item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mtt2\users\yonatan.amster\&#1489;&#1512;&#1497;&#1488;&#1493;&#1514;%20&#1492;&#1504;&#1508;&#1513;\&#1502;&#1491;&#1491;&#1497;%20&#1512;&#1508;&#1493;&#1512;&#1502;&#1492;\&#1504;&#1514;&#1493;&#1504;&#1497;%202016\&#1505;&#1497;&#1499;&#1493;&#1501;%20&#1499;&#1493;&#1500;&#1500;%202016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mtt2\users\yonatan.amster\&#1489;&#1512;&#1497;&#1488;&#1493;&#1514;%20&#1492;&#1504;&#1508;&#1513;\&#1502;&#1491;&#1491;&#1497;%20&#1512;&#1508;&#1493;&#1512;&#1502;&#1492;\&#1504;&#1514;&#1493;&#1504;&#1497;%202016\&#1505;&#1497;&#1499;&#1493;&#1501;%20&#1499;&#1493;&#1500;&#1500;%202016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mtt2\users\yonatan.amster\&#1489;&#1512;&#1497;&#1488;&#1493;&#1514;%20&#1492;&#1504;&#1508;&#1513;\&#1502;&#1491;&#1491;&#1497;%20&#1512;&#1508;&#1493;&#1512;&#1502;&#1492;\&#1504;&#1514;&#1493;&#1504;&#1497;%202016\&#1505;&#1497;&#1499;&#1493;&#1501;%20&#1499;&#1493;&#1500;&#1500;%202016.xlsx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mtt2\users\yonatan.amster\&#1489;&#1512;&#1497;&#1488;&#1493;&#1514;%20&#1492;&#1504;&#1508;&#1513;\&#1502;&#1491;&#1491;&#1497;%20&#1512;&#1508;&#1493;&#1512;&#1502;&#1492;\&#1504;&#1514;&#1493;&#1504;&#1497;%202016\&#1505;&#1497;&#1499;&#1493;&#1501;%20&#1499;&#1493;&#1500;&#1500;%202016.xlsx" TargetMode="External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mtt2\users\yonatan.amster\&#1489;&#1512;&#1497;&#1488;&#1493;&#1514;%20&#1492;&#1504;&#1508;&#1513;\&#1502;&#1491;&#1491;&#1497;%20&#1512;&#1508;&#1493;&#1512;&#1502;&#1492;\&#1504;&#1514;&#1493;&#1504;&#1497;%202016\&#1505;&#1497;&#1499;&#1493;&#1501;%20&#1499;&#1493;&#1500;&#1500;%202016.xlsx" TargetMode="External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mtt2\users\yonatan.amster\&#1489;&#1512;&#1497;&#1488;&#1493;&#1514;%20&#1492;&#1504;&#1508;&#1513;\&#1502;&#1491;&#1491;&#1497;%20&#1512;&#1508;&#1493;&#1512;&#1502;&#1492;\&#1504;&#1514;&#1493;&#1504;&#1497;%202016\&#1505;&#1497;&#1499;&#1493;&#1501;%20&#1499;&#1493;&#1500;&#1500;%202016.xlsx" TargetMode="External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mtt2\users\yonatan.amster\&#1489;&#1512;&#1497;&#1488;&#1493;&#1514;%20&#1492;&#1504;&#1508;&#1513;\&#1502;&#1491;&#1491;&#1497;%20&#1512;&#1508;&#1493;&#1512;&#1502;&#1492;\&#1504;&#1514;&#1493;&#1504;&#1497;%202016\&#1505;&#1497;&#1499;&#1493;&#1501;%20&#1499;&#1493;&#1500;&#1500;%202016.xlsx" TargetMode="External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mtt2\users\yonatan.amster\&#1489;&#1512;&#1497;&#1488;&#1493;&#1514;%20&#1492;&#1504;&#1508;&#1513;\&#1502;&#1491;&#1491;&#1497;%20&#1512;&#1508;&#1493;&#1512;&#1502;&#1492;\&#1504;&#1514;&#1493;&#1504;&#1497;%202016\&#1505;&#1497;&#1499;&#1493;&#1501;%20&#1499;&#1493;&#1500;&#1500;%202016.xlsx" TargetMode="External"/><Relationship Id="rId1" Type="http://schemas.openxmlformats.org/officeDocument/2006/relationships/themeOverride" Target="../theme/themeOverrid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mtt2\users\yonatan.amster\&#1489;&#1512;&#1497;&#1488;&#1493;&#1514;%20&#1492;&#1504;&#1508;&#1513;\&#1502;&#1491;&#1491;&#1497;%20&#1512;&#1508;&#1493;&#1512;&#1502;&#1492;\&#1504;&#1514;&#1493;&#1504;&#1497;%202016\&#1505;&#1497;&#1499;&#1493;&#1501;%20&#1499;&#1493;&#1500;&#1500;%202016.xlsx" TargetMode="External"/><Relationship Id="rId1" Type="http://schemas.openxmlformats.org/officeDocument/2006/relationships/themeOverride" Target="../theme/themeOverride9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mtt2\users\yonatan.amster\&#1489;&#1512;&#1497;&#1488;&#1493;&#1514;%20&#1492;&#1504;&#1508;&#1513;\&#1502;&#1491;&#1491;&#1497;%20&#1512;&#1508;&#1493;&#1512;&#1502;&#1492;\&#1504;&#1514;&#1493;&#1504;&#1497;%202016\&#1505;&#1497;&#1499;&#1493;&#1501;%20&#1499;&#1493;&#1500;&#1500;%202016.xlsx" TargetMode="External"/><Relationship Id="rId1" Type="http://schemas.openxmlformats.org/officeDocument/2006/relationships/themeOverride" Target="../theme/themeOverride10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mtt2\users\yonatan.amster\&#1489;&#1512;&#1497;&#1488;&#1493;&#1514;%20&#1492;&#1504;&#1508;&#1513;\&#1502;&#1491;&#1491;&#1497;%20&#1512;&#1508;&#1493;&#1512;&#1502;&#1492;\&#1504;&#1514;&#1493;&#1504;&#1497;%202016\&#1505;&#1497;&#1499;&#1493;&#1501;%20&#1499;&#1493;&#1500;&#1500;%202016.xlsx" TargetMode="External"/><Relationship Id="rId1" Type="http://schemas.openxmlformats.org/officeDocument/2006/relationships/themeOverride" Target="../theme/themeOverride11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mtt2\users\yonatan.amster\&#1489;&#1512;&#1497;&#1488;&#1493;&#1514;%20&#1492;&#1504;&#1508;&#1513;\&#1502;&#1491;&#1491;&#1497;%20&#1512;&#1508;&#1493;&#1512;&#1502;&#1492;\&#1504;&#1514;&#1493;&#1504;&#1497;%202016\&#1505;&#1497;&#1499;&#1493;&#1501;%20&#1499;&#1493;&#1500;&#1500;%202016.xlsx" TargetMode="External"/><Relationship Id="rId1" Type="http://schemas.openxmlformats.org/officeDocument/2006/relationships/themeOverride" Target="../theme/themeOverride12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oleObject" Target="file:///\\fsmtt2\users\yonatan.amster\&#1489;&#1512;&#1497;&#1488;&#1493;&#1514;%20&#1492;&#1504;&#1508;&#1513;\&#1502;&#1491;&#1491;&#1497;%20&#1512;&#1508;&#1493;&#1512;&#1502;&#1492;\&#1504;&#1514;&#1493;&#1504;&#1497;%202016\&#1505;&#1497;&#1499;&#1493;&#1501;%20&#1499;&#1493;&#1500;&#1500;%202016.xlsx" TargetMode="External"/><Relationship Id="rId1" Type="http://schemas.openxmlformats.org/officeDocument/2006/relationships/themeOverride" Target="../theme/themeOverride1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[סיכום כולל 2016.xlsx]פעילות ילדים!pivottable6</c:name>
    <c:fmtId val="-1"/>
  </c:pivotSource>
  <c:chart>
    <c:autoTitleDeleted val="1"/>
    <c:pivotFmts>
      <c:pivotFmt>
        <c:idx val="0"/>
        <c:marker>
          <c:symbol val="none"/>
        </c:marker>
        <c:dLbl>
          <c:idx val="0"/>
          <c:spPr/>
          <c:txPr>
            <a:bodyPr/>
            <a:lstStyle/>
            <a:p>
              <a:pPr>
                <a:defRPr b="1"/>
              </a:pPr>
              <a:endParaRPr lang="he-IL"/>
            </a:p>
          </c:txPr>
          <c:showLegendKey val="0"/>
          <c:showVal val="1"/>
          <c:showCatName val="0"/>
          <c:showSerName val="0"/>
          <c:showPercent val="0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1"/>
        <c:marker>
          <c:symbol val="none"/>
        </c:marker>
        <c:dLbl>
          <c:idx val="0"/>
          <c:spPr/>
          <c:txPr>
            <a:bodyPr/>
            <a:lstStyle/>
            <a:p>
              <a:pPr>
                <a:defRPr b="1"/>
              </a:pPr>
              <a:endParaRPr lang="he-IL"/>
            </a:p>
          </c:txPr>
          <c:showLegendKey val="0"/>
          <c:showVal val="1"/>
          <c:showCatName val="0"/>
          <c:showSerName val="0"/>
          <c:showPercent val="0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2"/>
        <c:marker>
          <c:symbol val="none"/>
        </c:marker>
        <c:dLbl>
          <c:idx val="0"/>
          <c:spPr/>
          <c:txPr>
            <a:bodyPr/>
            <a:lstStyle/>
            <a:p>
              <a:pPr>
                <a:defRPr b="1"/>
              </a:pPr>
              <a:endParaRPr lang="he-IL"/>
            </a:p>
          </c:txPr>
          <c:showLegendKey val="0"/>
          <c:showVal val="1"/>
          <c:showCatName val="0"/>
          <c:showSerName val="0"/>
          <c:showPercent val="0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</c:pivotFmts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'פעילות ילדים'!$B$3:$B$4</c:f>
              <c:strCache>
                <c:ptCount val="1"/>
                <c:pt idx="0">
                  <c:v>אחוז כיסוי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'פעילות ילדים'!$A$5:$A$8</c:f>
              <c:strCache>
                <c:ptCount val="4"/>
                <c:pt idx="0">
                  <c:v>כללית</c:v>
                </c:pt>
                <c:pt idx="1">
                  <c:v>לאומית</c:v>
                </c:pt>
                <c:pt idx="2">
                  <c:v>מאוחדת</c:v>
                </c:pt>
                <c:pt idx="3">
                  <c:v>מכבי</c:v>
                </c:pt>
              </c:strCache>
            </c:strRef>
          </c:cat>
          <c:val>
            <c:numRef>
              <c:f>'פעילות ילדים'!$B$5:$B$8</c:f>
              <c:numCache>
                <c:formatCode>0.00%</c:formatCode>
                <c:ptCount val="4"/>
                <c:pt idx="0">
                  <c:v>1.9126809984426816E-2</c:v>
                </c:pt>
                <c:pt idx="1">
                  <c:v>2.8624239165839283E-2</c:v>
                </c:pt>
                <c:pt idx="2">
                  <c:v>2.8517431068813066E-2</c:v>
                </c:pt>
                <c:pt idx="3">
                  <c:v>2.8145828846787121E-2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31D-4264-9AC3-BAE1440E08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6021440"/>
        <c:axId val="346019480"/>
      </c:barChart>
      <c:catAx>
        <c:axId val="34602144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800" b="1"/>
            </a:pPr>
            <a:endParaRPr lang="he-IL"/>
          </a:p>
        </c:txPr>
        <c:crossAx val="346019480"/>
        <c:crosses val="autoZero"/>
        <c:auto val="1"/>
        <c:lblAlgn val="ctr"/>
        <c:lblOffset val="100"/>
        <c:noMultiLvlLbl val="0"/>
      </c:catAx>
      <c:valAx>
        <c:axId val="346019480"/>
        <c:scaling>
          <c:orientation val="minMax"/>
        </c:scaling>
        <c:delete val="1"/>
        <c:axPos val="r"/>
        <c:numFmt formatCode="0.00%" sourceLinked="1"/>
        <c:majorTickMark val="out"/>
        <c:minorTickMark val="none"/>
        <c:tickLblPos val="nextTo"/>
        <c:crossAx val="34602144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extLst xmlns:c16r2="http://schemas.microsoft.com/office/drawing/2015/06/chart"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Visible val="1"/>
      </c14:pivotOptions>
    </c:ext>
  </c:extLst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[סיכום כולל 2016.xlsx]פעילות ילדים!pivottable5</c:name>
    <c:fmtId val="-1"/>
  </c:pivotSource>
  <c:chart>
    <c:autoTitleDeleted val="1"/>
    <c:pivotFmts>
      <c:pivotFmt>
        <c:idx val="0"/>
        <c:marker>
          <c:symbol val="none"/>
        </c:marker>
        <c:dLbl>
          <c:idx val="0"/>
          <c:spPr/>
          <c:txPr>
            <a:bodyPr/>
            <a:lstStyle/>
            <a:p>
              <a:pPr>
                <a:defRPr b="1"/>
              </a:pPr>
              <a:endParaRPr lang="he-IL"/>
            </a:p>
          </c:txPr>
          <c:showLegendKey val="0"/>
          <c:showVal val="1"/>
          <c:showCatName val="0"/>
          <c:showSerName val="0"/>
          <c:showPercent val="0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1"/>
        <c:marker>
          <c:symbol val="none"/>
        </c:marker>
        <c:dLbl>
          <c:idx val="0"/>
          <c:spPr/>
          <c:txPr>
            <a:bodyPr/>
            <a:lstStyle/>
            <a:p>
              <a:pPr>
                <a:defRPr b="1"/>
              </a:pPr>
              <a:endParaRPr lang="he-IL"/>
            </a:p>
          </c:txPr>
          <c:showLegendKey val="0"/>
          <c:showVal val="1"/>
          <c:showCatName val="0"/>
          <c:showSerName val="0"/>
          <c:showPercent val="0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2"/>
        <c:marker>
          <c:symbol val="none"/>
        </c:marker>
        <c:dLbl>
          <c:idx val="0"/>
          <c:spPr/>
          <c:txPr>
            <a:bodyPr/>
            <a:lstStyle/>
            <a:p>
              <a:pPr>
                <a:defRPr b="1"/>
              </a:pPr>
              <a:endParaRPr lang="he-IL"/>
            </a:p>
          </c:txPr>
          <c:showLegendKey val="0"/>
          <c:showVal val="1"/>
          <c:showCatName val="0"/>
          <c:showSerName val="0"/>
          <c:showPercent val="0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</c:pivotFmts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'פעילות ילדים'!$B$13:$B$14</c:f>
              <c:strCache>
                <c:ptCount val="1"/>
                <c:pt idx="0">
                  <c:v>ממוצע כללי מגעים למטופל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'פעילות ילדים'!$A$15:$A$18</c:f>
              <c:strCache>
                <c:ptCount val="4"/>
                <c:pt idx="0">
                  <c:v>כללית</c:v>
                </c:pt>
                <c:pt idx="1">
                  <c:v>לאומית</c:v>
                </c:pt>
                <c:pt idx="2">
                  <c:v>מאוחדת</c:v>
                </c:pt>
                <c:pt idx="3">
                  <c:v>מכבי</c:v>
                </c:pt>
              </c:strCache>
            </c:strRef>
          </c:cat>
          <c:val>
            <c:numRef>
              <c:f>'פעילות ילדים'!$B$15:$B$18</c:f>
              <c:numCache>
                <c:formatCode>0.0</c:formatCode>
                <c:ptCount val="4"/>
                <c:pt idx="0">
                  <c:v>8.7037697704840049</c:v>
                </c:pt>
                <c:pt idx="1">
                  <c:v>6.5701946805593643</c:v>
                </c:pt>
                <c:pt idx="2">
                  <c:v>5.5166420118343193</c:v>
                </c:pt>
                <c:pt idx="3">
                  <c:v>8.1288384172735135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821-402A-8834-3354A6FDD5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6023008"/>
        <c:axId val="346020656"/>
      </c:barChart>
      <c:catAx>
        <c:axId val="346023008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400" b="1"/>
            </a:pPr>
            <a:endParaRPr lang="he-IL"/>
          </a:p>
        </c:txPr>
        <c:crossAx val="346020656"/>
        <c:crosses val="autoZero"/>
        <c:auto val="1"/>
        <c:lblAlgn val="ctr"/>
        <c:lblOffset val="100"/>
        <c:noMultiLvlLbl val="0"/>
      </c:catAx>
      <c:valAx>
        <c:axId val="346020656"/>
        <c:scaling>
          <c:orientation val="minMax"/>
        </c:scaling>
        <c:delete val="1"/>
        <c:axPos val="r"/>
        <c:numFmt formatCode="0.0" sourceLinked="1"/>
        <c:majorTickMark val="out"/>
        <c:minorTickMark val="none"/>
        <c:tickLblPos val="nextTo"/>
        <c:crossAx val="34602300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extLst xmlns:c16r2="http://schemas.microsoft.com/office/drawing/2015/06/chart"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Visible val="1"/>
      </c14:pivotOptions>
    </c:ext>
  </c:extLst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'פעילות ילדים'!$B$33:$G$33</c:f>
              <c:strCache>
                <c:ptCount val="6"/>
                <c:pt idx="0">
                  <c:v>מרפאות קופה</c:v>
                </c:pt>
                <c:pt idx="1">
                  <c:v>מרפאות בתי"ח כלליים/ציבוריים/פרטיים</c:v>
                </c:pt>
                <c:pt idx="2">
                  <c:v>ספקים פרטיים ועמותות</c:v>
                </c:pt>
                <c:pt idx="3">
                  <c:v>מרפאת בתי"ח פסיכיאטרים ממשלתיים</c:v>
                </c:pt>
                <c:pt idx="4">
                  <c:v>מרפאות גהה/שלוותה</c:v>
                </c:pt>
                <c:pt idx="5">
                  <c:v>פסיכותרפיסטים עצמאיים</c:v>
                </c:pt>
              </c:strCache>
            </c:strRef>
          </c:cat>
          <c:val>
            <c:numRef>
              <c:f>'פעילות ילדים'!$B$34:$G$34</c:f>
              <c:numCache>
                <c:formatCode>0.0%</c:formatCode>
                <c:ptCount val="6"/>
                <c:pt idx="0">
                  <c:v>0.2396381762679429</c:v>
                </c:pt>
                <c:pt idx="1">
                  <c:v>0.28452843541872364</c:v>
                </c:pt>
                <c:pt idx="2">
                  <c:v>4.4848646892232412E-2</c:v>
                </c:pt>
                <c:pt idx="3">
                  <c:v>0.21799433783534025</c:v>
                </c:pt>
                <c:pt idx="4">
                  <c:v>0.19391338963841193</c:v>
                </c:pt>
                <c:pt idx="5">
                  <c:v>1.9077013947348707E-2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500-431A-8417-E72EF602A97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'פעילות ילדים'!$B$33:$G$33</c:f>
              <c:strCache>
                <c:ptCount val="6"/>
                <c:pt idx="0">
                  <c:v>מרפאות קופה</c:v>
                </c:pt>
                <c:pt idx="1">
                  <c:v>מרפאות בתי"ח כלליים/ציבוריים/פרטיים</c:v>
                </c:pt>
                <c:pt idx="2">
                  <c:v>ספקים פרטיים ועמותות</c:v>
                </c:pt>
                <c:pt idx="3">
                  <c:v>מרפאת בתי"ח פסיכיאטרים ממשלתיים</c:v>
                </c:pt>
                <c:pt idx="4">
                  <c:v>מרפאות גהה/שלוותה</c:v>
                </c:pt>
                <c:pt idx="5">
                  <c:v>פסיכותרפיסטים עצמאיים</c:v>
                </c:pt>
              </c:strCache>
            </c:strRef>
          </c:cat>
          <c:val>
            <c:numRef>
              <c:f>'פעילות ילדים'!$B$35:$G$35</c:f>
              <c:numCache>
                <c:formatCode>0.0%</c:formatCode>
                <c:ptCount val="6"/>
                <c:pt idx="0">
                  <c:v>0.3002560594433944</c:v>
                </c:pt>
                <c:pt idx="1">
                  <c:v>0.19089050827848153</c:v>
                </c:pt>
                <c:pt idx="2">
                  <c:v>0.17456682573490642</c:v>
                </c:pt>
                <c:pt idx="3">
                  <c:v>0.16563836482931094</c:v>
                </c:pt>
                <c:pt idx="4">
                  <c:v>4.1911107128591835E-2</c:v>
                </c:pt>
                <c:pt idx="5">
                  <c:v>0.12673713458531494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C40-4075-9823-01CF659E2D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'פעילות ילדים'!$B$33:$G$33</c:f>
              <c:strCache>
                <c:ptCount val="6"/>
                <c:pt idx="0">
                  <c:v>מרפאות קופה</c:v>
                </c:pt>
                <c:pt idx="1">
                  <c:v>מרפאות בתי"ח כלליים/ציבוריים/פרטיים</c:v>
                </c:pt>
                <c:pt idx="2">
                  <c:v>ספקים פרטיים ועמותות</c:v>
                </c:pt>
                <c:pt idx="3">
                  <c:v>מרפאת בתי"ח פסיכיאטרים ממשלתיים</c:v>
                </c:pt>
                <c:pt idx="4">
                  <c:v>מרפאות גהה/שלוותה</c:v>
                </c:pt>
                <c:pt idx="5">
                  <c:v>פסיכותרפיסטים עצמאיים</c:v>
                </c:pt>
              </c:strCache>
            </c:strRef>
          </c:cat>
          <c:val>
            <c:numRef>
              <c:f>'פעילות ילדים'!$B$36:$G$36</c:f>
              <c:numCache>
                <c:formatCode>0.0%</c:formatCode>
                <c:ptCount val="6"/>
                <c:pt idx="0">
                  <c:v>0.46929399538869343</c:v>
                </c:pt>
                <c:pt idx="1">
                  <c:v>6.2989039183496312E-2</c:v>
                </c:pt>
                <c:pt idx="2">
                  <c:v>2.5522161322412895E-3</c:v>
                </c:pt>
                <c:pt idx="3">
                  <c:v>0.19144914535903379</c:v>
                </c:pt>
                <c:pt idx="4">
                  <c:v>2.4150716505532337E-2</c:v>
                </c:pt>
                <c:pt idx="5">
                  <c:v>0.24956488743100275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A28-4EB5-BF07-6633429A550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'פעילות ילדים'!$B$33:$G$33</c:f>
              <c:strCache>
                <c:ptCount val="6"/>
                <c:pt idx="0">
                  <c:v>מרפאות קופה</c:v>
                </c:pt>
                <c:pt idx="1">
                  <c:v>מרפאות בתי"ח כלליים/ציבוריים/פרטיים</c:v>
                </c:pt>
                <c:pt idx="2">
                  <c:v>ספקים פרטיים ועמותות</c:v>
                </c:pt>
                <c:pt idx="3">
                  <c:v>מרפאת בתי"ח פסיכיאטרים ממשלתיים</c:v>
                </c:pt>
                <c:pt idx="4">
                  <c:v>מרפאות גהה/שלוותה</c:v>
                </c:pt>
                <c:pt idx="5">
                  <c:v>פסיכותרפיסטים עצמאיים</c:v>
                </c:pt>
              </c:strCache>
            </c:strRef>
          </c:cat>
          <c:val>
            <c:numRef>
              <c:f>'פעילות ילדים'!$B$37:$G$37</c:f>
              <c:numCache>
                <c:formatCode>0.0%</c:formatCode>
                <c:ptCount val="6"/>
                <c:pt idx="0">
                  <c:v>0.30585981370813736</c:v>
                </c:pt>
                <c:pt idx="1">
                  <c:v>2.1853559354135275E-2</c:v>
                </c:pt>
                <c:pt idx="2">
                  <c:v>1.1724150064885891E-2</c:v>
                </c:pt>
                <c:pt idx="3">
                  <c:v>0.24801223361558422</c:v>
                </c:pt>
                <c:pt idx="4">
                  <c:v>9.1353117931015457E-2</c:v>
                </c:pt>
                <c:pt idx="5">
                  <c:v>0.32119712532624173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BF9-481B-9EC4-D05AFDE125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[סיכום כולל 2016.xlsx]פעילות מבוגרים!pivottable9</c:name>
    <c:fmtId val="-1"/>
  </c:pivotSource>
  <c:chart>
    <c:autoTitleDeleted val="1"/>
    <c:pivotFmts>
      <c:pivotFmt>
        <c:idx val="0"/>
        <c:marker>
          <c:symbol val="none"/>
        </c:marker>
        <c:dLbl>
          <c:idx val="0"/>
          <c:spPr/>
          <c:txPr>
            <a:bodyPr/>
            <a:lstStyle/>
            <a:p>
              <a:pPr>
                <a:defRPr b="1"/>
              </a:pPr>
              <a:endParaRPr lang="he-IL"/>
            </a:p>
          </c:txPr>
          <c:showLegendKey val="0"/>
          <c:showVal val="1"/>
          <c:showCatName val="0"/>
          <c:showSerName val="0"/>
          <c:showPercent val="0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1"/>
        <c:marker>
          <c:symbol val="none"/>
        </c:marker>
        <c:dLbl>
          <c:idx val="0"/>
          <c:spPr/>
          <c:txPr>
            <a:bodyPr/>
            <a:lstStyle/>
            <a:p>
              <a:pPr>
                <a:defRPr b="1"/>
              </a:pPr>
              <a:endParaRPr lang="he-IL"/>
            </a:p>
          </c:txPr>
          <c:showLegendKey val="0"/>
          <c:showVal val="1"/>
          <c:showCatName val="0"/>
          <c:showSerName val="0"/>
          <c:showPercent val="0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2"/>
        <c:marker>
          <c:symbol val="none"/>
        </c:marker>
        <c:dLbl>
          <c:idx val="0"/>
          <c:spPr/>
          <c:txPr>
            <a:bodyPr/>
            <a:lstStyle/>
            <a:p>
              <a:pPr>
                <a:defRPr b="1"/>
              </a:pPr>
              <a:endParaRPr lang="he-IL"/>
            </a:p>
          </c:txPr>
          <c:showLegendKey val="0"/>
          <c:showVal val="1"/>
          <c:showCatName val="0"/>
          <c:showSerName val="0"/>
          <c:showPercent val="0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</c:pivotFmts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'פעילות מבוגרים'!$B$3:$B$4</c:f>
              <c:strCache>
                <c:ptCount val="1"/>
                <c:pt idx="0">
                  <c:v>אחוז כיסוי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'פעילות מבוגרים'!$A$5:$A$8</c:f>
              <c:strCache>
                <c:ptCount val="4"/>
                <c:pt idx="0">
                  <c:v>כללית</c:v>
                </c:pt>
                <c:pt idx="1">
                  <c:v>לאומית</c:v>
                </c:pt>
                <c:pt idx="2">
                  <c:v>מאוחדת</c:v>
                </c:pt>
                <c:pt idx="3">
                  <c:v>מכבי</c:v>
                </c:pt>
              </c:strCache>
            </c:strRef>
          </c:cat>
          <c:val>
            <c:numRef>
              <c:f>'פעילות מבוגרים'!$B$5:$B$8</c:f>
              <c:numCache>
                <c:formatCode>0.00%</c:formatCode>
                <c:ptCount val="4"/>
                <c:pt idx="0">
                  <c:v>3.2554847370893536E-2</c:v>
                </c:pt>
                <c:pt idx="1">
                  <c:v>4.2547657494608392E-2</c:v>
                </c:pt>
                <c:pt idx="2">
                  <c:v>5.5539505418118494E-2</c:v>
                </c:pt>
                <c:pt idx="3">
                  <c:v>5.2821839015426822E-2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6A0-4A48-897E-FA20D9FF0E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6022224"/>
        <c:axId val="346018696"/>
      </c:barChart>
      <c:catAx>
        <c:axId val="346022224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000" b="1"/>
            </a:pPr>
            <a:endParaRPr lang="he-IL"/>
          </a:p>
        </c:txPr>
        <c:crossAx val="346018696"/>
        <c:crosses val="autoZero"/>
        <c:auto val="1"/>
        <c:lblAlgn val="ctr"/>
        <c:lblOffset val="100"/>
        <c:noMultiLvlLbl val="0"/>
      </c:catAx>
      <c:valAx>
        <c:axId val="346018696"/>
        <c:scaling>
          <c:orientation val="minMax"/>
        </c:scaling>
        <c:delete val="1"/>
        <c:axPos val="r"/>
        <c:numFmt formatCode="0.00%" sourceLinked="1"/>
        <c:majorTickMark val="out"/>
        <c:minorTickMark val="none"/>
        <c:tickLblPos val="nextTo"/>
        <c:crossAx val="34602222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extLst xmlns:c16r2="http://schemas.microsoft.com/office/drawing/2015/06/chart"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Visible val="1"/>
      </c14:pivotOptions>
    </c:ext>
  </c:extLst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pivotSource>
    <c:name>[סיכום כולל 2016.xlsx]פעילות מבוגרים!pivottable8</c:name>
    <c:fmtId val="-1"/>
  </c:pivotSource>
  <c:chart>
    <c:autoTitleDeleted val="1"/>
    <c:pivotFmts>
      <c:pivotFmt>
        <c:idx val="0"/>
        <c:marker>
          <c:symbol val="none"/>
        </c:marker>
        <c:dLbl>
          <c:idx val="0"/>
          <c:spPr/>
          <c:txPr>
            <a:bodyPr/>
            <a:lstStyle/>
            <a:p>
              <a:pPr>
                <a:defRPr b="1"/>
              </a:pPr>
              <a:endParaRPr lang="he-IL"/>
            </a:p>
          </c:txPr>
          <c:showLegendKey val="0"/>
          <c:showVal val="1"/>
          <c:showCatName val="0"/>
          <c:showSerName val="0"/>
          <c:showPercent val="0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1"/>
        <c:marker>
          <c:symbol val="none"/>
        </c:marker>
        <c:dLbl>
          <c:idx val="0"/>
          <c:spPr/>
          <c:txPr>
            <a:bodyPr/>
            <a:lstStyle/>
            <a:p>
              <a:pPr>
                <a:defRPr b="1"/>
              </a:pPr>
              <a:endParaRPr lang="he-IL"/>
            </a:p>
          </c:txPr>
          <c:showLegendKey val="0"/>
          <c:showVal val="1"/>
          <c:showCatName val="0"/>
          <c:showSerName val="0"/>
          <c:showPercent val="0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2"/>
        <c:marker>
          <c:symbol val="none"/>
        </c:marker>
        <c:dLbl>
          <c:idx val="0"/>
          <c:spPr/>
          <c:txPr>
            <a:bodyPr/>
            <a:lstStyle/>
            <a:p>
              <a:pPr>
                <a:defRPr b="1"/>
              </a:pPr>
              <a:endParaRPr lang="he-IL"/>
            </a:p>
          </c:txPr>
          <c:showLegendKey val="0"/>
          <c:showVal val="1"/>
          <c:showCatName val="0"/>
          <c:showSerName val="0"/>
          <c:showPercent val="0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</c:pivotFmts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'פעילות מבוגרים'!$B$13:$B$14</c:f>
              <c:strCache>
                <c:ptCount val="1"/>
                <c:pt idx="0">
                  <c:v>ממוצע כללי מגעים למטופל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'פעילות מבוגרים'!$A$15:$A$18</c:f>
              <c:strCache>
                <c:ptCount val="4"/>
                <c:pt idx="0">
                  <c:v>כללית</c:v>
                </c:pt>
                <c:pt idx="1">
                  <c:v>לאומית</c:v>
                </c:pt>
                <c:pt idx="2">
                  <c:v>מאוחדת</c:v>
                </c:pt>
                <c:pt idx="3">
                  <c:v>מכבי</c:v>
                </c:pt>
              </c:strCache>
            </c:strRef>
          </c:cat>
          <c:val>
            <c:numRef>
              <c:f>'פעילות מבוגרים'!$B$15:$B$18</c:f>
              <c:numCache>
                <c:formatCode>0.0</c:formatCode>
                <c:ptCount val="4"/>
                <c:pt idx="0">
                  <c:v>7.7451388888888886</c:v>
                </c:pt>
                <c:pt idx="1">
                  <c:v>5.8743250127356088</c:v>
                </c:pt>
                <c:pt idx="2">
                  <c:v>5.6428899873548684</c:v>
                </c:pt>
                <c:pt idx="3">
                  <c:v>6.0950233999077188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25A-4841-8CF6-9BD1CB06AC9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11934056"/>
        <c:axId val="411936016"/>
      </c:barChart>
      <c:catAx>
        <c:axId val="411934056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400" b="1"/>
            </a:pPr>
            <a:endParaRPr lang="he-IL"/>
          </a:p>
        </c:txPr>
        <c:crossAx val="411936016"/>
        <c:crosses val="autoZero"/>
        <c:auto val="1"/>
        <c:lblAlgn val="ctr"/>
        <c:lblOffset val="100"/>
        <c:noMultiLvlLbl val="0"/>
      </c:catAx>
      <c:valAx>
        <c:axId val="411936016"/>
        <c:scaling>
          <c:orientation val="minMax"/>
        </c:scaling>
        <c:delete val="1"/>
        <c:axPos val="r"/>
        <c:numFmt formatCode="0.0" sourceLinked="1"/>
        <c:majorTickMark val="out"/>
        <c:minorTickMark val="none"/>
        <c:tickLblPos val="nextTo"/>
        <c:crossAx val="41193405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extLst xmlns:c16r2="http://schemas.microsoft.com/office/drawing/2015/06/chart"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Visible val="1"/>
      </c14:pivotOptions>
    </c:ext>
  </c:extLst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36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'פעילות מבוגרים'!$B$31:$G$31</c:f>
              <c:strCache>
                <c:ptCount val="6"/>
                <c:pt idx="0">
                  <c:v>מרפאה לבריאות הנפש המופעלת ע"י קופת חולים</c:v>
                </c:pt>
                <c:pt idx="1">
                  <c:v>מרפאות חיצוניות  - בתי"ח כלליים/ציבוריים/פרטיים</c:v>
                </c:pt>
                <c:pt idx="2">
                  <c:v>מרפאות חיצוניות אחרות - ספקים פרטיים ועמותות</c:v>
                </c:pt>
                <c:pt idx="3">
                  <c:v>מרפאת חוץ של בתי חולים פסיכיאטרים ממשלתיים - (מרפאת יפו, אברבנאל, שער מנשה, מעלה הכרמל, מזור, באר יעקב-נס ציונה, באר שבע, לב השרון, איתנים-כפר שאול)</c:v>
                </c:pt>
                <c:pt idx="4">
                  <c:v>מרפאת חוץ של בתי חולים פסיכיאטרים של הכללית - גהה/שלוותה</c:v>
                </c:pt>
                <c:pt idx="5">
                  <c:v>פסיכותרפיסטים עצמאיים (לא כולל רופאים עצמאיים)</c:v>
                </c:pt>
              </c:strCache>
            </c:strRef>
          </c:cat>
          <c:val>
            <c:numRef>
              <c:f>'פעילות מבוגרים'!$B$34:$G$34</c:f>
              <c:numCache>
                <c:formatCode>0.0%</c:formatCode>
                <c:ptCount val="6"/>
                <c:pt idx="0">
                  <c:v>0.46836632774455927</c:v>
                </c:pt>
                <c:pt idx="1">
                  <c:v>3.9816144633929865E-2</c:v>
                </c:pt>
                <c:pt idx="2">
                  <c:v>1.6306521125367813E-3</c:v>
                </c:pt>
                <c:pt idx="3">
                  <c:v>0.16972506767081563</c:v>
                </c:pt>
                <c:pt idx="4">
                  <c:v>1.1720960859433395E-2</c:v>
                </c:pt>
                <c:pt idx="5">
                  <c:v>0.30874084697872511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357-4DFE-AB56-F999C61E6E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'פעילות מבוגרים'!$B$31:$G$31</c:f>
              <c:strCache>
                <c:ptCount val="6"/>
                <c:pt idx="0">
                  <c:v>מרפאה לבריאות הנפש המופעלת ע"י קופת חולים</c:v>
                </c:pt>
                <c:pt idx="1">
                  <c:v>מרפאות חיצוניות  - בתי"ח כלליים/ציבוריים/פרטיים</c:v>
                </c:pt>
                <c:pt idx="2">
                  <c:v>מרפאות חיצוניות אחרות - ספקים פרטיים ועמותות</c:v>
                </c:pt>
                <c:pt idx="3">
                  <c:v>מרפאת חוץ של בתי חולים פסיכיאטרים ממשלתיים - (מרפאת יפו, אברבנאל, שער מנשה, מעלה הכרמל, מזור, באר יעקב-נס ציונה, באר שבע, לב השרון, איתנים-כפר שאול)</c:v>
                </c:pt>
                <c:pt idx="4">
                  <c:v>מרפאת חוץ של בתי חולים פסיכיאטרים של הכללית - גהה/שלוותה</c:v>
                </c:pt>
                <c:pt idx="5">
                  <c:v>פסיכותרפיסטים עצמאיים (לא כולל רופאים עצמאיים)</c:v>
                </c:pt>
              </c:strCache>
            </c:strRef>
          </c:cat>
          <c:val>
            <c:numRef>
              <c:f>'פעילות מבוגרים'!$B$32:$G$32</c:f>
              <c:numCache>
                <c:formatCode>0.0%</c:formatCode>
                <c:ptCount val="6"/>
                <c:pt idx="0">
                  <c:v>0.33241496685438165</c:v>
                </c:pt>
                <c:pt idx="1">
                  <c:v>0.20010011472516154</c:v>
                </c:pt>
                <c:pt idx="2">
                  <c:v>3.1442274759152754E-2</c:v>
                </c:pt>
                <c:pt idx="3">
                  <c:v>0.29568877265454291</c:v>
                </c:pt>
                <c:pt idx="4">
                  <c:v>9.2973617601987121E-2</c:v>
                </c:pt>
                <c:pt idx="5">
                  <c:v>4.7380253404773989E-2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7CE-4FD5-B4E5-813C680E8A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dLbls>
            <c:dLbl>
              <c:idx val="2"/>
              <c:layout>
                <c:manualLayout>
                  <c:x val="-3.8003482899569306E-2"/>
                  <c:y val="-5.24006802299735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68D9-49F8-8867-AE1F202E2C41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'פעילות מבוגרים'!$B$31:$G$31</c:f>
              <c:strCache>
                <c:ptCount val="6"/>
                <c:pt idx="0">
                  <c:v>מרפאה לבריאות הנפש המופעלת ע"י קופת חולים</c:v>
                </c:pt>
                <c:pt idx="1">
                  <c:v>מרפאות חיצוניות  - בתי"ח כלליים/ציבוריים/פרטיים</c:v>
                </c:pt>
                <c:pt idx="2">
                  <c:v>מרפאות חיצוניות אחרות - ספקים פרטיים ועמותות</c:v>
                </c:pt>
                <c:pt idx="3">
                  <c:v>מרפאת חוץ של בתי חולים פסיכיאטרים ממשלתיים - (מרפאת יפו, אברבנאל, שער מנשה, מעלה הכרמל, מזור, באר יעקב-נס ציונה, באר שבע, לב השרון, איתנים-כפר שאול)</c:v>
                </c:pt>
                <c:pt idx="4">
                  <c:v>מרפאת חוץ של בתי חולים פסיכיאטרים של הכללית - גהה/שלוותה</c:v>
                </c:pt>
                <c:pt idx="5">
                  <c:v>פסיכותרפיסטים עצמאיים (לא כולל רופאים עצמאיים)</c:v>
                </c:pt>
              </c:strCache>
            </c:strRef>
          </c:cat>
          <c:val>
            <c:numRef>
              <c:f>'פעילות מבוגרים'!$B$33:$G$33</c:f>
              <c:numCache>
                <c:formatCode>0.0%</c:formatCode>
                <c:ptCount val="6"/>
                <c:pt idx="0">
                  <c:v>0.31841700992337563</c:v>
                </c:pt>
                <c:pt idx="1">
                  <c:v>0.17637381667083771</c:v>
                </c:pt>
                <c:pt idx="2">
                  <c:v>8.7861490768988207E-2</c:v>
                </c:pt>
                <c:pt idx="3">
                  <c:v>0.25921375926842899</c:v>
                </c:pt>
                <c:pt idx="4">
                  <c:v>2.306191622952471E-2</c:v>
                </c:pt>
                <c:pt idx="5">
                  <c:v>0.13507200713884474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8D9-49F8-8867-AE1F202E2C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pieChart>
        <c:varyColors val="1"/>
        <c:ser>
          <c:idx val="0"/>
          <c:order val="0"/>
          <c:dLbls>
            <c:dLbl>
              <c:idx val="1"/>
              <c:layout>
                <c:manualLayout>
                  <c:x val="9.179143625618659E-2"/>
                  <c:y val="-0.1428779919396016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48CB-4B5C-AC3D-5CB1442E6F94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4.613880267783866E-2"/>
                  <c:y val="-4.39817720707891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48CB-4B5C-AC3D-5CB1442E6F94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'פעילות מבוגרים'!$B$31:$G$31</c:f>
              <c:strCache>
                <c:ptCount val="6"/>
                <c:pt idx="0">
                  <c:v>מרפאה לבריאות הנפש המופעלת ע"י קופת חולים</c:v>
                </c:pt>
                <c:pt idx="1">
                  <c:v>מרפאות חיצוניות  - בתי"ח כלליים/ציבוריים/פרטיים</c:v>
                </c:pt>
                <c:pt idx="2">
                  <c:v>מרפאות חיצוניות אחרות - ספקים פרטיים ועמותות</c:v>
                </c:pt>
                <c:pt idx="3">
                  <c:v>מרפאת חוץ של בתי חולים פסיכיאטרים ממשלתיים - (מרפאת יפו, אברבנאל, שער מנשה, מעלה הכרמל, מזור, באר יעקב-נס ציונה, באר שבע, לב השרון, איתנים-כפר שאול)</c:v>
                </c:pt>
                <c:pt idx="4">
                  <c:v>מרפאת חוץ של בתי חולים פסיכיאטרים של הכללית - גהה/שלוותה</c:v>
                </c:pt>
                <c:pt idx="5">
                  <c:v>פסיכותרפיסטים עצמאיים (לא כולל רופאים עצמאיים)</c:v>
                </c:pt>
              </c:strCache>
            </c:strRef>
          </c:cat>
          <c:val>
            <c:numRef>
              <c:f>'פעילות מבוגרים'!$B$35:$G$35</c:f>
              <c:numCache>
                <c:formatCode>0.0%</c:formatCode>
                <c:ptCount val="6"/>
                <c:pt idx="0">
                  <c:v>0.41872789058448656</c:v>
                </c:pt>
                <c:pt idx="1">
                  <c:v>1.7086351365277645E-2</c:v>
                </c:pt>
                <c:pt idx="2">
                  <c:v>1.5294186474784779E-2</c:v>
                </c:pt>
                <c:pt idx="3">
                  <c:v>0.24096989166432733</c:v>
                </c:pt>
                <c:pt idx="4">
                  <c:v>6.0335232818907139E-2</c:v>
                </c:pt>
                <c:pt idx="5">
                  <c:v>0.24758644709221658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48CB-4B5C-AC3D-5CB1442E6F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157662-FAF7-4B1B-BF4B-5030F75642A6}" type="doc">
      <dgm:prSet loTypeId="urn:microsoft.com/office/officeart/2005/8/layout/lProcess2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pPr rtl="1"/>
          <a:endParaRPr lang="he-IL"/>
        </a:p>
      </dgm:t>
    </dgm:pt>
    <dgm:pt modelId="{039997A0-9A95-4590-BF7F-424D20643EAF}">
      <dgm:prSet custT="1"/>
      <dgm:spPr/>
      <dgm:t>
        <a:bodyPr/>
        <a:lstStyle/>
        <a:p>
          <a:pPr rtl="1"/>
          <a:r>
            <a:rPr lang="he-IL" sz="2400" b="1" dirty="0" smtClean="0">
              <a:effectLst/>
              <a:latin typeface="Narkisim" pitchFamily="34" charset="-79"/>
              <a:cs typeface="Narkisim" pitchFamily="34" charset="-79"/>
            </a:rPr>
            <a:t>טווח קצר </a:t>
          </a:r>
          <a:endParaRPr lang="he-IL" sz="2400" b="1" dirty="0">
            <a:effectLst/>
            <a:latin typeface="Narkisim" pitchFamily="34" charset="-79"/>
            <a:cs typeface="Narkisim" pitchFamily="34" charset="-79"/>
          </a:endParaRPr>
        </a:p>
      </dgm:t>
    </dgm:pt>
    <dgm:pt modelId="{2C04897F-5CD1-445B-8FA9-8A103E168580}" type="parTrans" cxnId="{6CB280E1-98FD-4D3B-A556-16158AC70FA1}">
      <dgm:prSet/>
      <dgm:spPr/>
      <dgm:t>
        <a:bodyPr/>
        <a:lstStyle/>
        <a:p>
          <a:pPr rtl="1"/>
          <a:endParaRPr lang="he-IL" sz="3200" b="1"/>
        </a:p>
      </dgm:t>
    </dgm:pt>
    <dgm:pt modelId="{56263CB7-E550-4AF5-8781-FB4789C17187}" type="sibTrans" cxnId="{6CB280E1-98FD-4D3B-A556-16158AC70FA1}">
      <dgm:prSet/>
      <dgm:spPr/>
      <dgm:t>
        <a:bodyPr/>
        <a:lstStyle/>
        <a:p>
          <a:pPr rtl="1"/>
          <a:endParaRPr lang="he-IL" sz="3200" b="1"/>
        </a:p>
      </dgm:t>
    </dgm:pt>
    <dgm:pt modelId="{559403CB-3CF6-4D16-84DD-34E2C4D748F0}">
      <dgm:prSet custT="1"/>
      <dgm:spPr/>
      <dgm:t>
        <a:bodyPr/>
        <a:lstStyle/>
        <a:p>
          <a:pPr rtl="1"/>
          <a:r>
            <a:rPr lang="he-IL" sz="2400" b="1" dirty="0" smtClean="0">
              <a:effectLst/>
              <a:latin typeface="Narkisim" pitchFamily="34" charset="-79"/>
              <a:cs typeface="Narkisim" pitchFamily="34" charset="-79"/>
            </a:rPr>
            <a:t>טווח מידי </a:t>
          </a:r>
        </a:p>
        <a:p>
          <a:pPr rtl="1"/>
          <a:r>
            <a:rPr lang="he-IL" sz="2400" b="1" dirty="0" smtClean="0">
              <a:effectLst/>
              <a:latin typeface="Narkisim" pitchFamily="34" charset="-79"/>
              <a:cs typeface="Narkisim" pitchFamily="34" charset="-79"/>
            </a:rPr>
            <a:t> </a:t>
          </a:r>
          <a:endParaRPr lang="he-IL" sz="2400" b="1" dirty="0">
            <a:effectLst/>
            <a:latin typeface="Narkisim" pitchFamily="34" charset="-79"/>
            <a:cs typeface="Narkisim" pitchFamily="34" charset="-79"/>
          </a:endParaRPr>
        </a:p>
      </dgm:t>
    </dgm:pt>
    <dgm:pt modelId="{1FD13C1B-D310-4D20-9598-0043CA33804C}" type="parTrans" cxnId="{BDF501B3-EDCB-433E-A6C3-B8333CB186B4}">
      <dgm:prSet/>
      <dgm:spPr/>
      <dgm:t>
        <a:bodyPr/>
        <a:lstStyle/>
        <a:p>
          <a:pPr rtl="1"/>
          <a:endParaRPr lang="he-IL" sz="3200" b="1"/>
        </a:p>
      </dgm:t>
    </dgm:pt>
    <dgm:pt modelId="{992811AA-9662-4D3E-B534-2945801458FD}" type="sibTrans" cxnId="{BDF501B3-EDCB-433E-A6C3-B8333CB186B4}">
      <dgm:prSet/>
      <dgm:spPr/>
      <dgm:t>
        <a:bodyPr/>
        <a:lstStyle/>
        <a:p>
          <a:pPr rtl="1"/>
          <a:endParaRPr lang="he-IL" sz="3200" b="1"/>
        </a:p>
      </dgm:t>
    </dgm:pt>
    <dgm:pt modelId="{AD19E088-E0DF-4B8B-872D-8859F25F1144}">
      <dgm:prSet custT="1"/>
      <dgm:spPr/>
      <dgm:t>
        <a:bodyPr/>
        <a:lstStyle/>
        <a:p>
          <a:pPr rtl="1"/>
          <a:r>
            <a:rPr lang="he-IL" sz="2400" b="1" dirty="0" smtClean="0">
              <a:effectLst/>
              <a:latin typeface="Narkisim" pitchFamily="34" charset="-79"/>
              <a:cs typeface="Narkisim" pitchFamily="34" charset="-79"/>
            </a:rPr>
            <a:t>טווח ארוך </a:t>
          </a:r>
          <a:endParaRPr lang="he-IL" sz="2400" b="1" dirty="0">
            <a:effectLst/>
            <a:latin typeface="Narkisim" pitchFamily="34" charset="-79"/>
            <a:cs typeface="Narkisim" pitchFamily="34" charset="-79"/>
          </a:endParaRPr>
        </a:p>
      </dgm:t>
    </dgm:pt>
    <dgm:pt modelId="{774A5882-1285-470F-89E5-C7E40EEE9CBA}" type="parTrans" cxnId="{A74D30DD-65E3-4B23-A57B-59111D8DE828}">
      <dgm:prSet/>
      <dgm:spPr/>
      <dgm:t>
        <a:bodyPr/>
        <a:lstStyle/>
        <a:p>
          <a:pPr rtl="1"/>
          <a:endParaRPr lang="he-IL" sz="3200" b="1"/>
        </a:p>
      </dgm:t>
    </dgm:pt>
    <dgm:pt modelId="{A0D07142-A7C9-4A71-A6D2-57BEF8955EE5}" type="sibTrans" cxnId="{A74D30DD-65E3-4B23-A57B-59111D8DE828}">
      <dgm:prSet/>
      <dgm:spPr/>
      <dgm:t>
        <a:bodyPr/>
        <a:lstStyle/>
        <a:p>
          <a:pPr rtl="1"/>
          <a:endParaRPr lang="he-IL" sz="3200" b="1"/>
        </a:p>
      </dgm:t>
    </dgm:pt>
    <dgm:pt modelId="{0BE6CDCC-0515-4513-AD9A-BE713AB31C11}">
      <dgm:prSet custT="1"/>
      <dgm:spPr/>
      <dgm:t>
        <a:bodyPr/>
        <a:lstStyle/>
        <a:p>
          <a:pPr rtl="1"/>
          <a:r>
            <a:rPr lang="he-IL" sz="1600" b="1" dirty="0" smtClean="0">
              <a:latin typeface="Narkisim" pitchFamily="34" charset="-79"/>
              <a:cs typeface="Narkisim" pitchFamily="34" charset="-79"/>
            </a:rPr>
            <a:t>הטמעת שיטות טיפול חדשות</a:t>
          </a:r>
          <a:endParaRPr lang="he-IL" sz="1600" b="1" dirty="0">
            <a:latin typeface="Narkisim" pitchFamily="34" charset="-79"/>
            <a:cs typeface="Narkisim" pitchFamily="34" charset="-79"/>
          </a:endParaRPr>
        </a:p>
      </dgm:t>
    </dgm:pt>
    <dgm:pt modelId="{C2783B2E-8A29-4CB8-9238-492626ADEE24}" type="parTrans" cxnId="{AFF0FA8D-93EF-4065-B3C9-A3E7A6EDBA80}">
      <dgm:prSet/>
      <dgm:spPr/>
      <dgm:t>
        <a:bodyPr/>
        <a:lstStyle/>
        <a:p>
          <a:pPr rtl="1"/>
          <a:endParaRPr lang="he-IL" sz="3200" b="1"/>
        </a:p>
      </dgm:t>
    </dgm:pt>
    <dgm:pt modelId="{F2F032F3-1C44-46A9-8382-B2377D97E9DA}" type="sibTrans" cxnId="{AFF0FA8D-93EF-4065-B3C9-A3E7A6EDBA80}">
      <dgm:prSet/>
      <dgm:spPr/>
      <dgm:t>
        <a:bodyPr/>
        <a:lstStyle/>
        <a:p>
          <a:pPr rtl="1"/>
          <a:endParaRPr lang="he-IL" sz="3200" b="1"/>
        </a:p>
      </dgm:t>
    </dgm:pt>
    <dgm:pt modelId="{6538A591-57C7-40E8-A08F-5FB895CBC460}">
      <dgm:prSet custT="1"/>
      <dgm:spPr/>
      <dgm:t>
        <a:bodyPr/>
        <a:lstStyle/>
        <a:p>
          <a:pPr rtl="1"/>
          <a:r>
            <a:rPr lang="he-IL" sz="1600" b="1" dirty="0" smtClean="0">
              <a:latin typeface="Narkisim" pitchFamily="34" charset="-79"/>
              <a:cs typeface="Narkisim" pitchFamily="34" charset="-79"/>
            </a:rPr>
            <a:t>תוספת תקני סטודנטים לקרימינולוגיה למשמרת ערב  </a:t>
          </a:r>
          <a:endParaRPr lang="he-IL" sz="1600" b="1" dirty="0">
            <a:latin typeface="Narkisim" pitchFamily="34" charset="-79"/>
            <a:cs typeface="Narkisim" pitchFamily="34" charset="-79"/>
          </a:endParaRPr>
        </a:p>
      </dgm:t>
    </dgm:pt>
    <dgm:pt modelId="{15E69247-D6C5-451C-BBF1-42A1E0658200}" type="parTrans" cxnId="{3538FC30-5852-4EDE-9132-F0BAEA935707}">
      <dgm:prSet/>
      <dgm:spPr/>
      <dgm:t>
        <a:bodyPr/>
        <a:lstStyle/>
        <a:p>
          <a:pPr rtl="1"/>
          <a:endParaRPr lang="he-IL" sz="3200" b="1"/>
        </a:p>
      </dgm:t>
    </dgm:pt>
    <dgm:pt modelId="{792393BE-D607-4239-856C-AD57D769A3B5}" type="sibTrans" cxnId="{3538FC30-5852-4EDE-9132-F0BAEA935707}">
      <dgm:prSet/>
      <dgm:spPr/>
      <dgm:t>
        <a:bodyPr/>
        <a:lstStyle/>
        <a:p>
          <a:pPr rtl="1"/>
          <a:endParaRPr lang="he-IL" sz="3200" b="1"/>
        </a:p>
      </dgm:t>
    </dgm:pt>
    <dgm:pt modelId="{575D0AA5-D0DE-4100-8DFE-07A440D71831}">
      <dgm:prSet custT="1"/>
      <dgm:spPr/>
      <dgm:t>
        <a:bodyPr/>
        <a:lstStyle/>
        <a:p>
          <a:pPr rtl="1"/>
          <a:r>
            <a:rPr lang="he-IL" sz="1600" b="1" dirty="0" smtClean="0">
              <a:latin typeface="Narkisim" pitchFamily="34" charset="-79"/>
              <a:cs typeface="Narkisim" pitchFamily="34" charset="-79"/>
            </a:rPr>
            <a:t> הדרכה והטמעת נהלי עבודה מקצועיים בקרב צוותי בידוד ממושך</a:t>
          </a:r>
          <a:endParaRPr lang="he-IL" sz="1600" b="1" dirty="0">
            <a:latin typeface="Narkisim" pitchFamily="34" charset="-79"/>
            <a:cs typeface="Narkisim" pitchFamily="34" charset="-79"/>
          </a:endParaRPr>
        </a:p>
      </dgm:t>
    </dgm:pt>
    <dgm:pt modelId="{8699D28B-BBC6-49A7-9775-65BE7CF97F87}" type="parTrans" cxnId="{AB6DC29A-DC6A-41C2-8326-7DF833D0ACD0}">
      <dgm:prSet/>
      <dgm:spPr/>
      <dgm:t>
        <a:bodyPr/>
        <a:lstStyle/>
        <a:p>
          <a:pPr rtl="1"/>
          <a:endParaRPr lang="he-IL" sz="3200" b="1"/>
        </a:p>
      </dgm:t>
    </dgm:pt>
    <dgm:pt modelId="{AFFB6D7A-300F-410E-9896-D9412710D094}" type="sibTrans" cxnId="{AB6DC29A-DC6A-41C2-8326-7DF833D0ACD0}">
      <dgm:prSet/>
      <dgm:spPr/>
      <dgm:t>
        <a:bodyPr/>
        <a:lstStyle/>
        <a:p>
          <a:pPr rtl="1"/>
          <a:endParaRPr lang="he-IL" sz="3200" b="1"/>
        </a:p>
      </dgm:t>
    </dgm:pt>
    <dgm:pt modelId="{EC7CF9FF-2E2B-4179-AE6B-A9D09E9F23E6}">
      <dgm:prSet custT="1"/>
      <dgm:spPr/>
      <dgm:t>
        <a:bodyPr/>
        <a:lstStyle/>
        <a:p>
          <a:pPr rtl="1"/>
          <a:r>
            <a:rPr lang="he-IL" sz="1600" b="1" dirty="0" smtClean="0">
              <a:latin typeface="Narkisim" pitchFamily="34" charset="-79"/>
              <a:cs typeface="Narkisim" pitchFamily="34" charset="-79"/>
            </a:rPr>
            <a:t>בינוי לשיפור תשתית כולל שירותים ומקלחת בחדרי בידוד ממושך   </a:t>
          </a:r>
          <a:endParaRPr lang="he-IL" sz="1600" b="1" dirty="0">
            <a:latin typeface="Narkisim" pitchFamily="34" charset="-79"/>
            <a:cs typeface="Narkisim" pitchFamily="34" charset="-79"/>
          </a:endParaRPr>
        </a:p>
      </dgm:t>
    </dgm:pt>
    <dgm:pt modelId="{C7C5D5B4-21BD-42F5-BC57-47ABE59D958C}" type="parTrans" cxnId="{C6C89C16-6FF9-4008-9397-95C39941A206}">
      <dgm:prSet/>
      <dgm:spPr/>
      <dgm:t>
        <a:bodyPr/>
        <a:lstStyle/>
        <a:p>
          <a:pPr rtl="1"/>
          <a:endParaRPr lang="he-IL" sz="3200" b="1"/>
        </a:p>
      </dgm:t>
    </dgm:pt>
    <dgm:pt modelId="{235C3A18-7FB8-4421-BAD8-83E434D35A59}" type="sibTrans" cxnId="{C6C89C16-6FF9-4008-9397-95C39941A206}">
      <dgm:prSet/>
      <dgm:spPr/>
      <dgm:t>
        <a:bodyPr/>
        <a:lstStyle/>
        <a:p>
          <a:pPr rtl="1"/>
          <a:endParaRPr lang="he-IL" sz="3200" b="1"/>
        </a:p>
      </dgm:t>
    </dgm:pt>
    <dgm:pt modelId="{DCF51709-83DE-408E-ABDC-9E2C8449FA73}">
      <dgm:prSet custT="1"/>
      <dgm:spPr/>
      <dgm:t>
        <a:bodyPr/>
        <a:lstStyle/>
        <a:p>
          <a:pPr rtl="1"/>
          <a:r>
            <a:rPr lang="he-IL" sz="1600" b="1" dirty="0" smtClean="0">
              <a:latin typeface="Narkisim" pitchFamily="34" charset="-79"/>
              <a:cs typeface="Narkisim" pitchFamily="34" charset="-79"/>
            </a:rPr>
            <a:t>קידום מימוש המלצות ועדת קשירות/הגבלה </a:t>
          </a:r>
          <a:endParaRPr lang="he-IL" sz="1600" b="1" dirty="0">
            <a:latin typeface="Narkisim" pitchFamily="34" charset="-79"/>
            <a:cs typeface="Narkisim" pitchFamily="34" charset="-79"/>
          </a:endParaRPr>
        </a:p>
      </dgm:t>
    </dgm:pt>
    <dgm:pt modelId="{990AA71F-E15E-44D5-A02D-6E9EF0EBB93C}" type="parTrans" cxnId="{879E75EF-55FA-46F3-BD1E-217223D8C2D6}">
      <dgm:prSet/>
      <dgm:spPr/>
      <dgm:t>
        <a:bodyPr/>
        <a:lstStyle/>
        <a:p>
          <a:pPr rtl="1"/>
          <a:endParaRPr lang="he-IL" sz="3200" b="1"/>
        </a:p>
      </dgm:t>
    </dgm:pt>
    <dgm:pt modelId="{F9D064C3-6E7D-4908-961C-0D0D2314805E}" type="sibTrans" cxnId="{879E75EF-55FA-46F3-BD1E-217223D8C2D6}">
      <dgm:prSet/>
      <dgm:spPr/>
      <dgm:t>
        <a:bodyPr/>
        <a:lstStyle/>
        <a:p>
          <a:pPr rtl="1"/>
          <a:endParaRPr lang="he-IL" sz="3200" b="1"/>
        </a:p>
      </dgm:t>
    </dgm:pt>
    <dgm:pt modelId="{96B470A8-7643-42B1-9438-601AA9FAC5F2}">
      <dgm:prSet custT="1"/>
      <dgm:spPr/>
      <dgm:t>
        <a:bodyPr/>
        <a:lstStyle/>
        <a:p>
          <a:pPr rtl="1"/>
          <a:r>
            <a:rPr lang="he-IL" sz="1600" b="1" dirty="0" smtClean="0">
              <a:latin typeface="Narkisim" pitchFamily="34" charset="-79"/>
              <a:cs typeface="Narkisim" pitchFamily="34" charset="-79"/>
            </a:rPr>
            <a:t>תכנון הוספת 150 מיטות ב-5 שנים </a:t>
          </a:r>
        </a:p>
      </dgm:t>
    </dgm:pt>
    <dgm:pt modelId="{86133CD3-635A-4B2C-AD24-3DCB854FF1B6}" type="parTrans" cxnId="{876856CF-F69B-463F-A05A-1AE79D703F37}">
      <dgm:prSet/>
      <dgm:spPr/>
      <dgm:t>
        <a:bodyPr/>
        <a:lstStyle/>
        <a:p>
          <a:pPr rtl="1"/>
          <a:endParaRPr lang="he-IL" sz="3200" b="1"/>
        </a:p>
      </dgm:t>
    </dgm:pt>
    <dgm:pt modelId="{47449041-9A91-4B60-8AB3-6CD4D5B360C5}" type="sibTrans" cxnId="{876856CF-F69B-463F-A05A-1AE79D703F37}">
      <dgm:prSet/>
      <dgm:spPr/>
      <dgm:t>
        <a:bodyPr/>
        <a:lstStyle/>
        <a:p>
          <a:pPr rtl="1"/>
          <a:endParaRPr lang="he-IL" sz="3200" b="1"/>
        </a:p>
      </dgm:t>
    </dgm:pt>
    <dgm:pt modelId="{69829949-F420-4643-91A0-10EE1A7EF555}">
      <dgm:prSet custT="1"/>
      <dgm:spPr/>
      <dgm:t>
        <a:bodyPr/>
        <a:lstStyle/>
        <a:p>
          <a:pPr rtl="1"/>
          <a:r>
            <a:rPr lang="he-IL" sz="1600" b="1" dirty="0" smtClean="0">
              <a:latin typeface="Narkisim" pitchFamily="34" charset="-79"/>
              <a:cs typeface="Narkisim" pitchFamily="34" charset="-79"/>
            </a:rPr>
            <a:t>תוכנית שיפור תשתיות לטווח הקצר </a:t>
          </a:r>
        </a:p>
        <a:p>
          <a:pPr rtl="1"/>
          <a:r>
            <a:rPr lang="he-IL" sz="1600" b="1" dirty="0" smtClean="0">
              <a:latin typeface="Narkisim" pitchFamily="34" charset="-79"/>
              <a:cs typeface="Narkisim" pitchFamily="34" charset="-79"/>
            </a:rPr>
            <a:t>40 מש"ח (16)+</a:t>
          </a:r>
        </a:p>
        <a:p>
          <a:pPr rtl="1"/>
          <a:r>
            <a:rPr lang="he-IL" sz="1600" b="1" dirty="0" smtClean="0">
              <a:latin typeface="Narkisim" pitchFamily="34" charset="-79"/>
              <a:cs typeface="Narkisim" pitchFamily="34" charset="-79"/>
            </a:rPr>
            <a:t> 140 מש"ח (17-18)</a:t>
          </a:r>
          <a:endParaRPr lang="he-IL" sz="1600" b="1" dirty="0">
            <a:latin typeface="Narkisim" pitchFamily="34" charset="-79"/>
            <a:cs typeface="Narkisim" pitchFamily="34" charset="-79"/>
          </a:endParaRPr>
        </a:p>
      </dgm:t>
    </dgm:pt>
    <dgm:pt modelId="{48605312-C6B0-4797-AD4B-C188C7DC5876}" type="parTrans" cxnId="{431EAB5C-2378-4D87-94E1-B33D2ACFC1E6}">
      <dgm:prSet/>
      <dgm:spPr/>
      <dgm:t>
        <a:bodyPr/>
        <a:lstStyle/>
        <a:p>
          <a:pPr rtl="1"/>
          <a:endParaRPr lang="he-IL" sz="3200" b="1"/>
        </a:p>
      </dgm:t>
    </dgm:pt>
    <dgm:pt modelId="{EAF9708E-80F5-4B0F-B87E-62652A3FB05F}" type="sibTrans" cxnId="{431EAB5C-2378-4D87-94E1-B33D2ACFC1E6}">
      <dgm:prSet/>
      <dgm:spPr/>
      <dgm:t>
        <a:bodyPr/>
        <a:lstStyle/>
        <a:p>
          <a:pPr rtl="1"/>
          <a:endParaRPr lang="he-IL" sz="3200" b="1"/>
        </a:p>
      </dgm:t>
    </dgm:pt>
    <dgm:pt modelId="{98FCAAB9-1A42-47FC-97A2-46044CD1F6E3}">
      <dgm:prSet custT="1"/>
      <dgm:spPr/>
      <dgm:t>
        <a:bodyPr/>
        <a:lstStyle/>
        <a:p>
          <a:pPr rtl="1"/>
          <a:r>
            <a:rPr lang="he-IL" sz="1600" b="1" dirty="0" smtClean="0">
              <a:latin typeface="Narkisim" pitchFamily="34" charset="-79"/>
              <a:cs typeface="Narkisim" pitchFamily="34" charset="-79"/>
            </a:rPr>
            <a:t>העברת מטופלים נוספים לקהילה</a:t>
          </a:r>
          <a:endParaRPr lang="he-IL" sz="1600" b="1" dirty="0">
            <a:latin typeface="Narkisim" pitchFamily="34" charset="-79"/>
            <a:cs typeface="Narkisim" pitchFamily="34" charset="-79"/>
          </a:endParaRPr>
        </a:p>
      </dgm:t>
    </dgm:pt>
    <dgm:pt modelId="{6FBC8020-8A55-4126-B13E-E6A6781DF252}" type="parTrans" cxnId="{EFAE34AF-9BA9-4079-9E35-5E8E58C36DB8}">
      <dgm:prSet/>
      <dgm:spPr/>
      <dgm:t>
        <a:bodyPr/>
        <a:lstStyle/>
        <a:p>
          <a:pPr rtl="1"/>
          <a:endParaRPr lang="he-IL" sz="3200" b="1"/>
        </a:p>
      </dgm:t>
    </dgm:pt>
    <dgm:pt modelId="{ECCB3C3B-20AE-487F-BDC4-1E8CFF032689}" type="sibTrans" cxnId="{EFAE34AF-9BA9-4079-9E35-5E8E58C36DB8}">
      <dgm:prSet/>
      <dgm:spPr/>
      <dgm:t>
        <a:bodyPr/>
        <a:lstStyle/>
        <a:p>
          <a:pPr rtl="1"/>
          <a:endParaRPr lang="he-IL" sz="3200" b="1"/>
        </a:p>
      </dgm:t>
    </dgm:pt>
    <dgm:pt modelId="{96207A8E-A1AC-4537-A0A8-C3DE647AE355}">
      <dgm:prSet custT="1"/>
      <dgm:spPr/>
      <dgm:t>
        <a:bodyPr/>
        <a:lstStyle/>
        <a:p>
          <a:pPr rtl="1"/>
          <a:r>
            <a:rPr lang="he-IL" sz="1600" b="1" dirty="0" smtClean="0">
              <a:latin typeface="Narkisim" pitchFamily="34" charset="-79"/>
              <a:cs typeface="Narkisim" pitchFamily="34" charset="-79"/>
            </a:rPr>
            <a:t>צמצום הכפייה   </a:t>
          </a:r>
          <a:endParaRPr lang="he-IL" sz="1600" b="1" dirty="0">
            <a:latin typeface="Narkisim" pitchFamily="34" charset="-79"/>
            <a:cs typeface="Narkisim" pitchFamily="34" charset="-79"/>
          </a:endParaRPr>
        </a:p>
      </dgm:t>
    </dgm:pt>
    <dgm:pt modelId="{506789B6-52EA-4877-93EF-22C6B55866A0}" type="parTrans" cxnId="{837A2D29-CD72-4FFE-BAE1-0216EF94B9A5}">
      <dgm:prSet/>
      <dgm:spPr/>
      <dgm:t>
        <a:bodyPr/>
        <a:lstStyle/>
        <a:p>
          <a:pPr rtl="1"/>
          <a:endParaRPr lang="he-IL" sz="3200" b="1"/>
        </a:p>
      </dgm:t>
    </dgm:pt>
    <dgm:pt modelId="{400D8617-2435-43DB-A1C7-3D3FCACADB35}" type="sibTrans" cxnId="{837A2D29-CD72-4FFE-BAE1-0216EF94B9A5}">
      <dgm:prSet/>
      <dgm:spPr/>
      <dgm:t>
        <a:bodyPr/>
        <a:lstStyle/>
        <a:p>
          <a:pPr rtl="1"/>
          <a:endParaRPr lang="he-IL" sz="3200" b="1"/>
        </a:p>
      </dgm:t>
    </dgm:pt>
    <dgm:pt modelId="{F4E00A36-0A88-4ACA-9E68-6532559E9ABD}">
      <dgm:prSet custT="1"/>
      <dgm:spPr/>
      <dgm:t>
        <a:bodyPr/>
        <a:lstStyle/>
        <a:p>
          <a:pPr rtl="1"/>
          <a:r>
            <a:rPr lang="he-IL" sz="1600" b="1" dirty="0" smtClean="0">
              <a:latin typeface="Narkisim" pitchFamily="34" charset="-79"/>
              <a:cs typeface="Narkisim" pitchFamily="34" charset="-79"/>
            </a:rPr>
            <a:t>שילוב ושיתוף פעולה עם בתי חולים כלליים</a:t>
          </a:r>
          <a:endParaRPr lang="he-IL" sz="1600" b="1" dirty="0">
            <a:latin typeface="Narkisim" pitchFamily="34" charset="-79"/>
            <a:cs typeface="Narkisim" pitchFamily="34" charset="-79"/>
          </a:endParaRPr>
        </a:p>
      </dgm:t>
    </dgm:pt>
    <dgm:pt modelId="{ADE10C3B-2289-47B6-8F1F-E7C8C4614F4D}" type="parTrans" cxnId="{BD9CF19F-D056-48ED-BEBC-CE7FCD216634}">
      <dgm:prSet/>
      <dgm:spPr/>
      <dgm:t>
        <a:bodyPr/>
        <a:lstStyle/>
        <a:p>
          <a:pPr rtl="1"/>
          <a:endParaRPr lang="he-IL" sz="3200" b="1"/>
        </a:p>
      </dgm:t>
    </dgm:pt>
    <dgm:pt modelId="{3858D846-7D4A-4784-AB03-A9A4E1EAFBB3}" type="sibTrans" cxnId="{BD9CF19F-D056-48ED-BEBC-CE7FCD216634}">
      <dgm:prSet/>
      <dgm:spPr/>
      <dgm:t>
        <a:bodyPr/>
        <a:lstStyle/>
        <a:p>
          <a:pPr rtl="1"/>
          <a:endParaRPr lang="he-IL" sz="3200" b="1"/>
        </a:p>
      </dgm:t>
    </dgm:pt>
    <dgm:pt modelId="{BF0A6162-BFF6-479A-BC33-F1986ABEBD6B}">
      <dgm:prSet custT="1"/>
      <dgm:spPr/>
      <dgm:t>
        <a:bodyPr/>
        <a:lstStyle/>
        <a:p>
          <a:pPr rtl="1"/>
          <a:r>
            <a:rPr lang="he-IL" sz="1600" b="1" dirty="0" smtClean="0">
              <a:latin typeface="Narkisim" pitchFamily="34" charset="-79"/>
              <a:cs typeface="Narkisim" pitchFamily="34" charset="-79"/>
            </a:rPr>
            <a:t>תוכנית בינוי רב שנתית כולל סדרי עדיפות </a:t>
          </a:r>
          <a:endParaRPr lang="he-IL" sz="1600" b="1" dirty="0">
            <a:latin typeface="Narkisim" pitchFamily="34" charset="-79"/>
            <a:cs typeface="Narkisim" pitchFamily="34" charset="-79"/>
          </a:endParaRPr>
        </a:p>
      </dgm:t>
    </dgm:pt>
    <dgm:pt modelId="{148A166B-1E8F-4248-8AF7-8FD8BA26489F}" type="parTrans" cxnId="{7AC4D81D-BC55-42E8-A818-162891203B5A}">
      <dgm:prSet/>
      <dgm:spPr/>
      <dgm:t>
        <a:bodyPr/>
        <a:lstStyle/>
        <a:p>
          <a:pPr rtl="1"/>
          <a:endParaRPr lang="he-IL" sz="3200" b="1"/>
        </a:p>
      </dgm:t>
    </dgm:pt>
    <dgm:pt modelId="{39193A19-FF3E-4489-AB06-392EAB85A6B7}" type="sibTrans" cxnId="{7AC4D81D-BC55-42E8-A818-162891203B5A}">
      <dgm:prSet/>
      <dgm:spPr/>
      <dgm:t>
        <a:bodyPr/>
        <a:lstStyle/>
        <a:p>
          <a:pPr rtl="1"/>
          <a:endParaRPr lang="he-IL" sz="3200" b="1"/>
        </a:p>
      </dgm:t>
    </dgm:pt>
    <dgm:pt modelId="{A979AAF4-7EA3-4B9A-A146-B0F759701041}" type="pres">
      <dgm:prSet presAssocID="{F5157662-FAF7-4B1B-BF4B-5030F75642A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E6E0FD91-4CF8-4CD1-84FC-6A8381A68F3C}" type="pres">
      <dgm:prSet presAssocID="{559403CB-3CF6-4D16-84DD-34E2C4D748F0}" presName="compNode" presStyleCnt="0"/>
      <dgm:spPr/>
    </dgm:pt>
    <dgm:pt modelId="{91BB2410-50C1-4BD5-922C-FAB443B81F56}" type="pres">
      <dgm:prSet presAssocID="{559403CB-3CF6-4D16-84DD-34E2C4D748F0}" presName="aNode" presStyleLbl="bgShp" presStyleIdx="0" presStyleCnt="3" custLinFactNeighborX="8823" custLinFactNeighborY="-1313"/>
      <dgm:spPr/>
      <dgm:t>
        <a:bodyPr/>
        <a:lstStyle/>
        <a:p>
          <a:pPr rtl="1"/>
          <a:endParaRPr lang="he-IL"/>
        </a:p>
      </dgm:t>
    </dgm:pt>
    <dgm:pt modelId="{5F335B2E-74F8-495B-8424-70B3DA3C12F1}" type="pres">
      <dgm:prSet presAssocID="{559403CB-3CF6-4D16-84DD-34E2C4D748F0}" presName="textNode" presStyleLbl="bgShp" presStyleIdx="0" presStyleCnt="3"/>
      <dgm:spPr/>
      <dgm:t>
        <a:bodyPr/>
        <a:lstStyle/>
        <a:p>
          <a:pPr rtl="1"/>
          <a:endParaRPr lang="he-IL"/>
        </a:p>
      </dgm:t>
    </dgm:pt>
    <dgm:pt modelId="{66D60581-7A18-4279-9BAA-F0F3E701C42E}" type="pres">
      <dgm:prSet presAssocID="{559403CB-3CF6-4D16-84DD-34E2C4D748F0}" presName="compChildNode" presStyleCnt="0"/>
      <dgm:spPr/>
    </dgm:pt>
    <dgm:pt modelId="{66604B12-DEB6-4364-98D0-7F07A0FBB5C6}" type="pres">
      <dgm:prSet presAssocID="{559403CB-3CF6-4D16-84DD-34E2C4D748F0}" presName="theInnerList" presStyleCnt="0"/>
      <dgm:spPr/>
    </dgm:pt>
    <dgm:pt modelId="{F271E6B3-A87B-4394-AA0F-FAF4C5348504}" type="pres">
      <dgm:prSet presAssocID="{0BE6CDCC-0515-4513-AD9A-BE713AB31C11}" presName="childNode" presStyleLbl="node1" presStyleIdx="0" presStyleCnt="1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1152E62-B20E-4D99-B005-E29C5ED09B5E}" type="pres">
      <dgm:prSet presAssocID="{0BE6CDCC-0515-4513-AD9A-BE713AB31C11}" presName="aSpace2" presStyleCnt="0"/>
      <dgm:spPr/>
    </dgm:pt>
    <dgm:pt modelId="{7AAEC2E7-C038-46A1-BDF2-902EFE4575AD}" type="pres">
      <dgm:prSet presAssocID="{6538A591-57C7-40E8-A08F-5FB895CBC460}" presName="childNode" presStyleLbl="node1" presStyleIdx="1" presStyleCnt="1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807A0FD-FE63-485B-B5C1-CADCEB599F55}" type="pres">
      <dgm:prSet presAssocID="{6538A591-57C7-40E8-A08F-5FB895CBC460}" presName="aSpace2" presStyleCnt="0"/>
      <dgm:spPr/>
    </dgm:pt>
    <dgm:pt modelId="{CF8E1BB8-B5B7-47AA-9729-2259D35B5340}" type="pres">
      <dgm:prSet presAssocID="{575D0AA5-D0DE-4100-8DFE-07A440D71831}" presName="childNode" presStyleLbl="node1" presStyleIdx="2" presStyleCnt="1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8C2D645-10DA-4621-8AA4-3CEC21481B5E}" type="pres">
      <dgm:prSet presAssocID="{575D0AA5-D0DE-4100-8DFE-07A440D71831}" presName="aSpace2" presStyleCnt="0"/>
      <dgm:spPr/>
    </dgm:pt>
    <dgm:pt modelId="{CA448996-F0F4-4A6E-80BA-09E5808DEA66}" type="pres">
      <dgm:prSet presAssocID="{EC7CF9FF-2E2B-4179-AE6B-A9D09E9F23E6}" presName="childNode" presStyleLbl="node1" presStyleIdx="3" presStyleCnt="1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1E961CB-B902-4E6A-AFE7-C23AEC51E6B1}" type="pres">
      <dgm:prSet presAssocID="{559403CB-3CF6-4D16-84DD-34E2C4D748F0}" presName="aSpace" presStyleCnt="0"/>
      <dgm:spPr/>
    </dgm:pt>
    <dgm:pt modelId="{33EB16B2-D064-4635-A208-56C4046E540C}" type="pres">
      <dgm:prSet presAssocID="{039997A0-9A95-4590-BF7F-424D20643EAF}" presName="compNode" presStyleCnt="0"/>
      <dgm:spPr/>
    </dgm:pt>
    <dgm:pt modelId="{167E9916-4AD4-4387-AAFA-C954704DA85B}" type="pres">
      <dgm:prSet presAssocID="{039997A0-9A95-4590-BF7F-424D20643EAF}" presName="aNode" presStyleLbl="bgShp" presStyleIdx="1" presStyleCnt="3"/>
      <dgm:spPr/>
      <dgm:t>
        <a:bodyPr/>
        <a:lstStyle/>
        <a:p>
          <a:pPr rtl="1"/>
          <a:endParaRPr lang="he-IL"/>
        </a:p>
      </dgm:t>
    </dgm:pt>
    <dgm:pt modelId="{82D169B1-C116-46EC-942B-541A4F34C150}" type="pres">
      <dgm:prSet presAssocID="{039997A0-9A95-4590-BF7F-424D20643EAF}" presName="textNode" presStyleLbl="bgShp" presStyleIdx="1" presStyleCnt="3"/>
      <dgm:spPr/>
      <dgm:t>
        <a:bodyPr/>
        <a:lstStyle/>
        <a:p>
          <a:pPr rtl="1"/>
          <a:endParaRPr lang="he-IL"/>
        </a:p>
      </dgm:t>
    </dgm:pt>
    <dgm:pt modelId="{0D8FCFEA-9099-431F-AB7C-FE2B29259418}" type="pres">
      <dgm:prSet presAssocID="{039997A0-9A95-4590-BF7F-424D20643EAF}" presName="compChildNode" presStyleCnt="0"/>
      <dgm:spPr/>
    </dgm:pt>
    <dgm:pt modelId="{E377016F-EDE3-47B7-B0D4-5B40E1447EB0}" type="pres">
      <dgm:prSet presAssocID="{039997A0-9A95-4590-BF7F-424D20643EAF}" presName="theInnerList" presStyleCnt="0"/>
      <dgm:spPr/>
    </dgm:pt>
    <dgm:pt modelId="{296D7205-8F65-4F8E-8995-A4407CECA4CC}" type="pres">
      <dgm:prSet presAssocID="{DCF51709-83DE-408E-ABDC-9E2C8449FA73}" presName="childNode" presStyleLbl="node1" presStyleIdx="4" presStyleCnt="1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D4B17DD-2DF5-4C37-BE9D-249FDF25BED4}" type="pres">
      <dgm:prSet presAssocID="{DCF51709-83DE-408E-ABDC-9E2C8449FA73}" presName="aSpace2" presStyleCnt="0"/>
      <dgm:spPr/>
    </dgm:pt>
    <dgm:pt modelId="{D0814509-649E-4E8B-9AA1-1D42B2D537B0}" type="pres">
      <dgm:prSet presAssocID="{96B470A8-7643-42B1-9438-601AA9FAC5F2}" presName="childNode" presStyleLbl="node1" presStyleIdx="5" presStyleCnt="1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8FB8AF3-61E4-4B1C-B3C4-BAA6C728C792}" type="pres">
      <dgm:prSet presAssocID="{96B470A8-7643-42B1-9438-601AA9FAC5F2}" presName="aSpace2" presStyleCnt="0"/>
      <dgm:spPr/>
    </dgm:pt>
    <dgm:pt modelId="{7FD10879-3DF8-49AB-B142-006FE734E446}" type="pres">
      <dgm:prSet presAssocID="{69829949-F420-4643-91A0-10EE1A7EF555}" presName="childNode" presStyleLbl="node1" presStyleIdx="6" presStyleCnt="1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0588116-7A0D-4C63-B9BE-5650C04514EB}" type="pres">
      <dgm:prSet presAssocID="{039997A0-9A95-4590-BF7F-424D20643EAF}" presName="aSpace" presStyleCnt="0"/>
      <dgm:spPr/>
    </dgm:pt>
    <dgm:pt modelId="{27C44440-9781-4F89-8D79-E5A7A133CCD9}" type="pres">
      <dgm:prSet presAssocID="{AD19E088-E0DF-4B8B-872D-8859F25F1144}" presName="compNode" presStyleCnt="0"/>
      <dgm:spPr/>
    </dgm:pt>
    <dgm:pt modelId="{51154CD1-9CE0-44F4-9655-F69B100C60B3}" type="pres">
      <dgm:prSet presAssocID="{AD19E088-E0DF-4B8B-872D-8859F25F1144}" presName="aNode" presStyleLbl="bgShp" presStyleIdx="2" presStyleCnt="3" custLinFactNeighborX="6533" custLinFactNeighborY="-1313"/>
      <dgm:spPr/>
      <dgm:t>
        <a:bodyPr/>
        <a:lstStyle/>
        <a:p>
          <a:pPr rtl="1"/>
          <a:endParaRPr lang="he-IL"/>
        </a:p>
      </dgm:t>
    </dgm:pt>
    <dgm:pt modelId="{DBC2F9B5-963C-47BC-8946-0F5D3694D27B}" type="pres">
      <dgm:prSet presAssocID="{AD19E088-E0DF-4B8B-872D-8859F25F1144}" presName="textNode" presStyleLbl="bgShp" presStyleIdx="2" presStyleCnt="3"/>
      <dgm:spPr/>
      <dgm:t>
        <a:bodyPr/>
        <a:lstStyle/>
        <a:p>
          <a:pPr rtl="1"/>
          <a:endParaRPr lang="he-IL"/>
        </a:p>
      </dgm:t>
    </dgm:pt>
    <dgm:pt modelId="{C4D63DB3-3442-42DF-9CEF-A3265A5AC4E4}" type="pres">
      <dgm:prSet presAssocID="{AD19E088-E0DF-4B8B-872D-8859F25F1144}" presName="compChildNode" presStyleCnt="0"/>
      <dgm:spPr/>
    </dgm:pt>
    <dgm:pt modelId="{81C27B7C-B42C-4B04-BD54-3E2D9C49160E}" type="pres">
      <dgm:prSet presAssocID="{AD19E088-E0DF-4B8B-872D-8859F25F1144}" presName="theInnerList" presStyleCnt="0"/>
      <dgm:spPr/>
    </dgm:pt>
    <dgm:pt modelId="{6ECCCF26-24E9-45CE-A4C7-9F51D4699747}" type="pres">
      <dgm:prSet presAssocID="{98FCAAB9-1A42-47FC-97A2-46044CD1F6E3}" presName="childNode" presStyleLbl="node1" presStyleIdx="7" presStyleCnt="1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4621A80-A31B-4A1D-A322-D2DE566DCA05}" type="pres">
      <dgm:prSet presAssocID="{98FCAAB9-1A42-47FC-97A2-46044CD1F6E3}" presName="aSpace2" presStyleCnt="0"/>
      <dgm:spPr/>
    </dgm:pt>
    <dgm:pt modelId="{7032D721-01A4-4465-A64F-7DB02B34BEEF}" type="pres">
      <dgm:prSet presAssocID="{96207A8E-A1AC-4537-A0A8-C3DE647AE355}" presName="childNode" presStyleLbl="node1" presStyleIdx="8" presStyleCnt="1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0F6A9CA-A215-4EFD-912A-9AD18AC4996D}" type="pres">
      <dgm:prSet presAssocID="{96207A8E-A1AC-4537-A0A8-C3DE647AE355}" presName="aSpace2" presStyleCnt="0"/>
      <dgm:spPr/>
    </dgm:pt>
    <dgm:pt modelId="{11936D98-3CD2-44EC-8404-B966C9BACA58}" type="pres">
      <dgm:prSet presAssocID="{F4E00A36-0A88-4ACA-9E68-6532559E9ABD}" presName="childNode" presStyleLbl="node1" presStyleIdx="9" presStyleCnt="1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6434513-5289-4635-BD0B-EBEBA23A347E}" type="pres">
      <dgm:prSet presAssocID="{F4E00A36-0A88-4ACA-9E68-6532559E9ABD}" presName="aSpace2" presStyleCnt="0"/>
      <dgm:spPr/>
    </dgm:pt>
    <dgm:pt modelId="{1F128D24-EE0F-4E65-BF10-C6D3AEDA965C}" type="pres">
      <dgm:prSet presAssocID="{BF0A6162-BFF6-479A-BC33-F1986ABEBD6B}" presName="childNode" presStyleLbl="node1" presStyleIdx="10" presStyleCnt="11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A74D30DD-65E3-4B23-A57B-59111D8DE828}" srcId="{F5157662-FAF7-4B1B-BF4B-5030F75642A6}" destId="{AD19E088-E0DF-4B8B-872D-8859F25F1144}" srcOrd="2" destOrd="0" parTransId="{774A5882-1285-470F-89E5-C7E40EEE9CBA}" sibTransId="{A0D07142-A7C9-4A71-A6D2-57BEF8955EE5}"/>
    <dgm:cxn modelId="{AFF0FA8D-93EF-4065-B3C9-A3E7A6EDBA80}" srcId="{559403CB-3CF6-4D16-84DD-34E2C4D748F0}" destId="{0BE6CDCC-0515-4513-AD9A-BE713AB31C11}" srcOrd="0" destOrd="0" parTransId="{C2783B2E-8A29-4CB8-9238-492626ADEE24}" sibTransId="{F2F032F3-1C44-46A9-8382-B2377D97E9DA}"/>
    <dgm:cxn modelId="{9A05878C-6017-4A6A-946E-E2E8AE815EEE}" type="presOf" srcId="{BF0A6162-BFF6-479A-BC33-F1986ABEBD6B}" destId="{1F128D24-EE0F-4E65-BF10-C6D3AEDA965C}" srcOrd="0" destOrd="0" presId="urn:microsoft.com/office/officeart/2005/8/layout/lProcess2"/>
    <dgm:cxn modelId="{C6C89C16-6FF9-4008-9397-95C39941A206}" srcId="{559403CB-3CF6-4D16-84DD-34E2C4D748F0}" destId="{EC7CF9FF-2E2B-4179-AE6B-A9D09E9F23E6}" srcOrd="3" destOrd="0" parTransId="{C7C5D5B4-21BD-42F5-BC57-47ABE59D958C}" sibTransId="{235C3A18-7FB8-4421-BAD8-83E434D35A59}"/>
    <dgm:cxn modelId="{221586F4-717C-4926-8372-BBA481BAB8DE}" type="presOf" srcId="{575D0AA5-D0DE-4100-8DFE-07A440D71831}" destId="{CF8E1BB8-B5B7-47AA-9729-2259D35B5340}" srcOrd="0" destOrd="0" presId="urn:microsoft.com/office/officeart/2005/8/layout/lProcess2"/>
    <dgm:cxn modelId="{3D3C6229-4A90-4114-A736-90787B4268A5}" type="presOf" srcId="{96B470A8-7643-42B1-9438-601AA9FAC5F2}" destId="{D0814509-649E-4E8B-9AA1-1D42B2D537B0}" srcOrd="0" destOrd="0" presId="urn:microsoft.com/office/officeart/2005/8/layout/lProcess2"/>
    <dgm:cxn modelId="{431EAB5C-2378-4D87-94E1-B33D2ACFC1E6}" srcId="{039997A0-9A95-4590-BF7F-424D20643EAF}" destId="{69829949-F420-4643-91A0-10EE1A7EF555}" srcOrd="2" destOrd="0" parTransId="{48605312-C6B0-4797-AD4B-C188C7DC5876}" sibTransId="{EAF9708E-80F5-4B0F-B87E-62652A3FB05F}"/>
    <dgm:cxn modelId="{837A2D29-CD72-4FFE-BAE1-0216EF94B9A5}" srcId="{AD19E088-E0DF-4B8B-872D-8859F25F1144}" destId="{96207A8E-A1AC-4537-A0A8-C3DE647AE355}" srcOrd="1" destOrd="0" parTransId="{506789B6-52EA-4877-93EF-22C6B55866A0}" sibTransId="{400D8617-2435-43DB-A1C7-3D3FCACADB35}"/>
    <dgm:cxn modelId="{B3082802-B92B-4B9C-BC9C-C1BC8A5DA288}" type="presOf" srcId="{F4E00A36-0A88-4ACA-9E68-6532559E9ABD}" destId="{11936D98-3CD2-44EC-8404-B966C9BACA58}" srcOrd="0" destOrd="0" presId="urn:microsoft.com/office/officeart/2005/8/layout/lProcess2"/>
    <dgm:cxn modelId="{6CB280E1-98FD-4D3B-A556-16158AC70FA1}" srcId="{F5157662-FAF7-4B1B-BF4B-5030F75642A6}" destId="{039997A0-9A95-4590-BF7F-424D20643EAF}" srcOrd="1" destOrd="0" parTransId="{2C04897F-5CD1-445B-8FA9-8A103E168580}" sibTransId="{56263CB7-E550-4AF5-8781-FB4789C17187}"/>
    <dgm:cxn modelId="{BB920823-6964-4C62-B796-A7DFDE64045E}" type="presOf" srcId="{039997A0-9A95-4590-BF7F-424D20643EAF}" destId="{82D169B1-C116-46EC-942B-541A4F34C150}" srcOrd="1" destOrd="0" presId="urn:microsoft.com/office/officeart/2005/8/layout/lProcess2"/>
    <dgm:cxn modelId="{3538FC30-5852-4EDE-9132-F0BAEA935707}" srcId="{559403CB-3CF6-4D16-84DD-34E2C4D748F0}" destId="{6538A591-57C7-40E8-A08F-5FB895CBC460}" srcOrd="1" destOrd="0" parTransId="{15E69247-D6C5-451C-BBF1-42A1E0658200}" sibTransId="{792393BE-D607-4239-856C-AD57D769A3B5}"/>
    <dgm:cxn modelId="{34DCDAA2-37CD-4913-B30D-35DA86F664FB}" type="presOf" srcId="{AD19E088-E0DF-4B8B-872D-8859F25F1144}" destId="{DBC2F9B5-963C-47BC-8946-0F5D3694D27B}" srcOrd="1" destOrd="0" presId="urn:microsoft.com/office/officeart/2005/8/layout/lProcess2"/>
    <dgm:cxn modelId="{45E215D2-E406-4812-9F1E-31BA19B7A1CD}" type="presOf" srcId="{EC7CF9FF-2E2B-4179-AE6B-A9D09E9F23E6}" destId="{CA448996-F0F4-4A6E-80BA-09E5808DEA66}" srcOrd="0" destOrd="0" presId="urn:microsoft.com/office/officeart/2005/8/layout/lProcess2"/>
    <dgm:cxn modelId="{4E00E672-7D6C-4E64-BC29-0B5AB35049EE}" type="presOf" srcId="{69829949-F420-4643-91A0-10EE1A7EF555}" destId="{7FD10879-3DF8-49AB-B142-006FE734E446}" srcOrd="0" destOrd="0" presId="urn:microsoft.com/office/officeart/2005/8/layout/lProcess2"/>
    <dgm:cxn modelId="{879E75EF-55FA-46F3-BD1E-217223D8C2D6}" srcId="{039997A0-9A95-4590-BF7F-424D20643EAF}" destId="{DCF51709-83DE-408E-ABDC-9E2C8449FA73}" srcOrd="0" destOrd="0" parTransId="{990AA71F-E15E-44D5-A02D-6E9EF0EBB93C}" sibTransId="{F9D064C3-6E7D-4908-961C-0D0D2314805E}"/>
    <dgm:cxn modelId="{7ED12CC3-E9DF-493D-89F5-2FD52498B2DF}" type="presOf" srcId="{96207A8E-A1AC-4537-A0A8-C3DE647AE355}" destId="{7032D721-01A4-4465-A64F-7DB02B34BEEF}" srcOrd="0" destOrd="0" presId="urn:microsoft.com/office/officeart/2005/8/layout/lProcess2"/>
    <dgm:cxn modelId="{7AC4D81D-BC55-42E8-A818-162891203B5A}" srcId="{AD19E088-E0DF-4B8B-872D-8859F25F1144}" destId="{BF0A6162-BFF6-479A-BC33-F1986ABEBD6B}" srcOrd="3" destOrd="0" parTransId="{148A166B-1E8F-4248-8AF7-8FD8BA26489F}" sibTransId="{39193A19-FF3E-4489-AB06-392EAB85A6B7}"/>
    <dgm:cxn modelId="{BD9CF19F-D056-48ED-BEBC-CE7FCD216634}" srcId="{AD19E088-E0DF-4B8B-872D-8859F25F1144}" destId="{F4E00A36-0A88-4ACA-9E68-6532559E9ABD}" srcOrd="2" destOrd="0" parTransId="{ADE10C3B-2289-47B6-8F1F-E7C8C4614F4D}" sibTransId="{3858D846-7D4A-4784-AB03-A9A4E1EAFBB3}"/>
    <dgm:cxn modelId="{87496495-561B-4EED-9E81-AA4902D87215}" type="presOf" srcId="{F5157662-FAF7-4B1B-BF4B-5030F75642A6}" destId="{A979AAF4-7EA3-4B9A-A146-B0F759701041}" srcOrd="0" destOrd="0" presId="urn:microsoft.com/office/officeart/2005/8/layout/lProcess2"/>
    <dgm:cxn modelId="{065796D9-41D6-433A-A153-5CD7429FAAF5}" type="presOf" srcId="{98FCAAB9-1A42-47FC-97A2-46044CD1F6E3}" destId="{6ECCCF26-24E9-45CE-A4C7-9F51D4699747}" srcOrd="0" destOrd="0" presId="urn:microsoft.com/office/officeart/2005/8/layout/lProcess2"/>
    <dgm:cxn modelId="{888FF49F-36D0-479D-95A7-6688489409CB}" type="presOf" srcId="{0BE6CDCC-0515-4513-AD9A-BE713AB31C11}" destId="{F271E6B3-A87B-4394-AA0F-FAF4C5348504}" srcOrd="0" destOrd="0" presId="urn:microsoft.com/office/officeart/2005/8/layout/lProcess2"/>
    <dgm:cxn modelId="{5F49289D-5B92-4AA6-88E9-27B5D3610680}" type="presOf" srcId="{559403CB-3CF6-4D16-84DD-34E2C4D748F0}" destId="{91BB2410-50C1-4BD5-922C-FAB443B81F56}" srcOrd="0" destOrd="0" presId="urn:microsoft.com/office/officeart/2005/8/layout/lProcess2"/>
    <dgm:cxn modelId="{37B90FF6-FA35-4805-BBF2-32397DFB9FC7}" type="presOf" srcId="{559403CB-3CF6-4D16-84DD-34E2C4D748F0}" destId="{5F335B2E-74F8-495B-8424-70B3DA3C12F1}" srcOrd="1" destOrd="0" presId="urn:microsoft.com/office/officeart/2005/8/layout/lProcess2"/>
    <dgm:cxn modelId="{876856CF-F69B-463F-A05A-1AE79D703F37}" srcId="{039997A0-9A95-4590-BF7F-424D20643EAF}" destId="{96B470A8-7643-42B1-9438-601AA9FAC5F2}" srcOrd="1" destOrd="0" parTransId="{86133CD3-635A-4B2C-AD24-3DCB854FF1B6}" sibTransId="{47449041-9A91-4B60-8AB3-6CD4D5B360C5}"/>
    <dgm:cxn modelId="{C67C07FB-6D60-4E1D-AF5C-8CB512D88191}" type="presOf" srcId="{039997A0-9A95-4590-BF7F-424D20643EAF}" destId="{167E9916-4AD4-4387-AAFA-C954704DA85B}" srcOrd="0" destOrd="0" presId="urn:microsoft.com/office/officeart/2005/8/layout/lProcess2"/>
    <dgm:cxn modelId="{A7BF2AC6-032A-442E-99F4-DB9159270AD7}" type="presOf" srcId="{DCF51709-83DE-408E-ABDC-9E2C8449FA73}" destId="{296D7205-8F65-4F8E-8995-A4407CECA4CC}" srcOrd="0" destOrd="0" presId="urn:microsoft.com/office/officeart/2005/8/layout/lProcess2"/>
    <dgm:cxn modelId="{3A40D3DE-3D10-4649-85DF-3C856FF37867}" type="presOf" srcId="{AD19E088-E0DF-4B8B-872D-8859F25F1144}" destId="{51154CD1-9CE0-44F4-9655-F69B100C60B3}" srcOrd="0" destOrd="0" presId="urn:microsoft.com/office/officeart/2005/8/layout/lProcess2"/>
    <dgm:cxn modelId="{BDF501B3-EDCB-433E-A6C3-B8333CB186B4}" srcId="{F5157662-FAF7-4B1B-BF4B-5030F75642A6}" destId="{559403CB-3CF6-4D16-84DD-34E2C4D748F0}" srcOrd="0" destOrd="0" parTransId="{1FD13C1B-D310-4D20-9598-0043CA33804C}" sibTransId="{992811AA-9662-4D3E-B534-2945801458FD}"/>
    <dgm:cxn modelId="{AB6DC29A-DC6A-41C2-8326-7DF833D0ACD0}" srcId="{559403CB-3CF6-4D16-84DD-34E2C4D748F0}" destId="{575D0AA5-D0DE-4100-8DFE-07A440D71831}" srcOrd="2" destOrd="0" parTransId="{8699D28B-BBC6-49A7-9775-65BE7CF97F87}" sibTransId="{AFFB6D7A-300F-410E-9896-D9412710D094}"/>
    <dgm:cxn modelId="{EFAE34AF-9BA9-4079-9E35-5E8E58C36DB8}" srcId="{AD19E088-E0DF-4B8B-872D-8859F25F1144}" destId="{98FCAAB9-1A42-47FC-97A2-46044CD1F6E3}" srcOrd="0" destOrd="0" parTransId="{6FBC8020-8A55-4126-B13E-E6A6781DF252}" sibTransId="{ECCB3C3B-20AE-487F-BDC4-1E8CFF032689}"/>
    <dgm:cxn modelId="{9AC38117-C9E6-41A5-9AF0-087A2CB8FB22}" type="presOf" srcId="{6538A591-57C7-40E8-A08F-5FB895CBC460}" destId="{7AAEC2E7-C038-46A1-BDF2-902EFE4575AD}" srcOrd="0" destOrd="0" presId="urn:microsoft.com/office/officeart/2005/8/layout/lProcess2"/>
    <dgm:cxn modelId="{992F29D4-AF78-4628-A2F3-087A89D7BBBF}" type="presParOf" srcId="{A979AAF4-7EA3-4B9A-A146-B0F759701041}" destId="{E6E0FD91-4CF8-4CD1-84FC-6A8381A68F3C}" srcOrd="0" destOrd="0" presId="urn:microsoft.com/office/officeart/2005/8/layout/lProcess2"/>
    <dgm:cxn modelId="{95D83009-9F56-41C2-979F-FC406331F7EC}" type="presParOf" srcId="{E6E0FD91-4CF8-4CD1-84FC-6A8381A68F3C}" destId="{91BB2410-50C1-4BD5-922C-FAB443B81F56}" srcOrd="0" destOrd="0" presId="urn:microsoft.com/office/officeart/2005/8/layout/lProcess2"/>
    <dgm:cxn modelId="{43D5E6E0-EEDB-4606-B314-026DE8CBDC9B}" type="presParOf" srcId="{E6E0FD91-4CF8-4CD1-84FC-6A8381A68F3C}" destId="{5F335B2E-74F8-495B-8424-70B3DA3C12F1}" srcOrd="1" destOrd="0" presId="urn:microsoft.com/office/officeart/2005/8/layout/lProcess2"/>
    <dgm:cxn modelId="{B8508E4F-46A7-4824-B241-82A5900AB2C6}" type="presParOf" srcId="{E6E0FD91-4CF8-4CD1-84FC-6A8381A68F3C}" destId="{66D60581-7A18-4279-9BAA-F0F3E701C42E}" srcOrd="2" destOrd="0" presId="urn:microsoft.com/office/officeart/2005/8/layout/lProcess2"/>
    <dgm:cxn modelId="{9884C19B-F5F3-4151-B4DF-CC8EAD51B14A}" type="presParOf" srcId="{66D60581-7A18-4279-9BAA-F0F3E701C42E}" destId="{66604B12-DEB6-4364-98D0-7F07A0FBB5C6}" srcOrd="0" destOrd="0" presId="urn:microsoft.com/office/officeart/2005/8/layout/lProcess2"/>
    <dgm:cxn modelId="{FC01CB4A-79A5-4207-8CBE-88E41644340B}" type="presParOf" srcId="{66604B12-DEB6-4364-98D0-7F07A0FBB5C6}" destId="{F271E6B3-A87B-4394-AA0F-FAF4C5348504}" srcOrd="0" destOrd="0" presId="urn:microsoft.com/office/officeart/2005/8/layout/lProcess2"/>
    <dgm:cxn modelId="{94946ECB-30F9-4A5B-96EE-BF48804F6C83}" type="presParOf" srcId="{66604B12-DEB6-4364-98D0-7F07A0FBB5C6}" destId="{E1152E62-B20E-4D99-B005-E29C5ED09B5E}" srcOrd="1" destOrd="0" presId="urn:microsoft.com/office/officeart/2005/8/layout/lProcess2"/>
    <dgm:cxn modelId="{5D3A9A35-993E-4A3F-AA9D-D5F9A29A3693}" type="presParOf" srcId="{66604B12-DEB6-4364-98D0-7F07A0FBB5C6}" destId="{7AAEC2E7-C038-46A1-BDF2-902EFE4575AD}" srcOrd="2" destOrd="0" presId="urn:microsoft.com/office/officeart/2005/8/layout/lProcess2"/>
    <dgm:cxn modelId="{7DE883D5-D791-4119-924C-D2629419FA4F}" type="presParOf" srcId="{66604B12-DEB6-4364-98D0-7F07A0FBB5C6}" destId="{4807A0FD-FE63-485B-B5C1-CADCEB599F55}" srcOrd="3" destOrd="0" presId="urn:microsoft.com/office/officeart/2005/8/layout/lProcess2"/>
    <dgm:cxn modelId="{7318677C-32A5-453E-824D-7ACD1D9FB8B5}" type="presParOf" srcId="{66604B12-DEB6-4364-98D0-7F07A0FBB5C6}" destId="{CF8E1BB8-B5B7-47AA-9729-2259D35B5340}" srcOrd="4" destOrd="0" presId="urn:microsoft.com/office/officeart/2005/8/layout/lProcess2"/>
    <dgm:cxn modelId="{FD9F678F-802B-421F-B542-CB46D28EEC79}" type="presParOf" srcId="{66604B12-DEB6-4364-98D0-7F07A0FBB5C6}" destId="{78C2D645-10DA-4621-8AA4-3CEC21481B5E}" srcOrd="5" destOrd="0" presId="urn:microsoft.com/office/officeart/2005/8/layout/lProcess2"/>
    <dgm:cxn modelId="{4D5E4C4F-219E-47E8-A6CD-CBDA565A34EE}" type="presParOf" srcId="{66604B12-DEB6-4364-98D0-7F07A0FBB5C6}" destId="{CA448996-F0F4-4A6E-80BA-09E5808DEA66}" srcOrd="6" destOrd="0" presId="urn:microsoft.com/office/officeart/2005/8/layout/lProcess2"/>
    <dgm:cxn modelId="{32A180A4-C21F-4CDB-8F4E-B2E878F8F2C5}" type="presParOf" srcId="{A979AAF4-7EA3-4B9A-A146-B0F759701041}" destId="{C1E961CB-B902-4E6A-AFE7-C23AEC51E6B1}" srcOrd="1" destOrd="0" presId="urn:microsoft.com/office/officeart/2005/8/layout/lProcess2"/>
    <dgm:cxn modelId="{83B62683-6AE6-44B9-BA4E-1C77AAA03200}" type="presParOf" srcId="{A979AAF4-7EA3-4B9A-A146-B0F759701041}" destId="{33EB16B2-D064-4635-A208-56C4046E540C}" srcOrd="2" destOrd="0" presId="urn:microsoft.com/office/officeart/2005/8/layout/lProcess2"/>
    <dgm:cxn modelId="{4B9F40DD-A0D9-40EC-AA96-7981579D63D1}" type="presParOf" srcId="{33EB16B2-D064-4635-A208-56C4046E540C}" destId="{167E9916-4AD4-4387-AAFA-C954704DA85B}" srcOrd="0" destOrd="0" presId="urn:microsoft.com/office/officeart/2005/8/layout/lProcess2"/>
    <dgm:cxn modelId="{12EDEFAC-A5E6-419C-97E3-8053E0A0568A}" type="presParOf" srcId="{33EB16B2-D064-4635-A208-56C4046E540C}" destId="{82D169B1-C116-46EC-942B-541A4F34C150}" srcOrd="1" destOrd="0" presId="urn:microsoft.com/office/officeart/2005/8/layout/lProcess2"/>
    <dgm:cxn modelId="{66B9A322-CFC9-4487-9164-5CBDA3BD25DF}" type="presParOf" srcId="{33EB16B2-D064-4635-A208-56C4046E540C}" destId="{0D8FCFEA-9099-431F-AB7C-FE2B29259418}" srcOrd="2" destOrd="0" presId="urn:microsoft.com/office/officeart/2005/8/layout/lProcess2"/>
    <dgm:cxn modelId="{D9DBC772-33A8-4F68-B946-370AE5F94BF3}" type="presParOf" srcId="{0D8FCFEA-9099-431F-AB7C-FE2B29259418}" destId="{E377016F-EDE3-47B7-B0D4-5B40E1447EB0}" srcOrd="0" destOrd="0" presId="urn:microsoft.com/office/officeart/2005/8/layout/lProcess2"/>
    <dgm:cxn modelId="{7ED11455-7575-4092-8636-85EC873F98AE}" type="presParOf" srcId="{E377016F-EDE3-47B7-B0D4-5B40E1447EB0}" destId="{296D7205-8F65-4F8E-8995-A4407CECA4CC}" srcOrd="0" destOrd="0" presId="urn:microsoft.com/office/officeart/2005/8/layout/lProcess2"/>
    <dgm:cxn modelId="{576483D0-13D7-4B7C-B06C-48CFB8D735E3}" type="presParOf" srcId="{E377016F-EDE3-47B7-B0D4-5B40E1447EB0}" destId="{4D4B17DD-2DF5-4C37-BE9D-249FDF25BED4}" srcOrd="1" destOrd="0" presId="urn:microsoft.com/office/officeart/2005/8/layout/lProcess2"/>
    <dgm:cxn modelId="{2AF675B7-55A9-4B53-99F1-606889046F72}" type="presParOf" srcId="{E377016F-EDE3-47B7-B0D4-5B40E1447EB0}" destId="{D0814509-649E-4E8B-9AA1-1D42B2D537B0}" srcOrd="2" destOrd="0" presId="urn:microsoft.com/office/officeart/2005/8/layout/lProcess2"/>
    <dgm:cxn modelId="{DCF97251-49AC-40B7-B83F-68028A538A7A}" type="presParOf" srcId="{E377016F-EDE3-47B7-B0D4-5B40E1447EB0}" destId="{38FB8AF3-61E4-4B1C-B3C4-BAA6C728C792}" srcOrd="3" destOrd="0" presId="urn:microsoft.com/office/officeart/2005/8/layout/lProcess2"/>
    <dgm:cxn modelId="{D7685286-B7C5-44CC-8805-9E94BA38415F}" type="presParOf" srcId="{E377016F-EDE3-47B7-B0D4-5B40E1447EB0}" destId="{7FD10879-3DF8-49AB-B142-006FE734E446}" srcOrd="4" destOrd="0" presId="urn:microsoft.com/office/officeart/2005/8/layout/lProcess2"/>
    <dgm:cxn modelId="{BAC57240-AD4D-4763-8C4C-33847B0A5906}" type="presParOf" srcId="{A979AAF4-7EA3-4B9A-A146-B0F759701041}" destId="{60588116-7A0D-4C63-B9BE-5650C04514EB}" srcOrd="3" destOrd="0" presId="urn:microsoft.com/office/officeart/2005/8/layout/lProcess2"/>
    <dgm:cxn modelId="{AD69B53E-885D-473C-BCA3-30F4FFE48D9C}" type="presParOf" srcId="{A979AAF4-7EA3-4B9A-A146-B0F759701041}" destId="{27C44440-9781-4F89-8D79-E5A7A133CCD9}" srcOrd="4" destOrd="0" presId="urn:microsoft.com/office/officeart/2005/8/layout/lProcess2"/>
    <dgm:cxn modelId="{33803909-5248-4B0C-B542-084113679239}" type="presParOf" srcId="{27C44440-9781-4F89-8D79-E5A7A133CCD9}" destId="{51154CD1-9CE0-44F4-9655-F69B100C60B3}" srcOrd="0" destOrd="0" presId="urn:microsoft.com/office/officeart/2005/8/layout/lProcess2"/>
    <dgm:cxn modelId="{8EB416B2-2410-4126-9A64-4585B91B8D14}" type="presParOf" srcId="{27C44440-9781-4F89-8D79-E5A7A133CCD9}" destId="{DBC2F9B5-963C-47BC-8946-0F5D3694D27B}" srcOrd="1" destOrd="0" presId="urn:microsoft.com/office/officeart/2005/8/layout/lProcess2"/>
    <dgm:cxn modelId="{142C9795-6955-4157-BE09-3D2A180592DB}" type="presParOf" srcId="{27C44440-9781-4F89-8D79-E5A7A133CCD9}" destId="{C4D63DB3-3442-42DF-9CEF-A3265A5AC4E4}" srcOrd="2" destOrd="0" presId="urn:microsoft.com/office/officeart/2005/8/layout/lProcess2"/>
    <dgm:cxn modelId="{277DD455-C4F3-48CC-B6D3-381A9578A106}" type="presParOf" srcId="{C4D63DB3-3442-42DF-9CEF-A3265A5AC4E4}" destId="{81C27B7C-B42C-4B04-BD54-3E2D9C49160E}" srcOrd="0" destOrd="0" presId="urn:microsoft.com/office/officeart/2005/8/layout/lProcess2"/>
    <dgm:cxn modelId="{6AAF3A3B-16F0-4A5B-8F08-2B895A6C4E26}" type="presParOf" srcId="{81C27B7C-B42C-4B04-BD54-3E2D9C49160E}" destId="{6ECCCF26-24E9-45CE-A4C7-9F51D4699747}" srcOrd="0" destOrd="0" presId="urn:microsoft.com/office/officeart/2005/8/layout/lProcess2"/>
    <dgm:cxn modelId="{181692EB-9BAB-4E6F-90A6-7B817E72EE93}" type="presParOf" srcId="{81C27B7C-B42C-4B04-BD54-3E2D9C49160E}" destId="{34621A80-A31B-4A1D-A322-D2DE566DCA05}" srcOrd="1" destOrd="0" presId="urn:microsoft.com/office/officeart/2005/8/layout/lProcess2"/>
    <dgm:cxn modelId="{A4B74C38-FE18-4C8F-8941-FA562CA2E0DC}" type="presParOf" srcId="{81C27B7C-B42C-4B04-BD54-3E2D9C49160E}" destId="{7032D721-01A4-4465-A64F-7DB02B34BEEF}" srcOrd="2" destOrd="0" presId="urn:microsoft.com/office/officeart/2005/8/layout/lProcess2"/>
    <dgm:cxn modelId="{7AC80D15-7408-48BB-B527-B494AF2715C2}" type="presParOf" srcId="{81C27B7C-B42C-4B04-BD54-3E2D9C49160E}" destId="{F0F6A9CA-A215-4EFD-912A-9AD18AC4996D}" srcOrd="3" destOrd="0" presId="urn:microsoft.com/office/officeart/2005/8/layout/lProcess2"/>
    <dgm:cxn modelId="{AE1E8624-6F56-4826-B364-EA58E1469E9D}" type="presParOf" srcId="{81C27B7C-B42C-4B04-BD54-3E2D9C49160E}" destId="{11936D98-3CD2-44EC-8404-B966C9BACA58}" srcOrd="4" destOrd="0" presId="urn:microsoft.com/office/officeart/2005/8/layout/lProcess2"/>
    <dgm:cxn modelId="{3F92BE08-D462-4D0B-A789-ADE16DAF8F16}" type="presParOf" srcId="{81C27B7C-B42C-4B04-BD54-3E2D9C49160E}" destId="{46434513-5289-4635-BD0B-EBEBA23A347E}" srcOrd="5" destOrd="0" presId="urn:microsoft.com/office/officeart/2005/8/layout/lProcess2"/>
    <dgm:cxn modelId="{530EACE0-3ABA-4616-956B-E1059C743EF5}" type="presParOf" srcId="{81C27B7C-B42C-4B04-BD54-3E2D9C49160E}" destId="{1F128D24-EE0F-4E65-BF10-C6D3AEDA965C}" srcOrd="6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1912" y="0"/>
            <a:ext cx="2945763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68" y="0"/>
            <a:ext cx="2945763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0AEDCF2-ED58-410F-B58D-57EB87A4342C}" type="datetimeFigureOut">
              <a:rPr lang="he-IL"/>
              <a:pPr>
                <a:defRPr/>
              </a:pPr>
              <a:t>ט'/כסלו/תשע"ח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1912" y="9428716"/>
            <a:ext cx="2945763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68" y="9428716"/>
            <a:ext cx="2945763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08C1D52-191A-4BAF-B2D2-04C1A244A8F6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358998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764" cy="49792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344" y="0"/>
            <a:ext cx="2945764" cy="49792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8F6B9DE-1271-4DDA-98C8-04D04CBCA0A1}" type="datetimeFigureOut">
              <a:rPr lang="en-US"/>
              <a:pPr>
                <a:defRPr/>
              </a:pPr>
              <a:t>11/27/2017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395" y="4777196"/>
            <a:ext cx="5436886" cy="39086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716"/>
            <a:ext cx="2945764" cy="49792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344" y="9428716"/>
            <a:ext cx="2945764" cy="49792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E4F1D03-B1B0-42D3-A22B-B84D976CF5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6418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>
                <a:solidFill>
                  <a:srgbClr val="6E7A91"/>
                </a:solidFill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he-I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1818D52-A061-4E3C-9C4C-02D211FB150D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1D997E3-DD1A-472F-BC56-FAE30D3EA47C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18145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D652D46-4C4F-45BA-AF13-5121725E8D1D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8F2D994A-0B60-4A8E-9F12-734D3FE3FDA7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12461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29928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314FF4B-C44D-4B95-A631-2CF1D6BBC51B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E7D8849-C79E-4540-9A28-BA9835D3DC13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51220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EFA8093-982B-4948-BED1-8CAB949F02A6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60C64AA-77D5-4F92-BEB4-E7370ECD6863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02236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01B49EE-7309-44B4-B310-ACCCA1D1B4E3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28DBCF8-0813-4C29-99B8-C44296DB2498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93263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6ADD825-05AA-470D-A5A8-B1091B8C1F6D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5B5AABA-E497-4CAC-B394-F7DDF7FFC72E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91459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5C786F4-C600-4551-8F4B-28320CDAE161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6223E8B-0031-4A9B-8E89-16182C55A48F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90540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0DAB7B2-96CD-4A76-AAAF-1F7B67BBC33D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B928BF0-4CF6-471F-A407-DE8325D17E69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99126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2691029-ED71-4A0A-BAD7-92F22BFDEC6C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F1585CC-5A75-4209-8F8B-066EB855BB20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7737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2FBF0C2-72E6-402D-A141-1AE6B6263E43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A6C11DE-E396-4EEE-BE3F-83C13ABD7DC8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4288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29928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CEFEF3B-17BE-49D0-A948-8BEB239B6317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FF0B853-4721-4E4E-BC2E-E8DE4383AE1A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951529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BA56213-1FDC-4927-AED0-47E92D8332FB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DA7BB56-98EC-44F8-880A-A04F2EF09C0B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433664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75179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>
                <a:solidFill>
                  <a:srgbClr val="6E7A91"/>
                </a:solidFill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he-IL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1D3A10F3-0AF3-4043-9848-BFE24054B4F8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FDFB47FD-D44A-45B7-A418-2744D4FD3FA5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829327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32356F71-57F6-4F0D-9959-2045F9F1BA81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C0CBD930-9343-431A-AA6B-95131F2ED034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244845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29928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421B0C15-7255-4993-A4D3-7AC415496123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C152A240-DB29-476B-85A7-A04FDF4EBB3A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082447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5DF93F3C-DA78-454F-83E7-2B1FC87819B9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7946D709-22AC-40BA-A48D-DE4A4DB20925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461256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004B599A-505A-4D62-87B3-D0E34E67207F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B40C0D9D-1498-4A5A-B460-FB1772E3ED21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202425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E3F9E77B-696F-4A80-A756-865753677F2A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DF9CA7C6-426D-4CA7-926E-B91C0C82CAC9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90488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C4490507-BB27-4173-ACE5-75CD0E2C782D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FAA93102-98EF-432D-8E9A-1B444FAFA30A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784001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EB4E927F-087D-4A18-BDE9-449C6AC59D08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F45CBBFD-8FE8-4F44-9990-FA724510CFCF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679236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B5181300-2342-496F-B699-E29667923F10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8FC94A39-53B1-4E60-BEDE-2E6CE71E2778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280818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5F9CE6BF-24C2-40CA-AAEC-A808C5931494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8A467FD0-3C7C-444C-B0E1-87571858EC45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944751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29928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08F7D8D0-D408-465C-8231-712B02C8B10C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50C54451-7376-4C8B-A746-B656530CE93A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678464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A0EB2CC8-3C1B-487D-8535-AF3FBAC16D30}" type="datetime8">
              <a:rPr lang="he-IL" smtClean="0"/>
              <a:t>27 נובמבר 17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fld id="{336DFA8F-C971-4E50-8CA2-CB6250F8C540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9851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539750" y="836613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כותרת_28</a:t>
            </a:r>
          </a:p>
        </p:txBody>
      </p:sp>
      <p:pic>
        <p:nvPicPr>
          <p:cNvPr id="1028" name="Picture 7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7975" y="163513"/>
            <a:ext cx="2090738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  <p:sldLayoutId id="2147483746" r:id="rId13"/>
  </p:sldLayoutIdLst>
  <p:hf hdr="0" ftr="0" dt="0"/>
  <p:txStyles>
    <p:titleStyle>
      <a:lvl1pPr algn="r" rtl="1" eaLnBrk="0" fontAlgn="base" hangingPunct="0">
        <a:spcBef>
          <a:spcPct val="0"/>
        </a:spcBef>
        <a:spcAft>
          <a:spcPct val="0"/>
        </a:spcAft>
        <a:tabLst>
          <a:tab pos="6461125" algn="l"/>
        </a:tabLst>
        <a:defRPr lang="he-IL" sz="2400" b="1" kern="1200">
          <a:solidFill>
            <a:srgbClr val="6E7A91"/>
          </a:solidFill>
          <a:latin typeface="Alef" panose="00000500000000000000" pitchFamily="2" charset="-79"/>
          <a:ea typeface="+mj-ea"/>
          <a:cs typeface="+mj-cs"/>
        </a:defRPr>
      </a:lvl1pPr>
      <a:lvl2pPr algn="r" rtl="1" eaLnBrk="0" fontAlgn="base" hangingPunct="0">
        <a:spcBef>
          <a:spcPct val="0"/>
        </a:spcBef>
        <a:spcAft>
          <a:spcPct val="0"/>
        </a:spcAft>
        <a:tabLst>
          <a:tab pos="6461125" algn="l"/>
        </a:tabLst>
        <a:defRPr sz="2400" b="1">
          <a:solidFill>
            <a:srgbClr val="6E7A91"/>
          </a:solidFill>
          <a:latin typeface="Alef"/>
          <a:cs typeface="Arial" pitchFamily="34" charset="0"/>
        </a:defRPr>
      </a:lvl2pPr>
      <a:lvl3pPr algn="r" rtl="1" eaLnBrk="0" fontAlgn="base" hangingPunct="0">
        <a:spcBef>
          <a:spcPct val="0"/>
        </a:spcBef>
        <a:spcAft>
          <a:spcPct val="0"/>
        </a:spcAft>
        <a:tabLst>
          <a:tab pos="6461125" algn="l"/>
        </a:tabLst>
        <a:defRPr sz="2400" b="1">
          <a:solidFill>
            <a:srgbClr val="6E7A91"/>
          </a:solidFill>
          <a:latin typeface="Alef"/>
          <a:cs typeface="Arial" pitchFamily="34" charset="0"/>
        </a:defRPr>
      </a:lvl3pPr>
      <a:lvl4pPr algn="r" rtl="1" eaLnBrk="0" fontAlgn="base" hangingPunct="0">
        <a:spcBef>
          <a:spcPct val="0"/>
        </a:spcBef>
        <a:spcAft>
          <a:spcPct val="0"/>
        </a:spcAft>
        <a:tabLst>
          <a:tab pos="6461125" algn="l"/>
        </a:tabLst>
        <a:defRPr sz="2400" b="1">
          <a:solidFill>
            <a:srgbClr val="6E7A91"/>
          </a:solidFill>
          <a:latin typeface="Alef"/>
          <a:cs typeface="Arial" pitchFamily="34" charset="0"/>
        </a:defRPr>
      </a:lvl4pPr>
      <a:lvl5pPr algn="r" rtl="1" eaLnBrk="0" fontAlgn="base" hangingPunct="0">
        <a:spcBef>
          <a:spcPct val="0"/>
        </a:spcBef>
        <a:spcAft>
          <a:spcPct val="0"/>
        </a:spcAft>
        <a:tabLst>
          <a:tab pos="6461125" algn="l"/>
        </a:tabLst>
        <a:defRPr sz="2400" b="1">
          <a:solidFill>
            <a:srgbClr val="6E7A91"/>
          </a:solidFill>
          <a:latin typeface="Alef"/>
          <a:cs typeface="Arial" pitchFamily="34" charset="0"/>
        </a:defRPr>
      </a:lvl5pPr>
      <a:lvl6pPr marL="457200" algn="r" rtl="1" fontAlgn="base">
        <a:spcBef>
          <a:spcPct val="0"/>
        </a:spcBef>
        <a:spcAft>
          <a:spcPct val="0"/>
        </a:spcAft>
        <a:tabLst>
          <a:tab pos="6461125" algn="l"/>
        </a:tabLst>
        <a:defRPr sz="2400" b="1">
          <a:solidFill>
            <a:srgbClr val="6E7A91"/>
          </a:solidFill>
          <a:latin typeface="Alef"/>
          <a:cs typeface="Arial" pitchFamily="34" charset="0"/>
        </a:defRPr>
      </a:lvl6pPr>
      <a:lvl7pPr marL="914400" algn="r" rtl="1" fontAlgn="base">
        <a:spcBef>
          <a:spcPct val="0"/>
        </a:spcBef>
        <a:spcAft>
          <a:spcPct val="0"/>
        </a:spcAft>
        <a:tabLst>
          <a:tab pos="6461125" algn="l"/>
        </a:tabLst>
        <a:defRPr sz="2400" b="1">
          <a:solidFill>
            <a:srgbClr val="6E7A91"/>
          </a:solidFill>
          <a:latin typeface="Alef"/>
          <a:cs typeface="Arial" pitchFamily="34" charset="0"/>
        </a:defRPr>
      </a:lvl7pPr>
      <a:lvl8pPr marL="1371600" algn="r" rtl="1" fontAlgn="base">
        <a:spcBef>
          <a:spcPct val="0"/>
        </a:spcBef>
        <a:spcAft>
          <a:spcPct val="0"/>
        </a:spcAft>
        <a:tabLst>
          <a:tab pos="6461125" algn="l"/>
        </a:tabLst>
        <a:defRPr sz="2400" b="1">
          <a:solidFill>
            <a:srgbClr val="6E7A91"/>
          </a:solidFill>
          <a:latin typeface="Alef"/>
          <a:cs typeface="Arial" pitchFamily="34" charset="0"/>
        </a:defRPr>
      </a:lvl8pPr>
      <a:lvl9pPr marL="1828800" algn="r" rtl="1" fontAlgn="base">
        <a:spcBef>
          <a:spcPct val="0"/>
        </a:spcBef>
        <a:spcAft>
          <a:spcPct val="0"/>
        </a:spcAft>
        <a:tabLst>
          <a:tab pos="6461125" algn="l"/>
        </a:tabLst>
        <a:defRPr sz="2400" b="1">
          <a:solidFill>
            <a:srgbClr val="6E7A91"/>
          </a:solidFill>
          <a:latin typeface="Alef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9750" y="83661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dirty="0" smtClean="0"/>
              <a:t>כותרת_28</a:t>
            </a:r>
            <a:endParaRPr lang="he-IL" dirty="0"/>
          </a:p>
        </p:txBody>
      </p:sp>
      <p:pic>
        <p:nvPicPr>
          <p:cNvPr id="2052" name="Picture 7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7975" y="163513"/>
            <a:ext cx="2090738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</p:sldLayoutIdLst>
  <p:hf hdr="0" ftr="0" dt="0"/>
  <p:txStyles>
    <p:titleStyle>
      <a:lvl1pPr algn="r" rtl="1" fontAlgn="base">
        <a:spcBef>
          <a:spcPct val="0"/>
        </a:spcBef>
        <a:spcAft>
          <a:spcPct val="0"/>
        </a:spcAft>
        <a:tabLst>
          <a:tab pos="6461125" algn="l"/>
        </a:tabLst>
        <a:defRPr lang="he-IL" sz="2400" b="1" kern="1200">
          <a:solidFill>
            <a:srgbClr val="6E7A91"/>
          </a:solidFill>
          <a:latin typeface="Alef" panose="00000500000000000000" pitchFamily="2" charset="-79"/>
          <a:ea typeface="+mj-ea"/>
          <a:cs typeface="+mj-cs"/>
        </a:defRPr>
      </a:lvl1pPr>
      <a:lvl2pPr algn="r" rtl="1" fontAlgn="base">
        <a:spcBef>
          <a:spcPct val="0"/>
        </a:spcBef>
        <a:spcAft>
          <a:spcPct val="0"/>
        </a:spcAft>
        <a:tabLst>
          <a:tab pos="6461125" algn="l"/>
        </a:tabLst>
        <a:defRPr sz="2400" b="1">
          <a:solidFill>
            <a:srgbClr val="6E7A91"/>
          </a:solidFill>
          <a:latin typeface="Alef"/>
          <a:cs typeface="Arial" pitchFamily="34" charset="0"/>
        </a:defRPr>
      </a:lvl2pPr>
      <a:lvl3pPr algn="r" rtl="1" fontAlgn="base">
        <a:spcBef>
          <a:spcPct val="0"/>
        </a:spcBef>
        <a:spcAft>
          <a:spcPct val="0"/>
        </a:spcAft>
        <a:tabLst>
          <a:tab pos="6461125" algn="l"/>
        </a:tabLst>
        <a:defRPr sz="2400" b="1">
          <a:solidFill>
            <a:srgbClr val="6E7A91"/>
          </a:solidFill>
          <a:latin typeface="Alef"/>
          <a:cs typeface="Arial" pitchFamily="34" charset="0"/>
        </a:defRPr>
      </a:lvl3pPr>
      <a:lvl4pPr algn="r" rtl="1" fontAlgn="base">
        <a:spcBef>
          <a:spcPct val="0"/>
        </a:spcBef>
        <a:spcAft>
          <a:spcPct val="0"/>
        </a:spcAft>
        <a:tabLst>
          <a:tab pos="6461125" algn="l"/>
        </a:tabLst>
        <a:defRPr sz="2400" b="1">
          <a:solidFill>
            <a:srgbClr val="6E7A91"/>
          </a:solidFill>
          <a:latin typeface="Alef"/>
          <a:cs typeface="Arial" pitchFamily="34" charset="0"/>
        </a:defRPr>
      </a:lvl4pPr>
      <a:lvl5pPr algn="r" rtl="1" fontAlgn="base">
        <a:spcBef>
          <a:spcPct val="0"/>
        </a:spcBef>
        <a:spcAft>
          <a:spcPct val="0"/>
        </a:spcAft>
        <a:tabLst>
          <a:tab pos="6461125" algn="l"/>
        </a:tabLst>
        <a:defRPr sz="2400" b="1">
          <a:solidFill>
            <a:srgbClr val="6E7A91"/>
          </a:solidFill>
          <a:latin typeface="Alef"/>
          <a:cs typeface="Arial" pitchFamily="34" charset="0"/>
        </a:defRPr>
      </a:lvl5pPr>
      <a:lvl6pPr marL="457200" algn="r" rtl="1" fontAlgn="base">
        <a:spcBef>
          <a:spcPct val="0"/>
        </a:spcBef>
        <a:spcAft>
          <a:spcPct val="0"/>
        </a:spcAft>
        <a:tabLst>
          <a:tab pos="6461125" algn="l"/>
        </a:tabLst>
        <a:defRPr sz="2400" b="1">
          <a:solidFill>
            <a:srgbClr val="6E7A91"/>
          </a:solidFill>
          <a:latin typeface="Alef"/>
          <a:cs typeface="Arial" pitchFamily="34" charset="0"/>
        </a:defRPr>
      </a:lvl6pPr>
      <a:lvl7pPr marL="914400" algn="r" rtl="1" fontAlgn="base">
        <a:spcBef>
          <a:spcPct val="0"/>
        </a:spcBef>
        <a:spcAft>
          <a:spcPct val="0"/>
        </a:spcAft>
        <a:tabLst>
          <a:tab pos="6461125" algn="l"/>
        </a:tabLst>
        <a:defRPr sz="2400" b="1">
          <a:solidFill>
            <a:srgbClr val="6E7A91"/>
          </a:solidFill>
          <a:latin typeface="Alef"/>
          <a:cs typeface="Arial" pitchFamily="34" charset="0"/>
        </a:defRPr>
      </a:lvl7pPr>
      <a:lvl8pPr marL="1371600" algn="r" rtl="1" fontAlgn="base">
        <a:spcBef>
          <a:spcPct val="0"/>
        </a:spcBef>
        <a:spcAft>
          <a:spcPct val="0"/>
        </a:spcAft>
        <a:tabLst>
          <a:tab pos="6461125" algn="l"/>
        </a:tabLst>
        <a:defRPr sz="2400" b="1">
          <a:solidFill>
            <a:srgbClr val="6E7A91"/>
          </a:solidFill>
          <a:latin typeface="Alef"/>
          <a:cs typeface="Arial" pitchFamily="34" charset="0"/>
        </a:defRPr>
      </a:lvl8pPr>
      <a:lvl9pPr marL="1828800" algn="r" rtl="1" fontAlgn="base">
        <a:spcBef>
          <a:spcPct val="0"/>
        </a:spcBef>
        <a:spcAft>
          <a:spcPct val="0"/>
        </a:spcAft>
        <a:tabLst>
          <a:tab pos="6461125" algn="l"/>
        </a:tabLst>
        <a:defRPr sz="2400" b="1">
          <a:solidFill>
            <a:srgbClr val="6E7A91"/>
          </a:solidFill>
          <a:latin typeface="Alef"/>
          <a:cs typeface="Arial" pitchFamily="34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6.xml"/><Relationship Id="rId5" Type="http://schemas.openxmlformats.org/officeDocument/2006/relationships/image" Target="../media/image6.png"/><Relationship Id="rId4" Type="http://schemas.openxmlformats.org/officeDocument/2006/relationships/chart" Target="../charts/char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chart" Target="../charts/chart13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2.xml"/><Relationship Id="rId5" Type="http://schemas.openxmlformats.org/officeDocument/2006/relationships/chart" Target="../charts/chart11.xml"/><Relationship Id="rId4" Type="http://schemas.openxmlformats.org/officeDocument/2006/relationships/chart" Target="../charts/char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altLang="he-IL" smtClean="0">
              <a:latin typeface="Alef"/>
            </a:endParaRPr>
          </a:p>
        </p:txBody>
      </p:sp>
      <p:sp>
        <p:nvSpPr>
          <p:cNvPr id="27651" name="Subtitle 2"/>
          <p:cNvSpPr>
            <a:spLocks noGrp="1"/>
          </p:cNvSpPr>
          <p:nvPr>
            <p:ph type="subTitle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he-IL" altLang="he-IL" smtClean="0"/>
          </a:p>
        </p:txBody>
      </p:sp>
      <p:pic>
        <p:nvPicPr>
          <p:cNvPr id="2765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333375"/>
            <a:ext cx="4318000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TextBox 5"/>
          <p:cNvSpPr txBox="1">
            <a:spLocks noChangeArrowheads="1"/>
          </p:cNvSpPr>
          <p:nvPr/>
        </p:nvSpPr>
        <p:spPr bwMode="auto">
          <a:xfrm>
            <a:off x="1703677" y="2492375"/>
            <a:ext cx="633730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4400" b="1" dirty="0">
                <a:solidFill>
                  <a:srgbClr val="6E7A91"/>
                </a:solidFill>
              </a:rPr>
              <a:t>הרפורמה </a:t>
            </a:r>
            <a:r>
              <a:rPr lang="he-IL" altLang="he-IL" sz="4400" b="1" dirty="0" smtClean="0">
                <a:solidFill>
                  <a:srgbClr val="6E7A91"/>
                </a:solidFill>
              </a:rPr>
              <a:t>וסוגיות נוספות בבריאות </a:t>
            </a:r>
            <a:r>
              <a:rPr lang="he-IL" altLang="he-IL" sz="4400" b="1" dirty="0">
                <a:solidFill>
                  <a:srgbClr val="6E7A91"/>
                </a:solidFill>
              </a:rPr>
              <a:t>הנפש</a:t>
            </a:r>
          </a:p>
          <a:p>
            <a:pPr algn="ctr" eaLnBrk="1" hangingPunct="1"/>
            <a:endParaRPr lang="he-IL" altLang="he-IL" sz="3200" b="1" dirty="0">
              <a:solidFill>
                <a:srgbClr val="6E7A91"/>
              </a:solidFill>
            </a:endParaRPr>
          </a:p>
          <a:p>
            <a:pPr algn="ctr" eaLnBrk="1" hangingPunct="1"/>
            <a:r>
              <a:rPr lang="he-IL" altLang="he-IL" sz="3200" b="1" dirty="0">
                <a:solidFill>
                  <a:srgbClr val="6E7A91"/>
                </a:solidFill>
              </a:rPr>
              <a:t>ועדת העבודה הרווחה והבריאות</a:t>
            </a:r>
          </a:p>
          <a:p>
            <a:pPr algn="ctr" eaLnBrk="1" hangingPunct="1"/>
            <a:r>
              <a:rPr lang="he-IL" altLang="he-IL" sz="3200" b="1" dirty="0">
                <a:solidFill>
                  <a:srgbClr val="6E7A91"/>
                </a:solidFill>
              </a:rPr>
              <a:t>27.11.2017</a:t>
            </a:r>
          </a:p>
          <a:p>
            <a:pPr algn="ctr" eaLnBrk="1" hangingPunct="1"/>
            <a:r>
              <a:rPr lang="en-US" altLang="he-IL" sz="3200" dirty="0"/>
              <a:t/>
            </a:r>
            <a:br>
              <a:rPr lang="en-US" altLang="he-IL" sz="3200" dirty="0"/>
            </a:br>
            <a:endParaRPr lang="he-IL" altLang="he-IL" sz="2400" b="1" dirty="0">
              <a:solidFill>
                <a:srgbClr val="6E7A91"/>
              </a:solidFill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D997E3-DD1A-472F-BC56-FAE30D3EA47C}" type="slidenum">
              <a:rPr lang="he-IL" smtClean="0"/>
              <a:pPr>
                <a:defRPr/>
              </a:pPr>
              <a:t>1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כותרת 1"/>
          <p:cNvSpPr>
            <a:spLocks noGrp="1"/>
          </p:cNvSpPr>
          <p:nvPr>
            <p:ph type="title"/>
          </p:nvPr>
        </p:nvSpPr>
        <p:spPr bwMode="auto"/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altLang="he-IL" sz="3600">
                <a:latin typeface="Alef"/>
              </a:rPr>
              <a:t>על סדר היום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750" y="2276475"/>
            <a:ext cx="8136706" cy="40010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just" fontAlgn="auto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he-IL" sz="3200" dirty="0" smtClean="0">
                <a:solidFill>
                  <a:prstClr val="black"/>
                </a:solidFill>
                <a:latin typeface="Calibri"/>
                <a:cs typeface="Arial"/>
              </a:rPr>
              <a:t>מעקב אחר יישום הרפורמה בבריאות הנפש</a:t>
            </a:r>
            <a:endParaRPr lang="he-IL" sz="3200" dirty="0">
              <a:solidFill>
                <a:prstClr val="black"/>
              </a:solidFill>
              <a:latin typeface="Calibri"/>
              <a:cs typeface="Arial"/>
            </a:endParaRPr>
          </a:p>
          <a:p>
            <a:pPr marL="285750" indent="-285750" algn="just" fontAlgn="auto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he-IL" sz="3200" dirty="0">
                <a:solidFill>
                  <a:prstClr val="black"/>
                </a:solidFill>
                <a:latin typeface="Calibri"/>
                <a:cs typeface="Arial"/>
              </a:rPr>
              <a:t>פתיחת מרפאות בריאות הנפש וכ"א טיפולי במגזר הערבי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he-IL" sz="3200" dirty="0" smtClean="0">
                <a:solidFill>
                  <a:prstClr val="black"/>
                </a:solidFill>
                <a:latin typeface="Calibri"/>
                <a:cs typeface="Arial"/>
              </a:rPr>
              <a:t>מדיניות קשירות </a:t>
            </a:r>
            <a:r>
              <a:rPr lang="he-IL" sz="3200" dirty="0" err="1" smtClean="0">
                <a:solidFill>
                  <a:prstClr val="black"/>
                </a:solidFill>
                <a:latin typeface="Calibri"/>
                <a:cs typeface="Arial"/>
              </a:rPr>
              <a:t>ובידודים</a:t>
            </a:r>
            <a:r>
              <a:rPr lang="he-IL" sz="3200" dirty="0" smtClean="0">
                <a:solidFill>
                  <a:prstClr val="black"/>
                </a:solidFill>
                <a:latin typeface="Calibri"/>
                <a:cs typeface="Arial"/>
              </a:rPr>
              <a:t> במוסדות לבריאות הנפש</a:t>
            </a:r>
            <a:endParaRPr lang="he-IL" sz="3200" dirty="0">
              <a:solidFill>
                <a:prstClr val="black"/>
              </a:solidFill>
              <a:latin typeface="Calibri"/>
              <a:cs typeface="Arial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e-IL" sz="3200" dirty="0">
              <a:solidFill>
                <a:prstClr val="black"/>
              </a:solidFill>
              <a:latin typeface="Calibri"/>
              <a:cs typeface="Arial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he-IL" sz="3200" dirty="0">
              <a:solidFill>
                <a:prstClr val="black"/>
              </a:solidFill>
              <a:latin typeface="Calibri"/>
              <a:cs typeface="Arial"/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CBD930-9343-431A-AA6B-95131F2ED034}" type="slidenum">
              <a:rPr lang="he-IL" smtClean="0"/>
              <a:pPr>
                <a:defRPr/>
              </a:pPr>
              <a:t>2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83568" y="2492896"/>
            <a:ext cx="8229600" cy="1656283"/>
          </a:xfrm>
        </p:spPr>
        <p:txBody>
          <a:bodyPr>
            <a:normAutofit fontScale="90000"/>
          </a:bodyPr>
          <a:lstStyle/>
          <a:p>
            <a:pPr marL="285750" lvl="0" indent="-285750" algn="ctr" fontAlgn="auto"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lang="he-IL" sz="4000" dirty="0">
                <a:solidFill>
                  <a:prstClr val="black"/>
                </a:solidFill>
                <a:latin typeface="Calibri"/>
                <a:ea typeface="+mn-ea"/>
              </a:rPr>
              <a:t>מעקב אחר </a:t>
            </a:r>
            <a:r>
              <a:rPr lang="he-IL" sz="4000" dirty="0" smtClean="0">
                <a:solidFill>
                  <a:prstClr val="black"/>
                </a:solidFill>
                <a:latin typeface="Calibri"/>
                <a:ea typeface="+mn-ea"/>
              </a:rPr>
              <a:t>יישום הרפורמה </a:t>
            </a:r>
            <a:r>
              <a:rPr lang="he-IL" sz="4000" dirty="0">
                <a:solidFill>
                  <a:prstClr val="black"/>
                </a:solidFill>
                <a:latin typeface="Calibri"/>
                <a:ea typeface="+mn-ea"/>
              </a:rPr>
              <a:t>בבריאות הנפש</a:t>
            </a:r>
            <a:br>
              <a:rPr lang="he-IL" sz="4000" dirty="0">
                <a:solidFill>
                  <a:prstClr val="black"/>
                </a:solidFill>
                <a:latin typeface="Calibri"/>
                <a:ea typeface="+mn-ea"/>
              </a:rPr>
            </a:br>
            <a:endParaRPr lang="he-IL" sz="3200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CBD930-9343-431A-AA6B-95131F2ED034}" type="slidenum">
              <a:rPr lang="he-IL" smtClean="0"/>
              <a:pPr>
                <a:defRPr/>
              </a:pPr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23015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altLang="he-IL" smtClean="0">
                <a:latin typeface="Alef"/>
              </a:rPr>
              <a:t>שיעור המטופלים באוכלוסייה – ילדים ונוער</a:t>
            </a:r>
          </a:p>
        </p:txBody>
      </p:sp>
      <p:graphicFrame>
        <p:nvGraphicFramePr>
          <p:cNvPr id="3" name="תרשים 2"/>
          <p:cNvGraphicFramePr>
            <a:graphicFrameLocks/>
          </p:cNvGraphicFramePr>
          <p:nvPr/>
        </p:nvGraphicFramePr>
        <p:xfrm>
          <a:off x="755576" y="1916832"/>
          <a:ext cx="7848872" cy="37537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4820" name="TextBox 3"/>
          <p:cNvSpPr txBox="1">
            <a:spLocks noChangeArrowheads="1"/>
          </p:cNvSpPr>
          <p:nvPr/>
        </p:nvSpPr>
        <p:spPr bwMode="auto">
          <a:xfrm>
            <a:off x="3419475" y="6021388"/>
            <a:ext cx="5400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he-IL" altLang="he-IL"/>
              <a:t>* נתוני 2016, ע"פ דיווח הקופה, כולל כפילויות</a:t>
            </a: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2D994A-0B60-4A8E-9F12-734D3FE3FDA7}" type="slidenum">
              <a:rPr lang="he-IL" smtClean="0"/>
              <a:pPr>
                <a:defRPr/>
              </a:pPr>
              <a:t>4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altLang="he-IL" smtClean="0">
                <a:latin typeface="Alef"/>
              </a:rPr>
              <a:t>ממוצע כולל של מגעים למטופל – ילדים ונוער</a:t>
            </a:r>
          </a:p>
        </p:txBody>
      </p:sp>
      <p:graphicFrame>
        <p:nvGraphicFramePr>
          <p:cNvPr id="3" name="תרשים 2"/>
          <p:cNvGraphicFramePr>
            <a:graphicFrameLocks/>
          </p:cNvGraphicFramePr>
          <p:nvPr/>
        </p:nvGraphicFramePr>
        <p:xfrm>
          <a:off x="611560" y="1844824"/>
          <a:ext cx="8136904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5844" name="TextBox 3"/>
          <p:cNvSpPr txBox="1">
            <a:spLocks noChangeArrowheads="1"/>
          </p:cNvSpPr>
          <p:nvPr/>
        </p:nvSpPr>
        <p:spPr bwMode="auto">
          <a:xfrm>
            <a:off x="3419475" y="6021388"/>
            <a:ext cx="5400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he-IL" altLang="he-IL"/>
              <a:t>* נתוני 2016, ע"פ דיווח הקופה, כולל כפילויות</a:t>
            </a: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2D994A-0B60-4A8E-9F12-734D3FE3FDA7}" type="slidenum">
              <a:rPr lang="he-IL" smtClean="0"/>
              <a:pPr>
                <a:defRPr/>
              </a:pPr>
              <a:t>5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כותרת 1"/>
          <p:cNvSpPr>
            <a:spLocks noGrp="1"/>
          </p:cNvSpPr>
          <p:nvPr>
            <p:ph type="title"/>
          </p:nvPr>
        </p:nvSpPr>
        <p:spPr>
          <a:xfrm>
            <a:off x="490538" y="474663"/>
            <a:ext cx="8229600" cy="1143000"/>
          </a:xfrm>
        </p:spPr>
        <p:txBody>
          <a:bodyPr/>
          <a:lstStyle/>
          <a:p>
            <a:pPr eaLnBrk="1" hangingPunct="1"/>
            <a:r>
              <a:rPr altLang="he-IL" smtClean="0">
                <a:latin typeface="Alef"/>
              </a:rPr>
              <a:t>התפלגות סך המגעים בין מסלולי השירות השונים (ילדים ונוער)</a:t>
            </a:r>
          </a:p>
        </p:txBody>
      </p:sp>
      <p:graphicFrame>
        <p:nvGraphicFramePr>
          <p:cNvPr id="3" name="תרשים 2"/>
          <p:cNvGraphicFramePr>
            <a:graphicFrameLocks/>
          </p:cNvGraphicFramePr>
          <p:nvPr/>
        </p:nvGraphicFramePr>
        <p:xfrm>
          <a:off x="5076056" y="1232756"/>
          <a:ext cx="3299619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983595" y="2492896"/>
            <a:ext cx="1080120" cy="461665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כללית</a:t>
            </a:r>
          </a:p>
        </p:txBody>
      </p:sp>
      <p:graphicFrame>
        <p:nvGraphicFramePr>
          <p:cNvPr id="6" name="תרשים 5"/>
          <p:cNvGraphicFramePr>
            <a:graphicFrameLocks/>
          </p:cNvGraphicFramePr>
          <p:nvPr/>
        </p:nvGraphicFramePr>
        <p:xfrm>
          <a:off x="4784385" y="3429000"/>
          <a:ext cx="3810049" cy="26406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004518" y="4593495"/>
            <a:ext cx="1080120" cy="461665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לאומית</a:t>
            </a:r>
          </a:p>
        </p:txBody>
      </p:sp>
      <p:graphicFrame>
        <p:nvGraphicFramePr>
          <p:cNvPr id="8" name="תרשים 7"/>
          <p:cNvGraphicFramePr>
            <a:graphicFrameLocks/>
          </p:cNvGraphicFramePr>
          <p:nvPr/>
        </p:nvGraphicFramePr>
        <p:xfrm>
          <a:off x="-324544" y="1196752"/>
          <a:ext cx="4392488" cy="2592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987824" y="2407094"/>
            <a:ext cx="1224136" cy="461665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מאוחדת</a:t>
            </a:r>
          </a:p>
        </p:txBody>
      </p:sp>
      <p:pic>
        <p:nvPicPr>
          <p:cNvPr id="3687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3" y="5895975"/>
            <a:ext cx="6772275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תרשים 10"/>
          <p:cNvGraphicFramePr>
            <a:graphicFrameLocks/>
          </p:cNvGraphicFramePr>
          <p:nvPr/>
        </p:nvGraphicFramePr>
        <p:xfrm>
          <a:off x="-396552" y="3645024"/>
          <a:ext cx="4386113" cy="2496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3017922" y="4593494"/>
            <a:ext cx="1224136" cy="461665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מכבי</a:t>
            </a: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2D994A-0B60-4A8E-9F12-734D3FE3FDA7}" type="slidenum">
              <a:rPr lang="he-IL" smtClean="0"/>
              <a:pPr>
                <a:defRPr/>
              </a:pPr>
              <a:t>6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altLang="he-IL" smtClean="0">
                <a:latin typeface="Alef"/>
              </a:rPr>
              <a:t>שיעור המטופלים באוכלוסייה – מבוגרים</a:t>
            </a:r>
          </a:p>
        </p:txBody>
      </p:sp>
      <p:sp>
        <p:nvSpPr>
          <p:cNvPr id="37891" name="TextBox 3"/>
          <p:cNvSpPr txBox="1">
            <a:spLocks noChangeArrowheads="1"/>
          </p:cNvSpPr>
          <p:nvPr/>
        </p:nvSpPr>
        <p:spPr bwMode="auto">
          <a:xfrm>
            <a:off x="3419475" y="6021388"/>
            <a:ext cx="5400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he-IL" altLang="he-IL"/>
              <a:t>* נתוני 2016, ע"פ דיווח הקופה, כולל כפילויות</a:t>
            </a:r>
          </a:p>
        </p:txBody>
      </p:sp>
      <p:graphicFrame>
        <p:nvGraphicFramePr>
          <p:cNvPr id="5" name="תרשים 4"/>
          <p:cNvGraphicFramePr>
            <a:graphicFrameLocks/>
          </p:cNvGraphicFramePr>
          <p:nvPr/>
        </p:nvGraphicFramePr>
        <p:xfrm>
          <a:off x="611560" y="1844824"/>
          <a:ext cx="7920880" cy="38884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2D994A-0B60-4A8E-9F12-734D3FE3FDA7}" type="slidenum">
              <a:rPr lang="he-IL" smtClean="0"/>
              <a:pPr>
                <a:defRPr/>
              </a:pPr>
              <a:t>7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altLang="he-IL" smtClean="0">
                <a:latin typeface="Alef"/>
              </a:rPr>
              <a:t>ממוצע כולל של מגעים למטופל – מבוגרים</a:t>
            </a:r>
          </a:p>
        </p:txBody>
      </p:sp>
      <p:sp>
        <p:nvSpPr>
          <p:cNvPr id="38915" name="TextBox 3"/>
          <p:cNvSpPr txBox="1">
            <a:spLocks noChangeArrowheads="1"/>
          </p:cNvSpPr>
          <p:nvPr/>
        </p:nvSpPr>
        <p:spPr bwMode="auto">
          <a:xfrm>
            <a:off x="3419475" y="6021388"/>
            <a:ext cx="5400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he-IL" altLang="he-IL"/>
              <a:t>* נתוני 2016, ע"פ דיווח הקופה, כולל כפילויות</a:t>
            </a:r>
          </a:p>
        </p:txBody>
      </p:sp>
      <p:graphicFrame>
        <p:nvGraphicFramePr>
          <p:cNvPr id="5" name="תרשים 4"/>
          <p:cNvGraphicFramePr>
            <a:graphicFrameLocks/>
          </p:cNvGraphicFramePr>
          <p:nvPr/>
        </p:nvGraphicFramePr>
        <p:xfrm>
          <a:off x="827584" y="1844824"/>
          <a:ext cx="7632848" cy="403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2D994A-0B60-4A8E-9F12-734D3FE3FDA7}" type="slidenum">
              <a:rPr lang="he-IL" smtClean="0"/>
              <a:pPr>
                <a:defRPr/>
              </a:pPr>
              <a:t>8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כותרת 1"/>
          <p:cNvSpPr>
            <a:spLocks noGrp="1"/>
          </p:cNvSpPr>
          <p:nvPr>
            <p:ph type="title"/>
          </p:nvPr>
        </p:nvSpPr>
        <p:spPr>
          <a:xfrm>
            <a:off x="490538" y="474663"/>
            <a:ext cx="8229600" cy="1143000"/>
          </a:xfrm>
        </p:spPr>
        <p:txBody>
          <a:bodyPr/>
          <a:lstStyle/>
          <a:p>
            <a:pPr eaLnBrk="1" hangingPunct="1"/>
            <a:r>
              <a:rPr altLang="he-IL" smtClean="0">
                <a:latin typeface="Alef"/>
              </a:rPr>
              <a:t>התפלגות סך המגעים בין מסלולי השירות השונים (מבוגרים)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979335" y="2184186"/>
            <a:ext cx="1080120" cy="461665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כללית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004518" y="4593495"/>
            <a:ext cx="1080120" cy="461665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לאומית</a:t>
            </a:r>
          </a:p>
        </p:txBody>
      </p:sp>
      <p:graphicFrame>
        <p:nvGraphicFramePr>
          <p:cNvPr id="8" name="תרשים 7"/>
          <p:cNvGraphicFramePr>
            <a:graphicFrameLocks/>
          </p:cNvGraphicFramePr>
          <p:nvPr/>
        </p:nvGraphicFramePr>
        <p:xfrm>
          <a:off x="-324544" y="1196752"/>
          <a:ext cx="4392488" cy="2592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964021" y="2184187"/>
            <a:ext cx="1224136" cy="461665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מאוחדת</a:t>
            </a:r>
          </a:p>
        </p:txBody>
      </p:sp>
      <p:pic>
        <p:nvPicPr>
          <p:cNvPr id="399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3" y="5940425"/>
            <a:ext cx="6772275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017922" y="4593494"/>
            <a:ext cx="1224136" cy="461665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  <a:cs typeface="+mn-cs"/>
              </a:rPr>
              <a:t>מכבי</a:t>
            </a:r>
          </a:p>
        </p:txBody>
      </p:sp>
      <p:graphicFrame>
        <p:nvGraphicFramePr>
          <p:cNvPr id="13" name="תרשים 12"/>
          <p:cNvGraphicFramePr>
            <a:graphicFrameLocks/>
          </p:cNvGraphicFramePr>
          <p:nvPr/>
        </p:nvGraphicFramePr>
        <p:xfrm>
          <a:off x="-324544" y="1091832"/>
          <a:ext cx="4248472" cy="26305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" name="תרשים 13"/>
          <p:cNvGraphicFramePr>
            <a:graphicFrameLocks/>
          </p:cNvGraphicFramePr>
          <p:nvPr/>
        </p:nvGraphicFramePr>
        <p:xfrm>
          <a:off x="4427984" y="1173679"/>
          <a:ext cx="4320480" cy="26384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5" name="תרשים 14"/>
          <p:cNvGraphicFramePr>
            <a:graphicFrameLocks/>
          </p:cNvGraphicFramePr>
          <p:nvPr/>
        </p:nvGraphicFramePr>
        <p:xfrm>
          <a:off x="4355976" y="3548876"/>
          <a:ext cx="4421029" cy="25509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6" name="תרשים 15"/>
          <p:cNvGraphicFramePr>
            <a:graphicFrameLocks/>
          </p:cNvGraphicFramePr>
          <p:nvPr/>
        </p:nvGraphicFramePr>
        <p:xfrm>
          <a:off x="-396552" y="3525880"/>
          <a:ext cx="4464496" cy="2596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2D994A-0B60-4A8E-9F12-734D3FE3FDA7}" type="slidenum">
              <a:rPr lang="he-IL" smtClean="0"/>
              <a:pPr>
                <a:defRPr/>
              </a:pPr>
              <a:t>9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כותרת 1"/>
          <p:cNvSpPr>
            <a:spLocks noGrp="1"/>
          </p:cNvSpPr>
          <p:nvPr>
            <p:ph type="title"/>
          </p:nvPr>
        </p:nvSpPr>
        <p:spPr>
          <a:xfrm>
            <a:off x="34925" y="404813"/>
            <a:ext cx="8229600" cy="1143000"/>
          </a:xfrm>
        </p:spPr>
        <p:txBody>
          <a:bodyPr/>
          <a:lstStyle/>
          <a:p>
            <a:pPr algn="ctr" eaLnBrk="1" hangingPunct="1"/>
            <a:r>
              <a:rPr altLang="he-IL" sz="3200" dirty="0" smtClean="0">
                <a:latin typeface="Alef"/>
              </a:rPr>
              <a:t>פריסת מרפאות</a:t>
            </a:r>
          </a:p>
        </p:txBody>
      </p:sp>
      <p:sp>
        <p:nvSpPr>
          <p:cNvPr id="43011" name="TextBox 4"/>
          <p:cNvSpPr txBox="1">
            <a:spLocks noChangeArrowheads="1"/>
          </p:cNvSpPr>
          <p:nvPr/>
        </p:nvSpPr>
        <p:spPr bwMode="auto">
          <a:xfrm>
            <a:off x="251520" y="1773238"/>
            <a:ext cx="856863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hangingPunct="1">
              <a:buFont typeface="Arial" pitchFamily="34" charset="0"/>
              <a:buChar char="•"/>
            </a:pPr>
            <a:r>
              <a:rPr lang="he-IL" altLang="he-IL" sz="2400" dirty="0"/>
              <a:t>נוספו עשרות של מרפאות </a:t>
            </a:r>
            <a:r>
              <a:rPr lang="he-IL" altLang="he-IL" sz="2400" dirty="0" smtClean="0"/>
              <a:t>ומאות נקודות </a:t>
            </a:r>
            <a:r>
              <a:rPr lang="he-IL" altLang="he-IL" sz="2400" dirty="0"/>
              <a:t>שרות </a:t>
            </a:r>
            <a:r>
              <a:rPr lang="he-IL" altLang="he-IL" sz="2400" dirty="0" smtClean="0"/>
              <a:t>חדשות</a:t>
            </a:r>
            <a:endParaRPr lang="he-IL" altLang="he-IL" sz="2400" dirty="0"/>
          </a:p>
          <a:p>
            <a:pPr eaLnBrk="1" hangingPunct="1">
              <a:buFont typeface="Arial" pitchFamily="34" charset="0"/>
              <a:buChar char="•"/>
            </a:pPr>
            <a:endParaRPr lang="he-IL" altLang="he-IL" sz="2400" dirty="0"/>
          </a:p>
          <a:p>
            <a:pPr eaLnBrk="1" hangingPunct="1">
              <a:buFont typeface="Arial" pitchFamily="34" charset="0"/>
              <a:buChar char="•"/>
            </a:pPr>
            <a:r>
              <a:rPr lang="he-IL" altLang="he-IL" sz="2400" dirty="0"/>
              <a:t>מודלים שונים של מרפאות – החל במרפאות רב-מקצועיות גדולות וכלה בנקודות שירות בסניפי רפואה </a:t>
            </a:r>
            <a:r>
              <a:rPr lang="he-IL" altLang="he-IL" sz="2400" dirty="0" smtClean="0"/>
              <a:t>ראשונית</a:t>
            </a:r>
            <a:endParaRPr lang="he-IL" altLang="he-IL" sz="2400" dirty="0"/>
          </a:p>
          <a:p>
            <a:pPr marL="0" indent="0" eaLnBrk="1" hangingPunct="1"/>
            <a:endParaRPr lang="he-IL" altLang="he-IL" sz="2400" dirty="0"/>
          </a:p>
          <a:p>
            <a:pPr eaLnBrk="1" hangingPunct="1">
              <a:buFont typeface="Arial" pitchFamily="34" charset="0"/>
              <a:buChar char="•"/>
            </a:pPr>
            <a:r>
              <a:rPr lang="he-IL" altLang="he-IL" sz="2400" dirty="0" smtClean="0"/>
              <a:t>השירות בפריפריה- אף שהשתפר- עדיין מצומצם</a:t>
            </a:r>
            <a:endParaRPr lang="he-IL" altLang="he-IL" sz="2400" dirty="0"/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2D994A-0B60-4A8E-9F12-734D3FE3FDA7}" type="slidenum">
              <a:rPr lang="he-IL" smtClean="0"/>
              <a:pPr>
                <a:defRPr/>
              </a:pPr>
              <a:t>10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836613"/>
            <a:ext cx="8964488" cy="1143000"/>
          </a:xfrm>
        </p:spPr>
        <p:txBody>
          <a:bodyPr/>
          <a:lstStyle/>
          <a:p>
            <a:pPr algn="ctr"/>
            <a:r>
              <a:rPr lang="he-IL" sz="3600" dirty="0" smtClean="0"/>
              <a:t>מרפאות ונקודות שרות ציבוריות</a:t>
            </a:r>
            <a:r>
              <a:rPr lang="he-IL" sz="3600" dirty="0" smtClean="0">
                <a:solidFill>
                  <a:schemeClr val="bg1">
                    <a:lumMod val="50000"/>
                  </a:schemeClr>
                </a:solidFill>
              </a:rPr>
              <a:t> חדשות</a:t>
            </a:r>
            <a:endParaRPr lang="he-IL" sz="3600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6620578"/>
              </p:ext>
            </p:extLst>
          </p:nvPr>
        </p:nvGraphicFramePr>
        <p:xfrm>
          <a:off x="467544" y="1916832"/>
          <a:ext cx="8037263" cy="354674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92441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282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282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2821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52821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62716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3200">
                          <a:effectLst/>
                        </a:rPr>
                        <a:t>ממשלתי</a:t>
                      </a:r>
                      <a:endParaRPr lang="en-US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3200">
                          <a:effectLst/>
                        </a:rPr>
                        <a:t>קופות</a:t>
                      </a:r>
                      <a:endParaRPr lang="en-US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3200">
                          <a:effectLst/>
                        </a:rPr>
                        <a:t>אחר</a:t>
                      </a:r>
                      <a:endParaRPr lang="en-US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3200">
                          <a:effectLst/>
                        </a:rPr>
                        <a:t>סה"כ</a:t>
                      </a:r>
                      <a:endParaRPr lang="en-US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2716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3200">
                          <a:effectLst/>
                        </a:rPr>
                        <a:t>רב מקצועי</a:t>
                      </a:r>
                      <a:endParaRPr lang="en-US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he-IL" sz="3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</a:t>
                      </a:r>
                      <a:endParaRPr lang="en-US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he-IL" sz="32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84</a:t>
                      </a:r>
                      <a:endParaRPr lang="en-US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he-IL" sz="3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en-US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86</a:t>
                      </a:r>
                      <a:endParaRPr lang="en-US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5852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3200">
                          <a:effectLst/>
                        </a:rPr>
                        <a:t>נקודות שירות</a:t>
                      </a:r>
                      <a:endParaRPr lang="en-US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he-IL" sz="3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</a:t>
                      </a:r>
                      <a:endParaRPr lang="en-US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he-IL" sz="3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393</a:t>
                      </a:r>
                      <a:endParaRPr lang="en-US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he-IL" sz="3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</a:t>
                      </a:r>
                      <a:endParaRPr lang="en-US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he-IL" sz="3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393</a:t>
                      </a:r>
                      <a:endParaRPr lang="en-US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5852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he-IL" sz="3200">
                          <a:effectLst/>
                        </a:rPr>
                        <a:t>טיפול יום</a:t>
                      </a:r>
                      <a:endParaRPr lang="en-US" sz="3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he-IL" sz="3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he-IL" sz="3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</a:t>
                      </a:r>
                      <a:endParaRPr lang="en-US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he-IL" sz="3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he-IL" sz="3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en-US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58525"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</a:rPr>
                        <a:t> </a:t>
                      </a:r>
                      <a:endParaRPr lang="en-US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he-IL" sz="3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en-US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he-IL" sz="3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474</a:t>
                      </a:r>
                      <a:endParaRPr lang="en-US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he-IL" sz="3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en-US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 rtl="0">
                        <a:spcAft>
                          <a:spcPts val="0"/>
                        </a:spcAft>
                      </a:pPr>
                      <a:r>
                        <a:rPr lang="he-IL" sz="3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478</a:t>
                      </a:r>
                      <a:endParaRPr lang="en-US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2D994A-0B60-4A8E-9F12-734D3FE3FDA7}" type="slidenum">
              <a:rPr lang="he-IL" smtClean="0"/>
              <a:pPr>
                <a:defRPr/>
              </a:pPr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81158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כותרת 1"/>
          <p:cNvSpPr>
            <a:spLocks noGrp="1"/>
          </p:cNvSpPr>
          <p:nvPr>
            <p:ph type="title"/>
          </p:nvPr>
        </p:nvSpPr>
        <p:spPr>
          <a:xfrm>
            <a:off x="564573" y="764704"/>
            <a:ext cx="8229600" cy="1143000"/>
          </a:xfrm>
        </p:spPr>
        <p:txBody>
          <a:bodyPr/>
          <a:lstStyle/>
          <a:p>
            <a:pPr eaLnBrk="1" hangingPunct="1"/>
            <a:r>
              <a:rPr altLang="he-IL" sz="3200" dirty="0" smtClean="0">
                <a:latin typeface="Alef"/>
              </a:rPr>
              <a:t>הרפורמה בבריאות הנפש – סיכום ביניים</a:t>
            </a:r>
          </a:p>
        </p:txBody>
      </p:sp>
      <p:sp>
        <p:nvSpPr>
          <p:cNvPr id="45059" name="TextBox 4"/>
          <p:cNvSpPr txBox="1">
            <a:spLocks noChangeArrowheads="1"/>
          </p:cNvSpPr>
          <p:nvPr/>
        </p:nvSpPr>
        <p:spPr bwMode="auto">
          <a:xfrm>
            <a:off x="539750" y="2276579"/>
            <a:ext cx="828040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just"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he-IL" altLang="he-IL" sz="2400" dirty="0" smtClean="0"/>
              <a:t>עליה משמעותית במספר </a:t>
            </a:r>
            <a:r>
              <a:rPr lang="he-IL" altLang="he-IL" sz="2400" dirty="0"/>
              <a:t>מקבלי טיפול נפשי במערכת הציבורית</a:t>
            </a:r>
          </a:p>
          <a:p>
            <a:pPr algn="just"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he-IL" altLang="he-IL" sz="2400" dirty="0" smtClean="0"/>
              <a:t>קיצור זמני המתנה לשירות – אך יש להמשיך ולקצר</a:t>
            </a:r>
          </a:p>
          <a:p>
            <a:pPr algn="just" eaLnBrk="1" hangingPunct="1">
              <a:spcAft>
                <a:spcPts val="600"/>
              </a:spcAft>
              <a:buFont typeface="Arial" pitchFamily="34" charset="0"/>
              <a:buChar char="•"/>
            </a:pPr>
            <a:r>
              <a:rPr lang="he-IL" altLang="he-IL" sz="2400" dirty="0" smtClean="0"/>
              <a:t>מחסור בפסיכיאטרים ופסיכיאטרים לילד ולנוער</a:t>
            </a:r>
          </a:p>
          <a:p>
            <a:pPr algn="just" eaLnBrk="1" hangingPunct="1">
              <a:spcAft>
                <a:spcPts val="600"/>
              </a:spcAft>
              <a:buFont typeface="Arial" pitchFamily="34" charset="0"/>
              <a:buChar char="•"/>
            </a:pPr>
            <a:endParaRPr lang="he-IL" altLang="he-IL" sz="2400" dirty="0" smtClean="0"/>
          </a:p>
          <a:p>
            <a:pPr algn="just" eaLnBrk="1" hangingPunct="1">
              <a:buFont typeface="Arial" pitchFamily="34" charset="0"/>
              <a:buChar char="•"/>
            </a:pPr>
            <a:endParaRPr lang="he-IL" altLang="he-IL" sz="2400" dirty="0"/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2D994A-0B60-4A8E-9F12-734D3FE3FDA7}" type="slidenum">
              <a:rPr lang="he-IL" smtClean="0"/>
              <a:pPr>
                <a:defRPr/>
              </a:pPr>
              <a:t>12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864096"/>
          </a:xfrm>
        </p:spPr>
        <p:txBody>
          <a:bodyPr>
            <a:normAutofit fontScale="90000"/>
          </a:bodyPr>
          <a:lstStyle/>
          <a:p>
            <a:r>
              <a:rPr lang="he-IL" altLang="he-IL" sz="3600" dirty="0" smtClean="0">
                <a:latin typeface="Alef"/>
              </a:rPr>
              <a:t/>
            </a:r>
            <a:br>
              <a:rPr lang="he-IL" altLang="he-IL" sz="3600" dirty="0" smtClean="0">
                <a:latin typeface="Alef"/>
              </a:rPr>
            </a:br>
            <a:r>
              <a:rPr lang="he-IL" altLang="he-IL" sz="3600" dirty="0" smtClean="0">
                <a:latin typeface="Alef"/>
              </a:rPr>
              <a:t>הרפורמה </a:t>
            </a:r>
            <a:r>
              <a:rPr lang="he-IL" altLang="he-IL" sz="3600" dirty="0">
                <a:latin typeface="Alef"/>
              </a:rPr>
              <a:t>בבריאות הנפש – </a:t>
            </a:r>
            <a:r>
              <a:rPr lang="he-IL" altLang="he-IL" sz="3600" dirty="0" smtClean="0">
                <a:latin typeface="Alef"/>
              </a:rPr>
              <a:t>משימות להמשך</a:t>
            </a:r>
            <a:endParaRPr lang="he-IL" sz="36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79512" y="1844824"/>
            <a:ext cx="8712968" cy="4958011"/>
          </a:xfrm>
        </p:spPr>
        <p:txBody>
          <a:bodyPr/>
          <a:lstStyle/>
          <a:p>
            <a:pPr algn="just"/>
            <a:r>
              <a:rPr lang="he-IL" sz="2800" dirty="0" smtClean="0"/>
              <a:t>השלמת מערכת </a:t>
            </a:r>
            <a:r>
              <a:rPr lang="en-US" sz="2800" dirty="0" smtClean="0"/>
              <a:t>BI</a:t>
            </a:r>
            <a:r>
              <a:rPr lang="he-IL" sz="2800" dirty="0" smtClean="0"/>
              <a:t> לבקרת נתונים מהימנה מהקופות</a:t>
            </a:r>
          </a:p>
          <a:p>
            <a:pPr algn="just"/>
            <a:r>
              <a:rPr lang="he-IL" sz="2800" dirty="0" smtClean="0"/>
              <a:t>השלמת גיבוש סטנדרט מעודכן לטיפול מרפאתי </a:t>
            </a:r>
          </a:p>
          <a:p>
            <a:pPr algn="just"/>
            <a:r>
              <a:rPr lang="he-IL" sz="2800" dirty="0" smtClean="0"/>
              <a:t>המשך  </a:t>
            </a:r>
            <a:r>
              <a:rPr lang="he-IL" sz="2800" dirty="0"/>
              <a:t>פיתוח שירותים </a:t>
            </a:r>
            <a:r>
              <a:rPr lang="he-IL" sz="2800" dirty="0" smtClean="0"/>
              <a:t>בדגש על פריפריה</a:t>
            </a:r>
            <a:endParaRPr lang="he-IL" sz="2800" dirty="0"/>
          </a:p>
          <a:p>
            <a:pPr algn="just"/>
            <a:r>
              <a:rPr lang="he-IL" sz="2800" dirty="0" smtClean="0"/>
              <a:t>שילוב טכנולוגיות חדשניות בטיפול</a:t>
            </a:r>
          </a:p>
          <a:p>
            <a:pPr algn="just"/>
            <a:r>
              <a:rPr lang="he-IL" sz="2800" dirty="0" smtClean="0"/>
              <a:t>המשך פיתוח שירותים ייעודיים (הפרעות אכילה, נפגעות תקיפה מינית, תחלואה כפולה, טיפול יום, בית מאזן)</a:t>
            </a:r>
          </a:p>
          <a:p>
            <a:pPr algn="just"/>
            <a:r>
              <a:rPr lang="he-IL" sz="2800" dirty="0" smtClean="0"/>
              <a:t>העצמת הידע של רופאים ומטפלים ראשוניים בתחום בריאות הנפש</a:t>
            </a:r>
            <a:endParaRPr lang="he-IL" sz="2800" dirty="0"/>
          </a:p>
          <a:p>
            <a:pPr algn="just"/>
            <a:r>
              <a:rPr lang="he-IL" sz="2800" dirty="0"/>
              <a:t>הנגשה </a:t>
            </a:r>
            <a:r>
              <a:rPr lang="he-IL" sz="2800" dirty="0" smtClean="0"/>
              <a:t>תרבותית ושפתית של הטיפול הנפשי</a:t>
            </a:r>
          </a:p>
          <a:p>
            <a:pPr algn="just"/>
            <a:r>
              <a:rPr lang="he-IL" sz="2800" dirty="0" smtClean="0"/>
              <a:t>רפואה נפשית מונעת </a:t>
            </a:r>
            <a:endParaRPr lang="en-US" sz="2800" dirty="0"/>
          </a:p>
          <a:p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7D8849-C79E-4540-9A28-BA9835D3DC13}" type="slidenum">
              <a:rPr lang="he-IL" smtClean="0"/>
              <a:pPr>
                <a:defRPr/>
              </a:pPr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83172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143000"/>
          </a:xfrm>
        </p:spPr>
        <p:txBody>
          <a:bodyPr/>
          <a:lstStyle/>
          <a:p>
            <a:pPr algn="ctr"/>
            <a:r>
              <a:rPr lang="he-IL" sz="4000" dirty="0">
                <a:solidFill>
                  <a:prstClr val="black"/>
                </a:solidFill>
                <a:latin typeface="Calibri"/>
              </a:rPr>
              <a:t>פתיחת מרפאות בריאות הנפש וכ"א טיפולי במגזר הערבי</a:t>
            </a:r>
            <a:br>
              <a:rPr lang="he-IL" sz="4000" dirty="0">
                <a:solidFill>
                  <a:prstClr val="black"/>
                </a:solidFill>
                <a:latin typeface="Calibri"/>
              </a:rPr>
            </a:br>
            <a:endParaRPr lang="he-IL" sz="400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7D8849-C79E-4540-9A28-BA9835D3DC13}" type="slidenum">
              <a:rPr lang="he-IL" smtClean="0"/>
              <a:pPr>
                <a:defRPr/>
              </a:pPr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89419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sz="4400" dirty="0" smtClean="0"/>
              <a:t>מרפאות ונקודות שירות חדשות במגזר הערבי</a:t>
            </a:r>
            <a:endParaRPr lang="he-IL" sz="4400" dirty="0"/>
          </a:p>
        </p:txBody>
      </p:sp>
      <p:graphicFrame>
        <p:nvGraphicFramePr>
          <p:cNvPr id="5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2691741"/>
              </p:ext>
            </p:extLst>
          </p:nvPr>
        </p:nvGraphicFramePr>
        <p:xfrm>
          <a:off x="1691680" y="2276872"/>
          <a:ext cx="5486400" cy="12801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3600" dirty="0" smtClean="0"/>
                        <a:t>רב מקצועי</a:t>
                      </a:r>
                      <a:endParaRPr lang="he-IL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3600" dirty="0" smtClean="0"/>
                        <a:t>נקודת שירות</a:t>
                      </a:r>
                      <a:endParaRPr lang="he-IL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3600" dirty="0" smtClean="0"/>
                        <a:t>10</a:t>
                      </a:r>
                      <a:endParaRPr lang="he-IL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3600" dirty="0" smtClean="0"/>
                        <a:t>32</a:t>
                      </a:r>
                      <a:endParaRPr lang="he-IL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7D8849-C79E-4540-9A28-BA9835D3DC13}" type="slidenum">
              <a:rPr lang="he-IL" smtClean="0"/>
              <a:pPr>
                <a:defRPr/>
              </a:pPr>
              <a:t>15</a:t>
            </a:fld>
            <a:endParaRPr lang="he-IL"/>
          </a:p>
        </p:txBody>
      </p:sp>
      <p:sp>
        <p:nvSpPr>
          <p:cNvPr id="6" name="כותרת 1"/>
          <p:cNvSpPr txBox="1">
            <a:spLocks/>
          </p:cNvSpPr>
          <p:nvPr/>
        </p:nvSpPr>
        <p:spPr bwMode="auto">
          <a:xfrm>
            <a:off x="251520" y="4149080"/>
            <a:ext cx="8445624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1" eaLnBrk="0" fontAlgn="base" hangingPunct="0">
              <a:spcBef>
                <a:spcPct val="0"/>
              </a:spcBef>
              <a:spcAft>
                <a:spcPct val="0"/>
              </a:spcAft>
              <a:tabLst>
                <a:tab pos="6461125" algn="l"/>
              </a:tabLst>
              <a:defRPr lang="he-IL" sz="2400" b="1" kern="1200">
                <a:solidFill>
                  <a:srgbClr val="6E7A91"/>
                </a:solidFill>
                <a:latin typeface="Alef" panose="00000500000000000000" pitchFamily="2" charset="-79"/>
                <a:ea typeface="+mj-ea"/>
                <a:cs typeface="+mj-cs"/>
              </a:defRPr>
            </a:lvl1pPr>
            <a:lvl2pPr algn="r" rtl="1" eaLnBrk="0" fontAlgn="base" hangingPunct="0">
              <a:spcBef>
                <a:spcPct val="0"/>
              </a:spcBef>
              <a:spcAft>
                <a:spcPct val="0"/>
              </a:spcAft>
              <a:tabLst>
                <a:tab pos="6461125" algn="l"/>
              </a:tabLst>
              <a:defRPr sz="2400" b="1">
                <a:solidFill>
                  <a:srgbClr val="6E7A91"/>
                </a:solidFill>
                <a:latin typeface="Alef"/>
                <a:cs typeface="Arial" pitchFamily="34" charset="0"/>
              </a:defRPr>
            </a:lvl2pPr>
            <a:lvl3pPr algn="r" rtl="1" eaLnBrk="0" fontAlgn="base" hangingPunct="0">
              <a:spcBef>
                <a:spcPct val="0"/>
              </a:spcBef>
              <a:spcAft>
                <a:spcPct val="0"/>
              </a:spcAft>
              <a:tabLst>
                <a:tab pos="6461125" algn="l"/>
              </a:tabLst>
              <a:defRPr sz="2400" b="1">
                <a:solidFill>
                  <a:srgbClr val="6E7A91"/>
                </a:solidFill>
                <a:latin typeface="Alef"/>
                <a:cs typeface="Arial" pitchFamily="34" charset="0"/>
              </a:defRPr>
            </a:lvl3pPr>
            <a:lvl4pPr algn="r" rtl="1" eaLnBrk="0" fontAlgn="base" hangingPunct="0">
              <a:spcBef>
                <a:spcPct val="0"/>
              </a:spcBef>
              <a:spcAft>
                <a:spcPct val="0"/>
              </a:spcAft>
              <a:tabLst>
                <a:tab pos="6461125" algn="l"/>
              </a:tabLst>
              <a:defRPr sz="2400" b="1">
                <a:solidFill>
                  <a:srgbClr val="6E7A91"/>
                </a:solidFill>
                <a:latin typeface="Alef"/>
                <a:cs typeface="Arial" pitchFamily="34" charset="0"/>
              </a:defRPr>
            </a:lvl4pPr>
            <a:lvl5pPr algn="r" rtl="1" eaLnBrk="0" fontAlgn="base" hangingPunct="0">
              <a:spcBef>
                <a:spcPct val="0"/>
              </a:spcBef>
              <a:spcAft>
                <a:spcPct val="0"/>
              </a:spcAft>
              <a:tabLst>
                <a:tab pos="6461125" algn="l"/>
              </a:tabLst>
              <a:defRPr sz="2400" b="1">
                <a:solidFill>
                  <a:srgbClr val="6E7A91"/>
                </a:solidFill>
                <a:latin typeface="Alef"/>
                <a:cs typeface="Arial" pitchFamily="34" charset="0"/>
              </a:defRPr>
            </a:lvl5pPr>
            <a:lvl6pPr marL="457200" algn="r" rtl="1" fontAlgn="base">
              <a:spcBef>
                <a:spcPct val="0"/>
              </a:spcBef>
              <a:spcAft>
                <a:spcPct val="0"/>
              </a:spcAft>
              <a:tabLst>
                <a:tab pos="6461125" algn="l"/>
              </a:tabLst>
              <a:defRPr sz="2400" b="1">
                <a:solidFill>
                  <a:srgbClr val="6E7A91"/>
                </a:solidFill>
                <a:latin typeface="Alef"/>
                <a:cs typeface="Arial" pitchFamily="34" charset="0"/>
              </a:defRPr>
            </a:lvl6pPr>
            <a:lvl7pPr marL="914400" algn="r" rtl="1" fontAlgn="base">
              <a:spcBef>
                <a:spcPct val="0"/>
              </a:spcBef>
              <a:spcAft>
                <a:spcPct val="0"/>
              </a:spcAft>
              <a:tabLst>
                <a:tab pos="6461125" algn="l"/>
              </a:tabLst>
              <a:defRPr sz="2400" b="1">
                <a:solidFill>
                  <a:srgbClr val="6E7A91"/>
                </a:solidFill>
                <a:latin typeface="Alef"/>
                <a:cs typeface="Arial" pitchFamily="34" charset="0"/>
              </a:defRPr>
            </a:lvl7pPr>
            <a:lvl8pPr marL="1371600" algn="r" rtl="1" fontAlgn="base">
              <a:spcBef>
                <a:spcPct val="0"/>
              </a:spcBef>
              <a:spcAft>
                <a:spcPct val="0"/>
              </a:spcAft>
              <a:tabLst>
                <a:tab pos="6461125" algn="l"/>
              </a:tabLst>
              <a:defRPr sz="2400" b="1">
                <a:solidFill>
                  <a:srgbClr val="6E7A91"/>
                </a:solidFill>
                <a:latin typeface="Alef"/>
                <a:cs typeface="Arial" pitchFamily="34" charset="0"/>
              </a:defRPr>
            </a:lvl8pPr>
            <a:lvl9pPr marL="1828800" algn="r" rtl="1" fontAlgn="base">
              <a:spcBef>
                <a:spcPct val="0"/>
              </a:spcBef>
              <a:spcAft>
                <a:spcPct val="0"/>
              </a:spcAft>
              <a:tabLst>
                <a:tab pos="6461125" algn="l"/>
              </a:tabLst>
              <a:defRPr sz="2400" b="1">
                <a:solidFill>
                  <a:srgbClr val="6E7A91"/>
                </a:solidFill>
                <a:latin typeface="Alef"/>
                <a:cs typeface="Arial" pitchFamily="34" charset="0"/>
              </a:defRPr>
            </a:lvl9pPr>
          </a:lstStyle>
          <a:p>
            <a:r>
              <a:rPr lang="he-IL" sz="2800" dirty="0" smtClean="0"/>
              <a:t>ובנוסף עשרות מרפאות ונקודות שירות ביישובים מעורבים</a:t>
            </a:r>
            <a:endParaRPr lang="he-IL" sz="2800" dirty="0"/>
          </a:p>
        </p:txBody>
      </p:sp>
    </p:spTree>
    <p:extLst>
      <p:ext uri="{BB962C8B-B14F-4D97-AF65-F5344CB8AC3E}">
        <p14:creationId xmlns:p14="http://schemas.microsoft.com/office/powerpoint/2010/main" val="374505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כותרת 1"/>
          <p:cNvSpPr>
            <a:spLocks noGrp="1"/>
          </p:cNvSpPr>
          <p:nvPr>
            <p:ph type="title"/>
          </p:nvPr>
        </p:nvSpPr>
        <p:spPr>
          <a:xfrm>
            <a:off x="34925" y="404813"/>
            <a:ext cx="8229600" cy="1143000"/>
          </a:xfrm>
        </p:spPr>
        <p:txBody>
          <a:bodyPr/>
          <a:lstStyle/>
          <a:p>
            <a:pPr algn="ctr" eaLnBrk="1" hangingPunct="1"/>
            <a:r>
              <a:rPr lang="he-IL" altLang="he-IL" sz="3600" dirty="0" smtClean="0">
                <a:latin typeface="Alef"/>
              </a:rPr>
              <a:t>כוח אדם טיפולי למגזר הערבי</a:t>
            </a:r>
            <a:endParaRPr altLang="he-IL" sz="3600" dirty="0" smtClean="0">
              <a:latin typeface="Alef"/>
            </a:endParaRPr>
          </a:p>
        </p:txBody>
      </p:sp>
      <p:sp>
        <p:nvSpPr>
          <p:cNvPr id="43011" name="TextBox 4"/>
          <p:cNvSpPr txBox="1">
            <a:spLocks noChangeArrowheads="1"/>
          </p:cNvSpPr>
          <p:nvPr/>
        </p:nvSpPr>
        <p:spPr bwMode="auto">
          <a:xfrm>
            <a:off x="251520" y="1773238"/>
            <a:ext cx="8568630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just" eaLnBrk="1" hangingPunct="1">
              <a:buFont typeface="Arial" pitchFamily="34" charset="0"/>
              <a:buChar char="•"/>
            </a:pPr>
            <a:r>
              <a:rPr lang="he-IL" altLang="he-IL" sz="2800" dirty="0" smtClean="0"/>
              <a:t>התנעת שולחנות עגולים - 2/2016</a:t>
            </a:r>
          </a:p>
          <a:p>
            <a:pPr algn="just" eaLnBrk="1" hangingPunct="1">
              <a:buFont typeface="Arial" pitchFamily="34" charset="0"/>
              <a:buChar char="•"/>
            </a:pPr>
            <a:r>
              <a:rPr lang="he-IL" altLang="he-IL" sz="2800" dirty="0" smtClean="0"/>
              <a:t>הכשרה ייעודית בפסיכותרפיה לעובדים סוציאליים בחברה הערבית</a:t>
            </a:r>
          </a:p>
          <a:p>
            <a:pPr algn="just" eaLnBrk="1" hangingPunct="1">
              <a:buFont typeface="Arial" pitchFamily="34" charset="0"/>
              <a:buChar char="•"/>
            </a:pPr>
            <a:r>
              <a:rPr lang="he-IL" altLang="he-IL" sz="2800" dirty="0" smtClean="0"/>
              <a:t>עבודת מטה מול </a:t>
            </a:r>
            <a:r>
              <a:rPr lang="he-IL" altLang="he-IL" sz="2800" dirty="0" err="1" smtClean="0"/>
              <a:t>המל"ג</a:t>
            </a:r>
            <a:r>
              <a:rPr lang="he-IL" altLang="he-IL" sz="2800" dirty="0" smtClean="0"/>
              <a:t> לאישור תכנית מותאמת תרבותית בפסיכולוגיה במכללת אחווה</a:t>
            </a:r>
          </a:p>
          <a:p>
            <a:pPr algn="just" eaLnBrk="1" hangingPunct="1">
              <a:buFont typeface="Arial" pitchFamily="34" charset="0"/>
              <a:buChar char="•"/>
            </a:pPr>
            <a:r>
              <a:rPr lang="he-IL" altLang="he-IL" sz="2800" dirty="0" smtClean="0"/>
              <a:t>"מסלול ירוק" בקבלת מלגות למתמחים בפסיכולוגיה</a:t>
            </a:r>
          </a:p>
          <a:p>
            <a:pPr algn="just" eaLnBrk="1" hangingPunct="1">
              <a:buFont typeface="Arial" pitchFamily="34" charset="0"/>
              <a:buChar char="•"/>
            </a:pPr>
            <a:r>
              <a:rPr lang="he-IL" altLang="he-IL" sz="2800" dirty="0" smtClean="0"/>
              <a:t>בהמשך לדיאלוג בנושא, </a:t>
            </a:r>
            <a:r>
              <a:rPr lang="he-IL" altLang="he-IL" sz="2800" dirty="0" err="1" smtClean="0"/>
              <a:t>המל"ג</a:t>
            </a:r>
            <a:r>
              <a:rPr lang="he-IL" altLang="he-IL" sz="2800" dirty="0" smtClean="0"/>
              <a:t> הקצה 1 </a:t>
            </a:r>
            <a:r>
              <a:rPr lang="he-IL" altLang="he-IL" sz="2800" dirty="0" err="1" smtClean="0"/>
              <a:t>מלש"ח</a:t>
            </a:r>
            <a:r>
              <a:rPr lang="he-IL" altLang="he-IL" sz="2800" dirty="0" smtClean="0"/>
              <a:t> לתמיכה בסטודנטים לפסיכולוגיה בתואר ראשון ושני </a:t>
            </a:r>
            <a:endParaRPr lang="he-IL" altLang="he-IL" sz="2800" dirty="0"/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2D994A-0B60-4A8E-9F12-734D3FE3FDA7}" type="slidenum">
              <a:rPr lang="he-IL" smtClean="0"/>
              <a:pPr>
                <a:defRPr/>
              </a:pPr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0374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7504" y="2924944"/>
            <a:ext cx="8964488" cy="1143000"/>
          </a:xfrm>
        </p:spPr>
        <p:txBody>
          <a:bodyPr/>
          <a:lstStyle/>
          <a:p>
            <a:pPr algn="ctr"/>
            <a:r>
              <a:rPr lang="he-IL" sz="4000" dirty="0">
                <a:solidFill>
                  <a:prstClr val="black"/>
                </a:solidFill>
                <a:latin typeface="Calibri"/>
              </a:rPr>
              <a:t>מדיניות קשירות </a:t>
            </a:r>
            <a:r>
              <a:rPr lang="he-IL" sz="4000" dirty="0" err="1">
                <a:solidFill>
                  <a:prstClr val="black"/>
                </a:solidFill>
                <a:latin typeface="Calibri"/>
              </a:rPr>
              <a:t>ובידודים</a:t>
            </a:r>
            <a:r>
              <a:rPr lang="he-IL" sz="4000" dirty="0">
                <a:solidFill>
                  <a:prstClr val="black"/>
                </a:solidFill>
                <a:latin typeface="Calibri"/>
              </a:rPr>
              <a:t> </a:t>
            </a:r>
            <a:r>
              <a:rPr lang="he-IL" sz="4000" dirty="0" smtClean="0">
                <a:solidFill>
                  <a:prstClr val="black"/>
                </a:solidFill>
                <a:latin typeface="Calibri"/>
              </a:rPr>
              <a:t>במוסדות לבריאות </a:t>
            </a:r>
            <a:r>
              <a:rPr lang="he-IL" sz="4000" dirty="0">
                <a:solidFill>
                  <a:prstClr val="black"/>
                </a:solidFill>
                <a:latin typeface="Calibri"/>
              </a:rPr>
              <a:t>הנפש</a:t>
            </a:r>
            <a:br>
              <a:rPr lang="he-IL" sz="4000" dirty="0">
                <a:solidFill>
                  <a:prstClr val="black"/>
                </a:solidFill>
                <a:latin typeface="Calibri"/>
              </a:rPr>
            </a:br>
            <a:endParaRPr lang="he-IL" sz="4000" dirty="0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2D994A-0B60-4A8E-9F12-734D3FE3FDA7}" type="slidenum">
              <a:rPr lang="he-IL" smtClean="0"/>
              <a:pPr>
                <a:defRPr/>
              </a:pPr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9395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928BF0-4CF6-471F-A407-DE8325D17E69}" type="slidenum">
              <a:rPr lang="he-IL" smtClean="0"/>
              <a:pPr>
                <a:defRPr/>
              </a:pPr>
              <a:t>18</a:t>
            </a:fld>
            <a:endParaRPr lang="he-IL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12976" y="126157"/>
            <a:ext cx="18288000" cy="1028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01008" y="-963488"/>
            <a:ext cx="18288000" cy="1028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20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כותרת 1"/>
          <p:cNvSpPr>
            <a:spLocks noGrp="1"/>
          </p:cNvSpPr>
          <p:nvPr>
            <p:ph type="title"/>
          </p:nvPr>
        </p:nvSpPr>
        <p:spPr>
          <a:xfrm>
            <a:off x="34925" y="404813"/>
            <a:ext cx="8229600" cy="1143000"/>
          </a:xfrm>
        </p:spPr>
        <p:txBody>
          <a:bodyPr/>
          <a:lstStyle/>
          <a:p>
            <a:pPr algn="ctr" eaLnBrk="1" hangingPunct="1"/>
            <a:r>
              <a:rPr lang="he-IL" altLang="he-IL" sz="3200" dirty="0" smtClean="0">
                <a:latin typeface="Alef"/>
              </a:rPr>
              <a:t>מסקנות ועדת ההיגוי</a:t>
            </a:r>
            <a:endParaRPr altLang="he-IL" sz="3200" dirty="0" smtClean="0">
              <a:latin typeface="Alef"/>
            </a:endParaRPr>
          </a:p>
        </p:txBody>
      </p:sp>
      <p:sp>
        <p:nvSpPr>
          <p:cNvPr id="43011" name="TextBox 4"/>
          <p:cNvSpPr txBox="1">
            <a:spLocks noChangeArrowheads="1"/>
          </p:cNvSpPr>
          <p:nvPr/>
        </p:nvSpPr>
        <p:spPr bwMode="auto">
          <a:xfrm>
            <a:off x="251520" y="1773238"/>
            <a:ext cx="8568630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marL="342900" indent="-342900" algn="just" eaLnBrk="1" hangingPunct="1">
              <a:buFont typeface="Arial" pitchFamily="34" charset="0"/>
              <a:buChar char="•"/>
            </a:pPr>
            <a:r>
              <a:rPr lang="he-IL" sz="2400" dirty="0" smtClean="0"/>
              <a:t>שינוי </a:t>
            </a:r>
            <a:r>
              <a:rPr lang="he-IL" sz="2400" dirty="0"/>
              <a:t>תפיסתי והנחלתו לאנשי המקצוע בשטח באמצעות מסר מנהיגותי </a:t>
            </a:r>
            <a:r>
              <a:rPr lang="he-IL" sz="2400" dirty="0" smtClean="0"/>
              <a:t>ברור</a:t>
            </a:r>
          </a:p>
          <a:p>
            <a:pPr marL="342900" indent="-342900" algn="just" eaLnBrk="1" hangingPunct="1">
              <a:buFont typeface="Arial" pitchFamily="34" charset="0"/>
              <a:buChar char="•"/>
            </a:pPr>
            <a:r>
              <a:rPr lang="he-IL" sz="2400" dirty="0" smtClean="0"/>
              <a:t>הטמעת </a:t>
            </a:r>
            <a:r>
              <a:rPr lang="he-IL" sz="2400" dirty="0"/>
              <a:t>שיטות וכלים שיהוו חלופה לאמצעי הגבלה, ואשר יאפשרו טיפול </a:t>
            </a:r>
            <a:r>
              <a:rPr lang="he-IL" sz="2400" dirty="0" smtClean="0"/>
              <a:t>מידי בהתנהגויות </a:t>
            </a:r>
            <a:r>
              <a:rPr lang="he-IL" sz="2400" dirty="0"/>
              <a:t>מאתגרות של מטופלים, באופן מקצועי, מכיל, לא כוחני </a:t>
            </a:r>
            <a:r>
              <a:rPr lang="he-IL" sz="2400" dirty="0" smtClean="0"/>
              <a:t>ובטיחותי</a:t>
            </a:r>
          </a:p>
          <a:p>
            <a:pPr marL="342900" indent="-342900" algn="just" eaLnBrk="1" hangingPunct="1">
              <a:buFont typeface="Arial" pitchFamily="34" charset="0"/>
              <a:buChar char="•"/>
            </a:pPr>
            <a:r>
              <a:rPr lang="he-IL" sz="2400" dirty="0" smtClean="0"/>
              <a:t>תרגום </a:t>
            </a:r>
            <a:r>
              <a:rPr lang="he-IL" sz="2400" dirty="0"/>
              <a:t>השינוי הערכי לפרוצדורות ולנהלים אשר יחייבו את הצוותים בשטח, </a:t>
            </a:r>
            <a:r>
              <a:rPr lang="he-IL" sz="2400" dirty="0" smtClean="0"/>
              <a:t>יבהירו את </a:t>
            </a:r>
            <a:r>
              <a:rPr lang="he-IL" sz="2400" dirty="0"/>
              <a:t>מהות השינוי, ינחו את שיקול </a:t>
            </a:r>
            <a:r>
              <a:rPr lang="he-IL" sz="2400" dirty="0" smtClean="0"/>
              <a:t>הדעת ויאפשרו </a:t>
            </a:r>
            <a:r>
              <a:rPr lang="he-IL" sz="2400" dirty="0"/>
              <a:t>בקרה </a:t>
            </a:r>
            <a:r>
              <a:rPr lang="he-IL" sz="2400" dirty="0" smtClean="0"/>
              <a:t>מקצועית</a:t>
            </a:r>
          </a:p>
          <a:p>
            <a:pPr marL="342900" indent="-342900" algn="just" eaLnBrk="1" hangingPunct="1">
              <a:buFont typeface="Arial" pitchFamily="34" charset="0"/>
              <a:buChar char="•"/>
            </a:pPr>
            <a:r>
              <a:rPr lang="he-IL" sz="2400" dirty="0" smtClean="0"/>
              <a:t>תכנית </a:t>
            </a:r>
            <a:r>
              <a:rPr lang="he-IL" sz="2400" dirty="0"/>
              <a:t>פעולה מערכתית מדורגת בת שלוש </a:t>
            </a:r>
            <a:r>
              <a:rPr lang="he-IL" sz="2400" dirty="0" smtClean="0"/>
              <a:t>שנים</a:t>
            </a:r>
          </a:p>
          <a:p>
            <a:pPr marL="342900" indent="-342900" algn="just" eaLnBrk="1" hangingPunct="1">
              <a:buFont typeface="Arial" pitchFamily="34" charset="0"/>
              <a:buChar char="•"/>
            </a:pPr>
            <a:r>
              <a:rPr lang="he-IL" sz="2400" dirty="0" smtClean="0"/>
              <a:t>בקרה </a:t>
            </a:r>
            <a:r>
              <a:rPr lang="he-IL" sz="2400" dirty="0"/>
              <a:t>ואיסוף </a:t>
            </a:r>
            <a:r>
              <a:rPr lang="he-IL" sz="2400" dirty="0" smtClean="0"/>
              <a:t>מידע</a:t>
            </a:r>
          </a:p>
          <a:p>
            <a:pPr marL="342900" indent="-342900" algn="just" eaLnBrk="1" hangingPunct="1">
              <a:buFont typeface="Arial" pitchFamily="34" charset="0"/>
              <a:buChar char="•"/>
            </a:pPr>
            <a:r>
              <a:rPr lang="he-IL" sz="2400" dirty="0"/>
              <a:t>המלצה על הקמת וועדת ציבורית לבחינת היבטים מערכתיים </a:t>
            </a:r>
            <a:r>
              <a:rPr lang="he-IL" sz="2400" dirty="0" smtClean="0"/>
              <a:t>רחבים</a:t>
            </a: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2D994A-0B60-4A8E-9F12-734D3FE3FDA7}" type="slidenum">
              <a:rPr lang="he-IL" smtClean="0"/>
              <a:pPr>
                <a:defRPr/>
              </a:pPr>
              <a:t>19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2080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כותרת 1"/>
          <p:cNvSpPr>
            <a:spLocks noGrp="1"/>
          </p:cNvSpPr>
          <p:nvPr>
            <p:ph type="title"/>
          </p:nvPr>
        </p:nvSpPr>
        <p:spPr>
          <a:xfrm>
            <a:off x="34925" y="404813"/>
            <a:ext cx="8229600" cy="1143000"/>
          </a:xfrm>
        </p:spPr>
        <p:txBody>
          <a:bodyPr/>
          <a:lstStyle/>
          <a:p>
            <a:pPr algn="ctr" eaLnBrk="1" hangingPunct="1"/>
            <a:r>
              <a:rPr lang="he-IL" altLang="he-IL" sz="3200" dirty="0" smtClean="0">
                <a:latin typeface="Alef"/>
              </a:rPr>
              <a:t>פעולות שבוצעו לצמצום ההגבלות   </a:t>
            </a:r>
            <a:endParaRPr altLang="he-IL" sz="3200" dirty="0" smtClean="0">
              <a:latin typeface="Alef"/>
            </a:endParaRPr>
          </a:p>
        </p:txBody>
      </p:sp>
      <p:sp>
        <p:nvSpPr>
          <p:cNvPr id="43011" name="TextBox 4"/>
          <p:cNvSpPr txBox="1">
            <a:spLocks noChangeArrowheads="1"/>
          </p:cNvSpPr>
          <p:nvPr/>
        </p:nvSpPr>
        <p:spPr bwMode="auto">
          <a:xfrm>
            <a:off x="218085" y="1484784"/>
            <a:ext cx="8568630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marL="342900" indent="-342900" algn="just" eaLnBrk="1" hangingPunct="1">
              <a:buFont typeface="Arial" pitchFamily="34" charset="0"/>
              <a:buChar char="•"/>
            </a:pPr>
            <a:r>
              <a:rPr lang="he-IL" sz="2400" dirty="0" smtClean="0"/>
              <a:t>התקיים סיור לימודי</a:t>
            </a:r>
          </a:p>
          <a:p>
            <a:pPr marL="342900" indent="-342900" algn="just" eaLnBrk="1" hangingPunct="1">
              <a:buFont typeface="Arial" pitchFamily="34" charset="0"/>
              <a:buChar char="•"/>
            </a:pPr>
            <a:r>
              <a:rPr lang="he-IL" sz="2400" dirty="0">
                <a:ea typeface="Calibri"/>
              </a:rPr>
              <a:t>הועברו </a:t>
            </a:r>
            <a:r>
              <a:rPr lang="he-IL" sz="2400" dirty="0" smtClean="0">
                <a:ea typeface="Calibri"/>
              </a:rPr>
              <a:t>הדרכות בכ-50 מחלקות פעילות בבתי החולים</a:t>
            </a:r>
          </a:p>
          <a:p>
            <a:pPr marL="342900" lvl="0" indent="-342900" algn="just" eaLnBrk="1" hangingPunct="1">
              <a:buFont typeface="Arial" pitchFamily="34" charset="0"/>
              <a:buChar char="•"/>
            </a:pPr>
            <a:r>
              <a:rPr lang="he-IL" sz="2400" dirty="0" smtClean="0">
                <a:ea typeface="Calibri"/>
              </a:rPr>
              <a:t>חוזר </a:t>
            </a:r>
            <a:r>
              <a:rPr lang="he-IL" sz="2400" dirty="0">
                <a:ea typeface="Calibri"/>
              </a:rPr>
              <a:t>מנכ"ל </a:t>
            </a:r>
            <a:r>
              <a:rPr lang="he-IL" sz="2400" dirty="0" smtClean="0">
                <a:ea typeface="Calibri"/>
              </a:rPr>
              <a:t>בנוגע </a:t>
            </a:r>
            <a:r>
              <a:rPr lang="he-IL" sz="2400" dirty="0">
                <a:ea typeface="Calibri"/>
              </a:rPr>
              <a:t>לשימוש בהגבלות </a:t>
            </a:r>
            <a:r>
              <a:rPr lang="he-IL" sz="2400" dirty="0" smtClean="0">
                <a:ea typeface="Calibri"/>
              </a:rPr>
              <a:t>מופץ להערות</a:t>
            </a:r>
          </a:p>
          <a:p>
            <a:pPr marL="342900" lvl="0" indent="-342900" algn="just" eaLnBrk="1" hangingPunct="1">
              <a:buFont typeface="Arial" pitchFamily="34" charset="0"/>
              <a:buChar char="•"/>
            </a:pPr>
            <a:r>
              <a:rPr lang="he-IL" sz="2400" dirty="0">
                <a:ea typeface="Calibri"/>
              </a:rPr>
              <a:t>נכתב מדריך לשימוש נכון בחדרי </a:t>
            </a:r>
            <a:r>
              <a:rPr lang="he-IL" sz="2400" dirty="0" smtClean="0">
                <a:ea typeface="Calibri"/>
              </a:rPr>
              <a:t>בידוד</a:t>
            </a:r>
          </a:p>
          <a:p>
            <a:pPr marL="342900" lvl="0" indent="-342900" algn="just" eaLnBrk="1" hangingPunct="1">
              <a:buFont typeface="Arial" pitchFamily="34" charset="0"/>
              <a:buChar char="•"/>
            </a:pPr>
            <a:r>
              <a:rPr lang="he-IL" sz="2400" dirty="0" smtClean="0">
                <a:ea typeface="Calibri"/>
              </a:rPr>
              <a:t>מתקיים </a:t>
            </a:r>
            <a:r>
              <a:rPr lang="he-IL" sz="2400" dirty="0">
                <a:ea typeface="Calibri"/>
              </a:rPr>
              <a:t>תהליך של קליטת 12 סטודנטים לקרימינולוגיה למחלקות של </a:t>
            </a:r>
            <a:r>
              <a:rPr lang="he-IL" sz="2400" dirty="0" smtClean="0">
                <a:ea typeface="Calibri"/>
              </a:rPr>
              <a:t>"הביטחון </a:t>
            </a:r>
            <a:r>
              <a:rPr lang="he-IL" sz="2400" dirty="0">
                <a:ea typeface="Calibri"/>
              </a:rPr>
              <a:t>המרבי" בשער </a:t>
            </a:r>
            <a:r>
              <a:rPr lang="he-IL" sz="2400" dirty="0" smtClean="0">
                <a:ea typeface="Calibri"/>
              </a:rPr>
              <a:t>מנשה</a:t>
            </a:r>
          </a:p>
          <a:p>
            <a:pPr marL="342900" lvl="0" indent="-342900" algn="just" eaLnBrk="1" hangingPunct="1">
              <a:buFont typeface="Arial" pitchFamily="34" charset="0"/>
              <a:buChar char="•"/>
            </a:pPr>
            <a:r>
              <a:rPr lang="he-IL" sz="2400" dirty="0" smtClean="0">
                <a:ea typeface="Calibri"/>
              </a:rPr>
              <a:t>תכנית לקידום </a:t>
            </a:r>
            <a:r>
              <a:rPr lang="he-IL" sz="2400" dirty="0" err="1" smtClean="0">
                <a:ea typeface="Calibri"/>
              </a:rPr>
              <a:t>מס"ר</a:t>
            </a:r>
            <a:r>
              <a:rPr lang="he-IL" sz="2400" dirty="0" smtClean="0">
                <a:ea typeface="Calibri"/>
              </a:rPr>
              <a:t>- בריאות הנפש</a:t>
            </a:r>
          </a:p>
          <a:p>
            <a:pPr marL="342900" lvl="0" indent="-342900" algn="just" eaLnBrk="1" hangingPunct="1">
              <a:buFont typeface="Arial" pitchFamily="34" charset="0"/>
              <a:buChar char="•"/>
            </a:pPr>
            <a:r>
              <a:rPr lang="he-IL" sz="2400" dirty="0" smtClean="0">
                <a:ea typeface="Calibri"/>
              </a:rPr>
              <a:t>פיילוט הצבת כוח אדם מסייע במחלקות פעילות</a:t>
            </a:r>
            <a:endParaRPr lang="en-US" sz="2400" dirty="0">
              <a:ea typeface="Calibri"/>
            </a:endParaRPr>
          </a:p>
          <a:p>
            <a:pPr marL="342900" indent="-342900" eaLnBrk="1" hangingPunct="1">
              <a:buFont typeface="Arial" pitchFamily="34" charset="0"/>
              <a:buChar char="•"/>
            </a:pPr>
            <a:endParaRPr lang="he-IL" sz="2400" dirty="0" smtClean="0"/>
          </a:p>
          <a:p>
            <a:pPr marL="0" indent="0" eaLnBrk="1" hangingPunct="1"/>
            <a:endParaRPr lang="he-IL" sz="2400" dirty="0" smtClean="0"/>
          </a:p>
          <a:p>
            <a:pPr marL="0" indent="0" eaLnBrk="1" hangingPunct="1"/>
            <a:endParaRPr lang="he-IL" sz="2400" dirty="0" smtClean="0"/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2D994A-0B60-4A8E-9F12-734D3FE3FDA7}" type="slidenum">
              <a:rPr lang="he-IL" smtClean="0"/>
              <a:pPr>
                <a:defRPr/>
              </a:pPr>
              <a:t>20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11396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928BF0-4CF6-471F-A407-DE8325D17E69}" type="slidenum">
              <a:rPr lang="he-IL" smtClean="0"/>
              <a:pPr>
                <a:defRPr/>
              </a:pPr>
              <a:t>21</a:t>
            </a:fld>
            <a:endParaRPr lang="he-IL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-99392"/>
            <a:ext cx="18288000" cy="1028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0" y="-1714500"/>
            <a:ext cx="18288000" cy="1028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609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כותרת 1"/>
          <p:cNvSpPr>
            <a:spLocks noGrp="1"/>
          </p:cNvSpPr>
          <p:nvPr>
            <p:ph type="title"/>
          </p:nvPr>
        </p:nvSpPr>
        <p:spPr>
          <a:xfrm>
            <a:off x="395288" y="1716088"/>
            <a:ext cx="8229600" cy="1143000"/>
          </a:xfrm>
        </p:spPr>
        <p:txBody>
          <a:bodyPr/>
          <a:lstStyle/>
          <a:p>
            <a:pPr algn="ctr" eaLnBrk="1" hangingPunct="1"/>
            <a:r>
              <a:rPr altLang="he-IL" sz="1800" smtClean="0">
                <a:latin typeface="Alef"/>
              </a:rPr>
              <a:t>ממוצע מספר הוראות קשירה בחודש בכלל המחלקות ה</a:t>
            </a:r>
            <a:r>
              <a:rPr altLang="he-IL" sz="1800" u="sng" smtClean="0">
                <a:latin typeface="Alef"/>
              </a:rPr>
              <a:t>אקוטיות  </a:t>
            </a:r>
            <a:r>
              <a:rPr lang="en-US" altLang="he-IL" sz="1800" smtClean="0">
                <a:latin typeface="Alef"/>
              </a:rPr>
              <a:t/>
            </a:r>
            <a:br>
              <a:rPr lang="en-US" altLang="he-IL" sz="1800" smtClean="0">
                <a:latin typeface="Alef"/>
              </a:rPr>
            </a:br>
            <a:r>
              <a:rPr altLang="he-IL" sz="1800" smtClean="0">
                <a:latin typeface="Alef"/>
              </a:rPr>
              <a:t>במחצית 2 של 2015, במחצית 1 ו -2 של 2016  ובמחצית 1 של 2017</a:t>
            </a:r>
            <a:r>
              <a:rPr lang="en-US" altLang="he-IL" sz="1800" smtClean="0">
                <a:latin typeface="Alef"/>
              </a:rPr>
              <a:t/>
            </a:r>
            <a:br>
              <a:rPr lang="en-US" altLang="he-IL" sz="1800" smtClean="0">
                <a:latin typeface="Alef"/>
              </a:rPr>
            </a:br>
            <a:r>
              <a:rPr altLang="he-IL" sz="1800" smtClean="0">
                <a:latin typeface="Alef"/>
              </a:rPr>
              <a:t>לפי בית  חולים</a:t>
            </a:r>
            <a:endParaRPr lang="en-US" altLang="he-IL" sz="1800" smtClean="0">
              <a:latin typeface="Alef"/>
            </a:endParaRPr>
          </a:p>
        </p:txBody>
      </p:sp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2997200"/>
            <a:ext cx="837565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4" name="כותרת 1"/>
          <p:cNvSpPr txBox="1">
            <a:spLocks/>
          </p:cNvSpPr>
          <p:nvPr/>
        </p:nvSpPr>
        <p:spPr bwMode="auto">
          <a:xfrm>
            <a:off x="517525" y="6921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6461125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tabLst>
                <a:tab pos="6461125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tabLst>
                <a:tab pos="6461125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tabLst>
                <a:tab pos="6461125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tabLst>
                <a:tab pos="6461125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461125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461125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461125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461125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3200" b="1">
                <a:solidFill>
                  <a:srgbClr val="6E7A91"/>
                </a:solidFill>
                <a:latin typeface="Alef"/>
              </a:rPr>
              <a:t>מעקב  אחר התקדמות המאמצים לצמצום הגבלות בבתי החולים הממשלתיים</a:t>
            </a:r>
            <a:endParaRPr lang="en-US" altLang="he-IL" sz="3200" b="1">
              <a:solidFill>
                <a:srgbClr val="6E7A91"/>
              </a:solidFill>
              <a:latin typeface="Alef"/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2D994A-0B60-4A8E-9F12-734D3FE3FDA7}" type="slidenum">
              <a:rPr lang="he-IL" smtClean="0"/>
              <a:pPr>
                <a:defRPr/>
              </a:pPr>
              <a:t>22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כותרת 1"/>
          <p:cNvSpPr>
            <a:spLocks noGrp="1"/>
          </p:cNvSpPr>
          <p:nvPr>
            <p:ph type="title"/>
          </p:nvPr>
        </p:nvSpPr>
        <p:spPr>
          <a:xfrm>
            <a:off x="395288" y="1557338"/>
            <a:ext cx="8229600" cy="1143000"/>
          </a:xfrm>
        </p:spPr>
        <p:txBody>
          <a:bodyPr/>
          <a:lstStyle/>
          <a:p>
            <a:pPr algn="ctr" eaLnBrk="1" hangingPunct="1"/>
            <a:r>
              <a:rPr altLang="he-IL" sz="1800" smtClean="0">
                <a:latin typeface="Alef"/>
              </a:rPr>
              <a:t>אחוז ירידה בממוצע מספר הוראות קשירה לחודש ממחצית  שניה 2015 עד מחצית ראשונה 2017</a:t>
            </a:r>
            <a:endParaRPr lang="en-US" altLang="he-IL" sz="1800" smtClean="0">
              <a:latin typeface="Alef"/>
            </a:endParaRPr>
          </a:p>
        </p:txBody>
      </p:sp>
      <p:sp>
        <p:nvSpPr>
          <p:cNvPr id="47107" name="כותרת 1"/>
          <p:cNvSpPr txBox="1">
            <a:spLocks/>
          </p:cNvSpPr>
          <p:nvPr/>
        </p:nvSpPr>
        <p:spPr bwMode="auto">
          <a:xfrm>
            <a:off x="517525" y="620713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6461125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tabLst>
                <a:tab pos="6461125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tabLst>
                <a:tab pos="6461125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tabLst>
                <a:tab pos="6461125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tabLst>
                <a:tab pos="6461125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461125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461125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461125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461125" algn="l"/>
              </a:tabLs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e-IL" altLang="he-IL" sz="3200" b="1">
                <a:solidFill>
                  <a:srgbClr val="6E7A91"/>
                </a:solidFill>
                <a:latin typeface="Alef"/>
              </a:rPr>
              <a:t>מעקב  אחר התקדמות המאמצים לצמצום הגבלות בבתי החולים הממשלתיים</a:t>
            </a:r>
            <a:endParaRPr lang="en-US" altLang="he-IL" sz="3200" b="1">
              <a:solidFill>
                <a:srgbClr val="6E7A91"/>
              </a:solidFill>
              <a:latin typeface="Alef"/>
            </a:endParaRPr>
          </a:p>
        </p:txBody>
      </p:sp>
      <p:pic>
        <p:nvPicPr>
          <p:cNvPr id="47108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525" y="2420938"/>
            <a:ext cx="7654925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2D994A-0B60-4A8E-9F12-734D3FE3FDA7}" type="slidenum">
              <a:rPr lang="he-IL" smtClean="0"/>
              <a:pPr>
                <a:defRPr/>
              </a:pPr>
              <a:t>23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7308" y="209291"/>
            <a:ext cx="736232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spcBef>
                <a:spcPct val="0"/>
              </a:spcBef>
            </a:pPr>
            <a:r>
              <a:rPr lang="he-IL" sz="3600" b="1" dirty="0" smtClean="0">
                <a:solidFill>
                  <a:schemeClr val="bg1">
                    <a:lumMod val="50000"/>
                  </a:schemeClr>
                </a:solidFill>
                <a:latin typeface="Narkisim" pitchFamily="34" charset="-79"/>
                <a:ea typeface="+mj-ea"/>
                <a:cs typeface="+mj-cs"/>
              </a:rPr>
              <a:t>תכנית פעולה מערך האשפוז</a:t>
            </a:r>
            <a:endParaRPr lang="he-IL" sz="3600" b="1" dirty="0">
              <a:solidFill>
                <a:schemeClr val="bg1">
                  <a:lumMod val="50000"/>
                </a:schemeClr>
              </a:solidFill>
              <a:latin typeface="Narkisim" pitchFamily="34" charset="-79"/>
              <a:ea typeface="+mj-ea"/>
              <a:cs typeface="+mj-cs"/>
            </a:endParaRPr>
          </a:p>
        </p:txBody>
      </p:sp>
      <p:graphicFrame>
        <p:nvGraphicFramePr>
          <p:cNvPr id="3" name="דיאגרמה 2"/>
          <p:cNvGraphicFramePr/>
          <p:nvPr>
            <p:extLst>
              <p:ext uri="{D42A27DB-BD31-4B8C-83A1-F6EECF244321}">
                <p14:modId xmlns:p14="http://schemas.microsoft.com/office/powerpoint/2010/main" val="4020391548"/>
              </p:ext>
            </p:extLst>
          </p:nvPr>
        </p:nvGraphicFramePr>
        <p:xfrm>
          <a:off x="222492" y="908720"/>
          <a:ext cx="8712968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9627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 txBox="1">
            <a:spLocks/>
          </p:cNvSpPr>
          <p:nvPr/>
        </p:nvSpPr>
        <p:spPr>
          <a:xfrm>
            <a:off x="611560" y="12576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defRPr sz="3200" kern="1200">
                <a:solidFill>
                  <a:srgbClr val="000066"/>
                </a:solidFill>
                <a:latin typeface="+mj-lt"/>
                <a:ea typeface="+mj-ea"/>
                <a:cs typeface="+mn-cs"/>
              </a:defRPr>
            </a:lvl1pPr>
          </a:lstStyle>
          <a:p>
            <a:r>
              <a:rPr lang="he-IL" sz="4000" b="1" dirty="0" smtClean="0">
                <a:solidFill>
                  <a:schemeClr val="bg1">
                    <a:lumMod val="50000"/>
                  </a:schemeClr>
                </a:solidFill>
                <a:latin typeface="Narkisim" pitchFamily="34" charset="-79"/>
              </a:rPr>
              <a:t>מקורות לתכנית</a:t>
            </a:r>
            <a:endParaRPr lang="he-IL" sz="4000" b="1" dirty="0">
              <a:solidFill>
                <a:schemeClr val="bg1">
                  <a:lumMod val="50000"/>
                </a:schemeClr>
              </a:solidFill>
              <a:latin typeface="Narkisim" pitchFamily="34" charset="-79"/>
            </a:endParaRPr>
          </a:p>
          <a:p>
            <a:endParaRPr lang="he-IL" sz="4000" b="1" dirty="0">
              <a:latin typeface="Narkisim" pitchFamily="34" charset="-79"/>
              <a:cs typeface="Narkisim" pitchFamily="34" charset="-79"/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611560" y="1124744"/>
            <a:ext cx="8064896" cy="8032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he-IL" sz="3200" b="1" dirty="0" smtClean="0">
                <a:solidFill>
                  <a:srgbClr val="000066"/>
                </a:solidFill>
                <a:latin typeface="Narkisim" pitchFamily="34" charset="-79"/>
                <a:cs typeface="Narkisim" pitchFamily="34" charset="-79"/>
              </a:rPr>
              <a:t>מיטות- 30 מיטות בכל אחת מהשנים 2017-2021</a:t>
            </a:r>
          </a:p>
          <a:p>
            <a:pPr marL="457200" indent="-45720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he-IL" sz="3200" b="1" dirty="0" smtClean="0">
                <a:solidFill>
                  <a:srgbClr val="000066"/>
                </a:solidFill>
                <a:latin typeface="Narkisim" pitchFamily="34" charset="-79"/>
                <a:cs typeface="Narkisim" pitchFamily="34" charset="-79"/>
              </a:rPr>
              <a:t>פיתוח- 140 </a:t>
            </a:r>
            <a:r>
              <a:rPr lang="he-IL" sz="3200" b="1" dirty="0" err="1" smtClean="0">
                <a:solidFill>
                  <a:srgbClr val="000066"/>
                </a:solidFill>
                <a:latin typeface="Narkisim" pitchFamily="34" charset="-79"/>
                <a:cs typeface="Narkisim" pitchFamily="34" charset="-79"/>
              </a:rPr>
              <a:t>מלש"ח</a:t>
            </a:r>
            <a:r>
              <a:rPr lang="he-IL" sz="3200" b="1" dirty="0" smtClean="0">
                <a:solidFill>
                  <a:srgbClr val="000066"/>
                </a:solidFill>
                <a:latin typeface="Narkisim" pitchFamily="34" charset="-79"/>
                <a:cs typeface="Narkisim" pitchFamily="34" charset="-79"/>
              </a:rPr>
              <a:t> לפי הפריסה הבאה:</a:t>
            </a:r>
          </a:p>
          <a:p>
            <a:pPr algn="just">
              <a:spcBef>
                <a:spcPct val="0"/>
              </a:spcBef>
            </a:pPr>
            <a:endParaRPr lang="he-IL" sz="3200" b="1" dirty="0" smtClean="0">
              <a:solidFill>
                <a:srgbClr val="000066"/>
              </a:solidFill>
              <a:latin typeface="Narkisim" pitchFamily="34" charset="-79"/>
              <a:cs typeface="Narkisim" pitchFamily="34" charset="-79"/>
            </a:endParaRPr>
          </a:p>
          <a:p>
            <a:pPr marL="457200" indent="-457200" algn="just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he-IL" sz="3200" b="1" dirty="0">
              <a:solidFill>
                <a:srgbClr val="000066"/>
              </a:solidFill>
              <a:latin typeface="Narkisim" pitchFamily="34" charset="-79"/>
              <a:cs typeface="Narkisim" pitchFamily="34" charset="-79"/>
            </a:endParaRPr>
          </a:p>
          <a:p>
            <a:pPr marL="457200" indent="-457200" algn="just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he-IL" sz="1200" b="1" dirty="0" smtClean="0">
              <a:solidFill>
                <a:srgbClr val="000066"/>
              </a:solidFill>
              <a:latin typeface="Narkisim" pitchFamily="34" charset="-79"/>
              <a:cs typeface="Narkisim" pitchFamily="34" charset="-79"/>
            </a:endParaRPr>
          </a:p>
          <a:p>
            <a:pPr marL="457200" indent="-45720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he-IL" sz="3200" b="1" dirty="0" smtClean="0">
                <a:solidFill>
                  <a:srgbClr val="000066"/>
                </a:solidFill>
                <a:latin typeface="Narkisim" pitchFamily="34" charset="-79"/>
                <a:cs typeface="Narkisim" pitchFamily="34" charset="-79"/>
              </a:rPr>
              <a:t>תוספת כ"א</a:t>
            </a:r>
          </a:p>
          <a:p>
            <a:pPr marL="457200" indent="-457200" algn="just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he-IL" sz="3200" b="1" dirty="0">
              <a:solidFill>
                <a:srgbClr val="000066"/>
              </a:solidFill>
              <a:latin typeface="Narkisim" pitchFamily="34" charset="-79"/>
              <a:cs typeface="Narkisim" pitchFamily="34" charset="-79"/>
            </a:endParaRPr>
          </a:p>
          <a:p>
            <a:pPr marL="457200" indent="-457200" algn="just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he-IL" sz="3200" b="1" dirty="0" smtClean="0">
              <a:solidFill>
                <a:srgbClr val="000066"/>
              </a:solidFill>
              <a:latin typeface="Narkisim" pitchFamily="34" charset="-79"/>
              <a:cs typeface="Narkisim" pitchFamily="34" charset="-79"/>
            </a:endParaRPr>
          </a:p>
          <a:p>
            <a:pPr marL="457200" indent="-457200" algn="just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he-IL" sz="3200" b="1" dirty="0">
              <a:solidFill>
                <a:srgbClr val="000066"/>
              </a:solidFill>
              <a:latin typeface="Narkisim" pitchFamily="34" charset="-79"/>
              <a:cs typeface="Narkisim" pitchFamily="34" charset="-79"/>
            </a:endParaRPr>
          </a:p>
          <a:p>
            <a:pPr marL="457200" indent="-457200" algn="just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he-IL" sz="3200" b="1" dirty="0" smtClean="0">
                <a:solidFill>
                  <a:srgbClr val="000066"/>
                </a:solidFill>
                <a:latin typeface="Narkisim" pitchFamily="34" charset="-79"/>
                <a:cs typeface="Narkisim" pitchFamily="34" charset="-79"/>
              </a:rPr>
              <a:t>תקציב הכשרות ופעילויות הפגה- 8 </a:t>
            </a:r>
            <a:r>
              <a:rPr lang="he-IL" sz="3200" b="1" dirty="0" err="1" smtClean="0">
                <a:solidFill>
                  <a:srgbClr val="000066"/>
                </a:solidFill>
                <a:latin typeface="Narkisim" pitchFamily="34" charset="-79"/>
                <a:cs typeface="Narkisim" pitchFamily="34" charset="-79"/>
              </a:rPr>
              <a:t>מלש"ח</a:t>
            </a:r>
            <a:endParaRPr lang="he-IL" sz="3200" b="1" dirty="0" smtClean="0">
              <a:solidFill>
                <a:srgbClr val="000066"/>
              </a:solidFill>
              <a:latin typeface="Narkisim" pitchFamily="34" charset="-79"/>
              <a:cs typeface="Narkisim" pitchFamily="34" charset="-79"/>
            </a:endParaRPr>
          </a:p>
          <a:p>
            <a:pPr marL="457200" indent="-457200" algn="just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he-IL" sz="3600" b="1" dirty="0" smtClean="0">
              <a:solidFill>
                <a:srgbClr val="000066"/>
              </a:solidFill>
              <a:latin typeface="Narkisim" pitchFamily="34" charset="-79"/>
              <a:cs typeface="Narkisim" pitchFamily="34" charset="-79"/>
            </a:endParaRPr>
          </a:p>
          <a:p>
            <a:pPr algn="just">
              <a:lnSpc>
                <a:spcPct val="200000"/>
              </a:lnSpc>
              <a:spcBef>
                <a:spcPct val="0"/>
              </a:spcBef>
            </a:pPr>
            <a:endParaRPr lang="he-IL" sz="3600" b="1" dirty="0" smtClean="0">
              <a:solidFill>
                <a:srgbClr val="000066"/>
              </a:solidFill>
              <a:latin typeface="Narkisim" pitchFamily="34" charset="-79"/>
              <a:cs typeface="Narkisim" pitchFamily="34" charset="-79"/>
            </a:endParaRPr>
          </a:p>
          <a:p>
            <a:pPr marL="457200" indent="-457200" algn="just">
              <a:lnSpc>
                <a:spcPct val="2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he-IL" sz="3600" b="1" dirty="0" smtClean="0">
              <a:solidFill>
                <a:srgbClr val="000066"/>
              </a:solidFill>
              <a:latin typeface="Narkisim" pitchFamily="34" charset="-79"/>
              <a:cs typeface="Narkisim" pitchFamily="34" charset="-79"/>
            </a:endParaRPr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3874715"/>
              </p:ext>
            </p:extLst>
          </p:nvPr>
        </p:nvGraphicFramePr>
        <p:xfrm>
          <a:off x="2267744" y="2276872"/>
          <a:ext cx="5080000" cy="7416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Narkisim" pitchFamily="34" charset="-79"/>
                          <a:cs typeface="Narkisim" pitchFamily="34" charset="-79"/>
                        </a:rPr>
                        <a:t>2016</a:t>
                      </a:r>
                      <a:endParaRPr lang="he-IL" sz="1800" dirty="0">
                        <a:latin typeface="Narkisim" pitchFamily="34" charset="-79"/>
                        <a:cs typeface="Narkisim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Narkisim" pitchFamily="34" charset="-79"/>
                          <a:cs typeface="Narkisim" pitchFamily="34" charset="-79"/>
                        </a:rPr>
                        <a:t>2017</a:t>
                      </a:r>
                      <a:endParaRPr lang="he-IL" sz="1800" dirty="0">
                        <a:latin typeface="Narkisim" pitchFamily="34" charset="-79"/>
                        <a:cs typeface="Narkisim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Narkisim" pitchFamily="34" charset="-79"/>
                          <a:cs typeface="Narkisim" pitchFamily="34" charset="-79"/>
                        </a:rPr>
                        <a:t>2018</a:t>
                      </a:r>
                      <a:endParaRPr lang="he-IL" sz="1800" dirty="0">
                        <a:latin typeface="Narkisim" pitchFamily="34" charset="-79"/>
                        <a:cs typeface="Narkisim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Narkisim" pitchFamily="34" charset="-79"/>
                          <a:cs typeface="Narkisim" pitchFamily="34" charset="-79"/>
                        </a:rPr>
                        <a:t>2019</a:t>
                      </a:r>
                      <a:endParaRPr lang="he-IL" sz="1800" dirty="0">
                        <a:latin typeface="Narkisim" pitchFamily="34" charset="-79"/>
                        <a:cs typeface="Narkisim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>
                          <a:latin typeface="Narkisim" pitchFamily="34" charset="-79"/>
                          <a:cs typeface="Narkisim" pitchFamily="34" charset="-79"/>
                        </a:rPr>
                        <a:t>2020</a:t>
                      </a:r>
                      <a:endParaRPr lang="he-IL" sz="1800" dirty="0">
                        <a:latin typeface="Narkisim" pitchFamily="34" charset="-79"/>
                        <a:cs typeface="Narkisim" pitchFamily="34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40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25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25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25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25</a:t>
                      </a:r>
                      <a:endParaRPr lang="he-I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2388393"/>
              </p:ext>
            </p:extLst>
          </p:nvPr>
        </p:nvGraphicFramePr>
        <p:xfrm>
          <a:off x="1678360" y="3861048"/>
          <a:ext cx="6096000" cy="11125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latin typeface="Narkisim" pitchFamily="34" charset="-79"/>
                        <a:cs typeface="Narkisim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Narkisim" pitchFamily="34" charset="-79"/>
                          <a:cs typeface="Narkisim" pitchFamily="34" charset="-79"/>
                        </a:rPr>
                        <a:t>2017</a:t>
                      </a:r>
                      <a:endParaRPr lang="he-IL" dirty="0">
                        <a:latin typeface="Narkisim" pitchFamily="34" charset="-79"/>
                        <a:cs typeface="Narkisim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Narkisim" pitchFamily="34" charset="-79"/>
                          <a:cs typeface="Narkisim" pitchFamily="34" charset="-79"/>
                        </a:rPr>
                        <a:t>2018</a:t>
                      </a:r>
                      <a:endParaRPr lang="he-IL" dirty="0">
                        <a:latin typeface="Narkisim" pitchFamily="34" charset="-79"/>
                        <a:cs typeface="Narkisim" pitchFamily="34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Narkisim" pitchFamily="34" charset="-79"/>
                          <a:cs typeface="Narkisim" pitchFamily="34" charset="-79"/>
                        </a:rPr>
                        <a:t>תקני כ"א</a:t>
                      </a:r>
                      <a:endParaRPr lang="he-IL" dirty="0">
                        <a:latin typeface="Narkisim" pitchFamily="34" charset="-79"/>
                        <a:cs typeface="Narkisim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Narkisim" pitchFamily="34" charset="-79"/>
                          <a:cs typeface="Narkisim" pitchFamily="34" charset="-79"/>
                        </a:rPr>
                        <a:t>50</a:t>
                      </a:r>
                      <a:endParaRPr lang="he-IL" dirty="0">
                        <a:latin typeface="Narkisim" pitchFamily="34" charset="-79"/>
                        <a:cs typeface="Narkisim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Narkisim" pitchFamily="34" charset="-79"/>
                          <a:cs typeface="Narkisim" pitchFamily="34" charset="-79"/>
                        </a:rPr>
                        <a:t>50</a:t>
                      </a:r>
                      <a:endParaRPr lang="he-IL" dirty="0">
                        <a:latin typeface="Narkisim" pitchFamily="34" charset="-79"/>
                        <a:cs typeface="Narkisim" pitchFamily="34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Narkisim" pitchFamily="34" charset="-79"/>
                          <a:cs typeface="Narkisim" pitchFamily="34" charset="-79"/>
                        </a:rPr>
                        <a:t>תקני סטודנטים</a:t>
                      </a:r>
                      <a:endParaRPr lang="he-IL" dirty="0">
                        <a:latin typeface="Narkisim" pitchFamily="34" charset="-79"/>
                        <a:cs typeface="Narkisim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Narkisim" pitchFamily="34" charset="-79"/>
                          <a:cs typeface="Narkisim" pitchFamily="34" charset="-79"/>
                        </a:rPr>
                        <a:t>75</a:t>
                      </a:r>
                      <a:endParaRPr lang="he-IL" dirty="0">
                        <a:latin typeface="Narkisim" pitchFamily="34" charset="-79"/>
                        <a:cs typeface="Narkisim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Narkisim" pitchFamily="34" charset="-79"/>
                          <a:cs typeface="Narkisim" pitchFamily="34" charset="-79"/>
                        </a:rPr>
                        <a:t>75</a:t>
                      </a:r>
                      <a:endParaRPr lang="he-IL" dirty="0">
                        <a:latin typeface="Narkisim" pitchFamily="34" charset="-79"/>
                        <a:cs typeface="Narkisim" pitchFamily="34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850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395536" y="1340768"/>
            <a:ext cx="8373616" cy="1008112"/>
          </a:xfrm>
        </p:spPr>
        <p:txBody>
          <a:bodyPr>
            <a:noAutofit/>
          </a:bodyPr>
          <a:lstStyle/>
          <a:p>
            <a:r>
              <a:rPr lang="he-I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מענים לנפגעי טראומה מינית במערך הבריאות </a:t>
            </a:r>
            <a:r>
              <a:rPr lang="he-I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וברה"נ</a:t>
            </a:r>
            <a:r>
              <a:rPr lang="he-I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he-I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he-IL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he-IL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מציין מיקום תוכן 4"/>
          <p:cNvSpPr>
            <a:spLocks noGrp="1"/>
          </p:cNvSpPr>
          <p:nvPr>
            <p:ph idx="1"/>
          </p:nvPr>
        </p:nvSpPr>
        <p:spPr>
          <a:xfrm>
            <a:off x="395536" y="2420888"/>
            <a:ext cx="8373616" cy="3168352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he-IL" b="1" dirty="0" smtClean="0">
                <a:solidFill>
                  <a:schemeClr val="accent3">
                    <a:lumMod val="50000"/>
                  </a:schemeClr>
                </a:solidFill>
              </a:rPr>
              <a:t>מרכזים אקוטיים בבתי חולים כללים:</a:t>
            </a:r>
          </a:p>
          <a:p>
            <a:pPr marL="0" indent="0">
              <a:buNone/>
            </a:pPr>
            <a:r>
              <a:rPr lang="he-IL" dirty="0" smtClean="0"/>
              <a:t>שרות ייעודי אליו ניתן לפנות עד </a:t>
            </a:r>
            <a:r>
              <a:rPr lang="he-IL" dirty="0"/>
              <a:t>7 ימים מיום האונס </a:t>
            </a:r>
            <a:r>
              <a:rPr lang="he-IL" dirty="0" smtClean="0"/>
              <a:t>–מענה </a:t>
            </a:r>
            <a:r>
              <a:rPr lang="he-IL" dirty="0"/>
              <a:t>רפואי </a:t>
            </a:r>
            <a:r>
              <a:rPr lang="he-IL" dirty="0" err="1"/>
              <a:t>מיידי</a:t>
            </a:r>
            <a:r>
              <a:rPr lang="he-IL" dirty="0"/>
              <a:t> ורפואי מונע (מחלות, הריון ועוד), טיפול נפשי ראשוני, סיעודי, פורנזי (בדיקה לאיסוף ראיות משפטיות) וחקירתי. </a:t>
            </a:r>
            <a:r>
              <a:rPr lang="he-IL" dirty="0" smtClean="0"/>
              <a:t>5 מרכזים בפריסה ארצית. </a:t>
            </a:r>
          </a:p>
          <a:p>
            <a:pPr marL="0" indent="0">
              <a:buNone/>
            </a:pPr>
            <a:r>
              <a:rPr lang="he-IL" dirty="0" smtClean="0"/>
              <a:t>בשנת 2017 הוגדל התקציב בעוד 1.7 מיליון. </a:t>
            </a:r>
            <a:endParaRPr lang="he-IL" b="1" dirty="0"/>
          </a:p>
          <a:p>
            <a:pPr marL="0" indent="0">
              <a:buNone/>
            </a:pPr>
            <a:endParaRPr lang="en-US" sz="2000" b="1" dirty="0"/>
          </a:p>
          <a:p>
            <a:pPr marL="0" indent="0">
              <a:buNone/>
            </a:pPr>
            <a:endParaRPr lang="he-IL" sz="2400" b="1" dirty="0" smtClean="0"/>
          </a:p>
          <a:p>
            <a:endParaRPr lang="he-IL" sz="2800" b="1" dirty="0"/>
          </a:p>
        </p:txBody>
      </p:sp>
    </p:spTree>
    <p:extLst>
      <p:ext uri="{BB962C8B-B14F-4D97-AF65-F5344CB8AC3E}">
        <p14:creationId xmlns:p14="http://schemas.microsoft.com/office/powerpoint/2010/main" val="704546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1268760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he-IL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מענים לנפגעי/</a:t>
            </a:r>
            <a:r>
              <a:rPr lang="he-IL" sz="4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ות</a:t>
            </a:r>
            <a:r>
              <a:rPr lang="he-IL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טראומה מינית במערך הבריאות </a:t>
            </a:r>
            <a:r>
              <a:rPr lang="he-IL" sz="4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וברה"נ</a:t>
            </a:r>
            <a:r>
              <a:rPr lang="he-IL" sz="3200" dirty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he-IL" sz="3200" dirty="0">
                <a:solidFill>
                  <a:schemeClr val="accent3">
                    <a:lumMod val="50000"/>
                  </a:schemeClr>
                </a:solidFill>
              </a:rPr>
            </a:br>
            <a:endParaRPr lang="he-IL" sz="3200" dirty="0"/>
          </a:p>
        </p:txBody>
      </p:sp>
      <p:sp>
        <p:nvSpPr>
          <p:cNvPr id="18" name="מציין מיקום תוכן 17"/>
          <p:cNvSpPr>
            <a:spLocks noGrp="1"/>
          </p:cNvSpPr>
          <p:nvPr>
            <p:ph idx="1"/>
          </p:nvPr>
        </p:nvSpPr>
        <p:spPr>
          <a:xfrm>
            <a:off x="457200" y="2229929"/>
            <a:ext cx="8229600" cy="3719352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he-IL" b="1" dirty="0" smtClean="0"/>
              <a:t>הרחבת המענה לנפגעות תקיפה מינית במשבר אקוטי: </a:t>
            </a:r>
            <a:endParaRPr lang="he-IL" b="1" dirty="0"/>
          </a:p>
          <a:p>
            <a:pPr fontAlgn="t"/>
            <a:r>
              <a:rPr lang="he-IL" dirty="0"/>
              <a:t>באר שבע (2), רמב"ם (2), כפר שאול איתנים (2), שער מנשה (2), איכילוב (4</a:t>
            </a:r>
            <a:r>
              <a:rPr lang="he-IL" dirty="0" smtClean="0"/>
              <a:t>)</a:t>
            </a:r>
            <a:endParaRPr lang="he-IL" dirty="0"/>
          </a:p>
          <a:p>
            <a:pPr fontAlgn="t"/>
            <a:r>
              <a:rPr lang="he-IL" dirty="0"/>
              <a:t>בתהליך הקמה בפריפריה </a:t>
            </a:r>
            <a:r>
              <a:rPr lang="he-IL" dirty="0" smtClean="0"/>
              <a:t>: זיו </a:t>
            </a:r>
            <a:r>
              <a:rPr lang="he-IL" dirty="0"/>
              <a:t>(2) ברזילי (2)</a:t>
            </a:r>
          </a:p>
          <a:p>
            <a:pPr fontAlgn="t"/>
            <a:r>
              <a:rPr lang="he-IL" dirty="0" err="1"/>
              <a:t>תוכניות</a:t>
            </a:r>
            <a:r>
              <a:rPr lang="he-IL" dirty="0"/>
              <a:t> עבודה 2018: תוספת של </a:t>
            </a:r>
            <a:r>
              <a:rPr lang="he-IL" dirty="0" smtClean="0"/>
              <a:t>8 מיטות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241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1143000"/>
          </a:xfrm>
        </p:spPr>
        <p:txBody>
          <a:bodyPr>
            <a:normAutofit/>
          </a:bodyPr>
          <a:lstStyle/>
          <a:p>
            <a:r>
              <a:rPr lang="he-I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התמקצעות צוותים רב מקצועיים בתחום מענה לנפגעי/</a:t>
            </a:r>
            <a:r>
              <a:rPr lang="he-I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ות</a:t>
            </a:r>
            <a:r>
              <a:rPr lang="he-I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תקיפה מינית: </a:t>
            </a:r>
            <a:endParaRPr lang="he-IL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36504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he-I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הדרכות ייעודיות למתמחים ורופאים צעירים </a:t>
            </a:r>
            <a:r>
              <a:rPr lang="he-IL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בכל</a:t>
            </a:r>
            <a:r>
              <a:rPr lang="he-I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בתי החולים לבריאות הנפש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he-I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הכשרות ייעודיות לצוותים רב מקצועיים בשיתוף אגוד מרכזי הסיוע </a:t>
            </a:r>
            <a:r>
              <a:rPr lang="he-I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e-IL" sz="2000" dirty="0" smtClean="0"/>
              <a:t>(הכשרות עומק בבתי החולים כפר שאול, שער מנשה, ברזילי, מזור; טירת הכרמל. בנוסף – מודל הכשרה של 3 ימים לצוותים רב מקצועיים במחוז חיפה, מרכז ות"א, ירושלים)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he-I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בניית רצף שירותים רווחה, בריאות, בריאות נפש ושיקום: </a:t>
            </a:r>
            <a:r>
              <a:rPr lang="he-IL" sz="2000" dirty="0" smtClean="0"/>
              <a:t>יום עיון משותף לכל הצוותים המטפלים בנושא, דיונים בשולחנות עגולים והפקת חוברת שירותים משותפת לטיפול בנפגעי טראומה מינית </a:t>
            </a:r>
            <a:r>
              <a:rPr lang="he-IL" sz="2000" dirty="0" err="1" smtClean="0"/>
              <a:t>להנגשת</a:t>
            </a:r>
            <a:r>
              <a:rPr lang="he-IL" sz="2000" dirty="0" smtClean="0"/>
              <a:t> המידע (בהוצאה כעת</a:t>
            </a:r>
            <a:r>
              <a:rPr lang="he-IL" sz="2400" dirty="0" smtClean="0"/>
              <a:t>)</a:t>
            </a:r>
            <a:endParaRPr lang="he-IL" sz="2400" b="1" dirty="0" smtClean="0"/>
          </a:p>
          <a:p>
            <a:pPr marL="0" indent="0">
              <a:buNone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219941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1124744"/>
            <a:ext cx="8229600" cy="1143000"/>
          </a:xfrm>
        </p:spPr>
        <p:txBody>
          <a:bodyPr>
            <a:normAutofit/>
          </a:bodyPr>
          <a:lstStyle/>
          <a:p>
            <a:r>
              <a:rPr lang="he-I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התמקצעות צוותים רב מקצועיים בתחום מענה לנפגעי/</a:t>
            </a:r>
            <a:r>
              <a:rPr lang="he-IL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ות</a:t>
            </a:r>
            <a:r>
              <a:rPr lang="he-IL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תקיפה מינית– </a:t>
            </a:r>
            <a:r>
              <a:rPr lang="he-IL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תוכניות</a:t>
            </a:r>
            <a:r>
              <a:rPr lang="he-I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עבודה 2018: </a:t>
            </a:r>
            <a:endParaRPr lang="he-IL" sz="32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39552" y="2564904"/>
            <a:ext cx="8229600" cy="3744416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he-I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מרפאות מתמחות בנושא תקיפה מינית (</a:t>
            </a:r>
            <a:r>
              <a:rPr lang="he-IL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תוכניות</a:t>
            </a:r>
            <a:r>
              <a:rPr lang="he-I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עבודה 2018</a:t>
            </a:r>
            <a:r>
              <a:rPr lang="he-I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): </a:t>
            </a:r>
          </a:p>
          <a:p>
            <a:pPr marL="0" indent="0" algn="just">
              <a:buNone/>
            </a:pPr>
            <a:r>
              <a:rPr lang="he-IL" sz="2800" dirty="0" smtClean="0"/>
              <a:t>הכשרה </a:t>
            </a:r>
            <a:r>
              <a:rPr lang="he-IL" sz="2800" dirty="0"/>
              <a:t>לצוותים ייעודים בתוך מרפאות מתמחות (פסיכיאטר, פסיכולוג, עו"ס</a:t>
            </a:r>
            <a:r>
              <a:rPr lang="he-IL" sz="2800" dirty="0" smtClean="0"/>
              <a:t>)</a:t>
            </a:r>
            <a:endParaRPr lang="he-IL" sz="2800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he-I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במערך בריאות </a:t>
            </a:r>
            <a:r>
              <a:rPr lang="he-I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כללית</a:t>
            </a:r>
            <a:r>
              <a:rPr lang="he-IL" sz="3600" b="1" dirty="0" smtClean="0"/>
              <a:t>:</a:t>
            </a:r>
          </a:p>
          <a:p>
            <a:pPr marL="0" indent="0" algn="just">
              <a:buNone/>
            </a:pPr>
            <a:r>
              <a:rPr lang="he-IL" sz="2800" dirty="0" smtClean="0"/>
              <a:t>הכשרות </a:t>
            </a:r>
            <a:r>
              <a:rPr lang="he-IL" sz="2800" dirty="0"/>
              <a:t>לרופאי נשים וצוותי מילדות, משפחה</a:t>
            </a:r>
          </a:p>
        </p:txBody>
      </p:sp>
    </p:spTree>
    <p:extLst>
      <p:ext uri="{BB962C8B-B14F-4D97-AF65-F5344CB8AC3E}">
        <p14:creationId xmlns:p14="http://schemas.microsoft.com/office/powerpoint/2010/main" val="1717708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הרחבת שירותים ייעודיים קיימים במערך </a:t>
            </a:r>
            <a:r>
              <a:rPr lang="he-IL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ברה"נ</a:t>
            </a:r>
            <a:r>
              <a:rPr lang="he-I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לנפגעי/</a:t>
            </a:r>
            <a:r>
              <a:rPr lang="he-IL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ות</a:t>
            </a:r>
            <a:r>
              <a:rPr lang="he-I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טראומה מינית:</a:t>
            </a:r>
            <a:endParaRPr lang="he-IL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39552" y="1844824"/>
            <a:ext cx="8229600" cy="4525963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he-I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מחלקה פתוחה לנשים: </a:t>
            </a:r>
            <a:r>
              <a:rPr lang="he-IL" sz="2600" dirty="0" smtClean="0"/>
              <a:t>"</a:t>
            </a:r>
            <a:r>
              <a:rPr lang="he-IL" sz="2600" dirty="0" err="1" smtClean="0"/>
              <a:t>לצידך</a:t>
            </a:r>
            <a:r>
              <a:rPr lang="he-IL" sz="2600" dirty="0"/>
              <a:t>" </a:t>
            </a:r>
            <a:r>
              <a:rPr lang="he-IL" sz="2600" dirty="0" smtClean="0"/>
              <a:t>– בי"ח "באר יעקב"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he-I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טיפול יום ייעודי: </a:t>
            </a:r>
            <a:r>
              <a:rPr lang="he-IL" sz="2600" dirty="0" smtClean="0"/>
              <a:t>מרכז לבריאות נפש שער מנשה; מרכז ה"העוגן" בית חולים לב השרון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he-I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דיור </a:t>
            </a:r>
            <a:r>
              <a:rPr lang="he-I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מוגן </a:t>
            </a:r>
            <a:r>
              <a:rPr lang="he-I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במסגרת </a:t>
            </a:r>
            <a:r>
              <a:rPr lang="he-I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סל שיקום</a:t>
            </a:r>
            <a:r>
              <a:rPr lang="he-I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he-IL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e-IL" sz="2600" dirty="0"/>
              <a:t>דיור </a:t>
            </a:r>
            <a:r>
              <a:rPr lang="he-IL" sz="2600" dirty="0" smtClean="0"/>
              <a:t>בקהילה, </a:t>
            </a:r>
            <a:r>
              <a:rPr lang="he-IL" sz="2600" dirty="0"/>
              <a:t>תמיכה ולווי של צוות מקצועי ופארה </a:t>
            </a:r>
            <a:r>
              <a:rPr lang="he-IL" sz="2600" dirty="0" err="1" smtClean="0"/>
              <a:t>מיקצועי</a:t>
            </a:r>
            <a:r>
              <a:rPr lang="he-IL" sz="2600" dirty="0" smtClean="0"/>
              <a:t> – בחיפה (ענבלים) ירושלים (</a:t>
            </a:r>
            <a:r>
              <a:rPr lang="he-IL" sz="2600" dirty="0" err="1" smtClean="0"/>
              <a:t>סאמט</a:t>
            </a:r>
            <a:r>
              <a:rPr lang="he-IL" sz="2600" dirty="0" smtClean="0"/>
              <a:t>). בהקמה – נתניה</a:t>
            </a:r>
            <a:endParaRPr lang="he-IL" sz="2800" dirty="0" smtClean="0"/>
          </a:p>
          <a:p>
            <a:pPr algn="just">
              <a:buFont typeface="Wingdings" panose="05000000000000000000" pitchFamily="2" charset="2"/>
              <a:buChar char="ü"/>
            </a:pPr>
            <a:r>
              <a:rPr lang="he-I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צוותים ייעודיים במרפאות ממשלתיות של </a:t>
            </a:r>
            <a:r>
              <a:rPr lang="he-I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ברה"נ</a:t>
            </a:r>
            <a:r>
              <a:rPr lang="he-IL" sz="2800" dirty="0" smtClean="0"/>
              <a:t>: </a:t>
            </a:r>
            <a:r>
              <a:rPr lang="he-IL" sz="2600" dirty="0" smtClean="0"/>
              <a:t>ירושלים שלום יהודה, נתניה פולג, מרכז רפואי זיו, מרפאה </a:t>
            </a:r>
            <a:r>
              <a:rPr lang="he-IL" sz="2600" dirty="0" err="1" smtClean="0"/>
              <a:t>לברה"נ</a:t>
            </a:r>
            <a:r>
              <a:rPr lang="he-IL" sz="2600" dirty="0" smtClean="0"/>
              <a:t> יפו-חולון-פ"ת – כעת בהקמה)</a:t>
            </a:r>
          </a:p>
          <a:p>
            <a:pPr marL="0" indent="0">
              <a:buNone/>
            </a:pPr>
            <a:endParaRPr lang="en-US" sz="2800" dirty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453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750" y="2492896"/>
            <a:ext cx="8229600" cy="1143000"/>
          </a:xfrm>
        </p:spPr>
        <p:txBody>
          <a:bodyPr/>
          <a:lstStyle/>
          <a:p>
            <a:pPr algn="ctr"/>
            <a:r>
              <a:rPr lang="he-IL" sz="5400" dirty="0" smtClean="0"/>
              <a:t>תודה על ההקשבה</a:t>
            </a:r>
            <a:endParaRPr lang="he-IL" sz="540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7D8849-C79E-4540-9A28-BA9835D3DC13}" type="slidenum">
              <a:rPr lang="he-IL" smtClean="0"/>
              <a:pPr>
                <a:defRPr/>
              </a:pPr>
              <a:t>31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49134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2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2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Custom 2">
    <a:majorFont>
      <a:latin typeface="Calibri"/>
      <a:ea typeface=""/>
      <a:cs typeface="Arial"/>
    </a:majorFont>
    <a:minorFont>
      <a:latin typeface="Calibri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Custom 2">
    <a:majorFont>
      <a:latin typeface="Calibri"/>
      <a:ea typeface=""/>
      <a:cs typeface="Arial"/>
    </a:majorFont>
    <a:minorFont>
      <a:latin typeface="Calibri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Custom 2">
    <a:majorFont>
      <a:latin typeface="Calibri"/>
      <a:ea typeface=""/>
      <a:cs typeface="Arial"/>
    </a:majorFont>
    <a:minorFont>
      <a:latin typeface="Calibri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Custom 2">
    <a:majorFont>
      <a:latin typeface="Calibri"/>
      <a:ea typeface=""/>
      <a:cs typeface="Arial"/>
    </a:majorFont>
    <a:minorFont>
      <a:latin typeface="Calibri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Custom 2">
    <a:majorFont>
      <a:latin typeface="Calibri"/>
      <a:ea typeface=""/>
      <a:cs typeface="Arial"/>
    </a:majorFont>
    <a:minorFont>
      <a:latin typeface="Calibri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Custom 2">
    <a:majorFont>
      <a:latin typeface="Calibri"/>
      <a:ea typeface=""/>
      <a:cs typeface="Arial"/>
    </a:majorFont>
    <a:minorFont>
      <a:latin typeface="Calibri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Custom 2">
    <a:majorFont>
      <a:latin typeface="Calibri"/>
      <a:ea typeface=""/>
      <a:cs typeface="Arial"/>
    </a:majorFont>
    <a:minorFont>
      <a:latin typeface="Calibri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Custom 2">
    <a:majorFont>
      <a:latin typeface="Calibri"/>
      <a:ea typeface=""/>
      <a:cs typeface="Arial"/>
    </a:majorFont>
    <a:minorFont>
      <a:latin typeface="Calibri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Custom 2">
    <a:majorFont>
      <a:latin typeface="Calibri"/>
      <a:ea typeface=""/>
      <a:cs typeface="Arial"/>
    </a:majorFont>
    <a:minorFont>
      <a:latin typeface="Calibri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Custom 2">
    <a:majorFont>
      <a:latin typeface="Calibri"/>
      <a:ea typeface=""/>
      <a:cs typeface="Arial"/>
    </a:majorFont>
    <a:minorFont>
      <a:latin typeface="Calibri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Custom 2">
    <a:majorFont>
      <a:latin typeface="Calibri"/>
      <a:ea typeface=""/>
      <a:cs typeface="Arial"/>
    </a:majorFont>
    <a:minorFont>
      <a:latin typeface="Calibri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Custom 2">
    <a:majorFont>
      <a:latin typeface="Calibri"/>
      <a:ea typeface=""/>
      <a:cs typeface="Arial"/>
    </a:majorFont>
    <a:minorFont>
      <a:latin typeface="Calibri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Custom 2">
    <a:majorFont>
      <a:latin typeface="Calibri"/>
      <a:ea typeface=""/>
      <a:cs typeface="Arial"/>
    </a:majorFont>
    <a:minorFont>
      <a:latin typeface="Calibri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366176D-D38B-4BC2-BE8B-B28A3B9C61A4}"/>
</file>

<file path=customXml/itemProps2.xml><?xml version="1.0" encoding="utf-8"?>
<ds:datastoreItem xmlns:ds="http://schemas.openxmlformats.org/officeDocument/2006/customXml" ds:itemID="{5FCBC37D-6A31-40DD-9CA8-923C8ECDBBB2}"/>
</file>

<file path=customXml/itemProps3.xml><?xml version="1.0" encoding="utf-8"?>
<ds:datastoreItem xmlns:ds="http://schemas.openxmlformats.org/officeDocument/2006/customXml" ds:itemID="{7DC755A6-9EFF-4B35-AD75-1898CDACC34C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6818</TotalTime>
  <Words>1066</Words>
  <Application>Microsoft Office PowerPoint</Application>
  <PresentationFormat>‫הצגה על המסך (4:3)</PresentationFormat>
  <Paragraphs>203</Paragraphs>
  <Slides>31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7</vt:i4>
      </vt:variant>
      <vt:variant>
        <vt:lpstr>ערכת נושא</vt:lpstr>
      </vt:variant>
      <vt:variant>
        <vt:i4>2</vt:i4>
      </vt:variant>
      <vt:variant>
        <vt:lpstr>כותרות שקופיות</vt:lpstr>
      </vt:variant>
      <vt:variant>
        <vt:i4>31</vt:i4>
      </vt:variant>
    </vt:vector>
  </HeadingPairs>
  <TitlesOfParts>
    <vt:vector size="40" baseType="lpstr">
      <vt:lpstr>Alef</vt:lpstr>
      <vt:lpstr>Arial</vt:lpstr>
      <vt:lpstr>Calibri</vt:lpstr>
      <vt:lpstr>David</vt:lpstr>
      <vt:lpstr>Narkisim</vt:lpstr>
      <vt:lpstr>Times New Roman</vt:lpstr>
      <vt:lpstr>Wingdings</vt:lpstr>
      <vt:lpstr>Office Theme</vt:lpstr>
      <vt:lpstr>1_Office Theme</vt:lpstr>
      <vt:lpstr>מצגת של PowerPoint</vt:lpstr>
      <vt:lpstr>על סדר היום</vt:lpstr>
      <vt:lpstr>מעקב אחר יישום הרפורמה בבריאות הנפש </vt:lpstr>
      <vt:lpstr>שיעור המטופלים באוכלוסייה – ילדים ונוער</vt:lpstr>
      <vt:lpstr>ממוצע כולל של מגעים למטופל – ילדים ונוער</vt:lpstr>
      <vt:lpstr>התפלגות סך המגעים בין מסלולי השירות השונים (ילדים ונוער)</vt:lpstr>
      <vt:lpstr>שיעור המטופלים באוכלוסייה – מבוגרים</vt:lpstr>
      <vt:lpstr>ממוצע כולל של מגעים למטופל – מבוגרים</vt:lpstr>
      <vt:lpstr>התפלגות סך המגעים בין מסלולי השירות השונים (מבוגרים)</vt:lpstr>
      <vt:lpstr>פריסת מרפאות</vt:lpstr>
      <vt:lpstr>מרפאות ונקודות שרות ציבוריות חדשות</vt:lpstr>
      <vt:lpstr>הרפורמה בבריאות הנפש – סיכום ביניים</vt:lpstr>
      <vt:lpstr> הרפורמה בבריאות הנפש – משימות להמשך</vt:lpstr>
      <vt:lpstr>פתיחת מרפאות בריאות הנפש וכ"א טיפולי במגזר הערבי </vt:lpstr>
      <vt:lpstr>מרפאות ונקודות שירות חדשות במגזר הערבי</vt:lpstr>
      <vt:lpstr>כוח אדם טיפולי למגזר הערבי</vt:lpstr>
      <vt:lpstr>מדיניות קשירות ובידודים במוסדות לבריאות הנפש </vt:lpstr>
      <vt:lpstr>מצגת של PowerPoint</vt:lpstr>
      <vt:lpstr>מסקנות ועדת ההיגוי</vt:lpstr>
      <vt:lpstr>פעולות שבוצעו לצמצום ההגבלות   </vt:lpstr>
      <vt:lpstr>מצגת של PowerPoint</vt:lpstr>
      <vt:lpstr>ממוצע מספר הוראות קשירה בחודש בכלל המחלקות האקוטיות   במחצית 2 של 2015, במחצית 1 ו -2 של 2016  ובמחצית 1 של 2017 לפי בית  חולים</vt:lpstr>
      <vt:lpstr>אחוז ירידה בממוצע מספר הוראות קשירה לחודש ממחצית  שניה 2015 עד מחצית ראשונה 2017</vt:lpstr>
      <vt:lpstr>מצגת של PowerPoint</vt:lpstr>
      <vt:lpstr>מצגת של PowerPoint</vt:lpstr>
      <vt:lpstr>מענים לנפגעי טראומה מינית במערך הבריאות וברה"נ: </vt:lpstr>
      <vt:lpstr>מענים לנפגעי/ות טראומה מינית במערך הבריאות וברה"נ </vt:lpstr>
      <vt:lpstr>התמקצעות צוותים רב מקצועיים בתחום מענה לנפגעי/ות תקיפה מינית: </vt:lpstr>
      <vt:lpstr>התמקצעות צוותים רב מקצועיים בתחום מענה לנפגעי/ות תקיפה מינית– תוכניות עבודה 2018: </vt:lpstr>
      <vt:lpstr>הרחבת שירותים ייעודיים קיימים במערך ברה"נ לנפגעי/ות טראומה מינית:</vt:lpstr>
      <vt:lpstr>תודה על ההקשבה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Nina Paramonov</dc:creator>
  <cp:lastModifiedBy>מעיין בן עמי</cp:lastModifiedBy>
  <cp:revision>357</cp:revision>
  <cp:lastPrinted>2017-11-27T07:09:13Z</cp:lastPrinted>
  <dcterms:created xsi:type="dcterms:W3CDTF">2015-01-06T12:21:14Z</dcterms:created>
  <dcterms:modified xsi:type="dcterms:W3CDTF">2017-11-27T07:09:39Z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2023675</vt:r8>
  </property>
</Properties>
</file>