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s/slide5.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61"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p:scale>
          <a:sx n="110" d="100"/>
          <a:sy n="110" d="100"/>
        </p:scale>
        <p:origin x="516" y="47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13"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presProps" Target="presProps.xml"/><Relationship Id="rId12" Type="http://schemas.openxmlformats.org/officeDocument/2006/relationships/customXml" Target="../customXml/item2.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he-IL" smtClean="0"/>
              <a:t>לחץ כדי לערוך סגנון כותרת של תבנית בסיס</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smtClean="0"/>
              <a:t>לחץ כדי לערוך סגנון כותרת משנה של תבנית בסיס</a:t>
            </a:r>
            <a:endParaRPr lang="en-US" dirty="0"/>
          </a:p>
        </p:txBody>
      </p:sp>
      <p:sp>
        <p:nvSpPr>
          <p:cNvPr id="4" name="Date Placeholder 3"/>
          <p:cNvSpPr>
            <a:spLocks noGrp="1"/>
          </p:cNvSpPr>
          <p:nvPr>
            <p:ph type="dt" sz="half" idx="10"/>
          </p:nvPr>
        </p:nvSpPr>
        <p:spPr/>
        <p:txBody>
          <a:bodyPr/>
          <a:lstStyle/>
          <a:p>
            <a:fld id="{397E0307-B85C-446A-8EF0-0407D435D787}" type="datetimeFigureOut">
              <a:rPr lang="en-US" dirty="0"/>
              <a:t>11/26/2017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AAA39ACE-9343-4EBE-B5CA-AEA240A1DC53}" type="datetimeFigureOut">
              <a:rPr lang="en-US" dirty="0"/>
              <a:t>11/26/2017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e-IL" smtClean="0"/>
              <a:t>ערוך סגנונות טקסט של תבנית בסיס</a:t>
            </a:r>
          </a:p>
        </p:txBody>
      </p:sp>
      <p:sp>
        <p:nvSpPr>
          <p:cNvPr id="4" name="Date Placeholder 3"/>
          <p:cNvSpPr>
            <a:spLocks noGrp="1"/>
          </p:cNvSpPr>
          <p:nvPr>
            <p:ph type="dt" sz="half" idx="10"/>
          </p:nvPr>
        </p:nvSpPr>
        <p:spPr/>
        <p:txBody>
          <a:bodyPr/>
          <a:lstStyle/>
          <a:p>
            <a:fld id="{C9A00F7B-89C5-4DF7-A309-6263220147D4}" type="datetimeFigureOut">
              <a:rPr lang="en-US" dirty="0"/>
              <a:t>11/26/2017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Date Placeholder 4"/>
          <p:cNvSpPr>
            <a:spLocks noGrp="1"/>
          </p:cNvSpPr>
          <p:nvPr>
            <p:ph type="dt" sz="half" idx="10"/>
          </p:nvPr>
        </p:nvSpPr>
        <p:spPr/>
        <p:txBody>
          <a:bodyPr/>
          <a:lstStyle/>
          <a:p>
            <a:fld id="{449C95DE-FD64-4606-AE61-EC1136867CC6}" type="datetimeFigureOut">
              <a:rPr lang="en-US" dirty="0"/>
              <a:t>11/26/2017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ערוך סגנונות טקסט של תבנית בסיס</a:t>
            </a:r>
          </a:p>
        </p:txBody>
      </p:sp>
      <p:sp>
        <p:nvSpPr>
          <p:cNvPr id="4" name="Content Placeholder 3"/>
          <p:cNvSpPr>
            <a:spLocks noGrp="1"/>
          </p:cNvSpPr>
          <p:nvPr>
            <p:ph sz="half" idx="2"/>
          </p:nvPr>
        </p:nvSpPr>
        <p:spPr>
          <a:xfrm>
            <a:off x="680322" y="3030008"/>
            <a:ext cx="4698355" cy="2906179"/>
          </a:xfrm>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ערוך סגנונות טקסט של תבנית בסיס</a:t>
            </a:r>
          </a:p>
        </p:txBody>
      </p:sp>
      <p:sp>
        <p:nvSpPr>
          <p:cNvPr id="6" name="Content Placeholder 5"/>
          <p:cNvSpPr>
            <a:spLocks noGrp="1"/>
          </p:cNvSpPr>
          <p:nvPr>
            <p:ph sz="quarter" idx="4"/>
          </p:nvPr>
        </p:nvSpPr>
        <p:spPr>
          <a:xfrm>
            <a:off x="5594123" y="3030008"/>
            <a:ext cx="4700059" cy="2906179"/>
          </a:xfrm>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7" name="Date Placeholder 6"/>
          <p:cNvSpPr>
            <a:spLocks noGrp="1"/>
          </p:cNvSpPr>
          <p:nvPr>
            <p:ph type="dt" sz="half" idx="10"/>
          </p:nvPr>
        </p:nvSpPr>
        <p:spPr/>
        <p:txBody>
          <a:bodyPr/>
          <a:lstStyle/>
          <a:p>
            <a:fld id="{5DEB0BBD-30FE-4CF1-900A-0C45149F8AF8}" type="datetimeFigureOut">
              <a:rPr lang="en-US" dirty="0"/>
              <a:t>11/26/2017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Date Placeholder 2"/>
          <p:cNvSpPr>
            <a:spLocks noGrp="1"/>
          </p:cNvSpPr>
          <p:nvPr>
            <p:ph type="dt" sz="half" idx="10"/>
          </p:nvPr>
        </p:nvSpPr>
        <p:spPr/>
        <p:txBody>
          <a:bodyPr/>
          <a:lstStyle/>
          <a:p>
            <a:fld id="{B91A5F7F-3E81-4C65-A4D1-CB62D5B9DB91}" type="datetimeFigureOut">
              <a:rPr lang="en-US" dirty="0"/>
              <a:t>11/26/2017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77ECC86-1672-4627-AEFE-EC5485C73905}" type="datetimeFigureOut">
              <a:rPr lang="en-US" dirty="0"/>
              <a:t>11/26/2017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ערוך סגנונות טקסט של תבנית בסיס</a:t>
            </a:r>
          </a:p>
        </p:txBody>
      </p:sp>
      <p:sp>
        <p:nvSpPr>
          <p:cNvPr id="5" name="Date Placeholder 4"/>
          <p:cNvSpPr>
            <a:spLocks noGrp="1"/>
          </p:cNvSpPr>
          <p:nvPr>
            <p:ph type="dt" sz="half" idx="10"/>
          </p:nvPr>
        </p:nvSpPr>
        <p:spPr/>
        <p:txBody>
          <a:bodyPr/>
          <a:lstStyle/>
          <a:p>
            <a:fld id="{3CDCB01F-D966-4C62-B900-0BE008A90C98}" type="datetimeFigureOut">
              <a:rPr lang="en-US" dirty="0"/>
              <a:t>11/26/2017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he-IL" smtClean="0"/>
              <a:t>לחץ כדי לערוך סגנון כותרת של תבנית בסיס</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e-IL" smtClean="0"/>
              <a:t>לחץ על הסמל כדי להוסיף תמונה</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ערוך סגנונות טקסט של תבנית בסיס</a:t>
            </a:r>
          </a:p>
        </p:txBody>
      </p:sp>
      <p:sp>
        <p:nvSpPr>
          <p:cNvPr id="5" name="Date Placeholder 4"/>
          <p:cNvSpPr>
            <a:spLocks noGrp="1"/>
          </p:cNvSpPr>
          <p:nvPr>
            <p:ph type="dt" sz="half" idx="10"/>
          </p:nvPr>
        </p:nvSpPr>
        <p:spPr/>
        <p:txBody>
          <a:bodyPr/>
          <a:lstStyle/>
          <a:p>
            <a:fld id="{5E73A0EA-7DC7-4964-BB97-B173EF3B859A}" type="datetimeFigureOut">
              <a:rPr lang="en-US" dirty="0"/>
              <a:t>11/26/2017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תמונה פנורמית עם כיתוב">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he-IL" smtClean="0"/>
              <a:t>לחץ כדי לערוך סגנון כותרת של תבנית בסיס</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e-IL" smtClean="0"/>
              <a:t>לחץ על הסמל כדי להוסיף תמונה</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ערוך סגנונות טקסט של תבנית בסיס</a:t>
            </a:r>
          </a:p>
        </p:txBody>
      </p:sp>
      <p:sp>
        <p:nvSpPr>
          <p:cNvPr id="5" name="Date Placeholder 4"/>
          <p:cNvSpPr>
            <a:spLocks noGrp="1"/>
          </p:cNvSpPr>
          <p:nvPr>
            <p:ph type="dt" sz="half" idx="10"/>
          </p:nvPr>
        </p:nvSpPr>
        <p:spPr/>
        <p:txBody>
          <a:bodyPr/>
          <a:lstStyle/>
          <a:p>
            <a:fld id="{8BD862E7-95FA-4FC4-9EC5-DDBFA8DC7417}" type="datetimeFigureOut">
              <a:rPr lang="en-US" dirty="0"/>
              <a:t>11/26/2017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כותרת וכיתוב">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he-IL" smtClean="0"/>
              <a:t>לחץ כדי לערוך סגנון כותרת של תבנית בסיס</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ערוך סגנונות טקסט של תבנית בסיס</a:t>
            </a:r>
          </a:p>
        </p:txBody>
      </p:sp>
      <p:sp>
        <p:nvSpPr>
          <p:cNvPr id="5" name="Date Placeholder 4"/>
          <p:cNvSpPr>
            <a:spLocks noGrp="1"/>
          </p:cNvSpPr>
          <p:nvPr>
            <p:ph type="dt" sz="half" idx="10"/>
          </p:nvPr>
        </p:nvSpPr>
        <p:spPr/>
        <p:txBody>
          <a:bodyPr/>
          <a:lstStyle/>
          <a:p>
            <a:fld id="{8DB987F2-A784-4F72-BB57-0E9EACDE722E}" type="datetimeFigureOut">
              <a:rPr lang="en-US" dirty="0"/>
              <a:t>11/26/2017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ציטוט עם כיתוב">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he-IL" smtClean="0"/>
              <a:t>לחץ כדי לערוך סגנון כותרת של תבנית בסיס</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ערוך סגנונות טקסט של תבנית בסיס</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ערוך סגנונות טקסט של תבנית בסיס</a:t>
            </a:r>
          </a:p>
        </p:txBody>
      </p:sp>
      <p:sp>
        <p:nvSpPr>
          <p:cNvPr id="5" name="Date Placeholder 4"/>
          <p:cNvSpPr>
            <a:spLocks noGrp="1"/>
          </p:cNvSpPr>
          <p:nvPr>
            <p:ph type="dt" sz="half" idx="10"/>
          </p:nvPr>
        </p:nvSpPr>
        <p:spPr/>
        <p:txBody>
          <a:bodyPr/>
          <a:lstStyle/>
          <a:p>
            <a:fld id="{40BBD51E-4B19-444E-85C0-DBD7EB6263F4}" type="datetimeFigureOut">
              <a:rPr lang="en-US" dirty="0"/>
              <a:t>11/26/2017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כרטיס שם">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he-IL" smtClean="0"/>
              <a:t>לחץ כדי לערוך סגנון כותרת של תבנית בסיס</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smtClean="0"/>
              <a:t>ערוך סגנונות טקסט של תבנית בסיס</a:t>
            </a:r>
          </a:p>
        </p:txBody>
      </p:sp>
      <p:sp>
        <p:nvSpPr>
          <p:cNvPr id="5" name="Date Placeholder 4"/>
          <p:cNvSpPr>
            <a:spLocks noGrp="1"/>
          </p:cNvSpPr>
          <p:nvPr>
            <p:ph type="dt" sz="half" idx="10"/>
          </p:nvPr>
        </p:nvSpPr>
        <p:spPr/>
        <p:txBody>
          <a:bodyPr/>
          <a:lstStyle/>
          <a:p>
            <a:fld id="{F0D7255A-4AD5-4D3E-9A0A-689DA3BA976C}" type="datetimeFigureOut">
              <a:rPr lang="en-US" dirty="0"/>
              <a:t>11/26/2017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עמודות">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he-IL" smtClean="0"/>
              <a:t>לחץ כדי לערוך סגנון כותרת של תבנית בסיס</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ערוך סגנונות טקסט של תבנית בסיס</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ערוך סגנונות טקסט של תבנית בסיס</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ערוך סגנונות טקסט של תבנית בסיס</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ערוך סגנונות טקסט של תבנית בסיס</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ערוך סגנונות טקסט של תבנית בסיס</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ערוך סגנונות טקסט של תבנית בסיס</a:t>
            </a:r>
          </a:p>
        </p:txBody>
      </p:sp>
      <p:sp>
        <p:nvSpPr>
          <p:cNvPr id="3" name="Date Placeholder 2"/>
          <p:cNvSpPr>
            <a:spLocks noGrp="1"/>
          </p:cNvSpPr>
          <p:nvPr>
            <p:ph type="dt" sz="half" idx="10"/>
          </p:nvPr>
        </p:nvSpPr>
        <p:spPr/>
        <p:txBody>
          <a:bodyPr/>
          <a:lstStyle/>
          <a:p>
            <a:fld id="{3EE0AD15-87AC-45B2-9EE5-8D165AF83CD7}" type="datetimeFigureOut">
              <a:rPr lang="en-US" dirty="0"/>
              <a:t>11/26/2017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עמודת 3 תמונות">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he-IL" smtClean="0"/>
              <a:t>לחץ כדי לערוך סגנון כותרת של תבנית בסיס</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ערוך סגנונות טקסט של תבנית בסיס</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e-IL" smtClean="0"/>
              <a:t>לחץ על הסמל כדי להוסיף תמונה</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ערוך סגנונות טקסט של תבנית בסיס</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ערוך סגנונות טקסט של תבנית בסיס</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e-IL" smtClean="0"/>
              <a:t>לחץ על הסמל כדי להוסיף תמונה</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ערוך סגנונות טקסט של תבנית בסיס</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ערוך סגנונות טקסט של תבנית בסיס</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e-IL" smtClean="0"/>
              <a:t>לחץ על הסמל כדי להוסיף תמונה</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ערוך סגנונות טקסט של תבנית בסיס</a:t>
            </a:r>
          </a:p>
        </p:txBody>
      </p:sp>
      <p:sp>
        <p:nvSpPr>
          <p:cNvPr id="3" name="Date Placeholder 2"/>
          <p:cNvSpPr>
            <a:spLocks noGrp="1"/>
          </p:cNvSpPr>
          <p:nvPr>
            <p:ph type="dt" sz="half" idx="10"/>
          </p:nvPr>
        </p:nvSpPr>
        <p:spPr/>
        <p:txBody>
          <a:bodyPr/>
          <a:lstStyle/>
          <a:p>
            <a:fld id="{FCC40CCD-F0D6-4CC2-A4C8-2D7D0D875F02}" type="datetimeFigureOut">
              <a:rPr lang="en-US" dirty="0"/>
              <a:t>11/26/2017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p:txBody>
          <a:bodyPr vert="eaVert"/>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B3CFE2CC-454D-4466-AC55-B86DA0A87BAE}" type="datetimeFigureOut">
              <a:rPr lang="en-US" dirty="0"/>
              <a:t>11/26/2017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7" name="Rectangle 6"/>
          <p:cNvSpPr/>
          <p:nvPr/>
        </p:nvSpPr>
        <p:spPr>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B647B1BF-4039-460D-A637-65428CBD720E}" type="datetimeFigureOut">
              <a:rPr lang="en-US" dirty="0"/>
              <a:t>11/26/2017</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0EF52CC-F3D9-41D4-BCE4-C208E61A3F31}" type="datetimeFigureOut">
              <a:rPr lang="en-US" dirty="0"/>
              <a:t>11/26/2017</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1"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jpg"/><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jp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19.pn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661272" y="2088114"/>
            <a:ext cx="8144134" cy="1373070"/>
          </a:xfrm>
        </p:spPr>
        <p:txBody>
          <a:bodyPr/>
          <a:lstStyle/>
          <a:p>
            <a:r>
              <a:rPr lang="he-IL" sz="3000" b="1"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אילת – רואים רחוק רואים שקוף</a:t>
            </a:r>
            <a:endParaRPr lang="he-IL" sz="3000" b="1"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endParaRPr>
          </a:p>
        </p:txBody>
      </p:sp>
      <p:pic>
        <p:nvPicPr>
          <p:cNvPr id="4" name="תמונה 3"/>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0187740" y="2774649"/>
            <a:ext cx="950040" cy="1213163"/>
          </a:xfrm>
          <a:prstGeom prst="rect">
            <a:avLst/>
          </a:prstGeom>
        </p:spPr>
      </p:pic>
      <p:sp>
        <p:nvSpPr>
          <p:cNvPr id="19" name="TextBox 18"/>
          <p:cNvSpPr txBox="1"/>
          <p:nvPr/>
        </p:nvSpPr>
        <p:spPr>
          <a:xfrm>
            <a:off x="4219624" y="4442882"/>
            <a:ext cx="2209557" cy="1015663"/>
          </a:xfrm>
          <a:prstGeom prst="rect">
            <a:avLst/>
          </a:prstGeom>
          <a:noFill/>
        </p:spPr>
        <p:txBody>
          <a:bodyPr wrap="square" rtlCol="1">
            <a:spAutoFit/>
          </a:bodyPr>
          <a:lstStyle/>
          <a:p>
            <a:pPr algn="ctr" rtl="1"/>
            <a:r>
              <a:rPr lang="he-IL" sz="3000" b="1" dirty="0" smtClean="0">
                <a:solidFill>
                  <a:schemeClr val="tx1">
                    <a:lumMod val="75000"/>
                  </a:schemeClr>
                </a:solidFill>
                <a:latin typeface="Miriam" panose="020B0502050101010101" pitchFamily="34" charset="-79"/>
                <a:ea typeface="Tahoma" panose="020B0604030504040204" pitchFamily="34" charset="0"/>
                <a:cs typeface="Miriam" panose="020B0502050101010101" pitchFamily="34" charset="-79"/>
              </a:rPr>
              <a:t>דוחות כספיים</a:t>
            </a:r>
            <a:endParaRPr lang="he-IL" sz="3000" b="1" dirty="0">
              <a:solidFill>
                <a:schemeClr val="tx1">
                  <a:lumMod val="75000"/>
                </a:schemeClr>
              </a:solidFill>
              <a:latin typeface="Miriam" panose="020B0502050101010101" pitchFamily="34" charset="-79"/>
              <a:ea typeface="Tahoma" panose="020B0604030504040204" pitchFamily="34" charset="0"/>
              <a:cs typeface="Miriam" panose="020B0502050101010101" pitchFamily="34" charset="-79"/>
            </a:endParaRPr>
          </a:p>
        </p:txBody>
      </p:sp>
      <p:sp>
        <p:nvSpPr>
          <p:cNvPr id="20" name="TextBox 19"/>
          <p:cNvSpPr txBox="1"/>
          <p:nvPr/>
        </p:nvSpPr>
        <p:spPr>
          <a:xfrm>
            <a:off x="1862088" y="4377311"/>
            <a:ext cx="3063659" cy="1215717"/>
          </a:xfrm>
          <a:prstGeom prst="rect">
            <a:avLst/>
          </a:prstGeom>
          <a:noFill/>
          <a:ln>
            <a:noFill/>
          </a:ln>
        </p:spPr>
        <p:txBody>
          <a:bodyPr wrap="none" rtlCol="1">
            <a:spAutoFit/>
          </a:bodyPr>
          <a:lstStyle/>
          <a:p>
            <a:pPr algn="ctr" rtl="1"/>
            <a:r>
              <a:rPr lang="he-IL" b="1" dirty="0" smtClean="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rPr>
              <a:t>    </a:t>
            </a:r>
            <a:r>
              <a:rPr lang="he-IL" sz="5500" b="1" dirty="0" smtClean="0">
                <a:solidFill>
                  <a:schemeClr val="tx1">
                    <a:lumMod val="75000"/>
                  </a:schemeClr>
                </a:solidFill>
                <a:latin typeface="Guttman-Aharoni" panose="02010701010101010101" pitchFamily="2" charset="-79"/>
                <a:ea typeface="Tahoma" panose="020B0604030504040204" pitchFamily="34" charset="0"/>
                <a:cs typeface="Guttman-Aharoni" panose="02010701010101010101" pitchFamily="2" charset="-79"/>
              </a:rPr>
              <a:t>טפסים   </a:t>
            </a:r>
          </a:p>
          <a:p>
            <a:pPr algn="ctr" rtl="1"/>
            <a:endParaRPr lang="he-IL" b="1" dirty="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21" name="TextBox 20"/>
          <p:cNvSpPr txBox="1"/>
          <p:nvPr/>
        </p:nvSpPr>
        <p:spPr>
          <a:xfrm>
            <a:off x="364658" y="5954918"/>
            <a:ext cx="971740" cy="646331"/>
          </a:xfrm>
          <a:prstGeom prst="rect">
            <a:avLst/>
          </a:prstGeom>
          <a:noFill/>
          <a:ln>
            <a:noFill/>
          </a:ln>
        </p:spPr>
        <p:txBody>
          <a:bodyPr wrap="none" rtlCol="1">
            <a:spAutoFit/>
          </a:bodyPr>
          <a:lstStyle/>
          <a:p>
            <a:pPr algn="ctr" rtl="1"/>
            <a:r>
              <a:rPr lang="he-IL" b="1" dirty="0" smtClean="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rPr>
              <a:t>דוחות</a:t>
            </a:r>
          </a:p>
          <a:p>
            <a:pPr algn="ctr" rtl="1"/>
            <a:r>
              <a:rPr lang="he-IL" b="1" dirty="0" smtClean="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rPr>
              <a:t> </a:t>
            </a:r>
            <a:r>
              <a:rPr lang="he-IL" b="1" dirty="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rPr>
              <a:t>מבקר </a:t>
            </a:r>
          </a:p>
        </p:txBody>
      </p:sp>
      <p:sp>
        <p:nvSpPr>
          <p:cNvPr id="22" name="TextBox 21"/>
          <p:cNvSpPr txBox="1"/>
          <p:nvPr/>
        </p:nvSpPr>
        <p:spPr>
          <a:xfrm>
            <a:off x="351010" y="5075291"/>
            <a:ext cx="1851790" cy="369332"/>
          </a:xfrm>
          <a:prstGeom prst="rect">
            <a:avLst/>
          </a:prstGeom>
          <a:noFill/>
          <a:ln>
            <a:noFill/>
          </a:ln>
        </p:spPr>
        <p:txBody>
          <a:bodyPr wrap="none" rtlCol="1">
            <a:spAutoFit/>
          </a:bodyPr>
          <a:lstStyle/>
          <a:p>
            <a:pPr algn="ctr" rtl="1"/>
            <a:r>
              <a:rPr lang="he-IL" b="1" dirty="0" smtClean="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rPr>
              <a:t>ישבות  מועצה </a:t>
            </a:r>
            <a:endParaRPr lang="he-IL" b="1" dirty="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23" name="TextBox 22"/>
          <p:cNvSpPr txBox="1"/>
          <p:nvPr/>
        </p:nvSpPr>
        <p:spPr>
          <a:xfrm>
            <a:off x="315955" y="5185045"/>
            <a:ext cx="5824030" cy="1015663"/>
          </a:xfrm>
          <a:prstGeom prst="rect">
            <a:avLst/>
          </a:prstGeom>
          <a:noFill/>
          <a:ln>
            <a:noFill/>
          </a:ln>
        </p:spPr>
        <p:txBody>
          <a:bodyPr wrap="none" rtlCol="1">
            <a:spAutoFit/>
          </a:bodyPr>
          <a:lstStyle/>
          <a:p>
            <a:pPr algn="ctr" rtl="1"/>
            <a:r>
              <a:rPr lang="he-IL" sz="6000" b="1" dirty="0" smtClean="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rPr>
              <a:t>מכרזי  </a:t>
            </a:r>
            <a:r>
              <a:rPr lang="he-IL" sz="5800" b="1" dirty="0" smtClean="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rPr>
              <a:t>העירייה</a:t>
            </a:r>
            <a:endParaRPr lang="he-IL" sz="5800" b="1" dirty="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24" name="מלבן 23"/>
          <p:cNvSpPr/>
          <p:nvPr/>
        </p:nvSpPr>
        <p:spPr>
          <a:xfrm>
            <a:off x="434848" y="4437403"/>
            <a:ext cx="1999265" cy="477054"/>
          </a:xfrm>
          <a:prstGeom prst="rect">
            <a:avLst/>
          </a:prstGeom>
          <a:ln>
            <a:noFill/>
          </a:ln>
        </p:spPr>
        <p:txBody>
          <a:bodyPr wrap="none">
            <a:spAutoFit/>
          </a:bodyPr>
          <a:lstStyle/>
          <a:p>
            <a:r>
              <a:rPr lang="he-IL" sz="2500" b="1" dirty="0" smtClean="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rPr>
              <a:t>פרוטוקולים</a:t>
            </a:r>
            <a:endParaRPr lang="he-IL" sz="2500" dirty="0">
              <a:solidFill>
                <a:schemeClr val="tx1">
                  <a:lumMod val="75000"/>
                </a:schemeClr>
              </a:solidFill>
            </a:endParaRPr>
          </a:p>
        </p:txBody>
      </p:sp>
      <p:sp>
        <p:nvSpPr>
          <p:cNvPr id="25" name="TextBox 24"/>
          <p:cNvSpPr txBox="1"/>
          <p:nvPr/>
        </p:nvSpPr>
        <p:spPr>
          <a:xfrm>
            <a:off x="2355010" y="5078233"/>
            <a:ext cx="2077813" cy="369332"/>
          </a:xfrm>
          <a:prstGeom prst="rect">
            <a:avLst/>
          </a:prstGeom>
          <a:noFill/>
          <a:ln>
            <a:noFill/>
          </a:ln>
        </p:spPr>
        <p:txBody>
          <a:bodyPr wrap="none" rtlCol="1">
            <a:spAutoFit/>
          </a:bodyPr>
          <a:lstStyle/>
          <a:p>
            <a:pPr algn="ctr" rtl="1"/>
            <a:r>
              <a:rPr lang="he-IL" b="1" dirty="0" smtClean="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rPr>
              <a:t>מענקים ותמיכות</a:t>
            </a:r>
            <a:endParaRPr lang="he-IL" b="1" dirty="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26" name="TextBox 25"/>
          <p:cNvSpPr txBox="1"/>
          <p:nvPr/>
        </p:nvSpPr>
        <p:spPr>
          <a:xfrm>
            <a:off x="2284787" y="6046328"/>
            <a:ext cx="3039615" cy="553998"/>
          </a:xfrm>
          <a:prstGeom prst="rect">
            <a:avLst/>
          </a:prstGeom>
          <a:noFill/>
          <a:ln>
            <a:noFill/>
          </a:ln>
        </p:spPr>
        <p:txBody>
          <a:bodyPr wrap="none" rtlCol="1">
            <a:spAutoFit/>
          </a:bodyPr>
          <a:lstStyle/>
          <a:p>
            <a:pPr algn="ctr" rtl="1"/>
            <a:r>
              <a:rPr lang="he-IL" sz="3000" b="1" dirty="0" smtClean="0">
                <a:solidFill>
                  <a:schemeClr val="tx1">
                    <a:lumMod val="75000"/>
                  </a:schemeClr>
                </a:solidFill>
                <a:latin typeface="Gisha" panose="020B0502040204020203" pitchFamily="34" charset="-79"/>
                <a:ea typeface="Tahoma" panose="020B0604030504040204" pitchFamily="34" charset="0"/>
                <a:cs typeface="Gisha" panose="020B0502040204020203" pitchFamily="34" charset="-79"/>
              </a:rPr>
              <a:t>חוק חופש המידע</a:t>
            </a:r>
            <a:endParaRPr lang="he-IL" sz="3000" b="1" dirty="0">
              <a:solidFill>
                <a:schemeClr val="tx1">
                  <a:lumMod val="75000"/>
                </a:schemeClr>
              </a:solidFill>
              <a:latin typeface="Gisha" panose="020B0502040204020203" pitchFamily="34" charset="-79"/>
              <a:ea typeface="Tahoma" panose="020B0604030504040204" pitchFamily="34" charset="0"/>
              <a:cs typeface="Gisha" panose="020B0502040204020203" pitchFamily="34" charset="-79"/>
            </a:endParaRPr>
          </a:p>
        </p:txBody>
      </p:sp>
      <p:sp>
        <p:nvSpPr>
          <p:cNvPr id="27" name="מלבן 26"/>
          <p:cNvSpPr/>
          <p:nvPr/>
        </p:nvSpPr>
        <p:spPr>
          <a:xfrm>
            <a:off x="5324402" y="6046328"/>
            <a:ext cx="1709122" cy="584775"/>
          </a:xfrm>
          <a:prstGeom prst="rect">
            <a:avLst/>
          </a:prstGeom>
        </p:spPr>
        <p:txBody>
          <a:bodyPr wrap="none">
            <a:spAutoFit/>
          </a:bodyPr>
          <a:lstStyle/>
          <a:p>
            <a:r>
              <a:rPr lang="he-IL" sz="3200" dirty="0" smtClean="0">
                <a:solidFill>
                  <a:schemeClr val="tx1">
                    <a:lumMod val="75000"/>
                  </a:schemeClr>
                </a:solidFill>
                <a:latin typeface="Aharoni" panose="02010803020104030203" pitchFamily="2" charset="-79"/>
                <a:ea typeface="Tahoma" panose="020B0604030504040204" pitchFamily="34" charset="0"/>
                <a:cs typeface="Aharoni" panose="02010803020104030203" pitchFamily="2" charset="-79"/>
              </a:rPr>
              <a:t>תכנון ובניה</a:t>
            </a:r>
            <a:endParaRPr lang="he-IL" sz="3200" dirty="0">
              <a:solidFill>
                <a:schemeClr val="tx1">
                  <a:lumMod val="75000"/>
                </a:schemeClr>
              </a:solidFill>
              <a:latin typeface="Aharoni" panose="02010803020104030203" pitchFamily="2" charset="-79"/>
              <a:cs typeface="Aharoni" panose="02010803020104030203" pitchFamily="2" charset="-79"/>
            </a:endParaRPr>
          </a:p>
        </p:txBody>
      </p:sp>
      <p:sp>
        <p:nvSpPr>
          <p:cNvPr id="29" name="TextBox 28"/>
          <p:cNvSpPr txBox="1"/>
          <p:nvPr/>
        </p:nvSpPr>
        <p:spPr>
          <a:xfrm>
            <a:off x="9968795" y="4456530"/>
            <a:ext cx="2209557" cy="1015663"/>
          </a:xfrm>
          <a:prstGeom prst="rect">
            <a:avLst/>
          </a:prstGeom>
          <a:noFill/>
        </p:spPr>
        <p:txBody>
          <a:bodyPr wrap="square" rtlCol="1">
            <a:spAutoFit/>
          </a:bodyPr>
          <a:lstStyle/>
          <a:p>
            <a:pPr algn="ctr" rtl="1"/>
            <a:r>
              <a:rPr lang="he-IL" sz="3000" b="1" dirty="0" smtClean="0">
                <a:solidFill>
                  <a:schemeClr val="tx1">
                    <a:lumMod val="75000"/>
                  </a:schemeClr>
                </a:solidFill>
                <a:latin typeface="Miriam" panose="020B0502050101010101" pitchFamily="34" charset="-79"/>
                <a:ea typeface="Tahoma" panose="020B0604030504040204" pitchFamily="34" charset="0"/>
                <a:cs typeface="Miriam" panose="020B0502050101010101" pitchFamily="34" charset="-79"/>
              </a:rPr>
              <a:t>תעריפי</a:t>
            </a:r>
          </a:p>
          <a:p>
            <a:pPr algn="ctr" rtl="1"/>
            <a:r>
              <a:rPr lang="he-IL" sz="3000" b="1" dirty="0" smtClean="0">
                <a:solidFill>
                  <a:schemeClr val="tx1">
                    <a:lumMod val="75000"/>
                  </a:schemeClr>
                </a:solidFill>
                <a:latin typeface="Miriam" panose="020B0502050101010101" pitchFamily="34" charset="-79"/>
                <a:ea typeface="Tahoma" panose="020B0604030504040204" pitchFamily="34" charset="0"/>
                <a:cs typeface="Miriam" panose="020B0502050101010101" pitchFamily="34" charset="-79"/>
              </a:rPr>
              <a:t>ארנונה</a:t>
            </a:r>
            <a:endParaRPr lang="he-IL" sz="3000" b="1" dirty="0">
              <a:solidFill>
                <a:schemeClr val="tx1">
                  <a:lumMod val="75000"/>
                </a:schemeClr>
              </a:solidFill>
              <a:latin typeface="Miriam" panose="020B0502050101010101" pitchFamily="34" charset="-79"/>
              <a:ea typeface="Tahoma" panose="020B0604030504040204" pitchFamily="34" charset="0"/>
              <a:cs typeface="Miriam" panose="020B0502050101010101" pitchFamily="34" charset="-79"/>
            </a:endParaRPr>
          </a:p>
        </p:txBody>
      </p:sp>
      <p:sp>
        <p:nvSpPr>
          <p:cNvPr id="30" name="TextBox 29"/>
          <p:cNvSpPr txBox="1"/>
          <p:nvPr/>
        </p:nvSpPr>
        <p:spPr>
          <a:xfrm>
            <a:off x="7769725" y="4422442"/>
            <a:ext cx="3188694" cy="984885"/>
          </a:xfrm>
          <a:prstGeom prst="rect">
            <a:avLst/>
          </a:prstGeom>
          <a:noFill/>
          <a:ln>
            <a:noFill/>
          </a:ln>
        </p:spPr>
        <p:txBody>
          <a:bodyPr wrap="none" rtlCol="1">
            <a:spAutoFit/>
          </a:bodyPr>
          <a:lstStyle/>
          <a:p>
            <a:pPr algn="ctr" rtl="1"/>
            <a:r>
              <a:rPr lang="he-IL" sz="4000" b="1" dirty="0" smtClean="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rPr>
              <a:t>    </a:t>
            </a:r>
            <a:r>
              <a:rPr lang="he-IL" sz="4000" b="1" dirty="0" smtClean="0">
                <a:solidFill>
                  <a:schemeClr val="tx1">
                    <a:lumMod val="75000"/>
                  </a:schemeClr>
                </a:solidFill>
                <a:latin typeface="Guttman-Aharoni" panose="02010701010101010101" pitchFamily="2" charset="-79"/>
                <a:ea typeface="Tahoma" panose="020B0604030504040204" pitchFamily="34" charset="0"/>
                <a:cs typeface="Guttman-Aharoni" panose="02010701010101010101" pitchFamily="2" charset="-79"/>
              </a:rPr>
              <a:t>דוח לתושב</a:t>
            </a:r>
          </a:p>
          <a:p>
            <a:pPr algn="ctr" rtl="1"/>
            <a:endParaRPr lang="he-IL" b="1" dirty="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32" name="TextBox 31"/>
          <p:cNvSpPr txBox="1"/>
          <p:nvPr/>
        </p:nvSpPr>
        <p:spPr>
          <a:xfrm>
            <a:off x="6146268" y="5030754"/>
            <a:ext cx="1592104" cy="369332"/>
          </a:xfrm>
          <a:prstGeom prst="rect">
            <a:avLst/>
          </a:prstGeom>
          <a:noFill/>
          <a:ln>
            <a:noFill/>
          </a:ln>
        </p:spPr>
        <p:txBody>
          <a:bodyPr wrap="none" rtlCol="1">
            <a:spAutoFit/>
          </a:bodyPr>
          <a:lstStyle/>
          <a:p>
            <a:pPr algn="ctr" rtl="1"/>
            <a:r>
              <a:rPr lang="he-IL" b="1" dirty="0" smtClean="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rPr>
              <a:t>ועדת כספים</a:t>
            </a:r>
            <a:endParaRPr lang="he-IL" b="1" dirty="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33" name="TextBox 32"/>
          <p:cNvSpPr txBox="1"/>
          <p:nvPr/>
        </p:nvSpPr>
        <p:spPr>
          <a:xfrm>
            <a:off x="6757437" y="5706524"/>
            <a:ext cx="5008101" cy="984885"/>
          </a:xfrm>
          <a:prstGeom prst="rect">
            <a:avLst/>
          </a:prstGeom>
          <a:noFill/>
          <a:ln>
            <a:noFill/>
          </a:ln>
        </p:spPr>
        <p:txBody>
          <a:bodyPr wrap="none" rtlCol="1">
            <a:spAutoFit/>
          </a:bodyPr>
          <a:lstStyle/>
          <a:p>
            <a:pPr algn="ctr" rtl="1"/>
            <a:r>
              <a:rPr lang="he-IL" sz="5500" b="1" dirty="0" smtClean="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rPr>
              <a:t>איכות סביבה</a:t>
            </a:r>
            <a:r>
              <a:rPr lang="he-IL" sz="5800" b="1" dirty="0" smtClean="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rPr>
              <a:t> </a:t>
            </a:r>
            <a:endParaRPr lang="he-IL" sz="5800" b="1" dirty="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34" name="מלבן 33"/>
          <p:cNvSpPr/>
          <p:nvPr/>
        </p:nvSpPr>
        <p:spPr>
          <a:xfrm>
            <a:off x="5851391" y="4447629"/>
            <a:ext cx="2066591" cy="477054"/>
          </a:xfrm>
          <a:prstGeom prst="rect">
            <a:avLst/>
          </a:prstGeom>
          <a:ln>
            <a:noFill/>
          </a:ln>
        </p:spPr>
        <p:txBody>
          <a:bodyPr wrap="none">
            <a:spAutoFit/>
          </a:bodyPr>
          <a:lstStyle/>
          <a:p>
            <a:r>
              <a:rPr lang="he-IL" sz="2500" b="1" dirty="0" smtClean="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rPr>
              <a:t>ועדות רשות</a:t>
            </a:r>
            <a:endParaRPr lang="he-IL" sz="2500" dirty="0">
              <a:solidFill>
                <a:schemeClr val="tx1">
                  <a:lumMod val="75000"/>
                </a:schemeClr>
              </a:solidFill>
            </a:endParaRPr>
          </a:p>
        </p:txBody>
      </p:sp>
      <p:sp>
        <p:nvSpPr>
          <p:cNvPr id="35" name="TextBox 34"/>
          <p:cNvSpPr txBox="1"/>
          <p:nvPr/>
        </p:nvSpPr>
        <p:spPr>
          <a:xfrm>
            <a:off x="7998158" y="5088994"/>
            <a:ext cx="1941557" cy="369332"/>
          </a:xfrm>
          <a:prstGeom prst="rect">
            <a:avLst/>
          </a:prstGeom>
          <a:noFill/>
          <a:ln>
            <a:noFill/>
          </a:ln>
        </p:spPr>
        <p:txBody>
          <a:bodyPr wrap="none" rtlCol="1">
            <a:spAutoFit/>
          </a:bodyPr>
          <a:lstStyle/>
          <a:p>
            <a:pPr algn="ctr" rtl="1"/>
            <a:r>
              <a:rPr lang="he-IL" b="1" dirty="0" smtClean="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rPr>
              <a:t>תוצאות מכרזים</a:t>
            </a:r>
            <a:endParaRPr lang="he-IL" b="1" dirty="0">
              <a:solidFill>
                <a:schemeClr val="tx1">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36" name="TextBox 35"/>
          <p:cNvSpPr txBox="1"/>
          <p:nvPr/>
        </p:nvSpPr>
        <p:spPr>
          <a:xfrm>
            <a:off x="6052754" y="5400920"/>
            <a:ext cx="3890809" cy="553998"/>
          </a:xfrm>
          <a:prstGeom prst="rect">
            <a:avLst/>
          </a:prstGeom>
          <a:noFill/>
          <a:ln>
            <a:noFill/>
          </a:ln>
        </p:spPr>
        <p:txBody>
          <a:bodyPr wrap="none" rtlCol="1">
            <a:spAutoFit/>
          </a:bodyPr>
          <a:lstStyle/>
          <a:p>
            <a:pPr algn="ctr" rtl="1"/>
            <a:r>
              <a:rPr lang="he-IL" sz="3000" b="1" dirty="0" smtClean="0">
                <a:solidFill>
                  <a:schemeClr val="tx1">
                    <a:lumMod val="75000"/>
                  </a:schemeClr>
                </a:solidFill>
                <a:latin typeface="Gisha" panose="020B0502040204020203" pitchFamily="34" charset="-79"/>
                <a:ea typeface="Tahoma" panose="020B0604030504040204" pitchFamily="34" charset="0"/>
                <a:cs typeface="Gisha" panose="020B0502040204020203" pitchFamily="34" charset="-79"/>
              </a:rPr>
              <a:t>פרסום סדר יום מועצה</a:t>
            </a:r>
            <a:endParaRPr lang="he-IL" sz="3000" b="1" dirty="0">
              <a:solidFill>
                <a:schemeClr val="tx1">
                  <a:lumMod val="75000"/>
                </a:schemeClr>
              </a:solidFill>
              <a:latin typeface="Gisha" panose="020B0502040204020203" pitchFamily="34" charset="-79"/>
              <a:ea typeface="Tahoma" panose="020B0604030504040204" pitchFamily="34" charset="0"/>
              <a:cs typeface="Gisha" panose="020B0502040204020203" pitchFamily="34" charset="-79"/>
            </a:endParaRPr>
          </a:p>
        </p:txBody>
      </p:sp>
      <p:sp>
        <p:nvSpPr>
          <p:cNvPr id="37" name="מלבן 36"/>
          <p:cNvSpPr/>
          <p:nvPr/>
        </p:nvSpPr>
        <p:spPr>
          <a:xfrm>
            <a:off x="9857741" y="5385100"/>
            <a:ext cx="1869423" cy="584775"/>
          </a:xfrm>
          <a:prstGeom prst="rect">
            <a:avLst/>
          </a:prstGeom>
        </p:spPr>
        <p:txBody>
          <a:bodyPr wrap="none">
            <a:spAutoFit/>
          </a:bodyPr>
          <a:lstStyle/>
          <a:p>
            <a:r>
              <a:rPr lang="he-IL" sz="3200" dirty="0" smtClean="0">
                <a:solidFill>
                  <a:schemeClr val="tx1">
                    <a:lumMod val="75000"/>
                  </a:schemeClr>
                </a:solidFill>
                <a:latin typeface="Aharoni" panose="02010803020104030203" pitchFamily="2" charset="-79"/>
                <a:ea typeface="Tahoma" panose="020B0604030504040204" pitchFamily="34" charset="0"/>
                <a:cs typeface="Aharoni" panose="02010803020104030203" pitchFamily="2" charset="-79"/>
              </a:rPr>
              <a:t>רישיון עסק </a:t>
            </a:r>
            <a:endParaRPr lang="he-IL" sz="3200" dirty="0">
              <a:solidFill>
                <a:schemeClr val="tx1">
                  <a:lumMod val="75000"/>
                </a:schemeClr>
              </a:solidFill>
              <a:latin typeface="Aharoni" panose="02010803020104030203" pitchFamily="2" charset="-79"/>
              <a:cs typeface="Aharoni" panose="02010803020104030203" pitchFamily="2" charset="-79"/>
            </a:endParaRPr>
          </a:p>
        </p:txBody>
      </p:sp>
      <p:pic>
        <p:nvPicPr>
          <p:cNvPr id="3076"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t="15227" b="36136"/>
          <a:stretch/>
        </p:blipFill>
        <p:spPr bwMode="auto">
          <a:xfrm>
            <a:off x="5697" y="1"/>
            <a:ext cx="12192000" cy="25880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8" name="TextBox 27"/>
          <p:cNvSpPr txBox="1"/>
          <p:nvPr/>
        </p:nvSpPr>
        <p:spPr>
          <a:xfrm>
            <a:off x="713055" y="6198966"/>
            <a:ext cx="2209557" cy="430887"/>
          </a:xfrm>
          <a:prstGeom prst="rect">
            <a:avLst/>
          </a:prstGeom>
          <a:noFill/>
        </p:spPr>
        <p:txBody>
          <a:bodyPr wrap="square" rtlCol="1">
            <a:spAutoFit/>
          </a:bodyPr>
          <a:lstStyle/>
          <a:p>
            <a:pPr algn="ctr" rtl="1"/>
            <a:r>
              <a:rPr lang="he-IL" sz="2200" b="1" dirty="0" smtClean="0">
                <a:solidFill>
                  <a:schemeClr val="tx1">
                    <a:lumMod val="75000"/>
                  </a:schemeClr>
                </a:solidFill>
                <a:latin typeface="Miriam" panose="020B0502050101010101" pitchFamily="34" charset="-79"/>
                <a:ea typeface="Tahoma" panose="020B0604030504040204" pitchFamily="34" charset="0"/>
                <a:cs typeface="Miriam" panose="020B0502050101010101" pitchFamily="34" charset="-79"/>
              </a:rPr>
              <a:t>חוקי עזר</a:t>
            </a:r>
            <a:endParaRPr lang="he-IL" sz="2200" b="1" dirty="0">
              <a:solidFill>
                <a:schemeClr val="tx1">
                  <a:lumMod val="75000"/>
                </a:schemeClr>
              </a:solidFill>
              <a:latin typeface="Miriam" panose="020B0502050101010101" pitchFamily="34" charset="-79"/>
              <a:ea typeface="Tahoma" panose="020B0604030504040204" pitchFamily="34" charset="0"/>
              <a:cs typeface="Miriam" panose="020B0502050101010101" pitchFamily="34" charset="-79"/>
            </a:endParaRPr>
          </a:p>
        </p:txBody>
      </p:sp>
    </p:spTree>
    <p:extLst>
      <p:ext uri="{BB962C8B-B14F-4D97-AF65-F5344CB8AC3E}">
        <p14:creationId xmlns:p14="http://schemas.microsoft.com/office/powerpoint/2010/main" val="38102923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תמונה 2"/>
          <p:cNvPicPr>
            <a:picLocks noChangeAspect="1"/>
          </p:cNvPicPr>
          <p:nvPr/>
        </p:nvPicPr>
        <p:blipFill rotWithShape="1">
          <a:blip r:embed="rId2"/>
          <a:srcRect t="1039"/>
          <a:stretch/>
        </p:blipFill>
        <p:spPr>
          <a:xfrm>
            <a:off x="7166462" y="2170707"/>
            <a:ext cx="1517778" cy="4569458"/>
          </a:xfrm>
          <a:prstGeom prst="rect">
            <a:avLst/>
          </a:prstGeom>
        </p:spPr>
      </p:pic>
      <p:sp>
        <p:nvSpPr>
          <p:cNvPr id="2" name="כותרת 1"/>
          <p:cNvSpPr>
            <a:spLocks noGrp="1"/>
          </p:cNvSpPr>
          <p:nvPr>
            <p:ph type="title"/>
          </p:nvPr>
        </p:nvSpPr>
        <p:spPr>
          <a:xfrm>
            <a:off x="1" y="899289"/>
            <a:ext cx="10318956" cy="1080938"/>
          </a:xfrm>
        </p:spPr>
        <p:txBody>
          <a:bodyPr>
            <a:noAutofit/>
          </a:bodyPr>
          <a:lstStyle/>
          <a:p>
            <a:pPr algn="r"/>
            <a:r>
              <a:rPr lang="he-IL" sz="2600"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עיריית אילת השיקה </a:t>
            </a:r>
            <a:r>
              <a:rPr lang="he-IL" sz="2600"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מודולים שמטרתם </a:t>
            </a:r>
            <a:r>
              <a:rPr lang="he-IL" sz="2600" b="1"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שקיפות</a:t>
            </a:r>
            <a:r>
              <a:rPr lang="he-IL" sz="2600" b="1"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 </a:t>
            </a:r>
            <a:r>
              <a:rPr lang="he-IL" sz="2600" b="1"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עירונית</a:t>
            </a:r>
            <a:r>
              <a:rPr lang="he-IL" sz="2600"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 שני המודולים מציגים </a:t>
            </a:r>
            <a:r>
              <a:rPr lang="he-IL" sz="2600"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נתונים במגוון תחומים באתר </a:t>
            </a:r>
            <a:r>
              <a:rPr lang="he-IL" sz="2600"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העירייה. באמצעותם יכולים </a:t>
            </a:r>
            <a:r>
              <a:rPr lang="he-IL" sz="2600"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גולשי האתר לקבל מידע רחב אודות העיר אילת ועבודת העירייה בתחומים שונים.</a:t>
            </a:r>
            <a:r>
              <a:rPr lang="he-IL" sz="2000" dirty="0">
                <a:solidFill>
                  <a:schemeClr val="bg2">
                    <a:lumMod val="50000"/>
                  </a:schemeClr>
                </a:solidFill>
                <a:latin typeface="Tahoma" panose="020B0604030504040204" pitchFamily="34" charset="0"/>
                <a:ea typeface="Tahoma" panose="020B0604030504040204" pitchFamily="34" charset="0"/>
                <a:cs typeface="Tahoma" panose="020B0604030504040204" pitchFamily="34" charset="0"/>
              </a:rPr>
              <a:t/>
            </a:r>
            <a:br>
              <a:rPr lang="he-IL" sz="2000" dirty="0">
                <a:solidFill>
                  <a:schemeClr val="bg2">
                    <a:lumMod val="50000"/>
                  </a:schemeClr>
                </a:solidFill>
                <a:latin typeface="Tahoma" panose="020B0604030504040204" pitchFamily="34" charset="0"/>
                <a:ea typeface="Tahoma" panose="020B0604030504040204" pitchFamily="34" charset="0"/>
                <a:cs typeface="Tahoma" panose="020B0604030504040204" pitchFamily="34" charset="0"/>
              </a:rPr>
            </a:br>
            <a:endParaRPr lang="he-IL" sz="2000" b="1" dirty="0">
              <a:solidFill>
                <a:schemeClr val="bg2">
                  <a:lumMod val="50000"/>
                </a:schemeClr>
              </a:solidFill>
              <a:latin typeface="Tahoma" panose="020B0604030504040204" pitchFamily="34" charset="0"/>
              <a:ea typeface="Tahoma" panose="020B0604030504040204" pitchFamily="34" charset="0"/>
              <a:cs typeface="Tahoma" panose="020B0604030504040204" pitchFamily="34" charset="0"/>
            </a:endParaRPr>
          </a:p>
        </p:txBody>
      </p:sp>
      <p:pic>
        <p:nvPicPr>
          <p:cNvPr id="4" name="תמונה 3"/>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1022627" y="753228"/>
            <a:ext cx="793012" cy="1012645"/>
          </a:xfrm>
          <a:prstGeom prst="rect">
            <a:avLst/>
          </a:prstGeom>
        </p:spPr>
      </p:pic>
      <p:pic>
        <p:nvPicPr>
          <p:cNvPr id="5" name="תמונה 4"/>
          <p:cNvPicPr>
            <a:picLocks noChangeAspect="1"/>
          </p:cNvPicPr>
          <p:nvPr/>
        </p:nvPicPr>
        <p:blipFill>
          <a:blip r:embed="rId4"/>
          <a:stretch>
            <a:fillRect/>
          </a:stretch>
        </p:blipFill>
        <p:spPr>
          <a:xfrm>
            <a:off x="553100" y="2170707"/>
            <a:ext cx="6429717" cy="2617405"/>
          </a:xfrm>
          <a:prstGeom prst="rect">
            <a:avLst/>
          </a:prstGeom>
        </p:spPr>
      </p:pic>
      <p:cxnSp>
        <p:nvCxnSpPr>
          <p:cNvPr id="7" name="מחבר מרפקי 6"/>
          <p:cNvCxnSpPr>
            <a:stCxn id="24" idx="1"/>
          </p:cNvCxnSpPr>
          <p:nvPr/>
        </p:nvCxnSpPr>
        <p:spPr>
          <a:xfrm rot="10800000">
            <a:off x="6258736" y="2409750"/>
            <a:ext cx="1438126" cy="2221885"/>
          </a:xfrm>
          <a:prstGeom prst="bentConnector2">
            <a:avLst/>
          </a:prstGeom>
          <a:ln w="28575">
            <a:solidFill>
              <a:schemeClr val="accent4">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40664" y="2188190"/>
            <a:ext cx="3283984" cy="14128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40664" y="3722342"/>
            <a:ext cx="3283984" cy="14128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מלבן 23"/>
          <p:cNvSpPr/>
          <p:nvPr/>
        </p:nvSpPr>
        <p:spPr>
          <a:xfrm>
            <a:off x="7696862" y="4548145"/>
            <a:ext cx="715617" cy="166977"/>
          </a:xfrm>
          <a:prstGeom prst="rect">
            <a:avLst/>
          </a:prstGeom>
          <a:no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9" name="TextBox 8"/>
          <p:cNvSpPr txBox="1"/>
          <p:nvPr/>
        </p:nvSpPr>
        <p:spPr>
          <a:xfrm rot="20272786">
            <a:off x="1414021" y="2409750"/>
            <a:ext cx="782587" cy="369332"/>
          </a:xfrm>
          <a:prstGeom prst="rect">
            <a:avLst/>
          </a:prstGeom>
          <a:noFill/>
        </p:spPr>
        <p:txBody>
          <a:bodyPr wrap="none" rtlCol="1">
            <a:spAutoFit/>
          </a:bodyPr>
          <a:lstStyle/>
          <a:p>
            <a:r>
              <a:rPr lang="he-IL" dirty="0" smtClean="0">
                <a:solidFill>
                  <a:schemeClr val="bg2">
                    <a:lumMod val="50000"/>
                  </a:schemeClr>
                </a:solidFill>
                <a:latin typeface="Gisha" panose="020B0502040204020203" pitchFamily="34" charset="-79"/>
                <a:cs typeface="Gisha" panose="020B0502040204020203" pitchFamily="34" charset="-79"/>
              </a:rPr>
              <a:t>תקציב</a:t>
            </a:r>
            <a:endParaRPr lang="he-IL" dirty="0">
              <a:solidFill>
                <a:schemeClr val="bg2">
                  <a:lumMod val="50000"/>
                </a:schemeClr>
              </a:solidFill>
              <a:latin typeface="Gisha" panose="020B0502040204020203" pitchFamily="34" charset="-79"/>
              <a:cs typeface="Gisha" panose="020B0502040204020203" pitchFamily="34" charset="-79"/>
            </a:endParaRPr>
          </a:p>
        </p:txBody>
      </p:sp>
      <p:sp>
        <p:nvSpPr>
          <p:cNvPr id="13" name="TextBox 12"/>
          <p:cNvSpPr txBox="1"/>
          <p:nvPr/>
        </p:nvSpPr>
        <p:spPr>
          <a:xfrm rot="20272786">
            <a:off x="9218409" y="2304455"/>
            <a:ext cx="655949" cy="369332"/>
          </a:xfrm>
          <a:prstGeom prst="rect">
            <a:avLst/>
          </a:prstGeom>
          <a:noFill/>
        </p:spPr>
        <p:txBody>
          <a:bodyPr wrap="none" rtlCol="1">
            <a:spAutoFit/>
          </a:bodyPr>
          <a:lstStyle/>
          <a:p>
            <a:r>
              <a:rPr lang="he-IL" dirty="0" smtClean="0">
                <a:solidFill>
                  <a:schemeClr val="bg2">
                    <a:lumMod val="50000"/>
                  </a:schemeClr>
                </a:solidFill>
                <a:latin typeface="Gisha" panose="020B0502040204020203" pitchFamily="34" charset="-79"/>
                <a:cs typeface="Gisha" panose="020B0502040204020203" pitchFamily="34" charset="-79"/>
              </a:rPr>
              <a:t>חינוך</a:t>
            </a:r>
            <a:endParaRPr lang="he-IL" dirty="0">
              <a:solidFill>
                <a:schemeClr val="bg2">
                  <a:lumMod val="50000"/>
                </a:schemeClr>
              </a:solidFill>
              <a:latin typeface="Gisha" panose="020B0502040204020203" pitchFamily="34" charset="-79"/>
              <a:cs typeface="Gisha" panose="020B0502040204020203" pitchFamily="34" charset="-79"/>
            </a:endParaRPr>
          </a:p>
        </p:txBody>
      </p:sp>
      <p:sp>
        <p:nvSpPr>
          <p:cNvPr id="14" name="TextBox 13"/>
          <p:cNvSpPr txBox="1"/>
          <p:nvPr/>
        </p:nvSpPr>
        <p:spPr>
          <a:xfrm rot="20272786">
            <a:off x="8780347" y="3832249"/>
            <a:ext cx="1101584" cy="369332"/>
          </a:xfrm>
          <a:prstGeom prst="rect">
            <a:avLst/>
          </a:prstGeom>
          <a:noFill/>
        </p:spPr>
        <p:txBody>
          <a:bodyPr wrap="none" rtlCol="1">
            <a:spAutoFit/>
          </a:bodyPr>
          <a:lstStyle/>
          <a:p>
            <a:r>
              <a:rPr lang="he-IL" dirty="0" smtClean="0">
                <a:solidFill>
                  <a:schemeClr val="bg2">
                    <a:lumMod val="50000"/>
                  </a:schemeClr>
                </a:solidFill>
                <a:latin typeface="Gisha" panose="020B0502040204020203" pitchFamily="34" charset="-79"/>
                <a:cs typeface="Gisha" panose="020B0502040204020203" pitchFamily="34" charset="-79"/>
              </a:rPr>
              <a:t>אוכלוסייה</a:t>
            </a:r>
            <a:endParaRPr lang="he-IL" dirty="0">
              <a:solidFill>
                <a:schemeClr val="bg2">
                  <a:lumMod val="50000"/>
                </a:schemeClr>
              </a:solidFill>
              <a:latin typeface="Gisha" panose="020B0502040204020203" pitchFamily="34" charset="-79"/>
              <a:cs typeface="Gisha" panose="020B0502040204020203" pitchFamily="34" charset="-79"/>
            </a:endParaRPr>
          </a:p>
        </p:txBody>
      </p:sp>
      <p:pic>
        <p:nvPicPr>
          <p:cNvPr id="10" name="תמונה 9"/>
          <p:cNvPicPr>
            <a:picLocks noChangeAspect="1"/>
          </p:cNvPicPr>
          <p:nvPr/>
        </p:nvPicPr>
        <p:blipFill>
          <a:blip r:embed="rId7"/>
          <a:stretch>
            <a:fillRect/>
          </a:stretch>
        </p:blipFill>
        <p:spPr>
          <a:xfrm>
            <a:off x="8740664" y="5219094"/>
            <a:ext cx="3287938" cy="1505443"/>
          </a:xfrm>
          <a:prstGeom prst="rect">
            <a:avLst/>
          </a:prstGeom>
        </p:spPr>
      </p:pic>
      <p:sp>
        <p:nvSpPr>
          <p:cNvPr id="16" name="TextBox 15"/>
          <p:cNvSpPr txBox="1"/>
          <p:nvPr/>
        </p:nvSpPr>
        <p:spPr>
          <a:xfrm rot="20272786">
            <a:off x="9044312" y="5329000"/>
            <a:ext cx="784189" cy="369332"/>
          </a:xfrm>
          <a:prstGeom prst="rect">
            <a:avLst/>
          </a:prstGeom>
          <a:noFill/>
        </p:spPr>
        <p:txBody>
          <a:bodyPr wrap="none" rtlCol="1">
            <a:spAutoFit/>
          </a:bodyPr>
          <a:lstStyle/>
          <a:p>
            <a:r>
              <a:rPr lang="he-IL" dirty="0" err="1" smtClean="0">
                <a:solidFill>
                  <a:schemeClr val="bg2">
                    <a:lumMod val="50000"/>
                  </a:schemeClr>
                </a:solidFill>
                <a:latin typeface="Gisha" panose="020B0502040204020203" pitchFamily="34" charset="-79"/>
                <a:cs typeface="Gisha" panose="020B0502040204020203" pitchFamily="34" charset="-79"/>
              </a:rPr>
              <a:t>מיחזור</a:t>
            </a:r>
            <a:endParaRPr lang="he-IL" dirty="0">
              <a:solidFill>
                <a:schemeClr val="bg2">
                  <a:lumMod val="50000"/>
                </a:schemeClr>
              </a:solidFill>
              <a:latin typeface="Gisha" panose="020B0502040204020203" pitchFamily="34" charset="-79"/>
              <a:cs typeface="Gisha" panose="020B0502040204020203" pitchFamily="34" charset="-79"/>
            </a:endParaRPr>
          </a:p>
        </p:txBody>
      </p:sp>
      <p:sp>
        <p:nvSpPr>
          <p:cNvPr id="17" name="מלבן 16"/>
          <p:cNvSpPr/>
          <p:nvPr/>
        </p:nvSpPr>
        <p:spPr>
          <a:xfrm>
            <a:off x="7617349" y="4395391"/>
            <a:ext cx="803081" cy="166977"/>
          </a:xfrm>
          <a:prstGeom prst="rect">
            <a:avLst/>
          </a:prstGeom>
          <a:no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cxnSp>
        <p:nvCxnSpPr>
          <p:cNvPr id="18" name="מחבר מרפקי 17"/>
          <p:cNvCxnSpPr/>
          <p:nvPr/>
        </p:nvCxnSpPr>
        <p:spPr>
          <a:xfrm rot="10800000" flipV="1">
            <a:off x="5967512" y="4478878"/>
            <a:ext cx="1656958" cy="350977"/>
          </a:xfrm>
          <a:prstGeom prst="bentConnector3">
            <a:avLst>
              <a:gd name="adj1" fmla="val 99907"/>
            </a:avLst>
          </a:prstGeom>
          <a:ln w="28575">
            <a:solidFill>
              <a:schemeClr val="accent4">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pic>
        <p:nvPicPr>
          <p:cNvPr id="6" name="תמונה 5"/>
          <p:cNvPicPr>
            <a:picLocks noChangeAspect="1"/>
          </p:cNvPicPr>
          <p:nvPr/>
        </p:nvPicPr>
        <p:blipFill rotWithShape="1">
          <a:blip r:embed="rId8"/>
          <a:srcRect b="24023"/>
          <a:stretch/>
        </p:blipFill>
        <p:spPr>
          <a:xfrm>
            <a:off x="553101" y="4829856"/>
            <a:ext cx="6424698" cy="1927995"/>
          </a:xfrm>
          <a:prstGeom prst="rect">
            <a:avLst/>
          </a:prstGeom>
        </p:spPr>
      </p:pic>
    </p:spTree>
    <p:extLst>
      <p:ext uri="{BB962C8B-B14F-4D97-AF65-F5344CB8AC3E}">
        <p14:creationId xmlns:p14="http://schemas.microsoft.com/office/powerpoint/2010/main" val="15154239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תמונה 7"/>
          <p:cNvPicPr>
            <a:picLocks noChangeAspect="1"/>
          </p:cNvPicPr>
          <p:nvPr/>
        </p:nvPicPr>
        <p:blipFill>
          <a:blip r:embed="rId2"/>
          <a:stretch>
            <a:fillRect/>
          </a:stretch>
        </p:blipFill>
        <p:spPr>
          <a:xfrm>
            <a:off x="53977" y="2114549"/>
            <a:ext cx="4046400" cy="2553144"/>
          </a:xfrm>
          <a:prstGeom prst="rect">
            <a:avLst/>
          </a:prstGeom>
        </p:spPr>
      </p:pic>
      <p:sp>
        <p:nvSpPr>
          <p:cNvPr id="2" name="כותרת 1"/>
          <p:cNvSpPr>
            <a:spLocks noGrp="1"/>
          </p:cNvSpPr>
          <p:nvPr>
            <p:ph type="title"/>
          </p:nvPr>
        </p:nvSpPr>
        <p:spPr>
          <a:xfrm>
            <a:off x="524787" y="753228"/>
            <a:ext cx="9769396" cy="1080938"/>
          </a:xfrm>
        </p:spPr>
        <p:txBody>
          <a:bodyPr>
            <a:noAutofit/>
          </a:bodyPr>
          <a:lstStyle/>
          <a:p>
            <a:pPr algn="r"/>
            <a:r>
              <a:rPr lang="he-IL" sz="2600"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מודול שקיפות עירונית החדשני, </a:t>
            </a:r>
            <a:r>
              <a:rPr lang="he-IL" sz="2600"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מסונכרן בזמן אמת למערכות העירייה ושואב נתוני מידע ממקורות נוספים </a:t>
            </a:r>
            <a:r>
              <a:rPr lang="he-IL" sz="2600"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a:t>
            </a:r>
            <a:r>
              <a:rPr lang="he-IL" sz="2600" dirty="0" err="1">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הלמ"ס</a:t>
            </a:r>
            <a:r>
              <a:rPr lang="he-IL" sz="2600"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 משרד </a:t>
            </a:r>
            <a:r>
              <a:rPr lang="he-IL" sz="2600"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הפנים, המשרד לביטחון פנים ועוד) </a:t>
            </a:r>
            <a:r>
              <a:rPr lang="he-IL" sz="2600"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ומציג אותם באופן ברור, איכותי ושקוף באתר העירייה לכל דורש.</a:t>
            </a:r>
          </a:p>
        </p:txBody>
      </p:sp>
      <p:pic>
        <p:nvPicPr>
          <p:cNvPr id="4" name="תמונה 3"/>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1022627" y="753228"/>
            <a:ext cx="793012" cy="1012645"/>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8042" y="4753154"/>
            <a:ext cx="4048059" cy="19751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52" y="4753154"/>
            <a:ext cx="4048059" cy="19751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rotWithShape="1">
          <a:blip r:embed="rId6">
            <a:extLst>
              <a:ext uri="{28A0092B-C50C-407E-A947-70E740481C1C}">
                <a14:useLocalDpi xmlns:a14="http://schemas.microsoft.com/office/drawing/2010/main" val="0"/>
              </a:ext>
            </a:extLst>
          </a:blip>
          <a:srcRect r="53734"/>
          <a:stretch/>
        </p:blipFill>
        <p:spPr bwMode="auto">
          <a:xfrm>
            <a:off x="8196101" y="1978926"/>
            <a:ext cx="3995899" cy="487907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50699" y="2114549"/>
            <a:ext cx="4048059" cy="2553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7" name="קבוצה 6"/>
          <p:cNvGrpSpPr/>
          <p:nvPr/>
        </p:nvGrpSpPr>
        <p:grpSpPr>
          <a:xfrm rot="166343">
            <a:off x="3584698" y="4189599"/>
            <a:ext cx="1031358" cy="973766"/>
            <a:chOff x="3584698" y="4189599"/>
            <a:chExt cx="1031358" cy="973766"/>
          </a:xfrm>
        </p:grpSpPr>
        <p:sp>
          <p:nvSpPr>
            <p:cNvPr id="5" name="אליפסה 4"/>
            <p:cNvSpPr/>
            <p:nvPr/>
          </p:nvSpPr>
          <p:spPr>
            <a:xfrm>
              <a:off x="3584698" y="4189599"/>
              <a:ext cx="1031358" cy="97376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6" name="מלבן 5"/>
            <p:cNvSpPr/>
            <p:nvPr/>
          </p:nvSpPr>
          <p:spPr>
            <a:xfrm rot="18774042">
              <a:off x="3767741" y="4281606"/>
              <a:ext cx="729068" cy="852818"/>
            </a:xfrm>
            <a:prstGeom prst="rect">
              <a:avLst/>
            </a:prstGeom>
            <a:noFill/>
          </p:spPr>
          <p:txBody>
            <a:bodyPr wrap="none" lIns="91440" tIns="45720" rIns="91440" bIns="45720">
              <a:prstTxWarp prst="textArchUp">
                <a:avLst/>
              </a:prstTxWarp>
              <a:spAutoFit/>
            </a:bodyPr>
            <a:lstStyle/>
            <a:p>
              <a:pPr algn="ctr"/>
              <a:r>
                <a:rPr lang="he-IL" sz="1500" b="1" dirty="0" smtClean="0">
                  <a:ln w="12700">
                    <a:solidFill>
                      <a:schemeClr val="tx2">
                        <a:satMod val="155000"/>
                      </a:schemeClr>
                    </a:solidFill>
                    <a:prstDash val="solid"/>
                  </a:ln>
                  <a:effectLst>
                    <a:outerShdw blurRad="41275" dist="20320" dir="1800000" algn="tl" rotWithShape="0">
                      <a:srgbClr val="000000">
                        <a:alpha val="40000"/>
                      </a:srgbClr>
                    </a:outerShdw>
                  </a:effectLst>
                </a:rPr>
                <a:t>תחבורה</a:t>
              </a:r>
              <a:endParaRPr lang="he-IL" sz="1500" b="1" cap="none" spc="0" dirty="0">
                <a:ln w="12700">
                  <a:solidFill>
                    <a:schemeClr val="tx2">
                      <a:satMod val="155000"/>
                    </a:schemeClr>
                  </a:solidFill>
                  <a:prstDash val="solid"/>
                </a:ln>
                <a:effectLst>
                  <a:outerShdw blurRad="41275" dist="20320" dir="1800000" algn="tl" rotWithShape="0">
                    <a:srgbClr val="000000">
                      <a:alpha val="40000"/>
                    </a:srgbClr>
                  </a:outerShdw>
                </a:effectLst>
              </a:endParaRPr>
            </a:p>
          </p:txBody>
        </p:sp>
        <p:sp>
          <p:nvSpPr>
            <p:cNvPr id="13" name="מלבן 12"/>
            <p:cNvSpPr/>
            <p:nvPr/>
          </p:nvSpPr>
          <p:spPr>
            <a:xfrm rot="3004380">
              <a:off x="3724911" y="4277524"/>
              <a:ext cx="729068" cy="852818"/>
            </a:xfrm>
            <a:prstGeom prst="rect">
              <a:avLst/>
            </a:prstGeom>
            <a:noFill/>
          </p:spPr>
          <p:txBody>
            <a:bodyPr wrap="none" lIns="91440" tIns="45720" rIns="91440" bIns="45720">
              <a:prstTxWarp prst="textArchUp">
                <a:avLst/>
              </a:prstTxWarp>
              <a:spAutoFit/>
            </a:bodyPr>
            <a:lstStyle/>
            <a:p>
              <a:pPr algn="ctr"/>
              <a:r>
                <a:rPr lang="he-IL" sz="1500" b="1" dirty="0">
                  <a:ln w="12700">
                    <a:solidFill>
                      <a:schemeClr val="tx2">
                        <a:satMod val="155000"/>
                      </a:schemeClr>
                    </a:solidFill>
                    <a:prstDash val="solid"/>
                  </a:ln>
                  <a:effectLst>
                    <a:outerShdw blurRad="41275" dist="20320" dir="1800000" algn="tl" rotWithShape="0">
                      <a:srgbClr val="000000">
                        <a:alpha val="40000"/>
                      </a:srgbClr>
                    </a:outerShdw>
                  </a:effectLst>
                </a:rPr>
                <a:t>תיירות</a:t>
              </a:r>
              <a:endParaRPr lang="he-IL" sz="1500" b="1" cap="none" spc="0" dirty="0">
                <a:ln w="12700">
                  <a:solidFill>
                    <a:schemeClr val="tx2">
                      <a:satMod val="155000"/>
                    </a:schemeClr>
                  </a:solidFill>
                  <a:prstDash val="solid"/>
                </a:ln>
                <a:effectLst>
                  <a:outerShdw blurRad="41275" dist="20320" dir="1800000" algn="tl" rotWithShape="0">
                    <a:srgbClr val="000000">
                      <a:alpha val="40000"/>
                    </a:srgbClr>
                  </a:outerShdw>
                </a:effectLst>
              </a:endParaRPr>
            </a:p>
          </p:txBody>
        </p:sp>
        <p:sp>
          <p:nvSpPr>
            <p:cNvPr id="14" name="מלבן 13"/>
            <p:cNvSpPr/>
            <p:nvPr/>
          </p:nvSpPr>
          <p:spPr>
            <a:xfrm rot="8023380">
              <a:off x="3725789" y="4210321"/>
              <a:ext cx="729068" cy="852818"/>
            </a:xfrm>
            <a:prstGeom prst="rect">
              <a:avLst/>
            </a:prstGeom>
            <a:noFill/>
          </p:spPr>
          <p:txBody>
            <a:bodyPr wrap="none" lIns="91440" tIns="45720" rIns="91440" bIns="45720">
              <a:prstTxWarp prst="textArchUp">
                <a:avLst/>
              </a:prstTxWarp>
              <a:spAutoFit/>
            </a:bodyPr>
            <a:lstStyle/>
            <a:p>
              <a:pPr algn="ctr"/>
              <a:r>
                <a:rPr lang="he-IL" sz="1500" b="1" dirty="0" smtClean="0">
                  <a:ln w="12700">
                    <a:solidFill>
                      <a:schemeClr val="tx2">
                        <a:satMod val="155000"/>
                      </a:schemeClr>
                    </a:solidFill>
                    <a:prstDash val="solid"/>
                  </a:ln>
                  <a:effectLst>
                    <a:outerShdw blurRad="41275" dist="20320" dir="1800000" algn="tl" rotWithShape="0">
                      <a:srgbClr val="000000">
                        <a:alpha val="40000"/>
                      </a:srgbClr>
                    </a:outerShdw>
                  </a:effectLst>
                </a:rPr>
                <a:t>חינוך</a:t>
              </a:r>
              <a:endParaRPr lang="he-IL" sz="1500" b="1" cap="none" spc="0" dirty="0">
                <a:ln w="12700">
                  <a:solidFill>
                    <a:schemeClr val="tx2">
                      <a:satMod val="155000"/>
                    </a:schemeClr>
                  </a:solidFill>
                  <a:prstDash val="solid"/>
                </a:ln>
                <a:effectLst>
                  <a:outerShdw blurRad="41275" dist="20320" dir="1800000" algn="tl" rotWithShape="0">
                    <a:srgbClr val="000000">
                      <a:alpha val="40000"/>
                    </a:srgbClr>
                  </a:outerShdw>
                </a:effectLst>
              </a:endParaRPr>
            </a:p>
          </p:txBody>
        </p:sp>
        <p:sp>
          <p:nvSpPr>
            <p:cNvPr id="15" name="מלבן 14"/>
            <p:cNvSpPr/>
            <p:nvPr/>
          </p:nvSpPr>
          <p:spPr>
            <a:xfrm rot="12971143">
              <a:off x="3770399" y="4211534"/>
              <a:ext cx="729068" cy="852818"/>
            </a:xfrm>
            <a:prstGeom prst="rect">
              <a:avLst/>
            </a:prstGeom>
            <a:noFill/>
          </p:spPr>
          <p:txBody>
            <a:bodyPr wrap="none" lIns="91440" tIns="45720" rIns="91440" bIns="45720">
              <a:prstTxWarp prst="textArchUp">
                <a:avLst/>
              </a:prstTxWarp>
              <a:spAutoFit/>
            </a:bodyPr>
            <a:lstStyle/>
            <a:p>
              <a:pPr algn="ctr"/>
              <a:r>
                <a:rPr lang="he-IL" sz="1500" b="1" dirty="0" smtClean="0">
                  <a:ln w="12700">
                    <a:solidFill>
                      <a:schemeClr val="tx2">
                        <a:satMod val="155000"/>
                      </a:schemeClr>
                    </a:solidFill>
                    <a:prstDash val="solid"/>
                  </a:ln>
                  <a:effectLst>
                    <a:outerShdw blurRad="41275" dist="20320" dir="1800000" algn="tl" rotWithShape="0">
                      <a:srgbClr val="000000">
                        <a:alpha val="40000"/>
                      </a:srgbClr>
                    </a:outerShdw>
                  </a:effectLst>
                </a:rPr>
                <a:t>ארנונה</a:t>
              </a:r>
              <a:endParaRPr lang="he-IL" sz="1500" b="1" cap="none" spc="0" dirty="0">
                <a:ln w="12700">
                  <a:solidFill>
                    <a:schemeClr val="tx2">
                      <a:satMod val="155000"/>
                    </a:schemeClr>
                  </a:solidFill>
                  <a:prstDash val="solid"/>
                </a:ln>
                <a:effectLst>
                  <a:outerShdw blurRad="41275" dist="20320" dir="1800000" algn="tl" rotWithShape="0">
                    <a:srgbClr val="000000">
                      <a:alpha val="40000"/>
                    </a:srgbClr>
                  </a:outerShdw>
                </a:effectLst>
              </a:endParaRPr>
            </a:p>
          </p:txBody>
        </p:sp>
      </p:grpSp>
    </p:spTree>
    <p:extLst>
      <p:ext uri="{BB962C8B-B14F-4D97-AF65-F5344CB8AC3E}">
        <p14:creationId xmlns:p14="http://schemas.microsoft.com/office/powerpoint/2010/main" val="4831575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70240" y="753228"/>
            <a:ext cx="10223943" cy="1080938"/>
          </a:xfrm>
        </p:spPr>
        <p:txBody>
          <a:bodyPr>
            <a:noAutofit/>
          </a:bodyPr>
          <a:lstStyle/>
          <a:p>
            <a:pPr algn="r"/>
            <a:r>
              <a:rPr lang="he-IL" sz="2600" b="1"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שקיפות סביבתית </a:t>
            </a:r>
            <a:r>
              <a:rPr lang="he-IL" sz="2600"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 בנוסף למודול השקיפות העירונית השיקה העירייה </a:t>
            </a:r>
            <a:r>
              <a:rPr lang="he-IL" sz="2600" b="1"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מערכת חיישנים לניהול סביבתי </a:t>
            </a:r>
            <a:r>
              <a:rPr lang="he-IL" sz="2600"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המאפשרת לכל גולש לצפות בזמן אמת בנתונים סביבתיים: טמפרטורה, לחות, לחץ ברומטרי, קרינה, זיהום אוויר, רעש, אדי דלק וכד'</a:t>
            </a:r>
            <a:endParaRPr lang="he-IL" sz="2600"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endParaRPr>
          </a:p>
        </p:txBody>
      </p:sp>
      <p:pic>
        <p:nvPicPr>
          <p:cNvPr id="4" name="תמונה 3"/>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1022627" y="753228"/>
            <a:ext cx="793012" cy="1012645"/>
          </a:xfrm>
          <a:prstGeom prst="rect">
            <a:avLst/>
          </a:prstGeom>
        </p:spPr>
      </p:pic>
      <p:pic>
        <p:nvPicPr>
          <p:cNvPr id="16" name="תמונה 15"/>
          <p:cNvPicPr>
            <a:picLocks noChangeAspect="1"/>
          </p:cNvPicPr>
          <p:nvPr/>
        </p:nvPicPr>
        <p:blipFill rotWithShape="1">
          <a:blip r:embed="rId3"/>
          <a:srcRect t="1039"/>
          <a:stretch/>
        </p:blipFill>
        <p:spPr>
          <a:xfrm>
            <a:off x="10593471" y="2037992"/>
            <a:ext cx="1517778" cy="4720618"/>
          </a:xfrm>
          <a:prstGeom prst="rect">
            <a:avLst/>
          </a:prstGeom>
        </p:spPr>
      </p:pic>
      <p:sp>
        <p:nvSpPr>
          <p:cNvPr id="18" name="מלבן 17"/>
          <p:cNvSpPr/>
          <p:nvPr/>
        </p:nvSpPr>
        <p:spPr>
          <a:xfrm>
            <a:off x="11060263" y="4349363"/>
            <a:ext cx="755376" cy="175553"/>
          </a:xfrm>
          <a:prstGeom prst="rect">
            <a:avLst/>
          </a:prstGeom>
          <a:no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3" name="תמונה 2"/>
          <p:cNvPicPr>
            <a:picLocks noChangeAspect="1"/>
          </p:cNvPicPr>
          <p:nvPr/>
        </p:nvPicPr>
        <p:blipFill>
          <a:blip r:embed="rId4"/>
          <a:stretch>
            <a:fillRect/>
          </a:stretch>
        </p:blipFill>
        <p:spPr>
          <a:xfrm>
            <a:off x="70240" y="2037992"/>
            <a:ext cx="10370581" cy="4720618"/>
          </a:xfrm>
          <a:prstGeom prst="rect">
            <a:avLst/>
          </a:prstGeom>
        </p:spPr>
      </p:pic>
      <p:cxnSp>
        <p:nvCxnSpPr>
          <p:cNvPr id="17" name="מחבר מרפקי 16"/>
          <p:cNvCxnSpPr>
            <a:stCxn id="18" idx="1"/>
          </p:cNvCxnSpPr>
          <p:nvPr/>
        </p:nvCxnSpPr>
        <p:spPr>
          <a:xfrm rot="10800000">
            <a:off x="9663809" y="2356256"/>
            <a:ext cx="1396455" cy="2080884"/>
          </a:xfrm>
          <a:prstGeom prst="bentConnector2">
            <a:avLst/>
          </a:prstGeom>
          <a:ln w="57150">
            <a:solidFill>
              <a:schemeClr val="accent4">
                <a:lumMod val="75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3463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תמונה 3"/>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1022627" y="753228"/>
            <a:ext cx="793012" cy="1012645"/>
          </a:xfrm>
          <a:prstGeom prst="rect">
            <a:avLst/>
          </a:prstGeom>
        </p:spPr>
      </p:pic>
      <p:sp>
        <p:nvSpPr>
          <p:cNvPr id="2" name="כותרת 1"/>
          <p:cNvSpPr>
            <a:spLocks noGrp="1"/>
          </p:cNvSpPr>
          <p:nvPr>
            <p:ph type="title"/>
          </p:nvPr>
        </p:nvSpPr>
        <p:spPr>
          <a:xfrm>
            <a:off x="799877" y="537523"/>
            <a:ext cx="9613861" cy="1080938"/>
          </a:xfrm>
        </p:spPr>
        <p:txBody>
          <a:bodyPr>
            <a:noAutofit/>
          </a:bodyPr>
          <a:lstStyle/>
          <a:p>
            <a:pPr algn="r" rtl="0"/>
            <a:r>
              <a:rPr lang="he-IL" sz="2700"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שקיות    </a:t>
            </a:r>
            <a:r>
              <a:rPr lang="he-IL" sz="2700"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 </a:t>
            </a:r>
            <a:r>
              <a:rPr lang="he-IL" sz="2700"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גבוהה </a:t>
            </a:r>
            <a:r>
              <a:rPr lang="he-IL" sz="2700"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מלמדת על חוזקה של העירייה. </a:t>
            </a:r>
            <a:r>
              <a:rPr lang="en-US" sz="2700"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
            </a:r>
            <a:br>
              <a:rPr lang="en-US" sz="2700"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br>
            <a:endParaRPr lang="he-IL" sz="2700"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endParaRPr>
          </a:p>
        </p:txBody>
      </p:sp>
      <p:pic>
        <p:nvPicPr>
          <p:cNvPr id="4099" name="Picture 3"/>
          <p:cNvPicPr>
            <a:picLocks noChangeAspect="1" noChangeArrowheads="1"/>
          </p:cNvPicPr>
          <p:nvPr/>
        </p:nvPicPr>
        <p:blipFill>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flipH="1">
            <a:off x="8724773" y="399024"/>
            <a:ext cx="1199237" cy="13668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6" name="מלבן 25"/>
          <p:cNvSpPr/>
          <p:nvPr/>
        </p:nvSpPr>
        <p:spPr>
          <a:xfrm>
            <a:off x="1809946" y="1450755"/>
            <a:ext cx="8603792" cy="507831"/>
          </a:xfrm>
          <a:prstGeom prst="rect">
            <a:avLst/>
          </a:prstGeom>
        </p:spPr>
        <p:txBody>
          <a:bodyPr wrap="square">
            <a:spAutoFit/>
          </a:bodyPr>
          <a:lstStyle/>
          <a:p>
            <a:pPr algn="r" rtl="1"/>
            <a:r>
              <a:rPr lang="he-IL" sz="2700"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נמשיך </a:t>
            </a:r>
            <a:r>
              <a:rPr lang="he-IL" sz="2700"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לפעול בשקיפות </a:t>
            </a:r>
            <a:r>
              <a:rPr lang="he-IL" sz="2700"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מלאה </a:t>
            </a:r>
            <a:r>
              <a:rPr lang="he-IL" sz="2700"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בכל המערכות ובכל </a:t>
            </a:r>
            <a:r>
              <a:rPr lang="he-IL" sz="2700"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דרך</a:t>
            </a:r>
            <a:endParaRPr lang="he-IL" sz="2700" dirty="0">
              <a:solidFill>
                <a:schemeClr val="bg2">
                  <a:lumMod val="50000"/>
                </a:schemeClr>
              </a:solidFill>
              <a:latin typeface="David" panose="020E0502060401010101" pitchFamily="34" charset="-79"/>
              <a:cs typeface="David" panose="020E0502060401010101" pitchFamily="34" charset="-79"/>
            </a:endParaRPr>
          </a:p>
        </p:txBody>
      </p:sp>
      <p:sp>
        <p:nvSpPr>
          <p:cNvPr id="27" name="מלבן 26"/>
          <p:cNvSpPr/>
          <p:nvPr/>
        </p:nvSpPr>
        <p:spPr>
          <a:xfrm>
            <a:off x="9145469" y="623733"/>
            <a:ext cx="699230" cy="500137"/>
          </a:xfrm>
          <a:prstGeom prst="rect">
            <a:avLst/>
          </a:prstGeom>
        </p:spPr>
        <p:txBody>
          <a:bodyPr wrap="none">
            <a:spAutoFit/>
          </a:bodyPr>
          <a:lstStyle/>
          <a:p>
            <a:r>
              <a:rPr lang="he-IL" sz="2650"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פות</a:t>
            </a:r>
            <a:r>
              <a:rPr lang="he-IL" dirty="0"/>
              <a:t> </a:t>
            </a:r>
          </a:p>
        </p:txBody>
      </p:sp>
      <p:pic>
        <p:nvPicPr>
          <p:cNvPr id="4100"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13283" r="16179"/>
          <a:stretch/>
        </p:blipFill>
        <p:spPr bwMode="auto">
          <a:xfrm rot="21358192">
            <a:off x="409435" y="2143390"/>
            <a:ext cx="6398802" cy="44953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4" name="Picture 8"/>
          <p:cNvPicPr>
            <a:picLocks noChangeAspect="1" noChangeArrowheads="1"/>
          </p:cNvPicPr>
          <p:nvPr/>
        </p:nvPicPr>
        <p:blipFill>
          <a:blip r:embed="rId5">
            <a:clrChange>
              <a:clrFrom>
                <a:srgbClr val="FFFFFF"/>
              </a:clrFrom>
              <a:clrTo>
                <a:srgbClr val="FFFFFF">
                  <a:alpha val="0"/>
                </a:srgbClr>
              </a:clrTo>
            </a:clrChange>
            <a:extLst>
              <a:ext uri="{BEBA8EAE-BF5A-486C-A8C5-ECC9F3942E4B}">
                <a14:imgProps xmlns:a14="http://schemas.microsoft.com/office/drawing/2010/main">
                  <a14:imgLayer r:embed="rId6">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7848996" y="3019444"/>
            <a:ext cx="3333750" cy="190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מלבן 2"/>
          <p:cNvSpPr/>
          <p:nvPr/>
        </p:nvSpPr>
        <p:spPr>
          <a:xfrm>
            <a:off x="3598239" y="1096813"/>
            <a:ext cx="6325771" cy="507831"/>
          </a:xfrm>
          <a:prstGeom prst="rect">
            <a:avLst/>
          </a:prstGeom>
        </p:spPr>
        <p:txBody>
          <a:bodyPr wrap="none">
            <a:spAutoFit/>
          </a:bodyPr>
          <a:lstStyle/>
          <a:p>
            <a:pPr algn="r"/>
            <a:r>
              <a:rPr lang="he-IL" sz="2700"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העיר </a:t>
            </a:r>
            <a:r>
              <a:rPr lang="he-IL" sz="2700" dirty="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    אילת </a:t>
            </a:r>
            <a:r>
              <a:rPr lang="he-IL" sz="2700"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מטפסת משנה לשנה </a:t>
            </a:r>
            <a:r>
              <a:rPr lang="he-IL" sz="270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במדד </a:t>
            </a:r>
            <a:r>
              <a:rPr lang="he-IL" sz="2700" smtClean="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rPr>
              <a:t>שקיפות.</a:t>
            </a:r>
            <a:endParaRPr lang="he-IL" sz="2700" dirty="0">
              <a:solidFill>
                <a:schemeClr val="bg2">
                  <a:lumMod val="50000"/>
                </a:schemeClr>
              </a:solidFill>
              <a:latin typeface="David" panose="020E0502060401010101" pitchFamily="34" charset="-79"/>
              <a:ea typeface="Tahoma" panose="020B0604030504040204" pitchFamily="34" charset="0"/>
              <a:cs typeface="David" panose="020E0502060401010101" pitchFamily="34" charset="-79"/>
            </a:endParaRPr>
          </a:p>
        </p:txBody>
      </p:sp>
    </p:spTree>
    <p:extLst>
      <p:ext uri="{BB962C8B-B14F-4D97-AF65-F5344CB8AC3E}">
        <p14:creationId xmlns:p14="http://schemas.microsoft.com/office/powerpoint/2010/main" val="2832825656"/>
      </p:ext>
    </p:extLst>
  </p:cSld>
  <p:clrMapOvr>
    <a:masterClrMapping/>
  </p:clrMapOvr>
  <p:timing>
    <p:tnLst>
      <p:par>
        <p:cTn id="1" dur="indefinite" restart="never" nodeType="tmRoot"/>
      </p:par>
    </p:tnLst>
  </p:timing>
</p:sld>
</file>

<file path=ppt/theme/theme1.xml><?xml version="1.0" encoding="utf-8"?>
<a:theme xmlns:a="http://schemas.openxmlformats.org/drawingml/2006/main" name="ברלין">
  <a:themeElements>
    <a:clrScheme name="התאמה אישית 1">
      <a:dk1>
        <a:srgbClr val="FFFFFF"/>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0DB67F7-8CCD-43EC-9574-619C55307FCE}"/>
</file>

<file path=customXml/itemProps2.xml><?xml version="1.0" encoding="utf-8"?>
<ds:datastoreItem xmlns:ds="http://schemas.openxmlformats.org/officeDocument/2006/customXml" ds:itemID="{2AA9AE4B-1F62-4109-8159-FD89AE643B29}"/>
</file>

<file path=customXml/itemProps3.xml><?xml version="1.0" encoding="utf-8"?>
<ds:datastoreItem xmlns:ds="http://schemas.openxmlformats.org/officeDocument/2006/customXml" ds:itemID="{8BDD6C52-0350-439C-B847-C786A73E124A}"/>
</file>

<file path=docProps/app.xml><?xml version="1.0" encoding="utf-8"?>
<Properties xmlns="http://schemas.openxmlformats.org/officeDocument/2006/extended-properties" xmlns:vt="http://schemas.openxmlformats.org/officeDocument/2006/docPropsVTypes">
  <Template>TM04033917[[fn=ברלין]]</Template>
  <TotalTime>1143</TotalTime>
  <Words>151</Words>
  <Application>Microsoft Office PowerPoint</Application>
  <PresentationFormat>מסך רחב</PresentationFormat>
  <Paragraphs>36</Paragraphs>
  <Slides>5</Slides>
  <Notes>0</Notes>
  <HiddenSlides>0</HiddenSlides>
  <MMClips>0</MMClips>
  <ScaleCrop>false</ScaleCrop>
  <HeadingPairs>
    <vt:vector size="6" baseType="variant">
      <vt:variant>
        <vt:lpstr>גופנים בשימוש</vt:lpstr>
      </vt:variant>
      <vt:variant>
        <vt:i4>9</vt:i4>
      </vt:variant>
      <vt:variant>
        <vt:lpstr>ערכת נושא</vt:lpstr>
      </vt:variant>
      <vt:variant>
        <vt:i4>1</vt:i4>
      </vt:variant>
      <vt:variant>
        <vt:lpstr>כותרות שקופיות</vt:lpstr>
      </vt:variant>
      <vt:variant>
        <vt:i4>5</vt:i4>
      </vt:variant>
    </vt:vector>
  </HeadingPairs>
  <TitlesOfParts>
    <vt:vector size="15" baseType="lpstr">
      <vt:lpstr>Aharoni</vt:lpstr>
      <vt:lpstr>Arial</vt:lpstr>
      <vt:lpstr>David</vt:lpstr>
      <vt:lpstr>Gisha</vt:lpstr>
      <vt:lpstr>Guttman-Aharoni</vt:lpstr>
      <vt:lpstr>Miriam</vt:lpstr>
      <vt:lpstr>Tahoma</vt:lpstr>
      <vt:lpstr>Times New Roman</vt:lpstr>
      <vt:lpstr>Trebuchet MS</vt:lpstr>
      <vt:lpstr>ברלין</vt:lpstr>
      <vt:lpstr>אילת – רואים רחוק רואים שקוף</vt:lpstr>
      <vt:lpstr>עיריית אילת השיקה מודולים שמטרתם שקיפות עירונית. שני המודולים מציגים נתונים במגוון תחומים באתר העירייה. באמצעותם יכולים גולשי האתר לקבל מידע רחב אודות העיר אילת ועבודת העירייה בתחומים שונים. </vt:lpstr>
      <vt:lpstr>מודול שקיפות עירונית החדשני, מסונכרן בזמן אמת למערכות העירייה ושואב נתוני מידע ממקורות נוספים (הלמ"ס, משרד הפנים, המשרד לביטחון פנים ועוד) ומציג אותם באופן ברור, איכותי ושקוף באתר העירייה לכל דורש.</vt:lpstr>
      <vt:lpstr>שקיפות סביבתית – בנוסף למודול השקיפות העירונית השיקה העירייה מערכת חיישנים לניהול סביבתי המאפשרת לכל גולש לצפות בזמן אמת בנתונים סביבתיים: טמפרטורה, לחות, לחץ ברומטרי, קרינה, זיהום אוויר, רעש, אדי דלק וכד'</vt:lpstr>
      <vt:lpstr>שקיות     גבוהה מלמדת על חוזקה של העירייה.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עיריית אילת שקיפות עירונית</dc:title>
  <dc:creator>גיל ממן</dc:creator>
  <cp:lastModifiedBy>גיל ממן</cp:lastModifiedBy>
  <cp:revision>37</cp:revision>
  <dcterms:created xsi:type="dcterms:W3CDTF">2017-11-23T12:54:06Z</dcterms:created>
  <dcterms:modified xsi:type="dcterms:W3CDTF">2017-11-26T13:40:11Z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2021495</vt:r8>
  </property>
</Properties>
</file>