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drawings/drawing2.xml" ContentType="application/vnd.openxmlformats-officedocument.drawingml.chartshapes+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olors6.xml" ContentType="application/vnd.ms-office.chartcolorstyle+xml"/>
  <Override PartName="/ppt/handoutMasters/handoutMaster1.xml" ContentType="application/vnd.openxmlformats-officedocument.presentationml.handoutMaster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charts/colors2.xml" ContentType="application/vnd.ms-office.chartcolorstyle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hart5.xml" ContentType="application/vnd.openxmlformats-officedocument.drawingml.chart+xml"/>
  <Override PartName="/ppt/charts/style5.xml" ContentType="application/vnd.ms-office.chartstyle+xml"/>
  <Override PartName="/ppt/charts/style3.xml" ContentType="application/vnd.ms-office.chartstyle+xml"/>
  <Override PartName="/ppt/charts/colors4.xml" ContentType="application/vnd.ms-office.chartcolorstyle+xml"/>
  <Override PartName="/ppt/charts/colors3.xml" ContentType="application/vnd.ms-office.chartcolorstyle+xml"/>
  <Override PartName="/ppt/charts/style4.xml" ContentType="application/vnd.ms-office.chartstyle+xml"/>
  <Override PartName="/ppt/charts/chart4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4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7" r:id="rId2"/>
    <p:sldId id="294" r:id="rId3"/>
    <p:sldId id="290" r:id="rId4"/>
    <p:sldId id="287" r:id="rId5"/>
    <p:sldId id="289" r:id="rId6"/>
    <p:sldId id="279" r:id="rId7"/>
    <p:sldId id="284" r:id="rId8"/>
    <p:sldId id="288" r:id="rId9"/>
    <p:sldId id="293" r:id="rId10"/>
    <p:sldId id="281" r:id="rId11"/>
    <p:sldId id="285" r:id="rId12"/>
    <p:sldId id="292" r:id="rId13"/>
  </p:sldIdLst>
  <p:sldSz cx="9144000" cy="6858000" type="screen4x3"/>
  <p:notesSz cx="6669088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87211" autoAdjust="0"/>
  </p:normalViewPr>
  <p:slideViewPr>
    <p:cSldViewPr>
      <p:cViewPr varScale="1">
        <p:scale>
          <a:sx n="102" d="100"/>
          <a:sy n="102" d="100"/>
        </p:scale>
        <p:origin x="188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506;&#1493;&#1514;&#1511;%20&#1513;&#1500;%20&#1506;&#1493;&#1514;&#1511;%20&#1513;&#1500;%20&#1502;&#1491;&#1491;%20&#1502;&#1495;&#1497;&#1512;&#1497;%20&#1505;&#1497;&#1490;&#1512;&#1497;&#1493;&#1514;%20&#1493;&#1496;&#1489;&#1511;%202009%20&#1506;&#1491;%20201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505;&#1497;&#1490;&#1512;&#1497;&#1493;&#1514;\&#1488;&#1511;&#1505;&#1500;%20&#1505;&#1497;&#1490;&#1512;&#1497;&#1493;&#1514;%20&#1502;&#1495;&#1497;&#1512;&#1497;&#1501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'מדד מחירי סיגריות וטבק 2009 עד '!$M$34:$M$40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'מדד מחירי סיגריות וטבק 2009 עד '!$O$34:$O$40</c:f>
              <c:numCache>
                <c:formatCode>General</c:formatCode>
                <c:ptCount val="7"/>
                <c:pt idx="0">
                  <c:v>425</c:v>
                </c:pt>
                <c:pt idx="1">
                  <c:v>426</c:v>
                </c:pt>
                <c:pt idx="2">
                  <c:v>415</c:v>
                </c:pt>
                <c:pt idx="3">
                  <c:v>380</c:v>
                </c:pt>
                <c:pt idx="4">
                  <c:v>330</c:v>
                </c:pt>
                <c:pt idx="5">
                  <c:v>283</c:v>
                </c:pt>
                <c:pt idx="6">
                  <c:v>310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9013704"/>
        <c:axId val="319016448"/>
      </c:barChart>
      <c:lineChart>
        <c:grouping val="standard"/>
        <c:varyColors val="0"/>
        <c:ser>
          <c:idx val="0"/>
          <c:order val="0"/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square"/>
            <c:size val="9"/>
            <c:spPr>
              <a:solidFill>
                <a:schemeClr val="bg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2"/>
              <c:layout>
                <c:manualLayout>
                  <c:x val="-4.2292023865410797E-2"/>
                  <c:y val="-5.74969003115758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'מדד מחירי סיגריות וטבק 2009 עד '!$M$34:$M$40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'מדד מחירי סיגריות וטבק 2009 עד '!$N$34:$N$40</c:f>
              <c:numCache>
                <c:formatCode>0.0</c:formatCode>
                <c:ptCount val="7"/>
                <c:pt idx="0">
                  <c:v>110.35127055306427</c:v>
                </c:pt>
                <c:pt idx="1">
                  <c:v>116.44245142002988</c:v>
                </c:pt>
                <c:pt idx="2">
                  <c:v>130.45590433482806</c:v>
                </c:pt>
                <c:pt idx="3">
                  <c:v>158.80044843049325</c:v>
                </c:pt>
                <c:pt idx="4">
                  <c:v>171.89835575485799</c:v>
                </c:pt>
                <c:pt idx="5">
                  <c:v>180.19431988041853</c:v>
                </c:pt>
                <c:pt idx="6">
                  <c:v>186.7526158445441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9013312"/>
        <c:axId val="319011352"/>
      </c:lineChart>
      <c:catAx>
        <c:axId val="319013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1352"/>
        <c:crosses val="autoZero"/>
        <c:auto val="1"/>
        <c:lblAlgn val="ctr"/>
        <c:lblOffset val="100"/>
        <c:noMultiLvlLbl val="0"/>
      </c:catAx>
      <c:valAx>
        <c:axId val="319011352"/>
        <c:scaling>
          <c:orientation val="minMax"/>
          <c:min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3312"/>
        <c:crosses val="autoZero"/>
        <c:crossBetween val="between"/>
      </c:valAx>
      <c:valAx>
        <c:axId val="31901644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3704"/>
        <c:crosses val="max"/>
        <c:crossBetween val="between"/>
      </c:valAx>
      <c:catAx>
        <c:axId val="3190137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1901644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294654108812419E-2"/>
          <c:y val="3.3251594736565915E-2"/>
          <c:w val="0.66176075967171988"/>
          <c:h val="0.933496810526868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'תרשים 2'!$U$12</c:f>
              <c:strCache>
                <c:ptCount val="1"/>
                <c:pt idx="0">
                  <c:v>יבוא, שיווק, הפצה ומרווח סיטונאי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2'!$V$12</c:f>
              <c:numCache>
                <c:formatCode>0.0%</c:formatCode>
                <c:ptCount val="1"/>
                <c:pt idx="0">
                  <c:v>0.14517430555555555</c:v>
                </c:pt>
              </c:numCache>
            </c:numRef>
          </c:val>
        </c:ser>
        <c:ser>
          <c:idx val="1"/>
          <c:order val="1"/>
          <c:tx>
            <c:strRef>
              <c:f>'תרשים 2'!$U$13</c:f>
              <c:strCache>
                <c:ptCount val="1"/>
                <c:pt idx="0">
                  <c:v>מס קצוב בש"ח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2'!$V$13</c:f>
              <c:numCache>
                <c:formatCode>0.0%</c:formatCode>
                <c:ptCount val="1"/>
                <c:pt idx="0">
                  <c:v>0.26344841269841268</c:v>
                </c:pt>
              </c:numCache>
            </c:numRef>
          </c:val>
        </c:ser>
        <c:ser>
          <c:idx val="2"/>
          <c:order val="2"/>
          <c:tx>
            <c:strRef>
              <c:f>'תרשים 2'!$U$14</c:f>
              <c:strCache>
                <c:ptCount val="1"/>
                <c:pt idx="0">
                  <c:v>מס ערך 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2'!$V$14</c:f>
              <c:numCache>
                <c:formatCode>0.0%</c:formatCode>
                <c:ptCount val="1"/>
                <c:pt idx="0">
                  <c:v>0.39197062500000007</c:v>
                </c:pt>
              </c:numCache>
            </c:numRef>
          </c:val>
        </c:ser>
        <c:ser>
          <c:idx val="3"/>
          <c:order val="3"/>
          <c:tx>
            <c:strRef>
              <c:f>'תרשים 2'!$U$15</c:f>
              <c:strCache>
                <c:ptCount val="1"/>
                <c:pt idx="0">
                  <c:v>מע"מ</c:v>
                </c:pt>
              </c:strCache>
            </c:strRef>
          </c:tx>
          <c:spPr>
            <a:solidFill>
              <a:schemeClr val="accent4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1AF9D635-F81F-4D0F-A652-09B89BB40064}" type="SERIESNAME">
                      <a:rPr lang="he-IL" smtClean="0"/>
                      <a:pPr/>
                      <a:t>[שם סידרה]</a:t>
                    </a:fld>
                    <a:r>
                      <a:rPr lang="he-IL" baseline="0" dirty="0" smtClean="0"/>
                      <a:t>, </a:t>
                    </a:r>
                    <a:fld id="{A296622E-8AB4-4A53-B0D7-8787FC59FE43}" type="VALUE">
                      <a:rPr lang="he-IL" baseline="0" smtClean="0"/>
                      <a:pPr/>
                      <a:t>[ערך]</a:t>
                    </a:fld>
                    <a:endParaRPr lang="he-IL" baseline="0" dirty="0" smtClean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03463361283263"/>
                      <c:h val="4.9092787002749529E-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2'!$V$15</c:f>
              <c:numCache>
                <c:formatCode>0.0%</c:formatCode>
                <c:ptCount val="1"/>
                <c:pt idx="0">
                  <c:v>0.14529914529914525</c:v>
                </c:pt>
              </c:numCache>
            </c:numRef>
          </c:val>
        </c:ser>
        <c:ser>
          <c:idx val="4"/>
          <c:order val="4"/>
          <c:tx>
            <c:strRef>
              <c:f>'תרשים 2'!$U$16</c:f>
              <c:strCache>
                <c:ptCount val="1"/>
                <c:pt idx="0">
                  <c:v>מרווח קמעונאי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'תרשים 2'!$V$16</c:f>
              <c:numCache>
                <c:formatCode>0.0%</c:formatCode>
                <c:ptCount val="1"/>
                <c:pt idx="0">
                  <c:v>5.4107511446886448E-2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9017624"/>
        <c:axId val="319015272"/>
      </c:barChart>
      <c:catAx>
        <c:axId val="3190176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9015272"/>
        <c:crosses val="autoZero"/>
        <c:auto val="1"/>
        <c:lblAlgn val="ctr"/>
        <c:lblOffset val="100"/>
        <c:noMultiLvlLbl val="0"/>
      </c:catAx>
      <c:valAx>
        <c:axId val="31901527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7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613107718573897E-2"/>
          <c:y val="3.4292423136713879E-2"/>
          <c:w val="0.63385746717863245"/>
          <c:h val="0.8422310663372253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'מחירי מותגים'!$B$89</c:f>
              <c:strCache>
                <c:ptCount val="1"/>
                <c:pt idx="0">
                  <c:v>יבוא, שיווק, הפצה ומרווח סיטונאי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מותגים'!$C$89:$G$89</c:f>
              <c:numCache>
                <c:formatCode>0.0%</c:formatCode>
                <c:ptCount val="4"/>
                <c:pt idx="0">
                  <c:v>0.21547045951859942</c:v>
                </c:pt>
                <c:pt idx="1">
                  <c:v>0.35789993502274203</c:v>
                </c:pt>
                <c:pt idx="2">
                  <c:v>0.30435598316295853</c:v>
                </c:pt>
                <c:pt idx="3">
                  <c:v>0.29257545923476663</c:v>
                </c:pt>
              </c:numCache>
            </c:numRef>
          </c:val>
        </c:ser>
        <c:ser>
          <c:idx val="1"/>
          <c:order val="1"/>
          <c:tx>
            <c:strRef>
              <c:f>'מחירי מותגים'!$B$90</c:f>
              <c:strCache>
                <c:ptCount val="1"/>
                <c:pt idx="0">
                  <c:v>מס קצוב בש"ח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מותגים'!$C$90:$G$90</c:f>
              <c:numCache>
                <c:formatCode>0.0%</c:formatCode>
                <c:ptCount val="4"/>
                <c:pt idx="0">
                  <c:v>0.49525164113785558</c:v>
                </c:pt>
                <c:pt idx="1">
                  <c:v>0.35295126705653018</c:v>
                </c:pt>
                <c:pt idx="2">
                  <c:v>0.43551172579675285</c:v>
                </c:pt>
                <c:pt idx="3">
                  <c:v>0.42790487799704624</c:v>
                </c:pt>
              </c:numCache>
            </c:numRef>
          </c:val>
        </c:ser>
        <c:ser>
          <c:idx val="2"/>
          <c:order val="2"/>
          <c:tx>
            <c:strRef>
              <c:f>'מחירי מותגים'!$B$91</c:f>
              <c:strCache>
                <c:ptCount val="1"/>
                <c:pt idx="0">
                  <c:v>מע"מ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מותגים'!$C$91:$G$91</c:f>
              <c:numCache>
                <c:formatCode>0.0%</c:formatCode>
                <c:ptCount val="4"/>
                <c:pt idx="0">
                  <c:v>0.14529914529914528</c:v>
                </c:pt>
                <c:pt idx="1">
                  <c:v>0.14529914529914528</c:v>
                </c:pt>
                <c:pt idx="2">
                  <c:v>0.1452991452991452</c:v>
                </c:pt>
                <c:pt idx="3">
                  <c:v>0.14529914529914525</c:v>
                </c:pt>
              </c:numCache>
            </c:numRef>
          </c:val>
        </c:ser>
        <c:ser>
          <c:idx val="3"/>
          <c:order val="3"/>
          <c:tx>
            <c:strRef>
              <c:f>'מחירי מותגים'!$B$92</c:f>
              <c:strCache>
                <c:ptCount val="1"/>
                <c:pt idx="0">
                  <c:v>מרווח קמעונאי</c:v>
                </c:pt>
              </c:strCache>
            </c:strRef>
          </c:tx>
          <c:spPr>
            <a:solidFill>
              <a:schemeClr val="accent4"/>
            </a:solidFill>
            <a:ln w="1905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6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מותגים'!$C$88:$G$88</c:f>
              <c:strCache>
                <c:ptCount val="4"/>
                <c:pt idx="0">
                  <c:v>גולדן ווירג'יניה</c:v>
                </c:pt>
                <c:pt idx="1">
                  <c:v>מרלבורו גולד</c:v>
                </c:pt>
                <c:pt idx="2">
                  <c:v>באלי שאג</c:v>
                </c:pt>
                <c:pt idx="3">
                  <c:v>ממוצע</c:v>
                </c:pt>
              </c:strCache>
            </c:strRef>
          </c:cat>
          <c:val>
            <c:numRef>
              <c:f>'מחירי מותגים'!$C$92:$G$92</c:f>
              <c:numCache>
                <c:formatCode>0.0%</c:formatCode>
                <c:ptCount val="4"/>
                <c:pt idx="0">
                  <c:v>0.14397875404439969</c:v>
                </c:pt>
                <c:pt idx="1">
                  <c:v>0.14384965262158247</c:v>
                </c:pt>
                <c:pt idx="2">
                  <c:v>0.11483314574114346</c:v>
                </c:pt>
                <c:pt idx="3">
                  <c:v>0.13422051746904187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319012920"/>
        <c:axId val="319014880"/>
      </c:barChart>
      <c:catAx>
        <c:axId val="319012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4880"/>
        <c:crosses val="autoZero"/>
        <c:auto val="1"/>
        <c:lblAlgn val="ctr"/>
        <c:lblOffset val="100"/>
        <c:noMultiLvlLbl val="0"/>
      </c:catAx>
      <c:valAx>
        <c:axId val="31901488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>
              <a:glow>
                <a:schemeClr val="accent1">
                  <a:alpha val="40000"/>
                </a:schemeClr>
              </a:glow>
            </a:effectLst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numFmt formatCode="0%" sourceLinked="0"/>
        <c:majorTickMark val="out"/>
        <c:minorTickMark val="cross"/>
        <c:tickLblPos val="nextTo"/>
        <c:spPr>
          <a:noFill/>
          <a:ln>
            <a:solidFill>
              <a:schemeClr val="tx1"/>
            </a:solidFill>
          </a:ln>
          <a:effectLst>
            <a:softEdge rad="228600"/>
          </a:effectLst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2920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r"/>
      <c:legendEntry>
        <c:idx val="3"/>
        <c:txPr>
          <a:bodyPr rot="0" spcFirstLastPara="1" vertOverflow="ellipsis" vert="horz" wrap="square" anchor="ctr" anchorCtr="1"/>
          <a:lstStyle/>
          <a:p>
            <a:pPr rtl="1"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</c:legendEntry>
      <c:layout>
        <c:manualLayout>
          <c:xMode val="edge"/>
          <c:yMode val="edge"/>
          <c:x val="0.83434127241568368"/>
          <c:y val="2.6832375806622854E-2"/>
          <c:w val="0.16128395543703228"/>
          <c:h val="0.835259980400635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1">
            <a:defRPr sz="16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854241134284292E-2"/>
          <c:y val="0.11065333380802796"/>
          <c:w val="0.93229151773143137"/>
          <c:h val="0.77981719712526965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'מחירי מותגים'!$B$145</c:f>
              <c:strCache>
                <c:ptCount val="1"/>
                <c:pt idx="0">
                  <c:v>קאמל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7777777777777779E-3"/>
                  <c:y val="1.793088363954522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0925337632079971E-17"/>
                  <c:y val="5.37911927675707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185067526415994E-16"/>
                  <c:y val="2.097222222222222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3.1058617672790901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185067526415994E-16"/>
                  <c:y val="-1.233413531641878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'מחירי מותגים'!$C$143:$G$143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מותגים'!$C$145:$G$145</c:f>
              <c:numCache>
                <c:formatCode>0.0</c:formatCode>
                <c:ptCount val="5"/>
                <c:pt idx="0">
                  <c:v>-1.8559710000000016</c:v>
                </c:pt>
                <c:pt idx="1">
                  <c:v>-0.37007100000000209</c:v>
                </c:pt>
                <c:pt idx="2">
                  <c:v>0.48402899999999838</c:v>
                </c:pt>
                <c:pt idx="3">
                  <c:v>2.8240289999999981</c:v>
                </c:pt>
                <c:pt idx="4">
                  <c:v>5.1640289999999984</c:v>
                </c:pt>
              </c:numCache>
            </c:numRef>
          </c:val>
        </c:ser>
        <c:ser>
          <c:idx val="0"/>
          <c:order val="1"/>
          <c:tx>
            <c:strRef>
              <c:f>'מחירי מותגים'!$B$144</c:f>
              <c:strCache>
                <c:ptCount val="1"/>
                <c:pt idx="0">
                  <c:v>פאל מאל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מותגים'!$C$143:$G$143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מותגים'!$C$144:$G$144</c:f>
              <c:numCache>
                <c:formatCode>0.0</c:formatCode>
                <c:ptCount val="5"/>
                <c:pt idx="0">
                  <c:v>0.18790199999999851</c:v>
                </c:pt>
                <c:pt idx="1">
                  <c:v>1.673801999999998</c:v>
                </c:pt>
                <c:pt idx="2">
                  <c:v>2.5279019999999983</c:v>
                </c:pt>
                <c:pt idx="3">
                  <c:v>4.8679019999999982</c:v>
                </c:pt>
                <c:pt idx="4">
                  <c:v>7.207901999999998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9016056"/>
        <c:axId val="319018016"/>
      </c:barChart>
      <c:catAx>
        <c:axId val="319016056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spPr>
          <a:noFill/>
          <a:ln w="12700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8016"/>
        <c:crosses val="autoZero"/>
        <c:auto val="1"/>
        <c:lblAlgn val="ctr"/>
        <c:lblOffset val="0"/>
        <c:tickMarkSkip val="1"/>
        <c:noMultiLvlLbl val="0"/>
      </c:catAx>
      <c:valAx>
        <c:axId val="31901801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9016056"/>
        <c:crosses val="autoZero"/>
        <c:crossBetween val="between"/>
      </c:valAx>
      <c:spPr>
        <a:solidFill>
          <a:schemeClr val="accent2">
            <a:lumMod val="60000"/>
            <a:lumOff val="40000"/>
          </a:schemeClr>
        </a:solidFill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he-IL" sz="20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066372293514451E-2"/>
          <c:y val="0.11083114775912468"/>
          <c:w val="0.92635702514535412"/>
          <c:h val="0.78294476950661274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'מחירי מותגים'!$B$148</c:f>
              <c:strCache>
                <c:ptCount val="1"/>
                <c:pt idx="0">
                  <c:v>מרלבורו 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מותגים'!$C$146:$G$146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מותגים'!$C$148:$G$148</c:f>
              <c:numCache>
                <c:formatCode>0.0</c:formatCode>
                <c:ptCount val="5"/>
                <c:pt idx="0">
                  <c:v>-4.6142459999999987</c:v>
                </c:pt>
                <c:pt idx="1">
                  <c:v>-3.1283459999999996</c:v>
                </c:pt>
                <c:pt idx="2">
                  <c:v>-2.2742459999999993</c:v>
                </c:pt>
                <c:pt idx="3">
                  <c:v>6.5754000000000548E-2</c:v>
                </c:pt>
                <c:pt idx="4">
                  <c:v>2.4057540000000004</c:v>
                </c:pt>
              </c:numCache>
            </c:numRef>
          </c:val>
        </c:ser>
        <c:ser>
          <c:idx val="2"/>
          <c:order val="1"/>
          <c:tx>
            <c:strRef>
              <c:f>'מחירי מותגים'!$B$147</c:f>
              <c:strCache>
                <c:ptCount val="1"/>
                <c:pt idx="0">
                  <c:v>נקסט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מותגים'!$C$146:$G$146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מותגים'!$C$147:$G$147</c:f>
              <c:numCache>
                <c:formatCode>0.0</c:formatCode>
                <c:ptCount val="5"/>
                <c:pt idx="0">
                  <c:v>-0.54861299999999746</c:v>
                </c:pt>
                <c:pt idx="1">
                  <c:v>0.93728699999999776</c:v>
                </c:pt>
                <c:pt idx="2">
                  <c:v>1.7913870000000023</c:v>
                </c:pt>
                <c:pt idx="3">
                  <c:v>4.1313870000000019</c:v>
                </c:pt>
                <c:pt idx="4">
                  <c:v>6.4713870000000018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9018800"/>
        <c:axId val="319011744"/>
        <c:extLst>
          <c:ext xmlns:c15="http://schemas.microsoft.com/office/drawing/2012/chart" uri="{02D57815-91ED-43cb-92C2-25804820EDAC}">
            <c15:filteredBarSeries>
              <c15:ser>
                <c:idx val="0"/>
                <c:order val="2"/>
                <c:tx>
                  <c:strRef>
                    <c:extLst>
                      <c:ext uri="{02D57815-91ED-43cb-92C2-25804820EDAC}">
                        <c15:formulaRef>
                          <c15:sqref>'מחירי מותגים'!$B$144</c15:sqref>
                        </c15:formulaRef>
                      </c:ext>
                    </c:extLst>
                    <c:strCache>
                      <c:ptCount val="1"/>
                      <c:pt idx="0">
                        <c:v>פאל מאל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'מחירי מותגים'!$C$144:$G$144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0.18790199999999851</c:v>
                      </c:pt>
                      <c:pt idx="1">
                        <c:v>1.673801999999998</c:v>
                      </c:pt>
                      <c:pt idx="2">
                        <c:v>2.5279019999999983</c:v>
                      </c:pt>
                      <c:pt idx="3">
                        <c:v>4.8679019999999982</c:v>
                      </c:pt>
                      <c:pt idx="4">
                        <c:v>7.207901999999998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מותגים'!$B$145</c15:sqref>
                        </c15:formulaRef>
                      </c:ext>
                    </c:extLst>
                    <c:strCache>
                      <c:ptCount val="1"/>
                      <c:pt idx="0">
                        <c:v>קאמל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0"/>
                    <c:layout>
                      <c:manualLayout>
                        <c:x val="-2.7777777777777779E-3"/>
                        <c:y val="1.7930883639545227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1"/>
                    <c:layout>
                      <c:manualLayout>
                        <c:x val="-5.0925337632079971E-17"/>
                        <c:y val="5.379119276757072E-3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2"/>
                    <c:layout>
                      <c:manualLayout>
                        <c:x val="-1.0185067526415994E-16"/>
                        <c:y val="2.0972222222222222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3"/>
                    <c:layout>
                      <c:manualLayout>
                        <c:x val="0"/>
                        <c:y val="-3.1058617672790901E-4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4"/>
                    <c:layout>
                      <c:manualLayout>
                        <c:x val="-1.0185067526415994E-16"/>
                        <c:y val="-1.2334135316418781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dLblPos val="inBase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0"/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מותגים'!$C$145:$G$145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-1.8559710000000016</c:v>
                      </c:pt>
                      <c:pt idx="1">
                        <c:v>-0.37007100000000209</c:v>
                      </c:pt>
                      <c:pt idx="2">
                        <c:v>0.48402899999999838</c:v>
                      </c:pt>
                      <c:pt idx="3">
                        <c:v>2.8240289999999981</c:v>
                      </c:pt>
                      <c:pt idx="4">
                        <c:v>5.1640289999999984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319018800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spPr>
          <a:noFill/>
          <a:ln w="12700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19011744"/>
        <c:crosses val="autoZero"/>
        <c:auto val="1"/>
        <c:lblAlgn val="ctr"/>
        <c:lblOffset val="0"/>
        <c:tickMarkSkip val="1"/>
        <c:noMultiLvlLbl val="0"/>
      </c:catAx>
      <c:valAx>
        <c:axId val="319011744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319018800"/>
        <c:crosses val="autoZero"/>
        <c:crossBetween val="between"/>
      </c:valAx>
      <c:spPr>
        <a:solidFill>
          <a:schemeClr val="accent1">
            <a:lumMod val="40000"/>
            <a:lumOff val="60000"/>
          </a:schemeClr>
        </a:solidFill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he-IL" sz="20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5"/>
          <c:order val="0"/>
          <c:tx>
            <c:strRef>
              <c:f>'מחירי מותגים'!$B$151</c:f>
              <c:strCache>
                <c:ptCount val="1"/>
                <c:pt idx="0">
                  <c:v>נובלס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מותגים'!$C$149:$G$149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מותגים'!$C$151:$G$151</c:f>
              <c:numCache>
                <c:formatCode>0.0</c:formatCode>
                <c:ptCount val="5"/>
                <c:pt idx="0">
                  <c:v>-0.41277600000000231</c:v>
                </c:pt>
                <c:pt idx="1">
                  <c:v>1.0731239999999971</c:v>
                </c:pt>
                <c:pt idx="2">
                  <c:v>1.9272239999999976</c:v>
                </c:pt>
                <c:pt idx="3">
                  <c:v>4.267223999999997</c:v>
                </c:pt>
                <c:pt idx="4">
                  <c:v>6.6072239999999969</c:v>
                </c:pt>
              </c:numCache>
            </c:numRef>
          </c:val>
        </c:ser>
        <c:ser>
          <c:idx val="4"/>
          <c:order val="1"/>
          <c:tx>
            <c:strRef>
              <c:f>'מחירי מותגים'!$B$150</c:f>
              <c:strCache>
                <c:ptCount val="1"/>
                <c:pt idx="0">
                  <c:v>טיים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he-IL"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'מחירי מותגים'!$C$149:$G$149</c:f>
              <c:strCache>
                <c:ptCount val="5"/>
                <c:pt idx="0">
                  <c:v>18 ש"ח</c:v>
                </c:pt>
                <c:pt idx="1">
                  <c:v>19.3 ש"ח</c:v>
                </c:pt>
                <c:pt idx="2">
                  <c:v>20 ש"ח</c:v>
                </c:pt>
                <c:pt idx="3">
                  <c:v>22 ש"ח</c:v>
                </c:pt>
                <c:pt idx="4">
                  <c:v>24 ש"ח</c:v>
                </c:pt>
              </c:strCache>
            </c:strRef>
          </c:cat>
          <c:val>
            <c:numRef>
              <c:f>'מחירי מותגים'!$C$150:$G$150</c:f>
              <c:numCache>
                <c:formatCode>0.0</c:formatCode>
                <c:ptCount val="5"/>
                <c:pt idx="0">
                  <c:v>0.1874339999999996</c:v>
                </c:pt>
                <c:pt idx="1">
                  <c:v>1.673333999999999</c:v>
                </c:pt>
                <c:pt idx="2">
                  <c:v>2.5274339999999995</c:v>
                </c:pt>
                <c:pt idx="3">
                  <c:v>4.8674339999999994</c:v>
                </c:pt>
                <c:pt idx="4">
                  <c:v>7.2074339999999992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2456376"/>
        <c:axId val="385023824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'מחירי מותגים'!$B$147</c15:sqref>
                        </c15:formulaRef>
                      </c:ext>
                    </c:extLst>
                    <c:strCache>
                      <c:ptCount val="1"/>
                      <c:pt idx="0">
                        <c:v>נקסט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0">
                      <a:spAutoFit/>
                    </a:bodyPr>
                    <a:lstStyle/>
                    <a:p>
                      <a:pPr algn="ctr">
                        <a:defRPr lang="he-IL"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'מחירי מותגים'!$C$146:$G$146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'מחירי מותגים'!$C$147:$G$147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-0.54861299999999746</c:v>
                      </c:pt>
                      <c:pt idx="1">
                        <c:v>0.93728699999999776</c:v>
                      </c:pt>
                      <c:pt idx="2">
                        <c:v>1.7913870000000023</c:v>
                      </c:pt>
                      <c:pt idx="3">
                        <c:v>4.1313870000000019</c:v>
                      </c:pt>
                      <c:pt idx="4">
                        <c:v>6.4713870000000018</c:v>
                      </c:pt>
                    </c:numCache>
                  </c:numRef>
                </c:val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מותגים'!$B$148</c15:sqref>
                        </c15:formulaRef>
                      </c:ext>
                    </c:extLst>
                    <c:strCache>
                      <c:ptCount val="1"/>
                      <c:pt idx="0">
                        <c:v>מרלבורו 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0">
                      <a:spAutoFit/>
                    </a:bodyPr>
                    <a:lstStyle/>
                    <a:p>
                      <a:pPr algn="ctr">
                        <a:defRPr lang="he-IL"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מותגים'!$C$146:$G$146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מותגים'!$C$148:$G$148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-4.6142459999999987</c:v>
                      </c:pt>
                      <c:pt idx="1">
                        <c:v>-3.1283459999999996</c:v>
                      </c:pt>
                      <c:pt idx="2">
                        <c:v>-2.2742459999999993</c:v>
                      </c:pt>
                      <c:pt idx="3">
                        <c:v>6.5754000000000548E-2</c:v>
                      </c:pt>
                      <c:pt idx="4">
                        <c:v>2.4057540000000004</c:v>
                      </c:pt>
                    </c:numCache>
                  </c:numRef>
                </c:val>
              </c15:ser>
            </c15:filteredBarSeries>
            <c15:filteredBarSeries>
              <c15:ser>
                <c:idx val="0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מותגים'!$B$144</c15:sqref>
                        </c15:formulaRef>
                      </c:ext>
                    </c:extLst>
                    <c:strCache>
                      <c:ptCount val="1"/>
                      <c:pt idx="0">
                        <c:v>פאל מאל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מותגים'!$C$144:$G$144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0.18790199999999851</c:v>
                      </c:pt>
                      <c:pt idx="1">
                        <c:v>1.673801999999998</c:v>
                      </c:pt>
                      <c:pt idx="2">
                        <c:v>2.5279019999999983</c:v>
                      </c:pt>
                      <c:pt idx="3">
                        <c:v>4.8679019999999982</c:v>
                      </c:pt>
                      <c:pt idx="4">
                        <c:v>7.207901999999998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מותגים'!$B$145</c15:sqref>
                        </c15:formulaRef>
                      </c:ext>
                    </c:extLst>
                    <c:strCache>
                      <c:ptCount val="1"/>
                      <c:pt idx="0">
                        <c:v>קאמל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dLbl>
                    <c:idx val="0"/>
                    <c:layout>
                      <c:manualLayout>
                        <c:x val="-2.7777777777777779E-3"/>
                        <c:y val="1.7930883639545227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1"/>
                    <c:layout>
                      <c:manualLayout>
                        <c:x val="-5.0925337632079971E-17"/>
                        <c:y val="5.379119276757072E-3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2"/>
                    <c:layout>
                      <c:manualLayout>
                        <c:x val="-1.0185067526415994E-16"/>
                        <c:y val="2.0972222222222222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3"/>
                    <c:layout>
                      <c:manualLayout>
                        <c:x val="0"/>
                        <c:y val="-3.1058617672790901E-4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dLbl>
                    <c:idx val="4"/>
                    <c:layout>
                      <c:manualLayout>
                        <c:x val="-1.0185067526415994E-16"/>
                        <c:y val="-1.2334135316418781E-2"/>
                      </c:manualLayout>
                    </c:layout>
                    <c:dLblPos val="outEnd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400" b="0" i="0" u="none" strike="noStrike" kern="1200" baseline="0">
                          <a:solidFill>
                            <a:sysClr val="windowText" lastClr="000000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defRPr>
                      </a:pPr>
                      <a:endParaRPr lang="he-IL"/>
                    </a:p>
                  </c:txPr>
                  <c:dLblPos val="inBase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0"/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מותגים'!$C$143:$G$143</c15:sqref>
                        </c15:formulaRef>
                      </c:ext>
                    </c:extLst>
                    <c:strCache>
                      <c:ptCount val="5"/>
                      <c:pt idx="0">
                        <c:v>18 ש"ח</c:v>
                      </c:pt>
                      <c:pt idx="1">
                        <c:v>19.3 ש"ח</c:v>
                      </c:pt>
                      <c:pt idx="2">
                        <c:v>20 ש"ח</c:v>
                      </c:pt>
                      <c:pt idx="3">
                        <c:v>22 ש"ח</c:v>
                      </c:pt>
                      <c:pt idx="4">
                        <c:v>24 ש"ח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'מחירי מותגים'!$C$145:$G$145</c15:sqref>
                        </c15:formulaRef>
                      </c:ext>
                    </c:extLst>
                    <c:numCache>
                      <c:formatCode>0.0</c:formatCode>
                      <c:ptCount val="5"/>
                      <c:pt idx="0">
                        <c:v>-1.8559710000000016</c:v>
                      </c:pt>
                      <c:pt idx="1">
                        <c:v>-0.37007100000000209</c:v>
                      </c:pt>
                      <c:pt idx="2">
                        <c:v>0.48402899999999838</c:v>
                      </c:pt>
                      <c:pt idx="3">
                        <c:v>2.8240289999999981</c:v>
                      </c:pt>
                      <c:pt idx="4">
                        <c:v>5.1640289999999984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382456376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spPr>
          <a:noFill/>
          <a:ln w="12700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b" anchorCtr="0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85023824"/>
        <c:crosses val="autoZero"/>
        <c:auto val="1"/>
        <c:lblAlgn val="ctr"/>
        <c:lblOffset val="200"/>
        <c:tickMarkSkip val="1"/>
        <c:noMultiLvlLbl val="0"/>
      </c:catAx>
      <c:valAx>
        <c:axId val="38502382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82456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he-IL" sz="20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94ADCC-4555-4275-92E4-D94EF9185029}" type="doc">
      <dgm:prSet loTypeId="urn:microsoft.com/office/officeart/2005/8/layout/process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464CFB3F-4526-4246-B0B9-F92408349D25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העלאת המיסוי על סיגריות בשנים אחרונות</a:t>
          </a:r>
          <a:endParaRPr lang="he-IL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47774475-9846-42F6-B5DF-279BD8B78968}" type="parTrans" cxnId="{79117442-2319-42AA-9975-BE896E94A34E}">
      <dgm:prSet/>
      <dgm:spPr/>
      <dgm:t>
        <a:bodyPr/>
        <a:lstStyle/>
        <a:p>
          <a:pPr rtl="1"/>
          <a:endParaRPr lang="he-IL"/>
        </a:p>
      </dgm:t>
    </dgm:pt>
    <dgm:pt modelId="{FEED8635-B548-43F1-A9D0-7E0F1295A2ED}" type="sibTrans" cxnId="{79117442-2319-42AA-9975-BE896E94A34E}">
      <dgm:prSet/>
      <dgm:spPr/>
      <dgm:t>
        <a:bodyPr/>
        <a:lstStyle/>
        <a:p>
          <a:pPr rtl="1"/>
          <a:endParaRPr lang="he-IL"/>
        </a:p>
      </dgm:t>
    </dgm:pt>
    <dgm:pt modelId="{9A1C4FAE-341D-4FFF-AE94-4CDEA51704E4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מחירי הסיגריות עולים והצריכה יורדת</a:t>
          </a:r>
          <a:endParaRPr lang="he-IL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6B592B3D-6F23-4C96-9CFA-2D7BB4E7C3DF}" type="parTrans" cxnId="{7E898988-D6D0-4150-A4E4-49A1D0FF76DB}">
      <dgm:prSet/>
      <dgm:spPr/>
      <dgm:t>
        <a:bodyPr/>
        <a:lstStyle/>
        <a:p>
          <a:pPr rtl="1"/>
          <a:endParaRPr lang="he-IL"/>
        </a:p>
      </dgm:t>
    </dgm:pt>
    <dgm:pt modelId="{F09A2A2E-E736-42D6-B725-115CEFBAD009}" type="sibTrans" cxnId="{7E898988-D6D0-4150-A4E4-49A1D0FF76DB}">
      <dgm:prSet/>
      <dgm:spPr/>
      <dgm:t>
        <a:bodyPr/>
        <a:lstStyle/>
        <a:p>
          <a:pPr rtl="1"/>
          <a:endParaRPr lang="he-IL"/>
        </a:p>
      </dgm:t>
    </dgm:pt>
    <dgm:pt modelId="{F8D7B879-5856-4A13-A77D-B00419C4A368}">
      <dgm:prSet phldrT="[טקסט]"/>
      <dgm:spPr/>
      <dgm:t>
        <a:bodyPr/>
        <a:lstStyle/>
        <a:p>
          <a:pPr rtl="1"/>
          <a:r>
            <a:rPr lang="he-IL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צריכת טבק לגלגול עולה – חלופה זולה יותר בעיקר בשל מיסוי נמוך יותר</a:t>
          </a:r>
          <a:endParaRPr lang="he-IL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6B2417FE-BD2D-479B-9468-2108CF13F058}" type="parTrans" cxnId="{C5F8B141-4FF1-4385-A2D9-326943CF4AC7}">
      <dgm:prSet/>
      <dgm:spPr/>
      <dgm:t>
        <a:bodyPr/>
        <a:lstStyle/>
        <a:p>
          <a:pPr rtl="1"/>
          <a:endParaRPr lang="he-IL"/>
        </a:p>
      </dgm:t>
    </dgm:pt>
    <dgm:pt modelId="{B89AD27B-8A03-46B5-9A4D-D4FF559F988D}" type="sibTrans" cxnId="{C5F8B141-4FF1-4385-A2D9-326943CF4AC7}">
      <dgm:prSet/>
      <dgm:spPr/>
      <dgm:t>
        <a:bodyPr/>
        <a:lstStyle/>
        <a:p>
          <a:pPr rtl="1"/>
          <a:endParaRPr lang="he-IL"/>
        </a:p>
      </dgm:t>
    </dgm:pt>
    <dgm:pt modelId="{4DFE88E5-913E-416F-A94A-8E3BFCBD57E5}" type="pres">
      <dgm:prSet presAssocID="{4294ADCC-4555-4275-92E4-D94EF91850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267CCDD-1B7E-4BDF-894E-59D53EAB75D3}" type="pres">
      <dgm:prSet presAssocID="{F8D7B879-5856-4A13-A77D-B00419C4A368}" presName="boxAndChildren" presStyleCnt="0"/>
      <dgm:spPr/>
    </dgm:pt>
    <dgm:pt modelId="{04C9104C-6611-442D-B2A1-601FA245E316}" type="pres">
      <dgm:prSet presAssocID="{F8D7B879-5856-4A13-A77D-B00419C4A368}" presName="parentTextBox" presStyleLbl="node1" presStyleIdx="0" presStyleCnt="3"/>
      <dgm:spPr/>
      <dgm:t>
        <a:bodyPr/>
        <a:lstStyle/>
        <a:p>
          <a:pPr rtl="1"/>
          <a:endParaRPr lang="he-IL"/>
        </a:p>
      </dgm:t>
    </dgm:pt>
    <dgm:pt modelId="{DC911CFF-C01B-44CF-9637-E00B3E76BE56}" type="pres">
      <dgm:prSet presAssocID="{F09A2A2E-E736-42D6-B725-115CEFBAD009}" presName="sp" presStyleCnt="0"/>
      <dgm:spPr/>
    </dgm:pt>
    <dgm:pt modelId="{78AECB58-A7AD-4BF1-B791-C6ACF5807527}" type="pres">
      <dgm:prSet presAssocID="{9A1C4FAE-341D-4FFF-AE94-4CDEA51704E4}" presName="arrowAndChildren" presStyleCnt="0"/>
      <dgm:spPr/>
    </dgm:pt>
    <dgm:pt modelId="{6D990A9A-6896-4B2F-A2F9-ECA011AD2B27}" type="pres">
      <dgm:prSet presAssocID="{9A1C4FAE-341D-4FFF-AE94-4CDEA51704E4}" presName="parentTextArrow" presStyleLbl="node1" presStyleIdx="1" presStyleCnt="3"/>
      <dgm:spPr/>
      <dgm:t>
        <a:bodyPr/>
        <a:lstStyle/>
        <a:p>
          <a:pPr rtl="1"/>
          <a:endParaRPr lang="he-IL"/>
        </a:p>
      </dgm:t>
    </dgm:pt>
    <dgm:pt modelId="{8264AD30-DDE5-4886-8FD7-E79B3FBEC998}" type="pres">
      <dgm:prSet presAssocID="{FEED8635-B548-43F1-A9D0-7E0F1295A2ED}" presName="sp" presStyleCnt="0"/>
      <dgm:spPr/>
    </dgm:pt>
    <dgm:pt modelId="{05467061-4E1E-4667-8E29-40E2D948DB51}" type="pres">
      <dgm:prSet presAssocID="{464CFB3F-4526-4246-B0B9-F92408349D25}" presName="arrowAndChildren" presStyleCnt="0"/>
      <dgm:spPr/>
    </dgm:pt>
    <dgm:pt modelId="{0C46ED51-FC8F-4F23-93F7-4BA8F2D22816}" type="pres">
      <dgm:prSet presAssocID="{464CFB3F-4526-4246-B0B9-F92408349D25}" presName="parentTextArrow" presStyleLbl="node1" presStyleIdx="2" presStyleCnt="3" custLinFactNeighborX="14887" custLinFactNeighborY="-123"/>
      <dgm:spPr/>
      <dgm:t>
        <a:bodyPr/>
        <a:lstStyle/>
        <a:p>
          <a:pPr rtl="1"/>
          <a:endParaRPr lang="he-IL"/>
        </a:p>
      </dgm:t>
    </dgm:pt>
  </dgm:ptLst>
  <dgm:cxnLst>
    <dgm:cxn modelId="{7E898988-D6D0-4150-A4E4-49A1D0FF76DB}" srcId="{4294ADCC-4555-4275-92E4-D94EF9185029}" destId="{9A1C4FAE-341D-4FFF-AE94-4CDEA51704E4}" srcOrd="1" destOrd="0" parTransId="{6B592B3D-6F23-4C96-9CFA-2D7BB4E7C3DF}" sibTransId="{F09A2A2E-E736-42D6-B725-115CEFBAD009}"/>
    <dgm:cxn modelId="{31748993-79AC-49BC-9505-AD6BE2650470}" type="presOf" srcId="{9A1C4FAE-341D-4FFF-AE94-4CDEA51704E4}" destId="{6D990A9A-6896-4B2F-A2F9-ECA011AD2B27}" srcOrd="0" destOrd="0" presId="urn:microsoft.com/office/officeart/2005/8/layout/process4"/>
    <dgm:cxn modelId="{FFE1BF63-0529-4DAE-AEAE-6FC6C4D7F097}" type="presOf" srcId="{464CFB3F-4526-4246-B0B9-F92408349D25}" destId="{0C46ED51-FC8F-4F23-93F7-4BA8F2D22816}" srcOrd="0" destOrd="0" presId="urn:microsoft.com/office/officeart/2005/8/layout/process4"/>
    <dgm:cxn modelId="{C5F8B141-4FF1-4385-A2D9-326943CF4AC7}" srcId="{4294ADCC-4555-4275-92E4-D94EF9185029}" destId="{F8D7B879-5856-4A13-A77D-B00419C4A368}" srcOrd="2" destOrd="0" parTransId="{6B2417FE-BD2D-479B-9468-2108CF13F058}" sibTransId="{B89AD27B-8A03-46B5-9A4D-D4FF559F988D}"/>
    <dgm:cxn modelId="{79117442-2319-42AA-9975-BE896E94A34E}" srcId="{4294ADCC-4555-4275-92E4-D94EF9185029}" destId="{464CFB3F-4526-4246-B0B9-F92408349D25}" srcOrd="0" destOrd="0" parTransId="{47774475-9846-42F6-B5DF-279BD8B78968}" sibTransId="{FEED8635-B548-43F1-A9D0-7E0F1295A2ED}"/>
    <dgm:cxn modelId="{F42A8AEE-99EA-45FE-AEA9-D6BA18FCCC6F}" type="presOf" srcId="{4294ADCC-4555-4275-92E4-D94EF9185029}" destId="{4DFE88E5-913E-416F-A94A-8E3BFCBD57E5}" srcOrd="0" destOrd="0" presId="urn:microsoft.com/office/officeart/2005/8/layout/process4"/>
    <dgm:cxn modelId="{E944F1B4-3E28-4A8E-984A-F822D610AC9F}" type="presOf" srcId="{F8D7B879-5856-4A13-A77D-B00419C4A368}" destId="{04C9104C-6611-442D-B2A1-601FA245E316}" srcOrd="0" destOrd="0" presId="urn:microsoft.com/office/officeart/2005/8/layout/process4"/>
    <dgm:cxn modelId="{DE9659D5-2AA8-42EA-995D-E45E308A72D9}" type="presParOf" srcId="{4DFE88E5-913E-416F-A94A-8E3BFCBD57E5}" destId="{2267CCDD-1B7E-4BDF-894E-59D53EAB75D3}" srcOrd="0" destOrd="0" presId="urn:microsoft.com/office/officeart/2005/8/layout/process4"/>
    <dgm:cxn modelId="{B9CF5978-F224-4690-A68D-4CDFCDF055AB}" type="presParOf" srcId="{2267CCDD-1B7E-4BDF-894E-59D53EAB75D3}" destId="{04C9104C-6611-442D-B2A1-601FA245E316}" srcOrd="0" destOrd="0" presId="urn:microsoft.com/office/officeart/2005/8/layout/process4"/>
    <dgm:cxn modelId="{C2DFA48D-C023-450C-B865-E17F46E1312C}" type="presParOf" srcId="{4DFE88E5-913E-416F-A94A-8E3BFCBD57E5}" destId="{DC911CFF-C01B-44CF-9637-E00B3E76BE56}" srcOrd="1" destOrd="0" presId="urn:microsoft.com/office/officeart/2005/8/layout/process4"/>
    <dgm:cxn modelId="{6E92E3E8-EE52-41D7-B186-6B900CBA7320}" type="presParOf" srcId="{4DFE88E5-913E-416F-A94A-8E3BFCBD57E5}" destId="{78AECB58-A7AD-4BF1-B791-C6ACF5807527}" srcOrd="2" destOrd="0" presId="urn:microsoft.com/office/officeart/2005/8/layout/process4"/>
    <dgm:cxn modelId="{E5A2643E-CEDE-46E2-8658-8552D1172CF6}" type="presParOf" srcId="{78AECB58-A7AD-4BF1-B791-C6ACF5807527}" destId="{6D990A9A-6896-4B2F-A2F9-ECA011AD2B27}" srcOrd="0" destOrd="0" presId="urn:microsoft.com/office/officeart/2005/8/layout/process4"/>
    <dgm:cxn modelId="{4989280A-1AB8-4F6E-BC68-B7A7331DD221}" type="presParOf" srcId="{4DFE88E5-913E-416F-A94A-8E3BFCBD57E5}" destId="{8264AD30-DDE5-4886-8FD7-E79B3FBEC998}" srcOrd="3" destOrd="0" presId="urn:microsoft.com/office/officeart/2005/8/layout/process4"/>
    <dgm:cxn modelId="{91C77E96-5D0F-465A-94D5-6CBA84055F7F}" type="presParOf" srcId="{4DFE88E5-913E-416F-A94A-8E3BFCBD57E5}" destId="{05467061-4E1E-4667-8E29-40E2D948DB51}" srcOrd="4" destOrd="0" presId="urn:microsoft.com/office/officeart/2005/8/layout/process4"/>
    <dgm:cxn modelId="{B75333EA-1F76-41F2-9C07-A3FB9A1E7AC1}" type="presParOf" srcId="{05467061-4E1E-4667-8E29-40E2D948DB51}" destId="{0C46ED51-FC8F-4F23-93F7-4BA8F2D2281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C9104C-6611-442D-B2A1-601FA245E316}">
      <dsp:nvSpPr>
        <dsp:cNvPr id="0" name=""/>
        <dsp:cNvSpPr/>
      </dsp:nvSpPr>
      <dsp:spPr>
        <a:xfrm>
          <a:off x="0" y="1960531"/>
          <a:ext cx="8364537" cy="6434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צריכת טבק לגלגול עולה – חלופה זולה יותר בעיקר בשל מיסוי נמוך יותר</a:t>
          </a:r>
          <a:endParaRPr lang="he-IL" sz="2400" kern="1200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sp:txBody>
      <dsp:txXfrm>
        <a:off x="0" y="1960531"/>
        <a:ext cx="8364537" cy="643490"/>
      </dsp:txXfrm>
    </dsp:sp>
    <dsp:sp modelId="{6D990A9A-6896-4B2F-A2F9-ECA011AD2B27}">
      <dsp:nvSpPr>
        <dsp:cNvPr id="0" name=""/>
        <dsp:cNvSpPr/>
      </dsp:nvSpPr>
      <dsp:spPr>
        <a:xfrm rot="10800000">
          <a:off x="0" y="980495"/>
          <a:ext cx="8364537" cy="98968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מחירי הסיגריות עולים והצריכה יורדת</a:t>
          </a:r>
          <a:endParaRPr lang="he-IL" sz="2400" kern="1200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0" y="980495"/>
        <a:ext cx="8364537" cy="643069"/>
      </dsp:txXfrm>
    </dsp:sp>
    <dsp:sp modelId="{0C46ED51-FC8F-4F23-93F7-4BA8F2D22816}">
      <dsp:nvSpPr>
        <dsp:cNvPr id="0" name=""/>
        <dsp:cNvSpPr/>
      </dsp:nvSpPr>
      <dsp:spPr>
        <a:xfrm rot="10800000">
          <a:off x="0" y="0"/>
          <a:ext cx="8364537" cy="98968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rPr>
            <a:t>העלאת המיסוי על סיגריות בשנים אחרונות</a:t>
          </a:r>
          <a:endParaRPr lang="he-IL" sz="2400" kern="1200" dirty="0">
            <a:solidFill>
              <a:schemeClr val="tx1"/>
            </a:solidFill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0" y="0"/>
        <a:ext cx="8364537" cy="6430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0.59239</cdr:x>
      <cdr:y>0.07577</cdr:y>
    </cdr:from>
    <cdr:to>
      <cdr:x>0.95077</cdr:x>
      <cdr:y>0.83123</cdr:y>
    </cdr:to>
    <cdr:grpSp>
      <cdr:nvGrpSpPr>
        <cdr:cNvPr id="4" name="קבוצה 3"/>
        <cdr:cNvGrpSpPr/>
      </cdr:nvGrpSpPr>
      <cdr:grpSpPr>
        <a:xfrm xmlns:a="http://schemas.openxmlformats.org/drawingml/2006/main">
          <a:off x="5159139" y="372522"/>
          <a:ext cx="3121141" cy="3714209"/>
          <a:chOff x="5314949" y="695326"/>
          <a:chExt cx="2290577" cy="3276600"/>
        </a:xfrm>
      </cdr:grpSpPr>
      <cdr:sp macro="" textlink="">
        <cdr:nvSpPr>
          <cdr:cNvPr id="2" name="סוגר מסולסל ימני 1"/>
          <cdr:cNvSpPr/>
        </cdr:nvSpPr>
        <cdr:spPr>
          <a:xfrm xmlns:a="http://schemas.openxmlformats.org/drawingml/2006/main">
            <a:off x="5314949" y="695326"/>
            <a:ext cx="723900" cy="3276600"/>
          </a:xfrm>
          <a:prstGeom xmlns:a="http://schemas.openxmlformats.org/drawingml/2006/main" prst="rightBrace">
            <a:avLst/>
          </a:prstGeom>
          <a:ln xmlns:a="http://schemas.openxmlformats.org/drawingml/2006/main" w="31750"/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he-IL" b="0"/>
          </a:p>
        </cdr:txBody>
      </cdr:sp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5862175" y="2013226"/>
            <a:ext cx="1743351" cy="1665342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1"/>
          <a:lstStyle xmlns:a="http://schemas.openxmlformats.org/drawingml/2006/main"/>
          <a:p xmlns:a="http://schemas.openxmlformats.org/drawingml/2006/main">
            <a:pPr rtl="1"/>
            <a:r>
              <a:rPr lang="he-IL" sz="18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סך</a:t>
            </a:r>
            <a:r>
              <a:rPr lang="he-IL" sz="1600" b="1" baseline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baseline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הכול</a:t>
            </a:r>
            <a:r>
              <a:rPr lang="he-IL" sz="1600" b="1" baseline="0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baseline="0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מיסים:</a:t>
            </a:r>
            <a:r>
              <a:rPr lang="he-IL" sz="18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baseline="0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80.1</a:t>
            </a:r>
            <a:r>
              <a:rPr lang="he-IL" sz="1600" b="1" baseline="0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%, </a:t>
            </a:r>
          </a:p>
          <a:p xmlns:a="http://schemas.openxmlformats.org/drawingml/2006/main">
            <a:pPr rtl="1"/>
            <a:r>
              <a:rPr lang="he-IL" sz="1600" b="1" baseline="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65.5% ללא רכיב</a:t>
            </a:r>
            <a:r>
              <a:rPr lang="he-IL" sz="1600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</a:t>
            </a:r>
            <a:r>
              <a:rPr lang="he-IL" sz="1600" b="1" baseline="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מע"מ</a:t>
            </a:r>
            <a:endParaRPr lang="he-IL" sz="1600" b="1" baseline="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cdr:txBody>
      </cdr:sp>
    </cdr:grpSp>
  </cdr:relSizeAnchor>
  <cdr:relSizeAnchor xmlns:cdr="http://schemas.openxmlformats.org/drawingml/2006/chartDrawing">
    <cdr:from>
      <cdr:x>0.34728</cdr:x>
      <cdr:y>0.15994</cdr:y>
    </cdr:from>
    <cdr:to>
      <cdr:x>0.4465</cdr:x>
      <cdr:y>0.24782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024460" y="786332"/>
          <a:ext cx="8640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600" b="1" dirty="0"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  <cdr:relSizeAnchor xmlns:cdr="http://schemas.openxmlformats.org/drawingml/2006/chartDrawing">
    <cdr:from>
      <cdr:x>0.33901</cdr:x>
      <cdr:y>0.42357</cdr:y>
    </cdr:from>
    <cdr:to>
      <cdr:x>0.52091</cdr:x>
      <cdr:y>0.51145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952452" y="2082476"/>
          <a:ext cx="158417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e-IL" sz="1600" b="1" dirty="0"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0.68628</cdr:x>
      <cdr:y>0.14529</cdr:y>
    </cdr:from>
    <cdr:to>
      <cdr:x>0.72762</cdr:x>
      <cdr:y>0.62862</cdr:y>
    </cdr:to>
    <cdr:sp macro="" textlink="">
      <cdr:nvSpPr>
        <cdr:cNvPr id="2" name="סוגר מסולסל ימני 1"/>
        <cdr:cNvSpPr/>
      </cdr:nvSpPr>
      <cdr:spPr>
        <a:xfrm xmlns:a="http://schemas.openxmlformats.org/drawingml/2006/main">
          <a:off x="5976788" y="714324"/>
          <a:ext cx="360040" cy="2376264"/>
        </a:xfrm>
        <a:prstGeom xmlns:a="http://schemas.openxmlformats.org/drawingml/2006/main" prst="rightBrace">
          <a:avLst/>
        </a:prstGeom>
        <a:ln xmlns:a="http://schemas.openxmlformats.org/drawingml/2006/main" w="31750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e-IL" b="0"/>
        </a:p>
      </cdr:txBody>
    </cdr:sp>
  </cdr:relSizeAnchor>
  <cdr:relSizeAnchor xmlns:cdr="http://schemas.openxmlformats.org/drawingml/2006/chartDrawing">
    <cdr:from>
      <cdr:x>0.70281</cdr:x>
      <cdr:y>0.29175</cdr:y>
    </cdr:from>
    <cdr:to>
      <cdr:x>0.8351</cdr:x>
      <cdr:y>0.61397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6120805" y="1434385"/>
          <a:ext cx="1152128" cy="15841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rtl="1"/>
          <a:r>
            <a:rPr lang="he-IL" sz="1600" b="1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rPr>
            <a:t>סך</a:t>
          </a:r>
          <a:r>
            <a:rPr lang="he-IL" sz="1600" b="1" baseline="0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rPr>
            <a:t> הכול </a:t>
          </a:r>
          <a:r>
            <a:rPr lang="he-IL" sz="1600" b="1" baseline="0" dirty="0" smtClean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rPr>
            <a:t>מיסים: 57.3%, </a:t>
          </a:r>
          <a:r>
            <a:rPr lang="he-IL" sz="1600" b="1" baseline="0" dirty="0" smtClean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rPr>
            <a:t>42.8% ללא רכיב המע"מ</a:t>
          </a:r>
          <a:endParaRPr lang="he-IL" sz="1600" b="1" baseline="0" dirty="0">
            <a:solidFill>
              <a:srgbClr val="FF0000"/>
            </a:solidFill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79151" y="1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46" y="1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E19ABD3-178E-403B-B7AE-79503F34B02C}" type="datetimeFigureOut">
              <a:rPr lang="he-IL" smtClean="0"/>
              <a:t>י"א/כסלו/תשע"ח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779151" y="9428585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46" y="9428585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0A71F95-F25A-4ADB-A4FD-5089D30B3F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6847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79151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46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E23CAE0-2F3B-49EF-BC1A-7ECA56F2A9BC}" type="datetimeFigureOut">
              <a:rPr lang="he-IL" smtClean="0"/>
              <a:t>י"א/כסלו/תשע"ח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66909" y="4715155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779151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46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FA0B04-B157-4B7B-8AD4-8CF4FDE087A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4551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he-IL" altLang="he-IL" baseline="0" dirty="0" smtClean="0"/>
              <a:t>ממצאים עיקריים מתוך מסמך שנכתב לבקשת חבר הכנסת יהודה גליק.</a:t>
            </a:r>
          </a:p>
        </p:txBody>
      </p:sp>
    </p:spTree>
    <p:extLst>
      <p:ext uri="{BB962C8B-B14F-4D97-AF65-F5344CB8AC3E}">
        <p14:creationId xmlns:p14="http://schemas.microsoft.com/office/powerpoint/2010/main" val="2225801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he-IL" altLang="he-IL" baseline="0" dirty="0" smtClean="0"/>
              <a:t>ממצאים עיקריים מתוך מסמך שנכתב לבקשת חבר הכנסת יהודה גליק.</a:t>
            </a:r>
          </a:p>
        </p:txBody>
      </p:sp>
    </p:spTree>
    <p:extLst>
      <p:ext uri="{BB962C8B-B14F-4D97-AF65-F5344CB8AC3E}">
        <p14:creationId xmlns:p14="http://schemas.microsoft.com/office/powerpoint/2010/main" val="274128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2146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321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4000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1725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50907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9527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9644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4218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19633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8021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82800"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 smtClean="0">
              <a:solidFill>
                <a:srgbClr val="000000"/>
              </a:solidFill>
            </a:endParaRPr>
          </a:p>
        </p:txBody>
      </p:sp>
      <p:sp>
        <p:nvSpPr>
          <p:cNvPr id="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pic>
        <p:nvPicPr>
          <p:cNvPr id="8" name="תמונה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 algn="ctr" rtl="1" fontAlgn="base">
              <a:spcBef>
                <a:spcPct val="0"/>
              </a:spcBef>
              <a:spcAft>
                <a:spcPct val="0"/>
              </a:spcAft>
              <a:defRPr lang="he-IL" sz="40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של תבנית בסיס</a:t>
            </a:r>
          </a:p>
        </p:txBody>
      </p:sp>
      <p:sp>
        <p:nvSpPr>
          <p:cNvPr id="179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</p:spPr>
        <p:txBody>
          <a:bodyPr/>
          <a:lstStyle>
            <a:lvl1pPr marL="0" indent="0" algn="ctr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he-IL" sz="22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משנה של תבנית בסיס</a:t>
            </a:r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5013325"/>
            <a:ext cx="2895600" cy="457200"/>
          </a:xfrm>
        </p:spPr>
        <p:txBody>
          <a:bodyPr/>
          <a:lstStyle>
            <a:lvl1pPr algn="ctr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2200" b="1" kern="1200">
                <a:solidFill>
                  <a:prstClr val="black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5261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F8C60F-3D46-40A0-A0DD-16CBD9A28A6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465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2334CC-B548-4BC0-8FBF-4F407EC305D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38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FF97DEE-F6BB-4EF8-AE25-E3DBB5EC770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4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E19C819-665C-41C9-BFE1-E315595CF18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4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C70E994-8E77-44B8-9315-49C092157F6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6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4E3B27-90E8-4AF4-8245-E1FC88F87B3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8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7B7179-4FCF-4C36-A308-92F8261CC49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1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E886BC-A6A1-4DD5-8C32-BE8E794DD39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9F3574-DB95-4B0B-BC52-68FFB6C2482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8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5FD4739-5416-40CF-A9E4-F5A06B79CFB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08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כותרת ודיאגרמה או תרשים ארגונ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SmartArt 2"/>
          <p:cNvSpPr>
            <a:spLocks noGrp="1"/>
          </p:cNvSpPr>
          <p:nvPr>
            <p:ph type="dgm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296A858-4C56-45C0-B9E2-2FEDD1E3323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03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82800"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>
              <a:solidFill>
                <a:prstClr val="black"/>
              </a:solidFill>
            </a:endParaRPr>
          </a:p>
        </p:txBody>
      </p:sp>
      <p:sp>
        <p:nvSpPr>
          <p:cNvPr id="1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algn="ctr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sp>
        <p:nvSpPr>
          <p:cNvPr id="18" name="Rectangle 51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438150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he-IL" altLang="he-IL" sz="2800" b="1" dirty="0">
              <a:solidFill>
                <a:srgbClr val="575F6D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10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268413"/>
            <a:ext cx="8618538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844675"/>
            <a:ext cx="8709025" cy="428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78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93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658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30B193-8DBC-4B5B-A968-D4A1FCE56E4C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  <p:pic>
        <p:nvPicPr>
          <p:cNvPr id="1034" name="תמונה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תמונה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304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lang="he-IL" altLang="he-IL" sz="2800" b="1" kern="1200" dirty="0">
          <a:solidFill>
            <a:schemeClr val="tx1"/>
          </a:solidFill>
          <a:latin typeface="Calibri" pitchFamily="34" charset="0"/>
          <a:ea typeface="+mn-ea"/>
          <a:cs typeface="Arial" charset="0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539552" y="2420888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תיאור וניתוח מיסוי סיגריות וטבק לגלגול, בחינת פערי המיסוי, דפוסי צריכה והכנסות </a:t>
            </a:r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המדינה</a:t>
            </a:r>
          </a:p>
          <a:p>
            <a:pPr algn="ctr"/>
            <a:endParaRPr lang="he-IL" sz="2800" b="1" dirty="0">
              <a:latin typeface="Times New Roman" panose="02020603050405020304" pitchFamily="18" charset="0"/>
              <a:cs typeface="David" panose="020E0502060401010101" pitchFamily="34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539552" y="4437112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ויקטור פתאל, כלכלן</a:t>
            </a:r>
          </a:p>
          <a:p>
            <a:pPr algn="ctr"/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 4 בדצמבר, </a:t>
            </a:r>
            <a:r>
              <a:rPr lang="he-IL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2017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5118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323528" y="1340768"/>
            <a:ext cx="83645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4000" b="1" dirty="0" smtClean="0">
                <a:latin typeface="Calibri" pitchFamily="34" charset="0"/>
              </a:rPr>
              <a:t>מיסוי טבק לגלגול</a:t>
            </a: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2099900271"/>
              </p:ext>
            </p:extLst>
          </p:nvPr>
        </p:nvGraphicFramePr>
        <p:xfrm>
          <a:off x="323528" y="2048654"/>
          <a:ext cx="8364537" cy="2604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7" y="4869160"/>
            <a:ext cx="8364537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פערי</a:t>
            </a:r>
            <a:r>
              <a:rPr lang="he-IL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המיסוי בין סיגריות לטבק לגלגול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6" y="5413866"/>
            <a:ext cx="8364537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מס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קצוב בלבד על סיגריות ללא מס אחוזי</a:t>
            </a:r>
          </a:p>
        </p:txBody>
      </p:sp>
    </p:spTree>
    <p:extLst>
      <p:ext uri="{BB962C8B-B14F-4D97-AF65-F5344CB8AC3E}">
        <p14:creationId xmlns:p14="http://schemas.microsoft.com/office/powerpoint/2010/main" val="104045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/>
              <a:t>עיקרי השינויים במס הקניה על סיגריות (בש"ח לקופסה)</a:t>
            </a:r>
            <a:r>
              <a:rPr lang="en-US" dirty="0"/>
              <a:t> </a:t>
            </a:r>
            <a:r>
              <a:rPr lang="he-IL" altLang="he-IL" dirty="0"/>
              <a:t>	</a:t>
            </a:r>
            <a:endParaRPr lang="en-US" alt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1007109"/>
              </p:ext>
            </p:extLst>
          </p:nvPr>
        </p:nvGraphicFramePr>
        <p:xfrm>
          <a:off x="179514" y="1706567"/>
          <a:ext cx="8673974" cy="460275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95213"/>
                <a:gridCol w="2369073"/>
                <a:gridCol w="2183636"/>
                <a:gridCol w="2226052"/>
              </a:tblGrid>
              <a:tr h="65753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תאריך שינוי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ערך (ב-%)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מינימום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יוני 2009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225.7%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4.1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8.0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ספטמבר 2011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260.6%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4.3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9.5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יולי 2012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278.6%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5.5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indent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he-IL" sz="2000" b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12.0</a:t>
                      </a:r>
                      <a:endParaRPr lang="en-US" sz="2000" b="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מאי 2013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270.0%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15.0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היום (ממאי 2013)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270.0%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15.1</a:t>
                      </a:r>
                    </a:p>
                  </a:txBody>
                  <a:tcPr marL="68580" marR="68580" marT="0" marB="0" anchor="ctr"/>
                </a:tc>
              </a:tr>
              <a:tr h="65753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עלייה מצטברת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44.3 נק' אחוז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29083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93.5%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20000" marR="6375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105535" algn="r"/>
                        </a:tabLs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88.8%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5220072" y="6165850"/>
            <a:ext cx="3633416" cy="457200"/>
          </a:xfrm>
        </p:spPr>
        <p:txBody>
          <a:bodyPr/>
          <a:lstStyle/>
          <a:p>
            <a:r>
              <a:rPr lang="he-IL" dirty="0" smtClean="0"/>
              <a:t>מקור: </a:t>
            </a:r>
            <a:r>
              <a:rPr lang="he-IL" dirty="0"/>
              <a:t>רשות המיסים, תעריף המכס ומס קניה</a:t>
            </a:r>
          </a:p>
        </p:txBody>
      </p:sp>
      <p:sp>
        <p:nvSpPr>
          <p:cNvPr id="3" name="חץ למעלה 2"/>
          <p:cNvSpPr/>
          <p:nvPr/>
        </p:nvSpPr>
        <p:spPr>
          <a:xfrm>
            <a:off x="4680012" y="5750360"/>
            <a:ext cx="360040" cy="432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חץ למעלה 5"/>
          <p:cNvSpPr/>
          <p:nvPr/>
        </p:nvSpPr>
        <p:spPr>
          <a:xfrm>
            <a:off x="539552" y="5762218"/>
            <a:ext cx="360040" cy="432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חץ למעלה 6"/>
          <p:cNvSpPr/>
          <p:nvPr/>
        </p:nvSpPr>
        <p:spPr>
          <a:xfrm>
            <a:off x="2699792" y="5762218"/>
            <a:ext cx="360040" cy="432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3468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 smtClean="0"/>
              <a:t>מדד סיגריות </a:t>
            </a:r>
            <a:r>
              <a:rPr lang="he-IL" altLang="he-IL" dirty="0"/>
              <a:t>וטבק </a:t>
            </a:r>
            <a:r>
              <a:rPr lang="he-IL" altLang="he-IL" dirty="0" smtClean="0"/>
              <a:t>וצריכת סיגריות </a:t>
            </a:r>
            <a:r>
              <a:rPr lang="he-IL" altLang="he-IL" dirty="0"/>
              <a:t>(מדד </a:t>
            </a:r>
            <a:r>
              <a:rPr lang="he-IL" altLang="he-IL" dirty="0" smtClean="0"/>
              <a:t>2009=100)</a:t>
            </a:r>
            <a:endParaRPr lang="he-IL" dirty="0"/>
          </a:p>
        </p:txBody>
      </p:sp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5968971"/>
              </p:ext>
            </p:extLst>
          </p:nvPr>
        </p:nvGraphicFramePr>
        <p:xfrm>
          <a:off x="179512" y="2204864"/>
          <a:ext cx="867397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מחבר ישר 3"/>
          <p:cNvCxnSpPr/>
          <p:nvPr/>
        </p:nvCxnSpPr>
        <p:spPr>
          <a:xfrm>
            <a:off x="7164288" y="2028767"/>
            <a:ext cx="504056" cy="0"/>
          </a:xfrm>
          <a:prstGeom prst="line">
            <a:avLst/>
          </a:prstGeom>
          <a:ln w="28575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6" name="מלבן 5"/>
          <p:cNvSpPr/>
          <p:nvPr/>
        </p:nvSpPr>
        <p:spPr>
          <a:xfrm>
            <a:off x="3214291" y="1848747"/>
            <a:ext cx="1152128" cy="3600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5004048" y="1848747"/>
            <a:ext cx="19442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מדד סיגריות וטבק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848747"/>
            <a:ext cx="242271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חפיסות במיליונים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2577800" y="6237312"/>
            <a:ext cx="62760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dirty="0" smtClean="0">
                <a:solidFill>
                  <a:prstClr val="black"/>
                </a:solidFill>
                <a:latin typeface="Tahoma" pitchFamily="34" charset="0"/>
                <a:cs typeface="+mj-cs"/>
              </a:rPr>
              <a:t>מקורות: מדד מחירי סיגריות: למ"ס</a:t>
            </a:r>
            <a:r>
              <a:rPr lang="he-IL" sz="1400" dirty="0">
                <a:cs typeface="+mj-cs"/>
              </a:rPr>
              <a:t>;</a:t>
            </a:r>
            <a:r>
              <a:rPr lang="he-IL" sz="1400" dirty="0" smtClean="0">
                <a:cs typeface="+mj-cs"/>
              </a:rPr>
              <a:t> צריכת סיגריות : דוח שר הבריאות על העישון בישראל</a:t>
            </a:r>
            <a:endParaRPr lang="he-IL" sz="1100" dirty="0">
              <a:solidFill>
                <a:prstClr val="black"/>
              </a:solidFill>
              <a:latin typeface="Tahoma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6350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08521" y="1268413"/>
            <a:ext cx="8962007" cy="438150"/>
          </a:xfrm>
        </p:spPr>
        <p:txBody>
          <a:bodyPr/>
          <a:lstStyle/>
          <a:p>
            <a:r>
              <a:rPr lang="he-IL" altLang="he-IL" dirty="0"/>
              <a:t>ערכי יבוא סיגריות וטבק לגלגול </a:t>
            </a:r>
            <a:r>
              <a:rPr lang="he-IL" altLang="he-IL" dirty="0" smtClean="0"/>
              <a:t>(במיליוני </a:t>
            </a:r>
            <a:r>
              <a:rPr lang="he-IL" altLang="he-IL" dirty="0"/>
              <a:t>דולר </a:t>
            </a:r>
            <a:r>
              <a:rPr lang="he-IL" altLang="he-IL" dirty="0" smtClean="0"/>
              <a:t>ארה"ב)</a:t>
            </a:r>
            <a:endParaRPr lang="he-IL" alt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3203848" y="6267033"/>
            <a:ext cx="5256584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מקור: הלשכה המרכזית לסטטיסטיקה</a:t>
            </a:r>
            <a:endParaRPr lang="he-IL" sz="1400" dirty="0"/>
          </a:p>
        </p:txBody>
      </p:sp>
      <p:sp>
        <p:nvSpPr>
          <p:cNvPr id="3" name="חץ למטה 2"/>
          <p:cNvSpPr/>
          <p:nvPr/>
        </p:nvSpPr>
        <p:spPr>
          <a:xfrm>
            <a:off x="6372200" y="3651471"/>
            <a:ext cx="288032" cy="3308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חץ למטה 8"/>
          <p:cNvSpPr/>
          <p:nvPr/>
        </p:nvSpPr>
        <p:spPr>
          <a:xfrm>
            <a:off x="2915816" y="3651471"/>
            <a:ext cx="288032" cy="3308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11" name="מציין מיקום תוכן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3770636"/>
              </p:ext>
            </p:extLst>
          </p:nvPr>
        </p:nvGraphicFramePr>
        <p:xfrm>
          <a:off x="107503" y="1706562"/>
          <a:ext cx="8745984" cy="45122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98115"/>
                <a:gridCol w="2597574"/>
                <a:gridCol w="1470110"/>
                <a:gridCol w="2780185"/>
              </a:tblGrid>
              <a:tr h="931540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שנה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סיגריות</a:t>
                      </a: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(מספר חפיסות</a:t>
                      </a:r>
                      <a:r>
                        <a:rPr lang="en-US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מיובאות במיליונים)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טבק 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אחוז ערך </a:t>
                      </a: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הטבק מערך היבוא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4830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190.3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2.3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1.2%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200.9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(326)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3.4%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209.3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(307.6)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12.9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282065" algn="r"/>
                        </a:tabLs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5.8%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195.7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(283.8)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22.9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10.5%</a:t>
                      </a: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42164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212.1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(279.8)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30.2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12.4%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06477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שיעור שינוי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000" marR="421640" indent="1517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11.5</a:t>
                      </a: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+  </a:t>
                      </a:r>
                      <a:r>
                        <a:rPr lang="he-IL" sz="2000" u="none" strike="noStrike" kern="1200" baseline="0" dirty="0" smtClean="0">
                          <a:solidFill>
                            <a:srgbClr val="0070C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(14.2%-)</a:t>
                      </a:r>
                      <a:endParaRPr lang="en-US" sz="2000" u="none" strike="noStrike" kern="1200" baseline="0" dirty="0">
                        <a:solidFill>
                          <a:srgbClr val="0070C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000" marR="38163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%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1,236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000" marR="74168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11.3 נקודות אחוז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755576" y="2536569"/>
            <a:ext cx="688347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524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2827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52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282700" algn="r"/>
              </a:tabLst>
            </a:pPr>
            <a:r>
              <a:rPr kumimoji="0" lang="en-US" alt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alt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n-US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41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/>
              <a:t>	אומדן מיסוי ממוצע על סיגריות (ממחיר לצרכן)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5255892"/>
              </p:ext>
            </p:extLst>
          </p:nvPr>
        </p:nvGraphicFramePr>
        <p:xfrm>
          <a:off x="179388" y="1706564"/>
          <a:ext cx="8709025" cy="4916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214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/>
              <a:t>	</a:t>
            </a:r>
            <a:r>
              <a:rPr lang="he-IL" altLang="he-IL" dirty="0" smtClean="0"/>
              <a:t>אומדן </a:t>
            </a:r>
            <a:r>
              <a:rPr lang="he-IL" altLang="he-IL" dirty="0"/>
              <a:t>מיסוי </a:t>
            </a:r>
            <a:r>
              <a:rPr lang="he-IL" altLang="he-IL" dirty="0" smtClean="0"/>
              <a:t>ממוצע על </a:t>
            </a:r>
            <a:r>
              <a:rPr lang="he-IL" altLang="he-IL" dirty="0"/>
              <a:t>טבק </a:t>
            </a:r>
            <a:r>
              <a:rPr lang="he-IL" altLang="he-IL" dirty="0" smtClean="0"/>
              <a:t>לגלגול (ממחיר לצרכן)</a:t>
            </a:r>
            <a:endParaRPr lang="he-IL" alt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417209"/>
              </p:ext>
            </p:extLst>
          </p:nvPr>
        </p:nvGraphicFramePr>
        <p:xfrm>
          <a:off x="179512" y="1706564"/>
          <a:ext cx="8708901" cy="4916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9136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 smtClean="0"/>
              <a:t>תוספת </a:t>
            </a:r>
            <a:r>
              <a:rPr lang="he-IL" altLang="he-IL" dirty="0"/>
              <a:t>הכנסות בשל העלאת המס הקצוב על הטבק לגלגול </a:t>
            </a:r>
            <a:endParaRPr lang="he-IL" dirty="0"/>
          </a:p>
        </p:txBody>
      </p:sp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437241"/>
              </p:ext>
            </p:extLst>
          </p:nvPr>
        </p:nvGraphicFramePr>
        <p:xfrm>
          <a:off x="286301" y="1706563"/>
          <a:ext cx="8534171" cy="4684738"/>
        </p:xfrm>
        <a:graphic>
          <a:graphicData uri="http://schemas.openxmlformats.org/drawingml/2006/table">
            <a:tbl>
              <a:tblPr rtl="1" firstRow="1" firstCol="1" bandRow="1"/>
              <a:tblGrid>
                <a:gridCol w="3948636"/>
                <a:gridCol w="930402"/>
                <a:gridCol w="933810"/>
                <a:gridCol w="889290"/>
                <a:gridCol w="926996"/>
                <a:gridCol w="905037"/>
              </a:tblGrid>
              <a:tr h="491649">
                <a:tc row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(ש"ח לק"ג)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נוכחי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אפשרי 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9164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452.7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800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1,000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1,250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1,375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מחיר ממוצע לצרכן (בש"ח, </a:t>
                      </a:r>
                      <a:r>
                        <a:rPr lang="he-IL" sz="18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גרם טבק)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41.9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58.2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67.5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79.2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85.1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51546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תוספת עליית מחיר בש"ח לחפיסה (ב-%)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16.3 (39%)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25.6 (61%)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37.3 (89%)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43.2 (103%)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הכנסות ממס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הקניה (2016,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במיליוני ש"ח)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310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548.0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685.0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856.2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941.9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תוספת הכנסות ממס </a:t>
                      </a:r>
                      <a:r>
                        <a:rPr lang="he-IL" sz="1800" b="1" dirty="0" smtClean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קניה (במיליוני ש"ח)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238.0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375.0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546.2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631.9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הירידה בצריכה ב-%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15.6%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24.4%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35.6%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41.2%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הכנסות לאחר ירידה בצריכה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-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462.7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517.6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551.3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553.4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1649"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תוספת הכנסות לאחר ירידה בצריכה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152.7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207.6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241.3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dirty="0"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243.4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5190" marR="651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05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sz="2000" dirty="0"/>
              <a:t>אובדן הכנסות </a:t>
            </a:r>
            <a:r>
              <a:rPr lang="he-IL" altLang="he-IL" sz="2000" dirty="0" smtClean="0"/>
              <a:t>מפערי </a:t>
            </a:r>
            <a:r>
              <a:rPr lang="he-IL" altLang="he-IL" sz="2000" dirty="0"/>
              <a:t>מיסוי בין סיגריות לטבק </a:t>
            </a:r>
            <a:r>
              <a:rPr lang="he-IL" altLang="he-IL" sz="2000" dirty="0" smtClean="0"/>
              <a:t>לגלגול (2016-2012, במיליוני </a:t>
            </a:r>
            <a:r>
              <a:rPr lang="he-IL" altLang="he-IL" sz="2000" dirty="0"/>
              <a:t>ש"ח)</a:t>
            </a:r>
            <a:endParaRPr lang="he-IL" sz="2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002329"/>
              </p:ext>
            </p:extLst>
          </p:nvPr>
        </p:nvGraphicFramePr>
        <p:xfrm>
          <a:off x="179513" y="1706562"/>
          <a:ext cx="8712967" cy="496279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399303"/>
                <a:gridCol w="1089121"/>
                <a:gridCol w="1092605"/>
                <a:gridCol w="1244212"/>
                <a:gridCol w="1397560"/>
                <a:gridCol w="1401045"/>
                <a:gridCol w="1089121"/>
              </a:tblGrid>
              <a:tr h="539396">
                <a:tc row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שנה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נוכחי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5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אפשרי </a:t>
                      </a:r>
                      <a:r>
                        <a:rPr lang="he-IL" sz="18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על טבק לגלגול בש"ח </a:t>
                      </a: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לק"ג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539396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452.7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800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900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1,000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1,250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1,375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25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28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140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150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167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168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60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230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245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257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274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275</a:t>
                      </a:r>
                      <a:endParaRPr lang="en-US" sz="1800" kern="120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408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435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456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486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488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-89535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121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463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493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518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551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553</a:t>
                      </a:r>
                      <a:endParaRPr lang="en-US" sz="1800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539396">
                <a:tc grid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אובדן הכנסות מצטבר</a:t>
                      </a:r>
                      <a:endParaRPr lang="en-US" sz="18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1,266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1,350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1,416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1,509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chemeClr val="tx1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1,515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647627">
                <a:tc gridSpan="2"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1800" b="1" u="none" strike="noStrike" kern="1200" baseline="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ללא ירידה בצריכה</a:t>
                      </a:r>
                      <a:endParaRPr lang="en-US" sz="1800" b="1" u="none" strike="noStrike" kern="1200" baseline="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1,500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1,687 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1,875                         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2,343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fontAlgn="ctr" latinLnBrk="0" hangingPunct="1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  2,587  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907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שינוי במחיר עקב מס קצוב בלבד על סיגריות לדוגמה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9081382"/>
              </p:ext>
            </p:extLst>
          </p:nvPr>
        </p:nvGraphicFramePr>
        <p:xfrm>
          <a:off x="4363651" y="2198856"/>
          <a:ext cx="4486554" cy="3960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6028875"/>
              </p:ext>
            </p:extLst>
          </p:nvPr>
        </p:nvGraphicFramePr>
        <p:xfrm>
          <a:off x="251520" y="2192303"/>
          <a:ext cx="4320480" cy="3960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1600" y="1916832"/>
            <a:ext cx="7704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	         גלוברנדס				פיליפ מוריס</a:t>
            </a:r>
            <a:endParaRPr lang="he-IL" sz="2000" b="1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8465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שינוי במחיר עקב מס קצוב בלבד על סיגריות</a:t>
            </a:r>
            <a:endParaRPr lang="he-IL" dirty="0"/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7896882"/>
              </p:ext>
            </p:extLst>
          </p:nvPr>
        </p:nvGraphicFramePr>
        <p:xfrm>
          <a:off x="179388" y="2492896"/>
          <a:ext cx="8709025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115616" y="5445224"/>
            <a:ext cx="7525070" cy="6155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לדובק מותגים זולים יחסית ולכן מעבר למס קצוב צפוי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להעלות את </a:t>
            </a: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מרכיב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המיסים עליהן.</a:t>
            </a:r>
            <a:endParaRPr lang="he-IL" sz="1700" b="1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defRPr sz="16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כתוצאה </a:t>
            </a: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מכך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תחול התייקרות במחיר </a:t>
            </a:r>
            <a:r>
              <a:rPr lang="he-IL" sz="1700" b="1" dirty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הסיגריות </a:t>
            </a:r>
            <a:r>
              <a:rPr lang="he-IL" sz="1700" b="1" dirty="0" smtClean="0">
                <a:solidFill>
                  <a:sysClr val="windowText" lastClr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הזולות לצרכן (לכל המותגים הזולים).</a:t>
            </a:r>
            <a:endParaRPr lang="he-IL" sz="1700" b="1" dirty="0">
              <a:solidFill>
                <a:sysClr val="windowText" lastClr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4446252" y="2132856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דובק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9188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sz="2400" u="sng" dirty="0"/>
              <a:t>אומדן הכנסות מסיגריות </a:t>
            </a:r>
            <a:r>
              <a:rPr lang="he-IL" altLang="he-IL" sz="2400" u="sng" dirty="0" smtClean="0"/>
              <a:t>בשיטת מס קצוב </a:t>
            </a:r>
            <a:r>
              <a:rPr lang="he-IL" altLang="he-IL" sz="2400" u="sng" dirty="0"/>
              <a:t>בלבד (במיליארדי ש"ח)</a:t>
            </a:r>
            <a:endParaRPr lang="he-IL" sz="24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057188"/>
              </p:ext>
            </p:extLst>
          </p:nvPr>
        </p:nvGraphicFramePr>
        <p:xfrm>
          <a:off x="460193" y="1706563"/>
          <a:ext cx="8207334" cy="431472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68857"/>
                <a:gridCol w="1646604"/>
                <a:gridCol w="1895108"/>
                <a:gridCol w="2096765"/>
              </a:tblGrid>
              <a:tr h="866700"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מס קצוב (בש"ח לחפיסה)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הכנסות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תוספת הכנסות </a:t>
                      </a: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ממס קניה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תוספת הכנסות </a:t>
                      </a: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ממס קניה ומע"מ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47924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19.3 (ב-2016)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6.03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66700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6.26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0.23+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0.27+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66700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6.89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0.85+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1.00+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  <a:tr h="866700">
                <a:tc>
                  <a:txBody>
                    <a:bodyPr/>
                    <a:lstStyle/>
                    <a:p>
                      <a:pPr marL="0" indent="48069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b="1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24</a:t>
                      </a:r>
                      <a:endParaRPr lang="en-US" sz="2000" b="1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7.51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1.48+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0000" marR="520065" indent="290830" algn="r" defTabSz="914400" rtl="1" eaLnBrk="1" fontAlgn="b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00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1.73+</a:t>
                      </a:r>
                      <a:endParaRPr lang="en-US" sz="2000" u="none" strike="noStrike" kern="1200" baseline="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83568" y="6165304"/>
            <a:ext cx="748883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FF0000"/>
                </a:solidFill>
              </a:rPr>
              <a:t>אומדן זה לא מתחשב בירידה בצריכה עקב עליית מחירים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316416" y="6305548"/>
            <a:ext cx="4911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e-IL" sz="1400" dirty="0" smtClean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1015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ends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6B36020-494F-48D3-8796-F4582645B358}"/>
</file>

<file path=customXml/itemProps2.xml><?xml version="1.0" encoding="utf-8"?>
<ds:datastoreItem xmlns:ds="http://schemas.openxmlformats.org/officeDocument/2006/customXml" ds:itemID="{A19A479A-EE6B-45C3-92B6-3562543E1A52}"/>
</file>

<file path=customXml/itemProps3.xml><?xml version="1.0" encoding="utf-8"?>
<ds:datastoreItem xmlns:ds="http://schemas.openxmlformats.org/officeDocument/2006/customXml" ds:itemID="{EF0AAA14-0E74-4772-A0AD-86771C1F7AB6}"/>
</file>

<file path=docProps/app.xml><?xml version="1.0" encoding="utf-8"?>
<Properties xmlns="http://schemas.openxmlformats.org/officeDocument/2006/extended-properties" xmlns:vt="http://schemas.openxmlformats.org/officeDocument/2006/docPropsVTypes">
  <TotalTime>4150</TotalTime>
  <Words>631</Words>
  <Application>Microsoft Office PowerPoint</Application>
  <PresentationFormat>‫הצגה על המסך (4:3)</PresentationFormat>
  <Paragraphs>239</Paragraphs>
  <Slides>12</Slides>
  <Notes>12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9" baseType="lpstr">
      <vt:lpstr>Arial</vt:lpstr>
      <vt:lpstr>Calibri</vt:lpstr>
      <vt:lpstr>David</vt:lpstr>
      <vt:lpstr>Tahoma</vt:lpstr>
      <vt:lpstr>Times New Roman</vt:lpstr>
      <vt:lpstr>Wingdings</vt:lpstr>
      <vt:lpstr>1_Blends</vt:lpstr>
      <vt:lpstr>מצגת של PowerPoint</vt:lpstr>
      <vt:lpstr>מצגת של PowerPoint</vt:lpstr>
      <vt:lpstr>עיקרי השינויים במס הקניה על סיגריות (בש"ח לקופסה)  </vt:lpstr>
      <vt:lpstr>מדד סיגריות וטבק וצריכת סיגריות (מדד 2009=100)</vt:lpstr>
      <vt:lpstr>ערכי יבוא סיגריות וטבק לגלגול (במיליוני דולר ארה"ב)</vt:lpstr>
      <vt:lpstr> אומדן מיסוי ממוצע על סיגריות (ממחיר לצרכן)</vt:lpstr>
      <vt:lpstr> אומדן מיסוי ממוצע על טבק לגלגול (ממחיר לצרכן)</vt:lpstr>
      <vt:lpstr>תוספת הכנסות בשל העלאת המס הקצוב על הטבק לגלגול </vt:lpstr>
      <vt:lpstr>אובדן הכנסות מפערי מיסוי בין סיגריות לטבק לגלגול (2016-2012, במיליוני ש"ח)</vt:lpstr>
      <vt:lpstr>שינוי במחיר עקב מס קצוב בלבד על סיגריות לדוגמה</vt:lpstr>
      <vt:lpstr>שינוי במחיר עקב מס קצוב בלבד על סיגריות</vt:lpstr>
      <vt:lpstr>אומדן הכנסות מסיגריות בשיטת מס קצוב בלבד (במיליארדי ש"ח)</vt:lpstr>
    </vt:vector>
  </TitlesOfParts>
  <Company>Knesset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גילאת בניאד</dc:creator>
  <cp:lastModifiedBy>ויקטור פתאל</cp:lastModifiedBy>
  <cp:revision>197</cp:revision>
  <cp:lastPrinted>2017-11-05T05:47:55Z</cp:lastPrinted>
  <dcterms:created xsi:type="dcterms:W3CDTF">2015-06-16T05:34:44Z</dcterms:created>
  <dcterms:modified xsi:type="dcterms:W3CDTF">2017-11-29T14:09:45Z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2023813</vt:r8>
  </property>
</Properties>
</file>