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2" r:id="rId1"/>
  </p:sldMasterIdLst>
  <p:notesMasterIdLst>
    <p:notesMasterId r:id="rId9"/>
  </p:notesMasterIdLst>
  <p:sldIdLst>
    <p:sldId id="259" r:id="rId2"/>
    <p:sldId id="256" r:id="rId3"/>
    <p:sldId id="257" r:id="rId4"/>
    <p:sldId id="258" r:id="rId5"/>
    <p:sldId id="260" r:id="rId6"/>
    <p:sldId id="261" r:id="rId7"/>
    <p:sldId id="262" r:id="rId8"/>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32070"/>
    <a:srgbClr val="C276B1"/>
    <a:srgbClr val="9098CD"/>
    <a:srgbClr val="5AB782"/>
    <a:srgbClr val="2C144F"/>
    <a:srgbClr val="6BC9C9"/>
    <a:srgbClr val="A2D2B6"/>
    <a:srgbClr val="449191"/>
    <a:srgbClr val="8225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86738" autoAdjust="0"/>
  </p:normalViewPr>
  <p:slideViewPr>
    <p:cSldViewPr snapToGrid="0">
      <p:cViewPr varScale="1">
        <p:scale>
          <a:sx n="101" d="100"/>
          <a:sy n="101" d="100"/>
        </p:scale>
        <p:origin x="9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C5208327-4D9E-4E33-9A18-A1928ABCC351}" type="datetimeFigureOut">
              <a:rPr lang="he-IL" smtClean="0"/>
              <a:t>ט"ז/כסלו/תשע"ח</a:t>
            </a:fld>
            <a:endParaRPr lang="he-IL"/>
          </a:p>
        </p:txBody>
      </p:sp>
      <p:sp>
        <p:nvSpPr>
          <p:cNvPr id="4" name="מציין מיקום של תמונת שקופית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של כותרת תחתונה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A71B8A13-B2EA-448F-A9C1-7EB08BB13058}" type="slidenum">
              <a:rPr lang="he-IL" smtClean="0"/>
              <a:t>‹#›</a:t>
            </a:fld>
            <a:endParaRPr lang="he-IL"/>
          </a:p>
        </p:txBody>
      </p:sp>
    </p:spTree>
    <p:extLst>
      <p:ext uri="{BB962C8B-B14F-4D97-AF65-F5344CB8AC3E}">
        <p14:creationId xmlns:p14="http://schemas.microsoft.com/office/powerpoint/2010/main" val="311392334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sz="1200" dirty="0"/>
              <a:t/>
            </a:r>
            <a:br>
              <a:rPr lang="he-IL" sz="1200" dirty="0"/>
            </a:br>
            <a:r>
              <a:rPr lang="he-IL" sz="1200" dirty="0"/>
              <a:t>השכלה אקדמית היא מפתח חשוב להשתלבות בשוק העבודה, ומכאן גם ליציאה ממעגל העוני, ועל כן יש חשיבות למדידת שיעור בעלי השכלה אקדמית באשכולות החברתיים-כלכליים השונים.</a:t>
            </a:r>
          </a:p>
          <a:p>
            <a:endParaRPr lang="he-IL" sz="1200" dirty="0"/>
          </a:p>
          <a:p>
            <a:r>
              <a:rPr lang="he-IL" sz="1200" dirty="0"/>
              <a:t>בגרף ניתן לראות את השיעור המצטבר של הלומדים החדשים לתואר ראשון בקבוצת הגיל 30-18 בכל אחד מהאשכולות החברתיים-כלכליים של </a:t>
            </a:r>
            <a:r>
              <a:rPr lang="he-IL" sz="1200" dirty="0" err="1"/>
              <a:t>הלמ"ס</a:t>
            </a:r>
            <a:r>
              <a:rPr lang="he-IL" sz="1200" dirty="0"/>
              <a:t>. כלומר, 81.4% מהצעירים בני 30-18 שהתגוררו בהיותם בני 18 ביישובים שדירוגם החברתי-כלכלי ממוקם באשכולות 10-9- יישובים בעלי מאפיינים "חזקים" - הלכו ללימודים אקדמיים. לעומת זאת, רק 22.6% מהצעירים מאשכולות 2-1 התחילו ללמוד באקדמיה. </a:t>
            </a:r>
            <a:endParaRPr lang="he-IL" dirty="0"/>
          </a:p>
        </p:txBody>
      </p:sp>
      <p:sp>
        <p:nvSpPr>
          <p:cNvPr id="4" name="מציין מיקום של מספר שקופית 3"/>
          <p:cNvSpPr>
            <a:spLocks noGrp="1"/>
          </p:cNvSpPr>
          <p:nvPr>
            <p:ph type="sldNum" sz="quarter" idx="10"/>
          </p:nvPr>
        </p:nvSpPr>
        <p:spPr/>
        <p:txBody>
          <a:bodyPr/>
          <a:lstStyle/>
          <a:p>
            <a:fld id="{A71B8A13-B2EA-448F-A9C1-7EB08BB13058}" type="slidenum">
              <a:rPr lang="he-IL" smtClean="0"/>
              <a:t>2</a:t>
            </a:fld>
            <a:endParaRPr lang="he-IL"/>
          </a:p>
        </p:txBody>
      </p:sp>
    </p:spTree>
    <p:extLst>
      <p:ext uri="{BB962C8B-B14F-4D97-AF65-F5344CB8AC3E}">
        <p14:creationId xmlns:p14="http://schemas.microsoft.com/office/powerpoint/2010/main" val="9294393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rtl="1"/>
            <a:r>
              <a:rPr lang="he-IL" sz="1200" kern="1200" dirty="0">
                <a:solidFill>
                  <a:schemeClr val="tx1"/>
                </a:solidFill>
                <a:effectLst/>
                <a:latin typeface="+mn-lt"/>
                <a:ea typeface="+mn-ea"/>
                <a:cs typeface="+mn-cs"/>
              </a:rPr>
              <a:t>% מהסטודנטים המשתייכים לאשכולות 10-9 למדו באוניברסיטאות, לעומת 40.5% מהסטודנטים המשתייכים לאשכולות 2-1, 37.6% מהסטודנטים המשתייכים לאשכולות 4-3 ו-38.8% מהסטודנטים המשתייכים לאשכולות 6-5. ההבדל בא לידי ביטוי גם במכללות הפרטיות: ככל שהסטודנטים משתייכים לאשכול חברתי-כלכלי גבוה יותר, גדלה הנטייה שלהם ללמוד במכללה לא מתוקצבת –  כ-21% מהסטודנטים המשתייכים לאשכולות 10-7 למדו במכללה לא מתוקצבת, בהשוואה ל-9.2% מהסטודנטים המשתייכים לאשכולות 2-1.</a:t>
            </a:r>
            <a:endParaRPr lang="en-US" sz="1200" kern="1200" dirty="0">
              <a:solidFill>
                <a:schemeClr val="tx1"/>
              </a:solidFill>
              <a:effectLst/>
              <a:latin typeface="+mn-lt"/>
              <a:ea typeface="+mn-ea"/>
              <a:cs typeface="+mn-cs"/>
            </a:endParaRPr>
          </a:p>
          <a:p>
            <a:pPr rtl="1"/>
            <a:r>
              <a:rPr lang="he-IL" sz="1200" kern="1200" dirty="0">
                <a:solidFill>
                  <a:schemeClr val="tx1"/>
                </a:solidFill>
                <a:effectLst/>
                <a:latin typeface="+mn-lt"/>
                <a:ea typeface="+mn-ea"/>
                <a:cs typeface="+mn-cs"/>
              </a:rPr>
              <a:t>בספרות מבחינים בין שני ממדים של אי שוויון בהשכלה הגבוהה: 1. אי שוויון אנכי, בין דורי, המתבטא בהמשך לימודים ובהשגת תארים; 2. אי שוויון אופקי, מבטא הבדלים בין סוגים שונים של תעודות באותה רמת השכלה, כגון הבדלים בין מוסדות יוקרתיים יותר ויוקרתיים פחות והבדלים בין תחומי לימוד שונים. התרחבות ההשכלה הגבוהה והקמת מוסדות חדשים אפשרו נגישות רבה יותר לאוכלוסיות שהשתתפותן במערכת זו בעבר הייתה מצומצמת. </a:t>
            </a:r>
            <a:endParaRPr lang="en-US" sz="1200" kern="1200" dirty="0">
              <a:solidFill>
                <a:schemeClr val="tx1"/>
              </a:solidFill>
              <a:effectLst/>
              <a:latin typeface="+mn-lt"/>
              <a:ea typeface="+mn-ea"/>
              <a:cs typeface="+mn-cs"/>
            </a:endParaRPr>
          </a:p>
          <a:p>
            <a:endParaRPr lang="he-IL" dirty="0"/>
          </a:p>
        </p:txBody>
      </p:sp>
      <p:sp>
        <p:nvSpPr>
          <p:cNvPr id="4" name="מציין מיקום של מספר שקופית 3"/>
          <p:cNvSpPr>
            <a:spLocks noGrp="1"/>
          </p:cNvSpPr>
          <p:nvPr>
            <p:ph type="sldNum" sz="quarter" idx="10"/>
          </p:nvPr>
        </p:nvSpPr>
        <p:spPr/>
        <p:txBody>
          <a:bodyPr/>
          <a:lstStyle/>
          <a:p>
            <a:fld id="{A71B8A13-B2EA-448F-A9C1-7EB08BB13058}" type="slidenum">
              <a:rPr lang="he-IL" smtClean="0"/>
              <a:t>3</a:t>
            </a:fld>
            <a:endParaRPr lang="he-IL"/>
          </a:p>
        </p:txBody>
      </p:sp>
    </p:spTree>
    <p:extLst>
      <p:ext uri="{BB962C8B-B14F-4D97-AF65-F5344CB8AC3E}">
        <p14:creationId xmlns:p14="http://schemas.microsoft.com/office/powerpoint/2010/main" val="4146092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rtl="1"/>
            <a:r>
              <a:rPr lang="he-IL" sz="1200" kern="1200" dirty="0">
                <a:solidFill>
                  <a:schemeClr val="tx1"/>
                </a:solidFill>
                <a:effectLst/>
                <a:latin typeface="+mn-lt"/>
                <a:ea typeface="+mn-ea"/>
                <a:cs typeface="+mn-cs"/>
              </a:rPr>
              <a:t>לצערנו, הפערים בתחומים הלימוד קיימים ושרירים: מקרב אשכולות 2-1, רק 8.4% הולכים ללמוד הנדסה ואדריכלות, לעומת 20.1% מקרב הצעירים באשכולות 10-9. מקצועות עזר רפואיים לומדים 12.1% מאשכולות 2-1, לעומת 3.8% מקרב הצעירים באשכולות 10-9. חינוך והכשרה להוראה לומדים 30.7% מאשכולות 2-1, ורק 8.8% מקרב הצעירים באשכולות 10-9.</a:t>
            </a:r>
            <a:endParaRPr lang="en-US" sz="1200" kern="1200" dirty="0">
              <a:solidFill>
                <a:schemeClr val="tx1"/>
              </a:solidFill>
              <a:effectLst/>
              <a:latin typeface="+mn-lt"/>
              <a:ea typeface="+mn-ea"/>
              <a:cs typeface="+mn-cs"/>
            </a:endParaRPr>
          </a:p>
          <a:p>
            <a:pPr rtl="1"/>
            <a:r>
              <a:rPr lang="he-IL" sz="1200" kern="1200" dirty="0">
                <a:solidFill>
                  <a:schemeClr val="tx1"/>
                </a:solidFill>
                <a:effectLst/>
                <a:latin typeface="+mn-lt"/>
                <a:ea typeface="+mn-ea"/>
                <a:cs typeface="+mn-cs"/>
              </a:rPr>
              <a:t>ישנם גורמים רבים המשפיעים על סוג  ההשכלה ועל רמת ההשכלה הנרכשת על ידי הפרט במהלך חייו. מעבר לנתונים האישיים, כלומר לכישורים, אינטליגנציה וליכולת, גם רמת החיים והמצב הסוציו-אקונומי, מקום המגורים, התרבות, מעורבות ההורים והשכלת ההורים הינם גורמים המשפיעים על רמת ההשכלה הנרכשת. כדי לשבור את מעגל העוני, לא מספק להיכנס אל עולם ההשכלה הגבוהה, אלא גם ללמוד מקצועות שיובילו לתעסוקה מתגמלת עם שכר גבוה. במקרים רבים, המקצועות הללו סלקטיביים יותר, ולכן גם קשה יותר להתקבל אליהם. </a:t>
            </a:r>
            <a:endParaRPr lang="en-US" sz="1200" kern="1200" dirty="0">
              <a:solidFill>
                <a:schemeClr val="tx1"/>
              </a:solidFill>
              <a:effectLst/>
              <a:latin typeface="+mn-lt"/>
              <a:ea typeface="+mn-ea"/>
              <a:cs typeface="+mn-cs"/>
            </a:endParaRPr>
          </a:p>
          <a:p>
            <a:endParaRPr lang="he-IL" dirty="0"/>
          </a:p>
        </p:txBody>
      </p:sp>
      <p:sp>
        <p:nvSpPr>
          <p:cNvPr id="4" name="מציין מיקום של מספר שקופית 3"/>
          <p:cNvSpPr>
            <a:spLocks noGrp="1"/>
          </p:cNvSpPr>
          <p:nvPr>
            <p:ph type="sldNum" sz="quarter" idx="10"/>
          </p:nvPr>
        </p:nvSpPr>
        <p:spPr/>
        <p:txBody>
          <a:bodyPr/>
          <a:lstStyle/>
          <a:p>
            <a:fld id="{A71B8A13-B2EA-448F-A9C1-7EB08BB13058}" type="slidenum">
              <a:rPr lang="he-IL" smtClean="0"/>
              <a:t>4</a:t>
            </a:fld>
            <a:endParaRPr lang="he-IL"/>
          </a:p>
        </p:txBody>
      </p:sp>
    </p:spTree>
    <p:extLst>
      <p:ext uri="{BB962C8B-B14F-4D97-AF65-F5344CB8AC3E}">
        <p14:creationId xmlns:p14="http://schemas.microsoft.com/office/powerpoint/2010/main" val="2841596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71B8A13-B2EA-448F-A9C1-7EB08BB13058}" type="slidenum">
              <a:rPr lang="he-IL" smtClean="0"/>
              <a:t>5</a:t>
            </a:fld>
            <a:endParaRPr lang="he-IL"/>
          </a:p>
        </p:txBody>
      </p:sp>
    </p:spTree>
    <p:extLst>
      <p:ext uri="{BB962C8B-B14F-4D97-AF65-F5344CB8AC3E}">
        <p14:creationId xmlns:p14="http://schemas.microsoft.com/office/powerpoint/2010/main" val="2303363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A71B8A13-B2EA-448F-A9C1-7EB08BB13058}" type="slidenum">
              <a:rPr lang="he-IL" smtClean="0"/>
              <a:t>6</a:t>
            </a:fld>
            <a:endParaRPr lang="he-IL"/>
          </a:p>
        </p:txBody>
      </p:sp>
    </p:spTree>
    <p:extLst>
      <p:ext uri="{BB962C8B-B14F-4D97-AF65-F5344CB8AC3E}">
        <p14:creationId xmlns:p14="http://schemas.microsoft.com/office/powerpoint/2010/main" val="1354303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275878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3539192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4142155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1781722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2553637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4106912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752397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3479972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633796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1599437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F8057CDC-43EC-4CC2-98F7-72FD907BC83D}" type="datetimeFigureOut">
              <a:rPr lang="he-IL" smtClean="0"/>
              <a:t>ט"ז/כסלו/תשע"ח</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0192E80C-F582-43F8-B3A0-4E1E240C4EE4}" type="slidenum">
              <a:rPr lang="he-IL" smtClean="0"/>
              <a:t>‹#›</a:t>
            </a:fld>
            <a:endParaRPr lang="he-IL"/>
          </a:p>
        </p:txBody>
      </p:sp>
    </p:spTree>
    <p:extLst>
      <p:ext uri="{BB962C8B-B14F-4D97-AF65-F5344CB8AC3E}">
        <p14:creationId xmlns:p14="http://schemas.microsoft.com/office/powerpoint/2010/main" val="2745470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F8057CDC-43EC-4CC2-98F7-72FD907BC83D}" type="datetimeFigureOut">
              <a:rPr lang="he-IL" smtClean="0"/>
              <a:t>ט"ז/כסלו/תשע"ח</a:t>
            </a:fld>
            <a:endParaRPr lang="he-IL"/>
          </a:p>
        </p:txBody>
      </p:sp>
      <p:sp>
        <p:nvSpPr>
          <p:cNvPr id="5" name="מציין מיקום של כותרת תחתונה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192E80C-F582-43F8-B3A0-4E1E240C4EE4}" type="slidenum">
              <a:rPr lang="he-IL" smtClean="0"/>
              <a:t>‹#›</a:t>
            </a:fld>
            <a:endParaRPr lang="he-IL"/>
          </a:p>
        </p:txBody>
      </p:sp>
    </p:spTree>
    <p:extLst>
      <p:ext uri="{BB962C8B-B14F-4D97-AF65-F5344CB8AC3E}">
        <p14:creationId xmlns:p14="http://schemas.microsoft.com/office/powerpoint/2010/main" val="4237570736"/>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0" y="0"/>
            <a:ext cx="12192000" cy="6858000"/>
          </a:xfrm>
          <a:prstGeom prst="rect">
            <a:avLst/>
          </a:prstGeom>
          <a:solidFill>
            <a:srgbClr val="6B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5" name="תמונה 4">
            <a:extLst>
              <a:ext uri="{FF2B5EF4-FFF2-40B4-BE49-F238E27FC236}">
                <a16:creationId xmlns:a16="http://schemas.microsoft.com/office/drawing/2014/main" xmlns="" id="{9CE9F172-DB36-4FC8-A603-6C836088FB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1277" y="136832"/>
            <a:ext cx="1147777" cy="821813"/>
          </a:xfrm>
          <a:prstGeom prst="rect">
            <a:avLst/>
          </a:prstGeom>
        </p:spPr>
      </p:pic>
      <p:sp>
        <p:nvSpPr>
          <p:cNvPr id="7" name="כותרת 1"/>
          <p:cNvSpPr>
            <a:spLocks noGrp="1"/>
          </p:cNvSpPr>
          <p:nvPr>
            <p:ph type="ctrTitle"/>
          </p:nvPr>
        </p:nvSpPr>
        <p:spPr>
          <a:xfrm>
            <a:off x="1524000" y="2812640"/>
            <a:ext cx="9144000" cy="1232720"/>
          </a:xfr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noAutofit/>
          </a:bodyPr>
          <a:lstStyle/>
          <a:p>
            <a:r>
              <a:rPr lang="he-IL" sz="4000" b="1" dirty="0">
                <a:solidFill>
                  <a:srgbClr val="2C144F"/>
                </a:solidFill>
                <a:latin typeface="David" panose="020E0502060401010101" pitchFamily="34" charset="-79"/>
                <a:cs typeface="David" panose="020E0502060401010101" pitchFamily="34" charset="-79"/>
              </a:rPr>
              <a:t>מדוע דרושה תכנית רב שנתית להנגשת ההשכלה הגבוהה ליוצאי הפריפריה החברתית</a:t>
            </a:r>
            <a:endParaRPr lang="en-US" sz="4000" dirty="0">
              <a:solidFill>
                <a:srgbClr val="2C144F"/>
              </a:solidFill>
              <a:latin typeface="David" panose="020E0502060401010101" pitchFamily="34" charset="-79"/>
              <a:cs typeface="David" panose="020E0502060401010101" pitchFamily="34" charset="-79"/>
            </a:endParaRPr>
          </a:p>
        </p:txBody>
      </p:sp>
      <p:sp>
        <p:nvSpPr>
          <p:cNvPr id="2" name="TextBox 1">
            <a:extLst>
              <a:ext uri="{FF2B5EF4-FFF2-40B4-BE49-F238E27FC236}">
                <a16:creationId xmlns:a16="http://schemas.microsoft.com/office/drawing/2014/main" xmlns="" id="{59B83DFC-0B1D-4687-99C6-E665EF1EEEA1}"/>
              </a:ext>
            </a:extLst>
          </p:cNvPr>
          <p:cNvSpPr txBox="1"/>
          <p:nvPr/>
        </p:nvSpPr>
        <p:spPr>
          <a:xfrm>
            <a:off x="4229100" y="6253842"/>
            <a:ext cx="3331028" cy="369332"/>
          </a:xfrm>
          <a:prstGeom prst="rect">
            <a:avLst/>
          </a:prstGeom>
          <a:noFill/>
        </p:spPr>
        <p:txBody>
          <a:bodyPr wrap="square" rtlCol="0">
            <a:spAutoFit/>
          </a:bodyPr>
          <a:lstStyle/>
          <a:p>
            <a:r>
              <a:rPr lang="he-IL" dirty="0">
                <a:latin typeface="David" panose="020E0502060401010101" pitchFamily="34" charset="-79"/>
                <a:cs typeface="David" panose="020E0502060401010101" pitchFamily="34" charset="-79"/>
              </a:rPr>
              <a:t>הועדה לצדק חלוקתי 18.12.2017 </a:t>
            </a:r>
            <a:endParaRPr lang="en-US"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42888373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524000" y="419100"/>
            <a:ext cx="9144000" cy="1232720"/>
          </a:xfrm>
          <a:solidFill>
            <a:srgbClr val="5AB782"/>
          </a:solidFill>
        </p:spPr>
        <p:txBody>
          <a:bodyPr>
            <a:noAutofit/>
          </a:bodyPr>
          <a:lstStyle/>
          <a:p>
            <a:r>
              <a:rPr lang="he-IL" sz="2400" b="1" dirty="0">
                <a:latin typeface="David" panose="020E0502060401010101" pitchFamily="34" charset="-79"/>
                <a:cs typeface="David" panose="020E0502060401010101" pitchFamily="34" charset="-79"/>
              </a:rPr>
              <a:t>81% מהצעירים מיישובים החזקים לומדים באקדמיה, לעומת  22% בלבד מהצעירים מהיישובים החלשים</a:t>
            </a:r>
            <a:r>
              <a:rPr lang="en-US" sz="2400" dirty="0">
                <a:latin typeface="David" panose="020E0502060401010101" pitchFamily="34" charset="-79"/>
                <a:cs typeface="David" panose="020E0502060401010101" pitchFamily="34" charset="-79"/>
              </a:rPr>
              <a:t/>
            </a:r>
            <a:br>
              <a:rPr lang="en-US" sz="2400" dirty="0">
                <a:latin typeface="David" panose="020E0502060401010101" pitchFamily="34" charset="-79"/>
                <a:cs typeface="David" panose="020E0502060401010101" pitchFamily="34" charset="-79"/>
              </a:rPr>
            </a:br>
            <a:r>
              <a:rPr lang="en-US" sz="2400" dirty="0">
                <a:latin typeface="David" panose="020E0502060401010101" pitchFamily="34" charset="-79"/>
                <a:cs typeface="David" panose="020E0502060401010101" pitchFamily="34" charset="-79"/>
              </a:rPr>
              <a:t> </a:t>
            </a:r>
          </a:p>
        </p:txBody>
      </p:sp>
      <p:sp>
        <p:nvSpPr>
          <p:cNvPr id="3" name="כותרת משנה 2"/>
          <p:cNvSpPr>
            <a:spLocks noGrp="1"/>
          </p:cNvSpPr>
          <p:nvPr>
            <p:ph type="subTitle" idx="1"/>
          </p:nvPr>
        </p:nvSpPr>
        <p:spPr>
          <a:xfrm>
            <a:off x="1195614" y="6301476"/>
            <a:ext cx="9144000" cy="373062"/>
          </a:xfrm>
        </p:spPr>
        <p:txBody>
          <a:bodyPr>
            <a:normAutofit/>
          </a:bodyPr>
          <a:lstStyle/>
          <a:p>
            <a:r>
              <a:rPr lang="he-IL" sz="1400" dirty="0"/>
              <a:t>נתונים: מרכז המחקר והמידע של הכנסת לנתוני </a:t>
            </a:r>
            <a:r>
              <a:rPr lang="he-IL" sz="1400" dirty="0" err="1"/>
              <a:t>הלמ"ס</a:t>
            </a:r>
            <a:r>
              <a:rPr lang="he-IL" sz="1400" dirty="0"/>
              <a:t>.</a:t>
            </a:r>
          </a:p>
        </p:txBody>
      </p:sp>
      <p:pic>
        <p:nvPicPr>
          <p:cNvPr id="5" name="תמונה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0067" y="2123768"/>
            <a:ext cx="7751865" cy="4030970"/>
          </a:xfrm>
          <a:prstGeom prst="rect">
            <a:avLst/>
          </a:prstGeom>
        </p:spPr>
      </p:pic>
      <p:pic>
        <p:nvPicPr>
          <p:cNvPr id="6" name="תמונה 5">
            <a:extLst>
              <a:ext uri="{FF2B5EF4-FFF2-40B4-BE49-F238E27FC236}">
                <a16:creationId xmlns:a16="http://schemas.microsoft.com/office/drawing/2014/main" xmlns="" id="{9CE9F172-DB36-4FC8-A603-6C836088FB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51277" y="136832"/>
            <a:ext cx="1147777" cy="821813"/>
          </a:xfrm>
          <a:prstGeom prst="rect">
            <a:avLst/>
          </a:prstGeom>
        </p:spPr>
      </p:pic>
    </p:spTree>
    <p:extLst>
      <p:ext uri="{BB962C8B-B14F-4D97-AF65-F5344CB8AC3E}">
        <p14:creationId xmlns:p14="http://schemas.microsoft.com/office/powerpoint/2010/main" val="11249469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1086055" y="6484938"/>
            <a:ext cx="9144000" cy="373062"/>
          </a:xfrm>
        </p:spPr>
        <p:txBody>
          <a:bodyPr>
            <a:normAutofit/>
          </a:bodyPr>
          <a:lstStyle/>
          <a:p>
            <a:r>
              <a:rPr lang="he-IL" sz="1400" dirty="0"/>
              <a:t>נתונים: מרכז המחקר והמידע של הכנסת לנתוני </a:t>
            </a:r>
            <a:r>
              <a:rPr lang="he-IL" sz="1400" dirty="0" err="1"/>
              <a:t>הלמ"ס</a:t>
            </a:r>
            <a:r>
              <a:rPr lang="he-IL" sz="1400" dirty="0"/>
              <a:t>.</a:t>
            </a:r>
          </a:p>
        </p:txBody>
      </p:sp>
      <p:pic>
        <p:nvPicPr>
          <p:cNvPr id="4" name="תמונה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9994" y="1869723"/>
            <a:ext cx="8234666" cy="4397311"/>
          </a:xfrm>
          <a:prstGeom prst="rect">
            <a:avLst/>
          </a:prstGeom>
        </p:spPr>
      </p:pic>
      <p:sp>
        <p:nvSpPr>
          <p:cNvPr id="7" name="כותרת 1"/>
          <p:cNvSpPr>
            <a:spLocks noGrp="1"/>
          </p:cNvSpPr>
          <p:nvPr>
            <p:ph type="ctrTitle"/>
          </p:nvPr>
        </p:nvSpPr>
        <p:spPr>
          <a:xfrm>
            <a:off x="1086055" y="419100"/>
            <a:ext cx="9581945" cy="1099457"/>
          </a:xfrm>
          <a:solidFill>
            <a:srgbClr val="449191"/>
          </a:solidFill>
        </p:spPr>
        <p:txBody>
          <a:bodyPr anchor="ctr">
            <a:noAutofit/>
          </a:bodyPr>
          <a:lstStyle/>
          <a:p>
            <a:r>
              <a:rPr lang="he-IL" sz="2400" b="1" dirty="0">
                <a:latin typeface="David" panose="020E0502060401010101" pitchFamily="34" charset="-79"/>
                <a:cs typeface="David" panose="020E0502060401010101" pitchFamily="34" charset="-79"/>
              </a:rPr>
              <a:t>סטודנטים מרקע חזק נוטים ללמוד באוניברסיטאות יותר מסטודנטים מרקע חלש</a:t>
            </a:r>
            <a:endParaRPr lang="en-US" sz="2400" dirty="0">
              <a:latin typeface="David" panose="020E0502060401010101" pitchFamily="34" charset="-79"/>
              <a:cs typeface="David" panose="020E0502060401010101" pitchFamily="34" charset="-79"/>
            </a:endParaRPr>
          </a:p>
        </p:txBody>
      </p:sp>
      <p:pic>
        <p:nvPicPr>
          <p:cNvPr id="8" name="תמונה 7">
            <a:extLst>
              <a:ext uri="{FF2B5EF4-FFF2-40B4-BE49-F238E27FC236}">
                <a16:creationId xmlns:a16="http://schemas.microsoft.com/office/drawing/2014/main" xmlns="" id="{9CE9F172-DB36-4FC8-A603-6C836088FB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51277" y="151581"/>
            <a:ext cx="1147777" cy="821813"/>
          </a:xfrm>
          <a:prstGeom prst="rect">
            <a:avLst/>
          </a:prstGeom>
        </p:spPr>
      </p:pic>
    </p:spTree>
    <p:extLst>
      <p:ext uri="{BB962C8B-B14F-4D97-AF65-F5344CB8AC3E}">
        <p14:creationId xmlns:p14="http://schemas.microsoft.com/office/powerpoint/2010/main" val="1938545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086055" y="419100"/>
            <a:ext cx="9581945" cy="1184863"/>
          </a:xfrm>
          <a:solidFill>
            <a:srgbClr val="9098CD"/>
          </a:solidFill>
        </p:spPr>
        <p:txBody>
          <a:bodyPr anchor="ctr">
            <a:noAutofit/>
          </a:bodyPr>
          <a:lstStyle/>
          <a:p>
            <a:r>
              <a:rPr lang="he-IL" sz="2400" b="1" dirty="0">
                <a:latin typeface="David" panose="020E0502060401010101" pitchFamily="34" charset="-79"/>
                <a:cs typeface="David" panose="020E0502060401010101" pitchFamily="34" charset="-79"/>
              </a:rPr>
              <a:t>מי שחזק מתחזק ומי שחלש - נחלש? התפלגות תחומי הלימוד מעידה על מגמה מדאיגה</a:t>
            </a:r>
            <a:endParaRPr lang="en-US" sz="2400" dirty="0">
              <a:latin typeface="David" panose="020E0502060401010101" pitchFamily="34" charset="-79"/>
              <a:cs typeface="David" panose="020E0502060401010101" pitchFamily="34" charset="-79"/>
            </a:endParaRPr>
          </a:p>
        </p:txBody>
      </p:sp>
      <p:pic>
        <p:nvPicPr>
          <p:cNvPr id="4" name="תמונה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112" y="1899343"/>
            <a:ext cx="7825248" cy="4585595"/>
          </a:xfrm>
          <a:prstGeom prst="rect">
            <a:avLst/>
          </a:prstGeom>
        </p:spPr>
      </p:pic>
      <p:sp>
        <p:nvSpPr>
          <p:cNvPr id="7" name="מלבן 6"/>
          <p:cNvSpPr/>
          <p:nvPr/>
        </p:nvSpPr>
        <p:spPr>
          <a:xfrm>
            <a:off x="9169433" y="2139241"/>
            <a:ext cx="1681844" cy="4154984"/>
          </a:xfrm>
          <a:prstGeom prst="rect">
            <a:avLst/>
          </a:prstGeom>
          <a:solidFill>
            <a:srgbClr val="C276B1"/>
          </a:solidFill>
        </p:spPr>
        <p:txBody>
          <a:bodyPr wrap="square">
            <a:spAutoFit/>
          </a:bodyPr>
          <a:lstStyle/>
          <a:p>
            <a:r>
              <a:rPr lang="he-IL" sz="2400" dirty="0">
                <a:latin typeface="David" panose="020E0502060401010101" pitchFamily="34" charset="-79"/>
                <a:cs typeface="David" panose="020E0502060401010101" pitchFamily="34" charset="-79"/>
              </a:rPr>
              <a:t>מקרב אשכולות 2-1, רק 8.4% הולכים ללמוד הנדסה ואדריכלות, לעומת 20.1% מקרב הצעירים באשכולות 10-9. </a:t>
            </a:r>
          </a:p>
        </p:txBody>
      </p:sp>
      <p:pic>
        <p:nvPicPr>
          <p:cNvPr id="8" name="תמונה 7">
            <a:extLst>
              <a:ext uri="{FF2B5EF4-FFF2-40B4-BE49-F238E27FC236}">
                <a16:creationId xmlns:a16="http://schemas.microsoft.com/office/drawing/2014/main" xmlns="" id="{9CE9F172-DB36-4FC8-A603-6C836088FB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51277" y="151581"/>
            <a:ext cx="1147777" cy="821813"/>
          </a:xfrm>
          <a:prstGeom prst="rect">
            <a:avLst/>
          </a:prstGeom>
        </p:spPr>
      </p:pic>
      <p:sp>
        <p:nvSpPr>
          <p:cNvPr id="6" name="כותרת משנה 2"/>
          <p:cNvSpPr>
            <a:spLocks noGrp="1"/>
          </p:cNvSpPr>
          <p:nvPr>
            <p:ph type="subTitle" idx="1"/>
          </p:nvPr>
        </p:nvSpPr>
        <p:spPr>
          <a:xfrm>
            <a:off x="1086055" y="6484938"/>
            <a:ext cx="9144000" cy="373062"/>
          </a:xfrm>
        </p:spPr>
        <p:txBody>
          <a:bodyPr>
            <a:normAutofit/>
          </a:bodyPr>
          <a:lstStyle/>
          <a:p>
            <a:r>
              <a:rPr lang="he-IL" sz="1400" dirty="0"/>
              <a:t>נתונים: מרכז המחקר והמידע של הכנסת לנתוני </a:t>
            </a:r>
            <a:r>
              <a:rPr lang="he-IL" sz="1400" dirty="0" err="1"/>
              <a:t>הלמ"ס</a:t>
            </a:r>
            <a:r>
              <a:rPr lang="he-IL" sz="1400" dirty="0"/>
              <a:t>.</a:t>
            </a:r>
          </a:p>
        </p:txBody>
      </p:sp>
    </p:spTree>
    <p:extLst>
      <p:ext uri="{BB962C8B-B14F-4D97-AF65-F5344CB8AC3E}">
        <p14:creationId xmlns:p14="http://schemas.microsoft.com/office/powerpoint/2010/main" val="1121535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665514" y="419100"/>
            <a:ext cx="9002485" cy="1524000"/>
          </a:xfrm>
          <a:solidFill>
            <a:srgbClr val="832070"/>
          </a:solidFill>
        </p:spPr>
        <p:txBody>
          <a:bodyPr anchor="ctr">
            <a:noAutofit/>
          </a:bodyPr>
          <a:lstStyle/>
          <a:p>
            <a:r>
              <a:rPr lang="he-IL" sz="2800" b="1" u="sng" dirty="0">
                <a:latin typeface="David" panose="020E0502060401010101" pitchFamily="34" charset="-79"/>
                <a:cs typeface="David" panose="020E0502060401010101" pitchFamily="34" charset="-79"/>
              </a:rPr>
              <a:t>למרות כל זאת אין כיום תכנית הוליסטית </a:t>
            </a:r>
            <a:r>
              <a:rPr lang="he-IL" sz="2800" b="1" u="sng" dirty="0" err="1">
                <a:latin typeface="David" panose="020E0502060401010101" pitchFamily="34" charset="-79"/>
                <a:cs typeface="David" panose="020E0502060401010101" pitchFamily="34" charset="-79"/>
              </a:rPr>
              <a:t>במל"ג</a:t>
            </a:r>
            <a:r>
              <a:rPr lang="he-IL" sz="2800" b="1" u="sng" dirty="0">
                <a:latin typeface="David" panose="020E0502060401010101" pitchFamily="34" charset="-79"/>
                <a:cs typeface="David" panose="020E0502060401010101" pitchFamily="34" charset="-79"/>
              </a:rPr>
              <a:t>, או בשום משרד אחר לשינוי המצב!</a:t>
            </a:r>
            <a:endParaRPr lang="en-US" sz="2800" u="sng" dirty="0">
              <a:latin typeface="David" panose="020E0502060401010101" pitchFamily="34" charset="-79"/>
              <a:cs typeface="David" panose="020E0502060401010101" pitchFamily="34" charset="-79"/>
            </a:endParaRPr>
          </a:p>
        </p:txBody>
      </p:sp>
      <p:pic>
        <p:nvPicPr>
          <p:cNvPr id="6" name="תמונה 5">
            <a:extLst>
              <a:ext uri="{FF2B5EF4-FFF2-40B4-BE49-F238E27FC236}">
                <a16:creationId xmlns:a16="http://schemas.microsoft.com/office/drawing/2014/main" xmlns="" id="{9CE9F172-DB36-4FC8-A603-6C836088FB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51277" y="136832"/>
            <a:ext cx="1147777" cy="821813"/>
          </a:xfrm>
          <a:prstGeom prst="rect">
            <a:avLst/>
          </a:prstGeom>
        </p:spPr>
      </p:pic>
      <p:sp>
        <p:nvSpPr>
          <p:cNvPr id="10" name="מלבן 9"/>
          <p:cNvSpPr/>
          <p:nvPr/>
        </p:nvSpPr>
        <p:spPr>
          <a:xfrm>
            <a:off x="1524000" y="5173589"/>
            <a:ext cx="9144000" cy="1154162"/>
          </a:xfrm>
          <a:prstGeom prst="rect">
            <a:avLst/>
          </a:prstGeom>
        </p:spPr>
        <p:txBody>
          <a:bodyPr wrap="square" anchor="ctr">
            <a:spAutoFit/>
          </a:bodyPr>
          <a:lstStyle/>
          <a:p>
            <a:pPr marL="342900" indent="-342900">
              <a:lnSpc>
                <a:spcPct val="150000"/>
              </a:lnSpc>
              <a:spcBef>
                <a:spcPts val="600"/>
              </a:spcBef>
              <a:spcAft>
                <a:spcPts val="600"/>
              </a:spcAft>
              <a:buFont typeface="Arial" panose="020B0604020202020204" pitchFamily="34" charset="0"/>
              <a:buChar char="•"/>
            </a:pPr>
            <a:r>
              <a:rPr lang="he-IL" sz="2400" b="1" dirty="0">
                <a:latin typeface="David" panose="020E0502060401010101" pitchFamily="34" charset="-79"/>
                <a:cs typeface="David" panose="020E0502060401010101" pitchFamily="34" charset="-79"/>
              </a:rPr>
              <a:t>תכנית חומש </a:t>
            </a:r>
            <a:r>
              <a:rPr lang="he-IL" sz="2400" b="1" dirty="0" err="1">
                <a:latin typeface="David" panose="020E0502060401010101" pitchFamily="34" charset="-79"/>
                <a:cs typeface="David" panose="020E0502060401010101" pitchFamily="34" charset="-79"/>
              </a:rPr>
              <a:t>מל"גית</a:t>
            </a:r>
            <a:r>
              <a:rPr lang="he-IL" sz="2400" b="1" dirty="0">
                <a:latin typeface="David" panose="020E0502060401010101" pitchFamily="34" charset="-79"/>
                <a:cs typeface="David" panose="020E0502060401010101" pitchFamily="34" charset="-79"/>
              </a:rPr>
              <a:t> היא הכרחית אבל לא מספיקה - יש צורך להשקעה ארוכת טווח בחינוך ובתעודת בגרות איכותית. </a:t>
            </a:r>
          </a:p>
        </p:txBody>
      </p:sp>
      <p:sp>
        <p:nvSpPr>
          <p:cNvPr id="5" name="מלבן 4"/>
          <p:cNvSpPr/>
          <p:nvPr/>
        </p:nvSpPr>
        <p:spPr>
          <a:xfrm>
            <a:off x="1524000" y="2667030"/>
            <a:ext cx="9144000" cy="600164"/>
          </a:xfrm>
          <a:prstGeom prst="rect">
            <a:avLst/>
          </a:prstGeom>
        </p:spPr>
        <p:txBody>
          <a:bodyPr wrap="square" anchor="ctr">
            <a:spAutoFit/>
          </a:bodyPr>
          <a:lstStyle/>
          <a:p>
            <a:pPr marL="342900" indent="-342900">
              <a:lnSpc>
                <a:spcPct val="150000"/>
              </a:lnSpc>
              <a:spcBef>
                <a:spcPts val="600"/>
              </a:spcBef>
              <a:spcAft>
                <a:spcPts val="600"/>
              </a:spcAft>
              <a:buFont typeface="Arial" panose="020B0604020202020204" pitchFamily="34" charset="0"/>
              <a:buChar char="•"/>
            </a:pPr>
            <a:r>
              <a:rPr lang="he-IL" sz="2400" b="1" dirty="0">
                <a:latin typeface="David" panose="020E0502060401010101" pitchFamily="34" charset="-79"/>
                <a:cs typeface="David" panose="020E0502060401010101" pitchFamily="34" charset="-79"/>
              </a:rPr>
              <a:t>אין מענה במהלך הלימודים ופעולות למניעת נשירה</a:t>
            </a:r>
          </a:p>
        </p:txBody>
      </p:sp>
      <p:sp>
        <p:nvSpPr>
          <p:cNvPr id="7" name="מלבן 6"/>
          <p:cNvSpPr/>
          <p:nvPr/>
        </p:nvSpPr>
        <p:spPr>
          <a:xfrm>
            <a:off x="1524000" y="3419263"/>
            <a:ext cx="9144000" cy="1154162"/>
          </a:xfrm>
          <a:prstGeom prst="rect">
            <a:avLst/>
          </a:prstGeom>
        </p:spPr>
        <p:txBody>
          <a:bodyPr wrap="square" anchor="ctr">
            <a:spAutoFit/>
          </a:bodyPr>
          <a:lstStyle/>
          <a:p>
            <a:pPr marL="342900" indent="-342900">
              <a:lnSpc>
                <a:spcPct val="150000"/>
              </a:lnSpc>
              <a:spcBef>
                <a:spcPts val="600"/>
              </a:spcBef>
              <a:spcAft>
                <a:spcPts val="600"/>
              </a:spcAft>
              <a:buFont typeface="Arial" panose="020B0604020202020204" pitchFamily="34" charset="0"/>
              <a:buChar char="•"/>
            </a:pPr>
            <a:r>
              <a:rPr lang="he-IL" sz="2400" b="1" dirty="0">
                <a:latin typeface="David" panose="020E0502060401010101" pitchFamily="34" charset="-79"/>
                <a:cs typeface="David" panose="020E0502060401010101" pitchFamily="34" charset="-79"/>
              </a:rPr>
              <a:t>התקציבים המופנים כיום ליוצאי פריפריה מזעריים ביחס לתכניות עבור אוכלוסיות אחרות שהוגדרו "אוכלוסיות יעד"</a:t>
            </a:r>
          </a:p>
        </p:txBody>
      </p:sp>
      <p:sp>
        <p:nvSpPr>
          <p:cNvPr id="8" name="מלבן 7"/>
          <p:cNvSpPr/>
          <p:nvPr/>
        </p:nvSpPr>
        <p:spPr>
          <a:xfrm>
            <a:off x="1524000" y="4573425"/>
            <a:ext cx="9144000" cy="600164"/>
          </a:xfrm>
          <a:prstGeom prst="rect">
            <a:avLst/>
          </a:prstGeom>
        </p:spPr>
        <p:txBody>
          <a:bodyPr wrap="square" anchor="ctr">
            <a:spAutoFit/>
          </a:bodyPr>
          <a:lstStyle/>
          <a:p>
            <a:pPr marL="342900" indent="-342900">
              <a:lnSpc>
                <a:spcPct val="150000"/>
              </a:lnSpc>
              <a:spcBef>
                <a:spcPts val="600"/>
              </a:spcBef>
              <a:spcAft>
                <a:spcPts val="600"/>
              </a:spcAft>
              <a:buFont typeface="Arial" panose="020B0604020202020204" pitchFamily="34" charset="0"/>
              <a:buChar char="•"/>
            </a:pPr>
            <a:r>
              <a:rPr lang="he-IL" sz="2400" b="1" dirty="0">
                <a:latin typeface="David" panose="020E0502060401010101" pitchFamily="34" charset="-79"/>
                <a:cs typeface="David" panose="020E0502060401010101" pitchFamily="34" charset="-79"/>
              </a:rPr>
              <a:t>הנושא נידון בפורום רבים וטרם קיבל מענה על אף ההסכמה על הצורך </a:t>
            </a:r>
          </a:p>
        </p:txBody>
      </p:sp>
    </p:spTree>
    <p:extLst>
      <p:ext uri="{BB962C8B-B14F-4D97-AF65-F5344CB8AC3E}">
        <p14:creationId xmlns:p14="http://schemas.microsoft.com/office/powerpoint/2010/main" val="622450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524000" y="419100"/>
            <a:ext cx="9144000" cy="1232720"/>
          </a:xfrm>
          <a:solidFill>
            <a:srgbClr val="6BC9C9"/>
          </a:solidFill>
        </p:spPr>
        <p:txBody>
          <a:bodyPr anchor="ctr">
            <a:noAutofit/>
          </a:bodyPr>
          <a:lstStyle/>
          <a:p>
            <a:r>
              <a:rPr lang="he-IL" sz="2400" b="1" dirty="0">
                <a:latin typeface="David" panose="020E0502060401010101" pitchFamily="34" charset="-79"/>
                <a:cs typeface="David" panose="020E0502060401010101" pitchFamily="34" charset="-79"/>
              </a:rPr>
              <a:t>המלצות ההתאחדות</a:t>
            </a:r>
            <a:endParaRPr lang="en-US" sz="2400" dirty="0">
              <a:latin typeface="David" panose="020E0502060401010101" pitchFamily="34" charset="-79"/>
              <a:cs typeface="David" panose="020E0502060401010101" pitchFamily="34" charset="-79"/>
            </a:endParaRPr>
          </a:p>
        </p:txBody>
      </p:sp>
      <p:pic>
        <p:nvPicPr>
          <p:cNvPr id="6" name="תמונה 5">
            <a:extLst>
              <a:ext uri="{FF2B5EF4-FFF2-40B4-BE49-F238E27FC236}">
                <a16:creationId xmlns:a16="http://schemas.microsoft.com/office/drawing/2014/main" xmlns="" id="{9CE9F172-DB36-4FC8-A603-6C836088FB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51277" y="136832"/>
            <a:ext cx="1147777" cy="821813"/>
          </a:xfrm>
          <a:prstGeom prst="rect">
            <a:avLst/>
          </a:prstGeom>
        </p:spPr>
      </p:pic>
      <p:sp>
        <p:nvSpPr>
          <p:cNvPr id="10" name="מלבן 9"/>
          <p:cNvSpPr/>
          <p:nvPr/>
        </p:nvSpPr>
        <p:spPr>
          <a:xfrm>
            <a:off x="1524000" y="1827971"/>
            <a:ext cx="9144000" cy="4539704"/>
          </a:xfrm>
          <a:prstGeom prst="rect">
            <a:avLst/>
          </a:prstGeom>
        </p:spPr>
        <p:txBody>
          <a:bodyPr wrap="square" anchor="ctr">
            <a:spAutoFit/>
          </a:bodyPr>
          <a:lstStyle/>
          <a:p>
            <a:pPr marL="342900" indent="-342900">
              <a:lnSpc>
                <a:spcPct val="150000"/>
              </a:lnSpc>
              <a:spcBef>
                <a:spcPts val="600"/>
              </a:spcBef>
              <a:spcAft>
                <a:spcPts val="600"/>
              </a:spcAft>
              <a:buFont typeface="+mj-lt"/>
              <a:buAutoNum type="arabicPeriod"/>
            </a:pPr>
            <a:r>
              <a:rPr lang="he-IL" sz="2400" b="1" dirty="0">
                <a:latin typeface="David" panose="020E0502060401010101" pitchFamily="34" charset="-79"/>
                <a:cs typeface="David" panose="020E0502060401010101" pitchFamily="34" charset="-79"/>
              </a:rPr>
              <a:t>הקמת וועדה ויציאה למהלך בניית תכנית חומש ליוצאי פריפריה</a:t>
            </a:r>
          </a:p>
          <a:p>
            <a:pPr marL="342900" indent="-342900">
              <a:lnSpc>
                <a:spcPct val="150000"/>
              </a:lnSpc>
              <a:spcBef>
                <a:spcPts val="600"/>
              </a:spcBef>
              <a:spcAft>
                <a:spcPts val="600"/>
              </a:spcAft>
              <a:buFont typeface="+mj-lt"/>
              <a:buAutoNum type="arabicPeriod"/>
            </a:pPr>
            <a:r>
              <a:rPr lang="he-IL" sz="2400" b="1" dirty="0">
                <a:latin typeface="David" panose="020E0502060401010101" pitchFamily="34" charset="-79"/>
                <a:cs typeface="David" panose="020E0502060401010101" pitchFamily="34" charset="-79"/>
              </a:rPr>
              <a:t>קיום מנגנון ליווי במוסדות האקדמיים למניעת נשירה</a:t>
            </a:r>
          </a:p>
          <a:p>
            <a:pPr marL="342900" indent="-342900">
              <a:lnSpc>
                <a:spcPct val="150000"/>
              </a:lnSpc>
              <a:spcBef>
                <a:spcPts val="600"/>
              </a:spcBef>
              <a:spcAft>
                <a:spcPts val="600"/>
              </a:spcAft>
              <a:buFont typeface="+mj-lt"/>
              <a:buAutoNum type="arabicPeriod"/>
            </a:pPr>
            <a:r>
              <a:rPr lang="he-IL" sz="2400" b="1" dirty="0">
                <a:latin typeface="David" panose="020E0502060401010101" pitchFamily="34" charset="-79"/>
                <a:cs typeface="David" panose="020E0502060401010101" pitchFamily="34" charset="-79"/>
              </a:rPr>
              <a:t>תקצוב מוסדות עבור סטודנטים יוצאי פריפריה בהתאם ליעדים מדידים</a:t>
            </a:r>
          </a:p>
          <a:p>
            <a:pPr marL="342900" indent="-342900">
              <a:lnSpc>
                <a:spcPct val="150000"/>
              </a:lnSpc>
              <a:spcBef>
                <a:spcPts val="600"/>
              </a:spcBef>
              <a:spcAft>
                <a:spcPts val="600"/>
              </a:spcAft>
              <a:buFont typeface="+mj-lt"/>
              <a:buAutoNum type="arabicPeriod"/>
            </a:pPr>
            <a:r>
              <a:rPr lang="he-IL" sz="2400" b="1" dirty="0">
                <a:latin typeface="David" panose="020E0502060401010101" pitchFamily="34" charset="-79"/>
                <a:cs typeface="David" panose="020E0502060401010101" pitchFamily="34" charset="-79"/>
              </a:rPr>
              <a:t>בניית תכנית מלגות והצטיינות ייחודיות לעידוד תחומי לימוד בהם יש ייצוג חסר משמעותי</a:t>
            </a:r>
          </a:p>
          <a:p>
            <a:pPr marL="342900" indent="-342900">
              <a:lnSpc>
                <a:spcPct val="150000"/>
              </a:lnSpc>
              <a:spcBef>
                <a:spcPts val="600"/>
              </a:spcBef>
              <a:spcAft>
                <a:spcPts val="600"/>
              </a:spcAft>
              <a:buFont typeface="+mj-lt"/>
              <a:buAutoNum type="arabicPeriod"/>
            </a:pPr>
            <a:r>
              <a:rPr lang="he-IL" sz="2400" b="1" dirty="0">
                <a:latin typeface="David" panose="020E0502060401010101" pitchFamily="34" charset="-79"/>
                <a:cs typeface="David" panose="020E0502060401010101" pitchFamily="34" charset="-79"/>
              </a:rPr>
              <a:t>במקביל יש לחזק את ההשקעה ארוכת הטווח בחינוך בבתי הספר שבאזורי העדיפות </a:t>
            </a:r>
          </a:p>
        </p:txBody>
      </p:sp>
    </p:spTree>
    <p:extLst>
      <p:ext uri="{BB962C8B-B14F-4D97-AF65-F5344CB8AC3E}">
        <p14:creationId xmlns:p14="http://schemas.microsoft.com/office/powerpoint/2010/main" val="374699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a:extLst>
              <a:ext uri="{FF2B5EF4-FFF2-40B4-BE49-F238E27FC236}">
                <a16:creationId xmlns:a16="http://schemas.microsoft.com/office/drawing/2014/main" xmlns="" id="{3775D917-EADB-4A8F-8F20-1BCCC71C0125}"/>
              </a:ext>
            </a:extLst>
          </p:cNvPr>
          <p:cNvPicPr>
            <a:picLocks noChangeAspect="1"/>
          </p:cNvPicPr>
          <p:nvPr/>
        </p:nvPicPr>
        <p:blipFill>
          <a:blip r:embed="rId2"/>
          <a:stretch>
            <a:fillRect/>
          </a:stretch>
        </p:blipFill>
        <p:spPr>
          <a:xfrm>
            <a:off x="0" y="0"/>
            <a:ext cx="12182475" cy="6762750"/>
          </a:xfrm>
          <a:prstGeom prst="rect">
            <a:avLst/>
          </a:prstGeom>
        </p:spPr>
      </p:pic>
    </p:spTree>
    <p:extLst>
      <p:ext uri="{BB962C8B-B14F-4D97-AF65-F5344CB8AC3E}">
        <p14:creationId xmlns:p14="http://schemas.microsoft.com/office/powerpoint/2010/main" val="1959556569"/>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FB4B29-7A16-416A-B1B8-FE7DD7A53B0C}"/>
</file>

<file path=customXml/itemProps2.xml><?xml version="1.0" encoding="utf-8"?>
<ds:datastoreItem xmlns:ds="http://schemas.openxmlformats.org/officeDocument/2006/customXml" ds:itemID="{B2FE95AD-FB85-4BB5-AE32-E13717F9A492}"/>
</file>

<file path=customXml/itemProps3.xml><?xml version="1.0" encoding="utf-8"?>
<ds:datastoreItem xmlns:ds="http://schemas.openxmlformats.org/officeDocument/2006/customXml" ds:itemID="{C9F86B0B-5CA0-4441-AE5E-6C6A5B85F93D}"/>
</file>

<file path=docProps/app.xml><?xml version="1.0" encoding="utf-8"?>
<Properties xmlns="http://schemas.openxmlformats.org/officeDocument/2006/extended-properties" xmlns:vt="http://schemas.openxmlformats.org/officeDocument/2006/docPropsVTypes">
  <Template/>
  <TotalTime>1519</TotalTime>
  <Words>531</Words>
  <Application>Microsoft Office PowerPoint</Application>
  <PresentationFormat>מסך רחב</PresentationFormat>
  <Paragraphs>32</Paragraphs>
  <Slides>7</Slides>
  <Notes>5</Notes>
  <HiddenSlides>0</HiddenSlides>
  <MMClips>0</MMClips>
  <ScaleCrop>false</ScaleCrop>
  <HeadingPairs>
    <vt:vector size="6" baseType="variant">
      <vt:variant>
        <vt:lpstr>גופנים בשימוש</vt:lpstr>
      </vt:variant>
      <vt:variant>
        <vt:i4>5</vt:i4>
      </vt:variant>
      <vt:variant>
        <vt:lpstr>ערכת נושא</vt:lpstr>
      </vt:variant>
      <vt:variant>
        <vt:i4>1</vt:i4>
      </vt:variant>
      <vt:variant>
        <vt:lpstr>כותרות שקופיות</vt:lpstr>
      </vt:variant>
      <vt:variant>
        <vt:i4>7</vt:i4>
      </vt:variant>
    </vt:vector>
  </HeadingPairs>
  <TitlesOfParts>
    <vt:vector size="13" baseType="lpstr">
      <vt:lpstr>Arial</vt:lpstr>
      <vt:lpstr>Calibri</vt:lpstr>
      <vt:lpstr>Calibri Light</vt:lpstr>
      <vt:lpstr>David</vt:lpstr>
      <vt:lpstr>Times New Roman</vt:lpstr>
      <vt:lpstr>ערכת נושא Office</vt:lpstr>
      <vt:lpstr>מדוע דרושה תכנית רב שנתית להנגשת ההשכלה הגבוהה ליוצאי הפריפריה החברתית</vt:lpstr>
      <vt:lpstr>81% מהצעירים מיישובים החזקים לומדים באקדמיה, לעומת  22% בלבד מהצעירים מהיישובים החלשים  </vt:lpstr>
      <vt:lpstr>סטודנטים מרקע חזק נוטים ללמוד באוניברסיטאות יותר מסטודנטים מרקע חלש</vt:lpstr>
      <vt:lpstr>מי שחזק מתחזק ומי שחלש - נחלש? התפלגות תחומי הלימוד מעידה על מגמה מדאיגה</vt:lpstr>
      <vt:lpstr>למרות כל זאת אין כיום תכנית הוליסטית במל"ג, או בשום משרד אחר לשינוי המצב!</vt:lpstr>
      <vt:lpstr>המלצות ההתאחדות</vt:lpstr>
      <vt:lpstr>מצגת של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עמוד 25: 81% מהצעירים מיישובים החזקים לומדים באקדמיה, לעומת  22% בלבד מהצעירים מהיישובים החלשים בגרף ניתן לראות את השיעור המצטבר של הלומדים החדשים לתואר ראשון בקבוצת הגיל 30-18 בכל אחד מהאשכולות החברתיים-כלכליים של הלמ"ס. כלומר, 81.4% מהצעירים בני 30-18 שהתגוררו בהיותם בני 18 ביישובים שדירוגם החברתי-כלכלי ממוקם באשכולות 10-9- יישובים בעלי מאפיינים "חזקים" - הלכו ללימודים אקדמיים. לעומת זאת, רק 22.6% מהצעירים מאשכולות 2-1 התחילו ללמוד באקדמיה. השכלה אקדמית היא מפתח חשוב להשתלבות בשוק העבודה, ומכאן גם ליציאה ממעגל העוני, ועל כן יש חשיבות למדידת שיעור בעלי השכלה אקדמית באשכולות החברתיים-כלכליים השונים.  לצד זאת, ראוי לציין כי באשכולות הנמוכים נכללות קבוצות אוכלוסייה שהמועצה להשכלה גבוהה רואה בהן קבוצות יעד - החרדים, האוכלוסייה הערבית ויוצאי אתיופיה - קבוצות שיש לפעול להגברת נגישותן למערכת ההשכלה הגבוהה לצורך שילובן בתעסוקה ובחברה בישראל.</dc:title>
  <dc:creator>adi mishnayot</dc:creator>
  <cp:lastModifiedBy>גלית עמוסי</cp:lastModifiedBy>
  <cp:revision>17</cp:revision>
  <dcterms:created xsi:type="dcterms:W3CDTF">2017-11-28T14:57:17Z</dcterms:created>
  <dcterms:modified xsi:type="dcterms:W3CDTF">2017-12-04T06:40:16Z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2023900</vt:r8>
  </property>
</Properties>
</file>