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diagrams/drawing1.xml" ContentType="application/vnd.ms-office.drawingml.diagramDrawing+xml"/>
  <Override PartName="/ppt/handoutMasters/handoutMaster1.xml" ContentType="application/vnd.openxmlformats-officedocument.presentationml.handoutMaster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charts/chart3.xml" ContentType="application/vnd.openxmlformats-officedocument.drawingml.chart+xml"/>
  <Override PartName="/ppt/charts/colors3.xml" ContentType="application/vnd.ms-office.chartcolorstyle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charts/style3.xml" ContentType="application/vnd.ms-office.chartstyle+xml"/>
  <Override PartName="/ppt/diagrams/layout1.xml" ContentType="application/vnd.openxmlformats-officedocument.drawingml.diagramLayout+xml"/>
  <Override PartName="/ppt/charts/chart4.xml" ContentType="application/vnd.openxmlformats-officedocument.drawingml.chart+xml"/>
  <Override PartName="/ppt/charts/colors4.xml" ContentType="application/vnd.ms-office.chartcolorstyle+xml"/>
  <Override PartName="/ppt/charts/style4.xml" ContentType="application/vnd.ms-office.chartstyl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4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7" r:id="rId2"/>
    <p:sldId id="294" r:id="rId3"/>
    <p:sldId id="295" r:id="rId4"/>
    <p:sldId id="290" r:id="rId5"/>
    <p:sldId id="287" r:id="rId6"/>
    <p:sldId id="279" r:id="rId7"/>
    <p:sldId id="284" r:id="rId8"/>
    <p:sldId id="288" r:id="rId9"/>
    <p:sldId id="301" r:id="rId10"/>
    <p:sldId id="302" r:id="rId11"/>
    <p:sldId id="293" r:id="rId12"/>
    <p:sldId id="292" r:id="rId13"/>
    <p:sldId id="296" r:id="rId14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6437" autoAdjust="0"/>
  </p:normalViewPr>
  <p:slideViewPr>
    <p:cSldViewPr>
      <p:cViewPr varScale="1">
        <p:scale>
          <a:sx n="101" d="100"/>
          <a:sy n="101" d="100"/>
        </p:scale>
        <p:origin x="191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r\users$\mmm_tamir\&#1514;&#1502;&#1497;&#1512;\&#1493;&#1506;&#1491;&#1514;%20&#1508;&#1504;&#1497;&#1501;%20&#1493;&#1492;&#1490;&#1504;&#1514;%20&#1492;&#1505;&#1489;&#1497;&#1489;&#1492;\&#1497;&#1513;&#1512;&#1488;&#1500;%20&#1500;&#1506;&#1493;&#1502;&#1514;%20&#1492;&#1502;&#1491;&#1497;&#1504;&#1493;&#1514;%20&#1492;&#1502;&#1508;&#1493;&#1514;&#1495;&#1493;&#1514;%20%20&#1500;&#1511;&#1512;&#1488;&#1514;%20&#1499;&#1504;&#1505;%20&#1489;&#1504;&#1493;&#1513;&#1488;%20&#1514;&#1511;&#1510;&#1497;&#1489;%20&#1502;&#1493;&#1504;&#1497;&#1504;&#1497;&#1508;&#1488;&#1500;&#1497;%20(&#1495;&#1499;%20&#1497;&#1493;&#1505;&#1507;%20&#1490;&#1489;&#1488;&#1512;&#1497;&#1503;\&#1514;&#1511;&#1510;&#1493;&#1489;%20&#1502;&#1493;&#1504;&#1497;&#1510;&#1497;&#1508;&#1500;&#1497;%20%20-%20&#1497;&#1513;&#1512;&#1488;&#1500;%20&#1500;&#1506;&#1493;&#1502;&#1514;%20&#1492;&#1502;&#1491;&#1497;&#1504;&#1493;&#1514;%20%20&#1492;&#1502;&#1508;&#1493;&#1514;&#1495;&#1493;&#1514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797800244417284E-2"/>
          <c:y val="1.9762274728963403E-2"/>
          <c:w val="0.93903501462800432"/>
          <c:h val="0.7439191547348320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3D2-4342-9D23-1B8812B1C1B4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3D2-4342-9D23-1B8812B1C1B4}"/>
              </c:ext>
            </c:extLst>
          </c:dPt>
          <c:dPt>
            <c:idx val="14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3D2-4342-9D23-1B8812B1C1B4}"/>
              </c:ext>
            </c:extLst>
          </c:dPt>
          <c:dPt>
            <c:idx val="2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3D2-4342-9D23-1B8812B1C1B4}"/>
              </c:ext>
            </c:extLst>
          </c:dPt>
          <c:dLbls>
            <c:dLbl>
              <c:idx val="2"/>
              <c:layout>
                <c:manualLayout>
                  <c:x val="1.4697441025071155E-3"/>
                  <c:y val="-1.12927284165505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E601-4553-95A3-102023C03F4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-4.234773156206443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3D2-4342-9D23-1B8812B1C1B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6944997275056202E-17"/>
                  <c:y val="-3.952454945792680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03D2-4342-9D23-1B8812B1C1B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2.6944997275056202E-17"/>
                  <c:y val="-2.5408638937238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E601-4553-95A3-102023C03F4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0"/>
                  <c:y val="-1.97622747289634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E601-4553-95A3-102023C03F4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1.4697441025071289E-3"/>
                  <c:y val="-2.82318210413762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E601-4553-95A3-102023C03F4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1.4697441025071827E-3"/>
                  <c:y val="-3.38781852496515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E601-4553-95A3-102023C03F4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4.4092323075213867E-3"/>
                  <c:y val="-1.69390926248257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E601-4553-95A3-102023C03F4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>
                <c:manualLayout>
                  <c:x val="-1.4697441025070749E-3"/>
                  <c:y val="-1.41159105206881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E601-4553-95A3-102023C03F4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8"/>
              <c:layout>
                <c:manualLayout>
                  <c:x val="1.4697441025071289E-3"/>
                  <c:y val="-2.823182104137639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3D2-4342-9D23-1B8812B1C1B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גיליון1!$F$9:$F$45</c:f>
              <c:strCache>
                <c:ptCount val="37"/>
                <c:pt idx="0">
                  <c:v>דנמרק</c:v>
                </c:pt>
                <c:pt idx="1">
                  <c:v>שוודיה</c:v>
                </c:pt>
                <c:pt idx="2">
                  <c:v>פינלנד</c:v>
                </c:pt>
                <c:pt idx="3">
                  <c:v>יפן (2014)</c:v>
                </c:pt>
                <c:pt idx="4">
                  <c:v>OECD35</c:v>
                </c:pt>
                <c:pt idx="5">
                  <c:v>נורבגיה</c:v>
                </c:pt>
                <c:pt idx="6">
                  <c:v>EU28</c:v>
                </c:pt>
                <c:pt idx="7">
                  <c:v>איטליה</c:v>
                </c:pt>
                <c:pt idx="8">
                  <c:v>הולנד</c:v>
                </c:pt>
                <c:pt idx="9">
                  <c:v>קוריאה</c:v>
                </c:pt>
                <c:pt idx="10">
                  <c:v>איסלנד</c:v>
                </c:pt>
                <c:pt idx="11">
                  <c:v>פולין</c:v>
                </c:pt>
                <c:pt idx="12">
                  <c:v>צ'כיה</c:v>
                </c:pt>
                <c:pt idx="13">
                  <c:v>צרפת</c:v>
                </c:pt>
                <c:pt idx="14">
                  <c:v>ממוצע רשויות מקומיות</c:v>
                </c:pt>
                <c:pt idx="15">
                  <c:v>בריטניה</c:v>
                </c:pt>
                <c:pt idx="16">
                  <c:v>אסטוניה</c:v>
                </c:pt>
                <c:pt idx="17">
                  <c:v>לטביה</c:v>
                </c:pt>
                <c:pt idx="18">
                  <c:v>סלובניה</c:v>
                </c:pt>
                <c:pt idx="19">
                  <c:v>קנדה</c:v>
                </c:pt>
                <c:pt idx="20">
                  <c:v>אוסטריה</c:v>
                </c:pt>
                <c:pt idx="21">
                  <c:v>הונגריה</c:v>
                </c:pt>
                <c:pt idx="22">
                  <c:v>גרמניה</c:v>
                </c:pt>
                <c:pt idx="23">
                  <c:v>סלובקיה</c:v>
                </c:pt>
                <c:pt idx="24">
                  <c:v>בלגיה</c:v>
                </c:pt>
                <c:pt idx="25">
                  <c:v>שווייץ</c:v>
                </c:pt>
                <c:pt idx="26">
                  <c:v>ספרד</c:v>
                </c:pt>
                <c:pt idx="27">
                  <c:v>פורטוגל</c:v>
                </c:pt>
                <c:pt idx="28">
                  <c:v>ישראל</c:v>
                </c:pt>
                <c:pt idx="29">
                  <c:v>לוקסמבורג</c:v>
                </c:pt>
                <c:pt idx="30">
                  <c:v>ניו זילנד</c:v>
                </c:pt>
                <c:pt idx="31">
                  <c:v>צ'ילה</c:v>
                </c:pt>
                <c:pt idx="32">
                  <c:v>יוון</c:v>
                </c:pt>
                <c:pt idx="33">
                  <c:v>טורקיה</c:v>
                </c:pt>
                <c:pt idx="34">
                  <c:v>אוסטרליה</c:v>
                </c:pt>
                <c:pt idx="35">
                  <c:v>אירלנד</c:v>
                </c:pt>
                <c:pt idx="36">
                  <c:v>מקסיקו</c:v>
                </c:pt>
              </c:strCache>
            </c:strRef>
          </c:cat>
          <c:val>
            <c:numRef>
              <c:f>גיליון1!$G$9:$G$45</c:f>
              <c:numCache>
                <c:formatCode>0.0%</c:formatCode>
                <c:ptCount val="37"/>
                <c:pt idx="0">
                  <c:v>0.34899999999999998</c:v>
                </c:pt>
                <c:pt idx="1">
                  <c:v>0.25</c:v>
                </c:pt>
                <c:pt idx="2">
                  <c:v>0.23</c:v>
                </c:pt>
                <c:pt idx="3">
                  <c:v>0.16800000000000001</c:v>
                </c:pt>
                <c:pt idx="4">
                  <c:v>0.16399999999999998</c:v>
                </c:pt>
                <c:pt idx="5">
                  <c:v>0.161</c:v>
                </c:pt>
                <c:pt idx="6">
                  <c:v>0.157</c:v>
                </c:pt>
                <c:pt idx="7">
                  <c:v>0.14499999999999999</c:v>
                </c:pt>
                <c:pt idx="8">
                  <c:v>0.14499999999999999</c:v>
                </c:pt>
                <c:pt idx="9">
                  <c:v>0.13900000000000001</c:v>
                </c:pt>
                <c:pt idx="10">
                  <c:v>0.13</c:v>
                </c:pt>
                <c:pt idx="11">
                  <c:v>0.128</c:v>
                </c:pt>
                <c:pt idx="12">
                  <c:v>0.114</c:v>
                </c:pt>
                <c:pt idx="13">
                  <c:v>0.114</c:v>
                </c:pt>
                <c:pt idx="14">
                  <c:v>0.111</c:v>
                </c:pt>
                <c:pt idx="15">
                  <c:v>0.109</c:v>
                </c:pt>
                <c:pt idx="16">
                  <c:v>9.5000000000000001E-2</c:v>
                </c:pt>
                <c:pt idx="17">
                  <c:v>9.2999999999999999E-2</c:v>
                </c:pt>
                <c:pt idx="18">
                  <c:v>0.09</c:v>
                </c:pt>
                <c:pt idx="19">
                  <c:v>8.6999999999999994E-2</c:v>
                </c:pt>
                <c:pt idx="20">
                  <c:v>8.5999999999999993E-2</c:v>
                </c:pt>
                <c:pt idx="21">
                  <c:v>7.9000000000000001E-2</c:v>
                </c:pt>
                <c:pt idx="22">
                  <c:v>7.8E-2</c:v>
                </c:pt>
                <c:pt idx="23">
                  <c:v>7.4999999999999997E-2</c:v>
                </c:pt>
                <c:pt idx="24">
                  <c:v>7.1999999999999995E-2</c:v>
                </c:pt>
                <c:pt idx="25">
                  <c:v>7.0999999999999994E-2</c:v>
                </c:pt>
                <c:pt idx="26">
                  <c:v>0.06</c:v>
                </c:pt>
                <c:pt idx="27">
                  <c:v>5.8999999999999997E-2</c:v>
                </c:pt>
                <c:pt idx="28">
                  <c:v>5.5E-2</c:v>
                </c:pt>
                <c:pt idx="29">
                  <c:v>4.5999999999999999E-2</c:v>
                </c:pt>
                <c:pt idx="30">
                  <c:v>4.2000000000000003E-2</c:v>
                </c:pt>
                <c:pt idx="31">
                  <c:v>3.5000000000000003E-2</c:v>
                </c:pt>
                <c:pt idx="32">
                  <c:v>3.4000000000000002E-2</c:v>
                </c:pt>
                <c:pt idx="33">
                  <c:v>3.4000000000000002E-2</c:v>
                </c:pt>
                <c:pt idx="34">
                  <c:v>2.3E-2</c:v>
                </c:pt>
                <c:pt idx="35">
                  <c:v>2.1999999999999999E-2</c:v>
                </c:pt>
                <c:pt idx="36">
                  <c:v>2.1000000000000001E-2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3D2-4342-9D23-1B8812B1C1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8714672"/>
        <c:axId val="359404208"/>
      </c:barChart>
      <c:catAx>
        <c:axId val="358714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59404208"/>
        <c:crosses val="autoZero"/>
        <c:auto val="1"/>
        <c:lblAlgn val="ctr"/>
        <c:lblOffset val="100"/>
        <c:noMultiLvlLbl val="0"/>
      </c:catAx>
      <c:valAx>
        <c:axId val="359404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58714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44E-4064-9067-225D88D0FD80}"/>
              </c:ext>
            </c:extLst>
          </c:dPt>
          <c:dPt>
            <c:idx val="9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44E-4064-9067-225D88D0FD80}"/>
              </c:ext>
            </c:extLst>
          </c:dPt>
          <c:dPt>
            <c:idx val="17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44E-4064-9067-225D88D0FD80}"/>
              </c:ext>
            </c:extLst>
          </c:dPt>
          <c:dPt>
            <c:idx val="2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44E-4064-9067-225D88D0FD80}"/>
              </c:ext>
            </c:extLst>
          </c:dPt>
          <c:dLbls>
            <c:dLbl>
              <c:idx val="2"/>
              <c:layout>
                <c:manualLayout>
                  <c:x val="8.745584742191179E-3"/>
                  <c:y val="-1.79639236321073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9810-429B-9AB0-B455ECE5196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3118377113286769E-2"/>
                  <c:y val="-2.69458854481609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810-429B-9AB0-B455ECE5196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2.9151949140637265E-3"/>
                  <c:y val="-3.89218345362325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9810-429B-9AB0-B455ECE5196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4"/>
              <c:layout>
                <c:manualLayout>
                  <c:x val="1.1660779656254906E-2"/>
                  <c:y val="-2.993987272017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9810-429B-9AB0-B455ECE5196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>
                <c:manualLayout>
                  <c:x val="7.2879872851593164E-3"/>
                  <c:y val="-2.095791090412521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C44E-4064-9067-225D88D0FD80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גיליון1!$F$55:$F$91</c:f>
              <c:strCache>
                <c:ptCount val="37"/>
                <c:pt idx="0">
                  <c:v>יפן (2014)</c:v>
                </c:pt>
                <c:pt idx="1">
                  <c:v>פינלנד</c:v>
                </c:pt>
                <c:pt idx="2">
                  <c:v>שוודיה</c:v>
                </c:pt>
                <c:pt idx="3">
                  <c:v>OECD35</c:v>
                </c:pt>
                <c:pt idx="4">
                  <c:v>איסלנד</c:v>
                </c:pt>
                <c:pt idx="5">
                  <c:v>לטביה</c:v>
                </c:pt>
                <c:pt idx="6">
                  <c:v>דנמרק</c:v>
                </c:pt>
                <c:pt idx="7">
                  <c:v>צ'כיה</c:v>
                </c:pt>
                <c:pt idx="8">
                  <c:v>קוריאה</c:v>
                </c:pt>
                <c:pt idx="9">
                  <c:v>EU28</c:v>
                </c:pt>
                <c:pt idx="10">
                  <c:v>איטליה</c:v>
                </c:pt>
                <c:pt idx="11">
                  <c:v>פולין</c:v>
                </c:pt>
                <c:pt idx="12">
                  <c:v>נורבגיה</c:v>
                </c:pt>
                <c:pt idx="13">
                  <c:v>צרפת</c:v>
                </c:pt>
                <c:pt idx="14">
                  <c:v>שווייץ</c:v>
                </c:pt>
                <c:pt idx="15">
                  <c:v>סלובניה</c:v>
                </c:pt>
                <c:pt idx="16">
                  <c:v>ספרד</c:v>
                </c:pt>
                <c:pt idx="17">
                  <c:v>ממוצע רשויות מקומיות</c:v>
                </c:pt>
                <c:pt idx="18">
                  <c:v>גרמניה</c:v>
                </c:pt>
                <c:pt idx="19">
                  <c:v>קנדה</c:v>
                </c:pt>
                <c:pt idx="20">
                  <c:v>פורטוגל</c:v>
                </c:pt>
                <c:pt idx="21">
                  <c:v>ישראל</c:v>
                </c:pt>
                <c:pt idx="22">
                  <c:v>הונגריה</c:v>
                </c:pt>
                <c:pt idx="23">
                  <c:v>צ'ילה</c:v>
                </c:pt>
                <c:pt idx="24">
                  <c:v>בלגיה</c:v>
                </c:pt>
                <c:pt idx="25">
                  <c:v>ניו זילנד (2014)</c:v>
                </c:pt>
                <c:pt idx="26">
                  <c:v>הולנד</c:v>
                </c:pt>
                <c:pt idx="27">
                  <c:v>בריטניה</c:v>
                </c:pt>
                <c:pt idx="28">
                  <c:v>לוקסמבורג</c:v>
                </c:pt>
                <c:pt idx="29">
                  <c:v>אוסטריה</c:v>
                </c:pt>
                <c:pt idx="30">
                  <c:v>אוסטרליה</c:v>
                </c:pt>
                <c:pt idx="31">
                  <c:v>יוון</c:v>
                </c:pt>
                <c:pt idx="32">
                  <c:v>סלובקיה</c:v>
                </c:pt>
                <c:pt idx="33">
                  <c:v>אירלנד</c:v>
                </c:pt>
                <c:pt idx="34">
                  <c:v>טורקיה</c:v>
                </c:pt>
                <c:pt idx="35">
                  <c:v>מקסיקו</c:v>
                </c:pt>
                <c:pt idx="36">
                  <c:v>אסטוניה</c:v>
                </c:pt>
              </c:strCache>
            </c:strRef>
          </c:cat>
          <c:val>
            <c:numRef>
              <c:f>גיליון1!$G$55:$G$91</c:f>
              <c:numCache>
                <c:formatCode>0.0%</c:formatCode>
                <c:ptCount val="37"/>
                <c:pt idx="0">
                  <c:v>0.40300000000000002</c:v>
                </c:pt>
                <c:pt idx="1">
                  <c:v>0.33500000000000002</c:v>
                </c:pt>
                <c:pt idx="2">
                  <c:v>0.32900000000000001</c:v>
                </c:pt>
                <c:pt idx="3">
                  <c:v>0.312</c:v>
                </c:pt>
                <c:pt idx="4">
                  <c:v>0.28399999999999997</c:v>
                </c:pt>
                <c:pt idx="5">
                  <c:v>0.27300000000000002</c:v>
                </c:pt>
                <c:pt idx="6">
                  <c:v>0.26200000000000001</c:v>
                </c:pt>
                <c:pt idx="7">
                  <c:v>0.252</c:v>
                </c:pt>
                <c:pt idx="8">
                  <c:v>0.25</c:v>
                </c:pt>
                <c:pt idx="9">
                  <c:v>0.23300000000000001</c:v>
                </c:pt>
                <c:pt idx="10">
                  <c:v>0.21199999999999999</c:v>
                </c:pt>
                <c:pt idx="11">
                  <c:v>0.21099999999999999</c:v>
                </c:pt>
                <c:pt idx="12">
                  <c:v>0.20699999999999999</c:v>
                </c:pt>
                <c:pt idx="13">
                  <c:v>0.19700000000000001</c:v>
                </c:pt>
                <c:pt idx="14">
                  <c:v>0.19500000000000001</c:v>
                </c:pt>
                <c:pt idx="15">
                  <c:v>0.158</c:v>
                </c:pt>
                <c:pt idx="16">
                  <c:v>0.14899999999999999</c:v>
                </c:pt>
                <c:pt idx="17">
                  <c:v>0.14799999999999999</c:v>
                </c:pt>
                <c:pt idx="18">
                  <c:v>0.13200000000000001</c:v>
                </c:pt>
                <c:pt idx="19">
                  <c:v>0.123</c:v>
                </c:pt>
                <c:pt idx="20">
                  <c:v>9.8000000000000004E-2</c:v>
                </c:pt>
                <c:pt idx="21">
                  <c:v>9.7000000000000003E-2</c:v>
                </c:pt>
                <c:pt idx="22">
                  <c:v>8.7999999999999995E-2</c:v>
                </c:pt>
                <c:pt idx="23">
                  <c:v>0.08</c:v>
                </c:pt>
                <c:pt idx="24">
                  <c:v>7.2999999999999995E-2</c:v>
                </c:pt>
                <c:pt idx="25">
                  <c:v>7.1999999999999995E-2</c:v>
                </c:pt>
                <c:pt idx="26">
                  <c:v>6.0999999999999999E-2</c:v>
                </c:pt>
                <c:pt idx="27">
                  <c:v>5.8999999999999997E-2</c:v>
                </c:pt>
                <c:pt idx="28">
                  <c:v>4.9000000000000002E-2</c:v>
                </c:pt>
                <c:pt idx="29">
                  <c:v>4.2999999999999997E-2</c:v>
                </c:pt>
                <c:pt idx="30">
                  <c:v>3.5000000000000003E-2</c:v>
                </c:pt>
                <c:pt idx="31">
                  <c:v>3.4000000000000002E-2</c:v>
                </c:pt>
                <c:pt idx="32">
                  <c:v>2.9000000000000001E-2</c:v>
                </c:pt>
                <c:pt idx="33">
                  <c:v>2.5999999999999999E-2</c:v>
                </c:pt>
                <c:pt idx="34">
                  <c:v>2.5999999999999999E-2</c:v>
                </c:pt>
                <c:pt idx="35">
                  <c:v>1.7999999999999999E-2</c:v>
                </c:pt>
                <c:pt idx="36">
                  <c:v>1.4999999999999999E-2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44E-4064-9067-225D88D0FD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9401072"/>
        <c:axId val="359401856"/>
      </c:barChart>
      <c:catAx>
        <c:axId val="35940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59401856"/>
        <c:crosses val="autoZero"/>
        <c:auto val="1"/>
        <c:lblAlgn val="ctr"/>
        <c:lblOffset val="100"/>
        <c:noMultiLvlLbl val="0"/>
      </c:catAx>
      <c:valAx>
        <c:axId val="359401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59401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F7C-4554-A307-F1D0FCC3AA18}"/>
              </c:ext>
            </c:extLst>
          </c:dPt>
          <c:dPt>
            <c:idx val="1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F7C-4554-A307-F1D0FCC3AA18}"/>
              </c:ext>
            </c:extLst>
          </c:dPt>
          <c:dPt>
            <c:idx val="2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F7C-4554-A307-F1D0FCC3AA18}"/>
              </c:ext>
            </c:extLst>
          </c:dPt>
          <c:dPt>
            <c:idx val="21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F7C-4554-A307-F1D0FCC3AA18}"/>
              </c:ext>
            </c:extLst>
          </c:dPt>
          <c:dLbls>
            <c:dLbl>
              <c:idx val="10"/>
              <c:layout>
                <c:manualLayout>
                  <c:x val="0"/>
                  <c:y val="-7.902652787670837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F7C-4554-A307-F1D0FCC3AA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0"/>
                  <c:y val="-9.762100502416916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F7C-4554-A307-F1D0FCC3AA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0"/>
              <c:layout>
                <c:manualLayout>
                  <c:x val="-1.327638072674168E-16"/>
                  <c:y val="-6.972928930297797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6F7C-4554-A307-F1D0FCC3AA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>
                <c:manualLayout>
                  <c:x val="5.4313094031646714E-3"/>
                  <c:y val="-0.1441071978928211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6F7C-4554-A307-F1D0FCC3AA1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גיליון1!$L$101:$L$137</c:f>
              <c:strCache>
                <c:ptCount val="37"/>
                <c:pt idx="0">
                  <c:v>איסלנד</c:v>
                </c:pt>
                <c:pt idx="1">
                  <c:v>שווייץ</c:v>
                </c:pt>
                <c:pt idx="2">
                  <c:v>ניו זילנד (2014)</c:v>
                </c:pt>
                <c:pt idx="3">
                  <c:v>פינלנד</c:v>
                </c:pt>
                <c:pt idx="4">
                  <c:v>אוסטרליה</c:v>
                </c:pt>
                <c:pt idx="5">
                  <c:v>לטביה</c:v>
                </c:pt>
                <c:pt idx="6">
                  <c:v>שוודיה</c:v>
                </c:pt>
                <c:pt idx="7">
                  <c:v>צרפת</c:v>
                </c:pt>
                <c:pt idx="8">
                  <c:v>פורטוגל</c:v>
                </c:pt>
                <c:pt idx="9">
                  <c:v>ספרד</c:v>
                </c:pt>
                <c:pt idx="10">
                  <c:v>OECD35</c:v>
                </c:pt>
                <c:pt idx="11">
                  <c:v>גרמניה</c:v>
                </c:pt>
                <c:pt idx="12">
                  <c:v>קנדה</c:v>
                </c:pt>
                <c:pt idx="13">
                  <c:v>צ'כיה</c:v>
                </c:pt>
                <c:pt idx="14">
                  <c:v>איטליה</c:v>
                </c:pt>
                <c:pt idx="15">
                  <c:v>יפן (2014)</c:v>
                </c:pt>
                <c:pt idx="16">
                  <c:v>EU28</c:v>
                </c:pt>
                <c:pt idx="17">
                  <c:v>סלובניה</c:v>
                </c:pt>
                <c:pt idx="18">
                  <c:v>נורבגיה</c:v>
                </c:pt>
                <c:pt idx="19">
                  <c:v>אירלנד</c:v>
                </c:pt>
                <c:pt idx="20">
                  <c:v>ישראל</c:v>
                </c:pt>
                <c:pt idx="21">
                  <c:v>ממוצע רשויות מקומיות</c:v>
                </c:pt>
                <c:pt idx="22">
                  <c:v>בלגיה</c:v>
                </c:pt>
                <c:pt idx="23">
                  <c:v>צ'ילה</c:v>
                </c:pt>
                <c:pt idx="24">
                  <c:v>לוקסמבורג</c:v>
                </c:pt>
                <c:pt idx="25">
                  <c:v>פולין</c:v>
                </c:pt>
                <c:pt idx="26">
                  <c:v>קוריאה</c:v>
                </c:pt>
                <c:pt idx="27">
                  <c:v>דנמרק</c:v>
                </c:pt>
                <c:pt idx="28">
                  <c:v>הונגריה</c:v>
                </c:pt>
                <c:pt idx="29">
                  <c:v>יוון</c:v>
                </c:pt>
                <c:pt idx="30">
                  <c:v>אוסטריה</c:v>
                </c:pt>
                <c:pt idx="31">
                  <c:v>בריטניה</c:v>
                </c:pt>
                <c:pt idx="32">
                  <c:v>טורקיה</c:v>
                </c:pt>
                <c:pt idx="33">
                  <c:v>הולנד</c:v>
                </c:pt>
                <c:pt idx="34">
                  <c:v>סלובקיה</c:v>
                </c:pt>
                <c:pt idx="35">
                  <c:v>אסטוניה</c:v>
                </c:pt>
                <c:pt idx="36">
                  <c:v>מקסיקו</c:v>
                </c:pt>
              </c:strCache>
            </c:strRef>
          </c:cat>
          <c:val>
            <c:numRef>
              <c:f>גיליון1!$M$101:$M$137</c:f>
              <c:numCache>
                <c:formatCode>0.0%</c:formatCode>
                <c:ptCount val="37"/>
                <c:pt idx="0">
                  <c:v>0.88900000000000001</c:v>
                </c:pt>
                <c:pt idx="1">
                  <c:v>0.871</c:v>
                </c:pt>
                <c:pt idx="2">
                  <c:v>0.77500000000000013</c:v>
                </c:pt>
                <c:pt idx="3">
                  <c:v>0.70700000000000007</c:v>
                </c:pt>
                <c:pt idx="4">
                  <c:v>0.69199999999999995</c:v>
                </c:pt>
                <c:pt idx="5">
                  <c:v>0.68199999999999994</c:v>
                </c:pt>
                <c:pt idx="6">
                  <c:v>0.67400000000000004</c:v>
                </c:pt>
                <c:pt idx="7">
                  <c:v>0.67100000000000004</c:v>
                </c:pt>
                <c:pt idx="8">
                  <c:v>0.63500000000000012</c:v>
                </c:pt>
                <c:pt idx="9">
                  <c:v>0.63100000000000001</c:v>
                </c:pt>
                <c:pt idx="10">
                  <c:v>0.622</c:v>
                </c:pt>
                <c:pt idx="11">
                  <c:v>0.58500000000000008</c:v>
                </c:pt>
                <c:pt idx="12">
                  <c:v>0.57999999999999996</c:v>
                </c:pt>
                <c:pt idx="13">
                  <c:v>0.56399999999999995</c:v>
                </c:pt>
                <c:pt idx="14">
                  <c:v>0.56200000000000006</c:v>
                </c:pt>
                <c:pt idx="15">
                  <c:v>0.55100000000000005</c:v>
                </c:pt>
                <c:pt idx="16">
                  <c:v>0.55000000000000004</c:v>
                </c:pt>
                <c:pt idx="17">
                  <c:v>0.54700000000000004</c:v>
                </c:pt>
                <c:pt idx="18">
                  <c:v>0.54300000000000004</c:v>
                </c:pt>
                <c:pt idx="19">
                  <c:v>0.53400000000000003</c:v>
                </c:pt>
                <c:pt idx="20">
                  <c:v>0.53300000000000003</c:v>
                </c:pt>
                <c:pt idx="21">
                  <c:v>0.51</c:v>
                </c:pt>
                <c:pt idx="22">
                  <c:v>0.504</c:v>
                </c:pt>
                <c:pt idx="23">
                  <c:v>0.48599999999999999</c:v>
                </c:pt>
                <c:pt idx="24">
                  <c:v>0.47000000000000003</c:v>
                </c:pt>
                <c:pt idx="25">
                  <c:v>0.42600000000000005</c:v>
                </c:pt>
                <c:pt idx="26">
                  <c:v>0.42500000000000004</c:v>
                </c:pt>
                <c:pt idx="27">
                  <c:v>0.40199999999999997</c:v>
                </c:pt>
                <c:pt idx="28">
                  <c:v>0.38300000000000001</c:v>
                </c:pt>
                <c:pt idx="29">
                  <c:v>0.34799999999999998</c:v>
                </c:pt>
                <c:pt idx="30">
                  <c:v>0.33700000000000002</c:v>
                </c:pt>
                <c:pt idx="31">
                  <c:v>0.31900000000000006</c:v>
                </c:pt>
                <c:pt idx="32">
                  <c:v>0.28200000000000003</c:v>
                </c:pt>
                <c:pt idx="33">
                  <c:v>0.27600000000000002</c:v>
                </c:pt>
                <c:pt idx="34">
                  <c:v>0.24400000000000002</c:v>
                </c:pt>
                <c:pt idx="35">
                  <c:v>0.14900000000000002</c:v>
                </c:pt>
                <c:pt idx="36">
                  <c:v>0.126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F7C-4554-A307-F1D0FCC3AA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9406560"/>
        <c:axId val="359406952"/>
      </c:barChart>
      <c:catAx>
        <c:axId val="359406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59406952"/>
        <c:crosses val="autoZero"/>
        <c:auto val="1"/>
        <c:lblAlgn val="ctr"/>
        <c:lblOffset val="100"/>
        <c:noMultiLvlLbl val="0"/>
      </c:catAx>
      <c:valAx>
        <c:axId val="359406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59406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'חלק הרשות ברווחה למטופל 2015'!$K$63</c:f>
              <c:strCache>
                <c:ptCount val="1"/>
                <c:pt idx="0">
                  <c:v>ממשלה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'חלק הרשות ברווחה למטופל 2015'!$A$65:$A$74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</c:numCache>
            </c:numRef>
          </c:cat>
          <c:val>
            <c:numRef>
              <c:f>'חלק הרשות ברווחה למטופל 2015'!$K$65:$K$74</c:f>
              <c:numCache>
                <c:formatCode>_ * #,##0.0_ ;_ * \-#,##0.0_ ;_ * "-"??_ ;_ @_ </c:formatCode>
                <c:ptCount val="10"/>
                <c:pt idx="0">
                  <c:v>1.7032993415035669</c:v>
                </c:pt>
                <c:pt idx="1">
                  <c:v>2.3863704202191456</c:v>
                </c:pt>
                <c:pt idx="2">
                  <c:v>2.970856094459883</c:v>
                </c:pt>
                <c:pt idx="3">
                  <c:v>3.247356552587072</c:v>
                </c:pt>
                <c:pt idx="4">
                  <c:v>3.7336630304937102</c:v>
                </c:pt>
                <c:pt idx="5">
                  <c:v>3.6178993601201355</c:v>
                </c:pt>
                <c:pt idx="6">
                  <c:v>4.0537589363965587</c:v>
                </c:pt>
                <c:pt idx="7">
                  <c:v>4.0443365976254437</c:v>
                </c:pt>
                <c:pt idx="8">
                  <c:v>3.5645880836720529</c:v>
                </c:pt>
                <c:pt idx="9">
                  <c:v>5.4164383561643836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A4B-4EF8-B097-48DEB258C7EE}"/>
            </c:ext>
          </c:extLst>
        </c:ser>
        <c:ser>
          <c:idx val="2"/>
          <c:order val="1"/>
          <c:tx>
            <c:strRef>
              <c:f>'חלק הרשות ברווחה למטופל 2015'!$L$63</c:f>
              <c:strCache>
                <c:ptCount val="1"/>
                <c:pt idx="0">
                  <c:v>רשות מקומית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'חלק הרשות ברווחה למטופל 2015'!$A$65:$A$74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</c:numCache>
            </c:numRef>
          </c:cat>
          <c:val>
            <c:numRef>
              <c:f>'חלק הרשות ברווחה למטופל 2015'!$L$65:$L$74</c:f>
              <c:numCache>
                <c:formatCode>_ * #,##0.0_ ;_ * \-#,##0.0_ ;_ * "-"??_ ;_ @_ </c:formatCode>
                <c:ptCount val="10"/>
                <c:pt idx="0">
                  <c:v>0.60267285531370018</c:v>
                </c:pt>
                <c:pt idx="1">
                  <c:v>1.1284373795865648</c:v>
                </c:pt>
                <c:pt idx="2">
                  <c:v>1.3242813420194901</c:v>
                </c:pt>
                <c:pt idx="3">
                  <c:v>1.4439135396757736</c:v>
                </c:pt>
                <c:pt idx="4">
                  <c:v>1.6548159218165464</c:v>
                </c:pt>
                <c:pt idx="5">
                  <c:v>1.7362073662597921</c:v>
                </c:pt>
                <c:pt idx="6">
                  <c:v>2.0806797449027394</c:v>
                </c:pt>
                <c:pt idx="7">
                  <c:v>2.6105497299014937</c:v>
                </c:pt>
                <c:pt idx="8">
                  <c:v>2.2670764350153663</c:v>
                </c:pt>
                <c:pt idx="9">
                  <c:v>4.2054794520547949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A4B-4EF8-B097-48DEB258C7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9150760"/>
        <c:axId val="359156248"/>
      </c:barChart>
      <c:lineChart>
        <c:grouping val="standard"/>
        <c:varyColors val="0"/>
        <c:ser>
          <c:idx val="3"/>
          <c:order val="2"/>
          <c:tx>
            <c:strRef>
              <c:f>'חלק הרשות ברווחה למטופל 2015'!$M$63</c:f>
              <c:strCache>
                <c:ptCount val="1"/>
                <c:pt idx="0">
                  <c:v>סך-הכול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'חלק הרשות ברווחה למטופל 2015'!$M$65:$M$74</c:f>
              <c:numCache>
                <c:formatCode>_ * #,##0.0_ ;_ * \-#,##0.0_ ;_ * "-"??_ ;_ @_ </c:formatCode>
                <c:ptCount val="10"/>
                <c:pt idx="0">
                  <c:v>2.3059721968172671</c:v>
                </c:pt>
                <c:pt idx="1">
                  <c:v>3.5148077998057103</c:v>
                </c:pt>
                <c:pt idx="2">
                  <c:v>4.2951374364793731</c:v>
                </c:pt>
                <c:pt idx="3">
                  <c:v>4.6912700922628456</c:v>
                </c:pt>
                <c:pt idx="4">
                  <c:v>5.3884789523102565</c:v>
                </c:pt>
                <c:pt idx="5">
                  <c:v>5.3541067263799276</c:v>
                </c:pt>
                <c:pt idx="6">
                  <c:v>6.1344386812992981</c:v>
                </c:pt>
                <c:pt idx="7">
                  <c:v>6.6548863275269374</c:v>
                </c:pt>
                <c:pt idx="8">
                  <c:v>5.8316645186874192</c:v>
                </c:pt>
                <c:pt idx="9">
                  <c:v>9.6219178082191785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4A4B-4EF8-B097-48DEB258C7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9150760"/>
        <c:axId val="359156248"/>
      </c:lineChart>
      <c:catAx>
        <c:axId val="359150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59156248"/>
        <c:crosses val="autoZero"/>
        <c:auto val="1"/>
        <c:lblAlgn val="ctr"/>
        <c:lblOffset val="100"/>
        <c:noMultiLvlLbl val="0"/>
      </c:catAx>
      <c:valAx>
        <c:axId val="35915624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59150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 b="1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17E265-454D-4094-9775-10DC56BC8B4A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A12D4BF6-6030-41B4-A137-327553250B97}">
      <dgm:prSet phldrT="[טקסט]" custT="1"/>
      <dgm:spPr/>
      <dgm:t>
        <a:bodyPr/>
        <a:lstStyle/>
        <a:p>
          <a:pPr rtl="1"/>
          <a:r>
            <a:rPr lang="he-IL" sz="2400" b="1" dirty="0" smtClean="0"/>
            <a:t>שירותים עירוניים ברמה נמוכה</a:t>
          </a:r>
          <a:endParaRPr lang="he-IL" sz="2400" b="1" dirty="0"/>
        </a:p>
      </dgm:t>
    </dgm:pt>
    <dgm:pt modelId="{B3A277B3-6572-4DB3-96A3-03709206CDE2}" type="parTrans" cxnId="{50036AE9-1D45-4F14-ADEE-306DBB16A510}">
      <dgm:prSet/>
      <dgm:spPr/>
      <dgm:t>
        <a:bodyPr/>
        <a:lstStyle/>
        <a:p>
          <a:pPr rtl="1"/>
          <a:endParaRPr lang="he-IL"/>
        </a:p>
      </dgm:t>
    </dgm:pt>
    <dgm:pt modelId="{92E4A212-D57E-4FC2-ACEF-42F7B009672D}" type="sibTrans" cxnId="{50036AE9-1D45-4F14-ADEE-306DBB16A510}">
      <dgm:prSet/>
      <dgm:spPr/>
      <dgm:t>
        <a:bodyPr/>
        <a:lstStyle/>
        <a:p>
          <a:pPr rtl="1"/>
          <a:endParaRPr lang="he-IL" b="1"/>
        </a:p>
      </dgm:t>
    </dgm:pt>
    <dgm:pt modelId="{69DC66EB-16F5-4602-8AE9-2A8C337393EA}">
      <dgm:prSet phldrT="[טקסט]" custT="1"/>
      <dgm:spPr/>
      <dgm:t>
        <a:bodyPr/>
        <a:lstStyle/>
        <a:p>
          <a:pPr rtl="1"/>
          <a:r>
            <a:rPr lang="he-IL" sz="2400" b="1" dirty="0" smtClean="0"/>
            <a:t>ארנונה נמוכה מעסקים</a:t>
          </a:r>
          <a:endParaRPr lang="he-IL" sz="2400" b="1" dirty="0"/>
        </a:p>
      </dgm:t>
    </dgm:pt>
    <dgm:pt modelId="{7025B1AD-90E7-4834-875D-42FA6C4A2194}" type="parTrans" cxnId="{C4E3309D-586A-4A6D-A82E-C1C660130277}">
      <dgm:prSet/>
      <dgm:spPr/>
      <dgm:t>
        <a:bodyPr/>
        <a:lstStyle/>
        <a:p>
          <a:pPr rtl="1"/>
          <a:endParaRPr lang="he-IL"/>
        </a:p>
      </dgm:t>
    </dgm:pt>
    <dgm:pt modelId="{D224F83F-6B95-4F10-9CF8-50359BD37EBD}" type="sibTrans" cxnId="{C4E3309D-586A-4A6D-A82E-C1C660130277}">
      <dgm:prSet/>
      <dgm:spPr/>
      <dgm:t>
        <a:bodyPr/>
        <a:lstStyle/>
        <a:p>
          <a:pPr rtl="1"/>
          <a:endParaRPr lang="he-IL" b="1" dirty="0"/>
        </a:p>
      </dgm:t>
    </dgm:pt>
    <dgm:pt modelId="{5202E213-5705-457C-A3A3-B79EB0F468E2}">
      <dgm:prSet phldrT="[טקסט]" custT="1"/>
      <dgm:spPr/>
      <dgm:t>
        <a:bodyPr/>
        <a:lstStyle/>
        <a:p>
          <a:pPr rtl="1"/>
          <a:r>
            <a:rPr lang="he-IL" sz="2400" b="1" dirty="0" smtClean="0"/>
            <a:t>חוסר בשטחי תעסוקה ומסחר</a:t>
          </a:r>
          <a:endParaRPr lang="he-IL" sz="2400" b="1" dirty="0"/>
        </a:p>
      </dgm:t>
    </dgm:pt>
    <dgm:pt modelId="{E2C0FC1A-50E4-41E5-B40A-B19328F583A7}" type="parTrans" cxnId="{02868661-7256-47FA-A11D-F8CEB1674E39}">
      <dgm:prSet/>
      <dgm:spPr/>
      <dgm:t>
        <a:bodyPr/>
        <a:lstStyle/>
        <a:p>
          <a:pPr rtl="1"/>
          <a:endParaRPr lang="he-IL"/>
        </a:p>
      </dgm:t>
    </dgm:pt>
    <dgm:pt modelId="{242CE409-FA59-4D0B-85BB-1EE9D4646110}" type="sibTrans" cxnId="{02868661-7256-47FA-A11D-F8CEB1674E39}">
      <dgm:prSet/>
      <dgm:spPr/>
      <dgm:t>
        <a:bodyPr/>
        <a:lstStyle/>
        <a:p>
          <a:pPr rtl="1"/>
          <a:endParaRPr lang="he-IL" b="1"/>
        </a:p>
      </dgm:t>
    </dgm:pt>
    <dgm:pt modelId="{E8393788-32F4-4C44-B19D-B0B8A8D85113}">
      <dgm:prSet phldrT="[טקסט]" custT="1"/>
      <dgm:spPr/>
      <dgm:t>
        <a:bodyPr/>
        <a:lstStyle/>
        <a:p>
          <a:pPr lvl="0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dirty="0" smtClean="0"/>
            <a:t>ירידה נוספת בהכנסות מארנונה ממגורים ומעסקים</a:t>
          </a:r>
          <a:endParaRPr lang="he-IL" sz="2400" b="1" dirty="0"/>
        </a:p>
      </dgm:t>
    </dgm:pt>
    <dgm:pt modelId="{98C4D1E6-B902-4F5B-8CF3-084D2A0536C4}" type="parTrans" cxnId="{7DA9B129-7951-4B48-AC03-FB7035FF1A6B}">
      <dgm:prSet/>
      <dgm:spPr/>
      <dgm:t>
        <a:bodyPr/>
        <a:lstStyle/>
        <a:p>
          <a:pPr rtl="1"/>
          <a:endParaRPr lang="he-IL"/>
        </a:p>
      </dgm:t>
    </dgm:pt>
    <dgm:pt modelId="{0AAA1502-3B59-4AC6-820E-632E77CC8E25}" type="sibTrans" cxnId="{7DA9B129-7951-4B48-AC03-FB7035FF1A6B}">
      <dgm:prSet/>
      <dgm:spPr/>
      <dgm:t>
        <a:bodyPr/>
        <a:lstStyle/>
        <a:p>
          <a:pPr rtl="1"/>
          <a:endParaRPr lang="he-IL" b="1"/>
        </a:p>
      </dgm:t>
    </dgm:pt>
    <dgm:pt modelId="{2752F8A1-A769-484E-9DA2-B7127C0BA411}">
      <dgm:prSet custT="1"/>
      <dgm:spPr/>
      <dgm:t>
        <a:bodyPr/>
        <a:lstStyle/>
        <a:p>
          <a:pPr marL="0" marR="0" lvl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e-IL" sz="2400" b="1" dirty="0" smtClean="0"/>
            <a:t>צורך במענקי איזון גבוהים ובתוכניות הבראה</a:t>
          </a:r>
        </a:p>
        <a:p>
          <a:pPr rtl="1"/>
          <a:endParaRPr lang="he-IL" sz="1800" dirty="0"/>
        </a:p>
      </dgm:t>
    </dgm:pt>
    <dgm:pt modelId="{D78851C6-2040-47D0-8CF9-9463247851B2}" type="parTrans" cxnId="{425EACD7-C7A7-48D8-ADA6-8419A24D2556}">
      <dgm:prSet/>
      <dgm:spPr/>
      <dgm:t>
        <a:bodyPr/>
        <a:lstStyle/>
        <a:p>
          <a:pPr rtl="1"/>
          <a:endParaRPr lang="he-IL"/>
        </a:p>
      </dgm:t>
    </dgm:pt>
    <dgm:pt modelId="{FCFF4673-EE34-4B26-9E2E-4BF692A1050E}" type="sibTrans" cxnId="{425EACD7-C7A7-48D8-ADA6-8419A24D2556}">
      <dgm:prSet/>
      <dgm:spPr/>
      <dgm:t>
        <a:bodyPr/>
        <a:lstStyle/>
        <a:p>
          <a:pPr rtl="1"/>
          <a:endParaRPr lang="he-IL"/>
        </a:p>
      </dgm:t>
    </dgm:pt>
    <dgm:pt modelId="{B9A5AD06-EAF5-4AF3-AB92-D95B84CC0709}">
      <dgm:prSet/>
      <dgm:spPr/>
      <dgm:t>
        <a:bodyPr/>
        <a:lstStyle/>
        <a:p>
          <a:pPr rtl="1"/>
          <a:r>
            <a:rPr lang="he-IL" b="1" dirty="0" smtClean="0"/>
            <a:t>הגירה של תושבים חזקים</a:t>
          </a:r>
          <a:endParaRPr lang="he-IL" b="1" dirty="0"/>
        </a:p>
      </dgm:t>
    </dgm:pt>
    <dgm:pt modelId="{D128EC7E-963B-4EDA-8347-A1D3AF1569B1}" type="parTrans" cxnId="{6A1D66B5-D783-4DC6-BD0D-8A25A5833487}">
      <dgm:prSet/>
      <dgm:spPr/>
      <dgm:t>
        <a:bodyPr/>
        <a:lstStyle/>
        <a:p>
          <a:pPr rtl="1"/>
          <a:endParaRPr lang="he-IL"/>
        </a:p>
      </dgm:t>
    </dgm:pt>
    <dgm:pt modelId="{F2E15958-8F68-44FF-B12F-65480BC8FD1C}" type="sibTrans" cxnId="{6A1D66B5-D783-4DC6-BD0D-8A25A5833487}">
      <dgm:prSet/>
      <dgm:spPr/>
      <dgm:t>
        <a:bodyPr/>
        <a:lstStyle/>
        <a:p>
          <a:pPr rtl="1"/>
          <a:endParaRPr lang="he-IL"/>
        </a:p>
      </dgm:t>
    </dgm:pt>
    <dgm:pt modelId="{0FD142D3-DDF8-48DC-903E-BD03C588D4DB}" type="pres">
      <dgm:prSet presAssocID="{1A17E265-454D-4094-9775-10DC56BC8B4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1CF6BD31-7674-41D2-BDA7-3DD0EBDF896E}" type="pres">
      <dgm:prSet presAssocID="{A12D4BF6-6030-41B4-A137-327553250B97}" presName="node" presStyleLbl="node1" presStyleIdx="0" presStyleCnt="6" custScaleX="114821" custLinFactNeighborX="-30194" custLinFactNeighborY="-398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97E4FD1-5B9D-461B-B3FB-2319C0D27939}" type="pres">
      <dgm:prSet presAssocID="{92E4A212-D57E-4FC2-ACEF-42F7B009672D}" presName="sibTrans" presStyleLbl="sibTrans2D1" presStyleIdx="0" presStyleCnt="5" custAng="10772167" custFlipHor="1" custScaleX="111967" custLinFactY="200000" custLinFactNeighborX="-29523" custLinFactNeighborY="203623"/>
      <dgm:spPr/>
      <dgm:t>
        <a:bodyPr/>
        <a:lstStyle/>
        <a:p>
          <a:pPr rtl="1"/>
          <a:endParaRPr lang="he-IL"/>
        </a:p>
      </dgm:t>
    </dgm:pt>
    <dgm:pt modelId="{222045C5-00FE-4315-AA30-09B63C8AA213}" type="pres">
      <dgm:prSet presAssocID="{92E4A212-D57E-4FC2-ACEF-42F7B009672D}" presName="connectorText" presStyleLbl="sibTrans2D1" presStyleIdx="0" presStyleCnt="5"/>
      <dgm:spPr/>
      <dgm:t>
        <a:bodyPr/>
        <a:lstStyle/>
        <a:p>
          <a:pPr rtl="1"/>
          <a:endParaRPr lang="he-IL"/>
        </a:p>
      </dgm:t>
    </dgm:pt>
    <dgm:pt modelId="{2D0C5278-C19D-4758-9CD7-88CF745D3DC6}" type="pres">
      <dgm:prSet presAssocID="{69DC66EB-16F5-4602-8AE9-2A8C337393EA}" presName="node" presStyleLbl="node1" presStyleIdx="1" presStyleCnt="6" custLinFactNeighborX="-27339" custLinFactNeighborY="204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5528375-5D41-491A-A3D0-EDEA220BD353}" type="pres">
      <dgm:prSet presAssocID="{D224F83F-6B95-4F10-9CF8-50359BD37EBD}" presName="sibTrans" presStyleLbl="sibTrans2D1" presStyleIdx="1" presStyleCnt="5" custScaleX="60003" custLinFactY="198716" custLinFactNeighborX="2954" custLinFactNeighborY="200000"/>
      <dgm:spPr/>
      <dgm:t>
        <a:bodyPr/>
        <a:lstStyle/>
        <a:p>
          <a:pPr rtl="1"/>
          <a:endParaRPr lang="he-IL"/>
        </a:p>
      </dgm:t>
    </dgm:pt>
    <dgm:pt modelId="{567B06D9-2A70-4CB1-904F-BF357C40EFCA}" type="pres">
      <dgm:prSet presAssocID="{D224F83F-6B95-4F10-9CF8-50359BD37EBD}" presName="connectorText" presStyleLbl="sibTrans2D1" presStyleIdx="1" presStyleCnt="5"/>
      <dgm:spPr/>
      <dgm:t>
        <a:bodyPr/>
        <a:lstStyle/>
        <a:p>
          <a:pPr rtl="1"/>
          <a:endParaRPr lang="he-IL"/>
        </a:p>
      </dgm:t>
    </dgm:pt>
    <dgm:pt modelId="{12308305-5BE7-41A7-9850-235E5B893A2C}" type="pres">
      <dgm:prSet presAssocID="{5202E213-5705-457C-A3A3-B79EB0F468E2}" presName="node" presStyleLbl="node1" presStyleIdx="2" presStyleCnt="6" custScaleX="11827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9FF9C5A-B67E-43AD-BE65-D833E3A71210}" type="pres">
      <dgm:prSet presAssocID="{242CE409-FA59-4D0B-85BB-1EE9D4646110}" presName="sibTrans" presStyleLbl="sibTrans2D1" presStyleIdx="2" presStyleCnt="5" custAng="365397" custLinFactX="-700000" custLinFactNeighborX="-745673" custLinFactNeighborY="4995"/>
      <dgm:spPr/>
      <dgm:t>
        <a:bodyPr/>
        <a:lstStyle/>
        <a:p>
          <a:pPr rtl="1"/>
          <a:endParaRPr lang="he-IL"/>
        </a:p>
      </dgm:t>
    </dgm:pt>
    <dgm:pt modelId="{2FD6194F-D8DB-4D7F-B4E9-465649215683}" type="pres">
      <dgm:prSet presAssocID="{242CE409-FA59-4D0B-85BB-1EE9D4646110}" presName="connectorText" presStyleLbl="sibTrans2D1" presStyleIdx="2" presStyleCnt="5"/>
      <dgm:spPr/>
      <dgm:t>
        <a:bodyPr/>
        <a:lstStyle/>
        <a:p>
          <a:pPr rtl="1"/>
          <a:endParaRPr lang="he-IL"/>
        </a:p>
      </dgm:t>
    </dgm:pt>
    <dgm:pt modelId="{011BDBEA-A192-4CEF-967B-EC3702AA03B8}" type="pres">
      <dgm:prSet presAssocID="{E8393788-32F4-4C44-B19D-B0B8A8D85113}" presName="node" presStyleLbl="node1" presStyleIdx="3" presStyleCnt="6" custScaleX="127147" custLinFactNeighborX="-2411" custLinFactNeighborY="214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171C044-C41F-404B-AC97-207510DC0A76}" type="pres">
      <dgm:prSet presAssocID="{0AAA1502-3B59-4AC6-820E-632E77CC8E25}" presName="sibTrans" presStyleLbl="sibTrans2D1" presStyleIdx="3" presStyleCnt="5" custAng="0" custLinFactY="-200000" custLinFactNeighborX="-1697" custLinFactNeighborY="-201486"/>
      <dgm:spPr/>
      <dgm:t>
        <a:bodyPr/>
        <a:lstStyle/>
        <a:p>
          <a:pPr rtl="1"/>
          <a:endParaRPr lang="he-IL"/>
        </a:p>
      </dgm:t>
    </dgm:pt>
    <dgm:pt modelId="{7CA93616-5A15-43FB-BE9B-D3977C303288}" type="pres">
      <dgm:prSet presAssocID="{0AAA1502-3B59-4AC6-820E-632E77CC8E25}" presName="connectorText" presStyleLbl="sibTrans2D1" presStyleIdx="3" presStyleCnt="5"/>
      <dgm:spPr/>
      <dgm:t>
        <a:bodyPr/>
        <a:lstStyle/>
        <a:p>
          <a:pPr rtl="1"/>
          <a:endParaRPr lang="he-IL"/>
        </a:p>
      </dgm:t>
    </dgm:pt>
    <dgm:pt modelId="{22A377EF-C5BE-4365-A8DD-D3B6B36EE2D6}" type="pres">
      <dgm:prSet presAssocID="{2752F8A1-A769-484E-9DA2-B7127C0BA411}" presName="node" presStyleLbl="node1" presStyleIdx="4" presStyleCnt="6" custScaleX="125379" custLinFactNeighborX="-5942" custLinFactNeighborY="214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DDCF98C-C7FF-4C3E-8F7E-DCD1C92E484B}" type="pres">
      <dgm:prSet presAssocID="{FCFF4673-EE34-4B26-9E2E-4BF692A1050E}" presName="sibTrans" presStyleLbl="sibTrans2D1" presStyleIdx="4" presStyleCnt="5" custScaleX="120095" custLinFactY="-200000" custLinFactNeighborX="43964" custLinFactNeighborY="-207776"/>
      <dgm:spPr/>
      <dgm:t>
        <a:bodyPr/>
        <a:lstStyle/>
        <a:p>
          <a:pPr rtl="1"/>
          <a:endParaRPr lang="he-IL"/>
        </a:p>
      </dgm:t>
    </dgm:pt>
    <dgm:pt modelId="{9A7C1E71-0E91-4D85-B7F3-436E2BCC47E6}" type="pres">
      <dgm:prSet presAssocID="{FCFF4673-EE34-4B26-9E2E-4BF692A1050E}" presName="connectorText" presStyleLbl="sibTrans2D1" presStyleIdx="4" presStyleCnt="5"/>
      <dgm:spPr/>
      <dgm:t>
        <a:bodyPr/>
        <a:lstStyle/>
        <a:p>
          <a:pPr rtl="1"/>
          <a:endParaRPr lang="he-IL"/>
        </a:p>
      </dgm:t>
    </dgm:pt>
    <dgm:pt modelId="{EE558CD4-6B0B-4374-86FB-8FDAF57A005A}" type="pres">
      <dgm:prSet presAssocID="{B9A5AD06-EAF5-4AF3-AB92-D95B84CC0709}" presName="node" presStyleLbl="node1" presStyleIdx="5" presStyleCnt="6" custScaleX="105045" custLinFactNeighborX="-24741" custLinFactNeighborY="-355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4E3309D-586A-4A6D-A82E-C1C660130277}" srcId="{1A17E265-454D-4094-9775-10DC56BC8B4A}" destId="{69DC66EB-16F5-4602-8AE9-2A8C337393EA}" srcOrd="1" destOrd="0" parTransId="{7025B1AD-90E7-4834-875D-42FA6C4A2194}" sibTransId="{D224F83F-6B95-4F10-9CF8-50359BD37EBD}"/>
    <dgm:cxn modelId="{02868661-7256-47FA-A11D-F8CEB1674E39}" srcId="{1A17E265-454D-4094-9775-10DC56BC8B4A}" destId="{5202E213-5705-457C-A3A3-B79EB0F468E2}" srcOrd="2" destOrd="0" parTransId="{E2C0FC1A-50E4-41E5-B40A-B19328F583A7}" sibTransId="{242CE409-FA59-4D0B-85BB-1EE9D4646110}"/>
    <dgm:cxn modelId="{7B06AB92-55DB-4E1E-A99A-42B1BBFD9AF5}" type="presOf" srcId="{B9A5AD06-EAF5-4AF3-AB92-D95B84CC0709}" destId="{EE558CD4-6B0B-4374-86FB-8FDAF57A005A}" srcOrd="0" destOrd="0" presId="urn:microsoft.com/office/officeart/2005/8/layout/process5"/>
    <dgm:cxn modelId="{6B4ACF78-822A-4C9A-B9F7-CA2DD5A9DEB9}" type="presOf" srcId="{0AAA1502-3B59-4AC6-820E-632E77CC8E25}" destId="{7CA93616-5A15-43FB-BE9B-D3977C303288}" srcOrd="1" destOrd="0" presId="urn:microsoft.com/office/officeart/2005/8/layout/process5"/>
    <dgm:cxn modelId="{31AFDE39-E0E5-4C35-90F3-E8CB61992407}" type="presOf" srcId="{FCFF4673-EE34-4B26-9E2E-4BF692A1050E}" destId="{9A7C1E71-0E91-4D85-B7F3-436E2BCC47E6}" srcOrd="1" destOrd="0" presId="urn:microsoft.com/office/officeart/2005/8/layout/process5"/>
    <dgm:cxn modelId="{0C88EDCE-23BB-45BD-8915-8E0B01A49836}" type="presOf" srcId="{FCFF4673-EE34-4B26-9E2E-4BF692A1050E}" destId="{DDDCF98C-C7FF-4C3E-8F7E-DCD1C92E484B}" srcOrd="0" destOrd="0" presId="urn:microsoft.com/office/officeart/2005/8/layout/process5"/>
    <dgm:cxn modelId="{7DA9B129-7951-4B48-AC03-FB7035FF1A6B}" srcId="{1A17E265-454D-4094-9775-10DC56BC8B4A}" destId="{E8393788-32F4-4C44-B19D-B0B8A8D85113}" srcOrd="3" destOrd="0" parTransId="{98C4D1E6-B902-4F5B-8CF3-084D2A0536C4}" sibTransId="{0AAA1502-3B59-4AC6-820E-632E77CC8E25}"/>
    <dgm:cxn modelId="{E2D75207-4D0B-483B-93FA-0A58AE48D058}" type="presOf" srcId="{A12D4BF6-6030-41B4-A137-327553250B97}" destId="{1CF6BD31-7674-41D2-BDA7-3DD0EBDF896E}" srcOrd="0" destOrd="0" presId="urn:microsoft.com/office/officeart/2005/8/layout/process5"/>
    <dgm:cxn modelId="{81B4E68F-A285-40B7-997C-3D90FCCC4B2E}" type="presOf" srcId="{E8393788-32F4-4C44-B19D-B0B8A8D85113}" destId="{011BDBEA-A192-4CEF-967B-EC3702AA03B8}" srcOrd="0" destOrd="0" presId="urn:microsoft.com/office/officeart/2005/8/layout/process5"/>
    <dgm:cxn modelId="{EAA266F2-8D94-4131-97CC-E31A87BFE42B}" type="presOf" srcId="{D224F83F-6B95-4F10-9CF8-50359BD37EBD}" destId="{567B06D9-2A70-4CB1-904F-BF357C40EFCA}" srcOrd="1" destOrd="0" presId="urn:microsoft.com/office/officeart/2005/8/layout/process5"/>
    <dgm:cxn modelId="{6A1D66B5-D783-4DC6-BD0D-8A25A5833487}" srcId="{1A17E265-454D-4094-9775-10DC56BC8B4A}" destId="{B9A5AD06-EAF5-4AF3-AB92-D95B84CC0709}" srcOrd="5" destOrd="0" parTransId="{D128EC7E-963B-4EDA-8347-A1D3AF1569B1}" sibTransId="{F2E15958-8F68-44FF-B12F-65480BC8FD1C}"/>
    <dgm:cxn modelId="{425EACD7-C7A7-48D8-ADA6-8419A24D2556}" srcId="{1A17E265-454D-4094-9775-10DC56BC8B4A}" destId="{2752F8A1-A769-484E-9DA2-B7127C0BA411}" srcOrd="4" destOrd="0" parTransId="{D78851C6-2040-47D0-8CF9-9463247851B2}" sibTransId="{FCFF4673-EE34-4B26-9E2E-4BF692A1050E}"/>
    <dgm:cxn modelId="{DC5151C7-0750-42A4-983A-723FCC22228B}" type="presOf" srcId="{92E4A212-D57E-4FC2-ACEF-42F7B009672D}" destId="{222045C5-00FE-4315-AA30-09B63C8AA213}" srcOrd="1" destOrd="0" presId="urn:microsoft.com/office/officeart/2005/8/layout/process5"/>
    <dgm:cxn modelId="{6A4F6D28-6638-4605-B93B-05F52875EFBF}" type="presOf" srcId="{92E4A212-D57E-4FC2-ACEF-42F7B009672D}" destId="{A97E4FD1-5B9D-461B-B3FB-2319C0D27939}" srcOrd="0" destOrd="0" presId="urn:microsoft.com/office/officeart/2005/8/layout/process5"/>
    <dgm:cxn modelId="{AC47E69B-4902-4E17-979E-00449C27106E}" type="presOf" srcId="{D224F83F-6B95-4F10-9CF8-50359BD37EBD}" destId="{C5528375-5D41-491A-A3D0-EDEA220BD353}" srcOrd="0" destOrd="0" presId="urn:microsoft.com/office/officeart/2005/8/layout/process5"/>
    <dgm:cxn modelId="{DAA92A90-5755-4CC3-953D-3E6459F7F2CF}" type="presOf" srcId="{69DC66EB-16F5-4602-8AE9-2A8C337393EA}" destId="{2D0C5278-C19D-4758-9CD7-88CF745D3DC6}" srcOrd="0" destOrd="0" presId="urn:microsoft.com/office/officeart/2005/8/layout/process5"/>
    <dgm:cxn modelId="{4A5AFF50-AB44-4BB9-99A7-54BA5A92BFE9}" type="presOf" srcId="{0AAA1502-3B59-4AC6-820E-632E77CC8E25}" destId="{8171C044-C41F-404B-AC97-207510DC0A76}" srcOrd="0" destOrd="0" presId="urn:microsoft.com/office/officeart/2005/8/layout/process5"/>
    <dgm:cxn modelId="{5B2AA48D-36F3-4B3F-85EE-9B2851046330}" type="presOf" srcId="{5202E213-5705-457C-A3A3-B79EB0F468E2}" destId="{12308305-5BE7-41A7-9850-235E5B893A2C}" srcOrd="0" destOrd="0" presId="urn:microsoft.com/office/officeart/2005/8/layout/process5"/>
    <dgm:cxn modelId="{D575F5CF-F527-4558-8A81-CE7466D33521}" type="presOf" srcId="{242CE409-FA59-4D0B-85BB-1EE9D4646110}" destId="{A9FF9C5A-B67E-43AD-BE65-D833E3A71210}" srcOrd="0" destOrd="0" presId="urn:microsoft.com/office/officeart/2005/8/layout/process5"/>
    <dgm:cxn modelId="{50036AE9-1D45-4F14-ADEE-306DBB16A510}" srcId="{1A17E265-454D-4094-9775-10DC56BC8B4A}" destId="{A12D4BF6-6030-41B4-A137-327553250B97}" srcOrd="0" destOrd="0" parTransId="{B3A277B3-6572-4DB3-96A3-03709206CDE2}" sibTransId="{92E4A212-D57E-4FC2-ACEF-42F7B009672D}"/>
    <dgm:cxn modelId="{75C1409E-B6EE-497E-99DA-988BCCACD258}" type="presOf" srcId="{1A17E265-454D-4094-9775-10DC56BC8B4A}" destId="{0FD142D3-DDF8-48DC-903E-BD03C588D4DB}" srcOrd="0" destOrd="0" presId="urn:microsoft.com/office/officeart/2005/8/layout/process5"/>
    <dgm:cxn modelId="{3E22FA7F-D19B-4FB1-AC9B-F82C001BCCAC}" type="presOf" srcId="{242CE409-FA59-4D0B-85BB-1EE9D4646110}" destId="{2FD6194F-D8DB-4D7F-B4E9-465649215683}" srcOrd="1" destOrd="0" presId="urn:microsoft.com/office/officeart/2005/8/layout/process5"/>
    <dgm:cxn modelId="{2060AA26-E5EA-4A11-9DF9-247389EBA5C8}" type="presOf" srcId="{2752F8A1-A769-484E-9DA2-B7127C0BA411}" destId="{22A377EF-C5BE-4365-A8DD-D3B6B36EE2D6}" srcOrd="0" destOrd="0" presId="urn:microsoft.com/office/officeart/2005/8/layout/process5"/>
    <dgm:cxn modelId="{CD38E56E-545F-4997-B570-4BCB0658952B}" type="presParOf" srcId="{0FD142D3-DDF8-48DC-903E-BD03C588D4DB}" destId="{1CF6BD31-7674-41D2-BDA7-3DD0EBDF896E}" srcOrd="0" destOrd="0" presId="urn:microsoft.com/office/officeart/2005/8/layout/process5"/>
    <dgm:cxn modelId="{9D4AAFD1-DC61-4ECB-900D-2CE0FB55E593}" type="presParOf" srcId="{0FD142D3-DDF8-48DC-903E-BD03C588D4DB}" destId="{A97E4FD1-5B9D-461B-B3FB-2319C0D27939}" srcOrd="1" destOrd="0" presId="urn:microsoft.com/office/officeart/2005/8/layout/process5"/>
    <dgm:cxn modelId="{0FD273BA-67BE-40D4-81D2-E69AEF1C1127}" type="presParOf" srcId="{A97E4FD1-5B9D-461B-B3FB-2319C0D27939}" destId="{222045C5-00FE-4315-AA30-09B63C8AA213}" srcOrd="0" destOrd="0" presId="urn:microsoft.com/office/officeart/2005/8/layout/process5"/>
    <dgm:cxn modelId="{E21FC27D-A0D4-49F4-93E3-D98AAB06B94F}" type="presParOf" srcId="{0FD142D3-DDF8-48DC-903E-BD03C588D4DB}" destId="{2D0C5278-C19D-4758-9CD7-88CF745D3DC6}" srcOrd="2" destOrd="0" presId="urn:microsoft.com/office/officeart/2005/8/layout/process5"/>
    <dgm:cxn modelId="{51829BA4-C1CB-4E2E-9EE4-5C63C93DF818}" type="presParOf" srcId="{0FD142D3-DDF8-48DC-903E-BD03C588D4DB}" destId="{C5528375-5D41-491A-A3D0-EDEA220BD353}" srcOrd="3" destOrd="0" presId="urn:microsoft.com/office/officeart/2005/8/layout/process5"/>
    <dgm:cxn modelId="{9991B952-7790-4549-AFE9-06ECE3E75B8A}" type="presParOf" srcId="{C5528375-5D41-491A-A3D0-EDEA220BD353}" destId="{567B06D9-2A70-4CB1-904F-BF357C40EFCA}" srcOrd="0" destOrd="0" presId="urn:microsoft.com/office/officeart/2005/8/layout/process5"/>
    <dgm:cxn modelId="{9517AEB3-AC36-4ECC-BA17-0B72E3761287}" type="presParOf" srcId="{0FD142D3-DDF8-48DC-903E-BD03C588D4DB}" destId="{12308305-5BE7-41A7-9850-235E5B893A2C}" srcOrd="4" destOrd="0" presId="urn:microsoft.com/office/officeart/2005/8/layout/process5"/>
    <dgm:cxn modelId="{F9302F25-A8F8-46EA-98D3-79736AF46B70}" type="presParOf" srcId="{0FD142D3-DDF8-48DC-903E-BD03C588D4DB}" destId="{A9FF9C5A-B67E-43AD-BE65-D833E3A71210}" srcOrd="5" destOrd="0" presId="urn:microsoft.com/office/officeart/2005/8/layout/process5"/>
    <dgm:cxn modelId="{4DA91E35-3FC9-4F20-A7B4-765E634222B7}" type="presParOf" srcId="{A9FF9C5A-B67E-43AD-BE65-D833E3A71210}" destId="{2FD6194F-D8DB-4D7F-B4E9-465649215683}" srcOrd="0" destOrd="0" presId="urn:microsoft.com/office/officeart/2005/8/layout/process5"/>
    <dgm:cxn modelId="{8F49310E-164F-4B81-A79B-CDD0D5CE89E2}" type="presParOf" srcId="{0FD142D3-DDF8-48DC-903E-BD03C588D4DB}" destId="{011BDBEA-A192-4CEF-967B-EC3702AA03B8}" srcOrd="6" destOrd="0" presId="urn:microsoft.com/office/officeart/2005/8/layout/process5"/>
    <dgm:cxn modelId="{1B71543C-9659-4DF5-A3CF-736CF3488300}" type="presParOf" srcId="{0FD142D3-DDF8-48DC-903E-BD03C588D4DB}" destId="{8171C044-C41F-404B-AC97-207510DC0A76}" srcOrd="7" destOrd="0" presId="urn:microsoft.com/office/officeart/2005/8/layout/process5"/>
    <dgm:cxn modelId="{0CE50CDA-6F9D-4A49-A596-C3292F0F9235}" type="presParOf" srcId="{8171C044-C41F-404B-AC97-207510DC0A76}" destId="{7CA93616-5A15-43FB-BE9B-D3977C303288}" srcOrd="0" destOrd="0" presId="urn:microsoft.com/office/officeart/2005/8/layout/process5"/>
    <dgm:cxn modelId="{BFCBE9B1-A1D1-4E54-AF84-2950B8D7569D}" type="presParOf" srcId="{0FD142D3-DDF8-48DC-903E-BD03C588D4DB}" destId="{22A377EF-C5BE-4365-A8DD-D3B6B36EE2D6}" srcOrd="8" destOrd="0" presId="urn:microsoft.com/office/officeart/2005/8/layout/process5"/>
    <dgm:cxn modelId="{B56F351C-65E5-42E7-AE80-B46249E3194B}" type="presParOf" srcId="{0FD142D3-DDF8-48DC-903E-BD03C588D4DB}" destId="{DDDCF98C-C7FF-4C3E-8F7E-DCD1C92E484B}" srcOrd="9" destOrd="0" presId="urn:microsoft.com/office/officeart/2005/8/layout/process5"/>
    <dgm:cxn modelId="{90B607C6-44EF-41A8-A60C-727B145D2A53}" type="presParOf" srcId="{DDDCF98C-C7FF-4C3E-8F7E-DCD1C92E484B}" destId="{9A7C1E71-0E91-4D85-B7F3-436E2BCC47E6}" srcOrd="0" destOrd="0" presId="urn:microsoft.com/office/officeart/2005/8/layout/process5"/>
    <dgm:cxn modelId="{2899E108-C9B5-46C1-9014-3D38BD300F24}" type="presParOf" srcId="{0FD142D3-DDF8-48DC-903E-BD03C588D4DB}" destId="{EE558CD4-6B0B-4374-86FB-8FDAF57A005A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F6BD31-7674-41D2-BDA7-3DD0EBDF896E}">
      <dsp:nvSpPr>
        <dsp:cNvPr id="0" name=""/>
        <dsp:cNvSpPr/>
      </dsp:nvSpPr>
      <dsp:spPr>
        <a:xfrm>
          <a:off x="0" y="504203"/>
          <a:ext cx="2285108" cy="119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שירותים עירוניים ברמה נמוכה</a:t>
          </a:r>
          <a:endParaRPr lang="he-IL" sz="2400" b="1" kern="1200" dirty="0"/>
        </a:p>
      </dsp:txBody>
      <dsp:txXfrm>
        <a:off x="34974" y="539177"/>
        <a:ext cx="2215160" cy="1124140"/>
      </dsp:txXfrm>
    </dsp:sp>
    <dsp:sp modelId="{A97E4FD1-5B9D-461B-B3FB-2319C0D27939}">
      <dsp:nvSpPr>
        <dsp:cNvPr id="0" name=""/>
        <dsp:cNvSpPr/>
      </dsp:nvSpPr>
      <dsp:spPr>
        <a:xfrm rot="10741813" flipH="1">
          <a:off x="2308526" y="2884148"/>
          <a:ext cx="438891" cy="4935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900" b="1" kern="1200"/>
        </a:p>
      </dsp:txBody>
      <dsp:txXfrm>
        <a:off x="2308535" y="2983973"/>
        <a:ext cx="307224" cy="296134"/>
      </dsp:txXfrm>
    </dsp:sp>
    <dsp:sp modelId="{2D0C5278-C19D-4758-9CD7-88CF745D3DC6}">
      <dsp:nvSpPr>
        <dsp:cNvPr id="0" name=""/>
        <dsp:cNvSpPr/>
      </dsp:nvSpPr>
      <dsp:spPr>
        <a:xfrm>
          <a:off x="3024466" y="576207"/>
          <a:ext cx="1990148" cy="119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ארנונה נמוכה מעסקים</a:t>
          </a:r>
          <a:endParaRPr lang="he-IL" sz="2400" b="1" kern="1200" dirty="0"/>
        </a:p>
      </dsp:txBody>
      <dsp:txXfrm>
        <a:off x="3059440" y="611181"/>
        <a:ext cx="1920200" cy="1124140"/>
      </dsp:txXfrm>
    </dsp:sp>
    <dsp:sp modelId="{C5528375-5D41-491A-A3D0-EDEA220BD353}">
      <dsp:nvSpPr>
        <dsp:cNvPr id="0" name=""/>
        <dsp:cNvSpPr/>
      </dsp:nvSpPr>
      <dsp:spPr>
        <a:xfrm rot="21576110">
          <a:off x="5472468" y="2882931"/>
          <a:ext cx="426198" cy="4935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900" b="1" kern="1200" dirty="0"/>
        </a:p>
      </dsp:txBody>
      <dsp:txXfrm>
        <a:off x="5472470" y="2982086"/>
        <a:ext cx="298339" cy="296134"/>
      </dsp:txXfrm>
    </dsp:sp>
    <dsp:sp modelId="{12308305-5BE7-41A7-9850-235E5B893A2C}">
      <dsp:nvSpPr>
        <dsp:cNvPr id="0" name=""/>
        <dsp:cNvSpPr/>
      </dsp:nvSpPr>
      <dsp:spPr>
        <a:xfrm>
          <a:off x="6354760" y="551800"/>
          <a:ext cx="2353907" cy="119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חוסר בשטחי תעסוקה ומסחר</a:t>
          </a:r>
          <a:endParaRPr lang="he-IL" sz="2400" b="1" kern="1200" dirty="0"/>
        </a:p>
      </dsp:txBody>
      <dsp:txXfrm>
        <a:off x="6389734" y="586774"/>
        <a:ext cx="2283959" cy="1124140"/>
      </dsp:txXfrm>
    </dsp:sp>
    <dsp:sp modelId="{A9FF9C5A-B67E-43AD-BE65-D833E3A71210}">
      <dsp:nvSpPr>
        <dsp:cNvPr id="0" name=""/>
        <dsp:cNvSpPr/>
      </dsp:nvSpPr>
      <dsp:spPr>
        <a:xfrm rot="5997386">
          <a:off x="936212" y="1922269"/>
          <a:ext cx="436473" cy="4935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900" b="1" kern="1200"/>
        </a:p>
      </dsp:txBody>
      <dsp:txXfrm rot="-5400000">
        <a:off x="1017701" y="1951797"/>
        <a:ext cx="296134" cy="305531"/>
      </dsp:txXfrm>
    </dsp:sp>
    <dsp:sp modelId="{011BDBEA-A192-4CEF-967B-EC3702AA03B8}">
      <dsp:nvSpPr>
        <dsp:cNvPr id="0" name=""/>
        <dsp:cNvSpPr/>
      </dsp:nvSpPr>
      <dsp:spPr>
        <a:xfrm>
          <a:off x="6130272" y="2567549"/>
          <a:ext cx="2530413" cy="119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ירידה נוספת בהכנסות מארנונה ממגורים ומעסקים</a:t>
          </a:r>
          <a:endParaRPr lang="he-IL" sz="2400" b="1" kern="1200" dirty="0"/>
        </a:p>
      </dsp:txBody>
      <dsp:txXfrm>
        <a:off x="6165246" y="2602523"/>
        <a:ext cx="2460465" cy="1124140"/>
      </dsp:txXfrm>
    </dsp:sp>
    <dsp:sp modelId="{8171C044-C41F-404B-AC97-207510DC0A76}">
      <dsp:nvSpPr>
        <dsp:cNvPr id="0" name=""/>
        <dsp:cNvSpPr/>
      </dsp:nvSpPr>
      <dsp:spPr>
        <a:xfrm rot="10800000">
          <a:off x="5472731" y="936254"/>
          <a:ext cx="459155" cy="4935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900" b="1" kern="1200"/>
        </a:p>
      </dsp:txBody>
      <dsp:txXfrm rot="10800000">
        <a:off x="5610477" y="1034965"/>
        <a:ext cx="321409" cy="296134"/>
      </dsp:txXfrm>
    </dsp:sp>
    <dsp:sp modelId="{22A377EF-C5BE-4365-A8DD-D3B6B36EE2D6}">
      <dsp:nvSpPr>
        <dsp:cNvPr id="0" name=""/>
        <dsp:cNvSpPr/>
      </dsp:nvSpPr>
      <dsp:spPr>
        <a:xfrm>
          <a:off x="2768712" y="2567549"/>
          <a:ext cx="2495228" cy="119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e-IL" sz="2400" b="1" kern="1200" dirty="0" smtClean="0"/>
            <a:t>צורך במענקי איזון גבוהים ובתוכניות הבראה</a:t>
          </a:r>
        </a:p>
        <a:p>
          <a:pPr algn="ctr" rtl="1">
            <a:spcBef>
              <a:spcPct val="0"/>
            </a:spcBef>
          </a:pPr>
          <a:endParaRPr lang="he-IL" sz="1800" kern="1200" dirty="0"/>
        </a:p>
      </dsp:txBody>
      <dsp:txXfrm>
        <a:off x="2803686" y="2602523"/>
        <a:ext cx="2425280" cy="1124140"/>
      </dsp:txXfrm>
    </dsp:sp>
    <dsp:sp modelId="{DDDCF98C-C7FF-4C3E-8F7E-DCD1C92E484B}">
      <dsp:nvSpPr>
        <dsp:cNvPr id="0" name=""/>
        <dsp:cNvSpPr/>
      </dsp:nvSpPr>
      <dsp:spPr>
        <a:xfrm rot="10878685">
          <a:off x="2381981" y="869119"/>
          <a:ext cx="431765" cy="4935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900" kern="1200"/>
        </a:p>
      </dsp:txBody>
      <dsp:txXfrm rot="10800000">
        <a:off x="2511493" y="969312"/>
        <a:ext cx="302236" cy="296134"/>
      </dsp:txXfrm>
    </dsp:sp>
    <dsp:sp modelId="{EE558CD4-6B0B-4374-86FB-8FDAF57A005A}">
      <dsp:nvSpPr>
        <dsp:cNvPr id="0" name=""/>
        <dsp:cNvSpPr/>
      </dsp:nvSpPr>
      <dsp:spPr>
        <a:xfrm>
          <a:off x="0" y="2499534"/>
          <a:ext cx="2090551" cy="119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/>
            <a:t>הגירה של תושבים חזקים</a:t>
          </a:r>
          <a:endParaRPr lang="he-IL" sz="2400" b="1" kern="1200" dirty="0"/>
        </a:p>
      </dsp:txBody>
      <dsp:txXfrm>
        <a:off x="34974" y="2534508"/>
        <a:ext cx="2020603" cy="11241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5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E19ABD3-178E-403B-B7AE-79503F34B02C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7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5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0A71F95-F25A-4ADB-A4FD-5089D30B3F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6847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E23CAE0-2F3B-49EF-BC1A-7ECA56F2A9BC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5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FA0B04-B157-4B7B-8AD4-8CF4FDE087A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4551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he-IL" altLang="he-IL" baseline="0" dirty="0" smtClean="0"/>
          </a:p>
        </p:txBody>
      </p:sp>
    </p:spTree>
    <p:extLst>
      <p:ext uri="{BB962C8B-B14F-4D97-AF65-F5344CB8AC3E}">
        <p14:creationId xmlns:p14="http://schemas.microsoft.com/office/powerpoint/2010/main" val="2225801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he-IL" altLang="he-IL" baseline="0" dirty="0" smtClean="0"/>
          </a:p>
        </p:txBody>
      </p:sp>
    </p:spTree>
    <p:extLst>
      <p:ext uri="{BB962C8B-B14F-4D97-AF65-F5344CB8AC3E}">
        <p14:creationId xmlns:p14="http://schemas.microsoft.com/office/powerpoint/2010/main" val="274128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he-IL" altLang="he-IL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876116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21463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321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17254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350907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9527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796447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A0B04-B157-4B7B-8AD4-8CF4FDE087AD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8021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82800"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 smtClean="0">
              <a:solidFill>
                <a:srgbClr val="000000"/>
              </a:solidFill>
            </a:endParaRPr>
          </a:p>
        </p:txBody>
      </p:sp>
      <p:sp>
        <p:nvSpPr>
          <p:cNvPr id="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pic>
        <p:nvPicPr>
          <p:cNvPr id="8" name="תמונה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2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 algn="ctr" rtl="1" fontAlgn="base">
              <a:spcBef>
                <a:spcPct val="0"/>
              </a:spcBef>
              <a:spcAft>
                <a:spcPct val="0"/>
              </a:spcAft>
              <a:defRPr lang="he-IL" sz="40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dirty="0" smtClean="0"/>
              <a:t>לחץ כדי לערוך סגנון כותרת של תבנית בסיס</a:t>
            </a:r>
          </a:p>
        </p:txBody>
      </p:sp>
      <p:sp>
        <p:nvSpPr>
          <p:cNvPr id="1792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622920"/>
          </a:xfrm>
        </p:spPr>
        <p:txBody>
          <a:bodyPr/>
          <a:lstStyle>
            <a:lvl1pPr marL="0" indent="0" algn="ctr" rt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lang="he-IL" sz="22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dirty="0" smtClean="0"/>
              <a:t>לחץ כדי לערוך סגנון כותרת משנה של תבנית בסיס</a:t>
            </a:r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5013325"/>
            <a:ext cx="2895600" cy="457200"/>
          </a:xfrm>
        </p:spPr>
        <p:txBody>
          <a:bodyPr/>
          <a:lstStyle>
            <a:lvl1pPr algn="ctr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2200" b="1" kern="1200">
                <a:solidFill>
                  <a:prstClr val="black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5261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F8C60F-3D46-40A0-A0DD-16CBD9A28A6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465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2334CC-B548-4BC0-8FBF-4F407EC305D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38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FF97DEE-F6BB-4EF8-AE25-E3DBB5EC770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4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E19C819-665C-41C9-BFE1-E315595CF18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4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C70E994-8E77-44B8-9315-49C092157F6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6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C4E3B27-90E8-4AF4-8245-E1FC88F87B3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82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7B7179-4FCF-4C36-A308-92F8261CC49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61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7E886BC-A6A1-4DD5-8C32-BE8E794DD39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43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99F3574-DB95-4B0B-BC52-68FFB6C2482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8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5FD4739-5416-40CF-A9E4-F5A06B79CFB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208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כותרת ודיאגרמה או תרשים ארגונ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SmartArt 2"/>
          <p:cNvSpPr>
            <a:spLocks noGrp="1"/>
          </p:cNvSpPr>
          <p:nvPr>
            <p:ph type="dgm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he-IL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296A858-4C56-45C0-B9E2-2FEDD1E3323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030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82800"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>
              <a:solidFill>
                <a:prstClr val="black"/>
              </a:solidFill>
            </a:endParaRPr>
          </a:p>
        </p:txBody>
      </p:sp>
      <p:sp>
        <p:nvSpPr>
          <p:cNvPr id="1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algn="ctr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sp>
        <p:nvSpPr>
          <p:cNvPr id="18" name="Rectangle 51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438150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he-IL" altLang="he-IL" sz="2800" b="1" dirty="0">
              <a:solidFill>
                <a:srgbClr val="575F6D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10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57150" y="1268413"/>
            <a:ext cx="8618538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844675"/>
            <a:ext cx="8709025" cy="428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1781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793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6585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484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30B193-8DBC-4B5B-A968-D4A1FCE56E4C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  <p:pic>
        <p:nvPicPr>
          <p:cNvPr id="1034" name="תמונה 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תמונה 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תמונה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6304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lang="he-IL" altLang="he-IL" sz="2800" b="1" kern="1200" dirty="0">
          <a:solidFill>
            <a:schemeClr val="tx1"/>
          </a:solidFill>
          <a:latin typeface="Calibri" pitchFamily="34" charset="0"/>
          <a:ea typeface="+mn-ea"/>
          <a:cs typeface="Arial" charset="0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611560" y="1916832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תיאור וניתוח תקציבי רשויות מקומיות</a:t>
            </a:r>
            <a:endParaRPr lang="he-IL" sz="4000" dirty="0"/>
          </a:p>
        </p:txBody>
      </p:sp>
      <p:sp>
        <p:nvSpPr>
          <p:cNvPr id="8" name="מלבן 7"/>
          <p:cNvSpPr/>
          <p:nvPr/>
        </p:nvSpPr>
        <p:spPr>
          <a:xfrm>
            <a:off x="539552" y="4437112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תמיר אגמון, כלכלן</a:t>
            </a:r>
          </a:p>
          <a:p>
            <a:pPr algn="ctr"/>
            <a:r>
              <a:rPr lang="he-IL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4 בדצמבר</a:t>
            </a:r>
            <a:r>
              <a:rPr lang="he-IL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, 2017</a:t>
            </a:r>
            <a:endParaRPr lang="he-IL" sz="2400" dirty="0"/>
          </a:p>
        </p:txBody>
      </p:sp>
      <p:sp>
        <p:nvSpPr>
          <p:cNvPr id="3" name="מלבן 2"/>
          <p:cNvSpPr/>
          <p:nvPr/>
        </p:nvSpPr>
        <p:spPr>
          <a:xfrm>
            <a:off x="971600" y="3105835"/>
            <a:ext cx="7200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altLang="he-IL" sz="3000" b="1" dirty="0">
                <a:latin typeface="David" panose="020E0502060401010101" pitchFamily="34" charset="-79"/>
                <a:cs typeface="David" panose="020E0502060401010101" pitchFamily="34" charset="-79"/>
              </a:rPr>
              <a:t>הוועדה המיוחדת לצדק חלוקתי ולשוויון חברתי</a:t>
            </a:r>
            <a:endParaRPr lang="he-IL" sz="3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1188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7"/>
          <p:cNvSpPr txBox="1">
            <a:spLocks noChangeArrowheads="1"/>
          </p:cNvSpPr>
          <p:nvPr/>
        </p:nvSpPr>
        <p:spPr bwMode="auto">
          <a:xfrm>
            <a:off x="323528" y="1340768"/>
            <a:ext cx="83645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4000" b="1" dirty="0" smtClean="0">
                <a:latin typeface="Calibri" pitchFamily="34" charset="0"/>
              </a:rPr>
              <a:t>תקציב רשויות מקומיות מהתוצר (2015)</a:t>
            </a: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5628773"/>
              </p:ext>
            </p:extLst>
          </p:nvPr>
        </p:nvGraphicFramePr>
        <p:xfrm>
          <a:off x="179512" y="1954866"/>
          <a:ext cx="8640960" cy="4498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4045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7"/>
          <p:cNvSpPr txBox="1">
            <a:spLocks noChangeArrowheads="1"/>
          </p:cNvSpPr>
          <p:nvPr/>
        </p:nvSpPr>
        <p:spPr bwMode="auto">
          <a:xfrm>
            <a:off x="353727" y="1211243"/>
            <a:ext cx="836453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b="1" dirty="0" smtClean="0">
                <a:latin typeface="Calibri" pitchFamily="34" charset="0"/>
              </a:rPr>
              <a:t>הכנסות ממסים של רשויות מקומיות מסך הכנסות המדינה ממסים (2015)</a:t>
            </a:r>
          </a:p>
        </p:txBody>
      </p:sp>
      <p:graphicFrame>
        <p:nvGraphicFramePr>
          <p:cNvPr id="3" name="תרשים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3820706"/>
              </p:ext>
            </p:extLst>
          </p:nvPr>
        </p:nvGraphicFramePr>
        <p:xfrm>
          <a:off x="179512" y="2204864"/>
          <a:ext cx="871296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9715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80" y="1412776"/>
            <a:ext cx="8618538" cy="576261"/>
          </a:xfrm>
        </p:spPr>
        <p:txBody>
          <a:bodyPr/>
          <a:lstStyle/>
          <a:p>
            <a:r>
              <a:rPr lang="he-IL" altLang="he-IL" dirty="0" smtClean="0"/>
              <a:t>משקל הכנסות עצמיות של רשויות מקומיות מסך הכנסותיהן (2015)</a:t>
            </a:r>
            <a:endParaRPr lang="en-US" altLang="he-IL" dirty="0"/>
          </a:p>
        </p:txBody>
      </p:sp>
      <p:graphicFrame>
        <p:nvGraphicFramePr>
          <p:cNvPr id="8" name="מציין מיקום תוכן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2698113"/>
              </p:ext>
            </p:extLst>
          </p:nvPr>
        </p:nvGraphicFramePr>
        <p:xfrm>
          <a:off x="179388" y="1844675"/>
          <a:ext cx="8709025" cy="4287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3468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dirty="0" smtClean="0"/>
              <a:t>מיפוי רמת הביזוריות של רשויות מקומיות</a:t>
            </a:r>
            <a:endParaRPr lang="he-IL" dirty="0"/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844824"/>
            <a:ext cx="8712968" cy="4752528"/>
          </a:xfrm>
          <a:prstGeom prst="rect">
            <a:avLst/>
          </a:prstGeom>
        </p:spPr>
      </p:pic>
      <p:sp>
        <p:nvSpPr>
          <p:cNvPr id="12" name="אליפסה 11"/>
          <p:cNvSpPr/>
          <p:nvPr/>
        </p:nvSpPr>
        <p:spPr>
          <a:xfrm>
            <a:off x="1835696" y="4235525"/>
            <a:ext cx="347382" cy="201706"/>
          </a:xfrm>
          <a:prstGeom prst="ellipse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he-IL" sz="1100"/>
          </a:p>
        </p:txBody>
      </p:sp>
      <p:sp>
        <p:nvSpPr>
          <p:cNvPr id="3" name="אליפסה 2"/>
          <p:cNvSpPr/>
          <p:nvPr/>
        </p:nvSpPr>
        <p:spPr>
          <a:xfrm>
            <a:off x="4067944" y="4077072"/>
            <a:ext cx="792088" cy="288032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6350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	מתאם </a:t>
            </a:r>
            <a:r>
              <a:rPr lang="he-IL" dirty="0"/>
              <a:t>בין </a:t>
            </a:r>
            <a:r>
              <a:rPr lang="he-IL" dirty="0" smtClean="0"/>
              <a:t>תוצר לנפש </a:t>
            </a:r>
            <a:r>
              <a:rPr lang="he-IL" dirty="0"/>
              <a:t>לבין ביזוריות 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7" name="מציין מיקום תוכן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50" y="1706563"/>
            <a:ext cx="8907338" cy="5034805"/>
          </a:xfrm>
          <a:prstGeom prst="rect">
            <a:avLst/>
          </a:prstGeom>
        </p:spPr>
      </p:pic>
      <p:sp>
        <p:nvSpPr>
          <p:cNvPr id="9" name="אליפסה 8"/>
          <p:cNvSpPr/>
          <p:nvPr/>
        </p:nvSpPr>
        <p:spPr>
          <a:xfrm>
            <a:off x="4330243" y="5373216"/>
            <a:ext cx="313765" cy="28014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he-IL" sz="1100"/>
          </a:p>
        </p:txBody>
      </p:sp>
    </p:spTree>
    <p:extLst>
      <p:ext uri="{BB962C8B-B14F-4D97-AF65-F5344CB8AC3E}">
        <p14:creationId xmlns:p14="http://schemas.microsoft.com/office/powerpoint/2010/main" val="380214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4807" y="1124744"/>
            <a:ext cx="8618538" cy="438150"/>
          </a:xfrm>
        </p:spPr>
        <p:txBody>
          <a:bodyPr/>
          <a:lstStyle/>
          <a:p>
            <a:r>
              <a:rPr lang="he-IL" altLang="he-IL" dirty="0" smtClean="0"/>
              <a:t>משקל </a:t>
            </a:r>
            <a:r>
              <a:rPr lang="he-IL" altLang="he-IL" dirty="0"/>
              <a:t>מענקי האיזון מהארנונה לפי מגזר </a:t>
            </a:r>
            <a:r>
              <a:rPr lang="he-IL" altLang="he-IL" dirty="0" smtClean="0"/>
              <a:t>ואשכול (2015) </a:t>
            </a:r>
            <a:endParaRPr lang="he-IL" altLang="he-IL" dirty="0">
              <a:solidFill>
                <a:srgbClr val="FF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7</a:t>
            </a:fld>
            <a:endParaRPr lang="en-US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051688"/>
              </p:ext>
            </p:extLst>
          </p:nvPr>
        </p:nvGraphicFramePr>
        <p:xfrm>
          <a:off x="107504" y="1706559"/>
          <a:ext cx="8745984" cy="4831430"/>
        </p:xfrm>
        <a:graphic>
          <a:graphicData uri="http://schemas.openxmlformats.org/drawingml/2006/table">
            <a:tbl>
              <a:tblPr rtl="1" firstRow="1" firstCol="1" bandRow="1"/>
              <a:tblGrid>
                <a:gridCol w="22244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97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711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807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אשכול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יהודים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ערבים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סך-הכול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573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150%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301%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227%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38%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147%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72</a:t>
                      </a: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72%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109%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31</a:t>
                      </a: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37%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100%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39%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11%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285%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12%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194%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11%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1%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9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1%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 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0%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88094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סך-הכול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351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132%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91465" algn="r" rtl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13%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136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01933" y="836712"/>
            <a:ext cx="8618538" cy="864096"/>
          </a:xfrm>
        </p:spPr>
        <p:txBody>
          <a:bodyPr/>
          <a:lstStyle/>
          <a:p>
            <a:r>
              <a:rPr lang="he-IL" altLang="he-IL" sz="2600" dirty="0"/>
              <a:t>משקל </a:t>
            </a:r>
            <a:r>
              <a:rPr lang="he-IL" altLang="he-IL" sz="2600" dirty="0" smtClean="0"/>
              <a:t>ארנונה </a:t>
            </a:r>
            <a:r>
              <a:rPr lang="he-IL" altLang="he-IL" sz="2600" dirty="0"/>
              <a:t>למגורים </a:t>
            </a:r>
            <a:r>
              <a:rPr lang="he-IL" altLang="he-IL" sz="2600" dirty="0" smtClean="0"/>
              <a:t>מסך </a:t>
            </a:r>
            <a:r>
              <a:rPr lang="he-IL" altLang="he-IL" sz="2600" dirty="0"/>
              <a:t>גביית הארנונה </a:t>
            </a:r>
            <a:r>
              <a:rPr lang="he-IL" altLang="he-IL" sz="2600" dirty="0" smtClean="0"/>
              <a:t>לפי מגזר ואשכול </a:t>
            </a:r>
            <a:endParaRPr lang="he-IL" sz="2600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182909"/>
              </p:ext>
            </p:extLst>
          </p:nvPr>
        </p:nvGraphicFramePr>
        <p:xfrm>
          <a:off x="251520" y="1772816"/>
          <a:ext cx="8568951" cy="5157194"/>
        </p:xfrm>
        <a:graphic>
          <a:graphicData uri="http://schemas.openxmlformats.org/drawingml/2006/table">
            <a:tbl>
              <a:tblPr rtl="1" firstRow="1" firstCol="1" bandRow="1"/>
              <a:tblGrid>
                <a:gridCol w="17441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991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177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40789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2359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אשכול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יהודים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ערבים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סך-הכול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65%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54%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2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72%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47%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65%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35%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75%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38%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76%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40%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43%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78%</a:t>
                      </a:r>
                      <a:endParaRPr lang="en-US" sz="2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43%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7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44%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42%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54%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42%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9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69%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69%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10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81%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81%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30327">
                <a:tc>
                  <a:txBody>
                    <a:bodyPr/>
                    <a:lstStyle/>
                    <a:p>
                      <a:pPr algn="ctr" rtl="1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he-IL" sz="2400" b="1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ממוצע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</a:t>
                      </a: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</a:t>
                      </a:r>
                      <a:r>
                        <a:rPr lang="en-US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6</a:t>
                      </a:r>
                      <a:r>
                        <a:rPr lang="he-IL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8</a:t>
                      </a:r>
                      <a:r>
                        <a:rPr lang="en-US" sz="2400" b="1" dirty="0" smtClean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2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latin typeface="David" panose="020E0502060401010101" pitchFamily="34" charset="-79"/>
                          <a:ea typeface="Times New Roman" panose="02020603050405020304" pitchFamily="18" charset="0"/>
                          <a:cs typeface="David" panose="020E0502060401010101" pitchFamily="34" charset="-79"/>
                        </a:rPr>
                        <a:t>43%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05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08170" y="1268760"/>
            <a:ext cx="8618538" cy="438150"/>
          </a:xfrm>
        </p:spPr>
        <p:txBody>
          <a:bodyPr/>
          <a:lstStyle/>
          <a:p>
            <a:r>
              <a:rPr lang="he-IL" dirty="0" smtClean="0"/>
              <a:t>הוצאה לרווחה </a:t>
            </a:r>
            <a:r>
              <a:rPr lang="he-IL" dirty="0"/>
              <a:t>למטופל לפי </a:t>
            </a:r>
            <a:r>
              <a:rPr lang="he-IL" dirty="0" smtClean="0"/>
              <a:t>אשכול ומקור (</a:t>
            </a:r>
            <a:r>
              <a:rPr lang="he-IL" dirty="0"/>
              <a:t>2015, אלפי ₪)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9</a:t>
            </a:fld>
            <a:endParaRPr lang="en-US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3727191"/>
              </p:ext>
            </p:extLst>
          </p:nvPr>
        </p:nvGraphicFramePr>
        <p:xfrm>
          <a:off x="162927" y="1878012"/>
          <a:ext cx="8709025" cy="4287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8409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סיכום: נתונים על תקציבי הרשויות המקומיות לפי </a:t>
            </a:r>
            <a:r>
              <a:rPr lang="he-IL" dirty="0" smtClean="0"/>
              <a:t>מגזר</a:t>
            </a:r>
            <a:endParaRPr lang="he-IL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908188"/>
              </p:ext>
            </p:extLst>
          </p:nvPr>
        </p:nvGraphicFramePr>
        <p:xfrm>
          <a:off x="1885" y="1718395"/>
          <a:ext cx="8888413" cy="549131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288335">
                  <a:extLst>
                    <a:ext uri="{9D8B030D-6E8A-4147-A177-3AD203B41FA5}">
                      <a16:colId xmlns:a16="http://schemas.microsoft.com/office/drawing/2014/main" xmlns="" val="783087214"/>
                    </a:ext>
                  </a:extLst>
                </a:gridCol>
                <a:gridCol w="1573657">
                  <a:extLst>
                    <a:ext uri="{9D8B030D-6E8A-4147-A177-3AD203B41FA5}">
                      <a16:colId xmlns:a16="http://schemas.microsoft.com/office/drawing/2014/main" xmlns="" val="2250413431"/>
                    </a:ext>
                  </a:extLst>
                </a:gridCol>
                <a:gridCol w="1262336">
                  <a:extLst>
                    <a:ext uri="{9D8B030D-6E8A-4147-A177-3AD203B41FA5}">
                      <a16:colId xmlns:a16="http://schemas.microsoft.com/office/drawing/2014/main" xmlns="" val="3161415336"/>
                    </a:ext>
                  </a:extLst>
                </a:gridCol>
                <a:gridCol w="1122083">
                  <a:extLst>
                    <a:ext uri="{9D8B030D-6E8A-4147-A177-3AD203B41FA5}">
                      <a16:colId xmlns:a16="http://schemas.microsoft.com/office/drawing/2014/main" xmlns="" val="1969727201"/>
                    </a:ext>
                  </a:extLst>
                </a:gridCol>
                <a:gridCol w="1642002">
                  <a:extLst>
                    <a:ext uri="{9D8B030D-6E8A-4147-A177-3AD203B41FA5}">
                      <a16:colId xmlns:a16="http://schemas.microsoft.com/office/drawing/2014/main" xmlns="" val="1727746300"/>
                    </a:ext>
                  </a:extLst>
                </a:gridCol>
              </a:tblGrid>
              <a:tr h="267958"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נתון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יהודים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ערבים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מעורבות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סה"כ/ממוצע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846850985"/>
                  </a:ext>
                </a:extLst>
              </a:tr>
              <a:tr h="451850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מספר רשויות מקומיות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63.5%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33.3%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3.1%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789033116"/>
                  </a:ext>
                </a:extLst>
              </a:tr>
              <a:tr h="471658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תושבים 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63.9%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14.3%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21.8%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68354355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הכנסות מארנונה למגורים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70.7%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5.5%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23.8%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242005079"/>
                  </a:ext>
                </a:extLst>
              </a:tr>
              <a:tr h="557126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הכנסות מארנונה לא למגורים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64.7%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1.9%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33.4%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277884132"/>
                  </a:ext>
                </a:extLst>
              </a:tr>
              <a:tr h="386196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הכנסות מסך ארנונה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67.3%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3.5%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29.2%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954835221"/>
                  </a:ext>
                </a:extLst>
              </a:tr>
              <a:tr h="557126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משקל ארנונה </a:t>
                      </a:r>
                      <a:r>
                        <a:rPr lang="he-IL" sz="20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למגורים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46.0%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68.0%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35.0%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660161331"/>
                  </a:ext>
                </a:extLst>
              </a:tr>
              <a:tr h="267958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מענקי איזון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52.0%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34.1%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13.9%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550821285"/>
                  </a:ext>
                </a:extLst>
              </a:tr>
              <a:tr h="557126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משקל מענקי האיזון </a:t>
                      </a:r>
                      <a:r>
                        <a:rPr lang="he-IL" sz="20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מארנונה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10.4%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132.5%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6.4%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13.5%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595284409"/>
                  </a:ext>
                </a:extLst>
              </a:tr>
              <a:tr h="557126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הוצאה </a:t>
                      </a: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לרווחה </a:t>
                      </a:r>
                      <a:r>
                        <a:rPr lang="he-IL" sz="20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למטופל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113%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48%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125%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100%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570788508"/>
                  </a:ext>
                </a:extLst>
              </a:tr>
              <a:tr h="556229">
                <a:tc>
                  <a:txBody>
                    <a:bodyPr/>
                    <a:lstStyle/>
                    <a:p>
                      <a:pPr algn="just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0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הוצאה </a:t>
                      </a:r>
                      <a:r>
                        <a:rPr lang="he-IL" sz="20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לרווחה למטופל </a:t>
                      </a:r>
                      <a:r>
                        <a:rPr lang="he-IL" sz="20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באלפי ₪</a:t>
                      </a:r>
                      <a:endParaRPr lang="en-US" sz="20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5.6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2.4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6.2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50190" algn="ctr" rtl="1">
                        <a:lnSpc>
                          <a:spcPct val="11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4.9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163808628"/>
                  </a:ext>
                </a:extLst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220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sz="3200" dirty="0" smtClean="0"/>
              <a:t>מעגל קסמים</a:t>
            </a:r>
            <a:endParaRPr lang="he-IL" sz="3200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2527458"/>
              </p:ext>
            </p:extLst>
          </p:nvPr>
        </p:nvGraphicFramePr>
        <p:xfrm>
          <a:off x="179388" y="1844675"/>
          <a:ext cx="8709025" cy="4287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תמונה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7236296" y="3702057"/>
            <a:ext cx="487722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7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he-IL" sz="2400" u="sng" dirty="0" smtClean="0"/>
              <a:t>דרכים </a:t>
            </a:r>
            <a:r>
              <a:rPr lang="he-IL" altLang="he-IL" sz="2400" u="sng" dirty="0"/>
              <a:t>לשבירת מעגל </a:t>
            </a:r>
            <a:r>
              <a:rPr lang="he-IL" altLang="he-IL" sz="2400" u="sng" dirty="0" smtClean="0"/>
              <a:t>הקסמים</a:t>
            </a:r>
            <a:endParaRPr lang="he-IL" sz="2400" dirty="0"/>
          </a:p>
        </p:txBody>
      </p:sp>
      <p:sp>
        <p:nvSpPr>
          <p:cNvPr id="5" name="מלבן 4"/>
          <p:cNvSpPr/>
          <p:nvPr/>
        </p:nvSpPr>
        <p:spPr>
          <a:xfrm>
            <a:off x="8316416" y="6305548"/>
            <a:ext cx="49114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e-IL" sz="1400" dirty="0" smtClean="0"/>
              <a:t> </a:t>
            </a:r>
            <a:endParaRPr lang="en-US" sz="1400" dirty="0"/>
          </a:p>
        </p:txBody>
      </p:sp>
      <p:sp>
        <p:nvSpPr>
          <p:cNvPr id="6" name="מלבן 5"/>
          <p:cNvSpPr/>
          <p:nvPr/>
        </p:nvSpPr>
        <p:spPr>
          <a:xfrm>
            <a:off x="1835696" y="2132856"/>
            <a:ext cx="64080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הגדלת פוטנציאל הכנסות הרשות.</a:t>
            </a:r>
            <a:r>
              <a:rPr lang="he-IL" sz="2400" dirty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 </a:t>
            </a:r>
            <a:endParaRPr lang="he-IL" sz="2400" dirty="0"/>
          </a:p>
        </p:txBody>
      </p:sp>
      <p:sp>
        <p:nvSpPr>
          <p:cNvPr id="7" name="מלבן 6"/>
          <p:cNvSpPr/>
          <p:nvPr/>
        </p:nvSpPr>
        <p:spPr>
          <a:xfrm>
            <a:off x="3530633" y="3343927"/>
            <a:ext cx="47131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חלוקה </a:t>
            </a:r>
            <a:r>
              <a:rPr lang="he-IL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מחדש של ארנונה ממשלתית.</a:t>
            </a:r>
            <a:r>
              <a:rPr lang="he-IL" sz="2400" dirty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 </a:t>
            </a:r>
            <a:endParaRPr lang="he-IL" sz="2400" dirty="0"/>
          </a:p>
        </p:txBody>
      </p:sp>
      <p:sp>
        <p:nvSpPr>
          <p:cNvPr id="8" name="מלבן 7"/>
          <p:cNvSpPr/>
          <p:nvPr/>
        </p:nvSpPr>
        <p:spPr>
          <a:xfrm>
            <a:off x="954719" y="3925126"/>
            <a:ext cx="73100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שינוי בשיטת המימון התואם / </a:t>
            </a:r>
            <a:r>
              <a:rPr lang="he-IL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מטצ'ינג</a:t>
            </a:r>
            <a:r>
              <a:rPr lang="he-IL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 (תקצוב דיפרנציאלי).</a:t>
            </a:r>
            <a:endParaRPr lang="he-IL" sz="2400" dirty="0"/>
          </a:p>
        </p:txBody>
      </p:sp>
      <p:sp>
        <p:nvSpPr>
          <p:cNvPr id="10" name="מלבן 9"/>
          <p:cNvSpPr/>
          <p:nvPr/>
        </p:nvSpPr>
        <p:spPr>
          <a:xfrm>
            <a:off x="3083628" y="4486005"/>
            <a:ext cx="51988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שינוי גבולות שיפוט של מועצות </a:t>
            </a:r>
            <a:r>
              <a:rPr lang="he-IL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מקומיות.</a:t>
            </a:r>
            <a:endParaRPr lang="he-IL" sz="2400" b="1" dirty="0"/>
          </a:p>
        </p:txBody>
      </p:sp>
      <p:sp>
        <p:nvSpPr>
          <p:cNvPr id="12" name="מלבן 11"/>
          <p:cNvSpPr/>
          <p:nvPr/>
        </p:nvSpPr>
        <p:spPr>
          <a:xfrm>
            <a:off x="2173266" y="2783048"/>
            <a:ext cx="60869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אזורי תעשייה משותפים לכמה רשויות מקומיות.</a:t>
            </a:r>
            <a:r>
              <a:rPr lang="he-IL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David" panose="020E0502060401010101" pitchFamily="34" charset="-79"/>
              </a:rPr>
              <a:t> 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141015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 smtClean="0"/>
          </a:p>
          <a:p>
            <a:pPr marL="0" indent="0">
              <a:buNone/>
            </a:pPr>
            <a:endParaRPr lang="he-IL" dirty="0" smtClean="0"/>
          </a:p>
          <a:p>
            <a:endParaRPr lang="he-IL" dirty="0"/>
          </a:p>
          <a:p>
            <a:pPr marL="0" indent="0" algn="ctr">
              <a:buNone/>
            </a:pPr>
            <a:r>
              <a:rPr lang="he-IL" b="1" dirty="0" smtClean="0"/>
              <a:t>תודה רבה</a:t>
            </a:r>
            <a:r>
              <a:rPr lang="he-IL" dirty="0" smtClean="0"/>
              <a:t> !</a:t>
            </a:r>
            <a:endParaRPr lang="he-IL" b="1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65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lends">
  <a:themeElements>
    <a:clrScheme name="חלון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lends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2BCF4C-2876-43CC-A594-8775F61767AB}"/>
</file>

<file path=customXml/itemProps2.xml><?xml version="1.0" encoding="utf-8"?>
<ds:datastoreItem xmlns:ds="http://schemas.openxmlformats.org/officeDocument/2006/customXml" ds:itemID="{FA14DB81-CA05-4A2E-8643-F0C5B3503327}"/>
</file>

<file path=customXml/itemProps3.xml><?xml version="1.0" encoding="utf-8"?>
<ds:datastoreItem xmlns:ds="http://schemas.openxmlformats.org/officeDocument/2006/customXml" ds:itemID="{271CC525-10E0-420F-8F5F-A1312C694727}"/>
</file>

<file path=docProps/app.xml><?xml version="1.0" encoding="utf-8"?>
<Properties xmlns="http://schemas.openxmlformats.org/officeDocument/2006/extended-properties" xmlns:vt="http://schemas.openxmlformats.org/officeDocument/2006/docPropsVTypes">
  <TotalTime>6089</TotalTime>
  <Words>460</Words>
  <Application>Microsoft Office PowerPoint</Application>
  <PresentationFormat>‫הצגה על המסך (4:3)</PresentationFormat>
  <Paragraphs>213</Paragraphs>
  <Slides>13</Slides>
  <Notes>10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13</vt:i4>
      </vt:variant>
    </vt:vector>
  </HeadingPairs>
  <TitlesOfParts>
    <vt:vector size="20" baseType="lpstr">
      <vt:lpstr>Arial</vt:lpstr>
      <vt:lpstr>Calibri</vt:lpstr>
      <vt:lpstr>David</vt:lpstr>
      <vt:lpstr>Tahoma</vt:lpstr>
      <vt:lpstr>Times New Roman</vt:lpstr>
      <vt:lpstr>Wingdings</vt:lpstr>
      <vt:lpstr>1_Blends</vt:lpstr>
      <vt:lpstr>מצגת של PowerPoint</vt:lpstr>
      <vt:lpstr>מצגת של PowerPoint</vt:lpstr>
      <vt:lpstr>מצגת של PowerPoint</vt:lpstr>
      <vt:lpstr>משקל הכנסות עצמיות של רשויות מקומיות מסך הכנסותיהן (2015)</vt:lpstr>
      <vt:lpstr>מיפוי רמת הביזוריות של רשויות מקומיות</vt:lpstr>
      <vt:lpstr> מתאם בין תוצר לנפש לבין ביזוריות </vt:lpstr>
      <vt:lpstr>משקל מענקי האיזון מהארנונה לפי מגזר ואשכול (2015) </vt:lpstr>
      <vt:lpstr>משקל ארנונה למגורים מסך גביית הארנונה לפי מגזר ואשכול </vt:lpstr>
      <vt:lpstr>הוצאה לרווחה למטופל לפי אשכול ומקור (2015, אלפי ₪)</vt:lpstr>
      <vt:lpstr>סיכום: נתונים על תקציבי הרשויות המקומיות לפי מגזר</vt:lpstr>
      <vt:lpstr>מעגל קסמים</vt:lpstr>
      <vt:lpstr>דרכים לשבירת מעגל הקסמים</vt:lpstr>
      <vt:lpstr>מצגת של PowerPoint</vt:lpstr>
    </vt:vector>
  </TitlesOfParts>
  <Company>Knesset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גילאת בניאד</dc:creator>
  <cp:lastModifiedBy>עמי צדיק</cp:lastModifiedBy>
  <cp:revision>228</cp:revision>
  <cp:lastPrinted>2017-01-19T08:46:13Z</cp:lastPrinted>
  <dcterms:created xsi:type="dcterms:W3CDTF">2015-06-16T05:34:44Z</dcterms:created>
  <dcterms:modified xsi:type="dcterms:W3CDTF">2017-12-04T08:51:09Z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2024091</vt:r8>
  </property>
</Properties>
</file>