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5.xml" ContentType="application/vnd.openxmlformats-officedocument.presentationml.slide+xml"/>
  <Override PartName="/ppt/slides/slide28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7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diagrams/drawing2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4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quickStyle4.xml" ContentType="application/vnd.openxmlformats-officedocument.drawingml.diagramStyle+xml"/>
  <Override PartName="/ppt/theme/theme1.xml" ContentType="application/vnd.openxmlformats-officedocument.theme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layout3.xml" ContentType="application/vnd.openxmlformats-officedocument.drawingml.diagramLayout+xml"/>
  <Override PartName="/ppt/ink/ink1.xml" ContentType="application/inkml+xml"/>
  <Override PartName="/ppt/diagrams/colors4.xml" ContentType="application/vnd.openxmlformats-officedocument.drawingml.diagramColors+xml"/>
  <Override PartName="/ppt/diagrams/layout4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6"/>
  </p:notesMasterIdLst>
  <p:sldIdLst>
    <p:sldId id="256" r:id="rId2"/>
    <p:sldId id="258" r:id="rId3"/>
    <p:sldId id="308" r:id="rId4"/>
    <p:sldId id="257" r:id="rId5"/>
    <p:sldId id="300" r:id="rId6"/>
    <p:sldId id="260" r:id="rId7"/>
    <p:sldId id="261" r:id="rId8"/>
    <p:sldId id="262" r:id="rId9"/>
    <p:sldId id="263" r:id="rId10"/>
    <p:sldId id="264" r:id="rId11"/>
    <p:sldId id="314" r:id="rId12"/>
    <p:sldId id="288" r:id="rId13"/>
    <p:sldId id="312" r:id="rId14"/>
    <p:sldId id="265" r:id="rId15"/>
    <p:sldId id="296" r:id="rId16"/>
    <p:sldId id="297" r:id="rId17"/>
    <p:sldId id="293" r:id="rId18"/>
    <p:sldId id="268" r:id="rId19"/>
    <p:sldId id="269" r:id="rId20"/>
    <p:sldId id="290" r:id="rId21"/>
    <p:sldId id="289" r:id="rId22"/>
    <p:sldId id="274" r:id="rId23"/>
    <p:sldId id="275" r:id="rId24"/>
    <p:sldId id="277" r:id="rId25"/>
    <p:sldId id="304" r:id="rId26"/>
    <p:sldId id="303" r:id="rId27"/>
    <p:sldId id="283" r:id="rId28"/>
    <p:sldId id="306" r:id="rId29"/>
    <p:sldId id="278" r:id="rId30"/>
    <p:sldId id="285" r:id="rId31"/>
    <p:sldId id="307" r:id="rId32"/>
    <p:sldId id="305" r:id="rId33"/>
    <p:sldId id="282" r:id="rId34"/>
    <p:sldId id="281" r:id="rId35"/>
  </p:sldIdLst>
  <p:sldSz cx="9144000" cy="6858000" type="screen4x3"/>
  <p:notesSz cx="67691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56" autoAdjust="0"/>
    <p:restoredTop sz="94660"/>
  </p:normalViewPr>
  <p:slideViewPr>
    <p:cSldViewPr>
      <p:cViewPr varScale="1">
        <p:scale>
          <a:sx n="110" d="100"/>
          <a:sy n="110" d="100"/>
        </p:scale>
        <p:origin x="181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521ED6-D411-4DD6-9C78-5FD1DA0126F4}" type="doc">
      <dgm:prSet loTypeId="urn:microsoft.com/office/officeart/2005/8/layout/venn1" loCatId="relationship" qsTypeId="urn:microsoft.com/office/officeart/2005/8/quickstyle/3d2" qsCatId="3D" csTypeId="urn:microsoft.com/office/officeart/2005/8/colors/colorful4" csCatId="colorful" phldr="1"/>
      <dgm:spPr/>
    </dgm:pt>
    <dgm:pt modelId="{CBC7234F-DEB8-43A2-ADE9-46733F064664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שקיפות מידע</a:t>
          </a:r>
          <a:endParaRPr lang="he-IL" dirty="0">
            <a:cs typeface="+mj-cs"/>
          </a:endParaRPr>
        </a:p>
      </dgm:t>
    </dgm:pt>
    <dgm:pt modelId="{F933E8EB-70B4-409A-A198-287B570E6EF5}" type="parTrans" cxnId="{888B5E09-4B8F-49BB-9969-6A84F201A0D6}">
      <dgm:prSet/>
      <dgm:spPr/>
      <dgm:t>
        <a:bodyPr/>
        <a:lstStyle/>
        <a:p>
          <a:pPr rtl="1"/>
          <a:endParaRPr lang="he-IL"/>
        </a:p>
      </dgm:t>
    </dgm:pt>
    <dgm:pt modelId="{994E2328-400E-461B-95FF-49BEC2ED1888}" type="sibTrans" cxnId="{888B5E09-4B8F-49BB-9969-6A84F201A0D6}">
      <dgm:prSet/>
      <dgm:spPr/>
      <dgm:t>
        <a:bodyPr/>
        <a:lstStyle/>
        <a:p>
          <a:pPr rtl="1"/>
          <a:endParaRPr lang="he-IL"/>
        </a:p>
      </dgm:t>
    </dgm:pt>
    <dgm:pt modelId="{64C0D98C-1E83-4FAE-8BF9-FB1770DA15C3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שקיפות בתהליכי עבודה</a:t>
          </a:r>
          <a:endParaRPr lang="he-IL" dirty="0">
            <a:cs typeface="+mj-cs"/>
          </a:endParaRPr>
        </a:p>
      </dgm:t>
    </dgm:pt>
    <dgm:pt modelId="{A9A69201-9166-4183-9987-FEBD6F6F1759}" type="parTrans" cxnId="{0ACD36FA-0A3C-4CC9-9ECB-DB6730532FC3}">
      <dgm:prSet/>
      <dgm:spPr/>
      <dgm:t>
        <a:bodyPr/>
        <a:lstStyle/>
        <a:p>
          <a:pPr rtl="1"/>
          <a:endParaRPr lang="he-IL"/>
        </a:p>
      </dgm:t>
    </dgm:pt>
    <dgm:pt modelId="{AEEE893F-94B8-40D5-B008-4CF6F4941EA5}" type="sibTrans" cxnId="{0ACD36FA-0A3C-4CC9-9ECB-DB6730532FC3}">
      <dgm:prSet/>
      <dgm:spPr/>
      <dgm:t>
        <a:bodyPr/>
        <a:lstStyle/>
        <a:p>
          <a:pPr rtl="1"/>
          <a:endParaRPr lang="he-IL"/>
        </a:p>
      </dgm:t>
    </dgm:pt>
    <dgm:pt modelId="{F048F0E8-2842-4BAC-8DA6-FE1F08516F46}">
      <dgm:prSet phldrT="[טקסט]"/>
      <dgm:spPr/>
      <dgm:t>
        <a:bodyPr/>
        <a:lstStyle/>
        <a:p>
          <a:pPr rtl="1"/>
          <a:r>
            <a:rPr lang="he-IL" dirty="0" err="1" smtClean="0">
              <a:cs typeface="+mj-cs"/>
            </a:rPr>
            <a:t>הנגשת</a:t>
          </a:r>
          <a:r>
            <a:rPr lang="he-IL" dirty="0" smtClean="0">
              <a:cs typeface="+mj-cs"/>
            </a:rPr>
            <a:t> תהליכי שירות</a:t>
          </a:r>
          <a:endParaRPr lang="he-IL" dirty="0">
            <a:cs typeface="+mj-cs"/>
          </a:endParaRPr>
        </a:p>
      </dgm:t>
    </dgm:pt>
    <dgm:pt modelId="{F9BA3C3A-328E-4387-89D3-101790F972F2}" type="parTrans" cxnId="{18C6707D-DAA2-4D65-A32E-A070A67CAEA4}">
      <dgm:prSet/>
      <dgm:spPr/>
      <dgm:t>
        <a:bodyPr/>
        <a:lstStyle/>
        <a:p>
          <a:pPr rtl="1"/>
          <a:endParaRPr lang="he-IL"/>
        </a:p>
      </dgm:t>
    </dgm:pt>
    <dgm:pt modelId="{9D5EA722-6E46-48FC-878F-3CF119E5FA9B}" type="sibTrans" cxnId="{18C6707D-DAA2-4D65-A32E-A070A67CAEA4}">
      <dgm:prSet/>
      <dgm:spPr/>
      <dgm:t>
        <a:bodyPr/>
        <a:lstStyle/>
        <a:p>
          <a:pPr rtl="1"/>
          <a:endParaRPr lang="he-IL"/>
        </a:p>
      </dgm:t>
    </dgm:pt>
    <dgm:pt modelId="{75BA632E-DDBC-494A-8826-7CDEC010A01A}" type="pres">
      <dgm:prSet presAssocID="{18521ED6-D411-4DD6-9C78-5FD1DA0126F4}" presName="compositeShape" presStyleCnt="0">
        <dgm:presLayoutVars>
          <dgm:chMax val="7"/>
          <dgm:dir/>
          <dgm:resizeHandles val="exact"/>
        </dgm:presLayoutVars>
      </dgm:prSet>
      <dgm:spPr/>
    </dgm:pt>
    <dgm:pt modelId="{3A84890E-B769-4085-A120-B8F6A4B25C83}" type="pres">
      <dgm:prSet presAssocID="{CBC7234F-DEB8-43A2-ADE9-46733F064664}" presName="circ1" presStyleLbl="vennNode1" presStyleIdx="0" presStyleCnt="3"/>
      <dgm:spPr/>
      <dgm:t>
        <a:bodyPr/>
        <a:lstStyle/>
        <a:p>
          <a:pPr rtl="1"/>
          <a:endParaRPr lang="he-IL"/>
        </a:p>
      </dgm:t>
    </dgm:pt>
    <dgm:pt modelId="{2DAF5361-A791-4F27-9B25-49B61E3E73F1}" type="pres">
      <dgm:prSet presAssocID="{CBC7234F-DEB8-43A2-ADE9-46733F06466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E7C4BFD-6DF1-474B-A1D5-D0F28B80CF36}" type="pres">
      <dgm:prSet presAssocID="{64C0D98C-1E83-4FAE-8BF9-FB1770DA15C3}" presName="circ2" presStyleLbl="vennNode1" presStyleIdx="1" presStyleCnt="3"/>
      <dgm:spPr/>
      <dgm:t>
        <a:bodyPr/>
        <a:lstStyle/>
        <a:p>
          <a:pPr rtl="1"/>
          <a:endParaRPr lang="he-IL"/>
        </a:p>
      </dgm:t>
    </dgm:pt>
    <dgm:pt modelId="{9F002FCF-9458-4BD3-BD47-8698354A0825}" type="pres">
      <dgm:prSet presAssocID="{64C0D98C-1E83-4FAE-8BF9-FB1770DA15C3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0EEB3A1-C673-4055-BD8B-44883C105641}" type="pres">
      <dgm:prSet presAssocID="{F048F0E8-2842-4BAC-8DA6-FE1F08516F46}" presName="circ3" presStyleLbl="vennNode1" presStyleIdx="2" presStyleCnt="3"/>
      <dgm:spPr/>
      <dgm:t>
        <a:bodyPr/>
        <a:lstStyle/>
        <a:p>
          <a:pPr rtl="1"/>
          <a:endParaRPr lang="he-IL"/>
        </a:p>
      </dgm:t>
    </dgm:pt>
    <dgm:pt modelId="{FC4F72CD-3B46-4440-8E77-1CB55DC58D65}" type="pres">
      <dgm:prSet presAssocID="{F048F0E8-2842-4BAC-8DA6-FE1F08516F4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2D6E9E8-6500-45D1-AB6D-223DCE1784AD}" type="presOf" srcId="{64C0D98C-1E83-4FAE-8BF9-FB1770DA15C3}" destId="{9F002FCF-9458-4BD3-BD47-8698354A0825}" srcOrd="1" destOrd="0" presId="urn:microsoft.com/office/officeart/2005/8/layout/venn1"/>
    <dgm:cxn modelId="{F58C7447-86C4-45EF-8D71-AB939F415D26}" type="presOf" srcId="{CBC7234F-DEB8-43A2-ADE9-46733F064664}" destId="{2DAF5361-A791-4F27-9B25-49B61E3E73F1}" srcOrd="1" destOrd="0" presId="urn:microsoft.com/office/officeart/2005/8/layout/venn1"/>
    <dgm:cxn modelId="{E3B92FD0-28EF-4188-BAB4-72B6BA5903C9}" type="presOf" srcId="{F048F0E8-2842-4BAC-8DA6-FE1F08516F46}" destId="{00EEB3A1-C673-4055-BD8B-44883C105641}" srcOrd="0" destOrd="0" presId="urn:microsoft.com/office/officeart/2005/8/layout/venn1"/>
    <dgm:cxn modelId="{18C6707D-DAA2-4D65-A32E-A070A67CAEA4}" srcId="{18521ED6-D411-4DD6-9C78-5FD1DA0126F4}" destId="{F048F0E8-2842-4BAC-8DA6-FE1F08516F46}" srcOrd="2" destOrd="0" parTransId="{F9BA3C3A-328E-4387-89D3-101790F972F2}" sibTransId="{9D5EA722-6E46-48FC-878F-3CF119E5FA9B}"/>
    <dgm:cxn modelId="{656BC5DF-8C05-46C1-B545-74081FA96B9B}" type="presOf" srcId="{F048F0E8-2842-4BAC-8DA6-FE1F08516F46}" destId="{FC4F72CD-3B46-4440-8E77-1CB55DC58D65}" srcOrd="1" destOrd="0" presId="urn:microsoft.com/office/officeart/2005/8/layout/venn1"/>
    <dgm:cxn modelId="{888B5E09-4B8F-49BB-9969-6A84F201A0D6}" srcId="{18521ED6-D411-4DD6-9C78-5FD1DA0126F4}" destId="{CBC7234F-DEB8-43A2-ADE9-46733F064664}" srcOrd="0" destOrd="0" parTransId="{F933E8EB-70B4-409A-A198-287B570E6EF5}" sibTransId="{994E2328-400E-461B-95FF-49BEC2ED1888}"/>
    <dgm:cxn modelId="{51C9B103-7D3E-440B-8E0E-D2A90FDFD488}" type="presOf" srcId="{CBC7234F-DEB8-43A2-ADE9-46733F064664}" destId="{3A84890E-B769-4085-A120-B8F6A4B25C83}" srcOrd="0" destOrd="0" presId="urn:microsoft.com/office/officeart/2005/8/layout/venn1"/>
    <dgm:cxn modelId="{F5309009-80AA-4C0D-A9F3-E9C11B7B89D0}" type="presOf" srcId="{64C0D98C-1E83-4FAE-8BF9-FB1770DA15C3}" destId="{4E7C4BFD-6DF1-474B-A1D5-D0F28B80CF36}" srcOrd="0" destOrd="0" presId="urn:microsoft.com/office/officeart/2005/8/layout/venn1"/>
    <dgm:cxn modelId="{0ACD36FA-0A3C-4CC9-9ECB-DB6730532FC3}" srcId="{18521ED6-D411-4DD6-9C78-5FD1DA0126F4}" destId="{64C0D98C-1E83-4FAE-8BF9-FB1770DA15C3}" srcOrd="1" destOrd="0" parTransId="{A9A69201-9166-4183-9987-FEBD6F6F1759}" sibTransId="{AEEE893F-94B8-40D5-B008-4CF6F4941EA5}"/>
    <dgm:cxn modelId="{84D53DE2-56BB-4F32-8527-593E58759CF4}" type="presOf" srcId="{18521ED6-D411-4DD6-9C78-5FD1DA0126F4}" destId="{75BA632E-DDBC-494A-8826-7CDEC010A01A}" srcOrd="0" destOrd="0" presId="urn:microsoft.com/office/officeart/2005/8/layout/venn1"/>
    <dgm:cxn modelId="{855777B1-F02F-4D14-8529-CE2716CD002A}" type="presParOf" srcId="{75BA632E-DDBC-494A-8826-7CDEC010A01A}" destId="{3A84890E-B769-4085-A120-B8F6A4B25C83}" srcOrd="0" destOrd="0" presId="urn:microsoft.com/office/officeart/2005/8/layout/venn1"/>
    <dgm:cxn modelId="{50DD51FB-6FB4-42AC-A762-C7FB6BBA84F6}" type="presParOf" srcId="{75BA632E-DDBC-494A-8826-7CDEC010A01A}" destId="{2DAF5361-A791-4F27-9B25-49B61E3E73F1}" srcOrd="1" destOrd="0" presId="urn:microsoft.com/office/officeart/2005/8/layout/venn1"/>
    <dgm:cxn modelId="{6B02E575-3E6F-4F69-BA04-7B7DEC39447C}" type="presParOf" srcId="{75BA632E-DDBC-494A-8826-7CDEC010A01A}" destId="{4E7C4BFD-6DF1-474B-A1D5-D0F28B80CF36}" srcOrd="2" destOrd="0" presId="urn:microsoft.com/office/officeart/2005/8/layout/venn1"/>
    <dgm:cxn modelId="{D9B9AFB9-4358-49C5-AB1E-86169CBE2514}" type="presParOf" srcId="{75BA632E-DDBC-494A-8826-7CDEC010A01A}" destId="{9F002FCF-9458-4BD3-BD47-8698354A0825}" srcOrd="3" destOrd="0" presId="urn:microsoft.com/office/officeart/2005/8/layout/venn1"/>
    <dgm:cxn modelId="{11DFC8A2-B872-4F19-8B4A-A97A031AF9F3}" type="presParOf" srcId="{75BA632E-DDBC-494A-8826-7CDEC010A01A}" destId="{00EEB3A1-C673-4055-BD8B-44883C105641}" srcOrd="4" destOrd="0" presId="urn:microsoft.com/office/officeart/2005/8/layout/venn1"/>
    <dgm:cxn modelId="{03735802-FB2E-45CF-B41D-07CCA83D600B}" type="presParOf" srcId="{75BA632E-DDBC-494A-8826-7CDEC010A01A}" destId="{FC4F72CD-3B46-4440-8E77-1CB55DC58D65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521ED6-D411-4DD6-9C78-5FD1DA0126F4}" type="doc">
      <dgm:prSet loTypeId="urn:microsoft.com/office/officeart/2005/8/layout/venn1" loCatId="relationship" qsTypeId="urn:microsoft.com/office/officeart/2005/8/quickstyle/3d2" qsCatId="3D" csTypeId="urn:microsoft.com/office/officeart/2005/8/colors/colorful4" csCatId="colorful" phldr="1"/>
      <dgm:spPr/>
    </dgm:pt>
    <dgm:pt modelId="{CBC7234F-DEB8-43A2-ADE9-46733F064664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שקיפות מידע</a:t>
          </a:r>
          <a:endParaRPr lang="he-IL" dirty="0">
            <a:cs typeface="+mj-cs"/>
          </a:endParaRPr>
        </a:p>
      </dgm:t>
    </dgm:pt>
    <dgm:pt modelId="{F933E8EB-70B4-409A-A198-287B570E6EF5}" type="parTrans" cxnId="{888B5E09-4B8F-49BB-9969-6A84F201A0D6}">
      <dgm:prSet/>
      <dgm:spPr/>
      <dgm:t>
        <a:bodyPr/>
        <a:lstStyle/>
        <a:p>
          <a:pPr rtl="1"/>
          <a:endParaRPr lang="he-IL"/>
        </a:p>
      </dgm:t>
    </dgm:pt>
    <dgm:pt modelId="{994E2328-400E-461B-95FF-49BEC2ED1888}" type="sibTrans" cxnId="{888B5E09-4B8F-49BB-9969-6A84F201A0D6}">
      <dgm:prSet/>
      <dgm:spPr/>
      <dgm:t>
        <a:bodyPr/>
        <a:lstStyle/>
        <a:p>
          <a:pPr rtl="1"/>
          <a:endParaRPr lang="he-IL"/>
        </a:p>
      </dgm:t>
    </dgm:pt>
    <dgm:pt modelId="{75BA632E-DDBC-494A-8826-7CDEC010A01A}" type="pres">
      <dgm:prSet presAssocID="{18521ED6-D411-4DD6-9C78-5FD1DA0126F4}" presName="compositeShape" presStyleCnt="0">
        <dgm:presLayoutVars>
          <dgm:chMax val="7"/>
          <dgm:dir/>
          <dgm:resizeHandles val="exact"/>
        </dgm:presLayoutVars>
      </dgm:prSet>
      <dgm:spPr/>
    </dgm:pt>
    <dgm:pt modelId="{92971BAB-9109-4185-B2EB-55B4E3BCB1A3}" type="pres">
      <dgm:prSet presAssocID="{CBC7234F-DEB8-43A2-ADE9-46733F064664}" presName="circ1TxSh" presStyleLbl="vennNode1" presStyleIdx="0" presStyleCnt="1"/>
      <dgm:spPr/>
      <dgm:t>
        <a:bodyPr/>
        <a:lstStyle/>
        <a:p>
          <a:pPr rtl="1"/>
          <a:endParaRPr lang="he-IL"/>
        </a:p>
      </dgm:t>
    </dgm:pt>
  </dgm:ptLst>
  <dgm:cxnLst>
    <dgm:cxn modelId="{EA5401A8-7B4D-4FF4-B61F-E37D518CA83C}" type="presOf" srcId="{CBC7234F-DEB8-43A2-ADE9-46733F064664}" destId="{92971BAB-9109-4185-B2EB-55B4E3BCB1A3}" srcOrd="0" destOrd="0" presId="urn:microsoft.com/office/officeart/2005/8/layout/venn1"/>
    <dgm:cxn modelId="{888B5E09-4B8F-49BB-9969-6A84F201A0D6}" srcId="{18521ED6-D411-4DD6-9C78-5FD1DA0126F4}" destId="{CBC7234F-DEB8-43A2-ADE9-46733F064664}" srcOrd="0" destOrd="0" parTransId="{F933E8EB-70B4-409A-A198-287B570E6EF5}" sibTransId="{994E2328-400E-461B-95FF-49BEC2ED1888}"/>
    <dgm:cxn modelId="{84D53DE2-56BB-4F32-8527-593E58759CF4}" type="presOf" srcId="{18521ED6-D411-4DD6-9C78-5FD1DA0126F4}" destId="{75BA632E-DDBC-494A-8826-7CDEC010A01A}" srcOrd="0" destOrd="0" presId="urn:microsoft.com/office/officeart/2005/8/layout/venn1"/>
    <dgm:cxn modelId="{30167DBF-8C99-4CE1-9417-3BFEF84CF22F}" type="presParOf" srcId="{75BA632E-DDBC-494A-8826-7CDEC010A01A}" destId="{92971BAB-9109-4185-B2EB-55B4E3BCB1A3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521ED6-D411-4DD6-9C78-5FD1DA0126F4}" type="doc">
      <dgm:prSet loTypeId="urn:microsoft.com/office/officeart/2005/8/layout/venn1" loCatId="relationship" qsTypeId="urn:microsoft.com/office/officeart/2005/8/quickstyle/3d2" qsCatId="3D" csTypeId="urn:microsoft.com/office/officeart/2005/8/colors/colorful4" csCatId="colorful" phldr="1"/>
      <dgm:spPr/>
    </dgm:pt>
    <dgm:pt modelId="{F048F0E8-2842-4BAC-8DA6-FE1F08516F46}">
      <dgm:prSet phldrT="[טקסט]"/>
      <dgm:spPr/>
      <dgm:t>
        <a:bodyPr/>
        <a:lstStyle/>
        <a:p>
          <a:pPr rtl="1"/>
          <a:r>
            <a:rPr lang="he-IL" dirty="0" err="1" smtClean="0">
              <a:cs typeface="+mj-cs"/>
            </a:rPr>
            <a:t>הנגשת</a:t>
          </a:r>
          <a:r>
            <a:rPr lang="he-IL" dirty="0" smtClean="0">
              <a:cs typeface="+mj-cs"/>
            </a:rPr>
            <a:t> תהליכי שירות</a:t>
          </a:r>
          <a:endParaRPr lang="he-IL" dirty="0">
            <a:cs typeface="+mj-cs"/>
          </a:endParaRPr>
        </a:p>
      </dgm:t>
    </dgm:pt>
    <dgm:pt modelId="{F9BA3C3A-328E-4387-89D3-101790F972F2}" type="parTrans" cxnId="{18C6707D-DAA2-4D65-A32E-A070A67CAEA4}">
      <dgm:prSet/>
      <dgm:spPr/>
      <dgm:t>
        <a:bodyPr/>
        <a:lstStyle/>
        <a:p>
          <a:pPr rtl="1"/>
          <a:endParaRPr lang="he-IL"/>
        </a:p>
      </dgm:t>
    </dgm:pt>
    <dgm:pt modelId="{9D5EA722-6E46-48FC-878F-3CF119E5FA9B}" type="sibTrans" cxnId="{18C6707D-DAA2-4D65-A32E-A070A67CAEA4}">
      <dgm:prSet/>
      <dgm:spPr/>
      <dgm:t>
        <a:bodyPr/>
        <a:lstStyle/>
        <a:p>
          <a:pPr rtl="1"/>
          <a:endParaRPr lang="he-IL"/>
        </a:p>
      </dgm:t>
    </dgm:pt>
    <dgm:pt modelId="{75BA632E-DDBC-494A-8826-7CDEC010A01A}" type="pres">
      <dgm:prSet presAssocID="{18521ED6-D411-4DD6-9C78-5FD1DA0126F4}" presName="compositeShape" presStyleCnt="0">
        <dgm:presLayoutVars>
          <dgm:chMax val="7"/>
          <dgm:dir/>
          <dgm:resizeHandles val="exact"/>
        </dgm:presLayoutVars>
      </dgm:prSet>
      <dgm:spPr/>
    </dgm:pt>
    <dgm:pt modelId="{E651C1CD-2BCA-4E0A-B46A-67D9FDD18AC9}" type="pres">
      <dgm:prSet presAssocID="{F048F0E8-2842-4BAC-8DA6-FE1F08516F46}" presName="circ1TxSh" presStyleLbl="vennNode1" presStyleIdx="0" presStyleCnt="1"/>
      <dgm:spPr/>
      <dgm:t>
        <a:bodyPr/>
        <a:lstStyle/>
        <a:p>
          <a:pPr rtl="1"/>
          <a:endParaRPr lang="he-IL"/>
        </a:p>
      </dgm:t>
    </dgm:pt>
  </dgm:ptLst>
  <dgm:cxnLst>
    <dgm:cxn modelId="{2EC6C6F3-6A2F-4977-826E-BCC45922A7AD}" type="presOf" srcId="{F048F0E8-2842-4BAC-8DA6-FE1F08516F46}" destId="{E651C1CD-2BCA-4E0A-B46A-67D9FDD18AC9}" srcOrd="0" destOrd="0" presId="urn:microsoft.com/office/officeart/2005/8/layout/venn1"/>
    <dgm:cxn modelId="{84D53DE2-56BB-4F32-8527-593E58759CF4}" type="presOf" srcId="{18521ED6-D411-4DD6-9C78-5FD1DA0126F4}" destId="{75BA632E-DDBC-494A-8826-7CDEC010A01A}" srcOrd="0" destOrd="0" presId="urn:microsoft.com/office/officeart/2005/8/layout/venn1"/>
    <dgm:cxn modelId="{18C6707D-DAA2-4D65-A32E-A070A67CAEA4}" srcId="{18521ED6-D411-4DD6-9C78-5FD1DA0126F4}" destId="{F048F0E8-2842-4BAC-8DA6-FE1F08516F46}" srcOrd="0" destOrd="0" parTransId="{F9BA3C3A-328E-4387-89D3-101790F972F2}" sibTransId="{9D5EA722-6E46-48FC-878F-3CF119E5FA9B}"/>
    <dgm:cxn modelId="{F69A08EE-5E5A-47BC-B391-6FBDE9F418E6}" type="presParOf" srcId="{75BA632E-DDBC-494A-8826-7CDEC010A01A}" destId="{E651C1CD-2BCA-4E0A-B46A-67D9FDD18AC9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521ED6-D411-4DD6-9C78-5FD1DA0126F4}" type="doc">
      <dgm:prSet loTypeId="urn:microsoft.com/office/officeart/2005/8/layout/venn1" loCatId="relationship" qsTypeId="urn:microsoft.com/office/officeart/2005/8/quickstyle/3d2" qsCatId="3D" csTypeId="urn:microsoft.com/office/officeart/2005/8/colors/colorful4" csCatId="colorful" phldr="1"/>
      <dgm:spPr/>
    </dgm:pt>
    <dgm:pt modelId="{F048F0E8-2842-4BAC-8DA6-FE1F08516F46}">
      <dgm:prSet phldrT="[טקסט]"/>
      <dgm:spPr/>
      <dgm:t>
        <a:bodyPr/>
        <a:lstStyle/>
        <a:p>
          <a:pPr rtl="1"/>
          <a:r>
            <a:rPr lang="he-IL" dirty="0" smtClean="0">
              <a:cs typeface="+mj-cs"/>
            </a:rPr>
            <a:t>שקיפות בתהליכי עבודה</a:t>
          </a:r>
          <a:endParaRPr lang="he-IL" dirty="0">
            <a:cs typeface="+mj-cs"/>
          </a:endParaRPr>
        </a:p>
      </dgm:t>
    </dgm:pt>
    <dgm:pt modelId="{F9BA3C3A-328E-4387-89D3-101790F972F2}" type="parTrans" cxnId="{18C6707D-DAA2-4D65-A32E-A070A67CAEA4}">
      <dgm:prSet/>
      <dgm:spPr/>
      <dgm:t>
        <a:bodyPr/>
        <a:lstStyle/>
        <a:p>
          <a:pPr rtl="1"/>
          <a:endParaRPr lang="he-IL"/>
        </a:p>
      </dgm:t>
    </dgm:pt>
    <dgm:pt modelId="{9D5EA722-6E46-48FC-878F-3CF119E5FA9B}" type="sibTrans" cxnId="{18C6707D-DAA2-4D65-A32E-A070A67CAEA4}">
      <dgm:prSet/>
      <dgm:spPr/>
      <dgm:t>
        <a:bodyPr/>
        <a:lstStyle/>
        <a:p>
          <a:pPr rtl="1"/>
          <a:endParaRPr lang="he-IL"/>
        </a:p>
      </dgm:t>
    </dgm:pt>
    <dgm:pt modelId="{75BA632E-DDBC-494A-8826-7CDEC010A01A}" type="pres">
      <dgm:prSet presAssocID="{18521ED6-D411-4DD6-9C78-5FD1DA0126F4}" presName="compositeShape" presStyleCnt="0">
        <dgm:presLayoutVars>
          <dgm:chMax val="7"/>
          <dgm:dir/>
          <dgm:resizeHandles val="exact"/>
        </dgm:presLayoutVars>
      </dgm:prSet>
      <dgm:spPr/>
    </dgm:pt>
    <dgm:pt modelId="{E651C1CD-2BCA-4E0A-B46A-67D9FDD18AC9}" type="pres">
      <dgm:prSet presAssocID="{F048F0E8-2842-4BAC-8DA6-FE1F08516F46}" presName="circ1TxSh" presStyleLbl="vennNode1" presStyleIdx="0" presStyleCnt="1"/>
      <dgm:spPr/>
      <dgm:t>
        <a:bodyPr/>
        <a:lstStyle/>
        <a:p>
          <a:pPr rtl="1"/>
          <a:endParaRPr lang="he-IL"/>
        </a:p>
      </dgm:t>
    </dgm:pt>
  </dgm:ptLst>
  <dgm:cxnLst>
    <dgm:cxn modelId="{2EC6C6F3-6A2F-4977-826E-BCC45922A7AD}" type="presOf" srcId="{F048F0E8-2842-4BAC-8DA6-FE1F08516F46}" destId="{E651C1CD-2BCA-4E0A-B46A-67D9FDD18AC9}" srcOrd="0" destOrd="0" presId="urn:microsoft.com/office/officeart/2005/8/layout/venn1"/>
    <dgm:cxn modelId="{84D53DE2-56BB-4F32-8527-593E58759CF4}" type="presOf" srcId="{18521ED6-D411-4DD6-9C78-5FD1DA0126F4}" destId="{75BA632E-DDBC-494A-8826-7CDEC010A01A}" srcOrd="0" destOrd="0" presId="urn:microsoft.com/office/officeart/2005/8/layout/venn1"/>
    <dgm:cxn modelId="{18C6707D-DAA2-4D65-A32E-A070A67CAEA4}" srcId="{18521ED6-D411-4DD6-9C78-5FD1DA0126F4}" destId="{F048F0E8-2842-4BAC-8DA6-FE1F08516F46}" srcOrd="0" destOrd="0" parTransId="{F9BA3C3A-328E-4387-89D3-101790F972F2}" sibTransId="{9D5EA722-6E46-48FC-878F-3CF119E5FA9B}"/>
    <dgm:cxn modelId="{F69A08EE-5E5A-47BC-B391-6FBDE9F418E6}" type="presParOf" srcId="{75BA632E-DDBC-494A-8826-7CDEC010A01A}" destId="{E651C1CD-2BCA-4E0A-B46A-67D9FDD18AC9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40.25157" units="1/cm"/>
          <inkml:channelProperty channel="Y" name="resolution" value="40.29851" units="1/cm"/>
          <inkml:channelProperty channel="T" name="resolution" value="1" units="1/dev"/>
        </inkml:channelProperties>
      </inkml:inkSource>
      <inkml:timestamp xml:id="ts0" timeString="2017-11-29T12:49:35.392"/>
    </inkml:context>
    <inkml:brush xml:id="br0">
      <inkml:brushProperty name="width" value="0.03969" units="cm"/>
      <inkml:brushProperty name="height" value="0.07938" units="cm"/>
      <inkml:brushProperty name="color" value="#FFFF00"/>
      <inkml:brushProperty name="tip" value="rectangle"/>
      <inkml:brushProperty name="rasterOp" value="maskPen"/>
      <inkml:brushProperty name="fitToCurve" value="1"/>
    </inkml:brush>
  </inkml:definitions>
  <inkml:trace contextRef="#ctx0" brushRef="#br0">4323 54 0,'-27'0'63,"27"34"62,-28-34-110,1 0 1,-28 0-16,-28 0 15,29 0 1,-29 0-16,28 0 31,0-34-31,28 34 16,-1 0-16,1 0 47,-1 0-16,1 0-31,-1 0 16,1 0-16,-1 0 15,1 0 1,-1 0 0,1 0-1,0 0 1,-1 0-1,-27 0 1,28 0 0,-1 0-1,1 0-15,-28 0 16,27 0 0,-27 0-1,28 0 16,-1 0-15,1 0 0,-1 0-16,1 0 15,-1 0 1,1-34-16,-1 34 16,1 0-16,0 0 15,-1 0 1,1 0-16,-1 0 15,1 0 1,-1 0-16,1 0 31,-1 0-15,1 0 15,-1 0-31,1 0 94,-1 0-94,1 0 16,-1 0-16,1 0 15,-1 0 1,1 0-1,-1 0-15,1 0 16,-1 0 0,1 0-16,0 0 15,-1 0 1,1 0 15,-28 0-15,27 0-1,1 0-15,-28 0 16,27 0 15,1 0 1,-28 0-17,27 0 1,1 0-1,-1 0 1,1 0-16,-1 0 31,28 34-15,-54-34 15,-1 0-31,27 0 16,1 0-1,-1 0-15,1 0 16,-1 0-16,1 0 16,-1 0 77,1 0-77,-1 0 0,-27 0-16,28 0 15,-1 0 1,-27 0-16,28 0 16,-1 0 15,1 0-31,0 34 31,-1-34-15,1 0-1,-1 0-15,1 0 16,-1 0 15,1 0-31,-1 0 16,1 0-1,-28 0 1,27 0 15,1 0-31,-1 0 16,1 0 15,-1 0 0,1 0 1,-1 0-17,1 0 1,0 0 15,-1 0-31,1 0 16,-1 0-1,1 0 17,-1 0-32,1 0 15,-1 0-15,1 0 16,-28 0-16,27 0 94,1 0-63,-1 0-31,1 0 31,-28 0-31,27 0 16,1 0 187,-1-34-203,-26 34 16,-1 0-1,27-34-15,1 34 16,27 34 234,-28-34-250,28 34 31,0 0-15,0 0 46,-27-34-46,27 34-16,0-1 31,0 1 32,0 0 15,0 0-16,0 0 16,0 0-62,0 0 31,0 0 0,0-1-32,0 1 32,0 0 0,0 0-31,0 0 62,0 0-31,0 0 15,0 0-46,0-1 15,0 1 16,0 0-16,0 0 32,0 0-48,0 0 48,0 0-16,27-34 78,1 0-63,-1 0-46,1 0-1,-1 34 1,1-34 0,-1 0-1,0 0-15,1 0 16,-1 0 0,1 0-1,-28 33-15,27-33 16,1 0-1,-1 0-15,1 0 16,-1 0-16,28 0 16,0 34-1,0-34-15,-27 0 16,-1 0 0,1 0-16,-1 0 31,1 0-31,-1 0 15,55 0 1,-54 0 0,-1 0-1,1 0 32,-1 0-47,28 0 16,-27 0-16,27 0 15,0 0 1,0 0-16,-28 0 31,1 0 16,-1-34-47,28 34 16,-28 0-1,1 0-15,-1 0 16,1 0 0,-1 0-16,1 0 15,27 0 1,-55-33-16,55 33 16,-28 0-1,28 0-15,28 0 16,-56 0-1,1 0 1,-1 0 0,-27-34-16,27 34 31,28 0-15,-55-34-16,55 34 15,-27 0-15,27 0 16,-28 0-1,28 0 1,-27 0 0,27 0-16,-28 0 15,28-34-15,-27 34 32,-1 0-17,0 0 16,28 0-31,-27 0 16,-1 0-16,28 0 16,-27 0-1,-1 0-15,28 0 16,0 0 0,-27 0-16,27 0 15,-55-34 1,27 34-1,28 0 1,-27 0 0,26 0-16,-26 0 15,-1 0-15,1 0 78,-1 0-62,28 0-16,28 0 16,-28 0-16,27 0 15,-54 0 1,-1 0-16,1 0 78,-1 0-62,55 0-1,-54 0 1,27 0 0,-28 0-1,28 0 1,-27 34-16,27-34 15,-28 0 1,56 0-16,-56 34 16,1-34-1,27 0-15,-28 0 16,28 0 15,-28 0-15,1 0 15,27 0-15,-28 0-1,1 0-15,27 0 16,27 0-16,-27 0 16,0 0-1,-27 0 1,-1 0 218,1 0-156,-56 0 141,28-34-203,-27 0-1,27 0 1,-28 34 46,28-34-62,0 0 16,-27 34 0,27-33-1,-28-1-15,28 0 16,0 0 0,-27 34 15,27-34-31,0 0 62,0 0-30,-28 34-17,28-34 1,0 1-1,0-1 17,0 0-32,0 0 47,0 0-32,0 0 16,-27 34-15,-1 0 0,28-34-16,0 0 31,0 1-15,0-1 30,0 0-30,0 0 15,0 0 110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3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7" y="0"/>
            <a:ext cx="2933277" cy="49702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B6D6E93-547F-4D5F-AA8D-0674C66AF9EC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55700" y="1238250"/>
            <a:ext cx="44577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67262"/>
            <a:ext cx="5415280" cy="3900488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3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7" y="9408981"/>
            <a:ext cx="2933277" cy="497019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093FCFB-7406-4C00-8D86-4738109466C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3009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549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150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2737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624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19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23134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5573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654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2684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4297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5484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061-668B-49BF-9DBA-883DB18DC3F8}" type="datetimeFigureOut">
              <a:rPr lang="he-IL" smtClean="0"/>
              <a:t>ט"ז/כסלו/תשע"ח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A0266-B589-41BC-A188-63FD94FD60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362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microsoft.com/office/2007/relationships/hdphoto" Target="../media/hdphoto1.wdp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microsoft.com/office/2007/relationships/hdphoto" Target="../media/hdphoto2.wdp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microsoft.com/office/2007/relationships/hdphoto" Target="../media/hdphoto1.wdp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microsoft.com/office/2007/relationships/hdphoto" Target="../media/hdphoto2.wdp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5.emf"/><Relationship Id="rId4" Type="http://schemas.microsoft.com/office/2007/relationships/hdphoto" Target="../media/hdphoto2.wdp"/><Relationship Id="rId9" Type="http://schemas.openxmlformats.org/officeDocument/2006/relationships/customXml" Target="../ink/ink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hdphoto" Target="../media/hdphoto1.wdp"/><Relationship Id="rId7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microsoft.com/office/2007/relationships/hdphoto" Target="../media/hdphoto1.wdp"/><Relationship Id="rId7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hdphoto" Target="../media/hdphoto1.wdp"/><Relationship Id="rId7" Type="http://schemas.openxmlformats.org/officeDocument/2006/relationships/image" Target="../media/image4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microsoft.com/office/2007/relationships/hdphoto" Target="../media/hdphoto2.wdp"/><Relationship Id="rId10" Type="http://schemas.openxmlformats.org/officeDocument/2006/relationships/image" Target="../media/image46.png"/><Relationship Id="rId4" Type="http://schemas.openxmlformats.org/officeDocument/2006/relationships/image" Target="../media/image2.png"/><Relationship Id="rId9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microsoft.com/office/2007/relationships/hdphoto" Target="../media/hdphoto1.wdp"/><Relationship Id="rId7" Type="http://schemas.openxmlformats.org/officeDocument/2006/relationships/diagramLayout" Target="../diagrams/layou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5" Type="http://schemas.microsoft.com/office/2007/relationships/hdphoto" Target="../media/hdphoto2.wdp"/><Relationship Id="rId10" Type="http://schemas.microsoft.com/office/2007/relationships/diagramDrawing" Target="../diagrams/drawing3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60.jpeg"/><Relationship Id="rId3" Type="http://schemas.microsoft.com/office/2007/relationships/hdphoto" Target="../media/hdphoto1.wdp"/><Relationship Id="rId7" Type="http://schemas.openxmlformats.org/officeDocument/2006/relationships/image" Target="../media/image49.png"/><Relationship Id="rId12" Type="http://schemas.openxmlformats.org/officeDocument/2006/relationships/image" Target="../media/image54.jpeg"/><Relationship Id="rId17" Type="http://schemas.openxmlformats.org/officeDocument/2006/relationships/image" Target="../media/image59.jpeg"/><Relationship Id="rId2" Type="http://schemas.openxmlformats.org/officeDocument/2006/relationships/image" Target="../media/image1.png"/><Relationship Id="rId16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11" Type="http://schemas.openxmlformats.org/officeDocument/2006/relationships/image" Target="../media/image53.png"/><Relationship Id="rId5" Type="http://schemas.microsoft.com/office/2007/relationships/hdphoto" Target="../media/hdphoto2.wdp"/><Relationship Id="rId15" Type="http://schemas.openxmlformats.org/officeDocument/2006/relationships/image" Target="../media/image57.png"/><Relationship Id="rId10" Type="http://schemas.openxmlformats.org/officeDocument/2006/relationships/image" Target="../media/image52.png"/><Relationship Id="rId19" Type="http://schemas.openxmlformats.org/officeDocument/2006/relationships/image" Target="../media/image61.jpeg"/><Relationship Id="rId4" Type="http://schemas.openxmlformats.org/officeDocument/2006/relationships/image" Target="../media/image2.png"/><Relationship Id="rId9" Type="http://schemas.openxmlformats.org/officeDocument/2006/relationships/image" Target="../media/image51.jpeg"/><Relationship Id="rId1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microsoft.com/office/2007/relationships/hdphoto" Target="../media/hdphoto1.wdp"/><Relationship Id="rId7" Type="http://schemas.openxmlformats.org/officeDocument/2006/relationships/image" Target="../media/image6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microsoft.com/office/2007/relationships/hdphoto" Target="../media/hdphoto1.wdp"/><Relationship Id="rId7" Type="http://schemas.openxmlformats.org/officeDocument/2006/relationships/diagramLayout" Target="../diagrams/layou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microsoft.com/office/2007/relationships/hdphoto" Target="../media/hdphoto2.wdp"/><Relationship Id="rId10" Type="http://schemas.microsoft.com/office/2007/relationships/diagramDrawing" Target="../diagrams/drawing4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microsoft.com/office/2007/relationships/hdphoto" Target="../media/hdphoto1.wdp"/><Relationship Id="rId7" Type="http://schemas.openxmlformats.org/officeDocument/2006/relationships/image" Target="../media/image7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74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8991" y="1196752"/>
            <a:ext cx="9099290" cy="1470025"/>
          </a:xfrm>
        </p:spPr>
        <p:txBody>
          <a:bodyPr/>
          <a:lstStyle/>
          <a:p>
            <a:r>
              <a:rPr lang="he-IL" b="1" dirty="0" smtClean="0">
                <a:solidFill>
                  <a:schemeClr val="tx2">
                    <a:lumMod val="50000"/>
                  </a:schemeClr>
                </a:solidFill>
              </a:rPr>
              <a:t>מדד השקיפות</a:t>
            </a:r>
            <a:br>
              <a:rPr lang="he-IL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he-IL" b="1" dirty="0" smtClean="0">
                <a:solidFill>
                  <a:schemeClr val="tx2">
                    <a:lumMod val="50000"/>
                  </a:schemeClr>
                </a:solidFill>
              </a:rPr>
              <a:t>המשרד לשירותי דת</a:t>
            </a:r>
            <a:endParaRPr lang="he-IL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0" y="-1"/>
            <a:ext cx="9144000" cy="1052737"/>
            <a:chOff x="0" y="-1"/>
            <a:chExt cx="9144000" cy="1052737"/>
          </a:xfrm>
        </p:grpSpPr>
        <p:sp>
          <p:nvSpPr>
            <p:cNvPr id="4" name="מלבן 3"/>
            <p:cNvSpPr/>
            <p:nvPr/>
          </p:nvSpPr>
          <p:spPr>
            <a:xfrm>
              <a:off x="0" y="-1"/>
              <a:ext cx="9144000" cy="102378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" name="Text Box 3"/>
            <p:cNvSpPr txBox="1">
              <a:spLocks noChangeArrowheads="1"/>
            </p:cNvSpPr>
            <p:nvPr/>
          </p:nvSpPr>
          <p:spPr bwMode="auto">
            <a:xfrm>
              <a:off x="3707904" y="764704"/>
              <a:ext cx="1728192" cy="2880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 rtl="1">
                <a:spcAft>
                  <a:spcPts val="0"/>
                </a:spcAft>
              </a:pPr>
              <a:r>
                <a:rPr lang="he-IL" sz="1400" dirty="0" smtClean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rPr>
                <a:t>המשרד </a:t>
              </a:r>
              <a:r>
                <a:rPr lang="he-IL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rPr>
                <a:t>לשירותי דת</a:t>
              </a:r>
              <a:endParaRPr lang="en-US" sz="1400" dirty="0">
                <a:solidFill>
                  <a:schemeClr val="bg1"/>
                </a:solidFill>
                <a:effectLst/>
                <a:latin typeface="Times New Roman"/>
                <a:ea typeface="Times New Roman"/>
                <a:cs typeface="David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rPr>
                <a:t> </a:t>
              </a:r>
              <a:endParaRPr lang="en-US" sz="1400" dirty="0">
                <a:solidFill>
                  <a:schemeClr val="bg1"/>
                </a:solidFill>
                <a:effectLst/>
                <a:latin typeface="Times New Roman"/>
                <a:ea typeface="Times New Roman"/>
                <a:cs typeface="David"/>
              </a:endParaRPr>
            </a:p>
            <a:p>
              <a:pPr algn="r" rtl="1">
                <a:spcAft>
                  <a:spcPts val="0"/>
                </a:spcAft>
              </a:pPr>
              <a:r>
                <a: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rPr>
                <a:t> </a:t>
              </a:r>
            </a:p>
          </p:txBody>
        </p:sp>
        <p:pic>
          <p:nvPicPr>
            <p:cNvPr id="13" name="תמונה 12" descr="Il-b"/>
            <p:cNvPicPr>
              <a:picLocks noChangeAspect="1"/>
            </p:cNvPicPr>
            <p:nvPr/>
          </p:nvPicPr>
          <p:blipFill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22" b="100000" l="0" r="100000">
                          <a14:foregroundMark x1="64671" y1="34101" x2="64671" y2="34101"/>
                          <a14:foregroundMark x1="54491" y1="35023" x2="54491" y2="35023"/>
                          <a14:foregroundMark x1="52695" y1="35484" x2="50299" y2="35484"/>
                          <a14:foregroundMark x1="38922" y1="35484" x2="38922" y2="35484"/>
                          <a14:foregroundMark x1="50299" y1="63594" x2="50299" y2="63594"/>
                          <a14:foregroundMark x1="28144" y1="79263" x2="28144" y2="79263"/>
                          <a14:foregroundMark x1="38922" y1="82949" x2="38922" y2="82949"/>
                          <a14:foregroundMark x1="46707" y1="82949" x2="46707" y2="82949"/>
                          <a14:foregroundMark x1="52695" y1="82949" x2="52695" y2="82949"/>
                          <a14:foregroundMark x1="63473" y1="83410" x2="63473" y2="83410"/>
                          <a14:foregroundMark x1="68263" y1="83410" x2="68263" y2="83410"/>
                          <a14:foregroundMark x1="73054" y1="82949" x2="73054" y2="82949"/>
                          <a14:foregroundMark x1="77844" y1="76037" x2="77844" y2="76037"/>
                          <a14:foregroundMark x1="85629" y1="66359" x2="85629" y2="66359"/>
                          <a14:foregroundMark x1="85030" y1="17051" x2="85030" y2="17051"/>
                          <a14:foregroundMark x1="89222" y1="14747" x2="89222" y2="14747"/>
                          <a14:foregroundMark x1="85629" y1="11060" x2="85629" y2="11060"/>
                          <a14:foregroundMark x1="82036" y1="28111" x2="82036" y2="28111"/>
                          <a14:foregroundMark x1="55689" y1="71889" x2="55689" y2="71889"/>
                          <a14:foregroundMark x1="22754" y1="58986" x2="22754" y2="58986"/>
                          <a14:foregroundMark x1="14371" y1="41475" x2="14371" y2="41475"/>
                          <a14:foregroundMark x1="28144" y1="20737" x2="28144" y2="20737"/>
                          <a14:foregroundMark x1="20958" y1="17972" x2="20958" y2="1797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-1"/>
              <a:ext cx="707134" cy="84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100000">
                          <a14:foregroundMark x1="54545" y1="33478" x2="54545" y2="33478"/>
                          <a14:foregroundMark x1="50000" y1="50870" x2="50000" y2="50870"/>
                          <a14:foregroundMark x1="28926" y1="59130" x2="28926" y2="59130"/>
                          <a14:foregroundMark x1="23554" y1="55652" x2="23554" y2="55652"/>
                          <a14:foregroundMark x1="23554" y1="55652" x2="23554" y2="55652"/>
                          <a14:foregroundMark x1="23554" y1="59130" x2="23554" y2="59130"/>
                          <a14:foregroundMark x1="23554" y1="67391" x2="23554" y2="67391"/>
                          <a14:foregroundMark x1="24793" y1="70870" x2="24793" y2="70870"/>
                          <a14:foregroundMark x1="25620" y1="70870" x2="25620" y2="70870"/>
                          <a14:foregroundMark x1="28099" y1="73043" x2="28099" y2="73043"/>
                          <a14:foregroundMark x1="28926" y1="74348" x2="28926" y2="74348"/>
                          <a14:foregroundMark x1="28926" y1="74348" x2="28926" y2="74348"/>
                          <a14:foregroundMark x1="33471" y1="77826" x2="33471" y2="77826"/>
                          <a14:foregroundMark x1="35537" y1="80000" x2="38843" y2="82609"/>
                          <a14:foregroundMark x1="38843" y1="82609" x2="38843" y2="82609"/>
                          <a14:foregroundMark x1="41322" y1="82609" x2="41322" y2="82609"/>
                          <a14:foregroundMark x1="47934" y1="82609" x2="51240" y2="83478"/>
                          <a14:foregroundMark x1="59917" y1="84783" x2="59917" y2="84783"/>
                          <a14:foregroundMark x1="65702" y1="81304" x2="66529" y2="77826"/>
                          <a14:foregroundMark x1="66529" y1="75652" x2="66529" y2="75652"/>
                          <a14:foregroundMark x1="75620" y1="62609" x2="75620" y2="62609"/>
                          <a14:foregroundMark x1="77686" y1="57826" x2="77686" y2="57826"/>
                          <a14:foregroundMark x1="77686" y1="55652" x2="77686" y2="55652"/>
                          <a14:foregroundMark x1="77686" y1="50000" x2="77686" y2="50000"/>
                          <a14:foregroundMark x1="77686" y1="41739" x2="77686" y2="41739"/>
                          <a14:foregroundMark x1="77686" y1="36087" x2="77686" y2="36087"/>
                          <a14:foregroundMark x1="73140" y1="33478" x2="73140" y2="33478"/>
                          <a14:foregroundMark x1="69008" y1="27826" x2="57851" y2="19565"/>
                          <a14:foregroundMark x1="55785" y1="16087" x2="55785" y2="16087"/>
                          <a14:foregroundMark x1="55785" y1="16087" x2="55785" y2="16087"/>
                          <a14:foregroundMark x1="55785" y1="16087" x2="55785" y2="16087"/>
                          <a14:foregroundMark x1="48760" y1="16087" x2="42149" y2="16087"/>
                          <a14:foregroundMark x1="38843" y1="17391" x2="31405" y2="19565"/>
                          <a14:foregroundMark x1="28926" y1="19565" x2="28926" y2="19565"/>
                          <a14:foregroundMark x1="26860" y1="20870" x2="26860" y2="20870"/>
                          <a14:foregroundMark x1="25620" y1="23043" x2="25620" y2="23043"/>
                          <a14:foregroundMark x1="25620" y1="27826" x2="25620" y2="27826"/>
                          <a14:foregroundMark x1="25620" y1="31304" x2="25620" y2="31304"/>
                          <a14:foregroundMark x1="24793" y1="34783" x2="24793" y2="34783"/>
                          <a14:foregroundMark x1="24793" y1="34783" x2="24793" y2="34783"/>
                          <a14:foregroundMark x1="23554" y1="36087" x2="23554" y2="36087"/>
                          <a14:foregroundMark x1="22314" y1="36957" x2="22314" y2="36957"/>
                          <a14:foregroundMark x1="22314" y1="39565" x2="21488" y2="45217"/>
                          <a14:foregroundMark x1="21488" y1="46522" x2="21488" y2="46522"/>
                          <a14:foregroundMark x1="22314" y1="47391" x2="22314" y2="47391"/>
                          <a14:foregroundMark x1="22314" y1="50000" x2="22314" y2="50000"/>
                          <a14:foregroundMark x1="21488" y1="52174" x2="21488" y2="52174"/>
                          <a14:foregroundMark x1="20248" y1="53478" x2="20248" y2="53478"/>
                          <a14:foregroundMark x1="20248" y1="54348" x2="20248" y2="54348"/>
                          <a14:foregroundMark x1="25620" y1="54348" x2="25620" y2="54348"/>
                          <a14:foregroundMark x1="40083" y1="55652" x2="40083" y2="55652"/>
                          <a14:foregroundMark x1="46694" y1="57826" x2="46694" y2="57826"/>
                          <a14:foregroundMark x1="52479" y1="61739" x2="52479" y2="61739"/>
                          <a14:foregroundMark x1="55785" y1="61739" x2="55785" y2="61739"/>
                          <a14:foregroundMark x1="59917" y1="61739" x2="59917" y2="61739"/>
                          <a14:foregroundMark x1="64463" y1="60435" x2="64463" y2="60435"/>
                          <a14:foregroundMark x1="65702" y1="54348" x2="65702" y2="54348"/>
                          <a14:foregroundMark x1="65702" y1="43913" x2="65702" y2="43913"/>
                          <a14:foregroundMark x1="62397" y1="41739" x2="62397" y2="41739"/>
                          <a14:foregroundMark x1="54545" y1="38261" x2="54545" y2="38261"/>
                          <a14:foregroundMark x1="48760" y1="36957" x2="48760" y2="36957"/>
                          <a14:foregroundMark x1="45455" y1="36087" x2="45455" y2="36087"/>
                          <a14:foregroundMark x1="43388" y1="33478" x2="43388" y2="33478"/>
                          <a14:foregroundMark x1="43388" y1="33478" x2="43388" y2="33478"/>
                          <a14:foregroundMark x1="43388" y1="33478" x2="43388" y2="33478"/>
                          <a14:foregroundMark x1="43388" y1="33478" x2="38843" y2="32609"/>
                          <a14:foregroundMark x1="38017" y1="32609" x2="32231" y2="36087"/>
                          <a14:foregroundMark x1="31405" y1="36087" x2="31405" y2="36087"/>
                          <a14:foregroundMark x1="31405" y1="36957" x2="32231" y2="45217"/>
                          <a14:foregroundMark x1="32231" y1="46522" x2="32231" y2="46522"/>
                          <a14:foregroundMark x1="32231" y1="46522" x2="40083" y2="45217"/>
                          <a14:foregroundMark x1="40083" y1="43913" x2="40083" y2="43913"/>
                          <a14:foregroundMark x1="40083" y1="43913" x2="41322" y2="47391"/>
                          <a14:foregroundMark x1="41322" y1="47391" x2="41322" y2="47391"/>
                          <a14:foregroundMark x1="41322" y1="47391" x2="45455" y2="61739"/>
                          <a14:foregroundMark x1="45455" y1="61739" x2="42149" y2="65217"/>
                          <a14:foregroundMark x1="42149" y1="65217" x2="38017" y2="65217"/>
                          <a14:foregroundMark x1="33471" y1="62609" x2="33471" y2="62609"/>
                          <a14:foregroundMark x1="30165" y1="56957" x2="30165" y2="56957"/>
                          <a14:foregroundMark x1="25620" y1="52174" x2="25620" y2="52174"/>
                          <a14:foregroundMark x1="25620" y1="50870" x2="25620" y2="50870"/>
                          <a14:foregroundMark x1="25620" y1="50870" x2="20248" y2="47391"/>
                          <a14:foregroundMark x1="19008" y1="45217" x2="19008" y2="45217"/>
                          <a14:foregroundMark x1="15702" y1="43913" x2="15702" y2="43913"/>
                          <a14:foregroundMark x1="12397" y1="54348" x2="12397" y2="54348"/>
                          <a14:foregroundMark x1="16942" y1="60435" x2="16942" y2="60435"/>
                          <a14:foregroundMark x1="43388" y1="67391" x2="43388" y2="67391"/>
                          <a14:foregroundMark x1="52479" y1="68696" x2="52479" y2="68696"/>
                          <a14:foregroundMark x1="52479" y1="68696" x2="52479" y2="68696"/>
                          <a14:foregroundMark x1="54545" y1="68696" x2="65702" y2="73043"/>
                          <a14:foregroundMark x1="69008" y1="73043" x2="69008" y2="73043"/>
                          <a14:foregroundMark x1="71074" y1="72174" x2="71074" y2="72174"/>
                          <a14:foregroundMark x1="71074" y1="66087" x2="71074" y2="66087"/>
                          <a14:foregroundMark x1="71074" y1="56957" x2="71074" y2="56957"/>
                          <a14:foregroundMark x1="63223" y1="46522" x2="63223" y2="46522"/>
                          <a14:foregroundMark x1="62397" y1="45217" x2="62397" y2="45217"/>
                          <a14:foregroundMark x1="59091" y1="38261" x2="59091" y2="38261"/>
                          <a14:foregroundMark x1="59091" y1="32609" x2="59091" y2="32609"/>
                          <a14:foregroundMark x1="59091" y1="32609" x2="59091" y2="32609"/>
                          <a14:foregroundMark x1="59091" y1="29130" x2="59091" y2="29130"/>
                          <a14:foregroundMark x1="59917" y1="29130" x2="59917" y2="29130"/>
                          <a14:foregroundMark x1="65702" y1="29130" x2="69008" y2="29130"/>
                          <a14:foregroundMark x1="69008" y1="29130" x2="69008" y2="29130"/>
                          <a14:foregroundMark x1="71074" y1="29130" x2="71074" y2="29130"/>
                          <a14:foregroundMark x1="73140" y1="29130" x2="73140" y2="29130"/>
                          <a14:foregroundMark x1="75620" y1="29130" x2="75620" y2="29130"/>
                          <a14:foregroundMark x1="69835" y1="29130" x2="59917" y2="31304"/>
                          <a14:foregroundMark x1="55785" y1="31304" x2="51240" y2="31304"/>
                          <a14:foregroundMark x1="48760" y1="31304" x2="48760" y2="31304"/>
                          <a14:foregroundMark x1="48760" y1="31304" x2="48760" y2="31304"/>
                          <a14:foregroundMark x1="50000" y1="31304" x2="53306" y2="39565"/>
                          <a14:foregroundMark x1="54545" y1="40435" x2="54545" y2="40435"/>
                          <a14:foregroundMark x1="59091" y1="40435" x2="62397" y2="43043"/>
                          <a14:foregroundMark x1="62397" y1="43043" x2="66529" y2="45217"/>
                          <a14:foregroundMark x1="66529" y1="45217" x2="66529" y2="45217"/>
                          <a14:foregroundMark x1="65702" y1="47391" x2="65702" y2="47391"/>
                          <a14:foregroundMark x1="64463" y1="47391" x2="64463" y2="47391"/>
                          <a14:foregroundMark x1="62397" y1="48696" x2="62397" y2="48696"/>
                          <a14:foregroundMark x1="61157" y1="50000" x2="56612" y2="59130"/>
                          <a14:foregroundMark x1="56612" y1="59130" x2="56612" y2="59130"/>
                          <a14:foregroundMark x1="55785" y1="59130" x2="53306" y2="62609"/>
                          <a14:foregroundMark x1="53306" y1="63913" x2="53306" y2="63913"/>
                          <a14:foregroundMark x1="52479" y1="66087" x2="52479" y2="66087"/>
                          <a14:foregroundMark x1="51240" y1="66087" x2="43388" y2="66087"/>
                          <a14:foregroundMark x1="41322" y1="62609" x2="41322" y2="62609"/>
                          <a14:foregroundMark x1="38843" y1="55652" x2="38843" y2="55652"/>
                          <a14:foregroundMark x1="42149" y1="46522" x2="42149" y2="46522"/>
                          <a14:foregroundMark x1="47934" y1="43913" x2="47934" y2="43913"/>
                          <a14:foregroundMark x1="52479" y1="43913" x2="55785" y2="43913"/>
                          <a14:foregroundMark x1="59091" y1="43913" x2="62397" y2="43913"/>
                          <a14:foregroundMark x1="69008" y1="40435" x2="69008" y2="40435"/>
                          <a14:foregroundMark x1="69008" y1="40435" x2="69008" y2="40435"/>
                          <a14:foregroundMark x1="75620" y1="39565" x2="75620" y2="39565"/>
                          <a14:foregroundMark x1="75620" y1="39565" x2="75620" y2="39565"/>
                          <a14:foregroundMark x1="76446" y1="48696" x2="76446" y2="48696"/>
                          <a14:foregroundMark x1="65702" y1="55652" x2="62397" y2="55652"/>
                          <a14:foregroundMark x1="57851" y1="56957" x2="57851" y2="56957"/>
                          <a14:foregroundMark x1="52479" y1="56957" x2="38017" y2="56957"/>
                          <a14:foregroundMark x1="36777" y1="56957" x2="36777" y2="56957"/>
                          <a14:foregroundMark x1="30165" y1="54348" x2="30165" y2="54348"/>
                          <a14:foregroundMark x1="30165" y1="46522" x2="30165" y2="46522"/>
                          <a14:foregroundMark x1="30165" y1="43043" x2="30165" y2="43043"/>
                          <a14:foregroundMark x1="34711" y1="33478" x2="38843" y2="32609"/>
                          <a14:foregroundMark x1="42149" y1="30000" x2="42149" y2="30000"/>
                          <a14:foregroundMark x1="47934" y1="25652" x2="56612" y2="25652"/>
                          <a14:foregroundMark x1="57851" y1="25652" x2="57851" y2="25652"/>
                          <a14:foregroundMark x1="63223" y1="25652" x2="69008" y2="30000"/>
                          <a14:foregroundMark x1="71074" y1="31304" x2="71074" y2="31304"/>
                          <a14:foregroundMark x1="71074" y1="39565" x2="69008" y2="43913"/>
                          <a14:foregroundMark x1="67769" y1="43913" x2="55785" y2="46522"/>
                          <a14:foregroundMark x1="45455" y1="46522" x2="45455" y2="46522"/>
                          <a14:foregroundMark x1="36777" y1="36957" x2="36777" y2="36957"/>
                          <a14:foregroundMark x1="15702" y1="25652" x2="15702" y2="25652"/>
                          <a14:foregroundMark x1="11570" y1="29130" x2="11570" y2="29130"/>
                          <a14:foregroundMark x1="15702" y1="41739" x2="20248" y2="43913"/>
                          <a14:foregroundMark x1="28926" y1="50000" x2="33471" y2="50000"/>
                          <a14:foregroundMark x1="43388" y1="50000" x2="43388" y2="50000"/>
                          <a14:foregroundMark x1="54545" y1="47391" x2="54545" y2="47391"/>
                          <a14:foregroundMark x1="56612" y1="41739" x2="56612" y2="41739"/>
                          <a14:foregroundMark x1="53306" y1="25652" x2="53306" y2="25652"/>
                          <a14:foregroundMark x1="51240" y1="27826" x2="51240" y2="31304"/>
                          <a14:foregroundMark x1="51240" y1="31304" x2="51240" y2="31304"/>
                          <a14:foregroundMark x1="71074" y1="12609" x2="71074" y2="12609"/>
                          <a14:foregroundMark x1="63223" y1="10435" x2="63223" y2="10435"/>
                          <a14:foregroundMark x1="42149" y1="6957" x2="42149" y2="6957"/>
                          <a14:foregroundMark x1="25620" y1="11304" x2="25620" y2="11304"/>
                          <a14:foregroundMark x1="13636" y1="68696" x2="13636" y2="68696"/>
                          <a14:foregroundMark x1="21488" y1="86087" x2="21488" y2="86087"/>
                          <a14:foregroundMark x1="38017" y1="91739" x2="38017" y2="91739"/>
                          <a14:foregroundMark x1="47934" y1="93043" x2="47934" y2="93043"/>
                          <a14:foregroundMark x1="54545" y1="91739" x2="57851" y2="90435"/>
                          <a14:foregroundMark x1="62397" y1="84783" x2="66529" y2="81304"/>
                          <a14:foregroundMark x1="69008" y1="80000" x2="69008" y2="80000"/>
                          <a14:foregroundMark x1="76446" y1="75652" x2="76446" y2="75652"/>
                          <a14:foregroundMark x1="82231" y1="72174" x2="82231" y2="68696"/>
                          <a14:foregroundMark x1="84298" y1="62609" x2="84298" y2="62609"/>
                          <a14:foregroundMark x1="88843" y1="46522" x2="88843" y2="46522"/>
                          <a14:foregroundMark x1="88843" y1="41739" x2="88843" y2="41739"/>
                          <a14:foregroundMark x1="84298" y1="36087" x2="84298" y2="36087"/>
                          <a14:foregroundMark x1="78926" y1="27826" x2="78926" y2="27826"/>
                          <a14:foregroundMark x1="77686" y1="24348" x2="77686" y2="24348"/>
                          <a14:foregroundMark x1="72314" y1="19565" x2="72314" y2="19565"/>
                          <a14:foregroundMark x1="67769" y1="19565" x2="67769" y2="19565"/>
                          <a14:foregroundMark x1="63223" y1="48696" x2="65702" y2="60435"/>
                          <a14:foregroundMark x1="66529" y1="67391" x2="66529" y2="67391"/>
                          <a14:foregroundMark x1="56612" y1="61739" x2="46694" y2="55652"/>
                          <a14:foregroundMark x1="28099" y1="43913" x2="22314" y2="41739"/>
                          <a14:foregroundMark x1="20248" y1="38261" x2="20248" y2="38261"/>
                          <a14:foregroundMark x1="20248" y1="38261" x2="20248" y2="38261"/>
                          <a14:foregroundMark x1="7851" y1="39565" x2="7851" y2="39565"/>
                          <a14:foregroundMark x1="9091" y1="50000" x2="9091" y2="50000"/>
                          <a14:foregroundMark x1="28926" y1="59130" x2="28926" y2="59130"/>
                          <a14:foregroundMark x1="25620" y1="55652" x2="25620" y2="55652"/>
                          <a14:foregroundMark x1="24793" y1="54348" x2="24793" y2="54348"/>
                          <a14:foregroundMark x1="22314" y1="75652" x2="22314" y2="75652"/>
                          <a14:foregroundMark x1="19008" y1="72174" x2="19008" y2="72174"/>
                          <a14:foregroundMark x1="19008" y1="65217" x2="19008" y2="65217"/>
                          <a14:foregroundMark x1="19008" y1="61739" x2="19008" y2="61739"/>
                          <a14:foregroundMark x1="19008" y1="56957" x2="19008" y2="56957"/>
                          <a14:foregroundMark x1="24793" y1="54348" x2="24793" y2="54348"/>
                          <a14:foregroundMark x1="30165" y1="52174" x2="38017" y2="52174"/>
                          <a14:foregroundMark x1="43388" y1="63913" x2="47934" y2="73043"/>
                          <a14:foregroundMark x1="47934" y1="73043" x2="47934" y2="73043"/>
                          <a14:foregroundMark x1="44628" y1="76522" x2="41322" y2="79130"/>
                          <a14:foregroundMark x1="38017" y1="79130" x2="38017" y2="79130"/>
                          <a14:foregroundMark x1="31405" y1="62609" x2="28926" y2="55652"/>
                          <a14:foregroundMark x1="30165" y1="47391" x2="43388" y2="47391"/>
                          <a14:foregroundMark x1="53306" y1="40435" x2="53306" y2="40435"/>
                          <a14:foregroundMark x1="55785" y1="36087" x2="55785" y2="36087"/>
                          <a14:foregroundMark x1="57851" y1="33478" x2="57851" y2="33478"/>
                          <a14:foregroundMark x1="59917" y1="30000" x2="63223" y2="30000"/>
                          <a14:foregroundMark x1="66529" y1="30000" x2="66529" y2="30000"/>
                          <a14:foregroundMark x1="71074" y1="30000" x2="71074" y2="30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90" y="0"/>
              <a:ext cx="956132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קבוצה 5"/>
          <p:cNvGrpSpPr/>
          <p:nvPr/>
        </p:nvGrpSpPr>
        <p:grpSpPr>
          <a:xfrm>
            <a:off x="-15719" y="6404171"/>
            <a:ext cx="9169608" cy="481213"/>
            <a:chOff x="-15719" y="6404171"/>
            <a:chExt cx="9169608" cy="481213"/>
          </a:xfrm>
        </p:grpSpPr>
        <p:sp>
          <p:nvSpPr>
            <p:cNvPr id="23" name="מלבן 22"/>
            <p:cNvSpPr/>
            <p:nvPr/>
          </p:nvSpPr>
          <p:spPr>
            <a:xfrm>
              <a:off x="-15719" y="6404171"/>
              <a:ext cx="9144000" cy="48121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9889" y="6453336"/>
              <a:ext cx="9144000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dirty="0" smtClean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הוועדה המיוחדת ליישום </a:t>
              </a:r>
              <a:r>
                <a:rPr lang="he-IL" dirty="0" err="1" smtClean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הנגשת</a:t>
              </a:r>
              <a:r>
                <a:rPr lang="he-IL" dirty="0" smtClean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 המידע הממשלתי ועקרונות שקיפותו לציבור</a:t>
              </a:r>
              <a:endParaRPr lang="he-IL" dirty="0"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816" y="2724313"/>
            <a:ext cx="3384376" cy="3512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86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4139952" y="1414517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>
                <a:solidFill>
                  <a:schemeClr val="tx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תעודת הזהות של </a:t>
            </a:r>
            <a:r>
              <a:rPr lang="he-IL" sz="2800" b="1" dirty="0" smtClean="0">
                <a:solidFill>
                  <a:schemeClr val="tx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המשרד:</a:t>
            </a:r>
            <a:endParaRPr lang="he-IL" sz="2800" b="1" dirty="0">
              <a:solidFill>
                <a:schemeClr val="tx2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5576" y="2204864"/>
            <a:ext cx="8134538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השר: </a:t>
            </a:r>
            <a:r>
              <a:rPr lang="he-IL" sz="2400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דוד אזולאי</a:t>
            </a:r>
          </a:p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מנכ"ל המשרד: </a:t>
            </a:r>
            <a:r>
              <a:rPr lang="he-IL" sz="2400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עו"ד עודד פלוס</a:t>
            </a:r>
          </a:p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ממונה חופש המידע: </a:t>
            </a:r>
            <a:r>
              <a:rPr lang="he-IL" sz="2400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גב' קרן שירוני</a:t>
            </a:r>
          </a:p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המיקום הארגוני של הממונה לחופש המידע: </a:t>
            </a:r>
            <a:r>
              <a:rPr lang="he-IL" sz="2400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אגף דוברות ופניות הציבור </a:t>
            </a:r>
          </a:p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מספר העובדים במשרד: </a:t>
            </a:r>
            <a:r>
              <a:rPr lang="he-IL" sz="2400" dirty="0" smtClean="0">
                <a:solidFill>
                  <a:schemeClr val="tx2">
                    <a:lumMod val="50000"/>
                  </a:schemeClr>
                </a:solidFill>
                <a:cs typeface="+mj-cs"/>
              </a:rPr>
              <a:t>120</a:t>
            </a:r>
            <a:endParaRPr lang="he-IL" sz="2400" dirty="0">
              <a:solidFill>
                <a:schemeClr val="tx2">
                  <a:lumMod val="50000"/>
                </a:schemeClr>
              </a:solidFill>
              <a:cs typeface="+mj-cs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139474" y="1132173"/>
            <a:ext cx="3064374" cy="3062741"/>
            <a:chOff x="683568" y="1175847"/>
            <a:chExt cx="3064374" cy="3062741"/>
          </a:xfrm>
        </p:grpSpPr>
        <p:pic>
          <p:nvPicPr>
            <p:cNvPr id="2" name="תמונה 1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3568" y="1175847"/>
              <a:ext cx="3064374" cy="306274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6" name="Text Box 3"/>
            <p:cNvSpPr txBox="1">
              <a:spLocks noChangeArrowheads="1"/>
            </p:cNvSpPr>
            <p:nvPr/>
          </p:nvSpPr>
          <p:spPr bwMode="auto">
            <a:xfrm>
              <a:off x="985122" y="2160886"/>
              <a:ext cx="1642662" cy="936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 rtl="1">
                <a:spcAft>
                  <a:spcPts val="0"/>
                </a:spcAft>
              </a:pPr>
              <a:r>
                <a:rPr lang="he-IL" sz="2400" b="1" dirty="0" smtClean="0">
                  <a:solidFill>
                    <a:schemeClr val="tx2">
                      <a:lumMod val="50000"/>
                    </a:schemeClr>
                  </a:solidFill>
                  <a:effectLst/>
                  <a:latin typeface="Times New Roman"/>
                  <a:ea typeface="Times New Roman"/>
                  <a:cs typeface="David"/>
                </a:rPr>
                <a:t>המשרד </a:t>
              </a:r>
              <a:r>
                <a:rPr lang="he-IL" sz="2400" b="1" dirty="0">
                  <a:solidFill>
                    <a:schemeClr val="tx2">
                      <a:lumMod val="50000"/>
                    </a:schemeClr>
                  </a:solidFill>
                  <a:effectLst/>
                  <a:latin typeface="Times New Roman"/>
                  <a:ea typeface="Times New Roman"/>
                  <a:cs typeface="David"/>
                </a:rPr>
                <a:t>לשירותי דת</a:t>
              </a:r>
              <a:endParaRPr lang="en-US" sz="24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Times New Roman"/>
                <a:cs typeface="David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3200" b="1" dirty="0">
                  <a:solidFill>
                    <a:schemeClr val="tx2">
                      <a:lumMod val="50000"/>
                    </a:schemeClr>
                  </a:solidFill>
                  <a:effectLst/>
                  <a:latin typeface="Times New Roman"/>
                  <a:ea typeface="Times New Roman"/>
                  <a:cs typeface="David"/>
                </a:rPr>
                <a:t> </a:t>
              </a:r>
              <a:endParaRPr lang="en-US" sz="24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/>
                <a:ea typeface="Times New Roman"/>
                <a:cs typeface="David"/>
              </a:endParaRPr>
            </a:p>
            <a:p>
              <a:pPr algn="r" rtl="1">
                <a:spcAft>
                  <a:spcPts val="0"/>
                </a:spcAft>
              </a:pPr>
              <a:r>
                <a:rPr lang="en-US" sz="2400" b="1" dirty="0">
                  <a:solidFill>
                    <a:schemeClr val="tx2">
                      <a:lumMod val="50000"/>
                    </a:schemeClr>
                  </a:solidFill>
                  <a:effectLst/>
                  <a:latin typeface="Times New Roman"/>
                  <a:ea typeface="Times New Roman"/>
                  <a:cs typeface="David"/>
                </a:rPr>
                <a:t>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748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8" name="מלבן 7"/>
          <p:cNvSpPr/>
          <p:nvPr/>
        </p:nvSpPr>
        <p:spPr>
          <a:xfrm>
            <a:off x="765465" y="1268760"/>
            <a:ext cx="76328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dirty="0"/>
              <a:t>זכיית המשרד במקום הראשון באות רשות התקשוב </a:t>
            </a:r>
            <a:r>
              <a:rPr lang="he-IL" dirty="0" smtClean="0"/>
              <a:t>הממשלתי</a:t>
            </a:r>
          </a:p>
          <a:p>
            <a:pPr algn="ctr"/>
            <a:r>
              <a:rPr lang="he-IL" dirty="0" smtClean="0"/>
              <a:t> </a:t>
            </a:r>
            <a:r>
              <a:rPr lang="he-IL" dirty="0"/>
              <a:t>בקטגוריית שביעות רצון </a:t>
            </a:r>
            <a:r>
              <a:rPr lang="he-IL" dirty="0" smtClean="0"/>
              <a:t>כללית שנתיים ברציפות</a:t>
            </a:r>
          </a:p>
          <a:p>
            <a:pPr algn="ctr"/>
            <a:r>
              <a:rPr lang="he-IL" dirty="0" smtClean="0"/>
              <a:t>לשנים 2015,2016</a:t>
            </a: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5122" y="2192090"/>
            <a:ext cx="6718718" cy="400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835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קבוצה 14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5" name="קבוצה 4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6" name="מלבן 5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7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8" name="תמונה 7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קבוצה 11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3" name="מלבן 12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graphicFrame>
        <p:nvGraphicFramePr>
          <p:cNvPr id="16" name="דיאגרמה 15"/>
          <p:cNvGraphicFramePr/>
          <p:nvPr>
            <p:extLst>
              <p:ext uri="{D42A27DB-BD31-4B8C-83A1-F6EECF244321}">
                <p14:modId xmlns:p14="http://schemas.microsoft.com/office/powerpoint/2010/main" val="1908542962"/>
              </p:ext>
            </p:extLst>
          </p:nvPr>
        </p:nvGraphicFramePr>
        <p:xfrm>
          <a:off x="978335" y="1340768"/>
          <a:ext cx="7022801" cy="4702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39130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קבוצה 14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5" name="קבוצה 4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6" name="מלבן 5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7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8" name="תמונה 7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קבוצה 11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3" name="מלבן 12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graphicFrame>
        <p:nvGraphicFramePr>
          <p:cNvPr id="16" name="דיאגרמה 15"/>
          <p:cNvGraphicFramePr/>
          <p:nvPr>
            <p:extLst>
              <p:ext uri="{D42A27DB-BD31-4B8C-83A1-F6EECF244321}">
                <p14:modId xmlns:p14="http://schemas.microsoft.com/office/powerpoint/2010/main" val="3121986160"/>
              </p:ext>
            </p:extLst>
          </p:nvPr>
        </p:nvGraphicFramePr>
        <p:xfrm>
          <a:off x="978335" y="1340768"/>
          <a:ext cx="7022801" cy="4702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5932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179512" y="1105580"/>
            <a:ext cx="883767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בקשות חופש </a:t>
            </a:r>
            <a:r>
              <a:rPr lang="he-IL" sz="2800" b="1" dirty="0" smtClean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מידע (*)</a:t>
            </a:r>
            <a:endParaRPr lang="he-IL" sz="2800" b="1" dirty="0">
              <a:solidFill>
                <a:schemeClr val="tx2">
                  <a:lumMod val="50000"/>
                </a:schemeClr>
              </a:solidFill>
              <a:latin typeface="Retro Perspective" panose="02000503000000000000" pitchFamily="2" charset="-79"/>
              <a:cs typeface="+mj-cs"/>
            </a:endParaRPr>
          </a:p>
        </p:txBody>
      </p:sp>
      <p:graphicFrame>
        <p:nvGraphicFramePr>
          <p:cNvPr id="12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278607"/>
              </p:ext>
            </p:extLst>
          </p:nvPr>
        </p:nvGraphicFramePr>
        <p:xfrm>
          <a:off x="179512" y="1774181"/>
          <a:ext cx="8800696" cy="4358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001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0017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0017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20017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453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+mj-cs"/>
                        </a:rPr>
                        <a:t> נובמבר 2017 (באחוזים)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עד נובמבר 2016 (באחוזים)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עד נובמבר 2015 (באחוזים)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4315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93%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71%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79%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4315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9%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4%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431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בקשת המידע נדחתה 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6%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8%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0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הטיפול בבקשה הופסק בשל אי תשלום 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0%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6%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3%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הטיפול בבקשה הופסק בגלל הפונה 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4%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4%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3%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02551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הטיפול בבקשה טרם הסתיים 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4%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3%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0683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+mj-cs"/>
                        </a:rPr>
                        <a:t>סה"כ בקשות חופש מידע שהוגשו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53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54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79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267744" y="6073551"/>
            <a:ext cx="689205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(*) הנתונים על שנים 2016 ו2015 פורסמו במדד חופש המידע של היחידה הממשלתית לחופש המידע</a:t>
            </a:r>
            <a:endParaRPr lang="he-IL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7089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grpSp>
        <p:nvGrpSpPr>
          <p:cNvPr id="2" name="קבוצה 1"/>
          <p:cNvGrpSpPr/>
          <p:nvPr/>
        </p:nvGrpSpPr>
        <p:grpSpPr>
          <a:xfrm>
            <a:off x="827584" y="1050910"/>
            <a:ext cx="7488833" cy="5258410"/>
            <a:chOff x="985122" y="1001744"/>
            <a:chExt cx="7481455" cy="5723905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985122" y="1001744"/>
              <a:ext cx="7481455" cy="5723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מלבן 11"/>
            <p:cNvSpPr/>
            <p:nvPr/>
          </p:nvSpPr>
          <p:spPr>
            <a:xfrm>
              <a:off x="4785225" y="6101351"/>
              <a:ext cx="1211284" cy="295507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2" name="מלבן 21"/>
            <p:cNvSpPr/>
            <p:nvPr/>
          </p:nvSpPr>
          <p:spPr>
            <a:xfrm>
              <a:off x="7255293" y="5549994"/>
              <a:ext cx="1211284" cy="846864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</p:spTree>
    <p:extLst>
      <p:ext uri="{BB962C8B-B14F-4D97-AF65-F5344CB8AC3E}">
        <p14:creationId xmlns:p14="http://schemas.microsoft.com/office/powerpoint/2010/main" val="131162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179512" y="1177588"/>
            <a:ext cx="878497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הליכים משפטיים נגד </a:t>
            </a:r>
            <a:r>
              <a:rPr lang="he-IL" sz="2800" b="1" dirty="0" smtClean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הרשות (*) </a:t>
            </a:r>
            <a:endParaRPr lang="he-IL" sz="2800" b="1" dirty="0">
              <a:solidFill>
                <a:schemeClr val="tx2">
                  <a:lumMod val="50000"/>
                </a:schemeClr>
              </a:solidFill>
              <a:latin typeface="Retro Perspective" panose="02000503000000000000" pitchFamily="2" charset="-79"/>
              <a:cs typeface="+mj-cs"/>
            </a:endParaRPr>
          </a:p>
        </p:txBody>
      </p:sp>
      <p:graphicFrame>
        <p:nvGraphicFramePr>
          <p:cNvPr id="12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137797"/>
              </p:ext>
            </p:extLst>
          </p:nvPr>
        </p:nvGraphicFramePr>
        <p:xfrm>
          <a:off x="251520" y="1897856"/>
          <a:ext cx="8703404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7585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758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7585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7585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+mj-cs"/>
                        </a:rPr>
                        <a:t> נובמבר 2017 (באחוזים)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+mj-cs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נפסק נגד הרשות 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מחיקת</a:t>
                      </a:r>
                      <a:r>
                        <a:rPr lang="he-IL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העתירה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הוצאות נגד הרשות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הוצאות בעד הרשות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ההליך</a:t>
                      </a:r>
                      <a:r>
                        <a:rPr lang="he-IL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תלוי ועומד בבית המשפט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+mj-cs"/>
                        </a:rPr>
                        <a:t>מספר עתירות חופש מידע שהוגשו</a:t>
                      </a:r>
                      <a:endParaRPr lang="he-IL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_______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763688" y="6073551"/>
            <a:ext cx="739276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(*) הנתונים על שנים 2016 ו2015 פורסמו במדד חופש המידע של היחידה הממשלתית לחופש המידע</a:t>
            </a:r>
            <a:endParaRPr lang="he-IL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4854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179512" y="1033572"/>
            <a:ext cx="877763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שאילתות ישירות חברי </a:t>
            </a:r>
            <a:r>
              <a:rPr lang="he-IL" sz="2800" b="1" dirty="0" smtClean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הכנסת (*)</a:t>
            </a:r>
            <a:endParaRPr lang="he-IL" sz="2800" b="1" dirty="0">
              <a:solidFill>
                <a:schemeClr val="tx2">
                  <a:lumMod val="50000"/>
                </a:schemeClr>
              </a:solidFill>
              <a:latin typeface="Retro Perspective" panose="02000503000000000000" pitchFamily="2" charset="-79"/>
              <a:cs typeface="+mj-cs"/>
            </a:endParaRPr>
          </a:p>
        </p:txBody>
      </p:sp>
      <p:graphicFrame>
        <p:nvGraphicFramePr>
          <p:cNvPr id="12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421323"/>
              </p:ext>
            </p:extLst>
          </p:nvPr>
        </p:nvGraphicFramePr>
        <p:xfrm>
          <a:off x="238351" y="1579592"/>
          <a:ext cx="8718791" cy="4541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6892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6672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0344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7969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28082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sz="16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נובמבר 2017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נובמבר 2016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נובמבר 2015 (באחוזים)</a:t>
                      </a:r>
                      <a:endParaRPr lang="he-IL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42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שאילתות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</a:t>
                      </a:r>
                      <a:r>
                        <a:rPr lang="he-IL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שנענו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עד 21 יום</a:t>
                      </a:r>
                      <a:endParaRPr lang="he-IL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70%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80%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70%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114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שאילתות </a:t>
                      </a:r>
                      <a:r>
                        <a:rPr lang="he-IL" sz="1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שנענו</a:t>
                      </a:r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25%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12%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25%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1427"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שאילתות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</a:t>
                      </a:r>
                      <a:r>
                        <a:rPr lang="he-IL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שנענו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לאחר למעלה מ-45 יום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3%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8%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5%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14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שאילתות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</a:t>
                      </a:r>
                      <a:r>
                        <a:rPr lang="he-IL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ממתינות למענה 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עד 21 יום</a:t>
                      </a:r>
                      <a:endParaRPr lang="he-IL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2%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114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שאילתות </a:t>
                      </a:r>
                      <a:r>
                        <a:rPr lang="he-IL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ממתינות למענה </a:t>
                      </a:r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6456">
                <a:tc>
                  <a:txBody>
                    <a:bodyPr/>
                    <a:lstStyle/>
                    <a:p>
                      <a:pPr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שאילתות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 </a:t>
                      </a:r>
                      <a:r>
                        <a:rPr lang="he-IL" sz="18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ממתינות למענה </a:t>
                      </a:r>
                      <a:r>
                        <a:rPr lang="he-IL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לאחר למעלה מ-45 יום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--------------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8503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+mj-cs"/>
                        </a:rPr>
                        <a:t>סה"כ</a:t>
                      </a:r>
                      <a:r>
                        <a:rPr lang="he-IL" sz="2000" b="1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+mj-cs"/>
                        </a:rPr>
                        <a:t> שאילתות שהוגשו</a:t>
                      </a:r>
                      <a:endParaRPr lang="he-IL" sz="20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58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44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25</a:t>
                      </a:r>
                      <a:endParaRPr lang="he-IL" sz="1800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95536" y="6074132"/>
            <a:ext cx="875835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 </a:t>
            </a:r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(*) שאילתה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ישירה היא שאילתה שהתשובה עליה נמסרת בכתב לחבר הכנסת השואל. על השר שנשאל להשיב בכתב </a:t>
            </a:r>
            <a:r>
              <a:rPr lang="he-IL" sz="1400" b="1" u="sng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בתוך 21 יום</a:t>
            </a:r>
            <a:r>
              <a:rPr lang="he-IL" sz="14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מיום </a:t>
            </a:r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קבלת</a:t>
            </a:r>
          </a:p>
          <a:p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      השאילתה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06843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283197" y="1249596"/>
            <a:ext cx="868129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 פרסום דו"ח התקשרויות רבעוני</a:t>
            </a:r>
          </a:p>
        </p:txBody>
      </p:sp>
      <p:graphicFrame>
        <p:nvGraphicFramePr>
          <p:cNvPr id="12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496311"/>
              </p:ext>
            </p:extLst>
          </p:nvPr>
        </p:nvGraphicFramePr>
        <p:xfrm>
          <a:off x="179512" y="2293877"/>
          <a:ext cx="8719896" cy="2021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533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533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533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5331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533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45331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100%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100%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100%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100%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100%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לא פורסם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Calibri" panose="020F0502020204030204" pitchFamily="34" charset="0"/>
                          <a:cs typeface="+mj-cs"/>
                        </a:rPr>
                        <a:t>----------</a:t>
                      </a:r>
                      <a:endParaRPr lang="he-IL" dirty="0">
                        <a:solidFill>
                          <a:schemeClr val="tx2">
                            <a:lumMod val="50000"/>
                          </a:schemeClr>
                        </a:solidFill>
                        <a:latin typeface="Calibri" panose="020F0502020204030204" pitchFamily="34" charset="0"/>
                        <a:cs typeface="+mj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304768" y="6011996"/>
            <a:ext cx="580526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(*) מפורסם באתר האינטרנט של היחידה הממשלתית לחופש המידע</a:t>
            </a:r>
            <a:endParaRPr lang="he-IL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969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3304768" y="6011996"/>
            <a:ext cx="580526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(*) מפורסם באתר האינטרנט של היחידה הממשלתית לחופש המידע</a:t>
            </a:r>
            <a:endParaRPr lang="he-IL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362" y="764704"/>
            <a:ext cx="8230313" cy="1228700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248" y="1673424"/>
            <a:ext cx="7925487" cy="416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2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kumimoji="0" lang="he-I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הוועדה המיוחדת ליישום </a:t>
                </a:r>
                <a:r>
                  <a:rPr kumimoji="0" lang="he-IL" sz="18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הנגשת</a:t>
                </a: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kumimoji="0" lang="he-I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avid" panose="020E0502060401010101" pitchFamily="34" charset="-79"/>
                  <a:ea typeface="+mn-ea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323528" y="1249596"/>
            <a:ext cx="856895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Retro Perspective" panose="02000503000000000000" pitchFamily="2" charset="-79"/>
                <a:ea typeface="+mn-ea"/>
                <a:cs typeface="Times New Roman" panose="02020603050405020304" pitchFamily="18" charset="0"/>
              </a:rPr>
              <a:t>יעדי המשרד בתחום </a:t>
            </a:r>
            <a:r>
              <a:rPr kumimoji="0" lang="he-IL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Retro Perspective" panose="02000503000000000000" pitchFamily="2" charset="-79"/>
                <a:ea typeface="+mn-ea"/>
                <a:cs typeface="Times New Roman" panose="02020603050405020304" pitchFamily="18" charset="0"/>
              </a:rPr>
              <a:t>הנגשת</a:t>
            </a:r>
            <a:r>
              <a:rPr kumimoji="0" lang="he-I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Retro Perspective" panose="02000503000000000000" pitchFamily="2" charset="-79"/>
                <a:ea typeface="+mn-ea"/>
                <a:cs typeface="Times New Roman" panose="02020603050405020304" pitchFamily="18" charset="0"/>
              </a:rPr>
              <a:t> מאגרי המידע</a:t>
            </a:r>
            <a:endParaRPr kumimoji="0" lang="he-IL" sz="16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Retro Perspective" panose="02000503000000000000" pitchFamily="2" charset="-79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23015" y="6073551"/>
            <a:ext cx="580526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(*) כפי שהוצג בספר תכניות העבודה לשנים 2018-2017</a:t>
            </a:r>
            <a:endParaRPr kumimoji="0" lang="he-IL" sz="1400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59632" y="1984772"/>
            <a:ext cx="7560840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marR="0" lvl="0" indent="-2857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e-I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j-cs"/>
              </a:rPr>
              <a:t>מחשוב ושדרוג של תשתיות הידע ותהליכי העבודה במועצות </a:t>
            </a:r>
            <a:r>
              <a:rPr kumimoji="0" lang="he-I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j-cs"/>
              </a:rPr>
              <a:t>הדתיות-  </a:t>
            </a:r>
            <a:r>
              <a:rPr kumimoji="0" lang="he-I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j-cs"/>
              </a:rPr>
              <a:t>מערכת "שירת הים"- לניהול ולבקרה על מערך האספקה של שירותי </a:t>
            </a:r>
            <a:r>
              <a:rPr kumimoji="0" lang="he-I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j-cs"/>
              </a:rPr>
              <a:t>הדת בכלל </a:t>
            </a:r>
            <a:r>
              <a:rPr kumimoji="0" lang="he-IL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j-cs"/>
              </a:rPr>
              <a:t>המועצות </a:t>
            </a:r>
            <a:r>
              <a:rPr kumimoji="0" lang="he-IL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j-cs"/>
              </a:rPr>
              <a:t>הדתיות.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e-IL" noProof="0" dirty="0" err="1" smtClean="0">
                <a:solidFill>
                  <a:prstClr val="black"/>
                </a:solidFill>
                <a:latin typeface="Calibri"/>
                <a:cs typeface="+mj-cs"/>
              </a:rPr>
              <a:t>הנגשת</a:t>
            </a:r>
            <a:r>
              <a:rPr lang="he-IL" noProof="0" dirty="0" smtClean="0">
                <a:solidFill>
                  <a:prstClr val="black"/>
                </a:solidFill>
                <a:latin typeface="Calibri"/>
                <a:cs typeface="+mj-cs"/>
              </a:rPr>
              <a:t> שירותי הדת.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he-IL" dirty="0">
                <a:solidFill>
                  <a:prstClr val="black"/>
                </a:solidFill>
                <a:cs typeface="+mj-cs"/>
              </a:rPr>
              <a:t>הרחבת מאגרי המידע במשרד לשירותי דת.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he-IL" noProof="0" dirty="0" smtClean="0">
                <a:solidFill>
                  <a:prstClr val="black"/>
                </a:solidFill>
                <a:latin typeface="Calibri"/>
                <a:cs typeface="+mj-cs"/>
              </a:rPr>
              <a:t>חיזוק ערוצי התקשורת עם הציבור.</a:t>
            </a:r>
          </a:p>
          <a:p>
            <a:pPr marL="285750" marR="0" lvl="0" indent="-28575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e-IL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+mj-cs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999" y="2780928"/>
            <a:ext cx="2767726" cy="30251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91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kumimoji="0" lang="he-I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הוועדה המיוחדת ליישום </a:t>
                </a:r>
                <a:r>
                  <a:rPr kumimoji="0" lang="he-IL" sz="18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הנגשת</a:t>
                </a: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kumimoji="0" lang="he-I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avid" panose="020E0502060401010101" pitchFamily="34" charset="-79"/>
                  <a:ea typeface="+mn-ea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2" name="TextBox 11"/>
          <p:cNvSpPr txBox="1"/>
          <p:nvPr/>
        </p:nvSpPr>
        <p:spPr>
          <a:xfrm>
            <a:off x="3323015" y="6073551"/>
            <a:ext cx="5805266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(*) כפי שהוצג בספר תכניות העבודה לשנים 2018-2017</a:t>
            </a:r>
            <a:endParaRPr kumimoji="0" lang="he-IL" sz="1400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5053" y="1806313"/>
            <a:ext cx="1778141" cy="1247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9296" y="1870138"/>
            <a:ext cx="1708344" cy="131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353379" y="1946206"/>
            <a:ext cx="2457020" cy="3536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6775" y="4014871"/>
            <a:ext cx="1538382" cy="1159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4910" y="4563908"/>
            <a:ext cx="1813957" cy="1327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95053" y="4325126"/>
            <a:ext cx="1799876" cy="1333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03848" y="1268760"/>
            <a:ext cx="324036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/>
              <a:t>מדדים שפורסמו לציבור</a:t>
            </a:r>
            <a:endParaRPr lang="he-IL" sz="1600" b="1" dirty="0"/>
          </a:p>
        </p:txBody>
      </p:sp>
    </p:spTree>
    <p:extLst>
      <p:ext uri="{BB962C8B-B14F-4D97-AF65-F5344CB8AC3E}">
        <p14:creationId xmlns:p14="http://schemas.microsoft.com/office/powerpoint/2010/main" val="402269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247853" y="1318149"/>
            <a:ext cx="8712968" cy="338554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pPr algn="ctr"/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מאגרים שהועלו לאתר</a:t>
            </a:r>
            <a:r>
              <a:rPr lang="en-US" sz="16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DATA.GOV.IL</a:t>
            </a:r>
            <a:r>
              <a:rPr lang="en-US" sz="1600" b="1" dirty="0" smtClean="0">
                <a:solidFill>
                  <a:schemeClr val="tx2">
                    <a:lumMod val="50000"/>
                  </a:schemeClr>
                </a:solidFill>
                <a:latin typeface="Agency FB" panose="020B0503020202020204" pitchFamily="34" charset="0"/>
                <a:cs typeface="+mj-cs"/>
              </a:rPr>
              <a:t> </a:t>
            </a:r>
            <a:endParaRPr lang="he-IL" sz="1600" b="1" dirty="0" smtClean="0">
              <a:solidFill>
                <a:schemeClr val="tx2">
                  <a:lumMod val="50000"/>
                </a:schemeClr>
              </a:solidFill>
              <a:latin typeface="Agency FB" panose="020B0503020202020204" pitchFamily="34" charset="0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1576" y="2660427"/>
            <a:ext cx="8739245" cy="300082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כמות מאגרי המידע: </a:t>
            </a:r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7</a:t>
            </a: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(מועצות דתיות, חברות קדישא, מקוואות, לשכות רישום נישואין, זמני שבת, מערכת תקצוב מועצות דתיות, מחשבון קבורה)</a:t>
            </a:r>
          </a:p>
          <a:p>
            <a:pPr>
              <a:lnSpc>
                <a:spcPct val="150000"/>
              </a:lnSpc>
            </a:pP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מהם חמשת המאגרים הנצפים ביותר? </a:t>
            </a:r>
          </a:p>
          <a:p>
            <a:pPr>
              <a:lnSpc>
                <a:spcPct val="150000"/>
              </a:lnSpc>
            </a:pP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באיזה פורמט מעלים את חמשת המאגרים הנצפים ביותר? (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xml</a:t>
            </a: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,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html</a:t>
            </a: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,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Pdf</a:t>
            </a: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 וכו') 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XSLX</a:t>
            </a:r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 לינק לדף ייעודי של מערכת "שירת הים".</a:t>
            </a:r>
          </a:p>
          <a:p>
            <a:pPr>
              <a:lnSpc>
                <a:spcPct val="150000"/>
              </a:lnSpc>
            </a:pPr>
            <a:r>
              <a:rPr lang="he-IL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כמות הכניסות בחמשת המאגרים הנצפים ביותר: מעל מיליון כניסות בשנה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71" y="1204001"/>
            <a:ext cx="2204474" cy="152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02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2694539" y="1179958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מחשבון רכישת קבר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62302" y="1873572"/>
            <a:ext cx="4102186" cy="35716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2885" y="1873572"/>
            <a:ext cx="4389115" cy="35716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108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4962407" y="1377788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אגרות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97911" y="1395982"/>
            <a:ext cx="364204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מאגר מקוואות נגישים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7086" y="1916832"/>
            <a:ext cx="4117402" cy="3600400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568" y="2145014"/>
            <a:ext cx="3672408" cy="328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2145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kumimoji="0" lang="he-I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הוועדה המיוחדת ליישום </a:t>
                </a:r>
                <a:r>
                  <a:rPr kumimoji="0" lang="he-IL" sz="18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הנגשת</a:t>
                </a: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kumimoji="0" lang="he-I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avid" panose="020E0502060401010101" pitchFamily="34" charset="-79"/>
                  <a:ea typeface="+mn-ea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22" name="TextBox 21"/>
          <p:cNvSpPr txBox="1"/>
          <p:nvPr/>
        </p:nvSpPr>
        <p:spPr>
          <a:xfrm>
            <a:off x="5190646" y="1072949"/>
            <a:ext cx="3741878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פרסום נהלי עבודה של המועצות באתר המשרד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17051" y="3507494"/>
            <a:ext cx="1747194" cy="2811950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6537" y="3498174"/>
            <a:ext cx="1986778" cy="2850824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3422840"/>
            <a:ext cx="1966830" cy="2877016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728" y="1583763"/>
            <a:ext cx="5760640" cy="178716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דיו 8"/>
              <p14:cNvContentPartPr/>
              <p14:nvPr/>
            </p14:nvContentPartPr>
            <p14:xfrm>
              <a:off x="3995936" y="1817441"/>
              <a:ext cx="1656184" cy="387423"/>
            </p14:xfrm>
          </p:contentPart>
        </mc:Choice>
        <mc:Fallback xmlns="">
          <p:pic>
            <p:nvPicPr>
              <p:cNvPr id="9" name="דיו 8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988737" y="1803412"/>
                <a:ext cx="1670223" cy="41584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2582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5324092" y="1179958"/>
            <a:ext cx="3352364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</a:t>
            </a: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חוזרי במנכ"ל באתר המשרד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3586" y="1179958"/>
            <a:ext cx="4786446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דוחות שימוש בתקצוב נורמטיבי לבלניות באתר המשרד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64088" y="1684014"/>
            <a:ext cx="3672408" cy="3773544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707462"/>
            <a:ext cx="4380669" cy="375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5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35496" y="1385621"/>
            <a:ext cx="4724193" cy="42216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דוחות כספיים של מועצות באתר </a:t>
            </a:r>
            <a:r>
              <a:rPr lang="he-IL" sz="16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המשרד – מערכת אורי</a:t>
            </a:r>
            <a:endParaRPr lang="he-IL" sz="1600" b="1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2021" y="2038218"/>
            <a:ext cx="4371141" cy="17650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5076056" y="1386421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תקציב </a:t>
            </a:r>
            <a:r>
              <a:rPr lang="he-IL" sz="16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המשרד </a:t>
            </a: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באתר</a:t>
            </a: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59689" y="1871746"/>
            <a:ext cx="4347447" cy="386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7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kumimoji="0" lang="he-I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הוועדה המיוחדת ליישום </a:t>
                </a:r>
                <a:r>
                  <a:rPr kumimoji="0" lang="he-IL" sz="18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הנגשת</a:t>
                </a: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kumimoji="0" lang="he-I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avid" panose="020E0502060401010101" pitchFamily="34" charset="-79"/>
                  <a:ea typeface="+mn-ea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2514135" y="1124744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פרסום </a:t>
            </a:r>
            <a:r>
              <a:rPr kumimoji="0" lang="he-IL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קריטריוני</a:t>
            </a:r>
            <a:r>
              <a:rPr kumimoji="0" lang="he-IL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Times New Roman" panose="02020603050405020304" pitchFamily="18" charset="0"/>
              </a:rPr>
              <a:t> תמיכה לכספי תמיכות</a:t>
            </a:r>
            <a:endParaRPr kumimoji="0" lang="he-IL" sz="16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5818" y="1514497"/>
            <a:ext cx="4407790" cy="4932091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10" y="1507749"/>
            <a:ext cx="4413887" cy="493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27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4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kumimoji="0" lang="he-IL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  <a:endPara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Times New Roman"/>
                  <a:cs typeface="David"/>
                </a:endParaRPr>
              </a:p>
              <a:p>
                <a:pPr marL="0" marR="0" lvl="0" indent="0" algn="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e-IL" sz="14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marL="0" marR="0" lvl="0" indent="0" algn="ctr" defTabSz="914400" rtl="1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הוועדה המיוחדת ליישום </a:t>
                </a:r>
                <a:r>
                  <a:rPr kumimoji="0" lang="he-IL" sz="1800" b="0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הנגשת</a:t>
                </a:r>
                <a:r>
                  <a:rPr kumimoji="0" lang="he-IL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avid" panose="020E0502060401010101" pitchFamily="34" charset="-79"/>
                    <a:ea typeface="+mn-ea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kumimoji="0" lang="he-IL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avid" panose="020E0502060401010101" pitchFamily="34" charset="-79"/>
                  <a:ea typeface="+mn-ea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1187624" y="1340768"/>
            <a:ext cx="6696744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             פרסום</a:t>
            </a:r>
            <a:r>
              <a:rPr kumimoji="0" lang="he-IL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j-cs"/>
              </a:rPr>
              <a:t> זוכי תחרות המקווה הנאה באתר המשרד – רשימת הזוכים לשנת 2016</a:t>
            </a:r>
            <a:endParaRPr kumimoji="0" lang="he-I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25006" y="1817441"/>
            <a:ext cx="3901378" cy="249299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קטגוריית מקוואות על פי מבנה גודל המקווה – עד 120 מ"ר</a:t>
            </a: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,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"ישובים במועצות אזוריות" – מקווה "נופים" במועצה הדתית אזורית שומרון.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קטגוריית מקוואות על פי מבנה גודל המקווה – 121 מ"ר ומעלה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"מועצות מקומיות" – מקווה "רבקה" במועצה המקומית עמנואל.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קטגוריית מקוואות על פי מבנה גיל המקווה – 21 שנה ומעלה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"מועצות מקומיות" </a:t>
            </a: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– מקווה "קרני שומרון", במועצה הדתית קרני שומרון.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"ישובים במועצות אזוריות" – מקווה נווה עובד </a:t>
            </a:r>
            <a:r>
              <a:rPr kumimoji="0" lang="he-IL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פוריה</a:t>
            </a: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, במועצה הדתית אזורית עמק ירדן.  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אות מיוחד למועצה דתית המעורבות בתחום המקוואות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המועצה הדתית אזורית לכיש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1845823"/>
            <a:ext cx="3780420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דגלי יופי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קטגוריית מקוואות על פי גודל מבנה המקווה – עד 120 מ"ר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בית הערים: מקווה נווה דוד  במועצה הדתית חיפה.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בית המועצות המקומיות: מקווה יסמין במועצה הדתית גדרה.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קטגוריית מקוואות על פי גודל מבנה המקווה – 121 מ"ר ומעלה.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בית הערים: מקווה עליה שניה במועצה הדתית חולון.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קטגוריית מקוואות על פי גיל מבנה המקווה – עד 20 שנה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בית הערים: מקווה רובע ג' במועצה הדתית אשדוד.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8" y="3913221"/>
            <a:ext cx="3452384" cy="2016224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0112" y="4414208"/>
            <a:ext cx="2979415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409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2267745" y="1171599"/>
            <a:ext cx="410445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מיקום ומידע אודות לשכות רישום נישואין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504" y="2420888"/>
            <a:ext cx="2736304" cy="26772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88224" y="1628799"/>
            <a:ext cx="2477288" cy="46670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5835" y="1916832"/>
            <a:ext cx="3348373" cy="355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847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2802167" y="1233848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קריטריונים לחלוקת פרס </a:t>
            </a:r>
            <a:r>
              <a:rPr lang="he-IL" sz="16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השר</a:t>
            </a:r>
            <a:endParaRPr lang="he-IL" sz="1600" b="1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  <p:grpSp>
        <p:nvGrpSpPr>
          <p:cNvPr id="12" name="קבוצה 11"/>
          <p:cNvGrpSpPr/>
          <p:nvPr/>
        </p:nvGrpSpPr>
        <p:grpSpPr>
          <a:xfrm>
            <a:off x="1949638" y="1817441"/>
            <a:ext cx="5430674" cy="4203865"/>
            <a:chOff x="7437620" y="1318161"/>
            <a:chExt cx="3930715" cy="3201986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437620" y="1318161"/>
              <a:ext cx="3930715" cy="320198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3" name="מלבן 22"/>
            <p:cNvSpPr/>
            <p:nvPr/>
          </p:nvSpPr>
          <p:spPr>
            <a:xfrm>
              <a:off x="10094026" y="1486251"/>
              <a:ext cx="1174190" cy="295507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4" name="מלבן 23"/>
            <p:cNvSpPr/>
            <p:nvPr/>
          </p:nvSpPr>
          <p:spPr>
            <a:xfrm>
              <a:off x="8645236" y="2039141"/>
              <a:ext cx="2535834" cy="295507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211960" y="6165304"/>
            <a:ext cx="4752528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smtClean="0">
                <a:cs typeface="+mj-cs"/>
              </a:rPr>
              <a:t>* טרם הוטמע באתר החדש, צפי הטמעה 60 יום</a:t>
            </a:r>
            <a:endParaRPr lang="he-IL" sz="11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37046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6618591" y="1077462"/>
            <a:ext cx="2417905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פרסום לו"ז שר ומנכ"ל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2906" y="1002967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מאגר בקשות ותשובות של חופש המידע</a:t>
            </a:r>
          </a:p>
        </p:txBody>
      </p:sp>
      <p:grpSp>
        <p:nvGrpSpPr>
          <p:cNvPr id="22" name="קבוצה 21"/>
          <p:cNvGrpSpPr/>
          <p:nvPr/>
        </p:nvGrpSpPr>
        <p:grpSpPr>
          <a:xfrm>
            <a:off x="179512" y="1484784"/>
            <a:ext cx="6028830" cy="1518226"/>
            <a:chOff x="398309" y="876201"/>
            <a:chExt cx="6465873" cy="1617617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98309" y="876201"/>
              <a:ext cx="6465873" cy="161761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4" name="מלבן 23"/>
            <p:cNvSpPr/>
            <p:nvPr/>
          </p:nvSpPr>
          <p:spPr>
            <a:xfrm>
              <a:off x="4249225" y="909654"/>
              <a:ext cx="1170877" cy="295507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0"/>
              <a:endParaRPr lang="he-IL"/>
            </a:p>
          </p:txBody>
        </p:sp>
      </p:grp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71094" y="1485353"/>
            <a:ext cx="2393394" cy="45359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26" name="קבוצה 25"/>
          <p:cNvGrpSpPr/>
          <p:nvPr/>
        </p:nvGrpSpPr>
        <p:grpSpPr>
          <a:xfrm>
            <a:off x="2047724" y="3212976"/>
            <a:ext cx="2452268" cy="2808312"/>
            <a:chOff x="2319868" y="2659396"/>
            <a:chExt cx="2452268" cy="3016720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2319868" y="2659396"/>
              <a:ext cx="2452268" cy="301672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8" name="מלבן 27"/>
            <p:cNvSpPr/>
            <p:nvPr/>
          </p:nvSpPr>
          <p:spPr>
            <a:xfrm>
              <a:off x="3565634" y="2683146"/>
              <a:ext cx="1170877" cy="295507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rtl="0"/>
              <a:endParaRPr lang="he-IL"/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211960" y="6165304"/>
            <a:ext cx="4752528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smtClean="0">
                <a:cs typeface="+mj-cs"/>
              </a:rPr>
              <a:t>* טרם הוטמע באתר החדש, צפי הטמעה 60 יום</a:t>
            </a:r>
            <a:endParaRPr lang="he-IL" sz="11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6695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94602" y="2132856"/>
            <a:ext cx="3901378" cy="1656184"/>
          </a:xfrm>
          <a:prstGeom prst="rect">
            <a:avLst/>
          </a:prstGeom>
        </p:spPr>
      </p:pic>
      <p:pic>
        <p:nvPicPr>
          <p:cNvPr id="3" name="תמונה 2" descr="Dove mi puoi trovare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1218480"/>
            <a:ext cx="854848" cy="482328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94602" y="4431249"/>
            <a:ext cx="3901378" cy="1734055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560" y="2167908"/>
            <a:ext cx="3672408" cy="1621132"/>
          </a:xfrm>
          <a:prstGeom prst="rect">
            <a:avLst/>
          </a:prstGeom>
        </p:spPr>
      </p:pic>
      <p:pic>
        <p:nvPicPr>
          <p:cNvPr id="6" name="תמונה 5" descr="אורי אבנרי | אקטיביסט, סופר, עיתונאי, ח''כ, פעיל שלום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1381874"/>
            <a:ext cx="648072" cy="246926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560" y="4365104"/>
            <a:ext cx="3672408" cy="17281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64088" y="1700808"/>
            <a:ext cx="316835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cs typeface="+mj-cs"/>
              </a:rPr>
              <a:t>דף </a:t>
            </a:r>
            <a:r>
              <a:rPr lang="he-IL" sz="1600" b="1" dirty="0" err="1" smtClean="0">
                <a:cs typeface="+mj-cs"/>
              </a:rPr>
              <a:t>פייסבוק</a:t>
            </a:r>
            <a:r>
              <a:rPr lang="he-IL" sz="1600" b="1" dirty="0" smtClean="0">
                <a:cs typeface="+mj-cs"/>
              </a:rPr>
              <a:t> – המשרד לשירותי דת</a:t>
            </a:r>
            <a:endParaRPr lang="he-IL" sz="1600" b="1" dirty="0">
              <a:cs typeface="+mj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32040" y="3954542"/>
            <a:ext cx="375280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cs typeface="+mj-cs"/>
              </a:rPr>
              <a:t>דף </a:t>
            </a:r>
            <a:r>
              <a:rPr lang="he-IL" sz="1600" b="1" dirty="0" err="1" smtClean="0">
                <a:cs typeface="+mj-cs"/>
              </a:rPr>
              <a:t>פייסבוק</a:t>
            </a:r>
            <a:r>
              <a:rPr lang="he-IL" sz="1600" b="1" dirty="0" smtClean="0">
                <a:cs typeface="+mj-cs"/>
              </a:rPr>
              <a:t> – השר לשירותי דת, ח"כ דוד אזולאי</a:t>
            </a:r>
            <a:endParaRPr lang="he-IL" sz="1600" b="1" dirty="0">
              <a:cs typeface="+mj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5576" y="1700808"/>
            <a:ext cx="316835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err="1" smtClean="0">
                <a:cs typeface="+mj-cs"/>
              </a:rPr>
              <a:t>טוויטר</a:t>
            </a:r>
            <a:r>
              <a:rPr lang="he-IL" sz="1600" b="1" dirty="0" smtClean="0">
                <a:cs typeface="+mj-cs"/>
              </a:rPr>
              <a:t>– המשרד לשירותי דת</a:t>
            </a:r>
            <a:endParaRPr lang="he-IL" sz="1600" b="1" dirty="0">
              <a:cs typeface="+mj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5536" y="3954542"/>
            <a:ext cx="388843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cs typeface="+mj-cs"/>
              </a:rPr>
              <a:t>דף </a:t>
            </a:r>
            <a:r>
              <a:rPr lang="he-IL" sz="1600" b="1" dirty="0" err="1" smtClean="0">
                <a:cs typeface="+mj-cs"/>
              </a:rPr>
              <a:t>פייסבוק</a:t>
            </a:r>
            <a:r>
              <a:rPr lang="he-IL" sz="1600" b="1" dirty="0" smtClean="0">
                <a:cs typeface="+mj-cs"/>
              </a:rPr>
              <a:t> – השר לשירותי דת, ח"כ דוד אזולאי</a:t>
            </a:r>
            <a:endParaRPr lang="he-IL" sz="16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354696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קבוצה 14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5" name="קבוצה 4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6" name="מלבן 5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7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8" name="תמונה 7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קבוצה 11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3" name="מלבן 12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graphicFrame>
        <p:nvGraphicFramePr>
          <p:cNvPr id="16" name="דיאגרמה 15"/>
          <p:cNvGraphicFramePr/>
          <p:nvPr>
            <p:extLst>
              <p:ext uri="{D42A27DB-BD31-4B8C-83A1-F6EECF244321}">
                <p14:modId xmlns:p14="http://schemas.microsoft.com/office/powerpoint/2010/main" val="1503775099"/>
              </p:ext>
            </p:extLst>
          </p:nvPr>
        </p:nvGraphicFramePr>
        <p:xfrm>
          <a:off x="978335" y="1340768"/>
          <a:ext cx="7022801" cy="4702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69215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grpSp>
        <p:nvGrpSpPr>
          <p:cNvPr id="11" name="קבוצה 10"/>
          <p:cNvGrpSpPr/>
          <p:nvPr/>
        </p:nvGrpSpPr>
        <p:grpSpPr>
          <a:xfrm>
            <a:off x="-16488" y="1632975"/>
            <a:ext cx="9144000" cy="892351"/>
            <a:chOff x="0" y="1628800"/>
            <a:chExt cx="9144000" cy="892351"/>
          </a:xfrm>
        </p:grpSpPr>
        <p:sp>
          <p:nvSpPr>
            <p:cNvPr id="12" name="מלבן 11"/>
            <p:cNvSpPr/>
            <p:nvPr/>
          </p:nvSpPr>
          <p:spPr>
            <a:xfrm>
              <a:off x="0" y="1628800"/>
              <a:ext cx="9144000" cy="892351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/>
            </a:p>
          </p:txBody>
        </p:sp>
        <p:sp>
          <p:nvSpPr>
            <p:cNvPr id="22" name="Rectangle 23"/>
            <p:cNvSpPr/>
            <p:nvPr/>
          </p:nvSpPr>
          <p:spPr>
            <a:xfrm>
              <a:off x="147306" y="1745052"/>
              <a:ext cx="104387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מודלים 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תפעוליים</a:t>
              </a:r>
            </a:p>
          </p:txBody>
        </p:sp>
        <p:sp>
          <p:nvSpPr>
            <p:cNvPr id="23" name="מלבן: פינות מעוגלות 3"/>
            <p:cNvSpPr/>
            <p:nvPr/>
          </p:nvSpPr>
          <p:spPr>
            <a:xfrm>
              <a:off x="7972413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נישואין</a:t>
              </a:r>
            </a:p>
          </p:txBody>
        </p:sp>
        <p:sp>
          <p:nvSpPr>
            <p:cNvPr id="24" name="מלבן: פינות מעוגלות 13"/>
            <p:cNvSpPr/>
            <p:nvPr/>
          </p:nvSpPr>
          <p:spPr>
            <a:xfrm>
              <a:off x="7088816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כשרות</a:t>
              </a:r>
            </a:p>
          </p:txBody>
        </p:sp>
        <p:sp>
          <p:nvSpPr>
            <p:cNvPr id="25" name="מלבן: פינות מעוגלות 14"/>
            <p:cNvSpPr/>
            <p:nvPr/>
          </p:nvSpPr>
          <p:spPr>
            <a:xfrm>
              <a:off x="6196956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מקוואות</a:t>
              </a:r>
            </a:p>
          </p:txBody>
        </p:sp>
        <p:sp>
          <p:nvSpPr>
            <p:cNvPr id="26" name="מלבן: פינות מעוגלות 15"/>
            <p:cNvSpPr/>
            <p:nvPr/>
          </p:nvSpPr>
          <p:spPr>
            <a:xfrm>
              <a:off x="5290348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קבורה</a:t>
              </a:r>
            </a:p>
          </p:txBody>
        </p:sp>
        <p:sp>
          <p:nvSpPr>
            <p:cNvPr id="27" name="מלבן: פינות מעוגלות 16"/>
            <p:cNvSpPr/>
            <p:nvPr/>
          </p:nvSpPr>
          <p:spPr>
            <a:xfrm>
              <a:off x="4382008" y="1785600"/>
              <a:ext cx="852812" cy="56304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עירובין</a:t>
              </a:r>
            </a:p>
          </p:txBody>
        </p:sp>
        <p:sp>
          <p:nvSpPr>
            <p:cNvPr id="28" name="מלבן: פינות מעוגלות 17"/>
            <p:cNvSpPr/>
            <p:nvPr/>
          </p:nvSpPr>
          <p:spPr>
            <a:xfrm>
              <a:off x="3074580" y="1772816"/>
              <a:ext cx="852812" cy="56304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רכש</a:t>
              </a:r>
            </a:p>
          </p:txBody>
        </p:sp>
        <p:sp>
          <p:nvSpPr>
            <p:cNvPr id="29" name="מלבן: פינות מעוגלות 18"/>
            <p:cNvSpPr/>
            <p:nvPr/>
          </p:nvSpPr>
          <p:spPr>
            <a:xfrm>
              <a:off x="2167972" y="1772816"/>
              <a:ext cx="852812" cy="56304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תקציב</a:t>
              </a:r>
            </a:p>
          </p:txBody>
        </p:sp>
        <p:sp>
          <p:nvSpPr>
            <p:cNvPr id="30" name="מלבן: פינות מעוגלות 19"/>
            <p:cNvSpPr/>
            <p:nvPr/>
          </p:nvSpPr>
          <p:spPr>
            <a:xfrm>
              <a:off x="1259632" y="1772816"/>
              <a:ext cx="852812" cy="563048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rIns="0" rtlCol="1" anchor="ctr"/>
            <a:lstStyle/>
            <a:p>
              <a:pPr algn="ctr">
                <a:lnSpc>
                  <a:spcPct val="80000"/>
                </a:lnSpc>
              </a:pPr>
              <a:r>
                <a:rPr lang="he-IL" b="1" dirty="0"/>
                <a:t>משאבי אנוש</a:t>
              </a:r>
            </a:p>
          </p:txBody>
        </p:sp>
      </p:grpSp>
      <p:grpSp>
        <p:nvGrpSpPr>
          <p:cNvPr id="31" name="קבוצה 30"/>
          <p:cNvGrpSpPr/>
          <p:nvPr/>
        </p:nvGrpSpPr>
        <p:grpSpPr>
          <a:xfrm>
            <a:off x="-16488" y="2574320"/>
            <a:ext cx="9144000" cy="1224136"/>
            <a:chOff x="0" y="2677021"/>
            <a:chExt cx="9144000" cy="1224136"/>
          </a:xfrm>
        </p:grpSpPr>
        <p:sp>
          <p:nvSpPr>
            <p:cNvPr id="32" name="מלבן 31"/>
            <p:cNvSpPr/>
            <p:nvPr/>
          </p:nvSpPr>
          <p:spPr>
            <a:xfrm>
              <a:off x="0" y="2677021"/>
              <a:ext cx="9144000" cy="12241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 dirty="0">
                <a:solidFill>
                  <a:schemeClr val="bg1"/>
                </a:solidFill>
              </a:endParaRPr>
            </a:p>
          </p:txBody>
        </p:sp>
        <p:sp>
          <p:nvSpPr>
            <p:cNvPr id="33" name="Rectangle 23"/>
            <p:cNvSpPr/>
            <p:nvPr/>
          </p:nvSpPr>
          <p:spPr>
            <a:xfrm>
              <a:off x="19935" y="2909525"/>
              <a:ext cx="138371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תשתיות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אפליקטיביות</a:t>
              </a:r>
            </a:p>
          </p:txBody>
        </p:sp>
        <p:sp>
          <p:nvSpPr>
            <p:cNvPr id="34" name="Rectangle 23"/>
            <p:cNvSpPr/>
            <p:nvPr/>
          </p:nvSpPr>
          <p:spPr>
            <a:xfrm>
              <a:off x="1123367" y="3563193"/>
              <a:ext cx="784112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 rtl="1"/>
              <a:r>
                <a:rPr lang="he-IL" sz="1400" b="1" dirty="0">
                  <a:solidFill>
                    <a:schemeClr val="bg1"/>
                  </a:solidFill>
                  <a:latin typeface="Arial" pitchFamily="34" charset="0"/>
                </a:rPr>
                <a:t>דו"חות           דוא"ל             </a:t>
              </a:r>
              <a:r>
                <a:rPr lang="en-US" sz="1400" b="1" dirty="0">
                  <a:solidFill>
                    <a:schemeClr val="bg1"/>
                  </a:solidFill>
                  <a:latin typeface="Arial" pitchFamily="34" charset="0"/>
                </a:rPr>
                <a:t>SMS</a:t>
              </a:r>
              <a:r>
                <a:rPr lang="he-IL" sz="1400" b="1" dirty="0">
                  <a:solidFill>
                    <a:schemeClr val="bg1"/>
                  </a:solidFill>
                  <a:latin typeface="Arial" pitchFamily="34" charset="0"/>
                </a:rPr>
                <a:t>       </a:t>
              </a:r>
              <a:r>
                <a:rPr lang="en-US" sz="1400" b="1" dirty="0">
                  <a:solidFill>
                    <a:schemeClr val="bg1"/>
                  </a:solidFill>
                  <a:latin typeface="Arial" pitchFamily="34" charset="0"/>
                </a:rPr>
                <a:t>Office365</a:t>
              </a:r>
              <a:r>
                <a:rPr lang="he-IL" sz="1400" b="1" dirty="0">
                  <a:solidFill>
                    <a:schemeClr val="bg1"/>
                  </a:solidFill>
                  <a:latin typeface="Arial" pitchFamily="34" charset="0"/>
                </a:rPr>
                <a:t>  ארכיב מסמכים    הנהלת חשבונות          סליקת אשראי</a:t>
              </a:r>
            </a:p>
          </p:txBody>
        </p:sp>
        <p:pic>
          <p:nvPicPr>
            <p:cNvPr id="35" name="Picture 2" descr="תמונה קשורה"/>
            <p:cNvPicPr>
              <a:picLocks noChangeAspect="1" noChangeArrowheads="1"/>
            </p:cNvPicPr>
            <p:nvPr/>
          </p:nvPicPr>
          <p:blipFill>
            <a:blip r:embed="rId6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384" y="2879725"/>
              <a:ext cx="863770" cy="6707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8" descr="תמונה קשורה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2834" y="2762304"/>
              <a:ext cx="756751" cy="756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10" descr="תוצאת תמונה עבור ‪email icon‬‏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58010" y="2762304"/>
              <a:ext cx="826358" cy="8263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12" descr="תוצאת תמונה עבור ‪office 365‬‏"/>
            <p:cNvPicPr>
              <a:picLocks noChangeAspect="1" noChangeArrowheads="1"/>
            </p:cNvPicPr>
            <p:nvPr/>
          </p:nvPicPr>
          <p:blipFill rotWithShape="1">
            <a:blip r:embed="rId9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007179" y="2765509"/>
              <a:ext cx="1184334" cy="8217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16" descr="תוצאת תמונה עבור ‪documents icon‬‏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5289" y="2804234"/>
              <a:ext cx="812548" cy="812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18" descr="תוצאת תמונה עבור ‪microsoft dynamics‬‏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6150" y="3045980"/>
              <a:ext cx="1427778" cy="4719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20" descr="תוצאת תמונה עבור ‪credit‬‏"/>
            <p:cNvPicPr>
              <a:picLocks noChangeAspect="1" noChangeArrowheads="1"/>
            </p:cNvPicPr>
            <p:nvPr/>
          </p:nvPicPr>
          <p:blipFill>
            <a:blip r:embed="rId12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722599"/>
              <a:ext cx="996535" cy="996535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2" name="קבוצה 41"/>
          <p:cNvGrpSpPr/>
          <p:nvPr/>
        </p:nvGrpSpPr>
        <p:grpSpPr>
          <a:xfrm>
            <a:off x="-16488" y="3635655"/>
            <a:ext cx="9144000" cy="1532906"/>
            <a:chOff x="0" y="3845231"/>
            <a:chExt cx="9144000" cy="1532906"/>
          </a:xfrm>
        </p:grpSpPr>
        <p:sp>
          <p:nvSpPr>
            <p:cNvPr id="43" name="מלבן 42"/>
            <p:cNvSpPr/>
            <p:nvPr/>
          </p:nvSpPr>
          <p:spPr>
            <a:xfrm>
              <a:off x="0" y="4077072"/>
              <a:ext cx="9144000" cy="122413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he-IL">
                <a:solidFill>
                  <a:schemeClr val="bg1"/>
                </a:solidFill>
              </a:endParaRPr>
            </a:p>
          </p:txBody>
        </p:sp>
        <p:sp>
          <p:nvSpPr>
            <p:cNvPr id="44" name="Rectangle 23"/>
            <p:cNvSpPr/>
            <p:nvPr/>
          </p:nvSpPr>
          <p:spPr>
            <a:xfrm>
              <a:off x="239879" y="4090092"/>
              <a:ext cx="974946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1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תשתיות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חומרה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תקשורת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 err="1">
                  <a:solidFill>
                    <a:schemeClr val="bg1"/>
                  </a:solidFill>
                  <a:latin typeface="Arial" pitchFamily="34" charset="0"/>
                </a:rPr>
                <a:t>ואבט"מ</a:t>
              </a:r>
              <a:endParaRPr lang="he-IL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45" name="Rectangle 23"/>
            <p:cNvSpPr/>
            <p:nvPr/>
          </p:nvSpPr>
          <p:spPr>
            <a:xfrm>
              <a:off x="1123367" y="4980415"/>
              <a:ext cx="784112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r" rtl="1"/>
              <a:r>
                <a:rPr lang="he-IL" sz="1400" b="1" dirty="0">
                  <a:solidFill>
                    <a:schemeClr val="bg1"/>
                  </a:solidFill>
                  <a:latin typeface="Arial" pitchFamily="34" charset="0"/>
                </a:rPr>
                <a:t>ניהול הרשאות ומשתמשים                           </a:t>
              </a:r>
              <a:r>
                <a:rPr lang="en-US" sz="1400" b="1" dirty="0">
                  <a:solidFill>
                    <a:schemeClr val="bg1"/>
                  </a:solidFill>
                  <a:latin typeface="Arial" pitchFamily="34" charset="0"/>
                </a:rPr>
                <a:t>Audit                  </a:t>
              </a:r>
              <a:r>
                <a:rPr lang="he-IL" sz="1400" b="1" dirty="0">
                  <a:solidFill>
                    <a:schemeClr val="bg1"/>
                  </a:solidFill>
                  <a:latin typeface="Arial" pitchFamily="34" charset="0"/>
                </a:rPr>
                <a:t>                            ניהול התקני חומרה</a:t>
              </a:r>
            </a:p>
          </p:txBody>
        </p:sp>
        <p:pic>
          <p:nvPicPr>
            <p:cNvPr id="46" name="Picture 22" descr="תוצאת תמונה עבור ‪permission icon‬‏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2026" y="4163828"/>
              <a:ext cx="843565" cy="8435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30" descr="תוצאת תמונה עבור ‪audit‬‏"/>
            <p:cNvPicPr>
              <a:picLocks noChangeAspect="1" noChangeArrowheads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2880" y="4165880"/>
              <a:ext cx="998240" cy="998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34" descr="תוצאת תמונה עבור ‪hardware installation‬‏"/>
            <p:cNvPicPr>
              <a:picLocks noChangeAspect="1" noChangeArrowheads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1221479" y="4137045"/>
              <a:ext cx="1532906" cy="9492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9" name="קבוצה 48"/>
          <p:cNvGrpSpPr/>
          <p:nvPr/>
        </p:nvGrpSpPr>
        <p:grpSpPr>
          <a:xfrm>
            <a:off x="-16488" y="5165156"/>
            <a:ext cx="9144000" cy="1224136"/>
            <a:chOff x="0" y="5472342"/>
            <a:chExt cx="9144000" cy="1224136"/>
          </a:xfrm>
        </p:grpSpPr>
        <p:sp>
          <p:nvSpPr>
            <p:cNvPr id="50" name="מלבן 49"/>
            <p:cNvSpPr/>
            <p:nvPr/>
          </p:nvSpPr>
          <p:spPr>
            <a:xfrm>
              <a:off x="0" y="5472342"/>
              <a:ext cx="9144000" cy="122413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he-IL">
                <a:solidFill>
                  <a:schemeClr val="bg1"/>
                </a:solidFill>
              </a:endParaRPr>
            </a:p>
          </p:txBody>
        </p:sp>
        <p:sp>
          <p:nvSpPr>
            <p:cNvPr id="51" name="Rectangle 23"/>
            <p:cNvSpPr/>
            <p:nvPr/>
          </p:nvSpPr>
          <p:spPr>
            <a:xfrm>
              <a:off x="107504" y="5570140"/>
              <a:ext cx="1191352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0"/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ממשקים 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למערכות </a:t>
              </a:r>
              <a: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  <a:t/>
              </a:r>
              <a:br>
                <a:rPr lang="en-US" b="1" dirty="0">
                  <a:solidFill>
                    <a:schemeClr val="bg1"/>
                  </a:solidFill>
                  <a:latin typeface="Arial" pitchFamily="34" charset="0"/>
                </a:rPr>
              </a:br>
              <a:r>
                <a:rPr lang="he-IL" b="1" dirty="0">
                  <a:solidFill>
                    <a:schemeClr val="bg1"/>
                  </a:solidFill>
                  <a:latin typeface="Arial" pitchFamily="34" charset="0"/>
                </a:rPr>
                <a:t>ממשלתיות</a:t>
              </a:r>
            </a:p>
          </p:txBody>
        </p:sp>
        <p:pic>
          <p:nvPicPr>
            <p:cNvPr id="52" name="Picture 36" descr="תוצאת תמונה עבור רשות האוכלוסין"/>
            <p:cNvPicPr>
              <a:picLocks noChangeAspect="1" noChangeArrowheads="1"/>
            </p:cNvPicPr>
            <p:nvPr/>
          </p:nvPicPr>
          <p:blipFill>
            <a:blip r:embed="rId16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7597" y="5532490"/>
              <a:ext cx="1270205" cy="11049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3" name="Picture 38" descr="תוצאת תמונה עבור המוסד לביטוח לאומי"/>
            <p:cNvPicPr>
              <a:picLocks noChangeAspect="1" noChangeArrowheads="1"/>
            </p:cNvPicPr>
            <p:nvPr/>
          </p:nvPicPr>
          <p:blipFill>
            <a:blip r:embed="rId17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6334" y="5533200"/>
              <a:ext cx="1062692" cy="1105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</p:pic>
        <p:pic>
          <p:nvPicPr>
            <p:cNvPr id="54" name="Picture 40" descr="תוצאת תמונה עבור מערכת מרכבה"/>
            <p:cNvPicPr>
              <a:picLocks noChangeAspect="1" noChangeArrowheads="1"/>
            </p:cNvPicPr>
            <p:nvPr/>
          </p:nvPicPr>
          <p:blipFill>
            <a:blip r:embed="rId18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1754" y="5533200"/>
              <a:ext cx="936610" cy="1105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</p:pic>
        <p:pic>
          <p:nvPicPr>
            <p:cNvPr id="55" name="Picture 42" descr="תוצאת תמונה עבור בתי הדין הרבניים"/>
            <p:cNvPicPr>
              <a:picLocks noChangeAspect="1" noChangeArrowheads="1"/>
            </p:cNvPicPr>
            <p:nvPr/>
          </p:nvPicPr>
          <p:blipFill rotWithShape="1">
            <a:blip r:embed="rId19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69759" y="5533200"/>
              <a:ext cx="1138912" cy="1105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/>
          </p:spPr>
        </p:pic>
        <p:sp>
          <p:nvSpPr>
            <p:cNvPr id="56" name="Rectangle 23"/>
            <p:cNvSpPr/>
            <p:nvPr/>
          </p:nvSpPr>
          <p:spPr>
            <a:xfrm>
              <a:off x="5509012" y="6369191"/>
              <a:ext cx="12682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rtl="0"/>
              <a:r>
                <a:rPr lang="he-IL" sz="1200" b="1" dirty="0">
                  <a:solidFill>
                    <a:schemeClr val="bg1"/>
                  </a:solidFill>
                  <a:latin typeface="Arial" pitchFamily="34" charset="0"/>
                </a:rPr>
                <a:t>בתי הדין הרבניים</a:t>
              </a: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345630" y="1043005"/>
            <a:ext cx="802655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800" b="1" dirty="0" err="1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הנגשת</a:t>
            </a:r>
            <a:r>
              <a:rPr lang="he-IL" sz="28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 תהליך לציבור ולגופים </a:t>
            </a:r>
            <a:r>
              <a:rPr lang="he-IL" sz="2800" b="1" dirty="0" smtClean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מבוקרים- מערכת "שירת הים"</a:t>
            </a:r>
            <a:endParaRPr lang="he-IL" sz="2800" b="1" dirty="0">
              <a:solidFill>
                <a:schemeClr val="tx2">
                  <a:lumMod val="50000"/>
                </a:schemeClr>
              </a:solidFill>
              <a:latin typeface="Retro Perspective" panose="02000503000000000000" pitchFamily="2" charset="-79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0476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4454510" y="1244862"/>
            <a:ext cx="442936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מחשוב תהליך רישום הנישואין במועצות הדתיות לציבור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496" y="1283386"/>
            <a:ext cx="4456068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מחשוב תהליך קבלת רישיון קבורה לגופי הקבורה</a:t>
            </a: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2149603"/>
            <a:ext cx="4202990" cy="3079597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7086" y="2200497"/>
            <a:ext cx="4113130" cy="302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4670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5062559" y="1251966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מוקד </a:t>
            </a:r>
            <a:r>
              <a:rPr lang="he-IL" sz="16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0120 *</a:t>
            </a:r>
            <a:endParaRPr lang="he-IL" sz="1600" b="1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1283386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מוקד מידע שירותי דת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06932" y="1925635"/>
            <a:ext cx="4305832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מוקד חירום קבורה </a:t>
            </a:r>
          </a:p>
          <a:p>
            <a:endParaRPr lang="he-IL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  <a:p>
            <a:endParaRPr lang="he-IL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  <a:p>
            <a:endParaRPr lang="he-IL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  <a:p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המשרד </a:t>
            </a:r>
            <a:r>
              <a:rPr lang="he-IL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לשירותי דת, בשיתוף עם פורום חברות </a:t>
            </a:r>
            <a:r>
              <a:rPr lang="he-IL" dirty="0" err="1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הקדישא</a:t>
            </a:r>
            <a:r>
              <a:rPr lang="he-IL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 בישראל </a:t>
            </a:r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משיקים </a:t>
            </a:r>
            <a:r>
              <a:rPr lang="he-IL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בימים אלה את </a:t>
            </a:r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מוקד חירום </a:t>
            </a:r>
            <a:r>
              <a:rPr lang="he-IL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טלפוני ארצי למשפחות נפטרים. מוקד החירום הטלפוני ייתן מענה 24 שעות ביממה 7 ימים בשבוע בכל הנוגע לענייני הקבורה ולסידורי הלוויה וכו' והכל בשיחת טלפון אחת</a:t>
            </a:r>
            <a:r>
              <a:rPr lang="he-IL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.</a:t>
            </a:r>
            <a:endParaRPr lang="he-I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33" y="1907420"/>
            <a:ext cx="3768472" cy="3403534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7086" y="1932127"/>
            <a:ext cx="2150366" cy="99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64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5181192" y="1268760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אפליקציית סקר טובלות לציבור</a:t>
            </a:r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81192" y="1992108"/>
            <a:ext cx="3819186" cy="38106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3" name="תמונה 2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056" y="1673425"/>
            <a:ext cx="4428492" cy="412931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87624" y="1319876"/>
            <a:ext cx="302433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cs typeface="+mj-cs"/>
              </a:rPr>
              <a:t>אפליקציית </a:t>
            </a:r>
            <a:r>
              <a:rPr lang="en-US" sz="1600" b="1" dirty="0" err="1" smtClean="0">
                <a:cs typeface="+mj-cs"/>
              </a:rPr>
              <a:t>waze</a:t>
            </a:r>
            <a:r>
              <a:rPr lang="he-IL" sz="1600" b="1" dirty="0" smtClean="0">
                <a:cs typeface="+mj-cs"/>
              </a:rPr>
              <a:t> בבת העלמין תל רגב</a:t>
            </a:r>
            <a:endParaRPr lang="he-IL" sz="1600" b="1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002991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323528" y="1196752"/>
            <a:ext cx="851672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פורטל תמיכות למועצות דתיות, אזוריות ומקומיות</a:t>
            </a:r>
          </a:p>
        </p:txBody>
      </p:sp>
      <p:grpSp>
        <p:nvGrpSpPr>
          <p:cNvPr id="25" name="קבוצה 24"/>
          <p:cNvGrpSpPr/>
          <p:nvPr/>
        </p:nvGrpSpPr>
        <p:grpSpPr>
          <a:xfrm>
            <a:off x="140442" y="4149080"/>
            <a:ext cx="5223646" cy="1918980"/>
            <a:chOff x="698909" y="3578284"/>
            <a:chExt cx="5872282" cy="1411872"/>
          </a:xfrm>
        </p:grpSpPr>
        <p:pic>
          <p:nvPicPr>
            <p:cNvPr id="26" name="Picture 3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98909" y="3578284"/>
              <a:ext cx="5872282" cy="141187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8" name="מלבן 27"/>
            <p:cNvSpPr/>
            <p:nvPr/>
          </p:nvSpPr>
          <p:spPr>
            <a:xfrm>
              <a:off x="4522974" y="4429055"/>
              <a:ext cx="1975439" cy="249824"/>
            </a:xfrm>
            <a:prstGeom prst="rect">
              <a:avLst/>
            </a:prstGeom>
            <a:no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52119" y="1788489"/>
            <a:ext cx="3188129" cy="2279809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183" y="1788489"/>
            <a:ext cx="5080179" cy="207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5413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קבוצה 14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5" name="קבוצה 4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6" name="מלבן 5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7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8" name="תמונה 7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9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2" name="קבוצה 11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3" name="מלבן 12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graphicFrame>
        <p:nvGraphicFramePr>
          <p:cNvPr id="16" name="דיאגרמה 15"/>
          <p:cNvGraphicFramePr/>
          <p:nvPr>
            <p:extLst>
              <p:ext uri="{D42A27DB-BD31-4B8C-83A1-F6EECF244321}">
                <p14:modId xmlns:p14="http://schemas.microsoft.com/office/powerpoint/2010/main" val="185360725"/>
              </p:ext>
            </p:extLst>
          </p:nvPr>
        </p:nvGraphicFramePr>
        <p:xfrm>
          <a:off x="978335" y="1340768"/>
          <a:ext cx="7022801" cy="47028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85775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11" name="TextBox 10"/>
          <p:cNvSpPr txBox="1"/>
          <p:nvPr/>
        </p:nvSpPr>
        <p:spPr>
          <a:xfrm>
            <a:off x="395536" y="1290246"/>
            <a:ext cx="8424936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b="1" dirty="0">
                <a:solidFill>
                  <a:schemeClr val="tx2">
                    <a:lumMod val="50000"/>
                  </a:schemeClr>
                </a:solidFill>
                <a:latin typeface="Retro Perspective" panose="02000503000000000000" pitchFamily="2" charset="-79"/>
                <a:cs typeface="+mj-cs"/>
              </a:rPr>
              <a:t>שיתוף בתהליכים טרם קבלת החלטות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771967">
            <a:off x="1523514" y="2234860"/>
            <a:ext cx="2541380" cy="3955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75680" y="2117257"/>
            <a:ext cx="2568528" cy="376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02704">
            <a:off x="6352246" y="1885781"/>
            <a:ext cx="2463821" cy="4194412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52014">
            <a:off x="283832" y="3523852"/>
            <a:ext cx="2566638" cy="2528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1148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קבוצה 12"/>
          <p:cNvGrpSpPr/>
          <p:nvPr/>
        </p:nvGrpSpPr>
        <p:grpSpPr>
          <a:xfrm>
            <a:off x="-15719" y="-1"/>
            <a:ext cx="9169608" cy="6885385"/>
            <a:chOff x="-15719" y="-1"/>
            <a:chExt cx="9169608" cy="6885385"/>
          </a:xfrm>
        </p:grpSpPr>
        <p:grpSp>
          <p:nvGrpSpPr>
            <p:cNvPr id="14" name="קבוצה 13"/>
            <p:cNvGrpSpPr/>
            <p:nvPr/>
          </p:nvGrpSpPr>
          <p:grpSpPr>
            <a:xfrm>
              <a:off x="0" y="-1"/>
              <a:ext cx="9144000" cy="1052737"/>
              <a:chOff x="0" y="-1"/>
              <a:chExt cx="9144000" cy="1052737"/>
            </a:xfrm>
          </p:grpSpPr>
          <p:sp>
            <p:nvSpPr>
              <p:cNvPr id="18" name="מלבן 17"/>
              <p:cNvSpPr/>
              <p:nvPr/>
            </p:nvSpPr>
            <p:spPr>
              <a:xfrm>
                <a:off x="0" y="-1"/>
                <a:ext cx="9144000" cy="1023785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/>
              </a:p>
            </p:txBody>
          </p:sp>
          <p:sp>
            <p:nvSpPr>
              <p:cNvPr id="19" name="Text Box 3"/>
              <p:cNvSpPr txBox="1">
                <a:spLocks noChangeArrowheads="1"/>
              </p:cNvSpPr>
              <p:nvPr/>
            </p:nvSpPr>
            <p:spPr bwMode="auto">
              <a:xfrm>
                <a:off x="3635896" y="764704"/>
                <a:ext cx="1728192" cy="2880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 rtl="1">
                  <a:spcAft>
                    <a:spcPts val="0"/>
                  </a:spcAft>
                </a:pPr>
                <a:r>
                  <a:rPr lang="he-IL" sz="1400" dirty="0" smtClean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המשרד </a:t>
                </a:r>
                <a:r>
                  <a:rPr lang="he-IL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לשירותי דת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he-IL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  <a:endParaRPr lang="en-US" sz="1400" dirty="0">
                  <a:solidFill>
                    <a:schemeClr val="bg1"/>
                  </a:solidFill>
                  <a:effectLst/>
                  <a:latin typeface="Times New Roman"/>
                  <a:ea typeface="Times New Roman"/>
                  <a:cs typeface="David"/>
                </a:endParaRPr>
              </a:p>
              <a:p>
                <a:pPr algn="r" rtl="1">
                  <a:spcAft>
                    <a:spcPts val="0"/>
                  </a:spcAft>
                </a:pPr>
                <a:r>
                  <a:rPr lang="en-US" sz="1400" dirty="0">
                    <a:solidFill>
                      <a:schemeClr val="bg1"/>
                    </a:solidFill>
                    <a:effectLst/>
                    <a:latin typeface="Times New Roman"/>
                    <a:ea typeface="Times New Roman"/>
                    <a:cs typeface="David"/>
                  </a:rPr>
                  <a:t> </a:t>
                </a:r>
              </a:p>
            </p:txBody>
          </p:sp>
          <p:pic>
            <p:nvPicPr>
              <p:cNvPr id="20" name="תמונה 19" descr="Il-b"/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922" b="100000" l="0" r="100000">
                            <a14:foregroundMark x1="64671" y1="34101" x2="64671" y2="34101"/>
                            <a14:foregroundMark x1="54491" y1="35023" x2="54491" y2="35023"/>
                            <a14:foregroundMark x1="52695" y1="35484" x2="50299" y2="35484"/>
                            <a14:foregroundMark x1="38922" y1="35484" x2="38922" y2="35484"/>
                            <a14:foregroundMark x1="50299" y1="63594" x2="50299" y2="63594"/>
                            <a14:foregroundMark x1="28144" y1="79263" x2="28144" y2="79263"/>
                            <a14:foregroundMark x1="38922" y1="82949" x2="38922" y2="82949"/>
                            <a14:foregroundMark x1="46707" y1="82949" x2="46707" y2="82949"/>
                            <a14:foregroundMark x1="52695" y1="82949" x2="52695" y2="82949"/>
                            <a14:foregroundMark x1="63473" y1="83410" x2="63473" y2="83410"/>
                            <a14:foregroundMark x1="68263" y1="83410" x2="68263" y2="83410"/>
                            <a14:foregroundMark x1="73054" y1="82949" x2="73054" y2="82949"/>
                            <a14:foregroundMark x1="77844" y1="76037" x2="77844" y2="76037"/>
                            <a14:foregroundMark x1="85629" y1="66359" x2="85629" y2="66359"/>
                            <a14:foregroundMark x1="85030" y1="17051" x2="85030" y2="17051"/>
                            <a14:foregroundMark x1="89222" y1="14747" x2="89222" y2="14747"/>
                            <a14:foregroundMark x1="85629" y1="11060" x2="85629" y2="11060"/>
                            <a14:foregroundMark x1="82036" y1="28111" x2="82036" y2="28111"/>
                            <a14:foregroundMark x1="55689" y1="71889" x2="55689" y2="71889"/>
                            <a14:foregroundMark x1="22754" y1="58986" x2="22754" y2="58986"/>
                            <a14:foregroundMark x1="14371" y1="41475" x2="14371" y2="41475"/>
                            <a14:foregroundMark x1="28144" y1="20737" x2="28144" y2="20737"/>
                            <a14:foregroundMark x1="20958" y1="17972" x2="20958" y2="17972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9952" y="-1"/>
                <a:ext cx="707134" cy="8460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>
                            <a14:foregroundMark x1="54545" y1="33478" x2="54545" y2="33478"/>
                            <a14:foregroundMark x1="50000" y1="50870" x2="50000" y2="50870"/>
                            <a14:foregroundMark x1="28926" y1="59130" x2="28926" y2="59130"/>
                            <a14:foregroundMark x1="23554" y1="55652" x2="23554" y2="55652"/>
                            <a14:foregroundMark x1="23554" y1="55652" x2="23554" y2="55652"/>
                            <a14:foregroundMark x1="23554" y1="59130" x2="23554" y2="59130"/>
                            <a14:foregroundMark x1="23554" y1="67391" x2="23554" y2="67391"/>
                            <a14:foregroundMark x1="24793" y1="70870" x2="24793" y2="70870"/>
                            <a14:foregroundMark x1="25620" y1="70870" x2="25620" y2="70870"/>
                            <a14:foregroundMark x1="28099" y1="73043" x2="28099" y2="73043"/>
                            <a14:foregroundMark x1="28926" y1="74348" x2="28926" y2="74348"/>
                            <a14:foregroundMark x1="28926" y1="74348" x2="28926" y2="74348"/>
                            <a14:foregroundMark x1="33471" y1="77826" x2="33471" y2="77826"/>
                            <a14:foregroundMark x1="35537" y1="80000" x2="38843" y2="82609"/>
                            <a14:foregroundMark x1="38843" y1="82609" x2="38843" y2="82609"/>
                            <a14:foregroundMark x1="41322" y1="82609" x2="41322" y2="82609"/>
                            <a14:foregroundMark x1="47934" y1="82609" x2="51240" y2="83478"/>
                            <a14:foregroundMark x1="59917" y1="84783" x2="59917" y2="84783"/>
                            <a14:foregroundMark x1="65702" y1="81304" x2="66529" y2="77826"/>
                            <a14:foregroundMark x1="66529" y1="75652" x2="66529" y2="75652"/>
                            <a14:foregroundMark x1="75620" y1="62609" x2="75620" y2="62609"/>
                            <a14:foregroundMark x1="77686" y1="57826" x2="77686" y2="57826"/>
                            <a14:foregroundMark x1="77686" y1="55652" x2="77686" y2="55652"/>
                            <a14:foregroundMark x1="77686" y1="50000" x2="77686" y2="50000"/>
                            <a14:foregroundMark x1="77686" y1="41739" x2="77686" y2="41739"/>
                            <a14:foregroundMark x1="77686" y1="36087" x2="77686" y2="36087"/>
                            <a14:foregroundMark x1="73140" y1="33478" x2="73140" y2="33478"/>
                            <a14:foregroundMark x1="69008" y1="27826" x2="57851" y2="19565"/>
                            <a14:foregroundMark x1="55785" y1="16087" x2="55785" y2="16087"/>
                            <a14:foregroundMark x1="55785" y1="16087" x2="55785" y2="16087"/>
                            <a14:foregroundMark x1="55785" y1="16087" x2="55785" y2="16087"/>
                            <a14:foregroundMark x1="48760" y1="16087" x2="42149" y2="16087"/>
                            <a14:foregroundMark x1="38843" y1="17391" x2="31405" y2="19565"/>
                            <a14:foregroundMark x1="28926" y1="19565" x2="28926" y2="19565"/>
                            <a14:foregroundMark x1="26860" y1="20870" x2="26860" y2="20870"/>
                            <a14:foregroundMark x1="25620" y1="23043" x2="25620" y2="23043"/>
                            <a14:foregroundMark x1="25620" y1="27826" x2="25620" y2="27826"/>
                            <a14:foregroundMark x1="25620" y1="31304" x2="25620" y2="31304"/>
                            <a14:foregroundMark x1="24793" y1="34783" x2="24793" y2="34783"/>
                            <a14:foregroundMark x1="24793" y1="34783" x2="24793" y2="34783"/>
                            <a14:foregroundMark x1="23554" y1="36087" x2="23554" y2="36087"/>
                            <a14:foregroundMark x1="22314" y1="36957" x2="22314" y2="36957"/>
                            <a14:foregroundMark x1="22314" y1="39565" x2="21488" y2="45217"/>
                            <a14:foregroundMark x1="21488" y1="46522" x2="21488" y2="46522"/>
                            <a14:foregroundMark x1="22314" y1="47391" x2="22314" y2="47391"/>
                            <a14:foregroundMark x1="22314" y1="50000" x2="22314" y2="50000"/>
                            <a14:foregroundMark x1="21488" y1="52174" x2="21488" y2="52174"/>
                            <a14:foregroundMark x1="20248" y1="53478" x2="20248" y2="53478"/>
                            <a14:foregroundMark x1="20248" y1="54348" x2="20248" y2="54348"/>
                            <a14:foregroundMark x1="25620" y1="54348" x2="25620" y2="54348"/>
                            <a14:foregroundMark x1="40083" y1="55652" x2="40083" y2="55652"/>
                            <a14:foregroundMark x1="46694" y1="57826" x2="46694" y2="57826"/>
                            <a14:foregroundMark x1="52479" y1="61739" x2="52479" y2="61739"/>
                            <a14:foregroundMark x1="55785" y1="61739" x2="55785" y2="61739"/>
                            <a14:foregroundMark x1="59917" y1="61739" x2="59917" y2="61739"/>
                            <a14:foregroundMark x1="64463" y1="60435" x2="64463" y2="60435"/>
                            <a14:foregroundMark x1="65702" y1="54348" x2="65702" y2="54348"/>
                            <a14:foregroundMark x1="65702" y1="43913" x2="65702" y2="43913"/>
                            <a14:foregroundMark x1="62397" y1="41739" x2="62397" y2="41739"/>
                            <a14:foregroundMark x1="54545" y1="38261" x2="54545" y2="38261"/>
                            <a14:foregroundMark x1="48760" y1="36957" x2="48760" y2="36957"/>
                            <a14:foregroundMark x1="45455" y1="36087" x2="45455" y2="36087"/>
                            <a14:foregroundMark x1="43388" y1="33478" x2="43388" y2="33478"/>
                            <a14:foregroundMark x1="43388" y1="33478" x2="43388" y2="33478"/>
                            <a14:foregroundMark x1="43388" y1="33478" x2="43388" y2="33478"/>
                            <a14:foregroundMark x1="43388" y1="33478" x2="38843" y2="32609"/>
                            <a14:foregroundMark x1="38017" y1="32609" x2="32231" y2="36087"/>
                            <a14:foregroundMark x1="31405" y1="36087" x2="31405" y2="36087"/>
                            <a14:foregroundMark x1="31405" y1="36957" x2="32231" y2="45217"/>
                            <a14:foregroundMark x1="32231" y1="46522" x2="32231" y2="46522"/>
                            <a14:foregroundMark x1="32231" y1="46522" x2="40083" y2="45217"/>
                            <a14:foregroundMark x1="40083" y1="43913" x2="40083" y2="43913"/>
                            <a14:foregroundMark x1="40083" y1="43913" x2="41322" y2="47391"/>
                            <a14:foregroundMark x1="41322" y1="47391" x2="41322" y2="47391"/>
                            <a14:foregroundMark x1="41322" y1="47391" x2="45455" y2="61739"/>
                            <a14:foregroundMark x1="45455" y1="61739" x2="42149" y2="65217"/>
                            <a14:foregroundMark x1="42149" y1="65217" x2="38017" y2="65217"/>
                            <a14:foregroundMark x1="33471" y1="62609" x2="33471" y2="62609"/>
                            <a14:foregroundMark x1="30165" y1="56957" x2="30165" y2="56957"/>
                            <a14:foregroundMark x1="25620" y1="52174" x2="25620" y2="52174"/>
                            <a14:foregroundMark x1="25620" y1="50870" x2="25620" y2="50870"/>
                            <a14:foregroundMark x1="25620" y1="50870" x2="20248" y2="47391"/>
                            <a14:foregroundMark x1="19008" y1="45217" x2="19008" y2="45217"/>
                            <a14:foregroundMark x1="15702" y1="43913" x2="15702" y2="43913"/>
                            <a14:foregroundMark x1="12397" y1="54348" x2="12397" y2="54348"/>
                            <a14:foregroundMark x1="16942" y1="60435" x2="16942" y2="60435"/>
                            <a14:foregroundMark x1="43388" y1="67391" x2="43388" y2="67391"/>
                            <a14:foregroundMark x1="52479" y1="68696" x2="52479" y2="68696"/>
                            <a14:foregroundMark x1="52479" y1="68696" x2="52479" y2="68696"/>
                            <a14:foregroundMark x1="54545" y1="68696" x2="65702" y2="73043"/>
                            <a14:foregroundMark x1="69008" y1="73043" x2="69008" y2="73043"/>
                            <a14:foregroundMark x1="71074" y1="72174" x2="71074" y2="72174"/>
                            <a14:foregroundMark x1="71074" y1="66087" x2="71074" y2="66087"/>
                            <a14:foregroundMark x1="71074" y1="56957" x2="71074" y2="56957"/>
                            <a14:foregroundMark x1="63223" y1="46522" x2="63223" y2="46522"/>
                            <a14:foregroundMark x1="62397" y1="45217" x2="62397" y2="45217"/>
                            <a14:foregroundMark x1="59091" y1="38261" x2="59091" y2="38261"/>
                            <a14:foregroundMark x1="59091" y1="32609" x2="59091" y2="32609"/>
                            <a14:foregroundMark x1="59091" y1="32609" x2="59091" y2="32609"/>
                            <a14:foregroundMark x1="59091" y1="29130" x2="59091" y2="29130"/>
                            <a14:foregroundMark x1="59917" y1="29130" x2="59917" y2="29130"/>
                            <a14:foregroundMark x1="65702" y1="29130" x2="69008" y2="29130"/>
                            <a14:foregroundMark x1="69008" y1="29130" x2="69008" y2="29130"/>
                            <a14:foregroundMark x1="71074" y1="29130" x2="71074" y2="29130"/>
                            <a14:foregroundMark x1="73140" y1="29130" x2="73140" y2="29130"/>
                            <a14:foregroundMark x1="75620" y1="29130" x2="75620" y2="29130"/>
                            <a14:foregroundMark x1="69835" y1="29130" x2="59917" y2="31304"/>
                            <a14:foregroundMark x1="55785" y1="31304" x2="51240" y2="31304"/>
                            <a14:foregroundMark x1="48760" y1="31304" x2="48760" y2="31304"/>
                            <a14:foregroundMark x1="48760" y1="31304" x2="48760" y2="31304"/>
                            <a14:foregroundMark x1="50000" y1="31304" x2="53306" y2="39565"/>
                            <a14:foregroundMark x1="54545" y1="40435" x2="54545" y2="40435"/>
                            <a14:foregroundMark x1="59091" y1="40435" x2="62397" y2="43043"/>
                            <a14:foregroundMark x1="62397" y1="43043" x2="66529" y2="45217"/>
                            <a14:foregroundMark x1="66529" y1="45217" x2="66529" y2="45217"/>
                            <a14:foregroundMark x1="65702" y1="47391" x2="65702" y2="47391"/>
                            <a14:foregroundMark x1="64463" y1="47391" x2="64463" y2="47391"/>
                            <a14:foregroundMark x1="62397" y1="48696" x2="62397" y2="48696"/>
                            <a14:foregroundMark x1="61157" y1="50000" x2="56612" y2="59130"/>
                            <a14:foregroundMark x1="56612" y1="59130" x2="56612" y2="59130"/>
                            <a14:foregroundMark x1="55785" y1="59130" x2="53306" y2="62609"/>
                            <a14:foregroundMark x1="53306" y1="63913" x2="53306" y2="63913"/>
                            <a14:foregroundMark x1="52479" y1="66087" x2="52479" y2="66087"/>
                            <a14:foregroundMark x1="51240" y1="66087" x2="43388" y2="66087"/>
                            <a14:foregroundMark x1="41322" y1="62609" x2="41322" y2="62609"/>
                            <a14:foregroundMark x1="38843" y1="55652" x2="38843" y2="55652"/>
                            <a14:foregroundMark x1="42149" y1="46522" x2="42149" y2="46522"/>
                            <a14:foregroundMark x1="47934" y1="43913" x2="47934" y2="43913"/>
                            <a14:foregroundMark x1="52479" y1="43913" x2="55785" y2="43913"/>
                            <a14:foregroundMark x1="59091" y1="43913" x2="62397" y2="43913"/>
                            <a14:foregroundMark x1="69008" y1="40435" x2="69008" y2="40435"/>
                            <a14:foregroundMark x1="69008" y1="40435" x2="69008" y2="40435"/>
                            <a14:foregroundMark x1="75620" y1="39565" x2="75620" y2="39565"/>
                            <a14:foregroundMark x1="75620" y1="39565" x2="75620" y2="39565"/>
                            <a14:foregroundMark x1="76446" y1="48696" x2="76446" y2="48696"/>
                            <a14:foregroundMark x1="65702" y1="55652" x2="62397" y2="55652"/>
                            <a14:foregroundMark x1="57851" y1="56957" x2="57851" y2="56957"/>
                            <a14:foregroundMark x1="52479" y1="56957" x2="38017" y2="56957"/>
                            <a14:foregroundMark x1="36777" y1="56957" x2="36777" y2="56957"/>
                            <a14:foregroundMark x1="30165" y1="54348" x2="30165" y2="54348"/>
                            <a14:foregroundMark x1="30165" y1="46522" x2="30165" y2="46522"/>
                            <a14:foregroundMark x1="30165" y1="43043" x2="30165" y2="43043"/>
                            <a14:foregroundMark x1="34711" y1="33478" x2="38843" y2="32609"/>
                            <a14:foregroundMark x1="42149" y1="30000" x2="42149" y2="30000"/>
                            <a14:foregroundMark x1="47934" y1="25652" x2="56612" y2="25652"/>
                            <a14:foregroundMark x1="57851" y1="25652" x2="57851" y2="25652"/>
                            <a14:foregroundMark x1="63223" y1="25652" x2="69008" y2="30000"/>
                            <a14:foregroundMark x1="71074" y1="31304" x2="71074" y2="31304"/>
                            <a14:foregroundMark x1="71074" y1="39565" x2="69008" y2="43913"/>
                            <a14:foregroundMark x1="67769" y1="43913" x2="55785" y2="46522"/>
                            <a14:foregroundMark x1="45455" y1="46522" x2="45455" y2="46522"/>
                            <a14:foregroundMark x1="36777" y1="36957" x2="36777" y2="36957"/>
                            <a14:foregroundMark x1="15702" y1="25652" x2="15702" y2="25652"/>
                            <a14:foregroundMark x1="11570" y1="29130" x2="11570" y2="29130"/>
                            <a14:foregroundMark x1="15702" y1="41739" x2="20248" y2="43913"/>
                            <a14:foregroundMark x1="28926" y1="50000" x2="33471" y2="50000"/>
                            <a14:foregroundMark x1="43388" y1="50000" x2="43388" y2="50000"/>
                            <a14:foregroundMark x1="54545" y1="47391" x2="54545" y2="47391"/>
                            <a14:foregroundMark x1="56612" y1="41739" x2="56612" y2="41739"/>
                            <a14:foregroundMark x1="53306" y1="25652" x2="53306" y2="25652"/>
                            <a14:foregroundMark x1="51240" y1="27826" x2="51240" y2="31304"/>
                            <a14:foregroundMark x1="51240" y1="31304" x2="51240" y2="31304"/>
                            <a14:foregroundMark x1="71074" y1="12609" x2="71074" y2="12609"/>
                            <a14:foregroundMark x1="63223" y1="10435" x2="63223" y2="10435"/>
                            <a14:foregroundMark x1="42149" y1="6957" x2="42149" y2="6957"/>
                            <a14:foregroundMark x1="25620" y1="11304" x2="25620" y2="11304"/>
                            <a14:foregroundMark x1="13636" y1="68696" x2="13636" y2="68696"/>
                            <a14:foregroundMark x1="21488" y1="86087" x2="21488" y2="86087"/>
                            <a14:foregroundMark x1="38017" y1="91739" x2="38017" y2="91739"/>
                            <a14:foregroundMark x1="47934" y1="93043" x2="47934" y2="93043"/>
                            <a14:foregroundMark x1="54545" y1="91739" x2="57851" y2="90435"/>
                            <a14:foregroundMark x1="62397" y1="84783" x2="66529" y2="81304"/>
                            <a14:foregroundMark x1="69008" y1="80000" x2="69008" y2="80000"/>
                            <a14:foregroundMark x1="76446" y1="75652" x2="76446" y2="75652"/>
                            <a14:foregroundMark x1="82231" y1="72174" x2="82231" y2="68696"/>
                            <a14:foregroundMark x1="84298" y1="62609" x2="84298" y2="62609"/>
                            <a14:foregroundMark x1="88843" y1="46522" x2="88843" y2="46522"/>
                            <a14:foregroundMark x1="88843" y1="41739" x2="88843" y2="41739"/>
                            <a14:foregroundMark x1="84298" y1="36087" x2="84298" y2="36087"/>
                            <a14:foregroundMark x1="78926" y1="27826" x2="78926" y2="27826"/>
                            <a14:foregroundMark x1="77686" y1="24348" x2="77686" y2="24348"/>
                            <a14:foregroundMark x1="72314" y1="19565" x2="72314" y2="19565"/>
                            <a14:foregroundMark x1="67769" y1="19565" x2="67769" y2="19565"/>
                            <a14:foregroundMark x1="63223" y1="48696" x2="65702" y2="60435"/>
                            <a14:foregroundMark x1="66529" y1="67391" x2="66529" y2="67391"/>
                            <a14:foregroundMark x1="56612" y1="61739" x2="46694" y2="55652"/>
                            <a14:foregroundMark x1="28099" y1="43913" x2="22314" y2="41739"/>
                            <a14:foregroundMark x1="20248" y1="38261" x2="20248" y2="38261"/>
                            <a14:foregroundMark x1="20248" y1="38261" x2="20248" y2="38261"/>
                            <a14:foregroundMark x1="7851" y1="39565" x2="7851" y2="39565"/>
                            <a14:foregroundMark x1="9091" y1="50000" x2="9091" y2="50000"/>
                            <a14:foregroundMark x1="28926" y1="59130" x2="28926" y2="59130"/>
                            <a14:foregroundMark x1="25620" y1="55652" x2="25620" y2="55652"/>
                            <a14:foregroundMark x1="24793" y1="54348" x2="24793" y2="54348"/>
                            <a14:foregroundMark x1="22314" y1="75652" x2="22314" y2="75652"/>
                            <a14:foregroundMark x1="19008" y1="72174" x2="19008" y2="72174"/>
                            <a14:foregroundMark x1="19008" y1="65217" x2="19008" y2="65217"/>
                            <a14:foregroundMark x1="19008" y1="61739" x2="19008" y2="61739"/>
                            <a14:foregroundMark x1="19008" y1="56957" x2="19008" y2="56957"/>
                            <a14:foregroundMark x1="24793" y1="54348" x2="24793" y2="54348"/>
                            <a14:foregroundMark x1="30165" y1="52174" x2="38017" y2="52174"/>
                            <a14:foregroundMark x1="43388" y1="63913" x2="47934" y2="73043"/>
                            <a14:foregroundMark x1="47934" y1="73043" x2="47934" y2="73043"/>
                            <a14:foregroundMark x1="44628" y1="76522" x2="41322" y2="79130"/>
                            <a14:foregroundMark x1="38017" y1="79130" x2="38017" y2="79130"/>
                            <a14:foregroundMark x1="31405" y1="62609" x2="28926" y2="55652"/>
                            <a14:foregroundMark x1="30165" y1="47391" x2="43388" y2="47391"/>
                            <a14:foregroundMark x1="53306" y1="40435" x2="53306" y2="40435"/>
                            <a14:foregroundMark x1="55785" y1="36087" x2="55785" y2="36087"/>
                            <a14:foregroundMark x1="57851" y1="33478" x2="57851" y2="33478"/>
                            <a14:foregroundMark x1="59917" y1="30000" x2="63223" y2="30000"/>
                            <a14:foregroundMark x1="66529" y1="30000" x2="66529" y2="30000"/>
                            <a14:foregroundMark x1="71074" y1="30000" x2="71074" y2="300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90" y="0"/>
                <a:ext cx="956132" cy="9087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5" name="קבוצה 14"/>
            <p:cNvGrpSpPr/>
            <p:nvPr/>
          </p:nvGrpSpPr>
          <p:grpSpPr>
            <a:xfrm>
              <a:off x="-15719" y="6404171"/>
              <a:ext cx="9169608" cy="481213"/>
              <a:chOff x="-15719" y="6404171"/>
              <a:chExt cx="9169608" cy="481213"/>
            </a:xfrm>
          </p:grpSpPr>
          <p:sp>
            <p:nvSpPr>
              <p:cNvPr id="16" name="מלבן 15"/>
              <p:cNvSpPr/>
              <p:nvPr/>
            </p:nvSpPr>
            <p:spPr>
              <a:xfrm>
                <a:off x="-15719" y="6404171"/>
                <a:ext cx="9144000" cy="481213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sz="14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9889" y="6453336"/>
                <a:ext cx="9144000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הוועדה המיוחדת ליישום </a:t>
                </a:r>
                <a:r>
                  <a:rPr lang="he-IL" dirty="0" err="1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הנגשת</a:t>
                </a:r>
                <a:r>
                  <a:rPr lang="he-IL" dirty="0" smtClean="0">
                    <a:solidFill>
                      <a:schemeClr val="bg1"/>
                    </a:solidFill>
                    <a:latin typeface="David" panose="020E0502060401010101" pitchFamily="34" charset="-79"/>
                    <a:cs typeface="David" panose="020E0502060401010101" pitchFamily="34" charset="-79"/>
                  </a:rPr>
                  <a:t> המידע הממשלתי ועקרונות שקיפותו לציבור</a:t>
                </a:r>
                <a:endParaRPr lang="he-IL" dirty="0"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5796136" y="2079139"/>
            <a:ext cx="2592289" cy="10618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וועדת היגוי משותפת עם המועצות הדתיות בנושא מערכת מחשוב- שירת הים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46383" y="3284984"/>
            <a:ext cx="3642041" cy="417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וועדת היגוי משותפת בנושא חוק הקבורה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757398" y="3936987"/>
            <a:ext cx="3642041" cy="7000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וועדת היגוי משותפת עם המועצה וישראל יפה לתחרות המקווה היפה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22152" y="4817009"/>
            <a:ext cx="3642041" cy="10231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שולחנות עגולים בנושא פידבקים מהמערכת הממוחשבת- שירת הים בשיתוף עם מנהלי מחלקות נישואין ורשמי נישואין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44008" y="1283120"/>
            <a:ext cx="3960440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cs typeface="+mj-cs"/>
              </a:rPr>
              <a:t>כמה דוגמאות מעשייה משותפת</a:t>
            </a:r>
            <a:endParaRPr lang="he-IL" sz="1600" b="1" dirty="0">
              <a:cs typeface="+mj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9061" y="2332589"/>
            <a:ext cx="4772305" cy="390472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sz="14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שולחנות </a:t>
            </a:r>
            <a:r>
              <a:rPr lang="he-IL" sz="14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עגולים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עם המועצות הדתיות בנושא "מפתחות תקינה</a:t>
            </a:r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"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sz="14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שולחנות עגולים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עם המועצות הדתיות בנושא "תיאור עיסוק ומבנים ארגוניים"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sz="14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וועדת היגוי משותפת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עם המועצות הדתיות בנושא "בניית פרופיל הכשרה מחייבת למזכירי מועצה דתית</a:t>
            </a:r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"</a:t>
            </a:r>
            <a:endParaRPr lang="he-IL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sz="1400" b="1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וועדת </a:t>
            </a:r>
            <a:r>
              <a:rPr lang="he-IL" sz="14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היגוי משותפת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להכשרת נותני שירות בקבורה עם פורום חברות </a:t>
            </a:r>
            <a:r>
              <a:rPr lang="he-IL" sz="1400" dirty="0" err="1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הקדישא</a:t>
            </a:r>
            <a:endParaRPr lang="he-IL" sz="1400" dirty="0" smtClean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sz="1400" b="1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וועדת היגוי משותפת </a:t>
            </a:r>
            <a:r>
              <a:rPr lang="he-IL" sz="1400" dirty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עם המועצות הדתיות בנושא "בניית פרופיל הכשרה מחייבת </a:t>
            </a:r>
            <a:r>
              <a:rPr lang="he-IL" sz="1400" dirty="0" smtClean="0">
                <a:solidFill>
                  <a:schemeClr val="tx2">
                    <a:lumMod val="50000"/>
                  </a:schemeClr>
                </a:solidFill>
                <a:latin typeface="Calibri" panose="020F0502020204030204" pitchFamily="34" charset="0"/>
                <a:cs typeface="+mj-cs"/>
              </a:rPr>
              <a:t>לבלניות"</a:t>
            </a:r>
            <a:endParaRPr lang="he-IL" sz="1400" dirty="0">
              <a:solidFill>
                <a:schemeClr val="tx2">
                  <a:lumMod val="50000"/>
                </a:schemeClr>
              </a:solidFill>
              <a:latin typeface="Calibri" panose="020F0502020204030204" pitchFamily="34" charset="0"/>
              <a:cs typeface="+mj-cs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023" y="1209112"/>
            <a:ext cx="4057650" cy="1158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10452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27846F-0E2E-43A5-AD6D-E2B4404F1412}"/>
</file>

<file path=customXml/itemProps2.xml><?xml version="1.0" encoding="utf-8"?>
<ds:datastoreItem xmlns:ds="http://schemas.openxmlformats.org/officeDocument/2006/customXml" ds:itemID="{DA5374D9-FEDF-420F-8180-68BBA61F0913}"/>
</file>

<file path=customXml/itemProps3.xml><?xml version="1.0" encoding="utf-8"?>
<ds:datastoreItem xmlns:ds="http://schemas.openxmlformats.org/officeDocument/2006/customXml" ds:itemID="{F5E1923F-22FE-4BB8-8D0C-BCA0E55F5C62}"/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1493</Words>
  <Application>Microsoft Office PowerPoint</Application>
  <PresentationFormat>‫הצגה על המסך (4:3)</PresentationFormat>
  <Paragraphs>375</Paragraphs>
  <Slides>34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34</vt:i4>
      </vt:variant>
    </vt:vector>
  </HeadingPairs>
  <TitlesOfParts>
    <vt:vector size="42" baseType="lpstr">
      <vt:lpstr>Agency FB</vt:lpstr>
      <vt:lpstr>Arial</vt:lpstr>
      <vt:lpstr>Calibri</vt:lpstr>
      <vt:lpstr>David</vt:lpstr>
      <vt:lpstr>Retro Perspective</vt:lpstr>
      <vt:lpstr>Times New Roman</vt:lpstr>
      <vt:lpstr>Wingdings</vt:lpstr>
      <vt:lpstr>ערכת נושא Office</vt:lpstr>
      <vt:lpstr>מדד השקיפות המשרד לשירותי דת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Daniela Samen</dc:creator>
  <cp:lastModifiedBy>מיכל כהן</cp:lastModifiedBy>
  <cp:revision>60</cp:revision>
  <cp:lastPrinted>2017-12-03T09:41:50Z</cp:lastPrinted>
  <dcterms:created xsi:type="dcterms:W3CDTF">2017-07-25T07:30:41Z</dcterms:created>
  <dcterms:modified xsi:type="dcterms:W3CDTF">2017-12-04T12:50:00Z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2021089</vt:r8>
  </property>
</Properties>
</file>