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drawings/drawing1.xml" ContentType="application/vnd.openxmlformats-officedocument.drawingml.chartshapes+xml"/>
  <Override PartName="/ppt/presentation.xml" ContentType="application/vnd.openxmlformats-officedocument.presentationml.presentation.main+xml"/>
  <Override PartName="/ppt/slides/slide2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charts/chart1.xml" ContentType="application/vnd.openxmlformats-officedocument.drawingml.char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25"/>
  </p:notesMasterIdLst>
  <p:sldIdLst>
    <p:sldId id="6080" r:id="rId2"/>
    <p:sldId id="6087" r:id="rId3"/>
    <p:sldId id="6088" r:id="rId4"/>
    <p:sldId id="6082" r:id="rId5"/>
    <p:sldId id="6071" r:id="rId6"/>
    <p:sldId id="6072" r:id="rId7"/>
    <p:sldId id="6081" r:id="rId8"/>
    <p:sldId id="6095" r:id="rId9"/>
    <p:sldId id="6078" r:id="rId10"/>
    <p:sldId id="6076" r:id="rId11"/>
    <p:sldId id="6096" r:id="rId12"/>
    <p:sldId id="6074" r:id="rId13"/>
    <p:sldId id="6070" r:id="rId14"/>
    <p:sldId id="6097" r:id="rId15"/>
    <p:sldId id="6077" r:id="rId16"/>
    <p:sldId id="6098" r:id="rId17"/>
    <p:sldId id="6102" r:id="rId18"/>
    <p:sldId id="6089" r:id="rId19"/>
    <p:sldId id="6090" r:id="rId20"/>
    <p:sldId id="6100" r:id="rId21"/>
    <p:sldId id="6094" r:id="rId22"/>
    <p:sldId id="6093" r:id="rId23"/>
    <p:sldId id="610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13" autoAdjust="0"/>
    <p:restoredTop sz="94964" autoAdjust="0"/>
  </p:normalViewPr>
  <p:slideViewPr>
    <p:cSldViewPr>
      <p:cViewPr varScale="1">
        <p:scale>
          <a:sx n="107" d="100"/>
          <a:sy n="107" d="100"/>
        </p:scale>
        <p:origin x="960" y="102"/>
      </p:cViewPr>
      <p:guideLst>
        <p:guide orient="horz" pos="2160"/>
        <p:guide pos="2880"/>
      </p:guideLst>
    </p:cSldViewPr>
  </p:slideViewPr>
  <p:outlineViewPr>
    <p:cViewPr>
      <p:scale>
        <a:sx n="33" d="100"/>
        <a:sy n="33" d="100"/>
      </p:scale>
      <p:origin x="0" y="141672"/>
    </p:cViewPr>
  </p:outlineViewPr>
  <p:notesTextViewPr>
    <p:cViewPr>
      <p:scale>
        <a:sx n="1" d="1"/>
        <a:sy n="1" d="1"/>
      </p:scale>
      <p:origin x="0" y="0"/>
    </p:cViewPr>
  </p:notesTextViewPr>
  <p:sorterViewPr>
    <p:cViewPr>
      <p:scale>
        <a:sx n="125" d="100"/>
        <a:sy n="125" d="100"/>
      </p:scale>
      <p:origin x="0" y="0"/>
    </p:cViewPr>
  </p:sorterViewPr>
  <p:notesViewPr>
    <p:cSldViewPr>
      <p:cViewPr varScale="1">
        <p:scale>
          <a:sx n="85" d="100"/>
          <a:sy n="85" d="100"/>
        </p:scale>
        <p:origin x="-313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__________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8"/>
    </mc:Choice>
    <mc:Fallback>
      <c:style val="8"/>
    </mc:Fallback>
  </mc:AlternateContent>
  <c:chart>
    <c:title>
      <c:tx>
        <c:rich>
          <a:bodyPr/>
          <a:lstStyle/>
          <a:p>
            <a:pPr>
              <a:defRPr sz="2600"/>
            </a:pPr>
            <a:endParaRPr lang="he-IL" sz="2600" dirty="0"/>
          </a:p>
        </c:rich>
      </c:tx>
      <c:layout>
        <c:manualLayout>
          <c:xMode val="edge"/>
          <c:yMode val="edge"/>
          <c:x val="0.16554275325676035"/>
          <c:y val="3.1745994437262504E-2"/>
        </c:manualLayout>
      </c:layout>
      <c:overlay val="0"/>
    </c:title>
    <c:autoTitleDeleted val="0"/>
    <c:plotArea>
      <c:layout/>
      <c:pieChart>
        <c:varyColors val="1"/>
        <c:ser>
          <c:idx val="0"/>
          <c:order val="0"/>
          <c:tx>
            <c:strRef>
              <c:f>Sheet1!$B$1</c:f>
              <c:strCache>
                <c:ptCount val="1"/>
                <c:pt idx="0">
                  <c:v>משכורת שנתית</c:v>
                </c:pt>
              </c:strCache>
            </c:strRef>
          </c:tx>
          <c:dLbls>
            <c:dLbl>
              <c:idx val="0"/>
              <c:layout>
                <c:manualLayout>
                  <c:x val="-0.15263376194948108"/>
                  <c:y val="0.16277823481020096"/>
                </c:manualLayout>
              </c:layout>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c:spPr>
              <c:txPr>
                <a:bodyPr/>
                <a:lstStyle/>
                <a:p>
                  <a:pPr>
                    <a:defRPr sz="2000" b="1"/>
                  </a:pPr>
                  <a:endParaRPr lang="he-I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5DF0-4F69-A962-7FB75834A0D3}"/>
                </c:ext>
                <c:ext xmlns:c15="http://schemas.microsoft.com/office/drawing/2012/chart" uri="{CE6537A1-D6FC-4f65-9D91-7224C49458BB}"/>
              </c:extLst>
            </c:dLbl>
            <c:dLbl>
              <c:idx val="1"/>
              <c:layout>
                <c:manualLayout>
                  <c:x val="0.10494678417491392"/>
                  <c:y val="-0.2543728209346966"/>
                </c:manualLayout>
              </c:layout>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c:spPr>
              <c:txPr>
                <a:bodyPr/>
                <a:lstStyle/>
                <a:p>
                  <a:pPr>
                    <a:defRPr sz="2000" b="1"/>
                  </a:pPr>
                  <a:endParaRPr lang="he-I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5DF0-4F69-A962-7FB75834A0D3}"/>
                </c:ext>
                <c:ext xmlns:c15="http://schemas.microsoft.com/office/drawing/2012/chart" uri="{CE6537A1-D6FC-4f65-9D91-7224C49458BB}"/>
              </c:extLst>
            </c:dLbl>
            <c:dLbl>
              <c:idx val="2"/>
              <c:layout>
                <c:manualLayout>
                  <c:x val="0.10397830431746491"/>
                  <c:y val="0.16315802875386845"/>
                </c:manualLayout>
              </c:layout>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c:spPr>
              <c:txPr>
                <a:bodyPr/>
                <a:lstStyle/>
                <a:p>
                  <a:pPr>
                    <a:defRPr sz="2000" b="1"/>
                  </a:pPr>
                  <a:endParaRPr lang="he-I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5DF0-4F69-A962-7FB75834A0D3}"/>
                </c:ext>
                <c:ext xmlns:c15="http://schemas.microsoft.com/office/drawing/2012/chart" uri="{CE6537A1-D6FC-4f65-9D91-7224C49458BB}"/>
              </c:extLst>
            </c:dLbl>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c:spPr>
            <c:txPr>
              <a:bodyPr/>
              <a:lstStyle/>
              <a:p>
                <a:pPr>
                  <a:defRPr b="1"/>
                </a:pPr>
                <a:endParaRPr lang="he-IL"/>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Sheet1!$A$2:$A$4</c:f>
              <c:strCache>
                <c:ptCount val="3"/>
                <c:pt idx="0">
                  <c:v>9 מחבלים שיושבים מעל 30 שנה בכלא </c:v>
                </c:pt>
                <c:pt idx="1">
                  <c:v>19 מחבלים שיושבים 25 - 30 שנה בכלא</c:v>
                </c:pt>
                <c:pt idx="2">
                  <c:v>9 מחבלים שיושבים 20-25 שנה בכלא</c:v>
                </c:pt>
              </c:strCache>
            </c:strRef>
          </c:cat>
          <c:val>
            <c:numRef>
              <c:f>Sheet1!$B$2:$B$4</c:f>
              <c:numCache>
                <c:formatCode>#,##0</c:formatCode>
                <c:ptCount val="3"/>
                <c:pt idx="0">
                  <c:v>1296000</c:v>
                </c:pt>
                <c:pt idx="1">
                  <c:v>2280000</c:v>
                </c:pt>
                <c:pt idx="2">
                  <c:v>864000</c:v>
                </c:pt>
              </c:numCache>
            </c:numRef>
          </c:val>
          <c:extLst xmlns:c16r2="http://schemas.microsoft.com/office/drawing/2015/06/chart">
            <c:ext xmlns:c16="http://schemas.microsoft.com/office/drawing/2014/chart" uri="{C3380CC4-5D6E-409C-BE32-E72D297353CC}">
              <c16:uniqueId val="{00000003-5DF0-4F69-A962-7FB75834A0D3}"/>
            </c:ext>
          </c:extLst>
        </c:ser>
        <c:dLbls>
          <c:showLegendKey val="0"/>
          <c:showVal val="0"/>
          <c:showCatName val="0"/>
          <c:showSerName val="0"/>
          <c:showPercent val="0"/>
          <c:showBubbleSize val="0"/>
          <c:showLeaderLines val="1"/>
        </c:dLbls>
        <c:firstSliceAng val="0"/>
      </c:pieChart>
    </c:plotArea>
    <c:legend>
      <c:legendPos val="r"/>
      <c:layout>
        <c:manualLayout>
          <c:xMode val="edge"/>
          <c:yMode val="edge"/>
          <c:x val="0.56727828746177367"/>
          <c:y val="0.37741489403376816"/>
          <c:w val="0.42354740061162077"/>
          <c:h val="0.34192384534022802"/>
        </c:manualLayout>
      </c:layout>
      <c:overlay val="0"/>
      <c:txPr>
        <a:bodyPr/>
        <a:lstStyle/>
        <a:p>
          <a:pPr>
            <a:defRPr sz="1600"/>
          </a:pPr>
          <a:endParaRPr lang="he-IL"/>
        </a:p>
      </c:txPr>
    </c:legend>
    <c:plotVisOnly val="1"/>
    <c:dispBlanksAs val="gap"/>
    <c:showDLblsOverMax val="0"/>
  </c:chart>
  <c:txPr>
    <a:bodyPr/>
    <a:lstStyle/>
    <a:p>
      <a:pPr>
        <a:defRPr sz="1800"/>
      </a:pPr>
      <a:endParaRPr lang="he-IL"/>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0.48913</cdr:x>
      <cdr:y>0.86646</cdr:y>
    </cdr:from>
    <cdr:to>
      <cdr:x>0.72283</cdr:x>
      <cdr:y>0.94721</cdr:y>
    </cdr:to>
    <cdr:sp macro="" textlink="">
      <cdr:nvSpPr>
        <cdr:cNvPr id="2" name="Text Box 1"/>
        <cdr:cNvSpPr txBox="1"/>
      </cdr:nvSpPr>
      <cdr:spPr>
        <a:xfrm xmlns:a="http://schemas.openxmlformats.org/drawingml/2006/main">
          <a:off x="2683565" y="2773018"/>
          <a:ext cx="1282147" cy="25841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cdr:x>
      <cdr:y>0.07177</cdr:y>
    </cdr:from>
    <cdr:to>
      <cdr:x>0.31522</cdr:x>
      <cdr:y>0.15873</cdr:y>
    </cdr:to>
    <cdr:sp macro="" textlink="">
      <cdr:nvSpPr>
        <cdr:cNvPr id="4" name="Text Box 1"/>
        <cdr:cNvSpPr txBox="1"/>
      </cdr:nvSpPr>
      <cdr:spPr>
        <a:xfrm xmlns:a="http://schemas.openxmlformats.org/drawingml/2006/main">
          <a:off x="0" y="229705"/>
          <a:ext cx="1729409" cy="278296"/>
        </a:xfrm>
        <a:prstGeom xmlns:a="http://schemas.openxmlformats.org/drawingml/2006/main" prst="rect">
          <a:avLst/>
        </a:prstGeom>
      </cdr:spPr>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591326-07EA-4F69-83EA-5BBC4DCA9AA3}" type="datetimeFigureOut">
              <a:rPr lang="en-US" smtClean="0"/>
              <a:pPr/>
              <a:t>12/5/2017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1A359A-FF02-46A9-81BD-5AF61350CBEF}" type="slidenum">
              <a:rPr lang="en-US" smtClean="0"/>
              <a:pPr/>
              <a:t>‹#›</a:t>
            </a:fld>
            <a:endParaRPr lang="en-US"/>
          </a:p>
        </p:txBody>
      </p:sp>
    </p:spTree>
    <p:extLst>
      <p:ext uri="{BB962C8B-B14F-4D97-AF65-F5344CB8AC3E}">
        <p14:creationId xmlns:p14="http://schemas.microsoft.com/office/powerpoint/2010/main" val="3089201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D1A359A-FF02-46A9-81BD-5AF61350CBEF}" type="slidenum">
              <a:rPr lang="en-US" smtClean="0"/>
              <a:pPr/>
              <a:t>6</a:t>
            </a:fld>
            <a:endParaRPr lang="en-US"/>
          </a:p>
        </p:txBody>
      </p:sp>
    </p:spTree>
    <p:extLst>
      <p:ext uri="{BB962C8B-B14F-4D97-AF65-F5344CB8AC3E}">
        <p14:creationId xmlns:p14="http://schemas.microsoft.com/office/powerpoint/2010/main" val="2261422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D1A359A-FF02-46A9-81BD-5AF61350CBEF}" type="slidenum">
              <a:rPr lang="en-US" smtClean="0"/>
              <a:pPr/>
              <a:t>15</a:t>
            </a:fld>
            <a:endParaRPr lang="en-US"/>
          </a:p>
        </p:txBody>
      </p:sp>
    </p:spTree>
    <p:extLst>
      <p:ext uri="{BB962C8B-B14F-4D97-AF65-F5344CB8AC3E}">
        <p14:creationId xmlns:p14="http://schemas.microsoft.com/office/powerpoint/2010/main" val="504787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pPr>
              <a:defRPr/>
            </a:pPr>
            <a:fld id="{02440FFC-B841-4877-9226-35E0CF434525}"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9927262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pPr>
              <a:defRPr/>
            </a:pPr>
            <a:fld id="{ECD7B2E5-D509-4E7C-A1DB-E3E605EDE908}"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75614299"/>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pPr>
              <a:defRPr/>
            </a:pPr>
            <a:fld id="{7541D21C-7201-42FC-B4C3-4877EFCDED6E}"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5312195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7" name="Slide Number Placeholder 6"/>
          <p:cNvSpPr>
            <a:spLocks noGrp="1"/>
          </p:cNvSpPr>
          <p:nvPr>
            <p:ph type="sldNum" sz="quarter" idx="12"/>
          </p:nvPr>
        </p:nvSpPr>
        <p:spPr/>
        <p:txBody>
          <a:bodyPr/>
          <a:lstStyle>
            <a:lvl1pPr>
              <a:defRPr smtClean="0"/>
            </a:lvl1pPr>
          </a:lstStyle>
          <a:p>
            <a:pPr>
              <a:defRPr/>
            </a:pPr>
            <a:fld id="{9A009C64-2282-41D9-B4BA-307D2C3029E1}"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650281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8" name="Footer Placeholder 7"/>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9" name="Slide Number Placeholder 8"/>
          <p:cNvSpPr>
            <a:spLocks noGrp="1"/>
          </p:cNvSpPr>
          <p:nvPr>
            <p:ph type="sldNum" sz="quarter" idx="12"/>
          </p:nvPr>
        </p:nvSpPr>
        <p:spPr/>
        <p:txBody>
          <a:bodyPr/>
          <a:lstStyle>
            <a:lvl1pPr>
              <a:defRPr smtClean="0"/>
            </a:lvl1pPr>
          </a:lstStyle>
          <a:p>
            <a:pPr>
              <a:defRPr/>
            </a:pPr>
            <a:fld id="{A949C8C5-C5ED-4EEA-91DA-3B16D07E1AB6}"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499081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4" name="Footer Placeholder 3"/>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5" name="Slide Number Placeholder 4"/>
          <p:cNvSpPr>
            <a:spLocks noGrp="1"/>
          </p:cNvSpPr>
          <p:nvPr>
            <p:ph type="sldNum" sz="quarter" idx="12"/>
          </p:nvPr>
        </p:nvSpPr>
        <p:spPr/>
        <p:txBody>
          <a:bodyPr/>
          <a:lstStyle>
            <a:lvl1pPr>
              <a:defRPr smtClean="0"/>
            </a:lvl1pPr>
          </a:lstStyle>
          <a:p>
            <a:pPr>
              <a:defRPr/>
            </a:pPr>
            <a:fld id="{3AA11C46-2386-41D6-B5F3-DAD86D36AA7E}"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7266325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3" name="Footer Placeholder 2"/>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4" name="Slide Number Placeholder 3"/>
          <p:cNvSpPr>
            <a:spLocks noGrp="1"/>
          </p:cNvSpPr>
          <p:nvPr>
            <p:ph type="sldNum" sz="quarter" idx="12"/>
          </p:nvPr>
        </p:nvSpPr>
        <p:spPr/>
        <p:txBody>
          <a:bodyPr/>
          <a:lstStyle>
            <a:lvl1pPr>
              <a:defRPr smtClean="0"/>
            </a:lvl1pPr>
          </a:lstStyle>
          <a:p>
            <a:pPr>
              <a:defRPr/>
            </a:pPr>
            <a:fld id="{C3C9C9C2-A65D-400C-BC49-E96A5D11D53A}"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3957540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7" name="Slide Number Placeholder 6"/>
          <p:cNvSpPr>
            <a:spLocks noGrp="1"/>
          </p:cNvSpPr>
          <p:nvPr>
            <p:ph type="sldNum" sz="quarter" idx="12"/>
          </p:nvPr>
        </p:nvSpPr>
        <p:spPr/>
        <p:txBody>
          <a:bodyPr/>
          <a:lstStyle>
            <a:lvl1pPr>
              <a:defRPr smtClean="0"/>
            </a:lvl1pPr>
          </a:lstStyle>
          <a:p>
            <a:pPr>
              <a:defRPr/>
            </a:pPr>
            <a:fld id="{5B103A2B-7A99-4C49-A896-AA2CA50F0B7D}"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9604786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7" name="Slide Number Placeholder 6"/>
          <p:cNvSpPr>
            <a:spLocks noGrp="1"/>
          </p:cNvSpPr>
          <p:nvPr>
            <p:ph type="sldNum" sz="quarter" idx="12"/>
          </p:nvPr>
        </p:nvSpPr>
        <p:spPr/>
        <p:txBody>
          <a:bodyPr/>
          <a:lstStyle>
            <a:lvl1pPr>
              <a:defRPr smtClean="0"/>
            </a:lvl1pPr>
          </a:lstStyle>
          <a:p>
            <a:pPr>
              <a:defRPr/>
            </a:pPr>
            <a:fld id="{E2054750-7C9B-4E65-BA17-19D36ACFFE49}"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63184483"/>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pPr>
              <a:defRPr/>
            </a:pPr>
            <a:fld id="{7789B32B-029F-4669-B79D-6FA4E52F60F4}"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45270140"/>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pPr>
              <a:defRPr/>
            </a:pPr>
            <a:fld id="{1B3FB97D-0603-427E-81AF-620455C601E2}"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45220534"/>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4" name="Footer Placeholder 3"/>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5" name="Slide Number Placeholder 4"/>
          <p:cNvSpPr>
            <a:spLocks noGrp="1"/>
          </p:cNvSpPr>
          <p:nvPr>
            <p:ph type="sldNum" sz="quarter" idx="12"/>
          </p:nvPr>
        </p:nvSpPr>
        <p:spPr/>
        <p:txBody>
          <a:bodyPr/>
          <a:lstStyle>
            <a:lvl1pPr>
              <a:defRPr smtClean="0"/>
            </a:lvl1pPr>
          </a:lstStyle>
          <a:p>
            <a:pPr>
              <a:defRPr/>
            </a:pPr>
            <a:fld id="{CF1627FC-6591-4829-981F-F1C4E6082FD7}"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81433507"/>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7" name="Slide Number Placeholder 6"/>
          <p:cNvSpPr>
            <a:spLocks noGrp="1"/>
          </p:cNvSpPr>
          <p:nvPr>
            <p:ph type="sldNum" sz="quarter" idx="12"/>
          </p:nvPr>
        </p:nvSpPr>
        <p:spPr/>
        <p:txBody>
          <a:bodyPr/>
          <a:lstStyle>
            <a:lvl1pPr>
              <a:defRPr smtClean="0"/>
            </a:lvl1pPr>
          </a:lstStyle>
          <a:p>
            <a:pPr>
              <a:defRPr/>
            </a:pPr>
            <a:fld id="{C397F7FE-2519-425B-890F-F68F5B697E01}"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9350260"/>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7" name="Footer Placeholder 6"/>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8" name="Slide Number Placeholder 7"/>
          <p:cNvSpPr>
            <a:spLocks noGrp="1"/>
          </p:cNvSpPr>
          <p:nvPr>
            <p:ph type="sldNum" sz="quarter" idx="12"/>
          </p:nvPr>
        </p:nvSpPr>
        <p:spPr/>
        <p:txBody>
          <a:bodyPr/>
          <a:lstStyle>
            <a:lvl1pPr>
              <a:defRPr smtClean="0"/>
            </a:lvl1pPr>
          </a:lstStyle>
          <a:p>
            <a:pPr>
              <a:defRPr/>
            </a:pPr>
            <a:fld id="{9CD7EEFB-AC18-4424-BDC6-A9E509066AA3}"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68772214"/>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Chart Placeholder 2"/>
          <p:cNvSpPr>
            <a:spLocks noGrp="1"/>
          </p:cNvSpPr>
          <p:nvPr>
            <p:ph type="chart" idx="1"/>
          </p:nvPr>
        </p:nvSpPr>
        <p:spPr>
          <a:xfrm>
            <a:off x="685800" y="1981200"/>
            <a:ext cx="7772400" cy="4114800"/>
          </a:xfrm>
        </p:spPr>
        <p:txBody>
          <a:bodyPr/>
          <a:lstStyle/>
          <a:p>
            <a:pPr lvl="0"/>
            <a:endParaRPr lang="en-US" noProof="0"/>
          </a:p>
        </p:txBody>
      </p:sp>
      <p:sp>
        <p:nvSpPr>
          <p:cNvPr id="4" name="Date Placeholder 3"/>
          <p:cNvSpPr>
            <a:spLocks noGrp="1"/>
          </p:cNvSpPr>
          <p:nvPr>
            <p:ph type="dt" sz="half" idx="10"/>
          </p:nvPr>
        </p:nvSpPr>
        <p:spPr/>
        <p:txBody>
          <a:bodyPr/>
          <a:lstStyle>
            <a:lvl1pPr>
              <a:defRPr smtClean="0"/>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smtClean="0"/>
            </a:lvl1pPr>
          </a:lstStyle>
          <a:p>
            <a:pPr>
              <a:defRPr/>
            </a:pPr>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pPr>
              <a:defRPr/>
            </a:pPr>
            <a:fld id="{CF145811-4C0F-4ED0-8523-349A084EF44E}" type="slidenum">
              <a:rPr lang="he-IL">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1957226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7"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he-IL"/>
              <a:t>לחץ כדי לערוך סגנון כותרת של תבנית בסיס</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1">
              <a:defRPr sz="1400" b="0" i="0" smtClean="0">
                <a:solidFill>
                  <a:schemeClr val="tx1"/>
                </a:solidFill>
                <a:latin typeface="+mn-lt"/>
              </a:defRPr>
            </a:lvl1pPr>
          </a:lstStyle>
          <a:p>
            <a:pPr eaLnBrk="0" fontAlgn="base" hangingPunct="0">
              <a:spcBef>
                <a:spcPct val="0"/>
              </a:spcBef>
              <a:spcAft>
                <a:spcPct val="0"/>
              </a:spcAft>
              <a:defRPr/>
            </a:pPr>
            <a:endParaRPr lang="en-US">
              <a:solidFill>
                <a:srgbClr val="000000"/>
              </a:solidFill>
              <a:cs typeface="Arial" pitchFamily="34" charset="0"/>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1">
              <a:defRPr sz="1400" b="0" i="0" smtClean="0">
                <a:solidFill>
                  <a:schemeClr val="tx1"/>
                </a:solidFill>
                <a:latin typeface="+mn-lt"/>
              </a:defRPr>
            </a:lvl1pPr>
          </a:lstStyle>
          <a:p>
            <a:pPr algn="ctr" eaLnBrk="0" fontAlgn="base" hangingPunct="0">
              <a:spcBef>
                <a:spcPct val="0"/>
              </a:spcBef>
              <a:spcAft>
                <a:spcPct val="0"/>
              </a:spcAft>
              <a:defRPr/>
            </a:pPr>
            <a:endParaRPr lang="en-US">
              <a:solidFill>
                <a:srgbClr val="000000"/>
              </a:solidFill>
              <a:cs typeface="Arial" pitchFamily="34" charset="0"/>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rtl="1">
              <a:defRPr sz="1400" b="0" i="0" smtClean="0">
                <a:solidFill>
                  <a:schemeClr val="tx1"/>
                </a:solidFill>
                <a:latin typeface="+mn-lt"/>
                <a:cs typeface="+mn-cs"/>
              </a:defRPr>
            </a:lvl1pPr>
          </a:lstStyle>
          <a:p>
            <a:pPr eaLnBrk="0" fontAlgn="base" hangingPunct="0">
              <a:spcBef>
                <a:spcPct val="0"/>
              </a:spcBef>
              <a:spcAft>
                <a:spcPct val="0"/>
              </a:spcAft>
              <a:defRPr/>
            </a:pPr>
            <a:fld id="{9335E594-A89A-4524-9AA3-8605D6A9C30E}" type="slidenum">
              <a:rPr lang="he-IL">
                <a:solidFill>
                  <a:srgbClr val="000000"/>
                </a:solidFill>
              </a:rPr>
              <a:pPr eaLnBrk="0" fontAlgn="base" hangingPunct="0">
                <a:spcBef>
                  <a:spcPct val="0"/>
                </a:spcBef>
                <a:spcAft>
                  <a:spcPct val="0"/>
                </a:spcAft>
                <a:defRPr/>
              </a:pPr>
              <a:t>‹#›</a:t>
            </a:fld>
            <a:endParaRPr lang="en-US">
              <a:solidFill>
                <a:srgbClr val="000000"/>
              </a:solidFill>
              <a:cs typeface="Arial" pitchFamily="34" charset="0"/>
            </a:endParaRPr>
          </a:p>
        </p:txBody>
      </p:sp>
    </p:spTree>
    <p:extLst>
      <p:ext uri="{BB962C8B-B14F-4D97-AF65-F5344CB8AC3E}">
        <p14:creationId xmlns:p14="http://schemas.microsoft.com/office/powerpoint/2010/main" val="42163806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ransition/>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2pPr>
      <a:lvl3pPr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3pPr>
      <a:lvl4pPr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4pPr>
      <a:lvl5pPr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5pPr>
      <a:lvl6pPr marL="457200"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6pPr>
      <a:lvl7pPr marL="914400"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7pPr>
      <a:lvl8pPr marL="1371600"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8pPr>
      <a:lvl9pPr marL="1828800" algn="ctr" rtl="1" eaLnBrk="0" fontAlgn="base" hangingPunct="0">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eaLnBrk="0" fontAlgn="base" hangingPunct="0">
        <a:spcBef>
          <a:spcPct val="20000"/>
        </a:spcBef>
        <a:spcAft>
          <a:spcPct val="0"/>
        </a:spcAft>
        <a:buChar char="»"/>
        <a:defRPr sz="2000">
          <a:solidFill>
            <a:schemeClr val="tx1"/>
          </a:solidFill>
          <a:latin typeface="+mn-lt"/>
          <a:cs typeface="+mn-cs"/>
        </a:defRPr>
      </a:lvl6pPr>
      <a:lvl7pPr marL="2971800" indent="-228600" algn="r" rtl="1" eaLnBrk="0" fontAlgn="base" hangingPunct="0">
        <a:spcBef>
          <a:spcPct val="20000"/>
        </a:spcBef>
        <a:spcAft>
          <a:spcPct val="0"/>
        </a:spcAft>
        <a:buChar char="»"/>
        <a:defRPr sz="2000">
          <a:solidFill>
            <a:schemeClr val="tx1"/>
          </a:solidFill>
          <a:latin typeface="+mn-lt"/>
          <a:cs typeface="+mn-cs"/>
        </a:defRPr>
      </a:lvl7pPr>
      <a:lvl8pPr marL="3429000" indent="-228600" algn="r" rtl="1" eaLnBrk="0" fontAlgn="base" hangingPunct="0">
        <a:spcBef>
          <a:spcPct val="20000"/>
        </a:spcBef>
        <a:spcAft>
          <a:spcPct val="0"/>
        </a:spcAft>
        <a:buChar char="»"/>
        <a:defRPr sz="2000">
          <a:solidFill>
            <a:schemeClr val="tx1"/>
          </a:solidFill>
          <a:latin typeface="+mn-lt"/>
          <a:cs typeface="+mn-cs"/>
        </a:defRPr>
      </a:lvl8pPr>
      <a:lvl9pPr marL="3886200" indent="-228600" algn="r" rtl="1" eaLnBrk="0" fontAlgn="base" hangingPunct="0">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806575"/>
            <a:ext cx="7772400" cy="1470025"/>
          </a:xfrm>
        </p:spPr>
        <p:txBody>
          <a:bodyPr/>
          <a:lstStyle/>
          <a:p>
            <a:r>
              <a:rPr lang="he-IL" b="1" dirty="0"/>
              <a:t> תשלומי משכורות למחבלים ולמשפחותיהם</a:t>
            </a:r>
            <a:br>
              <a:rPr lang="he-IL" b="1" dirty="0"/>
            </a:br>
            <a:r>
              <a:rPr lang="he-IL" b="1" dirty="0"/>
              <a:t>ע"י הרשות הפלסטינית</a:t>
            </a:r>
            <a:endParaRPr lang="en-US" b="1" dirty="0"/>
          </a:p>
        </p:txBody>
      </p:sp>
      <p:sp>
        <p:nvSpPr>
          <p:cNvPr id="3" name="Subtitle 2"/>
          <p:cNvSpPr>
            <a:spLocks noGrp="1"/>
          </p:cNvSpPr>
          <p:nvPr>
            <p:ph type="subTitle" idx="1"/>
          </p:nvPr>
        </p:nvSpPr>
        <p:spPr>
          <a:xfrm>
            <a:off x="1371600" y="3886200"/>
            <a:ext cx="6400800" cy="762000"/>
          </a:xfrm>
        </p:spPr>
        <p:txBody>
          <a:bodyPr/>
          <a:lstStyle/>
          <a:p>
            <a:r>
              <a:rPr lang="he-IL" dirty="0"/>
              <a:t>ועדת החוץ והביטחון, נוב' 2017</a:t>
            </a:r>
            <a:endParaRPr lang="en-US" dirty="0"/>
          </a:p>
        </p:txBody>
      </p:sp>
    </p:spTree>
    <p:extLst>
      <p:ext uri="{BB962C8B-B14F-4D97-AF65-F5344CB8AC3E}">
        <p14:creationId xmlns:p14="http://schemas.microsoft.com/office/powerpoint/2010/main" val="196781391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685800"/>
            <a:ext cx="8229600" cy="461665"/>
          </a:xfrm>
          <a:prstGeom prst="rect">
            <a:avLst/>
          </a:prstGeom>
          <a:noFill/>
        </p:spPr>
        <p:txBody>
          <a:bodyPr wrap="square" rtlCol="0">
            <a:spAutoFit/>
          </a:bodyPr>
          <a:lstStyle/>
          <a:p>
            <a:pPr algn="ctr"/>
            <a:r>
              <a:rPr lang="he-IL" sz="2400" b="1" dirty="0"/>
              <a:t>כספי המיסים שישראל מעבירה הולכים למשכורות של מחבלים</a:t>
            </a:r>
            <a:endParaRPr lang="en-US" sz="2400" b="1" dirty="0"/>
          </a:p>
        </p:txBody>
      </p:sp>
      <p:sp>
        <p:nvSpPr>
          <p:cNvPr id="4" name="Rectangle 3"/>
          <p:cNvSpPr/>
          <p:nvPr/>
        </p:nvSpPr>
        <p:spPr>
          <a:xfrm>
            <a:off x="723900" y="1447800"/>
            <a:ext cx="7848600" cy="4339650"/>
          </a:xfrm>
          <a:prstGeom prst="rect">
            <a:avLst/>
          </a:prstGeom>
        </p:spPr>
        <p:txBody>
          <a:bodyPr wrap="square">
            <a:spAutoFit/>
          </a:bodyPr>
          <a:lstStyle/>
          <a:p>
            <a:pPr marL="285750" indent="-285750" algn="r" rtl="1">
              <a:buFont typeface="Arial" pitchFamily="34" charset="0"/>
              <a:buChar char="•"/>
            </a:pPr>
            <a:r>
              <a:rPr lang="he-IL" dirty="0"/>
              <a:t>בחודשים הראשונים של 2015, ישראל הקפיאה את העברת כספי המיסים אל הרש"פ. </a:t>
            </a:r>
          </a:p>
          <a:p>
            <a:pPr marL="285750" indent="-285750" algn="r" rtl="1">
              <a:buFont typeface="Arial" pitchFamily="34" charset="0"/>
              <a:buChar char="•"/>
            </a:pPr>
            <a:r>
              <a:rPr lang="he-IL" dirty="0"/>
              <a:t>כתוצאה מכך הרש"פ נאלצה לקצץ את תשלום המשכורות למגזר ציבורי ב-40%. </a:t>
            </a:r>
            <a:r>
              <a:rPr lang="he-IL" sz="2000" b="1" dirty="0"/>
              <a:t>קיצוץ זה הוחל גם משכורות האסירים.</a:t>
            </a:r>
          </a:p>
          <a:p>
            <a:pPr marL="285750" indent="-285750" algn="r" rtl="1">
              <a:buFont typeface="Arial" pitchFamily="34" charset="0"/>
              <a:buChar char="•"/>
            </a:pPr>
            <a:endParaRPr lang="he-IL" dirty="0"/>
          </a:p>
          <a:p>
            <a:pPr marL="285750" indent="-285750" algn="r" rtl="1">
              <a:buFont typeface="Arial" pitchFamily="34" charset="0"/>
              <a:buChar char="•"/>
            </a:pPr>
            <a:r>
              <a:rPr lang="he-IL" dirty="0"/>
              <a:t>מסקנות:</a:t>
            </a:r>
          </a:p>
          <a:p>
            <a:pPr algn="ctr" rtl="1"/>
            <a:r>
              <a:rPr lang="he-IL" sz="2800" b="1" dirty="0">
                <a:solidFill>
                  <a:srgbClr val="FF0000"/>
                </a:solidFill>
              </a:rPr>
              <a:t>כספי המיסים שמעבירה ישראל לרש"פ</a:t>
            </a:r>
          </a:p>
          <a:p>
            <a:pPr algn="ctr" rtl="1"/>
            <a:r>
              <a:rPr lang="he-IL" sz="2800" b="1" dirty="0">
                <a:solidFill>
                  <a:srgbClr val="FF0000"/>
                </a:solidFill>
              </a:rPr>
              <a:t> משמשים גם לתשלום המשכורות לאסירים</a:t>
            </a:r>
          </a:p>
          <a:p>
            <a:pPr algn="ctr" rtl="1"/>
            <a:endParaRPr lang="he-IL" sz="2800" b="1" dirty="0">
              <a:solidFill>
                <a:srgbClr val="FF0000"/>
              </a:solidFill>
            </a:endParaRPr>
          </a:p>
          <a:p>
            <a:pPr algn="ctr" rtl="1"/>
            <a:r>
              <a:rPr lang="he-IL" sz="2800" b="1" dirty="0">
                <a:solidFill>
                  <a:srgbClr val="FF0000"/>
                </a:solidFill>
              </a:rPr>
              <a:t>קיזוז כספים אלה מכספי המיסים </a:t>
            </a:r>
          </a:p>
          <a:p>
            <a:pPr algn="ctr" rtl="1"/>
            <a:r>
              <a:rPr lang="he-IL" sz="2800" b="1" dirty="0">
                <a:solidFill>
                  <a:srgbClr val="FF0000"/>
                </a:solidFill>
              </a:rPr>
              <a:t>ימנע מהרשות לשלם את המשכורות לאסירים</a:t>
            </a:r>
          </a:p>
          <a:p>
            <a:pPr marL="457200" indent="-457200" algn="r" rtl="1">
              <a:buFont typeface="Arial" pitchFamily="34" charset="0"/>
              <a:buChar char="•"/>
            </a:pPr>
            <a:endParaRPr lang="he-IL" sz="2800" b="1" dirty="0"/>
          </a:p>
        </p:txBody>
      </p:sp>
    </p:spTree>
    <p:extLst>
      <p:ext uri="{BB962C8B-B14F-4D97-AF65-F5344CB8AC3E}">
        <p14:creationId xmlns:p14="http://schemas.microsoft.com/office/powerpoint/2010/main" val="54705551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p:cNvSpPr txBox="1"/>
          <p:nvPr/>
        </p:nvSpPr>
        <p:spPr>
          <a:xfrm>
            <a:off x="609600" y="609600"/>
            <a:ext cx="8305800" cy="954107"/>
          </a:xfrm>
          <a:prstGeom prst="rect">
            <a:avLst/>
          </a:prstGeom>
          <a:noFill/>
        </p:spPr>
        <p:txBody>
          <a:bodyPr wrap="square" rtlCol="0">
            <a:spAutoFit/>
          </a:bodyPr>
          <a:lstStyle/>
          <a:p>
            <a:pPr algn="ctr" rtl="1"/>
            <a:r>
              <a:rPr lang="he-IL" sz="2800" b="1" dirty="0"/>
              <a:t>בעקבות זאת, </a:t>
            </a:r>
          </a:p>
          <a:p>
            <a:pPr algn="ctr" rtl="1"/>
            <a:r>
              <a:rPr lang="he-IL" sz="2800" b="1" dirty="0"/>
              <a:t>הרש"פ שלמה רק 60% ממשכורות של אסירים</a:t>
            </a:r>
            <a:endParaRPr lang="en-US" sz="2800" b="1" dirty="0"/>
          </a:p>
        </p:txBody>
      </p:sp>
      <p:sp>
        <p:nvSpPr>
          <p:cNvPr id="4" name="Rectangle 3"/>
          <p:cNvSpPr/>
          <p:nvPr/>
        </p:nvSpPr>
        <p:spPr>
          <a:xfrm>
            <a:off x="1066800" y="2209800"/>
            <a:ext cx="7162800" cy="2308324"/>
          </a:xfrm>
          <a:prstGeom prst="rect">
            <a:avLst/>
          </a:prstGeom>
        </p:spPr>
        <p:txBody>
          <a:bodyPr wrap="square">
            <a:spAutoFit/>
          </a:bodyPr>
          <a:lstStyle/>
          <a:p>
            <a:pPr algn="r" rtl="1"/>
            <a:r>
              <a:rPr lang="en-US" dirty="0"/>
              <a:t>“</a:t>
            </a:r>
            <a:r>
              <a:rPr lang="he-IL" dirty="0"/>
              <a:t>מתאם הוועדה לענייני אסירים ומשוחררים, חסני </a:t>
            </a:r>
            <a:r>
              <a:rPr lang="he-IL" dirty="0" err="1"/>
              <a:t>זלום</a:t>
            </a:r>
            <a:r>
              <a:rPr lang="he-IL" dirty="0"/>
              <a:t>, אמר כי </a:t>
            </a:r>
            <a:r>
              <a:rPr lang="he-IL" b="1" dirty="0"/>
              <a:t>משכורות האסירים ו[האסירים] המשוחררים בבתי הכלא של הכיבוש ישולמו דרך הבנקים</a:t>
            </a:r>
            <a:r>
              <a:rPr lang="he-IL" dirty="0"/>
              <a:t> היום בצהריים.</a:t>
            </a:r>
            <a:endParaRPr lang="en-US" dirty="0"/>
          </a:p>
          <a:p>
            <a:pPr algn="r" rtl="1"/>
            <a:r>
              <a:rPr lang="he-IL" b="1" dirty="0" err="1"/>
              <a:t>זלום</a:t>
            </a:r>
            <a:r>
              <a:rPr lang="he-IL" b="1" dirty="0"/>
              <a:t> הבהיר לסוכנות הידיעות </a:t>
            </a:r>
            <a:r>
              <a:rPr lang="he-IL" b="1" dirty="0" err="1"/>
              <a:t>וטן</a:t>
            </a:r>
            <a:r>
              <a:rPr lang="he-IL" b="1" dirty="0"/>
              <a:t> כי משרד האוצר [הפלסטיני] הודיע להם על כך, </a:t>
            </a:r>
            <a:r>
              <a:rPr lang="he-IL" dirty="0"/>
              <a:t>וכי הדבר יתבצע באותה שיטה כמו בחודש שעבר: משכורת מלאה תשולם למי שמקבלים פחות מאלפיים שקל בחודש, בעוד </a:t>
            </a:r>
            <a:r>
              <a:rPr lang="he-IL" b="1" dirty="0"/>
              <a:t>ש-60% ממשכורת היסוד</a:t>
            </a:r>
            <a:r>
              <a:rPr lang="he-IL" dirty="0"/>
              <a:t> ישולמו למי שמקבל משכורת גבוהה מאלפיים שקל.</a:t>
            </a:r>
            <a:r>
              <a:rPr lang="en-US" dirty="0"/>
              <a:t>"</a:t>
            </a:r>
          </a:p>
          <a:p>
            <a:pPr rtl="1"/>
            <a:r>
              <a:rPr lang="ar-SA" dirty="0"/>
              <a:t>[</a:t>
            </a:r>
            <a:r>
              <a:rPr lang="he-IL" dirty="0"/>
              <a:t>סוכנות </a:t>
            </a:r>
            <a:r>
              <a:rPr lang="he-IL" dirty="0" err="1"/>
              <a:t>וטן</a:t>
            </a:r>
            <a:r>
              <a:rPr lang="ar-SA" dirty="0"/>
              <a:t>,</a:t>
            </a:r>
            <a:r>
              <a:rPr lang="he-IL" dirty="0"/>
              <a:t> </a:t>
            </a:r>
            <a:r>
              <a:rPr lang="en-US" dirty="0"/>
              <a:t>05/03/2015</a:t>
            </a:r>
            <a:r>
              <a:rPr lang="ar-SA" dirty="0"/>
              <a:t>]</a:t>
            </a:r>
            <a:endParaRPr lang="en-US" dirty="0"/>
          </a:p>
        </p:txBody>
      </p:sp>
    </p:spTree>
    <p:extLst>
      <p:ext uri="{BB962C8B-B14F-4D97-AF65-F5344CB8AC3E}">
        <p14:creationId xmlns:p14="http://schemas.microsoft.com/office/powerpoint/2010/main" val="14872063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p:spPr>
        <p:txBody>
          <a:bodyPr/>
          <a:lstStyle/>
          <a:p>
            <a:r>
              <a:rPr lang="he-IL" sz="3200" b="1" dirty="0"/>
              <a:t> מחבלים מציינים את תשלומי הרש"פ כמניע לתכנון וביצוע פיגועים</a:t>
            </a:r>
            <a:endParaRPr lang="en-US" sz="3200" b="1" dirty="0"/>
          </a:p>
        </p:txBody>
      </p:sp>
    </p:spTree>
    <p:extLst>
      <p:ext uri="{BB962C8B-B14F-4D97-AF65-F5344CB8AC3E}">
        <p14:creationId xmlns:p14="http://schemas.microsoft.com/office/powerpoint/2010/main" val="424443193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609600"/>
            <a:ext cx="4572000" cy="954107"/>
          </a:xfrm>
          <a:prstGeom prst="rect">
            <a:avLst/>
          </a:prstGeom>
        </p:spPr>
        <p:txBody>
          <a:bodyPr>
            <a:spAutoFit/>
          </a:bodyPr>
          <a:lstStyle/>
          <a:p>
            <a:pPr algn="ctr" rtl="1"/>
            <a:r>
              <a:rPr lang="he-IL" sz="2800" b="1" dirty="0"/>
              <a:t>חקירת מחבל פלסטיני מוכיחה:</a:t>
            </a:r>
            <a:endParaRPr lang="he-IL" sz="2800" dirty="0"/>
          </a:p>
          <a:p>
            <a:pPr algn="ctr" rtl="1"/>
            <a:r>
              <a:rPr lang="he-IL" sz="2800" b="1" dirty="0"/>
              <a:t>תשלומי הרש"פ מעודדים טרור</a:t>
            </a:r>
            <a:endParaRPr lang="he-IL" sz="2800" dirty="0"/>
          </a:p>
        </p:txBody>
      </p:sp>
      <p:sp>
        <p:nvSpPr>
          <p:cNvPr id="3" name="TextBox 2"/>
          <p:cNvSpPr txBox="1"/>
          <p:nvPr/>
        </p:nvSpPr>
        <p:spPr>
          <a:xfrm>
            <a:off x="990600" y="1947208"/>
            <a:ext cx="7467600" cy="1938992"/>
          </a:xfrm>
          <a:prstGeom prst="rect">
            <a:avLst/>
          </a:prstGeom>
          <a:noFill/>
        </p:spPr>
        <p:txBody>
          <a:bodyPr wrap="square" rtlCol="0">
            <a:spAutoFit/>
          </a:bodyPr>
          <a:lstStyle/>
          <a:p>
            <a:pPr algn="r" rtl="1"/>
            <a:r>
              <a:rPr lang="he-IL" sz="2000" b="1" dirty="0"/>
              <a:t>מחבל פלסטיני: </a:t>
            </a:r>
            <a:r>
              <a:rPr lang="he-IL" sz="2000" dirty="0"/>
              <a:t>"הצטברו לי חובות... החלטתי לעשות משהו רציני כמו פעולת רצח, משהו שבו אהרוג וגם אמות, וכך משפחתי תקבל כסף (כלומר, מהרש"פ) ותחייה ברווחה... </a:t>
            </a:r>
            <a:r>
              <a:rPr lang="he-IL" sz="2000" b="1" dirty="0"/>
              <a:t>אם לא יתאפשר לי להרוג חיילים, אני אנסה מתנחלים, שומרים, כלומר כל מטרה ישראלית - העיקר שאמות ושיהרגו אותי, כדי שילדיי יקבלו קצבה [מהרש"פ] ויחיו מרוצים."</a:t>
            </a:r>
          </a:p>
          <a:p>
            <a:pPr rtl="1"/>
            <a:r>
              <a:rPr lang="he-IL" sz="2000" dirty="0"/>
              <a:t>[תמליל חקירת המחבל </a:t>
            </a:r>
            <a:r>
              <a:rPr lang="he-IL" sz="2000" dirty="0" err="1"/>
              <a:t>ח'אלד</a:t>
            </a:r>
            <a:r>
              <a:rPr lang="he-IL" sz="2000" dirty="0"/>
              <a:t> רג'וב על ידי משטרת ישראל, 2/02/2014]</a:t>
            </a:r>
            <a:endParaRPr lang="en-US" sz="2000" dirty="0"/>
          </a:p>
        </p:txBody>
      </p:sp>
    </p:spTree>
    <p:extLst>
      <p:ext uri="{BB962C8B-B14F-4D97-AF65-F5344CB8AC3E}">
        <p14:creationId xmlns:p14="http://schemas.microsoft.com/office/powerpoint/2010/main" val="1931665221"/>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2600" y="616803"/>
            <a:ext cx="5943600" cy="954107"/>
          </a:xfrm>
          <a:prstGeom prst="rect">
            <a:avLst/>
          </a:prstGeom>
          <a:noFill/>
        </p:spPr>
        <p:txBody>
          <a:bodyPr wrap="square" rtlCol="0">
            <a:spAutoFit/>
          </a:bodyPr>
          <a:lstStyle/>
          <a:p>
            <a:pPr algn="ctr"/>
            <a:r>
              <a:rPr lang="he-IL" sz="2800" b="1" dirty="0"/>
              <a:t>מחבל תכנן פיגוע כדי להיכנס לכלא </a:t>
            </a:r>
            <a:br>
              <a:rPr lang="he-IL" sz="2800" b="1" dirty="0"/>
            </a:br>
            <a:r>
              <a:rPr lang="he-IL" sz="2800" b="1" dirty="0"/>
              <a:t>במטרה לקבל משכורת מהרש"פ</a:t>
            </a:r>
            <a:endParaRPr lang="en-US" sz="2800" dirty="0"/>
          </a:p>
        </p:txBody>
      </p:sp>
      <p:sp>
        <p:nvSpPr>
          <p:cNvPr id="3" name="Rectangle 2"/>
          <p:cNvSpPr/>
          <p:nvPr/>
        </p:nvSpPr>
        <p:spPr>
          <a:xfrm>
            <a:off x="914400" y="1790343"/>
            <a:ext cx="7620000" cy="2400657"/>
          </a:xfrm>
          <a:prstGeom prst="rect">
            <a:avLst/>
          </a:prstGeom>
        </p:spPr>
        <p:txBody>
          <a:bodyPr wrap="square">
            <a:spAutoFit/>
          </a:bodyPr>
          <a:lstStyle/>
          <a:p>
            <a:pPr algn="r" rtl="1"/>
            <a:r>
              <a:rPr lang="he-IL" b="1" dirty="0"/>
              <a:t>האסיר חוסני </a:t>
            </a:r>
            <a:r>
              <a:rPr lang="he-IL" b="1" dirty="0" err="1"/>
              <a:t>נג'אר</a:t>
            </a:r>
            <a:r>
              <a:rPr lang="he-IL" b="1" dirty="0"/>
              <a:t> (שגיאות הכתיב והדקדוק הן במקור): </a:t>
            </a:r>
            <a:r>
              <a:rPr lang="he-IL" dirty="0"/>
              <a:t>"לאחר השחרור [שלי מהכלא]... היה לי חשבון בנק ובו סכום [של] 45,000 שקל, משכורת ממשרד האסיר הפלסטיני... ונשאר חסר לי סכום 30,000 שקל לחתונה... </a:t>
            </a:r>
            <a:r>
              <a:rPr lang="he-IL" sz="2000" b="1" dirty="0"/>
              <a:t>החלטתי לסדר איזה תכנית דמיונית אצל השב"כ הישראלי בכדי שאני איעצר... אחרי שיהיה לי 5 שנים [בכלא] יהיה לי משכורת בערך 4,000 שקל [לאחר השחרור] </a:t>
            </a:r>
            <a:r>
              <a:rPr lang="he-IL" dirty="0"/>
              <a:t>והסכום הזה למשך 3 שנים. כלומר, יהיה סכום [של] 135,000 שקל (הסכום הנכון הוא 144,000 שקלים - העורך) וכך אני אחסה את החובות שלי."</a:t>
            </a:r>
          </a:p>
          <a:p>
            <a:pPr rtl="1"/>
            <a:r>
              <a:rPr lang="he-IL" dirty="0"/>
              <a:t>[עדות החשוד חוסני </a:t>
            </a:r>
            <a:r>
              <a:rPr lang="he-IL" dirty="0" err="1"/>
              <a:t>נג'אר</a:t>
            </a:r>
            <a:r>
              <a:rPr lang="he-IL" dirty="0"/>
              <a:t>, תמליל חקירת משטרת ישראל, 18/08/2013]</a:t>
            </a:r>
          </a:p>
        </p:txBody>
      </p:sp>
    </p:spTree>
    <p:extLst>
      <p:ext uri="{BB962C8B-B14F-4D97-AF65-F5344CB8AC3E}">
        <p14:creationId xmlns:p14="http://schemas.microsoft.com/office/powerpoint/2010/main" val="336011337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z="4000" b="1" dirty="0"/>
              <a:t>שלוש קטגוריות של מקבלי תשלומים</a:t>
            </a:r>
            <a:endParaRPr lang="en-US" sz="4000" b="1" dirty="0"/>
          </a:p>
        </p:txBody>
      </p:sp>
      <p:sp>
        <p:nvSpPr>
          <p:cNvPr id="3" name="Content Placeholder 2"/>
          <p:cNvSpPr>
            <a:spLocks noGrp="1"/>
          </p:cNvSpPr>
          <p:nvPr>
            <p:ph idx="1"/>
          </p:nvPr>
        </p:nvSpPr>
        <p:spPr/>
        <p:txBody>
          <a:bodyPr/>
          <a:lstStyle/>
          <a:p>
            <a:r>
              <a:rPr lang="he-IL" sz="2800" dirty="0"/>
              <a:t>אסירים ביטחוניים בבתי כלא בישראל </a:t>
            </a:r>
          </a:p>
          <a:p>
            <a:r>
              <a:rPr lang="he-IL" sz="2800" dirty="0"/>
              <a:t>אסירים משוחררים</a:t>
            </a:r>
          </a:p>
          <a:p>
            <a:r>
              <a:rPr lang="he-IL" sz="2800" dirty="0"/>
              <a:t>משפחות ה"שהידים"</a:t>
            </a:r>
            <a:endParaRPr lang="en-US" sz="2800" dirty="0"/>
          </a:p>
        </p:txBody>
      </p:sp>
    </p:spTree>
    <p:extLst>
      <p:ext uri="{BB962C8B-B14F-4D97-AF65-F5344CB8AC3E}">
        <p14:creationId xmlns:p14="http://schemas.microsoft.com/office/powerpoint/2010/main" val="700312463"/>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362200"/>
            <a:ext cx="7772400" cy="1143000"/>
          </a:xfrm>
        </p:spPr>
        <p:txBody>
          <a:bodyPr/>
          <a:lstStyle/>
          <a:p>
            <a:r>
              <a:rPr lang="he-IL" b="1" dirty="0"/>
              <a:t>תשלומים לאסירים בכלא</a:t>
            </a:r>
            <a:endParaRPr lang="en-US" b="1" dirty="0"/>
          </a:p>
        </p:txBody>
      </p:sp>
    </p:spTree>
    <p:extLst>
      <p:ext uri="{BB962C8B-B14F-4D97-AF65-F5344CB8AC3E}">
        <p14:creationId xmlns:p14="http://schemas.microsoft.com/office/powerpoint/2010/main" val="2394060656"/>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457200"/>
            <a:ext cx="8534400" cy="5542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208595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alphaModFix amt="99000"/>
            <a:lum/>
          </a:blip>
          <a:srcRect/>
          <a:stretch>
            <a:fillRect/>
          </a:stretch>
        </a:blipFill>
        <a:effectLst/>
      </p:bgPr>
    </p:bg>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493934903"/>
              </p:ext>
            </p:extLst>
          </p:nvPr>
        </p:nvGraphicFramePr>
        <p:xfrm>
          <a:off x="487907" y="685800"/>
          <a:ext cx="8305800" cy="5105400"/>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381000" y="5562600"/>
            <a:ext cx="3810000" cy="646331"/>
          </a:xfrm>
          <a:prstGeom prst="rect">
            <a:avLst/>
          </a:prstGeom>
          <a:noFill/>
        </p:spPr>
        <p:txBody>
          <a:bodyPr wrap="square" rtlCol="0">
            <a:spAutoFit/>
          </a:bodyPr>
          <a:lstStyle/>
          <a:p>
            <a:pPr algn="r" rtl="1"/>
            <a:r>
              <a:rPr lang="he-IL" sz="1200" dirty="0"/>
              <a:t>[מקור: אל-חיאת אל-</a:t>
            </a:r>
            <a:r>
              <a:rPr lang="he-IL" sz="1200" dirty="0" err="1"/>
              <a:t>ג'דידה</a:t>
            </a:r>
            <a:r>
              <a:rPr lang="he-IL" sz="1200" dirty="0"/>
              <a:t>, 5/10/2017</a:t>
            </a:r>
            <a:r>
              <a:rPr lang="en-US" sz="1200" dirty="0"/>
              <a:t>;</a:t>
            </a:r>
            <a:r>
              <a:rPr lang="he-IL" sz="1200" dirty="0"/>
              <a:t> </a:t>
            </a:r>
          </a:p>
          <a:p>
            <a:pPr algn="r" rtl="1"/>
            <a:r>
              <a:rPr lang="he-IL" sz="1200" dirty="0"/>
              <a:t>אתר נציבות ההסברה והתרבות של פת"ח בלבנון, 3/10/2017]</a:t>
            </a:r>
            <a:endParaRPr lang="en-US" sz="1200" dirty="0"/>
          </a:p>
          <a:p>
            <a:pPr algn="r" rtl="1"/>
            <a:endParaRPr lang="en-US" sz="1200" dirty="0"/>
          </a:p>
        </p:txBody>
      </p:sp>
      <p:pic>
        <p:nvPicPr>
          <p:cNvPr id="3" name="Picture 2"/>
          <p:cNvPicPr>
            <a:picLocks noChangeAspect="1"/>
          </p:cNvPicPr>
          <p:nvPr/>
        </p:nvPicPr>
        <p:blipFill>
          <a:blip r:embed="rId4"/>
          <a:stretch>
            <a:fillRect/>
          </a:stretch>
        </p:blipFill>
        <p:spPr>
          <a:xfrm>
            <a:off x="5181600" y="2514600"/>
            <a:ext cx="3505200" cy="2122124"/>
          </a:xfrm>
          <a:prstGeom prst="rect">
            <a:avLst/>
          </a:prstGeom>
          <a:solidFill>
            <a:srgbClr val="00B050"/>
          </a:solidFill>
          <a:ln>
            <a:solidFill>
              <a:schemeClr val="accent1"/>
            </a:solidFill>
          </a:ln>
        </p:spPr>
      </p:pic>
      <p:sp>
        <p:nvSpPr>
          <p:cNvPr id="5" name="TextBox 4"/>
          <p:cNvSpPr txBox="1"/>
          <p:nvPr/>
        </p:nvSpPr>
        <p:spPr>
          <a:xfrm>
            <a:off x="609600" y="381000"/>
            <a:ext cx="8305800" cy="954107"/>
          </a:xfrm>
          <a:prstGeom prst="rect">
            <a:avLst/>
          </a:prstGeom>
          <a:noFill/>
        </p:spPr>
        <p:txBody>
          <a:bodyPr wrap="square" rtlCol="0">
            <a:spAutoFit/>
          </a:bodyPr>
          <a:lstStyle/>
          <a:p>
            <a:pPr algn="ctr" rtl="1"/>
            <a:r>
              <a:rPr lang="he-IL" sz="2800" b="1" dirty="0"/>
              <a:t> מקרה לדוגמא: </a:t>
            </a:r>
          </a:p>
          <a:p>
            <a:pPr algn="ctr" rtl="1"/>
            <a:r>
              <a:rPr lang="he-IL" sz="2800" b="1" dirty="0"/>
              <a:t>משכורת שנתית</a:t>
            </a:r>
            <a:r>
              <a:rPr lang="en-US" sz="2800" b="1" dirty="0"/>
              <a:t> </a:t>
            </a:r>
            <a:r>
              <a:rPr lang="he-IL" sz="2800" b="1" dirty="0"/>
              <a:t>ל-37 מחבלים - 4,440,000 ש"ח </a:t>
            </a:r>
          </a:p>
        </p:txBody>
      </p:sp>
    </p:spTree>
    <p:extLst>
      <p:ext uri="{BB962C8B-B14F-4D97-AF65-F5344CB8AC3E}">
        <p14:creationId xmlns:p14="http://schemas.microsoft.com/office/powerpoint/2010/main" val="2280005576"/>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2721114"/>
            <a:ext cx="7467600" cy="707886"/>
          </a:xfrm>
          <a:prstGeom prst="rect">
            <a:avLst/>
          </a:prstGeom>
          <a:noFill/>
        </p:spPr>
        <p:txBody>
          <a:bodyPr wrap="square" rtlCol="0">
            <a:spAutoFit/>
          </a:bodyPr>
          <a:lstStyle/>
          <a:p>
            <a:pPr algn="ctr" rtl="1"/>
            <a:r>
              <a:rPr lang="he-IL" sz="4000" b="1" dirty="0"/>
              <a:t>תשלומים לאסירים משוחררים</a:t>
            </a:r>
            <a:endParaRPr lang="en-US" sz="4000" b="1" dirty="0"/>
          </a:p>
        </p:txBody>
      </p:sp>
    </p:spTree>
    <p:extLst>
      <p:ext uri="{BB962C8B-B14F-4D97-AF65-F5344CB8AC3E}">
        <p14:creationId xmlns:p14="http://schemas.microsoft.com/office/powerpoint/2010/main" val="24800385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98616820"/>
              </p:ext>
            </p:extLst>
          </p:nvPr>
        </p:nvGraphicFramePr>
        <p:xfrm>
          <a:off x="1981200" y="1600200"/>
          <a:ext cx="5410200" cy="3470148"/>
        </p:xfrm>
        <a:graphic>
          <a:graphicData uri="http://schemas.openxmlformats.org/drawingml/2006/table">
            <a:tbl>
              <a:tblPr rtl="1" firstRow="1" firstCol="1" bandRow="1">
                <a:tableStyleId>{21E4AEA4-8DFA-4A89-87EB-49C32662AFE0}</a:tableStyleId>
              </a:tblPr>
              <a:tblGrid>
                <a:gridCol w="2612866">
                  <a:extLst>
                    <a:ext uri="{9D8B030D-6E8A-4147-A177-3AD203B41FA5}">
                      <a16:colId xmlns:a16="http://schemas.microsoft.com/office/drawing/2014/main" xmlns="" val="20000"/>
                    </a:ext>
                  </a:extLst>
                </a:gridCol>
                <a:gridCol w="2797334">
                  <a:extLst>
                    <a:ext uri="{9D8B030D-6E8A-4147-A177-3AD203B41FA5}">
                      <a16:colId xmlns:a16="http://schemas.microsoft.com/office/drawing/2014/main" xmlns="" val="20001"/>
                    </a:ext>
                  </a:extLst>
                </a:gridCol>
              </a:tblGrid>
              <a:tr h="260512">
                <a:tc>
                  <a:txBody>
                    <a:bodyPr/>
                    <a:lstStyle/>
                    <a:p>
                      <a:pPr marR="127000" algn="ctr" rtl="1">
                        <a:lnSpc>
                          <a:spcPct val="115000"/>
                        </a:lnSpc>
                        <a:spcAft>
                          <a:spcPts val="600"/>
                        </a:spcAft>
                      </a:pPr>
                      <a:r>
                        <a:rPr lang="he-IL" sz="1800" dirty="0">
                          <a:effectLst/>
                        </a:rPr>
                        <a:t>תקופת מאסר</a:t>
                      </a:r>
                      <a:endParaRPr lang="en-US" sz="16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800" dirty="0">
                          <a:effectLst/>
                        </a:rPr>
                        <a:t>הסכום בדולר אמריקני</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0"/>
                  </a:ext>
                </a:extLst>
              </a:tr>
              <a:tr h="260512">
                <a:tc>
                  <a:txBody>
                    <a:bodyPr/>
                    <a:lstStyle/>
                    <a:p>
                      <a:pPr marR="127000" algn="ctr" rtl="1">
                        <a:lnSpc>
                          <a:spcPct val="115000"/>
                        </a:lnSpc>
                        <a:spcAft>
                          <a:spcPts val="600"/>
                        </a:spcAft>
                      </a:pPr>
                      <a:r>
                        <a:rPr lang="he-IL" sz="1800" dirty="0">
                          <a:effectLst/>
                        </a:rPr>
                        <a:t>משנה ועד 3 שנים</a:t>
                      </a:r>
                      <a:endParaRPr lang="en-US" sz="16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800" dirty="0">
                          <a:effectLst/>
                        </a:rPr>
                        <a:t>1,500$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1"/>
                  </a:ext>
                </a:extLst>
              </a:tr>
              <a:tr h="260512">
                <a:tc>
                  <a:txBody>
                    <a:bodyPr/>
                    <a:lstStyle/>
                    <a:p>
                      <a:pPr marR="127000" algn="ctr" rtl="1">
                        <a:lnSpc>
                          <a:spcPct val="115000"/>
                        </a:lnSpc>
                        <a:spcAft>
                          <a:spcPts val="600"/>
                        </a:spcAft>
                      </a:pPr>
                      <a:r>
                        <a:rPr lang="he-IL" sz="1800" dirty="0">
                          <a:effectLst/>
                        </a:rPr>
                        <a:t>מ-3 ועד 5 שנים</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2,500$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2"/>
                  </a:ext>
                </a:extLst>
              </a:tr>
              <a:tr h="260512">
                <a:tc>
                  <a:txBody>
                    <a:bodyPr/>
                    <a:lstStyle/>
                    <a:p>
                      <a:pPr marR="127000" algn="ctr" rtl="1">
                        <a:lnSpc>
                          <a:spcPct val="115000"/>
                        </a:lnSpc>
                        <a:spcAft>
                          <a:spcPts val="600"/>
                        </a:spcAft>
                      </a:pPr>
                      <a:r>
                        <a:rPr lang="he-IL" sz="1800" dirty="0">
                          <a:effectLst/>
                        </a:rPr>
                        <a:t>מ-5 ועד 8 שנים</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3,500$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3"/>
                  </a:ext>
                </a:extLst>
              </a:tr>
              <a:tr h="260512">
                <a:tc>
                  <a:txBody>
                    <a:bodyPr/>
                    <a:lstStyle/>
                    <a:p>
                      <a:pPr marR="127000" algn="ctr" rtl="1">
                        <a:lnSpc>
                          <a:spcPct val="115000"/>
                        </a:lnSpc>
                        <a:spcAft>
                          <a:spcPts val="600"/>
                        </a:spcAft>
                      </a:pPr>
                      <a:r>
                        <a:rPr lang="he-IL" sz="1800" dirty="0">
                          <a:effectLst/>
                        </a:rPr>
                        <a:t>מ-8 ועד 11 שנים</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4,500$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4"/>
                  </a:ext>
                </a:extLst>
              </a:tr>
              <a:tr h="260512">
                <a:tc>
                  <a:txBody>
                    <a:bodyPr/>
                    <a:lstStyle/>
                    <a:p>
                      <a:pPr marR="127000" algn="ctr" rtl="1">
                        <a:lnSpc>
                          <a:spcPct val="115000"/>
                        </a:lnSpc>
                        <a:spcAft>
                          <a:spcPts val="600"/>
                        </a:spcAft>
                      </a:pPr>
                      <a:r>
                        <a:rPr lang="he-IL" sz="1800" dirty="0">
                          <a:effectLst/>
                        </a:rPr>
                        <a:t>מ-11 ועד 15 שנים</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6,000$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5"/>
                  </a:ext>
                </a:extLst>
              </a:tr>
              <a:tr h="260512">
                <a:tc>
                  <a:txBody>
                    <a:bodyPr/>
                    <a:lstStyle/>
                    <a:p>
                      <a:pPr marR="127000" algn="ctr" rtl="1">
                        <a:lnSpc>
                          <a:spcPct val="115000"/>
                        </a:lnSpc>
                        <a:spcAft>
                          <a:spcPts val="600"/>
                        </a:spcAft>
                      </a:pPr>
                      <a:r>
                        <a:rPr lang="he-IL" sz="1800" dirty="0">
                          <a:effectLst/>
                        </a:rPr>
                        <a:t>מ-15 ועד 18 שנים</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8,000$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6"/>
                  </a:ext>
                </a:extLst>
              </a:tr>
              <a:tr h="260512">
                <a:tc>
                  <a:txBody>
                    <a:bodyPr/>
                    <a:lstStyle/>
                    <a:p>
                      <a:pPr marR="127000" algn="ctr" rtl="1">
                        <a:lnSpc>
                          <a:spcPct val="115000"/>
                        </a:lnSpc>
                        <a:spcAft>
                          <a:spcPts val="600"/>
                        </a:spcAft>
                      </a:pPr>
                      <a:r>
                        <a:rPr lang="he-IL" sz="1800" dirty="0">
                          <a:effectLst/>
                        </a:rPr>
                        <a:t>מ-18 ועד 21 שנים</a:t>
                      </a:r>
                      <a:endParaRPr lang="en-US" sz="16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800" dirty="0">
                          <a:effectLst/>
                        </a:rPr>
                        <a:t>10,000$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7"/>
                  </a:ext>
                </a:extLst>
              </a:tr>
              <a:tr h="260512">
                <a:tc>
                  <a:txBody>
                    <a:bodyPr/>
                    <a:lstStyle/>
                    <a:p>
                      <a:pPr marR="127000" algn="ctr" rtl="1">
                        <a:lnSpc>
                          <a:spcPct val="115000"/>
                        </a:lnSpc>
                        <a:spcAft>
                          <a:spcPts val="600"/>
                        </a:spcAft>
                      </a:pPr>
                      <a:r>
                        <a:rPr lang="he-IL" sz="1800" dirty="0">
                          <a:effectLst/>
                        </a:rPr>
                        <a:t>מ-21 ועד 25 שנים</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12,000$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8"/>
                  </a:ext>
                </a:extLst>
              </a:tr>
              <a:tr h="260512">
                <a:tc>
                  <a:txBody>
                    <a:bodyPr/>
                    <a:lstStyle/>
                    <a:p>
                      <a:pPr marR="127000" algn="ctr" rtl="1">
                        <a:lnSpc>
                          <a:spcPct val="115000"/>
                        </a:lnSpc>
                        <a:spcAft>
                          <a:spcPts val="600"/>
                        </a:spcAft>
                      </a:pPr>
                      <a:r>
                        <a:rPr lang="he-IL" sz="1800" dirty="0">
                          <a:effectLst/>
                        </a:rPr>
                        <a:t>מ-25 ועד 30 שנים</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15,000$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9"/>
                  </a:ext>
                </a:extLst>
              </a:tr>
              <a:tr h="260512">
                <a:tc>
                  <a:txBody>
                    <a:bodyPr/>
                    <a:lstStyle/>
                    <a:p>
                      <a:pPr marR="127000" algn="ctr" rtl="1">
                        <a:lnSpc>
                          <a:spcPct val="115000"/>
                        </a:lnSpc>
                        <a:spcAft>
                          <a:spcPts val="600"/>
                        </a:spcAft>
                      </a:pPr>
                      <a:r>
                        <a:rPr lang="he-IL" sz="1800" dirty="0">
                          <a:effectLst/>
                        </a:rPr>
                        <a:t>30 שנים ומעלה</a:t>
                      </a:r>
                      <a:endParaRPr lang="en-US" sz="1600" dirty="0">
                        <a:effectLst/>
                        <a:latin typeface="Calibri"/>
                        <a:ea typeface="Calibri"/>
                        <a:cs typeface="Arial"/>
                      </a:endParaRPr>
                    </a:p>
                  </a:txBody>
                  <a:tcPr marL="68580" marR="68580" marT="0" marB="0"/>
                </a:tc>
                <a:tc>
                  <a:txBody>
                    <a:bodyPr/>
                    <a:lstStyle/>
                    <a:p>
                      <a:pPr marL="127000" marR="127000" indent="-228600" algn="ctr" rtl="1">
                        <a:lnSpc>
                          <a:spcPct val="115000"/>
                        </a:lnSpc>
                        <a:spcAft>
                          <a:spcPts val="600"/>
                        </a:spcAft>
                      </a:pPr>
                      <a:r>
                        <a:rPr lang="he-IL" sz="1800" dirty="0">
                          <a:effectLst/>
                        </a:rPr>
                        <a:t>25,000$</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10"/>
                  </a:ext>
                </a:extLst>
              </a:tr>
            </a:tbl>
          </a:graphicData>
        </a:graphic>
      </p:graphicFrame>
      <p:sp>
        <p:nvSpPr>
          <p:cNvPr id="3" name="TextBox 2"/>
          <p:cNvSpPr txBox="1"/>
          <p:nvPr/>
        </p:nvSpPr>
        <p:spPr>
          <a:xfrm>
            <a:off x="990600" y="971490"/>
            <a:ext cx="7696200" cy="400110"/>
          </a:xfrm>
          <a:prstGeom prst="rect">
            <a:avLst/>
          </a:prstGeom>
          <a:noFill/>
        </p:spPr>
        <p:txBody>
          <a:bodyPr wrap="square" rtlCol="0">
            <a:spAutoFit/>
          </a:bodyPr>
          <a:lstStyle/>
          <a:p>
            <a:pPr algn="r" rtl="1"/>
            <a:r>
              <a:rPr lang="he-IL" sz="2000" dirty="0"/>
              <a:t>כל אסיר משתחרר מקבל </a:t>
            </a:r>
            <a:r>
              <a:rPr lang="he-IL" sz="2000" b="1" dirty="0"/>
              <a:t>מענק שחרור חד-פעמי </a:t>
            </a:r>
            <a:r>
              <a:rPr lang="he-IL" sz="2000" dirty="0"/>
              <a:t>בהתאם לזמן כליאתו:</a:t>
            </a:r>
            <a:endParaRPr lang="en-US" sz="2000" dirty="0"/>
          </a:p>
        </p:txBody>
      </p:sp>
      <p:sp>
        <p:nvSpPr>
          <p:cNvPr id="5" name="TextBox 4"/>
          <p:cNvSpPr txBox="1"/>
          <p:nvPr/>
        </p:nvSpPr>
        <p:spPr>
          <a:xfrm>
            <a:off x="2019300" y="341250"/>
            <a:ext cx="5638800" cy="523220"/>
          </a:xfrm>
          <a:prstGeom prst="rect">
            <a:avLst/>
          </a:prstGeom>
          <a:noFill/>
        </p:spPr>
        <p:txBody>
          <a:bodyPr wrap="square" rtlCol="0">
            <a:spAutoFit/>
          </a:bodyPr>
          <a:lstStyle/>
          <a:p>
            <a:pPr algn="ctr"/>
            <a:r>
              <a:rPr lang="he-IL" sz="2800" b="1" u="sng" dirty="0"/>
              <a:t>מענקים לאסירים משוחררים</a:t>
            </a:r>
            <a:endParaRPr lang="en-US" sz="2800" b="1" u="sng" dirty="0"/>
          </a:p>
        </p:txBody>
      </p:sp>
      <p:sp>
        <p:nvSpPr>
          <p:cNvPr id="7" name="TextBox 6"/>
          <p:cNvSpPr txBox="1"/>
          <p:nvPr/>
        </p:nvSpPr>
        <p:spPr>
          <a:xfrm>
            <a:off x="152400" y="5039380"/>
            <a:ext cx="6705600" cy="523220"/>
          </a:xfrm>
          <a:prstGeom prst="rect">
            <a:avLst/>
          </a:prstGeom>
          <a:noFill/>
        </p:spPr>
        <p:txBody>
          <a:bodyPr wrap="square" rtlCol="0">
            <a:spAutoFit/>
          </a:bodyPr>
          <a:lstStyle/>
          <a:p>
            <a:pPr algn="r" rtl="1"/>
            <a:r>
              <a:rPr lang="he-IL" sz="1400" dirty="0"/>
              <a:t>[החלטת ממשלת הרש"פ מס' 15 לשנת  2013 – תקנון הבטחת משרות לאסירים משוחררים,</a:t>
            </a:r>
          </a:p>
          <a:p>
            <a:pPr algn="r" rtl="1"/>
            <a:r>
              <a:rPr lang="he-IL" sz="1400" dirty="0"/>
              <a:t>סוכנות הידיעות הרשמית ופא</a:t>
            </a:r>
            <a:r>
              <a:rPr lang="ar-SA" sz="1400" dirty="0"/>
              <a:t>,</a:t>
            </a:r>
            <a:r>
              <a:rPr lang="he-IL" sz="1400" dirty="0"/>
              <a:t> </a:t>
            </a:r>
            <a:r>
              <a:rPr lang="en-US" sz="1400" dirty="0"/>
              <a:t>12/12/2013</a:t>
            </a:r>
            <a:r>
              <a:rPr lang="ar-SA" sz="1400" dirty="0"/>
              <a:t>]</a:t>
            </a:r>
            <a:endParaRPr lang="en-US" sz="1400" dirty="0"/>
          </a:p>
        </p:txBody>
      </p:sp>
    </p:spTree>
    <p:extLst>
      <p:ext uri="{BB962C8B-B14F-4D97-AF65-F5344CB8AC3E}">
        <p14:creationId xmlns:p14="http://schemas.microsoft.com/office/powerpoint/2010/main" val="82802087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9100" y="391180"/>
            <a:ext cx="8188779" cy="523220"/>
          </a:xfrm>
          <a:prstGeom prst="rect">
            <a:avLst/>
          </a:prstGeom>
          <a:noFill/>
        </p:spPr>
        <p:txBody>
          <a:bodyPr wrap="square" rtlCol="0">
            <a:spAutoFit/>
          </a:bodyPr>
          <a:lstStyle/>
          <a:p>
            <a:pPr algn="ctr" rtl="1"/>
            <a:r>
              <a:rPr lang="he-IL" sz="2800" b="1" u="sng" dirty="0"/>
              <a:t>אסירים משוחררים: משכורות חודשיות</a:t>
            </a:r>
            <a:endParaRPr lang="en-US" sz="2800" b="1" u="sng" dirty="0"/>
          </a:p>
        </p:txBody>
      </p:sp>
      <p:sp>
        <p:nvSpPr>
          <p:cNvPr id="5" name="TextBox 4"/>
          <p:cNvSpPr txBox="1"/>
          <p:nvPr/>
        </p:nvSpPr>
        <p:spPr>
          <a:xfrm>
            <a:off x="419100" y="1066800"/>
            <a:ext cx="8496300" cy="2277547"/>
          </a:xfrm>
          <a:prstGeom prst="rect">
            <a:avLst/>
          </a:prstGeom>
          <a:noFill/>
        </p:spPr>
        <p:txBody>
          <a:bodyPr wrap="square" rtlCol="0">
            <a:spAutoFit/>
          </a:bodyPr>
          <a:lstStyle/>
          <a:p>
            <a:pPr marL="285750" indent="-285750" algn="r" rtl="1">
              <a:buFont typeface="Arial" pitchFamily="34" charset="0"/>
              <a:buChar char="•"/>
            </a:pPr>
            <a:r>
              <a:rPr lang="he-IL" sz="2000" b="1" dirty="0"/>
              <a:t>אסיר שישב 1 – 5 שנים בכלא</a:t>
            </a:r>
            <a:r>
              <a:rPr lang="he-IL" sz="2000" dirty="0"/>
              <a:t>: תשלום חד-פעמי של דמי אבטלה, בשווי לזמן כליאתו, על בסיס המשכורת שהאסיר קיבל בכלא לפני שחרורו. </a:t>
            </a:r>
            <a:r>
              <a:rPr lang="en-US" sz="2000" dirty="0"/>
              <a:t/>
            </a:r>
            <a:br>
              <a:rPr lang="en-US" sz="2000" dirty="0"/>
            </a:br>
            <a:r>
              <a:rPr lang="he-IL" sz="1100" dirty="0">
                <a:solidFill>
                  <a:schemeClr val="bg1"/>
                </a:solidFill>
              </a:rPr>
              <a:t>ע</a:t>
            </a:r>
          </a:p>
          <a:p>
            <a:pPr marL="285750" indent="-285750" algn="r" rtl="1">
              <a:buFont typeface="Arial" pitchFamily="34" charset="0"/>
              <a:buChar char="•"/>
            </a:pPr>
            <a:r>
              <a:rPr lang="he-IL" sz="2000" b="1" dirty="0"/>
              <a:t>אסיר שישב מעל 5 עד 10 שנים</a:t>
            </a:r>
            <a:r>
              <a:rPr lang="en-US" sz="2000" b="1" dirty="0"/>
              <a:t>:</a:t>
            </a:r>
            <a:r>
              <a:rPr lang="he-IL" sz="2000" dirty="0"/>
              <a:t> משכורת חודשית קבועה של 1,500 ₪ + 300 ₪ לאישה + 50 ₪ לילד + 100 ₪ לכל שנה שהאסיר היה בכלא מתחילת מאסרו.</a:t>
            </a:r>
            <a:r>
              <a:rPr lang="en-US" sz="2000" dirty="0"/>
              <a:t/>
            </a:r>
            <a:br>
              <a:rPr lang="en-US" sz="2000" dirty="0"/>
            </a:br>
            <a:r>
              <a:rPr lang="he-IL" sz="1100" dirty="0">
                <a:solidFill>
                  <a:schemeClr val="bg1"/>
                </a:solidFill>
              </a:rPr>
              <a:t>י</a:t>
            </a:r>
          </a:p>
          <a:p>
            <a:pPr marL="285750" indent="-285750" algn="r" rtl="1">
              <a:buFont typeface="Arial" pitchFamily="34" charset="0"/>
              <a:buChar char="•"/>
            </a:pPr>
            <a:r>
              <a:rPr lang="he-IL" sz="2000" b="1" dirty="0"/>
              <a:t>אסיר שישב מעל ל-10 שנים:</a:t>
            </a:r>
            <a:r>
              <a:rPr lang="he-IL" sz="2000" dirty="0"/>
              <a:t> מקבל אוטומטית משכורת "בהתאם לסולם השכר של העובדים האזרחיים או הצבאיים אשר נהוג במדינת פלסטין", ע"פ הטבלה הבאה:</a:t>
            </a:r>
          </a:p>
        </p:txBody>
      </p:sp>
      <p:graphicFrame>
        <p:nvGraphicFramePr>
          <p:cNvPr id="8" name="Table 7"/>
          <p:cNvGraphicFramePr>
            <a:graphicFrameLocks noGrp="1"/>
          </p:cNvGraphicFramePr>
          <p:nvPr>
            <p:extLst>
              <p:ext uri="{D42A27DB-BD31-4B8C-83A1-F6EECF244321}">
                <p14:modId xmlns:p14="http://schemas.microsoft.com/office/powerpoint/2010/main" val="3192994826"/>
              </p:ext>
            </p:extLst>
          </p:nvPr>
        </p:nvGraphicFramePr>
        <p:xfrm>
          <a:off x="1350147" y="3444240"/>
          <a:ext cx="6955653" cy="2804160"/>
        </p:xfrm>
        <a:graphic>
          <a:graphicData uri="http://schemas.openxmlformats.org/drawingml/2006/table">
            <a:tbl>
              <a:tblPr rtl="1" firstRow="1" firstCol="1" bandRow="1">
                <a:tableStyleId>{21E4AEA4-8DFA-4A89-87EB-49C32662AFE0}</a:tableStyleId>
              </a:tblPr>
              <a:tblGrid>
                <a:gridCol w="2068553">
                  <a:extLst>
                    <a:ext uri="{9D8B030D-6E8A-4147-A177-3AD203B41FA5}">
                      <a16:colId xmlns:a16="http://schemas.microsoft.com/office/drawing/2014/main" xmlns="" val="20000"/>
                    </a:ext>
                  </a:extLst>
                </a:gridCol>
                <a:gridCol w="1782354">
                  <a:extLst>
                    <a:ext uri="{9D8B030D-6E8A-4147-A177-3AD203B41FA5}">
                      <a16:colId xmlns:a16="http://schemas.microsoft.com/office/drawing/2014/main" xmlns="" val="20001"/>
                    </a:ext>
                  </a:extLst>
                </a:gridCol>
                <a:gridCol w="1552373">
                  <a:extLst>
                    <a:ext uri="{9D8B030D-6E8A-4147-A177-3AD203B41FA5}">
                      <a16:colId xmlns:a16="http://schemas.microsoft.com/office/drawing/2014/main" xmlns="" val="20002"/>
                    </a:ext>
                  </a:extLst>
                </a:gridCol>
                <a:gridCol w="1552373">
                  <a:extLst>
                    <a:ext uri="{9D8B030D-6E8A-4147-A177-3AD203B41FA5}">
                      <a16:colId xmlns:a16="http://schemas.microsoft.com/office/drawing/2014/main" xmlns="" val="20003"/>
                    </a:ext>
                  </a:extLst>
                </a:gridCol>
              </a:tblGrid>
              <a:tr h="237067">
                <a:tc>
                  <a:txBody>
                    <a:bodyPr/>
                    <a:lstStyle/>
                    <a:p>
                      <a:pPr marR="127000" algn="ctr" rtl="1">
                        <a:lnSpc>
                          <a:spcPct val="115000"/>
                        </a:lnSpc>
                        <a:spcAft>
                          <a:spcPts val="600"/>
                        </a:spcAft>
                      </a:pPr>
                      <a:r>
                        <a:rPr lang="he-IL" sz="1600" dirty="0">
                          <a:effectLst/>
                        </a:rPr>
                        <a:t>מספר השנים בכלא</a:t>
                      </a:r>
                      <a:endParaRPr lang="en-US" sz="14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600" dirty="0">
                          <a:effectLst/>
                        </a:rPr>
                        <a:t>הדרגה האזרחית</a:t>
                      </a:r>
                      <a:endParaRPr lang="en-US" sz="14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600" dirty="0">
                          <a:effectLst/>
                        </a:rPr>
                        <a:t>הדרגה הצבאית</a:t>
                      </a:r>
                      <a:endParaRPr lang="en-US" sz="14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600" dirty="0">
                          <a:effectLst/>
                        </a:rPr>
                        <a:t>משכורת חודשית</a:t>
                      </a:r>
                      <a:endParaRPr lang="en-US" sz="1600" dirty="0">
                        <a:effectLst/>
                        <a:latin typeface="Calibri"/>
                        <a:ea typeface="Calibri"/>
                        <a:cs typeface="Arial"/>
                      </a:endParaRPr>
                    </a:p>
                  </a:txBody>
                  <a:tcPr marL="68580" marR="68580" marT="0" marB="0"/>
                </a:tc>
                <a:extLst>
                  <a:ext uri="{0D108BD9-81ED-4DB2-BD59-A6C34878D82A}">
                    <a16:rowId xmlns:a16="http://schemas.microsoft.com/office/drawing/2014/main" xmlns="" val="10000"/>
                  </a:ext>
                </a:extLst>
              </a:tr>
              <a:tr h="237067">
                <a:tc>
                  <a:txBody>
                    <a:bodyPr/>
                    <a:lstStyle/>
                    <a:p>
                      <a:pPr marR="127000" algn="r" rtl="1">
                        <a:lnSpc>
                          <a:spcPct val="115000"/>
                        </a:lnSpc>
                        <a:spcAft>
                          <a:spcPts val="600"/>
                        </a:spcAft>
                      </a:pPr>
                      <a:r>
                        <a:rPr lang="he-IL" sz="1600" dirty="0">
                          <a:effectLst/>
                        </a:rPr>
                        <a:t>מ-5 ועד 6 שנים</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a:effectLst/>
                        </a:rPr>
                        <a:t>ראש מחלקה</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err="1">
                          <a:effectLst/>
                        </a:rPr>
                        <a:t>מלאזם</a:t>
                      </a:r>
                      <a:r>
                        <a:rPr lang="he-IL" sz="1600" dirty="0">
                          <a:effectLst/>
                        </a:rPr>
                        <a:t> אול</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endParaRPr lang="en-US" sz="1400" dirty="0">
                        <a:effectLst/>
                        <a:latin typeface="Calibri"/>
                        <a:ea typeface="Calibri"/>
                        <a:cs typeface="Arial"/>
                      </a:endParaRPr>
                    </a:p>
                  </a:txBody>
                  <a:tcPr marL="68580" marR="68580" marT="0" marB="0"/>
                </a:tc>
                <a:extLst>
                  <a:ext uri="{0D108BD9-81ED-4DB2-BD59-A6C34878D82A}">
                    <a16:rowId xmlns:a16="http://schemas.microsoft.com/office/drawing/2014/main" xmlns="" val="10001"/>
                  </a:ext>
                </a:extLst>
              </a:tr>
              <a:tr h="237067">
                <a:tc>
                  <a:txBody>
                    <a:bodyPr/>
                    <a:lstStyle/>
                    <a:p>
                      <a:pPr marR="127000" algn="r" rtl="1">
                        <a:lnSpc>
                          <a:spcPct val="115000"/>
                        </a:lnSpc>
                        <a:spcAft>
                          <a:spcPts val="600"/>
                        </a:spcAft>
                      </a:pPr>
                      <a:r>
                        <a:rPr lang="he-IL" sz="1600" dirty="0">
                          <a:effectLst/>
                        </a:rPr>
                        <a:t>מ-6 ועד 8 שנים</a:t>
                      </a:r>
                      <a:endParaRPr lang="en-US" sz="1400" dirty="0">
                        <a:effectLst/>
                        <a:latin typeface="Calibri"/>
                        <a:ea typeface="Calibri"/>
                        <a:cs typeface="Arial"/>
                      </a:endParaRPr>
                    </a:p>
                  </a:txBody>
                  <a:tcPr marL="68580" marR="68580" marT="0" marB="0" anchor="ctr"/>
                </a:tc>
                <a:tc>
                  <a:txBody>
                    <a:bodyPr/>
                    <a:lstStyle/>
                    <a:p>
                      <a:pPr marR="127000" algn="r" rtl="1">
                        <a:lnSpc>
                          <a:spcPct val="115000"/>
                        </a:lnSpc>
                        <a:spcAft>
                          <a:spcPts val="600"/>
                        </a:spcAft>
                      </a:pPr>
                      <a:r>
                        <a:rPr lang="he-IL" sz="1600" dirty="0">
                          <a:effectLst/>
                        </a:rPr>
                        <a:t>מנהל דרגה </a:t>
                      </a:r>
                      <a:r>
                        <a:rPr lang="en-US" sz="1600" dirty="0">
                          <a:effectLst/>
                        </a:rPr>
                        <a:t>C</a:t>
                      </a:r>
                      <a:endParaRPr lang="en-US" sz="1400" dirty="0">
                        <a:effectLst/>
                        <a:latin typeface="Calibri"/>
                        <a:ea typeface="Calibri"/>
                        <a:cs typeface="Arial"/>
                      </a:endParaRPr>
                    </a:p>
                  </a:txBody>
                  <a:tcPr marL="68580" marR="68580" marT="0" marB="0" anchor="ctr"/>
                </a:tc>
                <a:tc>
                  <a:txBody>
                    <a:bodyPr/>
                    <a:lstStyle/>
                    <a:p>
                      <a:pPr marR="127000" algn="r" rtl="1">
                        <a:lnSpc>
                          <a:spcPct val="115000"/>
                        </a:lnSpc>
                        <a:spcAft>
                          <a:spcPts val="600"/>
                        </a:spcAft>
                      </a:pPr>
                      <a:r>
                        <a:rPr lang="he-IL" sz="1600" dirty="0" err="1">
                          <a:effectLst/>
                        </a:rPr>
                        <a:t>נקיב</a:t>
                      </a:r>
                      <a:endParaRPr lang="en-US" sz="1400" dirty="0">
                        <a:effectLst/>
                        <a:latin typeface="Calibri"/>
                        <a:ea typeface="Calibri"/>
                        <a:cs typeface="Arial"/>
                      </a:endParaRPr>
                    </a:p>
                  </a:txBody>
                  <a:tcPr marL="68580" marR="68580" marT="0" marB="0" anchor="ctr"/>
                </a:tc>
                <a:tc>
                  <a:txBody>
                    <a:bodyPr/>
                    <a:lstStyle/>
                    <a:p>
                      <a:pPr marR="127000" algn="ctr" rtl="1">
                        <a:lnSpc>
                          <a:spcPct val="115000"/>
                        </a:lnSpc>
                        <a:spcAft>
                          <a:spcPts val="600"/>
                        </a:spcAft>
                      </a:pPr>
                      <a:r>
                        <a:rPr lang="he-IL" sz="1400" dirty="0">
                          <a:effectLst/>
                        </a:rPr>
                        <a:t>4,500</a:t>
                      </a:r>
                      <a:endParaRPr lang="en-US" sz="14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2"/>
                  </a:ext>
                </a:extLst>
              </a:tr>
              <a:tr h="237067">
                <a:tc>
                  <a:txBody>
                    <a:bodyPr/>
                    <a:lstStyle/>
                    <a:p>
                      <a:pPr marR="127000" algn="r" rtl="1">
                        <a:lnSpc>
                          <a:spcPct val="115000"/>
                        </a:lnSpc>
                        <a:spcAft>
                          <a:spcPts val="600"/>
                        </a:spcAft>
                      </a:pPr>
                      <a:r>
                        <a:rPr lang="he-IL" sz="1600">
                          <a:effectLst/>
                        </a:rPr>
                        <a:t>מ-8 ועד 10 שנים</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a:effectLst/>
                        </a:rPr>
                        <a:t>מנהל דרגה </a:t>
                      </a:r>
                      <a:r>
                        <a:rPr lang="en-US" sz="1600">
                          <a:effectLst/>
                        </a:rPr>
                        <a:t>B</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err="1">
                          <a:effectLst/>
                        </a:rPr>
                        <a:t>ראא'ד</a:t>
                      </a:r>
                      <a:endParaRPr lang="en-US" sz="14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400" dirty="0">
                          <a:effectLst/>
                        </a:rPr>
                        <a:t>5,250</a:t>
                      </a:r>
                      <a:endParaRPr lang="en-US" sz="1400" dirty="0">
                        <a:effectLst/>
                        <a:latin typeface="Calibri"/>
                        <a:ea typeface="Calibri"/>
                        <a:cs typeface="Arial"/>
                      </a:endParaRPr>
                    </a:p>
                  </a:txBody>
                  <a:tcPr marL="68580" marR="68580" marT="0" marB="0"/>
                </a:tc>
                <a:extLst>
                  <a:ext uri="{0D108BD9-81ED-4DB2-BD59-A6C34878D82A}">
                    <a16:rowId xmlns:a16="http://schemas.microsoft.com/office/drawing/2014/main" xmlns="" val="10003"/>
                  </a:ext>
                </a:extLst>
              </a:tr>
              <a:tr h="237067">
                <a:tc>
                  <a:txBody>
                    <a:bodyPr/>
                    <a:lstStyle/>
                    <a:p>
                      <a:pPr marR="127000" algn="r" rtl="1">
                        <a:lnSpc>
                          <a:spcPct val="115000"/>
                        </a:lnSpc>
                        <a:spcAft>
                          <a:spcPts val="600"/>
                        </a:spcAft>
                      </a:pPr>
                      <a:r>
                        <a:rPr lang="he-IL" sz="1600">
                          <a:effectLst/>
                        </a:rPr>
                        <a:t>מ-10 ועד 15 שנים</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a:effectLst/>
                        </a:rPr>
                        <a:t>מנהל דרגה </a:t>
                      </a:r>
                      <a:r>
                        <a:rPr lang="en-US" sz="1600" dirty="0">
                          <a:effectLst/>
                        </a:rPr>
                        <a:t>A</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a:effectLst/>
                        </a:rPr>
                        <a:t>מקדם + ותק</a:t>
                      </a:r>
                      <a:endParaRPr lang="en-US" sz="1400" dirty="0">
                        <a:effectLst/>
                        <a:latin typeface="Calibri"/>
                        <a:ea typeface="Calibri"/>
                        <a:cs typeface="Arial"/>
                      </a:endParaRPr>
                    </a:p>
                  </a:txBody>
                  <a:tcPr marL="68580" marR="68580" marT="0" marB="0"/>
                </a:tc>
                <a:tc>
                  <a:txBody>
                    <a:bodyPr/>
                    <a:lstStyle/>
                    <a:p>
                      <a:pPr marR="127000" algn="ctr" rtl="1">
                        <a:lnSpc>
                          <a:spcPct val="115000"/>
                        </a:lnSpc>
                        <a:spcAft>
                          <a:spcPts val="600"/>
                        </a:spcAft>
                      </a:pPr>
                      <a:r>
                        <a:rPr lang="he-IL" sz="1400" dirty="0">
                          <a:effectLst/>
                        </a:rPr>
                        <a:t>6,000</a:t>
                      </a:r>
                      <a:endParaRPr lang="en-US" sz="1400" dirty="0">
                        <a:effectLst/>
                        <a:latin typeface="Calibri"/>
                        <a:ea typeface="Calibri"/>
                        <a:cs typeface="Arial"/>
                      </a:endParaRPr>
                    </a:p>
                  </a:txBody>
                  <a:tcPr marL="68580" marR="68580" marT="0" marB="0"/>
                </a:tc>
                <a:extLst>
                  <a:ext uri="{0D108BD9-81ED-4DB2-BD59-A6C34878D82A}">
                    <a16:rowId xmlns:a16="http://schemas.microsoft.com/office/drawing/2014/main" xmlns="" val="10004"/>
                  </a:ext>
                </a:extLst>
              </a:tr>
              <a:tr h="237067">
                <a:tc>
                  <a:txBody>
                    <a:bodyPr/>
                    <a:lstStyle/>
                    <a:p>
                      <a:pPr marR="127000" algn="r" rtl="1">
                        <a:lnSpc>
                          <a:spcPct val="115000"/>
                        </a:lnSpc>
                        <a:spcAft>
                          <a:spcPts val="600"/>
                        </a:spcAft>
                      </a:pPr>
                      <a:r>
                        <a:rPr lang="he-IL" sz="1600">
                          <a:effectLst/>
                        </a:rPr>
                        <a:t>מ-15 ועד 20 שנים</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a:effectLst/>
                        </a:rPr>
                        <a:t>מנכ"ל דרגה 4</a:t>
                      </a:r>
                      <a:r>
                        <a:rPr lang="en-US" sz="1600">
                          <a:effectLst/>
                        </a:rPr>
                        <a:t>A</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err="1">
                          <a:effectLst/>
                        </a:rPr>
                        <a:t>עקיד</a:t>
                      </a:r>
                      <a:r>
                        <a:rPr lang="he-IL" sz="1600" dirty="0">
                          <a:effectLst/>
                        </a:rPr>
                        <a:t> + ותק</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endParaRPr lang="en-US" sz="1400" dirty="0">
                        <a:effectLst/>
                        <a:latin typeface="Calibri"/>
                        <a:ea typeface="Calibri"/>
                        <a:cs typeface="Arial"/>
                      </a:endParaRPr>
                    </a:p>
                  </a:txBody>
                  <a:tcPr marL="68580" marR="68580" marT="0" marB="0"/>
                </a:tc>
                <a:extLst>
                  <a:ext uri="{0D108BD9-81ED-4DB2-BD59-A6C34878D82A}">
                    <a16:rowId xmlns:a16="http://schemas.microsoft.com/office/drawing/2014/main" xmlns="" val="10005"/>
                  </a:ext>
                </a:extLst>
              </a:tr>
              <a:tr h="237067">
                <a:tc>
                  <a:txBody>
                    <a:bodyPr/>
                    <a:lstStyle/>
                    <a:p>
                      <a:pPr marR="127000" algn="r" rtl="1">
                        <a:lnSpc>
                          <a:spcPct val="115000"/>
                        </a:lnSpc>
                        <a:spcAft>
                          <a:spcPts val="600"/>
                        </a:spcAft>
                      </a:pPr>
                      <a:r>
                        <a:rPr lang="he-IL" sz="1600">
                          <a:effectLst/>
                        </a:rPr>
                        <a:t>מ-20 ועד 25 שנים</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a:effectLst/>
                        </a:rPr>
                        <a:t>עוזר לתת-שר 2</a:t>
                      </a:r>
                      <a:r>
                        <a:rPr lang="en-US" sz="1600">
                          <a:effectLst/>
                        </a:rPr>
                        <a:t>A</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a:effectLst/>
                        </a:rPr>
                        <a:t>עמיד + ותק</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endParaRPr lang="en-US" sz="1400" dirty="0">
                        <a:effectLst/>
                        <a:latin typeface="Calibri"/>
                        <a:ea typeface="Calibri"/>
                        <a:cs typeface="Arial"/>
                      </a:endParaRPr>
                    </a:p>
                  </a:txBody>
                  <a:tcPr marL="68580" marR="68580" marT="0" marB="0"/>
                </a:tc>
                <a:extLst>
                  <a:ext uri="{0D108BD9-81ED-4DB2-BD59-A6C34878D82A}">
                    <a16:rowId xmlns:a16="http://schemas.microsoft.com/office/drawing/2014/main" xmlns="" val="10006"/>
                  </a:ext>
                </a:extLst>
              </a:tr>
              <a:tr h="237067">
                <a:tc>
                  <a:txBody>
                    <a:bodyPr/>
                    <a:lstStyle/>
                    <a:p>
                      <a:pPr marR="127000" algn="r" rtl="1">
                        <a:lnSpc>
                          <a:spcPct val="115000"/>
                        </a:lnSpc>
                        <a:spcAft>
                          <a:spcPts val="600"/>
                        </a:spcAft>
                      </a:pPr>
                      <a:r>
                        <a:rPr lang="he-IL" sz="1600">
                          <a:effectLst/>
                        </a:rPr>
                        <a:t>מ-25 ועד 30 שנה</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a:effectLst/>
                        </a:rPr>
                        <a:t>תת-שר</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err="1">
                          <a:effectLst/>
                        </a:rPr>
                        <a:t>לואא</a:t>
                      </a:r>
                      <a:r>
                        <a:rPr lang="he-IL" sz="1600" dirty="0">
                          <a:effectLst/>
                        </a:rPr>
                        <a:t>'</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endParaRPr lang="en-US" sz="1400" dirty="0">
                        <a:effectLst/>
                        <a:latin typeface="Calibri"/>
                        <a:ea typeface="Calibri"/>
                        <a:cs typeface="Arial"/>
                      </a:endParaRPr>
                    </a:p>
                  </a:txBody>
                  <a:tcPr marL="68580" marR="68580" marT="0" marB="0"/>
                </a:tc>
                <a:extLst>
                  <a:ext uri="{0D108BD9-81ED-4DB2-BD59-A6C34878D82A}">
                    <a16:rowId xmlns:a16="http://schemas.microsoft.com/office/drawing/2014/main" xmlns="" val="10007"/>
                  </a:ext>
                </a:extLst>
              </a:tr>
              <a:tr h="237067">
                <a:tc>
                  <a:txBody>
                    <a:bodyPr/>
                    <a:lstStyle/>
                    <a:p>
                      <a:pPr marR="127000" algn="r" rtl="1">
                        <a:lnSpc>
                          <a:spcPct val="115000"/>
                        </a:lnSpc>
                        <a:spcAft>
                          <a:spcPts val="600"/>
                        </a:spcAft>
                      </a:pPr>
                      <a:r>
                        <a:rPr lang="he-IL" sz="1600">
                          <a:effectLst/>
                        </a:rPr>
                        <a:t>30 שנה ומעלה</a:t>
                      </a:r>
                      <a:endParaRPr lang="en-US" sz="140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a:effectLst/>
                        </a:rPr>
                        <a:t>יועסק בדרגת שר</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r>
                        <a:rPr lang="he-IL" sz="1600" dirty="0" err="1">
                          <a:effectLst/>
                        </a:rPr>
                        <a:t>לואא</a:t>
                      </a:r>
                      <a:r>
                        <a:rPr lang="he-IL" sz="1600" dirty="0">
                          <a:effectLst/>
                        </a:rPr>
                        <a:t>' + ותק</a:t>
                      </a:r>
                      <a:endParaRPr lang="en-US" sz="1400" dirty="0">
                        <a:effectLst/>
                        <a:latin typeface="Calibri"/>
                        <a:ea typeface="Calibri"/>
                        <a:cs typeface="Arial"/>
                      </a:endParaRPr>
                    </a:p>
                  </a:txBody>
                  <a:tcPr marL="68580" marR="68580" marT="0" marB="0"/>
                </a:tc>
                <a:tc>
                  <a:txBody>
                    <a:bodyPr/>
                    <a:lstStyle/>
                    <a:p>
                      <a:pPr marR="127000" algn="r" rtl="1">
                        <a:lnSpc>
                          <a:spcPct val="115000"/>
                        </a:lnSpc>
                        <a:spcAft>
                          <a:spcPts val="600"/>
                        </a:spcAft>
                      </a:pPr>
                      <a:endParaRPr lang="en-US" sz="1400" dirty="0">
                        <a:effectLst/>
                        <a:latin typeface="Calibri"/>
                        <a:ea typeface="Calibri"/>
                        <a:cs typeface="Arial"/>
                      </a:endParaRPr>
                    </a:p>
                  </a:txBody>
                  <a:tcPr marL="68580" marR="68580" marT="0" marB="0"/>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144324221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2667000"/>
            <a:ext cx="7391400" cy="769441"/>
          </a:xfrm>
          <a:prstGeom prst="rect">
            <a:avLst/>
          </a:prstGeom>
          <a:noFill/>
        </p:spPr>
        <p:txBody>
          <a:bodyPr wrap="square" rtlCol="0">
            <a:spAutoFit/>
          </a:bodyPr>
          <a:lstStyle/>
          <a:p>
            <a:pPr algn="ctr"/>
            <a:r>
              <a:rPr lang="he-IL" sz="4400" b="1" dirty="0"/>
              <a:t>תשלומים למשפחות ה"שהידים"</a:t>
            </a:r>
            <a:endParaRPr lang="en-US" sz="4400" b="1" dirty="0"/>
          </a:p>
        </p:txBody>
      </p:sp>
    </p:spTree>
    <p:extLst>
      <p:ext uri="{BB962C8B-B14F-4D97-AF65-F5344CB8AC3E}">
        <p14:creationId xmlns:p14="http://schemas.microsoft.com/office/powerpoint/2010/main" val="1740261683"/>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628C54D6-904D-4BBF-B974-93E7C95971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228600"/>
            <a:ext cx="8534400" cy="5867400"/>
          </a:xfrm>
          <a:prstGeom prst="rect">
            <a:avLst/>
          </a:prstGeom>
        </p:spPr>
      </p:pic>
    </p:spTree>
    <p:extLst>
      <p:ext uri="{BB962C8B-B14F-4D97-AF65-F5344CB8AC3E}">
        <p14:creationId xmlns:p14="http://schemas.microsoft.com/office/powerpoint/2010/main" val="1106413166"/>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2057400"/>
            <a:ext cx="7620000" cy="1754326"/>
          </a:xfrm>
          <a:prstGeom prst="rect">
            <a:avLst/>
          </a:prstGeom>
          <a:noFill/>
        </p:spPr>
        <p:txBody>
          <a:bodyPr wrap="square" rtlCol="0">
            <a:spAutoFit/>
          </a:bodyPr>
          <a:lstStyle/>
          <a:p>
            <a:pPr algn="ctr"/>
            <a:r>
              <a:rPr lang="he-IL" sz="3600" b="1" dirty="0"/>
              <a:t>האם מדובר בתשלומי רווחה?</a:t>
            </a:r>
          </a:p>
          <a:p>
            <a:pPr algn="ctr"/>
            <a:endParaRPr lang="he-IL" sz="3600" b="1" dirty="0"/>
          </a:p>
          <a:p>
            <a:pPr algn="ctr"/>
            <a:r>
              <a:rPr lang="he-IL" sz="3600" b="1" dirty="0"/>
              <a:t>התשובה היא – לא!</a:t>
            </a:r>
            <a:endParaRPr lang="en-US" sz="3600" b="1" dirty="0"/>
          </a:p>
        </p:txBody>
      </p:sp>
    </p:spTree>
    <p:extLst>
      <p:ext uri="{BB962C8B-B14F-4D97-AF65-F5344CB8AC3E}">
        <p14:creationId xmlns:p14="http://schemas.microsoft.com/office/powerpoint/2010/main" val="157003171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2B22A9FE-2B76-4C9C-9EEA-5DD2524A67CC}"/>
              </a:ext>
            </a:extLst>
          </p:cNvPr>
          <p:cNvSpPr>
            <a:spLocks noGrp="1"/>
          </p:cNvSpPr>
          <p:nvPr>
            <p:ph/>
          </p:nvPr>
        </p:nvSpPr>
        <p:spPr/>
        <p:txBody>
          <a:bodyPr/>
          <a:lstStyle/>
          <a:p>
            <a:r>
              <a:rPr lang="he-IL" sz="2000" dirty="0"/>
              <a:t>החוק הפלסטיני מגדיר את התשלום כ"</a:t>
            </a:r>
            <a:r>
              <a:rPr lang="he-IL" sz="2000" b="1" dirty="0"/>
              <a:t>משכורת</a:t>
            </a:r>
            <a:r>
              <a:rPr lang="he-IL" sz="2000" dirty="0"/>
              <a:t>";</a:t>
            </a:r>
          </a:p>
          <a:p>
            <a:r>
              <a:rPr lang="he-IL" sz="2000" dirty="0"/>
              <a:t>בכירי רש"פ ונציגי האסירים </a:t>
            </a:r>
            <a:r>
              <a:rPr lang="he-IL" sz="2000" b="1" dirty="0"/>
              <a:t>מכחישים שהמשכורות הן תשלומי רווחה</a:t>
            </a:r>
            <a:r>
              <a:rPr lang="he-IL" sz="2000" dirty="0"/>
              <a:t>;</a:t>
            </a:r>
          </a:p>
          <a:p>
            <a:r>
              <a:rPr lang="he-IL" sz="2000" b="1" dirty="0"/>
              <a:t>האסירים</a:t>
            </a:r>
            <a:r>
              <a:rPr lang="he-IL" sz="2000" dirty="0"/>
              <a:t>, ולא משפחותיהם, </a:t>
            </a:r>
            <a:r>
              <a:rPr lang="he-IL" sz="2000" b="1" dirty="0"/>
              <a:t>שולטים שליטה מלאה על הכספים</a:t>
            </a:r>
            <a:r>
              <a:rPr lang="he-IL" sz="2000" dirty="0"/>
              <a:t>;</a:t>
            </a:r>
          </a:p>
          <a:p>
            <a:r>
              <a:rPr lang="he-IL" sz="2000" dirty="0"/>
              <a:t>המשכורות </a:t>
            </a:r>
            <a:r>
              <a:rPr lang="he-IL" sz="2000" b="1" dirty="0"/>
              <a:t>מבוססות על תקופת הכליאה</a:t>
            </a:r>
            <a:r>
              <a:rPr lang="he-IL" sz="2000" dirty="0"/>
              <a:t> ולא צורך כלכלי;</a:t>
            </a:r>
          </a:p>
          <a:p>
            <a:r>
              <a:rPr lang="he-IL" sz="2000" b="1" dirty="0"/>
              <a:t>שיקולי רווחה מוסיפים תשלומים זעומים</a:t>
            </a:r>
            <a:r>
              <a:rPr lang="he-IL" sz="2000" dirty="0"/>
              <a:t> למשכורות היסוד;</a:t>
            </a:r>
          </a:p>
          <a:p>
            <a:r>
              <a:rPr lang="he-IL" sz="2000" dirty="0"/>
              <a:t>הרש"פ מתייחס ל</a:t>
            </a:r>
            <a:r>
              <a:rPr lang="he-IL" sz="2000" b="1" dirty="0"/>
              <a:t>משכורת האסירים</a:t>
            </a:r>
            <a:r>
              <a:rPr lang="he-IL" sz="2000" dirty="0"/>
              <a:t> </a:t>
            </a:r>
            <a:r>
              <a:rPr lang="he-IL" sz="2000" b="1" dirty="0"/>
              <a:t>כמו</a:t>
            </a:r>
            <a:r>
              <a:rPr lang="he-IL" sz="2000" dirty="0"/>
              <a:t> לכל שאר </a:t>
            </a:r>
            <a:r>
              <a:rPr lang="he-IL" sz="2000" b="1" dirty="0"/>
              <a:t>המשכורות של המגזר הציבורי</a:t>
            </a:r>
            <a:r>
              <a:rPr lang="he-IL" sz="2000" dirty="0"/>
              <a:t>;</a:t>
            </a:r>
          </a:p>
          <a:p>
            <a:r>
              <a:rPr lang="he-IL" sz="2000" dirty="0"/>
              <a:t>האסירים </a:t>
            </a:r>
            <a:r>
              <a:rPr lang="he-IL" sz="2000" b="1" dirty="0"/>
              <a:t>משלים מס הכנסה על משכורותיהם</a:t>
            </a:r>
            <a:r>
              <a:rPr lang="he-IL" sz="2000" dirty="0"/>
              <a:t> כמו שאר העובדים במגזר הציבורי;</a:t>
            </a:r>
          </a:p>
          <a:p>
            <a:r>
              <a:rPr lang="he-IL" sz="2000" b="1" dirty="0"/>
              <a:t>משכורות האסירים הינן גבוהות יותר מעובדי המגזר הציבורי</a:t>
            </a:r>
            <a:r>
              <a:rPr lang="he-IL" sz="2000" dirty="0"/>
              <a:t>;</a:t>
            </a:r>
          </a:p>
          <a:p>
            <a:r>
              <a:rPr lang="he-IL" sz="2000" b="1" dirty="0"/>
              <a:t>התשלומים למשפחות ה"שהידים" הינם גבוהים מקצבאות הרווחה</a:t>
            </a:r>
            <a:r>
              <a:rPr lang="he-IL" sz="2000" dirty="0"/>
              <a:t>;</a:t>
            </a:r>
          </a:p>
          <a:p>
            <a:r>
              <a:rPr lang="he-IL" sz="2000" b="1" dirty="0"/>
              <a:t>אסירים ששוחררו ממשיכים לקבל משכורת</a:t>
            </a:r>
            <a:r>
              <a:rPr lang="he-IL" sz="2000" dirty="0"/>
              <a:t>;</a:t>
            </a:r>
          </a:p>
          <a:p>
            <a:r>
              <a:rPr lang="he-IL" sz="2000" dirty="0"/>
              <a:t>בכירי הרש"פ מצהירים בפומבי ש</a:t>
            </a:r>
            <a:r>
              <a:rPr lang="he-IL" sz="2000" b="1" dirty="0"/>
              <a:t>האסירים מקבלים משכורות משום שהם "גיבורים"</a:t>
            </a:r>
            <a:r>
              <a:rPr lang="he-IL" sz="2000" dirty="0"/>
              <a:t>;</a:t>
            </a:r>
          </a:p>
          <a:p>
            <a:r>
              <a:rPr lang="he-IL" sz="2000" dirty="0"/>
              <a:t>אסיר משוחרר דרש משכורות ללא קיצוץ, משום </a:t>
            </a:r>
            <a:r>
              <a:rPr lang="he-IL" sz="2000" b="1" dirty="0"/>
              <a:t>"שרצחתי יהודים באופן אישי".</a:t>
            </a:r>
            <a:endParaRPr lang="en-GB" sz="2000" b="1" dirty="0"/>
          </a:p>
          <a:p>
            <a:pPr marL="0" indent="0">
              <a:buNone/>
            </a:pPr>
            <a:endParaRPr lang="en-GB" dirty="0"/>
          </a:p>
        </p:txBody>
      </p:sp>
    </p:spTree>
    <p:extLst>
      <p:ext uri="{BB962C8B-B14F-4D97-AF65-F5344CB8AC3E}">
        <p14:creationId xmlns:p14="http://schemas.microsoft.com/office/powerpoint/2010/main" val="2843033175"/>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1981200"/>
            <a:ext cx="8153400" cy="1815882"/>
          </a:xfrm>
          <a:prstGeom prst="rect">
            <a:avLst/>
          </a:prstGeom>
          <a:noFill/>
        </p:spPr>
        <p:txBody>
          <a:bodyPr wrap="square" rtlCol="0">
            <a:spAutoFit/>
          </a:bodyPr>
          <a:lstStyle/>
          <a:p>
            <a:pPr algn="ctr" rtl="1"/>
            <a:r>
              <a:rPr lang="he-IL" sz="2800" b="1" dirty="0"/>
              <a:t>על בסיס המידע של "מבט לתקשורת פלסטינית"</a:t>
            </a:r>
          </a:p>
          <a:p>
            <a:pPr algn="ctr" rtl="1"/>
            <a:r>
              <a:rPr lang="he-IL" sz="2800" b="1" dirty="0"/>
              <a:t>המדינות הבאות שתומכות ברש"פ הכירו בכך </a:t>
            </a:r>
          </a:p>
          <a:p>
            <a:pPr algn="ctr" rtl="1"/>
            <a:r>
              <a:rPr lang="he-IL" sz="2800" b="1" dirty="0"/>
              <a:t>שאין לשלם משכורות למחבלים</a:t>
            </a:r>
          </a:p>
          <a:p>
            <a:pPr algn="ctr" rtl="1"/>
            <a:r>
              <a:rPr lang="he-IL" sz="2800" b="1" dirty="0"/>
              <a:t>והודיעו בפומבי שכספם אינו הולך לתשלום המשכורות </a:t>
            </a:r>
          </a:p>
        </p:txBody>
      </p:sp>
    </p:spTree>
    <p:extLst>
      <p:ext uri="{BB962C8B-B14F-4D97-AF65-F5344CB8AC3E}">
        <p14:creationId xmlns:p14="http://schemas.microsoft.com/office/powerpoint/2010/main" val="3223104591"/>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243780"/>
            <a:ext cx="8534400" cy="6309420"/>
          </a:xfrm>
          <a:prstGeom prst="rect">
            <a:avLst/>
          </a:prstGeom>
          <a:noFill/>
        </p:spPr>
        <p:txBody>
          <a:bodyPr wrap="square" rtlCol="0">
            <a:spAutoFit/>
          </a:bodyPr>
          <a:lstStyle/>
          <a:p>
            <a:pPr algn="r"/>
            <a:r>
              <a:rPr lang="he-IL" b="1" dirty="0">
                <a:solidFill>
                  <a:srgbClr val="FF0000"/>
                </a:solidFill>
              </a:rPr>
              <a:t>ארה"ב:</a:t>
            </a:r>
            <a:endParaRPr lang="en-US" b="1" dirty="0">
              <a:solidFill>
                <a:srgbClr val="FF0000"/>
              </a:solidFill>
            </a:endParaRPr>
          </a:p>
          <a:p>
            <a:r>
              <a:rPr lang="en-US" sz="1400" b="1" dirty="0"/>
              <a:t>U.S. Assistant Secretary of State, Anne Patterson: </a:t>
            </a:r>
            <a:r>
              <a:rPr lang="en-US" sz="1400" dirty="0"/>
              <a:t>"</a:t>
            </a:r>
            <a:r>
              <a:rPr lang="en-US" sz="1400" b="1" dirty="0"/>
              <a:t>None of our money goes to this. It's not fungible in that respect. Our money goes essentially to pay PA debts to Israel and to other creditors.</a:t>
            </a:r>
            <a:r>
              <a:rPr lang="en-US" sz="1400" dirty="0"/>
              <a:t>."  [House Foreign Affairs </a:t>
            </a:r>
            <a:r>
              <a:rPr lang="en-US" sz="1400" dirty="0" err="1"/>
              <a:t>Committe</a:t>
            </a:r>
            <a:r>
              <a:rPr lang="en-US" sz="1400" dirty="0"/>
              <a:t> YouTube Channel, April 13, 2016]</a:t>
            </a:r>
            <a:endParaRPr lang="he-IL" sz="1400" dirty="0"/>
          </a:p>
          <a:p>
            <a:pPr algn="r"/>
            <a:endParaRPr lang="he-IL" sz="1400" dirty="0"/>
          </a:p>
          <a:p>
            <a:pPr algn="r"/>
            <a:r>
              <a:rPr lang="he-IL" sz="1600" b="1" dirty="0">
                <a:solidFill>
                  <a:srgbClr val="FF0000"/>
                </a:solidFill>
              </a:rPr>
              <a:t>איחוד האירופי:</a:t>
            </a:r>
          </a:p>
          <a:p>
            <a:r>
              <a:rPr lang="en-GB" sz="1400" dirty="0"/>
              <a:t>"In all cases, </a:t>
            </a:r>
            <a:r>
              <a:rPr lang="en-GB" sz="1400" b="1" dirty="0"/>
              <a:t>the funds go directly to the beneficiaries and not to the PA</a:t>
            </a:r>
            <a:r>
              <a:rPr lang="en-GB" sz="1400" dirty="0"/>
              <a:t>. The PA provide a list of eligible beneficiaries which is checked by EU-contracted auditors against a list of eligibility criteria as well as a second check of individuals considered to be associated in one way or another with any terrorist organisations or activities. No payments are made to any beneficiaries who are found to be in these categories.”    [</a:t>
            </a:r>
            <a:r>
              <a:rPr lang="en-IE" sz="1400" b="1" dirty="0" err="1"/>
              <a:t>Maja</a:t>
            </a:r>
            <a:r>
              <a:rPr lang="en-IE" sz="1400" b="1" dirty="0"/>
              <a:t> KOCIJAN</a:t>
            </a:r>
            <a:r>
              <a:rPr lang="en-GB" sz="1400" b="1" dirty="0"/>
              <a:t>ČIČ</a:t>
            </a:r>
            <a:r>
              <a:rPr lang="en-US" sz="1400" dirty="0"/>
              <a:t>, </a:t>
            </a:r>
            <a:r>
              <a:rPr lang="en-IE" sz="1400" dirty="0"/>
              <a:t>Spokesperson for EU Foreign Affairs and Security Policy]</a:t>
            </a:r>
          </a:p>
          <a:p>
            <a:pPr algn="r"/>
            <a:endParaRPr lang="en-IE" sz="1400" dirty="0"/>
          </a:p>
          <a:p>
            <a:pPr algn="r" rtl="1"/>
            <a:r>
              <a:rPr lang="he-IL" b="1" dirty="0">
                <a:solidFill>
                  <a:srgbClr val="FF0000"/>
                </a:solidFill>
              </a:rPr>
              <a:t>נורבגיה:</a:t>
            </a:r>
            <a:endParaRPr lang="he-IL" sz="1400" dirty="0"/>
          </a:p>
          <a:p>
            <a:pPr algn="r" rtl="1"/>
            <a:r>
              <a:rPr lang="he-IL" sz="1400" b="1" dirty="0"/>
              <a:t>שר החוץ הנורבגי </a:t>
            </a:r>
            <a:r>
              <a:rPr lang="he-IL" sz="1400" b="1" dirty="0" err="1"/>
              <a:t>ברנדה</a:t>
            </a:r>
            <a:r>
              <a:rPr lang="he-IL" sz="1400" b="1" dirty="0"/>
              <a:t>: </a:t>
            </a:r>
            <a:r>
              <a:rPr lang="he-IL" sz="1400" dirty="0"/>
              <a:t>“בפגישה [שנערך באותו היום עם עבאס] הדגשתי שתכנית הסיוע [למחבלים האסירים הפלסטינים] שבה התשלומים גדלים בהתאם לזמן שהאסירים מרצים [את עונשיהם], </a:t>
            </a:r>
            <a:r>
              <a:rPr lang="he-IL" sz="1400" b="1" dirty="0"/>
              <a:t>אינה מתקבלת על הדעת וחייבת להתבטל</a:t>
            </a:r>
            <a:r>
              <a:rPr lang="he-IL" sz="1400" dirty="0"/>
              <a:t>.</a:t>
            </a:r>
            <a:r>
              <a:rPr lang="en-US" sz="1400" dirty="0"/>
              <a:t>"</a:t>
            </a:r>
            <a:r>
              <a:rPr lang="he-IL" sz="1400" dirty="0"/>
              <a:t> </a:t>
            </a:r>
            <a:r>
              <a:rPr lang="he-IL" sz="1400" b="1" dirty="0"/>
              <a:t>עבאס הגיב בחוזרו על האישור כי הכספים הנורבגיים אינם משמשים למימון התוכנית</a:t>
            </a:r>
            <a:r>
              <a:rPr lang="he-IL" sz="1400" dirty="0"/>
              <a:t>."</a:t>
            </a:r>
          </a:p>
          <a:p>
            <a:pPr rtl="1"/>
            <a:r>
              <a:rPr lang="he-IL" sz="1400" dirty="0"/>
              <a:t>[העיתון הנורבגי 'דאגן', 4/05/2016]</a:t>
            </a:r>
          </a:p>
          <a:p>
            <a:pPr algn="r" rtl="1"/>
            <a:r>
              <a:rPr lang="he-IL" sz="1600" b="1" dirty="0">
                <a:solidFill>
                  <a:srgbClr val="FF0000"/>
                </a:solidFill>
              </a:rPr>
              <a:t>אנגליה:</a:t>
            </a:r>
            <a:endParaRPr lang="he-IL" sz="1400" dirty="0"/>
          </a:p>
          <a:p>
            <a:r>
              <a:rPr lang="en-US" sz="1400" b="1" dirty="0"/>
              <a:t>Andrew Percy, Conservative Party MP:</a:t>
            </a:r>
            <a:r>
              <a:rPr lang="en-US" sz="1400" dirty="0"/>
              <a:t> “British money, we might be able to say, </a:t>
            </a:r>
            <a:r>
              <a:rPr lang="en-US" sz="1400" b="1" dirty="0"/>
              <a:t>is not directly funding individual terrorists in prison</a:t>
            </a:r>
            <a:r>
              <a:rPr lang="en-US" sz="1400" dirty="0"/>
              <a:t>.”</a:t>
            </a:r>
          </a:p>
          <a:p>
            <a:pPr algn="r"/>
            <a:r>
              <a:rPr lang="en-US" sz="1400" dirty="0"/>
              <a:t>[Debate on foreign aid expenditure in House of Commons, Parliamentlive.tv, June 13, 2016]</a:t>
            </a:r>
          </a:p>
          <a:p>
            <a:pPr algn="r" rtl="1"/>
            <a:endParaRPr lang="en-US" sz="1400" dirty="0"/>
          </a:p>
          <a:p>
            <a:pPr algn="r" rtl="1"/>
            <a:r>
              <a:rPr lang="he-IL" sz="1600" b="1" dirty="0">
                <a:solidFill>
                  <a:srgbClr val="FF0000"/>
                </a:solidFill>
              </a:rPr>
              <a:t>דנמרק:</a:t>
            </a:r>
          </a:p>
          <a:p>
            <a:r>
              <a:rPr lang="en-US" sz="1400" b="1" dirty="0"/>
              <a:t>MP Klaus </a:t>
            </a:r>
            <a:r>
              <a:rPr lang="en-US" sz="1400" b="1" dirty="0" err="1"/>
              <a:t>Kvist</a:t>
            </a:r>
            <a:r>
              <a:rPr lang="en-US" sz="1400" b="1" dirty="0"/>
              <a:t> Hansen (Danish People's Party)</a:t>
            </a:r>
            <a:r>
              <a:rPr lang="en-US" sz="1400" dirty="0"/>
              <a:t>: </a:t>
            </a:r>
          </a:p>
          <a:p>
            <a:r>
              <a:rPr lang="en-US" sz="1400" dirty="0"/>
              <a:t>"There is something that puzzles me a bit. That is the [Foreign] Minister's self-confidence when he rejects that Danish aid money may have gone to this [PA] salary program for terrorists [exposed by PMW]...</a:t>
            </a:r>
            <a:r>
              <a:rPr lang="he-IL" sz="1400" dirty="0"/>
              <a:t>"</a:t>
            </a:r>
          </a:p>
          <a:p>
            <a:pPr algn="r"/>
            <a:r>
              <a:rPr lang="en-US" sz="1400" dirty="0"/>
              <a:t>[Open Council with the Danish Foreign Minister, Danish Parliament website, May 17, 2016]</a:t>
            </a:r>
          </a:p>
          <a:p>
            <a:endParaRPr lang="en-US" sz="1400" dirty="0"/>
          </a:p>
        </p:txBody>
      </p:sp>
    </p:spTree>
    <p:extLst>
      <p:ext uri="{BB962C8B-B14F-4D97-AF65-F5344CB8AC3E}">
        <p14:creationId xmlns:p14="http://schemas.microsoft.com/office/powerpoint/2010/main" val="3899005534"/>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457200" y="2590800"/>
            <a:ext cx="8382000" cy="1077218"/>
          </a:xfrm>
          <a:prstGeom prst="rect">
            <a:avLst/>
          </a:prstGeom>
          <a:noFill/>
        </p:spPr>
        <p:txBody>
          <a:bodyPr wrap="square" rtlCol="0">
            <a:spAutoFit/>
          </a:bodyPr>
          <a:lstStyle/>
          <a:p>
            <a:pPr algn="ctr"/>
            <a:r>
              <a:rPr lang="he-IL" sz="3200" b="1" dirty="0"/>
              <a:t>מדינות שבוחנות אפשרות להטיל סנקציות כלכליות </a:t>
            </a:r>
          </a:p>
          <a:p>
            <a:pPr algn="ctr"/>
            <a:r>
              <a:rPr lang="he-IL" sz="3200" b="1" dirty="0"/>
              <a:t>על הרש"פ בגין תשלומים למחבלים </a:t>
            </a:r>
            <a:endParaRPr lang="en-US" sz="3200" b="1" dirty="0"/>
          </a:p>
        </p:txBody>
      </p:sp>
    </p:spTree>
    <p:extLst>
      <p:ext uri="{BB962C8B-B14F-4D97-AF65-F5344CB8AC3E}">
        <p14:creationId xmlns:p14="http://schemas.microsoft.com/office/powerpoint/2010/main" val="43800552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tangle 3"/>
          <p:cNvSpPr/>
          <p:nvPr/>
        </p:nvSpPr>
        <p:spPr>
          <a:xfrm>
            <a:off x="762000" y="1300639"/>
            <a:ext cx="7772400" cy="4185761"/>
          </a:xfrm>
          <a:prstGeom prst="rect">
            <a:avLst/>
          </a:prstGeom>
        </p:spPr>
        <p:txBody>
          <a:bodyPr wrap="square">
            <a:spAutoFit/>
          </a:bodyPr>
          <a:lstStyle/>
          <a:p>
            <a:r>
              <a:rPr lang="en-US" sz="1400" b="1" u="sng" dirty="0"/>
              <a:t>Danish Parliament</a:t>
            </a:r>
            <a:endParaRPr lang="en-US" sz="1400" dirty="0"/>
          </a:p>
          <a:p>
            <a:r>
              <a:rPr lang="en-US" sz="1400" dirty="0"/>
              <a:t/>
            </a:r>
            <a:br>
              <a:rPr lang="en-US" sz="1400" dirty="0"/>
            </a:br>
            <a:r>
              <a:rPr lang="en-US" sz="1400" dirty="0"/>
              <a:t> </a:t>
            </a:r>
            <a:r>
              <a:rPr lang="en-US" sz="1400" b="1" dirty="0"/>
              <a:t>Council question to the Foreign Minister</a:t>
            </a:r>
            <a:r>
              <a:rPr lang="en-US" sz="1400" dirty="0"/>
              <a:t>: </a:t>
            </a:r>
          </a:p>
          <a:p>
            <a:r>
              <a:rPr lang="en-US" sz="1400" dirty="0"/>
              <a:t>"</a:t>
            </a:r>
            <a:r>
              <a:rPr lang="en-US" sz="1400" b="1" dirty="0"/>
              <a:t>What is the Danish position regarding the fact that terror attacks are glorified and that there is a financial reward to the perpetrators of the terror?</a:t>
            </a:r>
            <a:r>
              <a:rPr lang="en-US" sz="1400" dirty="0"/>
              <a:t>“</a:t>
            </a:r>
          </a:p>
          <a:p>
            <a:endParaRPr lang="en-US" sz="1400" dirty="0"/>
          </a:p>
          <a:p>
            <a:r>
              <a:rPr lang="en-US" sz="1400" b="1" dirty="0"/>
              <a:t>MP Klaus </a:t>
            </a:r>
            <a:r>
              <a:rPr lang="en-US" sz="1400" b="1" dirty="0" err="1"/>
              <a:t>Kvist</a:t>
            </a:r>
            <a:r>
              <a:rPr lang="en-US" sz="1400" b="1" dirty="0"/>
              <a:t> Hansen (Danish People's Party)</a:t>
            </a:r>
            <a:r>
              <a:rPr lang="en-US" sz="1400" dirty="0"/>
              <a:t>: </a:t>
            </a:r>
          </a:p>
          <a:p>
            <a:r>
              <a:rPr lang="en-US" sz="1400" dirty="0"/>
              <a:t>"</a:t>
            </a:r>
            <a:r>
              <a:rPr lang="en-US" sz="1400" b="1" dirty="0"/>
              <a:t>There is something that puzzles me a bit. That is the [Foreign] Minister's self-confidence when he rejects that Danish aid money may have gone to this [PA] salary program for terrorists [exposed by PMW]</a:t>
            </a:r>
            <a:r>
              <a:rPr lang="en-US" sz="1400" dirty="0"/>
              <a:t>... I have noticed that, often, when funds are misused, then everyone is busy saying that 'our specific donation is going to the right purpose'... But the money is coming from somewhere. So I'm asking, would the minister consider talking to all the other donors [countries] in order to at least take joint action to stop this?" </a:t>
            </a:r>
          </a:p>
          <a:p>
            <a:endParaRPr lang="en-US" sz="1400" dirty="0"/>
          </a:p>
          <a:p>
            <a:r>
              <a:rPr lang="en-US" sz="1400" b="1" dirty="0"/>
              <a:t>Foreign Minister </a:t>
            </a:r>
            <a:r>
              <a:rPr lang="en-US" sz="1400" b="1" dirty="0" err="1"/>
              <a:t>Kristian</a:t>
            </a:r>
            <a:r>
              <a:rPr lang="en-US" sz="1400" b="1" dirty="0"/>
              <a:t> Jensen</a:t>
            </a:r>
            <a:r>
              <a:rPr lang="en-US" sz="1400" dirty="0"/>
              <a:t>: </a:t>
            </a:r>
          </a:p>
          <a:p>
            <a:r>
              <a:rPr lang="en-US" sz="1400" dirty="0"/>
              <a:t>"Yes, I will consider it. </a:t>
            </a:r>
            <a:r>
              <a:rPr lang="en-US" sz="1400" b="1" dirty="0"/>
              <a:t>I'm not interested in seeing funds going in the wrong direction</a:t>
            </a:r>
            <a:r>
              <a:rPr lang="en-US" sz="1400" dirty="0"/>
              <a:t>. If we can do a better job together by joining forces, then I think that is worth considering... I think this is a constructive suggestion and I will try to see if we can create support for it."</a:t>
            </a:r>
          </a:p>
          <a:p>
            <a:pPr algn="r"/>
            <a:r>
              <a:rPr lang="en-US" sz="1400" dirty="0"/>
              <a:t>[Open Council with the Danish Foreign Minister, Danish Parliament website, May 17, 2016]</a:t>
            </a:r>
          </a:p>
        </p:txBody>
      </p:sp>
      <p:sp>
        <p:nvSpPr>
          <p:cNvPr id="5" name="TextBox 4"/>
          <p:cNvSpPr txBox="1"/>
          <p:nvPr/>
        </p:nvSpPr>
        <p:spPr>
          <a:xfrm>
            <a:off x="914400" y="605135"/>
            <a:ext cx="7543800" cy="461665"/>
          </a:xfrm>
          <a:prstGeom prst="rect">
            <a:avLst/>
          </a:prstGeom>
          <a:noFill/>
        </p:spPr>
        <p:txBody>
          <a:bodyPr wrap="square" rtlCol="0">
            <a:spAutoFit/>
          </a:bodyPr>
          <a:lstStyle/>
          <a:p>
            <a:pPr algn="ctr"/>
            <a:r>
              <a:rPr lang="he-IL" sz="2400" b="1" dirty="0"/>
              <a:t>דיון בפרלמנט הדני עם שר החוץ לגבי תכנית המשכורות</a:t>
            </a:r>
            <a:endParaRPr lang="en-US" sz="2400" b="1" dirty="0"/>
          </a:p>
        </p:txBody>
      </p:sp>
    </p:spTree>
    <p:extLst>
      <p:ext uri="{BB962C8B-B14F-4D97-AF65-F5344CB8AC3E}">
        <p14:creationId xmlns:p14="http://schemas.microsoft.com/office/powerpoint/2010/main" val="400373686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dutch parliament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2312" y="1524000"/>
            <a:ext cx="2771775" cy="131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685800" y="2895600"/>
            <a:ext cx="7924800" cy="2862322"/>
          </a:xfrm>
          <a:prstGeom prst="rect">
            <a:avLst/>
          </a:prstGeom>
        </p:spPr>
        <p:txBody>
          <a:bodyPr wrap="square">
            <a:spAutoFit/>
          </a:bodyPr>
          <a:lstStyle/>
          <a:p>
            <a:r>
              <a:rPr lang="en-US" dirty="0"/>
              <a:t>"The Palestinian Authority since 2011 transfers money to convicted Palestinians, including terrorists in Israeli prisons… the Palestinian Authority has transferred only responsibility for these payments to the PLO and this continues to fund policies; </a:t>
            </a:r>
          </a:p>
          <a:p>
            <a:r>
              <a:rPr lang="en-US" dirty="0"/>
              <a:t>[Dutch Parliament] calls on the Government, within the EU, if necessary by leading like-minded countries to make every effort that there be financial consequences </a:t>
            </a:r>
            <a:r>
              <a:rPr lang="en-US" b="1" dirty="0"/>
              <a:t>if the Palestinian Authority continues to finance the implementation of these payments to the PLO</a:t>
            </a:r>
            <a:r>
              <a:rPr lang="en-US" dirty="0"/>
              <a:t>…" </a:t>
            </a:r>
          </a:p>
          <a:p>
            <a:pPr algn="r"/>
            <a:r>
              <a:rPr lang="en-US" dirty="0"/>
              <a:t>[Motion submitted to Dutch Parliament, June 9, 2016,</a:t>
            </a:r>
            <a:br>
              <a:rPr lang="en-US" dirty="0"/>
            </a:br>
            <a:r>
              <a:rPr lang="en-US" dirty="0"/>
              <a:t>by members </a:t>
            </a:r>
            <a:r>
              <a:rPr lang="en-US" dirty="0" err="1"/>
              <a:t>Voordewind</a:t>
            </a:r>
            <a:r>
              <a:rPr lang="en-US" dirty="0"/>
              <a:t>, De </a:t>
            </a:r>
            <a:r>
              <a:rPr lang="en-US" dirty="0" err="1"/>
              <a:t>Roon</a:t>
            </a:r>
            <a:r>
              <a:rPr lang="en-US" dirty="0"/>
              <a:t>, Van der </a:t>
            </a:r>
            <a:r>
              <a:rPr lang="en-US" dirty="0" err="1"/>
              <a:t>Staaij</a:t>
            </a:r>
            <a:r>
              <a:rPr lang="en-US" dirty="0"/>
              <a:t>, and Knops]</a:t>
            </a:r>
          </a:p>
        </p:txBody>
      </p:sp>
      <p:sp>
        <p:nvSpPr>
          <p:cNvPr id="5" name="Rectangle 4"/>
          <p:cNvSpPr/>
          <p:nvPr/>
        </p:nvSpPr>
        <p:spPr>
          <a:xfrm>
            <a:off x="1447800" y="533400"/>
            <a:ext cx="6400800" cy="923330"/>
          </a:xfrm>
          <a:prstGeom prst="rect">
            <a:avLst/>
          </a:prstGeom>
        </p:spPr>
        <p:txBody>
          <a:bodyPr wrap="square">
            <a:spAutoFit/>
          </a:bodyPr>
          <a:lstStyle/>
          <a:p>
            <a:pPr algn="ctr"/>
            <a:r>
              <a:rPr lang="he-IL" b="1" dirty="0"/>
              <a:t>זמן קצר לאחר פרסום הדו"ח של "מבט לתקשורת פלסטינית," </a:t>
            </a:r>
          </a:p>
          <a:p>
            <a:pPr algn="ctr"/>
            <a:r>
              <a:rPr lang="he-IL" b="1" dirty="0"/>
              <a:t>אישר הפרלמנט של הולנד הצעה שדורשת כי יהיו "השלכות כלכליות" באירופה אם </a:t>
            </a:r>
            <a:r>
              <a:rPr lang="he-IL" b="1" dirty="0" err="1"/>
              <a:t>הרש''פ</a:t>
            </a:r>
            <a:r>
              <a:rPr lang="he-IL" b="1" dirty="0"/>
              <a:t> תמשיך לממן משכורות למחבלים</a:t>
            </a:r>
            <a:endParaRPr lang="en-US" b="1" dirty="0"/>
          </a:p>
        </p:txBody>
      </p:sp>
    </p:spTree>
    <p:extLst>
      <p:ext uri="{BB962C8B-B14F-4D97-AF65-F5344CB8AC3E}">
        <p14:creationId xmlns:p14="http://schemas.microsoft.com/office/powerpoint/2010/main" val="137606870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1600" y="3124200"/>
            <a:ext cx="3733800" cy="1143000"/>
          </a:xfrm>
        </p:spPr>
        <p:txBody>
          <a:bodyPr/>
          <a:lstStyle/>
          <a:p>
            <a:pPr algn="r"/>
            <a:r>
              <a:rPr lang="he-IL" sz="2400" dirty="0">
                <a:solidFill>
                  <a:srgbClr val="0000FF"/>
                </a:solidFill>
              </a:rPr>
              <a:t>"אפילו אם יהיה עליי לעזוב את תפקידי, לא אוותר על משכורתו של שהיד </a:t>
            </a:r>
            <a:r>
              <a:rPr lang="he-IL" sz="2400">
                <a:solidFill>
                  <a:srgbClr val="0000FF"/>
                </a:solidFill>
              </a:rPr>
              <a:t>או אסיר...</a:t>
            </a:r>
            <a:r>
              <a:rPr lang="en-US" sz="2400">
                <a:solidFill>
                  <a:srgbClr val="0000FF"/>
                </a:solidFill>
              </a:rPr>
              <a:t>"</a:t>
            </a:r>
            <a:r>
              <a:rPr lang="en-US" sz="1800" dirty="0"/>
              <a:t/>
            </a:r>
            <a:br>
              <a:rPr lang="en-US" sz="1800" dirty="0"/>
            </a:br>
            <a:r>
              <a:rPr lang="en-US" sz="1800" dirty="0"/>
              <a:t/>
            </a:r>
            <a:br>
              <a:rPr lang="en-US" sz="1800" dirty="0"/>
            </a:br>
            <a:r>
              <a:rPr lang="he-IL" sz="1800" dirty="0">
                <a:solidFill>
                  <a:srgbClr val="0000FF"/>
                </a:solidFill>
              </a:rPr>
              <a:t>הנשיא מחמוד עבאס "אבו מאזן"</a:t>
            </a:r>
            <a:r>
              <a:rPr lang="en-US" sz="1800" dirty="0">
                <a:solidFill>
                  <a:srgbClr val="0000FF"/>
                </a:solidFill>
              </a:rPr>
              <a:t/>
            </a:r>
            <a:br>
              <a:rPr lang="en-US" sz="1800" dirty="0">
                <a:solidFill>
                  <a:srgbClr val="0000FF"/>
                </a:solidFill>
              </a:rPr>
            </a:br>
            <a:endParaRPr lang="en-US" sz="1800"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57200" y="1295400"/>
            <a:ext cx="4739951" cy="4114800"/>
          </a:xfrm>
          <a:prstGeom prst="rect">
            <a:avLst/>
          </a:prstGeom>
        </p:spPr>
      </p:pic>
      <p:sp>
        <p:nvSpPr>
          <p:cNvPr id="5" name="Rectangle 4"/>
          <p:cNvSpPr/>
          <p:nvPr/>
        </p:nvSpPr>
        <p:spPr>
          <a:xfrm>
            <a:off x="609600" y="467380"/>
            <a:ext cx="8262151" cy="523220"/>
          </a:xfrm>
          <a:prstGeom prst="rect">
            <a:avLst/>
          </a:prstGeom>
        </p:spPr>
        <p:txBody>
          <a:bodyPr wrap="square">
            <a:spAutoFit/>
          </a:bodyPr>
          <a:lstStyle/>
          <a:p>
            <a:pPr algn="ctr" rtl="1"/>
            <a:r>
              <a:rPr lang="he-IL" sz="2800" b="1" dirty="0">
                <a:solidFill>
                  <a:srgbClr val="0000FF"/>
                </a:solidFill>
              </a:rPr>
              <a:t>תגובת עבאס לדרישות להפסיק את התשלומים</a:t>
            </a:r>
            <a:endParaRPr lang="en-US" sz="2800" b="1" dirty="0"/>
          </a:p>
        </p:txBody>
      </p:sp>
      <p:sp>
        <p:nvSpPr>
          <p:cNvPr id="6" name="Rectangle 5"/>
          <p:cNvSpPr/>
          <p:nvPr/>
        </p:nvSpPr>
        <p:spPr>
          <a:xfrm>
            <a:off x="990600" y="5486400"/>
            <a:ext cx="8001000" cy="584775"/>
          </a:xfrm>
          <a:prstGeom prst="rect">
            <a:avLst/>
          </a:prstGeom>
        </p:spPr>
        <p:txBody>
          <a:bodyPr wrap="square">
            <a:spAutoFit/>
          </a:bodyPr>
          <a:lstStyle/>
          <a:p>
            <a:pPr rtl="1"/>
            <a:r>
              <a:rPr lang="he-IL" sz="1600" dirty="0"/>
              <a:t>[לשכת ההסברה של נציבות הגיוס והארגון של תנועת פת"ח, </a:t>
            </a:r>
          </a:p>
          <a:p>
            <a:pPr rtl="1"/>
            <a:r>
              <a:rPr lang="he-IL" sz="1600" dirty="0"/>
              <a:t>עמוד </a:t>
            </a:r>
            <a:r>
              <a:rPr lang="he-IL" sz="1600" dirty="0" err="1"/>
              <a:t>הפייסבוק</a:t>
            </a:r>
            <a:r>
              <a:rPr lang="he-IL" sz="1600" dirty="0"/>
              <a:t> הרשמי של תנועת פת"ח, 02/07/2017]</a:t>
            </a:r>
            <a:r>
              <a:rPr lang="en-US" sz="1600" dirty="0"/>
              <a:t> </a:t>
            </a:r>
            <a:endParaRPr lang="en-US" dirty="0"/>
          </a:p>
        </p:txBody>
      </p:sp>
    </p:spTree>
    <p:extLst>
      <p:ext uri="{BB962C8B-B14F-4D97-AF65-F5344CB8AC3E}">
        <p14:creationId xmlns:p14="http://schemas.microsoft.com/office/powerpoint/2010/main" val="3561494161"/>
      </p:ext>
    </p:extLst>
  </p:cSld>
  <p:clrMapOvr>
    <a:masterClrMapping/>
  </p:clrMapOvr>
  <p:transition/>
</p:sld>
</file>

<file path=ppt/theme/theme1.xml><?xml version="1.0" encoding="utf-8"?>
<a:theme xmlns:a="http://schemas.openxmlformats.org/drawingml/2006/main" name="PMW Logo">
  <a:themeElements>
    <a:clrScheme name="">
      <a:dk1>
        <a:srgbClr val="000000"/>
      </a:dk1>
      <a:lt1>
        <a:srgbClr val="FFFFFF"/>
      </a:lt1>
      <a:dk2>
        <a:srgbClr val="000000"/>
      </a:dk2>
      <a:lt2>
        <a:srgbClr val="808080"/>
      </a:lt2>
      <a:accent1>
        <a:srgbClr val="00CC99"/>
      </a:accent1>
      <a:accent2>
        <a:srgbClr val="33CCCC"/>
      </a:accent2>
      <a:accent3>
        <a:srgbClr val="FFFFFF"/>
      </a:accent3>
      <a:accent4>
        <a:srgbClr val="000000"/>
      </a:accent4>
      <a:accent5>
        <a:srgbClr val="AAE2CA"/>
      </a:accent5>
      <a:accent6>
        <a:srgbClr val="2DB9B9"/>
      </a:accent6>
      <a:hlink>
        <a:srgbClr val="CCCCFF"/>
      </a:hlink>
      <a:folHlink>
        <a:srgbClr val="B2B2B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he-IL" altLang="en-US" sz="4000" b="1" i="1" u="none" strike="noStrike" cap="none" normalizeH="0" baseline="0" smtClean="0">
            <a:ln>
              <a:noFill/>
            </a:ln>
            <a:solidFill>
              <a:schemeClr val="tx2"/>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he-IL" altLang="en-US" sz="4000" b="1" i="1" u="none" strike="noStrike" cap="none" normalizeH="0" baseline="0" smtClean="0">
            <a:ln>
              <a:noFill/>
            </a:ln>
            <a:solidFill>
              <a:schemeClr val="tx2"/>
            </a:solidFill>
            <a:effectLst/>
            <a:latin typeface="Arial" pitchFamily="34" charset="0"/>
            <a:cs typeface="Arial" pitchFamily="34" charset="0"/>
          </a:defRPr>
        </a:defPPr>
      </a:lstStyle>
    </a:lnDef>
  </a:objectDefaults>
  <a:extraClrSchemeLst>
    <a:extraClrScheme>
      <a:clrScheme name="PMW Log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MW Log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MW Log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MW Log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MW Log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MW Log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MW Log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FB390FE-8EAA-4099-845F-63D89799E2C0}"/>
</file>

<file path=customXml/itemProps2.xml><?xml version="1.0" encoding="utf-8"?>
<ds:datastoreItem xmlns:ds="http://schemas.openxmlformats.org/officeDocument/2006/customXml" ds:itemID="{75EF24B2-FC8E-410B-8E15-8C3DC86B3839}"/>
</file>

<file path=customXml/itemProps3.xml><?xml version="1.0" encoding="utf-8"?>
<ds:datastoreItem xmlns:ds="http://schemas.openxmlformats.org/officeDocument/2006/customXml" ds:itemID="{F18EC903-9725-4BE0-9DD9-1208F6F97492}"/>
</file>

<file path=docProps/app.xml><?xml version="1.0" encoding="utf-8"?>
<Properties xmlns="http://schemas.openxmlformats.org/officeDocument/2006/extended-properties" xmlns:vt="http://schemas.openxmlformats.org/officeDocument/2006/docPropsVTypes">
  <TotalTime>141183</TotalTime>
  <Words>1155</Words>
  <Application>Microsoft Office PowerPoint</Application>
  <PresentationFormat>‫הצגה על המסך (4:3)</PresentationFormat>
  <Paragraphs>157</Paragraphs>
  <Slides>23</Slides>
  <Notes>2</Notes>
  <HiddenSlides>4</HiddenSlides>
  <MMClips>0</MMClips>
  <ScaleCrop>false</ScaleCrop>
  <HeadingPairs>
    <vt:vector size="6" baseType="variant">
      <vt:variant>
        <vt:lpstr>גופנים בשימוש</vt:lpstr>
      </vt:variant>
      <vt:variant>
        <vt:i4>3</vt:i4>
      </vt:variant>
      <vt:variant>
        <vt:lpstr>ערכת נושא</vt:lpstr>
      </vt:variant>
      <vt:variant>
        <vt:i4>1</vt:i4>
      </vt:variant>
      <vt:variant>
        <vt:lpstr>כותרות שקופיות</vt:lpstr>
      </vt:variant>
      <vt:variant>
        <vt:i4>23</vt:i4>
      </vt:variant>
    </vt:vector>
  </HeadingPairs>
  <TitlesOfParts>
    <vt:vector size="27" baseType="lpstr">
      <vt:lpstr>Arial</vt:lpstr>
      <vt:lpstr>Calibri</vt:lpstr>
      <vt:lpstr>Times New Roman</vt:lpstr>
      <vt:lpstr>PMW Logo</vt:lpstr>
      <vt:lpstr> תשלומי משכורות למחבלים ולמשפחותיהם ע"י הרשות הפלסטינית</vt:lpstr>
      <vt:lpstr>מצגת של PowerPoint</vt:lpstr>
      <vt:lpstr>מצגת של PowerPoint</vt:lpstr>
      <vt:lpstr> מחבלים מציינים את תשלומי הרש"פ כמניע לתכנון וביצוע פיגועים</vt:lpstr>
      <vt:lpstr>מצגת של PowerPoint</vt:lpstr>
      <vt:lpstr>מצגת של PowerPoint</vt:lpstr>
      <vt:lpstr>שלוש קטגוריות של מקבלי תשלומים</vt:lpstr>
      <vt:lpstr>תשלומים לאסירים בכלא</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"אפילו אם יהיה עליי לעזוב את תפקידי, לא אוותר על משכורתו של שהיד או אסיר..."  הנשיא מחמוד עבאס "אבו מאזן" </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Itamar</dc:creator>
  <cp:lastModifiedBy>ראדה חסייסי</cp:lastModifiedBy>
  <cp:revision>2126</cp:revision>
  <dcterms:created xsi:type="dcterms:W3CDTF">2010-10-14T11:43:00Z</dcterms:created>
  <dcterms:modified xsi:type="dcterms:W3CDTF">2017-12-05T09:53:07Z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2022857</vt:r8>
  </property>
</Properties>
</file>