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f" ContentType="image/tiff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drawings/drawing1.xml" ContentType="application/vnd.openxmlformats-officedocument.drawingml.chartshapes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tl="1" saveSubsetFonts="1">
  <p:sldMasterIdLst>
    <p:sldMasterId id="2147483648" r:id="rId5"/>
  </p:sldMasterIdLst>
  <p:notesMasterIdLst>
    <p:notesMasterId r:id="rId18"/>
  </p:notesMasterIdLst>
  <p:sldIdLst>
    <p:sldId id="515" r:id="rId6"/>
    <p:sldId id="707" r:id="rId7"/>
    <p:sldId id="708" r:id="rId8"/>
    <p:sldId id="709" r:id="rId9"/>
    <p:sldId id="711" r:id="rId10"/>
    <p:sldId id="676" r:id="rId11"/>
    <p:sldId id="712" r:id="rId12"/>
    <p:sldId id="715" r:id="rId13"/>
    <p:sldId id="716" r:id="rId14"/>
    <p:sldId id="718" r:id="rId15"/>
    <p:sldId id="714" r:id="rId16"/>
    <p:sldId id="719" r:id="rId17"/>
  </p:sldIdLst>
  <p:sldSz cx="9144000" cy="6858000" type="screen4x3"/>
  <p:notesSz cx="6819900" cy="9918700"/>
  <p:defaultTextStyle>
    <a:defPPr>
      <a:defRPr lang="he-IL"/>
    </a:defPPr>
    <a:lvl1pPr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r" defTabSz="914400" rtl="1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r" defTabSz="914400" rtl="1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r" defTabSz="914400" rtl="1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r" defTabSz="914400" rtl="1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00"/>
    <a:srgbClr val="FFFFFF"/>
    <a:srgbClr val="293A44"/>
    <a:srgbClr val="203856"/>
    <a:srgbClr val="EAEA42"/>
    <a:srgbClr val="000000"/>
    <a:srgbClr val="FF99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סגנון ביניים 2 - הדגשה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46F890A9-2807-4EBB-B81D-B2AA78EC7F39}" styleName="סגנון כהה 2 - הדגשה 5/הדגשה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91EBBBCC-DAD2-459C-BE2E-F6DE35CF9A28}" styleName="סגנון כהה 2 - הדגשה 3/הדגשה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00A15C55-8517-42AA-B614-E9B94910E393}" styleName="סגנון ביניים 2 - הדגשה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סגנון ביניים 2 - הדגשה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69012ECD-51FC-41F1-AA8D-1B2483CD663E}" styleName="סגנון בהיר 2 - הדגשה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B301B821-A1FF-4177-AEE7-76D212191A09}" styleName="סגנון ביניים 1 - הדגשה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93296810-A885-4BE3-A3E7-6D5BEEA58F35}" styleName="סגנון ביניים 2 - הדגשה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F5AB1C69-6EDB-4FF4-983F-18BD219EF322}" styleName="סגנון ביניים 2 - הדגשה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1E4AEA4-8DFA-4A89-87EB-49C32662AFE0}" styleName="סגנון ביניים 2 - הדגשה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סגנון ביניים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940675A-B579-460E-94D1-54222C63F5DA}" styleName="ללא סגנון, רשת טבלה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4872" autoAdjust="0"/>
    <p:restoredTop sz="95507" autoAdjust="0"/>
  </p:normalViewPr>
  <p:slideViewPr>
    <p:cSldViewPr showGuides="1">
      <p:cViewPr varScale="1">
        <p:scale>
          <a:sx n="116" d="100"/>
          <a:sy n="116" d="100"/>
        </p:scale>
        <p:origin x="1494" y="11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2214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10" d="100"/>
        <a:sy n="11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1.xml"/><Relationship Id="rId15" Type="http://schemas.openxmlformats.org/officeDocument/2006/relationships/slide" Target="slides/slide10.xml"/><Relationship Id="rId10" Type="http://schemas.openxmlformats.org/officeDocument/2006/relationships/slide" Target="slides/slide5.xml"/><Relationship Id="rId19" Type="http://schemas.openxmlformats.org/officeDocument/2006/relationships/presProps" Target="presProps.xml"/><Relationship Id="rId4" Type="http://schemas.openxmlformats.org/officeDocument/2006/relationships/customXml" Target="../customXml/item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\\localhost\Users\admin\Dropbox\MOT%202030%20plan\data\CBS%20data%20sum.xlsx" TargetMode="External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chartUserShapes" Target="../drawings/drawing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3"/>
    </mc:Choice>
    <mc:Fallback>
      <c:style val="3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200" b="1" i="0" u="none" strike="noStrike" kern="1200" spc="100" baseline="0">
                <a:solidFill>
                  <a:schemeClr val="lt1">
                    <a:lumMod val="95000"/>
                  </a:schemeClr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pPr>
            <a:r>
              <a:rPr lang="en-US" sz="1200"/>
              <a:t>Annual Vkm 2000-2015 and 2030</a:t>
            </a:r>
            <a:r>
              <a:rPr lang="en-US" sz="1200" baseline="0"/>
              <a:t> forecasts</a:t>
            </a:r>
            <a:endParaRPr lang="en-US" sz="1200"/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1" i="0" u="none" strike="noStrike" kern="1200" spc="100" baseline="0">
              <a:solidFill>
                <a:schemeClr val="lt1">
                  <a:lumMod val="95000"/>
                </a:schemeClr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+mn-lt"/>
              <a:ea typeface="+mn-ea"/>
              <a:cs typeface="+mn-cs"/>
            </a:defRPr>
          </a:pPr>
          <a:endParaRPr lang="he-IL"/>
        </a:p>
      </c:txPr>
    </c:title>
    <c:autoTitleDeleted val="0"/>
    <c:plotArea>
      <c:layout/>
      <c:scatterChart>
        <c:scatterStyle val="smoothMarker"/>
        <c:varyColors val="0"/>
        <c:ser>
          <c:idx val="0"/>
          <c:order val="0"/>
          <c:tx>
            <c:strRef>
              <c:f>Vkm!$R$26</c:f>
              <c:strCache>
                <c:ptCount val="1"/>
                <c:pt idx="0">
                  <c:v>Vkm (Moderate growth)</c:v>
                </c:pt>
              </c:strCache>
            </c:strRef>
          </c:tx>
          <c:spPr>
            <a:ln w="9525" cap="rnd">
              <a:solidFill>
                <a:schemeClr val="accent1">
                  <a:shade val="58000"/>
                </a:schemeClr>
              </a:solidFill>
              <a:round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marker>
            <c:symbol val="circle"/>
            <c:size val="6"/>
            <c:spPr>
              <a:gradFill rotWithShape="1">
                <a:gsLst>
                  <a:gs pos="0">
                    <a:schemeClr val="accent1">
                      <a:shade val="76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shade val="76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shade val="76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 w="9525" cap="rnd">
                <a:solidFill>
                  <a:schemeClr val="accent1">
                    <a:shade val="76000"/>
                  </a:schemeClr>
                </a:solidFill>
                <a:round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>
                <a:bevelT w="63500" h="25400"/>
              </a:sp3d>
            </c:spPr>
          </c:marker>
          <c:dLbls>
            <c:dLbl>
              <c:idx val="0"/>
              <c:layout>
                <c:manualLayout>
                  <c:x val="-1.24943945574255E-17"/>
                  <c:y val="2.301810719319960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0-EBAB-482E-9955-2419C5DF42A2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0"/>
              <c:layout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EBAB-482E-9955-2419C5DF42A2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0" i="0" u="none" strike="noStrike" kern="1200" baseline="0">
                    <a:solidFill>
                      <a:schemeClr val="lt1">
                        <a:lumMod val="7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he-IL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lt1">
                          <a:lumMod val="95000"/>
                          <a:alpha val="54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xVal>
            <c:numRef>
              <c:f>Vkm!$Q$27:$Q$57</c:f>
              <c:numCache>
                <c:formatCode>0\ \ \ </c:formatCode>
                <c:ptCount val="31"/>
                <c:pt idx="0">
                  <c:v>2000</c:v>
                </c:pt>
                <c:pt idx="1">
                  <c:v>2001</c:v>
                </c:pt>
                <c:pt idx="2">
                  <c:v>2002</c:v>
                </c:pt>
                <c:pt idx="3">
                  <c:v>2003</c:v>
                </c:pt>
                <c:pt idx="4">
                  <c:v>2004</c:v>
                </c:pt>
                <c:pt idx="5">
                  <c:v>2005</c:v>
                </c:pt>
                <c:pt idx="6">
                  <c:v>2006</c:v>
                </c:pt>
                <c:pt idx="7">
                  <c:v>2007</c:v>
                </c:pt>
                <c:pt idx="8">
                  <c:v>2008</c:v>
                </c:pt>
                <c:pt idx="9">
                  <c:v>2009</c:v>
                </c:pt>
                <c:pt idx="10">
                  <c:v>2010</c:v>
                </c:pt>
                <c:pt idx="11">
                  <c:v>2011</c:v>
                </c:pt>
                <c:pt idx="12">
                  <c:v>2012</c:v>
                </c:pt>
                <c:pt idx="13">
                  <c:v>2013</c:v>
                </c:pt>
                <c:pt idx="14">
                  <c:v>2014</c:v>
                </c:pt>
                <c:pt idx="15">
                  <c:v>2015</c:v>
                </c:pt>
                <c:pt idx="16" formatCode="General">
                  <c:v>2016</c:v>
                </c:pt>
                <c:pt idx="17" formatCode="General">
                  <c:v>2017</c:v>
                </c:pt>
                <c:pt idx="18" formatCode="General">
                  <c:v>2018</c:v>
                </c:pt>
                <c:pt idx="19" formatCode="General">
                  <c:v>2019</c:v>
                </c:pt>
                <c:pt idx="20" formatCode="General">
                  <c:v>2020</c:v>
                </c:pt>
                <c:pt idx="21" formatCode="General">
                  <c:v>2021</c:v>
                </c:pt>
                <c:pt idx="22" formatCode="General">
                  <c:v>2022</c:v>
                </c:pt>
                <c:pt idx="23" formatCode="General">
                  <c:v>2023</c:v>
                </c:pt>
                <c:pt idx="24" formatCode="General">
                  <c:v>2024</c:v>
                </c:pt>
                <c:pt idx="25" formatCode="General">
                  <c:v>2025</c:v>
                </c:pt>
                <c:pt idx="26" formatCode="General">
                  <c:v>2026</c:v>
                </c:pt>
                <c:pt idx="27" formatCode="General">
                  <c:v>2027</c:v>
                </c:pt>
                <c:pt idx="28" formatCode="General">
                  <c:v>2028</c:v>
                </c:pt>
                <c:pt idx="29" formatCode="General">
                  <c:v>2029</c:v>
                </c:pt>
                <c:pt idx="30" formatCode="General">
                  <c:v>2030</c:v>
                </c:pt>
              </c:numCache>
            </c:numRef>
          </c:xVal>
          <c:yVal>
            <c:numRef>
              <c:f>Vkm!$R$27:$R$57</c:f>
              <c:numCache>
                <c:formatCode>#,##0\ \ ;\-#,##0\ \ </c:formatCode>
                <c:ptCount val="31"/>
                <c:pt idx="0">
                  <c:v>36482</c:v>
                </c:pt>
                <c:pt idx="1">
                  <c:v>37658</c:v>
                </c:pt>
                <c:pt idx="2" formatCode="#,##0\ \ ;\-#,##0\ \ ;0\ \ ;@\ \ ">
                  <c:v>37960</c:v>
                </c:pt>
                <c:pt idx="3" formatCode="#,##0\ \ ;\-#,##0\ \ ;0\ \ ;@\ \ ">
                  <c:v>38944</c:v>
                </c:pt>
                <c:pt idx="4" formatCode="#,##0\ \ ;\-#,##0\ \ ;0\ \ ;@\ \ ">
                  <c:v>39869</c:v>
                </c:pt>
                <c:pt idx="5" formatCode="#,##0\ \ ;\-#,##0\ \ ;0\ \ ;@\ \ ">
                  <c:v>41729</c:v>
                </c:pt>
                <c:pt idx="6" formatCode="#,##0\ \ ;\-#,##0\ \ ;0\ \ ;@\ \ ">
                  <c:v>43242</c:v>
                </c:pt>
                <c:pt idx="7">
                  <c:v>44996</c:v>
                </c:pt>
                <c:pt idx="8" formatCode="#,##0\ \ ;\-#,##0\ \ ;0\ \ ;@\ \ ">
                  <c:v>47169</c:v>
                </c:pt>
                <c:pt idx="9" formatCode="#,##0\ \ ;\-#,##0\ \ ;0\ \ ;@\ \ ">
                  <c:v>48770</c:v>
                </c:pt>
                <c:pt idx="10" formatCode="#,##0\ \ ;\-#,##0\ \ ;0\ \ ;@\ \ ">
                  <c:v>49870</c:v>
                </c:pt>
                <c:pt idx="11" formatCode="&quot;(6)&quot;#,##0\ \ ;\-#,##0\ \ ">
                  <c:v>50576</c:v>
                </c:pt>
                <c:pt idx="12">
                  <c:v>50107</c:v>
                </c:pt>
                <c:pt idx="13">
                  <c:v>51207</c:v>
                </c:pt>
                <c:pt idx="14">
                  <c:v>52400</c:v>
                </c:pt>
                <c:pt idx="15">
                  <c:v>54820</c:v>
                </c:pt>
                <c:pt idx="16">
                  <c:v>56328.699438420263</c:v>
                </c:pt>
                <c:pt idx="17">
                  <c:v>57878.919745054503</c:v>
                </c:pt>
                <c:pt idx="18">
                  <c:v>59471.803614367433</c:v>
                </c:pt>
                <c:pt idx="19">
                  <c:v>61108.525188880973</c:v>
                </c:pt>
                <c:pt idx="20">
                  <c:v>62790.290924654983</c:v>
                </c:pt>
                <c:pt idx="21">
                  <c:v>63669.354997600683</c:v>
                </c:pt>
                <c:pt idx="22">
                  <c:v>64560.725967566454</c:v>
                </c:pt>
                <c:pt idx="23">
                  <c:v>65464.576131113034</c:v>
                </c:pt>
                <c:pt idx="24">
                  <c:v>66381.080196948606</c:v>
                </c:pt>
                <c:pt idx="25">
                  <c:v>67310.415319705906</c:v>
                </c:pt>
                <c:pt idx="26">
                  <c:v>67781.588226943844</c:v>
                </c:pt>
                <c:pt idx="27">
                  <c:v>68256.059344532434</c:v>
                </c:pt>
                <c:pt idx="28">
                  <c:v>68733.851759944198</c:v>
                </c:pt>
                <c:pt idx="29">
                  <c:v>69214.988722263777</c:v>
                </c:pt>
                <c:pt idx="30">
                  <c:v>69699.493643318376</c:v>
                </c:pt>
              </c:numCache>
            </c:numRef>
          </c:yVal>
          <c:smooth val="1"/>
          <c:extLst xmlns:c16r2="http://schemas.microsoft.com/office/drawing/2015/06/chart">
            <c:ext xmlns:c16="http://schemas.microsoft.com/office/drawing/2014/chart" uri="{C3380CC4-5D6E-409C-BE32-E72D297353CC}">
              <c16:uniqueId val="{00000002-EBAB-482E-9955-2419C5DF42A2}"/>
            </c:ext>
          </c:extLst>
        </c:ser>
        <c:ser>
          <c:idx val="1"/>
          <c:order val="1"/>
          <c:tx>
            <c:strRef>
              <c:f>Vkm!$S$26</c:f>
              <c:strCache>
                <c:ptCount val="1"/>
                <c:pt idx="0">
                  <c:v>Vkm (Low growth)</c:v>
                </c:pt>
              </c:strCache>
            </c:strRef>
          </c:tx>
          <c:spPr>
            <a:ln w="9525" cap="rnd">
              <a:solidFill>
                <a:schemeClr val="accent1">
                  <a:shade val="86000"/>
                </a:schemeClr>
              </a:solidFill>
              <a:round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marker>
            <c:symbol val="circle"/>
            <c:size val="6"/>
            <c:spPr>
              <a:gradFill rotWithShape="1">
                <a:gsLst>
                  <a:gs pos="0">
                    <a:schemeClr val="accent1">
                      <a:tint val="77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tint val="77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tint val="77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 w="9525" cap="rnd">
                <a:solidFill>
                  <a:schemeClr val="accent1">
                    <a:tint val="77000"/>
                  </a:schemeClr>
                </a:solidFill>
                <a:round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>
                <a:bevelT w="63500" h="25400"/>
              </a:sp3d>
            </c:spPr>
          </c:marker>
          <c:dLbls>
            <c:dLbl>
              <c:idx val="15"/>
              <c:layout>
                <c:manualLayout>
                  <c:x val="-1.49934466724852E-2"/>
                  <c:y val="3.766599358887220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EBAB-482E-9955-2419C5DF42A2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0"/>
              <c:layout>
                <c:manualLayout>
                  <c:x val="0"/>
                  <c:y val="-3.1388327990726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4-EBAB-482E-9955-2419C5DF42A2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chemeClr val="lt1">
                        <a:lumMod val="7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he-IL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lt1">
                          <a:lumMod val="95000"/>
                          <a:alpha val="54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xVal>
            <c:numRef>
              <c:f>Vkm!$Q$27:$Q$57</c:f>
              <c:numCache>
                <c:formatCode>0\ \ \ </c:formatCode>
                <c:ptCount val="31"/>
                <c:pt idx="0">
                  <c:v>2000</c:v>
                </c:pt>
                <c:pt idx="1">
                  <c:v>2001</c:v>
                </c:pt>
                <c:pt idx="2">
                  <c:v>2002</c:v>
                </c:pt>
                <c:pt idx="3">
                  <c:v>2003</c:v>
                </c:pt>
                <c:pt idx="4">
                  <c:v>2004</c:v>
                </c:pt>
                <c:pt idx="5">
                  <c:v>2005</c:v>
                </c:pt>
                <c:pt idx="6">
                  <c:v>2006</c:v>
                </c:pt>
                <c:pt idx="7">
                  <c:v>2007</c:v>
                </c:pt>
                <c:pt idx="8">
                  <c:v>2008</c:v>
                </c:pt>
                <c:pt idx="9">
                  <c:v>2009</c:v>
                </c:pt>
                <c:pt idx="10">
                  <c:v>2010</c:v>
                </c:pt>
                <c:pt idx="11">
                  <c:v>2011</c:v>
                </c:pt>
                <c:pt idx="12">
                  <c:v>2012</c:v>
                </c:pt>
                <c:pt idx="13">
                  <c:v>2013</c:v>
                </c:pt>
                <c:pt idx="14">
                  <c:v>2014</c:v>
                </c:pt>
                <c:pt idx="15">
                  <c:v>2015</c:v>
                </c:pt>
                <c:pt idx="16" formatCode="General">
                  <c:v>2016</c:v>
                </c:pt>
                <c:pt idx="17" formatCode="General">
                  <c:v>2017</c:v>
                </c:pt>
                <c:pt idx="18" formatCode="General">
                  <c:v>2018</c:v>
                </c:pt>
                <c:pt idx="19" formatCode="General">
                  <c:v>2019</c:v>
                </c:pt>
                <c:pt idx="20" formatCode="General">
                  <c:v>2020</c:v>
                </c:pt>
                <c:pt idx="21" formatCode="General">
                  <c:v>2021</c:v>
                </c:pt>
                <c:pt idx="22" formatCode="General">
                  <c:v>2022</c:v>
                </c:pt>
                <c:pt idx="23" formatCode="General">
                  <c:v>2023</c:v>
                </c:pt>
                <c:pt idx="24" formatCode="General">
                  <c:v>2024</c:v>
                </c:pt>
                <c:pt idx="25" formatCode="General">
                  <c:v>2025</c:v>
                </c:pt>
                <c:pt idx="26" formatCode="General">
                  <c:v>2026</c:v>
                </c:pt>
                <c:pt idx="27" formatCode="General">
                  <c:v>2027</c:v>
                </c:pt>
                <c:pt idx="28" formatCode="General">
                  <c:v>2028</c:v>
                </c:pt>
                <c:pt idx="29" formatCode="General">
                  <c:v>2029</c:v>
                </c:pt>
                <c:pt idx="30" formatCode="General">
                  <c:v>2030</c:v>
                </c:pt>
              </c:numCache>
            </c:numRef>
          </c:xVal>
          <c:yVal>
            <c:numRef>
              <c:f>Vkm!$S$27:$S$57</c:f>
              <c:numCache>
                <c:formatCode>#,##0\ \ ;\-#,##0\ \ </c:formatCode>
                <c:ptCount val="31"/>
                <c:pt idx="0">
                  <c:v>36482</c:v>
                </c:pt>
                <c:pt idx="1">
                  <c:v>37658</c:v>
                </c:pt>
                <c:pt idx="2">
                  <c:v>37960</c:v>
                </c:pt>
                <c:pt idx="3">
                  <c:v>38944</c:v>
                </c:pt>
                <c:pt idx="4">
                  <c:v>39869</c:v>
                </c:pt>
                <c:pt idx="5">
                  <c:v>41729</c:v>
                </c:pt>
                <c:pt idx="6">
                  <c:v>43242</c:v>
                </c:pt>
                <c:pt idx="7">
                  <c:v>44996</c:v>
                </c:pt>
                <c:pt idx="8">
                  <c:v>47169</c:v>
                </c:pt>
                <c:pt idx="9">
                  <c:v>48770</c:v>
                </c:pt>
                <c:pt idx="10">
                  <c:v>49870</c:v>
                </c:pt>
                <c:pt idx="11">
                  <c:v>50576</c:v>
                </c:pt>
                <c:pt idx="12">
                  <c:v>50107</c:v>
                </c:pt>
                <c:pt idx="13">
                  <c:v>51207</c:v>
                </c:pt>
                <c:pt idx="14">
                  <c:v>52400</c:v>
                </c:pt>
                <c:pt idx="15">
                  <c:v>54820</c:v>
                </c:pt>
                <c:pt idx="16">
                  <c:v>55368.2</c:v>
                </c:pt>
                <c:pt idx="17">
                  <c:v>55921.881999999998</c:v>
                </c:pt>
                <c:pt idx="18">
                  <c:v>56481.10082</c:v>
                </c:pt>
                <c:pt idx="19">
                  <c:v>57045.911828199998</c:v>
                </c:pt>
                <c:pt idx="20">
                  <c:v>57616.370946481999</c:v>
                </c:pt>
                <c:pt idx="21">
                  <c:v>57904.4528012144</c:v>
                </c:pt>
                <c:pt idx="22">
                  <c:v>58193.975065220468</c:v>
                </c:pt>
                <c:pt idx="23">
                  <c:v>58484.944940546557</c:v>
                </c:pt>
                <c:pt idx="24">
                  <c:v>58777.369665249287</c:v>
                </c:pt>
                <c:pt idx="25">
                  <c:v>59071.256513575521</c:v>
                </c:pt>
                <c:pt idx="26">
                  <c:v>58775.900231007647</c:v>
                </c:pt>
                <c:pt idx="27">
                  <c:v>58482.020729852593</c:v>
                </c:pt>
                <c:pt idx="28">
                  <c:v>58189.61062620335</c:v>
                </c:pt>
                <c:pt idx="29">
                  <c:v>57898.662573072332</c:v>
                </c:pt>
                <c:pt idx="30">
                  <c:v>57609.169260206967</c:v>
                </c:pt>
              </c:numCache>
            </c:numRef>
          </c:yVal>
          <c:smooth val="1"/>
          <c:extLst xmlns:c16r2="http://schemas.microsoft.com/office/drawing/2015/06/chart">
            <c:ext xmlns:c16="http://schemas.microsoft.com/office/drawing/2014/chart" uri="{C3380CC4-5D6E-409C-BE32-E72D297353CC}">
              <c16:uniqueId val="{00000005-EBAB-482E-9955-2419C5DF42A2}"/>
            </c:ext>
          </c:extLst>
        </c:ser>
        <c:ser>
          <c:idx val="2"/>
          <c:order val="2"/>
          <c:tx>
            <c:strRef>
              <c:f>Vkm!$T$26</c:f>
              <c:strCache>
                <c:ptCount val="1"/>
                <c:pt idx="0">
                  <c:v>Private cars Vkm (Moderate growth)</c:v>
                </c:pt>
              </c:strCache>
            </c:strRef>
          </c:tx>
          <c:spPr>
            <a:ln w="9525" cap="rnd">
              <a:solidFill>
                <a:schemeClr val="accent1">
                  <a:tint val="86000"/>
                </a:schemeClr>
              </a:solidFill>
              <a:round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marker>
            <c:symbol val="circle"/>
            <c:size val="6"/>
            <c:spPr>
              <a:gradFill rotWithShape="1">
                <a:gsLst>
                  <a:gs pos="0">
                    <a:schemeClr val="accent1">
                      <a:tint val="86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tint val="86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tint val="86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 w="9525" cap="rnd">
                <a:solidFill>
                  <a:schemeClr val="accent1">
                    <a:tint val="86000"/>
                  </a:schemeClr>
                </a:solidFill>
                <a:round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>
                <a:bevelT w="63500" h="25400"/>
              </a:sp3d>
            </c:spPr>
          </c:marker>
          <c:dLbls>
            <c:dLbl>
              <c:idx val="0"/>
              <c:layout>
                <c:manualLayout>
                  <c:x val="-1.24943945574255E-17"/>
                  <c:y val="2.511066239258150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6-EBAB-482E-9955-2419C5DF42A2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0"/>
              <c:layout>
                <c:manualLayout>
                  <c:x val="0"/>
                  <c:y val="2.929577279134500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7-EBAB-482E-9955-2419C5DF42A2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numFmt formatCode="#,##0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chemeClr val="lt1">
                        <a:lumMod val="7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he-IL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lt1">
                          <a:lumMod val="95000"/>
                          <a:alpha val="54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xVal>
            <c:numRef>
              <c:f>Vkm!$Q$27:$Q$57</c:f>
              <c:numCache>
                <c:formatCode>0\ \ \ </c:formatCode>
                <c:ptCount val="31"/>
                <c:pt idx="0">
                  <c:v>2000</c:v>
                </c:pt>
                <c:pt idx="1">
                  <c:v>2001</c:v>
                </c:pt>
                <c:pt idx="2">
                  <c:v>2002</c:v>
                </c:pt>
                <c:pt idx="3">
                  <c:v>2003</c:v>
                </c:pt>
                <c:pt idx="4">
                  <c:v>2004</c:v>
                </c:pt>
                <c:pt idx="5">
                  <c:v>2005</c:v>
                </c:pt>
                <c:pt idx="6">
                  <c:v>2006</c:v>
                </c:pt>
                <c:pt idx="7">
                  <c:v>2007</c:v>
                </c:pt>
                <c:pt idx="8">
                  <c:v>2008</c:v>
                </c:pt>
                <c:pt idx="9">
                  <c:v>2009</c:v>
                </c:pt>
                <c:pt idx="10">
                  <c:v>2010</c:v>
                </c:pt>
                <c:pt idx="11">
                  <c:v>2011</c:v>
                </c:pt>
                <c:pt idx="12">
                  <c:v>2012</c:v>
                </c:pt>
                <c:pt idx="13">
                  <c:v>2013</c:v>
                </c:pt>
                <c:pt idx="14">
                  <c:v>2014</c:v>
                </c:pt>
                <c:pt idx="15">
                  <c:v>2015</c:v>
                </c:pt>
                <c:pt idx="16" formatCode="General">
                  <c:v>2016</c:v>
                </c:pt>
                <c:pt idx="17" formatCode="General">
                  <c:v>2017</c:v>
                </c:pt>
                <c:pt idx="18" formatCode="General">
                  <c:v>2018</c:v>
                </c:pt>
                <c:pt idx="19" formatCode="General">
                  <c:v>2019</c:v>
                </c:pt>
                <c:pt idx="20" formatCode="General">
                  <c:v>2020</c:v>
                </c:pt>
                <c:pt idx="21" formatCode="General">
                  <c:v>2021</c:v>
                </c:pt>
                <c:pt idx="22" formatCode="General">
                  <c:v>2022</c:v>
                </c:pt>
                <c:pt idx="23" formatCode="General">
                  <c:v>2023</c:v>
                </c:pt>
                <c:pt idx="24" formatCode="General">
                  <c:v>2024</c:v>
                </c:pt>
                <c:pt idx="25" formatCode="General">
                  <c:v>2025</c:v>
                </c:pt>
                <c:pt idx="26" formatCode="General">
                  <c:v>2026</c:v>
                </c:pt>
                <c:pt idx="27" formatCode="General">
                  <c:v>2027</c:v>
                </c:pt>
                <c:pt idx="28" formatCode="General">
                  <c:v>2028</c:v>
                </c:pt>
                <c:pt idx="29" formatCode="General">
                  <c:v>2029</c:v>
                </c:pt>
                <c:pt idx="30" formatCode="General">
                  <c:v>2030</c:v>
                </c:pt>
              </c:numCache>
            </c:numRef>
          </c:xVal>
          <c:yVal>
            <c:numRef>
              <c:f>Vkm!$T$27:$T$57</c:f>
              <c:numCache>
                <c:formatCode>#,##0\ \ ;\-#,##0\ \ </c:formatCode>
                <c:ptCount val="31"/>
                <c:pt idx="0">
                  <c:v>22618.84</c:v>
                </c:pt>
                <c:pt idx="1">
                  <c:v>23529.74669683223</c:v>
                </c:pt>
                <c:pt idx="2">
                  <c:v>23903.11582454362</c:v>
                </c:pt>
                <c:pt idx="3">
                  <c:v>24713.666399924201</c:v>
                </c:pt>
                <c:pt idx="4">
                  <c:v>25497.657172597381</c:v>
                </c:pt>
                <c:pt idx="5">
                  <c:v>26894.979862260559</c:v>
                </c:pt>
                <c:pt idx="6">
                  <c:v>28087.127767913571</c:v>
                </c:pt>
                <c:pt idx="7">
                  <c:v>29453.965707485371</c:v>
                </c:pt>
                <c:pt idx="8">
                  <c:v>31116.794319018521</c:v>
                </c:pt>
                <c:pt idx="9">
                  <c:v>32423.451726605741</c:v>
                </c:pt>
                <c:pt idx="10">
                  <c:v>33412.9</c:v>
                </c:pt>
                <c:pt idx="11">
                  <c:v>34750.978610072481</c:v>
                </c:pt>
                <c:pt idx="12">
                  <c:v>35307.642455091569</c:v>
                </c:pt>
                <c:pt idx="13">
                  <c:v>37003.892410335437</c:v>
                </c:pt>
                <c:pt idx="14">
                  <c:v>38832.658303581113</c:v>
                </c:pt>
                <c:pt idx="15">
                  <c:v>41663.199999999997</c:v>
                </c:pt>
                <c:pt idx="16">
                  <c:v>42956.452571482259</c:v>
                </c:pt>
                <c:pt idx="17">
                  <c:v>44289.848536022342</c:v>
                </c:pt>
                <c:pt idx="18">
                  <c:v>45664.633970404968</c:v>
                </c:pt>
                <c:pt idx="19">
                  <c:v>47082.093630441203</c:v>
                </c:pt>
                <c:pt idx="20">
                  <c:v>48543.552151590287</c:v>
                </c:pt>
                <c:pt idx="21">
                  <c:v>49391.771210549043</c:v>
                </c:pt>
                <c:pt idx="22">
                  <c:v>50254.81150817062</c:v>
                </c:pt>
                <c:pt idx="23">
                  <c:v>51132.932021323337</c:v>
                </c:pt>
                <c:pt idx="24">
                  <c:v>52026.396252072002</c:v>
                </c:pt>
                <c:pt idx="25">
                  <c:v>52935.472306748452</c:v>
                </c:pt>
                <c:pt idx="26">
                  <c:v>53488.615391753723</c:v>
                </c:pt>
                <c:pt idx="27">
                  <c:v>54047.538481341093</c:v>
                </c:pt>
                <c:pt idx="28">
                  <c:v>54612.301972998801</c:v>
                </c:pt>
                <c:pt idx="29">
                  <c:v>55182.966895331658</c:v>
                </c:pt>
                <c:pt idx="30">
                  <c:v>55759.594914655732</c:v>
                </c:pt>
              </c:numCache>
            </c:numRef>
          </c:yVal>
          <c:smooth val="1"/>
          <c:extLst xmlns:c16r2="http://schemas.microsoft.com/office/drawing/2015/06/chart">
            <c:ext xmlns:c16="http://schemas.microsoft.com/office/drawing/2014/chart" uri="{C3380CC4-5D6E-409C-BE32-E72D297353CC}">
              <c16:uniqueId val="{00000008-EBAB-482E-9955-2419C5DF42A2}"/>
            </c:ext>
          </c:extLst>
        </c:ser>
        <c:ser>
          <c:idx val="3"/>
          <c:order val="3"/>
          <c:tx>
            <c:strRef>
              <c:f>Vkm!$U$26</c:f>
              <c:strCache>
                <c:ptCount val="1"/>
                <c:pt idx="0">
                  <c:v>Private Cars Vkm (Low growth)</c:v>
                </c:pt>
              </c:strCache>
            </c:strRef>
          </c:tx>
          <c:spPr>
            <a:ln w="9525" cap="rnd">
              <a:solidFill>
                <a:schemeClr val="accent1">
                  <a:tint val="58000"/>
                </a:schemeClr>
              </a:solidFill>
              <a:round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marker>
            <c:symbol val="circle"/>
            <c:size val="6"/>
            <c:spPr>
              <a:gradFill rotWithShape="1">
                <a:gsLst>
                  <a:gs pos="0">
                    <a:schemeClr val="accent1">
                      <a:tint val="58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tint val="58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tint val="58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 w="9525" cap="rnd">
                <a:solidFill>
                  <a:schemeClr val="accent1">
                    <a:tint val="58000"/>
                  </a:schemeClr>
                </a:solidFill>
                <a:round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>
                <a:bevelT w="63500" h="25400"/>
              </a:sp3d>
            </c:spPr>
          </c:marker>
          <c:dLbls>
            <c:dLbl>
              <c:idx val="15"/>
              <c:layout>
                <c:manualLayout>
                  <c:x val="-9.5412842461269198E-3"/>
                  <c:y val="4.603621438639939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9-EBAB-482E-9955-2419C5DF42A2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0"/>
              <c:layout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A-EBAB-482E-9955-2419C5DF42A2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0" i="0" u="none" strike="noStrike" kern="1200" baseline="0">
                    <a:solidFill>
                      <a:schemeClr val="lt1">
                        <a:lumMod val="7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he-IL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lt1">
                          <a:lumMod val="95000"/>
                          <a:alpha val="54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xVal>
            <c:numRef>
              <c:f>Vkm!$Q$27:$Q$57</c:f>
              <c:numCache>
                <c:formatCode>0\ \ \ </c:formatCode>
                <c:ptCount val="31"/>
                <c:pt idx="0">
                  <c:v>2000</c:v>
                </c:pt>
                <c:pt idx="1">
                  <c:v>2001</c:v>
                </c:pt>
                <c:pt idx="2">
                  <c:v>2002</c:v>
                </c:pt>
                <c:pt idx="3">
                  <c:v>2003</c:v>
                </c:pt>
                <c:pt idx="4">
                  <c:v>2004</c:v>
                </c:pt>
                <c:pt idx="5">
                  <c:v>2005</c:v>
                </c:pt>
                <c:pt idx="6">
                  <c:v>2006</c:v>
                </c:pt>
                <c:pt idx="7">
                  <c:v>2007</c:v>
                </c:pt>
                <c:pt idx="8">
                  <c:v>2008</c:v>
                </c:pt>
                <c:pt idx="9">
                  <c:v>2009</c:v>
                </c:pt>
                <c:pt idx="10">
                  <c:v>2010</c:v>
                </c:pt>
                <c:pt idx="11">
                  <c:v>2011</c:v>
                </c:pt>
                <c:pt idx="12">
                  <c:v>2012</c:v>
                </c:pt>
                <c:pt idx="13">
                  <c:v>2013</c:v>
                </c:pt>
                <c:pt idx="14">
                  <c:v>2014</c:v>
                </c:pt>
                <c:pt idx="15">
                  <c:v>2015</c:v>
                </c:pt>
                <c:pt idx="16" formatCode="General">
                  <c:v>2016</c:v>
                </c:pt>
                <c:pt idx="17" formatCode="General">
                  <c:v>2017</c:v>
                </c:pt>
                <c:pt idx="18" formatCode="General">
                  <c:v>2018</c:v>
                </c:pt>
                <c:pt idx="19" formatCode="General">
                  <c:v>2019</c:v>
                </c:pt>
                <c:pt idx="20" formatCode="General">
                  <c:v>2020</c:v>
                </c:pt>
                <c:pt idx="21" formatCode="General">
                  <c:v>2021</c:v>
                </c:pt>
                <c:pt idx="22" formatCode="General">
                  <c:v>2022</c:v>
                </c:pt>
                <c:pt idx="23" formatCode="General">
                  <c:v>2023</c:v>
                </c:pt>
                <c:pt idx="24" formatCode="General">
                  <c:v>2024</c:v>
                </c:pt>
                <c:pt idx="25" formatCode="General">
                  <c:v>2025</c:v>
                </c:pt>
                <c:pt idx="26" formatCode="General">
                  <c:v>2026</c:v>
                </c:pt>
                <c:pt idx="27" formatCode="General">
                  <c:v>2027</c:v>
                </c:pt>
                <c:pt idx="28" formatCode="General">
                  <c:v>2028</c:v>
                </c:pt>
                <c:pt idx="29" formatCode="General">
                  <c:v>2029</c:v>
                </c:pt>
                <c:pt idx="30" formatCode="General">
                  <c:v>2030</c:v>
                </c:pt>
              </c:numCache>
            </c:numRef>
          </c:xVal>
          <c:yVal>
            <c:numRef>
              <c:f>Vkm!$U$27:$U$57</c:f>
              <c:numCache>
                <c:formatCode>#,##0\ \ ;\-#,##0\ \ </c:formatCode>
                <c:ptCount val="31"/>
                <c:pt idx="0">
                  <c:v>22618.84</c:v>
                </c:pt>
                <c:pt idx="1">
                  <c:v>23529.74669683223</c:v>
                </c:pt>
                <c:pt idx="2">
                  <c:v>23903.11582454362</c:v>
                </c:pt>
                <c:pt idx="3">
                  <c:v>24713.666399924201</c:v>
                </c:pt>
                <c:pt idx="4">
                  <c:v>25497.657172597381</c:v>
                </c:pt>
                <c:pt idx="5">
                  <c:v>26894.979862260559</c:v>
                </c:pt>
                <c:pt idx="6">
                  <c:v>28087.127767913571</c:v>
                </c:pt>
                <c:pt idx="7">
                  <c:v>29453.965707485371</c:v>
                </c:pt>
                <c:pt idx="8">
                  <c:v>31116.794319018521</c:v>
                </c:pt>
                <c:pt idx="9">
                  <c:v>32423.451726605741</c:v>
                </c:pt>
                <c:pt idx="10">
                  <c:v>33412.9</c:v>
                </c:pt>
                <c:pt idx="11">
                  <c:v>34750.978610072481</c:v>
                </c:pt>
                <c:pt idx="12">
                  <c:v>35307.642455091569</c:v>
                </c:pt>
                <c:pt idx="13">
                  <c:v>37003.892410335437</c:v>
                </c:pt>
                <c:pt idx="14">
                  <c:v>38832.658303581113</c:v>
                </c:pt>
                <c:pt idx="15">
                  <c:v>41663.199999999997</c:v>
                </c:pt>
                <c:pt idx="16">
                  <c:v>42223.972521653654</c:v>
                </c:pt>
                <c:pt idx="17">
                  <c:v>42792.292850989877</c:v>
                </c:pt>
                <c:pt idx="18">
                  <c:v>43368.262578936643</c:v>
                </c:pt>
                <c:pt idx="19">
                  <c:v>43951.984663801173</c:v>
                </c:pt>
                <c:pt idx="20">
                  <c:v>44543.563449674577</c:v>
                </c:pt>
                <c:pt idx="21">
                  <c:v>44919.623968820983</c:v>
                </c:pt>
                <c:pt idx="22">
                  <c:v>45298.859391435741</c:v>
                </c:pt>
                <c:pt idx="23">
                  <c:v>45681.296521746233</c:v>
                </c:pt>
                <c:pt idx="24">
                  <c:v>46066.962390276742</c:v>
                </c:pt>
                <c:pt idx="25">
                  <c:v>46455.884255757301</c:v>
                </c:pt>
                <c:pt idx="26">
                  <c:v>46381.939461706927</c:v>
                </c:pt>
                <c:pt idx="27">
                  <c:v>46308.112367118199</c:v>
                </c:pt>
                <c:pt idx="28">
                  <c:v>46234.402784646431</c:v>
                </c:pt>
                <c:pt idx="29">
                  <c:v>46160.810527245201</c:v>
                </c:pt>
                <c:pt idx="30">
                  <c:v>46087.335408165593</c:v>
                </c:pt>
              </c:numCache>
            </c:numRef>
          </c:yVal>
          <c:smooth val="1"/>
          <c:extLst xmlns:c16r2="http://schemas.microsoft.com/office/drawing/2015/06/chart">
            <c:ext xmlns:c16="http://schemas.microsoft.com/office/drawing/2014/chart" uri="{C3380CC4-5D6E-409C-BE32-E72D297353CC}">
              <c16:uniqueId val="{0000000B-EBAB-482E-9955-2419C5DF42A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493782632"/>
        <c:axId val="493783416"/>
      </c:scatterChart>
      <c:valAx>
        <c:axId val="493782632"/>
        <c:scaling>
          <c:orientation val="minMax"/>
          <c:min val="2000"/>
        </c:scaling>
        <c:delete val="0"/>
        <c:axPos val="b"/>
        <c:majorGridlines>
          <c:spPr>
            <a:ln w="9525" cap="flat" cmpd="sng" algn="ctr">
              <a:solidFill>
                <a:schemeClr val="lt1">
                  <a:lumMod val="95000"/>
                  <a:alpha val="10000"/>
                </a:schemeClr>
              </a:solidFill>
              <a:round/>
            </a:ln>
            <a:effectLst/>
          </c:spPr>
        </c:majorGridlines>
        <c:numFmt formatCode="0\ \ \ 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lt1">
                <a:lumMod val="50000"/>
              </a:schemeClr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lt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he-IL"/>
          </a:p>
        </c:txPr>
        <c:crossAx val="493783416"/>
        <c:crosses val="autoZero"/>
        <c:crossBetween val="midCat"/>
      </c:valAx>
      <c:valAx>
        <c:axId val="49378341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lt1">
                  <a:lumMod val="95000"/>
                  <a:alpha val="10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1" i="0" u="none" strike="noStrike" kern="1200" cap="all" baseline="0">
                    <a:solidFill>
                      <a:schemeClr val="lt1">
                        <a:lumMod val="7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1000"/>
                  <a:t>Million km per yaer</a:t>
                </a:r>
              </a:p>
            </c:rich>
          </c:tx>
          <c:layout/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00" b="1" i="0" u="none" strike="noStrike" kern="1200" cap="all" baseline="0">
                  <a:solidFill>
                    <a:schemeClr val="lt1">
                      <a:lumMod val="7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he-IL"/>
            </a:p>
          </c:txPr>
        </c:title>
        <c:numFmt formatCode="#,##0\ \ ;\-#,##0\ \ 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lt1">
                <a:lumMod val="50000"/>
              </a:schemeClr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lt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he-IL"/>
          </a:p>
        </c:txPr>
        <c:crossAx val="493782632"/>
        <c:crosses val="autoZero"/>
        <c:crossBetween val="midCat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00" b="0" i="0" u="none" strike="noStrike" kern="1200" baseline="0">
              <a:solidFill>
                <a:schemeClr val="lt1">
                  <a:lumMod val="75000"/>
                </a:schemeClr>
              </a:solidFill>
              <a:latin typeface="+mn-lt"/>
              <a:ea typeface="+mn-ea"/>
              <a:cs typeface="+mn-cs"/>
            </a:defRPr>
          </a:pPr>
          <a:endParaRPr lang="he-IL"/>
        </a:p>
      </c:txPr>
    </c:legend>
    <c:plotVisOnly val="1"/>
    <c:dispBlanksAs val="gap"/>
    <c:showDLblsOverMax val="0"/>
  </c:chart>
  <c:spPr>
    <a:gradFill flip="none" rotWithShape="1">
      <a:gsLst>
        <a:gs pos="0">
          <a:schemeClr val="dk1">
            <a:lumMod val="65000"/>
            <a:lumOff val="35000"/>
          </a:schemeClr>
        </a:gs>
        <a:gs pos="100000">
          <a:schemeClr val="dk1">
            <a:lumMod val="85000"/>
            <a:lumOff val="15000"/>
          </a:schemeClr>
        </a:gs>
      </a:gsLst>
      <a:path path="circle">
        <a:fillToRect l="50000" t="50000" r="50000" b="50000"/>
      </a:path>
      <a:tileRect/>
    </a:gradFill>
    <a:ln>
      <a:noFill/>
    </a:ln>
    <a:effectLst/>
  </c:spPr>
  <c:txPr>
    <a:bodyPr/>
    <a:lstStyle/>
    <a:p>
      <a:pPr>
        <a:defRPr/>
      </a:pPr>
      <a:endParaRPr lang="he-IL"/>
    </a:p>
  </c:txPr>
  <c:externalData r:id="rId3">
    <c:autoUpdate val="0"/>
  </c:externalData>
  <c:userShapes r:id="rId4"/>
</c:chartSpace>
</file>

<file path=ppt/charts/colors1.xml><?xml version="1.0" encoding="utf-8"?>
<cs:colorStyle xmlns:cs="http://schemas.microsoft.com/office/drawing/2012/chartStyle" xmlns:a="http://schemas.openxmlformats.org/drawingml/2006/main" meth="withinLinear" id="14">
  <a:schemeClr val="accent1"/>
</cs:colorStyle>
</file>

<file path=ppt/charts/style1.xml><?xml version="1.0" encoding="utf-8"?>
<cs:chartStyle xmlns:cs="http://schemas.microsoft.com/office/drawing/2012/chartStyle" xmlns:a="http://schemas.openxmlformats.org/drawingml/2006/main" id="248">
  <cs:axisTitle>
    <cs:lnRef idx="0"/>
    <cs:fillRef idx="0"/>
    <cs:effectRef idx="0"/>
    <cs:fontRef idx="minor">
      <a:schemeClr val="lt1">
        <a:lumMod val="75000"/>
      </a:schemeClr>
    </cs:fontRef>
    <cs:defRPr sz="900" b="1" kern="1200" cap="all"/>
  </cs:axisTitle>
  <cs:categoryAxis>
    <cs:lnRef idx="0"/>
    <cs:fillRef idx="0"/>
    <cs:effectRef idx="0"/>
    <cs:fontRef idx="minor">
      <a:schemeClr val="lt1">
        <a:lumMod val="75000"/>
      </a:schemeClr>
    </cs:fontRef>
    <cs:spPr>
      <a:ln w="9525" cap="flat" cmpd="sng" algn="ctr">
        <a:solidFill>
          <a:schemeClr val="lt1">
            <a:lumMod val="50000"/>
          </a:schemeClr>
        </a:solidFill>
      </a:ln>
    </cs:spPr>
    <cs:defRPr sz="900" kern="120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dk1">
              <a:lumMod val="65000"/>
              <a:lumOff val="35000"/>
            </a:schemeClr>
          </a:gs>
          <a:gs pos="100000">
            <a:schemeClr val="dk1">
              <a:lumMod val="85000"/>
              <a:lumOff val="15000"/>
            </a:schemeClr>
          </a:gs>
        </a:gsLst>
        <a:path path="circle">
          <a:fillToRect l="50000" t="50000" r="50000" b="50000"/>
        </a:path>
        <a:tileRect/>
      </a:gradFill>
    </cs:spPr>
    <cs:defRPr sz="1000" kern="1200"/>
  </cs:chartArea>
  <cs:dataLabel>
    <cs:lnRef idx="0"/>
    <cs:fillRef idx="0"/>
    <cs:effectRef idx="0"/>
    <cs:fontRef idx="minor">
      <a:schemeClr val="lt1">
        <a:lumMod val="7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lt1">
        <a:lumMod val="75000"/>
      </a:schemeClr>
    </cs:fontRef>
    <cs:spPr>
      <a:ln w="9525">
        <a:solidFill>
          <a:schemeClr val="lt1">
            <a:lumMod val="95000"/>
            <a:alpha val="54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>
        <a:solidFill>
          <a:schemeClr val="lt1">
            <a:lumMod val="95000"/>
            <a:alpha val="54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>
        <a:solidFill>
          <a:schemeClr val="lt1">
            <a:lumMod val="95000"/>
            <a:alpha val="54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lt1">
            <a:lumMod val="9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lt1">
            <a:lumMod val="95000"/>
            <a:alpha val="10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>
        <a:solidFill>
          <a:schemeClr val="lt1">
            <a:lumMod val="95000"/>
            <a:alpha val="5000"/>
          </a:schemeClr>
        </a:solidFill>
      </a:ln>
    </cs:spPr>
  </cs:gridlineMinor>
  <cs:hiLoLine>
    <cs:lnRef idx="0"/>
    <cs:fillRef idx="0"/>
    <cs:effectRef idx="0"/>
    <cs:fontRef idx="minor">
      <a:schemeClr val="tx1"/>
    </cs:fontRef>
    <cs:spPr>
      <a:ln w="9525">
        <a:solidFill>
          <a:schemeClr val="lt1">
            <a:lumMod val="95000"/>
            <a:alpha val="54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tx1"/>
    </cs:fontRef>
    <cs:spPr>
      <a:ln w="9525">
        <a:solidFill>
          <a:schemeClr val="lt1">
            <a:lumMod val="95000"/>
            <a:alpha val="54000"/>
          </a:schemeClr>
        </a:solidFill>
      </a:ln>
    </cs:spPr>
  </cs:leaderLine>
  <cs:legend>
    <cs:lnRef idx="0"/>
    <cs:fillRef idx="0"/>
    <cs:effectRef idx="0"/>
    <cs:fontRef idx="minor">
      <a:schemeClr val="lt1">
        <a:lumMod val="75000"/>
      </a:schemeClr>
    </cs:fontRef>
    <cs:defRPr sz="900" kern="1200"/>
  </cs:legend>
  <cs:plotArea>
    <cs:lnRef idx="0"/>
    <cs:fillRef idx="0"/>
    <cs:effectRef idx="0"/>
    <cs:fontRef idx="minor">
      <a:schemeClr val="tx1"/>
    </cs:fontRef>
  </cs:plotArea>
  <cs:plotArea3D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lt1">
        <a:lumMod val="75000"/>
      </a:schemeClr>
    </cs:fontRef>
    <cs:spPr>
      <a:ln w="9525" cap="flat" cmpd="sng" algn="ctr">
        <a:solidFill>
          <a:schemeClr val="lt1">
            <a:lumMod val="50000"/>
          </a:schemeClr>
        </a:solidFill>
      </a:ln>
    </cs:spPr>
    <cs:defRPr sz="900" kern="1200"/>
  </cs:seriesAxis>
  <cs:seriesLine>
    <cs:lnRef idx="0"/>
    <cs:fillRef idx="0"/>
    <cs:effectRef idx="0"/>
    <cs:fontRef idx="minor">
      <a:schemeClr val="lt1"/>
    </cs:fontRef>
    <cs:spPr>
      <a:ln w="9525" cap="flat" cmpd="sng" algn="ctr">
        <a:solidFill>
          <a:schemeClr val="lt1">
            <a:lumMod val="95000"/>
            <a:alpha val="54000"/>
          </a:schemeClr>
        </a:solidFill>
        <a:round/>
      </a:ln>
    </cs:spPr>
  </cs:seriesLine>
  <cs:title>
    <cs:lnRef idx="0"/>
    <cs:fillRef idx="0"/>
    <cs:effectRef idx="0"/>
    <cs:fontRef idx="minor">
      <a:schemeClr val="lt1">
        <a:lumMod val="95000"/>
      </a:schemeClr>
    </cs:fontRef>
    <cs:defRPr sz="1600" b="1" kern="1200" spc="100" baseline="0">
      <a:effectLst>
        <a:outerShdw blurRad="50800" dist="38100" dir="5400000" algn="t" rotWithShape="0">
          <a:prstClr val="black">
            <a:alpha val="40000"/>
          </a:prstClr>
        </a:outerShdw>
      </a:effectLst>
    </cs:defRPr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lt1">
        <a:lumMod val="7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>
        <a:solidFill>
          <a:schemeClr val="lt1">
            <a:lumMod val="95000"/>
            <a:alpha val="54000"/>
          </a:schemeClr>
        </a:solidFill>
      </a:ln>
    </cs:spPr>
  </cs:upBar>
  <cs:valueAxis>
    <cs:lnRef idx="0"/>
    <cs:fillRef idx="0"/>
    <cs:effectRef idx="0"/>
    <cs:fontRef idx="minor">
      <a:schemeClr val="lt1">
        <a:lumMod val="75000"/>
      </a:schemeClr>
    </cs:fontRef>
    <cs:spPr>
      <a:ln w="9525" cap="flat" cmpd="sng" algn="ctr">
        <a:solidFill>
          <a:schemeClr val="lt1">
            <a:lumMod val="50000"/>
          </a:schemeClr>
        </a:solidFill>
      </a:ln>
    </cs:spPr>
    <cs:defRPr sz="900" kern="1200"/>
  </cs:valueAxis>
  <cs:wall>
    <cs:lnRef idx="0"/>
    <cs:fillRef idx="0"/>
    <cs:effectRef idx="0"/>
    <cs:fontRef idx="minor">
      <a:schemeClr val="tx1"/>
    </cs:fontRef>
  </cs:wall>
</cs:chartStyl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0.78033</cdr:x>
      <cdr:y>0.43562</cdr:y>
    </cdr:from>
    <cdr:to>
      <cdr:x>0.95622</cdr:x>
      <cdr:y>0.49685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4407535" y="1602740"/>
          <a:ext cx="993515" cy="22525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algn="ctr"/>
          <a:r>
            <a:rPr lang="en-US" sz="1200" b="1">
              <a:solidFill>
                <a:schemeClr val="bg1"/>
              </a:solidFill>
            </a:rPr>
            <a:t>Private Cars</a:t>
          </a:r>
        </a:p>
      </cdr:txBody>
    </cdr:sp>
  </cdr:relSizeAnchor>
  <cdr:relSizeAnchor xmlns:cdr="http://schemas.openxmlformats.org/drawingml/2006/chartDrawing">
    <cdr:from>
      <cdr:x>0.76684</cdr:x>
      <cdr:y>0.12616</cdr:y>
    </cdr:from>
    <cdr:to>
      <cdr:x>0.98158</cdr:x>
      <cdr:y>0.19761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4331335" y="464185"/>
          <a:ext cx="1212922" cy="26287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en-US" sz="1200" b="1">
              <a:solidFill>
                <a:schemeClr val="bg1"/>
              </a:solidFill>
            </a:rPr>
            <a:t>All Vehicles</a:t>
          </a:r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עליונה 1"/>
          <p:cNvSpPr>
            <a:spLocks noGrp="1"/>
          </p:cNvSpPr>
          <p:nvPr>
            <p:ph type="hdr" sz="quarter"/>
          </p:nvPr>
        </p:nvSpPr>
        <p:spPr>
          <a:xfrm>
            <a:off x="3864610" y="0"/>
            <a:ext cx="2955290" cy="495935"/>
          </a:xfrm>
          <a:prstGeom prst="rect">
            <a:avLst/>
          </a:prstGeom>
        </p:spPr>
        <p:txBody>
          <a:bodyPr vert="horz" lIns="91787" tIns="45894" rIns="91787" bIns="45894" rtlCol="1"/>
          <a:lstStyle>
            <a:lvl1pPr algn="r">
              <a:defRPr sz="1200"/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idx="1"/>
          </p:nvPr>
        </p:nvSpPr>
        <p:spPr>
          <a:xfrm>
            <a:off x="1579" y="0"/>
            <a:ext cx="2955290" cy="495935"/>
          </a:xfrm>
          <a:prstGeom prst="rect">
            <a:avLst/>
          </a:prstGeom>
        </p:spPr>
        <p:txBody>
          <a:bodyPr vert="horz" lIns="91787" tIns="45894" rIns="91787" bIns="45894" rtlCol="1"/>
          <a:lstStyle>
            <a:lvl1pPr algn="l">
              <a:defRPr sz="1200"/>
            </a:lvl1pPr>
          </a:lstStyle>
          <a:p>
            <a:pPr>
              <a:defRPr/>
            </a:pPr>
            <a:fld id="{5A464C64-93E3-4AEE-A081-9430251D6A7B}" type="datetimeFigureOut">
              <a:rPr lang="he-IL"/>
              <a:pPr>
                <a:defRPr/>
              </a:pPr>
              <a:t>ל'/כסלו/תשע"ח</a:t>
            </a:fld>
            <a:endParaRPr lang="he-IL"/>
          </a:p>
        </p:txBody>
      </p:sp>
      <p:sp>
        <p:nvSpPr>
          <p:cNvPr id="4" name="מציין מיקום של תמונת שקופית 3"/>
          <p:cNvSpPr>
            <a:spLocks noGrp="1" noRot="1" noChangeAspect="1"/>
          </p:cNvSpPr>
          <p:nvPr>
            <p:ph type="sldImg" idx="2"/>
          </p:nvPr>
        </p:nvSpPr>
        <p:spPr>
          <a:xfrm>
            <a:off x="930275" y="744538"/>
            <a:ext cx="4959350" cy="37195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787" tIns="45894" rIns="91787" bIns="45894" rtlCol="1" anchor="ctr"/>
          <a:lstStyle/>
          <a:p>
            <a:pPr lvl="0"/>
            <a:endParaRPr lang="he-IL" noProof="0" smtClean="0"/>
          </a:p>
        </p:txBody>
      </p:sp>
      <p:sp>
        <p:nvSpPr>
          <p:cNvPr id="5" name="מציין מיקום של הערות 4"/>
          <p:cNvSpPr>
            <a:spLocks noGrp="1"/>
          </p:cNvSpPr>
          <p:nvPr>
            <p:ph type="body" sz="quarter" idx="3"/>
          </p:nvPr>
        </p:nvSpPr>
        <p:spPr>
          <a:xfrm>
            <a:off x="681990" y="4711383"/>
            <a:ext cx="5455920" cy="4463415"/>
          </a:xfrm>
          <a:prstGeom prst="rect">
            <a:avLst/>
          </a:prstGeom>
        </p:spPr>
        <p:txBody>
          <a:bodyPr vert="horz" lIns="91787" tIns="45894" rIns="91787" bIns="45894" rtlCol="1"/>
          <a:lstStyle/>
          <a:p>
            <a:pPr lvl="0"/>
            <a:r>
              <a:rPr lang="he-IL" noProof="0" smtClean="0"/>
              <a:t>לחץ כדי לערוך סגנונות טקסט של תבנית בסיס</a:t>
            </a:r>
          </a:p>
          <a:p>
            <a:pPr lvl="1"/>
            <a:r>
              <a:rPr lang="he-IL" noProof="0" smtClean="0"/>
              <a:t>רמה שנייה</a:t>
            </a:r>
          </a:p>
          <a:p>
            <a:pPr lvl="2"/>
            <a:r>
              <a:rPr lang="he-IL" noProof="0" smtClean="0"/>
              <a:t>רמה שלישית</a:t>
            </a:r>
          </a:p>
          <a:p>
            <a:pPr lvl="3"/>
            <a:r>
              <a:rPr lang="he-IL" noProof="0" smtClean="0"/>
              <a:t>רמה רביעית</a:t>
            </a:r>
          </a:p>
          <a:p>
            <a:pPr lvl="4"/>
            <a:r>
              <a:rPr lang="he-IL" noProof="0" smtClean="0"/>
              <a:t>רמה חמישית</a:t>
            </a: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4"/>
          </p:nvPr>
        </p:nvSpPr>
        <p:spPr>
          <a:xfrm>
            <a:off x="3864610" y="9421044"/>
            <a:ext cx="2955290" cy="495935"/>
          </a:xfrm>
          <a:prstGeom prst="rect">
            <a:avLst/>
          </a:prstGeom>
        </p:spPr>
        <p:txBody>
          <a:bodyPr vert="horz" lIns="91787" tIns="45894" rIns="91787" bIns="45894" rtlCol="1" anchor="b"/>
          <a:lstStyle>
            <a:lvl1pPr algn="r">
              <a:defRPr sz="1200"/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5"/>
          </p:nvPr>
        </p:nvSpPr>
        <p:spPr>
          <a:xfrm>
            <a:off x="1579" y="9421044"/>
            <a:ext cx="2955290" cy="495935"/>
          </a:xfrm>
          <a:prstGeom prst="rect">
            <a:avLst/>
          </a:prstGeom>
        </p:spPr>
        <p:txBody>
          <a:bodyPr vert="horz" lIns="91787" tIns="45894" rIns="91787" bIns="45894" rtlCol="1" anchor="b"/>
          <a:lstStyle>
            <a:lvl1pPr algn="l">
              <a:defRPr sz="1200"/>
            </a:lvl1pPr>
          </a:lstStyle>
          <a:p>
            <a:pPr>
              <a:defRPr/>
            </a:pPr>
            <a:fld id="{C6623651-D1C0-41FC-826D-DB8E004A4606}" type="slidenum">
              <a:rPr lang="he-IL"/>
              <a:pPr>
                <a:defRPr/>
              </a:pPr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00109698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r" rtl="1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rtl="1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rtl="1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rtl="1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rtl="1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6623651-D1C0-41FC-826D-DB8E004A4606}" type="slidenum">
              <a:rPr lang="he-IL" smtClean="0"/>
              <a:pPr>
                <a:defRPr/>
              </a:pPr>
              <a:t>2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1742536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6623651-D1C0-41FC-826D-DB8E004A4606}" type="slidenum">
              <a:rPr lang="he-IL" smtClean="0"/>
              <a:pPr>
                <a:defRPr/>
              </a:pPr>
              <a:t>3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14886372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6623651-D1C0-41FC-826D-DB8E004A4606}" type="slidenum">
              <a:rPr lang="he-IL" smtClean="0"/>
              <a:pPr>
                <a:defRPr/>
              </a:pPr>
              <a:t>4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19597488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6623651-D1C0-41FC-826D-DB8E004A4606}" type="slidenum">
              <a:rPr lang="he-IL" smtClean="0"/>
              <a:pPr>
                <a:defRPr/>
              </a:pPr>
              <a:t>5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61799655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6623651-D1C0-41FC-826D-DB8E004A4606}" type="slidenum">
              <a:rPr lang="he-IL" smtClean="0"/>
              <a:pPr>
                <a:defRPr/>
              </a:pPr>
              <a:t>6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56523112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6623651-D1C0-41FC-826D-DB8E004A4606}" type="slidenum">
              <a:rPr lang="he-IL" smtClean="0"/>
              <a:pPr>
                <a:defRPr/>
              </a:pPr>
              <a:t>7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15218864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6623651-D1C0-41FC-826D-DB8E004A4606}" type="slidenum">
              <a:rPr lang="he-IL" smtClean="0"/>
              <a:pPr>
                <a:defRPr/>
              </a:pPr>
              <a:t>8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29286104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6623651-D1C0-41FC-826D-DB8E004A4606}" type="slidenum">
              <a:rPr lang="he-IL" smtClean="0"/>
              <a:pPr>
                <a:defRPr/>
              </a:pPr>
              <a:t>9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44282801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6623651-D1C0-41FC-826D-DB8E004A4606}" type="slidenum">
              <a:rPr lang="he-IL" smtClean="0"/>
              <a:pPr>
                <a:defRPr/>
              </a:pPr>
              <a:t>10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16179248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6623651-D1C0-41FC-826D-DB8E004A4606}" type="slidenum">
              <a:rPr lang="he-IL" smtClean="0"/>
              <a:pPr>
                <a:defRPr/>
              </a:pPr>
              <a:t>11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9467167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"/>
            <a:ext cx="9164862" cy="6857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4499994" y="4509120"/>
            <a:ext cx="4460032" cy="1224136"/>
          </a:xfrm>
        </p:spPr>
        <p:txBody>
          <a:bodyPr/>
          <a:lstStyle>
            <a:lvl1pPr algn="r">
              <a:defRPr b="1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r>
              <a:rPr lang="he-IL" dirty="0" smtClean="0"/>
              <a:t>לחץ כדי לערוך סגנון כותרת של תבנית בסיס</a:t>
            </a:r>
            <a:endParaRPr lang="he-IL" dirty="0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3995936" y="5574471"/>
            <a:ext cx="4968552" cy="1022987"/>
          </a:xfrm>
        </p:spPr>
        <p:txBody>
          <a:bodyPr/>
          <a:lstStyle>
            <a:lvl1pPr marL="0" indent="0" algn="r">
              <a:buNone/>
              <a:defRPr sz="240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e-IL" dirty="0" smtClean="0"/>
              <a:t>לחץ כדי לערוך סגנון כותרת משנה של תבנית בסיס</a:t>
            </a:r>
            <a:endParaRPr lang="he-IL" dirty="0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>
              <a:defRPr/>
            </a:pPr>
            <a:fld id="{5552D0F1-07DF-4B9E-99EE-8749EDBF7B2C}" type="datetime8">
              <a:rPr lang="he-IL" smtClean="0"/>
              <a:pPr>
                <a:defRPr/>
              </a:pPr>
              <a:t>18 דצמבר 17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>
              <a:defRPr/>
            </a:pPr>
            <a:fld id="{9F59B201-8F1A-4D24-B7F8-69853495C54B}" type="slidenum">
              <a:rPr lang="he-IL" smtClean="0"/>
              <a:pPr>
                <a:defRPr/>
              </a:pPr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6590088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r" defTabSz="914400" rtl="1" eaLnBrk="1" latinLnBrk="0" hangingPunct="1">
              <a:spcBef>
                <a:spcPct val="0"/>
              </a:spcBef>
              <a:buNone/>
              <a:defRPr lang="he-IL" sz="2800" kern="1200" dirty="0">
                <a:solidFill>
                  <a:srgbClr val="00B0F0"/>
                </a:solidFill>
                <a:latin typeface="Arial Black" panose="020B0A0402010202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r>
              <a:rPr lang="he-IL" dirty="0" smtClean="0"/>
              <a:t>לחץ כדי לערוך סגנון כותרת של תבנית בסיס</a:t>
            </a:r>
            <a:endParaRPr lang="he-IL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lang="he-IL" sz="2200" kern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  <a:lvl2pPr>
              <a:defRPr sz="22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2pPr>
            <a:lvl3pPr>
              <a:defRPr sz="22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3pPr>
            <a:lvl4pPr>
              <a:defRPr sz="22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4pPr>
            <a:lvl5pPr>
              <a:defRPr sz="22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5pPr>
          </a:lstStyle>
          <a:p>
            <a:pPr lvl="0"/>
            <a:r>
              <a:rPr lang="he-IL" dirty="0" smtClean="0"/>
              <a:t>לחץ כדי לערוך סגנונות טקסט של תבנית בסיס</a:t>
            </a:r>
          </a:p>
          <a:p>
            <a:pPr lvl="1"/>
            <a:r>
              <a:rPr lang="he-IL" dirty="0" smtClean="0"/>
              <a:t>רמה שנייה</a:t>
            </a:r>
          </a:p>
          <a:p>
            <a:pPr lvl="2"/>
            <a:r>
              <a:rPr lang="he-IL" dirty="0" smtClean="0"/>
              <a:t>רמה שלישית</a:t>
            </a:r>
          </a:p>
          <a:p>
            <a:pPr lvl="3"/>
            <a:r>
              <a:rPr lang="he-IL" dirty="0" smtClean="0"/>
              <a:t>רמה רביעית</a:t>
            </a:r>
          </a:p>
          <a:p>
            <a:pPr lvl="4"/>
            <a:r>
              <a:rPr lang="he-IL" dirty="0" smtClean="0"/>
              <a:t>רמה חמישית</a:t>
            </a:r>
            <a:endParaRPr lang="he-IL" dirty="0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611354-BC61-4CBD-BC65-F6849519AFE6}" type="datetime8">
              <a:rPr lang="he-IL" smtClean="0"/>
              <a:pPr>
                <a:defRPr/>
              </a:pPr>
              <a:t>18 דצמבר 17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B0D6B8-6692-4FB5-93C7-3AF286073658}" type="slidenum">
              <a:rPr lang="he-IL"/>
              <a:pPr>
                <a:defRPr/>
              </a:pPr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76827804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3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" y="0"/>
            <a:ext cx="91648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82445" y="4779027"/>
            <a:ext cx="4454065" cy="954335"/>
          </a:xfrm>
        </p:spPr>
        <p:txBody>
          <a:bodyPr anchor="t"/>
          <a:lstStyle>
            <a:lvl1pPr algn="r">
              <a:defRPr sz="2800" b="1" cap="all">
                <a:solidFill>
                  <a:schemeClr val="tx1"/>
                </a:solidFill>
              </a:defRPr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1259632" y="5445330"/>
            <a:ext cx="7772400" cy="564083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F70941-7ED2-436D-A00A-36F8A3C60359}" type="datetime8">
              <a:rPr lang="he-IL" smtClean="0"/>
              <a:pPr>
                <a:defRPr/>
              </a:pPr>
              <a:t>18 דצמבר 17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7A378B-0B80-43EE-BB3F-4AAD0AEB8482}" type="slidenum">
              <a:rPr lang="he-IL"/>
              <a:pPr>
                <a:defRPr/>
              </a:pPr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7619921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457200" y="1600204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648200" y="1600204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31D0C0-F6CF-407F-911B-3CE5E0149927}" type="datetime8">
              <a:rPr lang="he-IL" smtClean="0"/>
              <a:pPr>
                <a:defRPr/>
              </a:pPr>
              <a:t>18 דצמבר 17</a:t>
            </a:fld>
            <a:endParaRPr lang="he-IL"/>
          </a:p>
        </p:txBody>
      </p:sp>
      <p:sp>
        <p:nvSpPr>
          <p:cNvPr id="6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7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1B236C-7DF7-4340-A023-F4FC1B75F7F1}" type="slidenum">
              <a:rPr lang="he-IL"/>
              <a:pPr>
                <a:defRPr/>
              </a:pPr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3715880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4645078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4645078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7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1A0E0D-1881-468F-8CA5-0603CDBAA2AE}" type="datetime8">
              <a:rPr lang="he-IL" smtClean="0"/>
              <a:pPr>
                <a:defRPr/>
              </a:pPr>
              <a:t>18 דצמבר 17</a:t>
            </a:fld>
            <a:endParaRPr lang="he-IL"/>
          </a:p>
        </p:txBody>
      </p:sp>
      <p:sp>
        <p:nvSpPr>
          <p:cNvPr id="8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9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A51272-A48D-4D05-9273-117DA6519071}" type="slidenum">
              <a:rPr lang="he-IL"/>
              <a:pPr>
                <a:defRPr/>
              </a:pPr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9452778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r"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60900B-5C17-40C2-A557-F8691FEAFFCC}" type="datetime8">
              <a:rPr lang="he-IL" smtClean="0"/>
              <a:pPr>
                <a:defRPr/>
              </a:pPr>
              <a:t>18 דצמבר 17</a:t>
            </a:fld>
            <a:endParaRPr lang="he-IL"/>
          </a:p>
        </p:txBody>
      </p:sp>
      <p:sp>
        <p:nvSpPr>
          <p:cNvPr id="4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5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0B1D22-0016-4BF5-99EA-C1126B8EF701}" type="slidenum">
              <a:rPr lang="he-IL"/>
              <a:pPr>
                <a:defRPr/>
              </a:pPr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0844121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57858E-C3B7-4A62-B3F4-7E7B1CDB546F}" type="datetime8">
              <a:rPr lang="he-IL" smtClean="0"/>
              <a:pPr>
                <a:defRPr/>
              </a:pPr>
              <a:t>18 דצמבר 17</a:t>
            </a:fld>
            <a:endParaRPr lang="he-IL"/>
          </a:p>
        </p:txBody>
      </p:sp>
      <p:sp>
        <p:nvSpPr>
          <p:cNvPr id="3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4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B852F4-1392-4D6C-A6D9-3D52D367D582}" type="slidenum">
              <a:rPr lang="he-IL"/>
              <a:pPr>
                <a:defRPr/>
              </a:pPr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3658390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2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457202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20A9B4-8B4D-4AAA-8969-64A5D40506DB}" type="datetime8">
              <a:rPr lang="he-IL" smtClean="0"/>
              <a:pPr>
                <a:defRPr/>
              </a:pPr>
              <a:t>18 דצמבר 17</a:t>
            </a:fld>
            <a:endParaRPr lang="he-IL"/>
          </a:p>
        </p:txBody>
      </p:sp>
      <p:sp>
        <p:nvSpPr>
          <p:cNvPr id="6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7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1A6F31-B79B-4A0D-93E8-1348E22DC840}" type="slidenum">
              <a:rPr lang="he-IL"/>
              <a:pPr>
                <a:defRPr/>
              </a:pPr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67587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1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he-IL" noProof="0" smtClean="0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E22DF5-09AC-4AFE-9B84-6769FA4BA3A6}" type="datetime8">
              <a:rPr lang="he-IL" smtClean="0"/>
              <a:pPr>
                <a:defRPr/>
              </a:pPr>
              <a:t>18 דצמבר 17</a:t>
            </a:fld>
            <a:endParaRPr lang="he-IL"/>
          </a:p>
        </p:txBody>
      </p:sp>
      <p:sp>
        <p:nvSpPr>
          <p:cNvPr id="6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7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B7116D-8079-416B-B06A-7BDC44B6022C}" type="slidenum">
              <a:rPr lang="he-IL"/>
              <a:pPr>
                <a:defRPr/>
              </a:pPr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3579294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DA210B-8BD1-4EC2-AF46-FD8CA960DC86}" type="datetime8">
              <a:rPr lang="he-IL" smtClean="0"/>
              <a:pPr>
                <a:defRPr/>
              </a:pPr>
              <a:t>18 דצמבר 17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5B16A3-00AC-450E-AFDD-10E23A7A50DE}" type="slidenum">
              <a:rPr lang="he-IL"/>
              <a:pPr>
                <a:defRPr/>
              </a:pPr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0788917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F0AC75-C690-43E6-821D-9CA83B9C5E9F}" type="datetime8">
              <a:rPr lang="he-IL" smtClean="0"/>
              <a:pPr>
                <a:defRPr/>
              </a:pPr>
              <a:t>18 דצמבר 17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5CECC2-4E90-4795-BA43-CA87E774E524}" type="slidenum">
              <a:rPr lang="he-IL"/>
              <a:pPr>
                <a:defRPr/>
              </a:pPr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662813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9"/>
          <a:stretch/>
        </p:blipFill>
        <p:spPr bwMode="auto">
          <a:xfrm>
            <a:off x="0" y="1"/>
            <a:ext cx="9144000" cy="12532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6" name="מציין מיקום של כותרת 1"/>
          <p:cNvSpPr>
            <a:spLocks noGrp="1"/>
          </p:cNvSpPr>
          <p:nvPr>
            <p:ph type="title"/>
          </p:nvPr>
        </p:nvSpPr>
        <p:spPr bwMode="auto">
          <a:xfrm>
            <a:off x="457200" y="1256060"/>
            <a:ext cx="8229600" cy="5760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he-IL" smtClean="0"/>
              <a:t>לחץ כדי לערוך סגנון כותרת של תבנית בסיס</a:t>
            </a:r>
          </a:p>
        </p:txBody>
      </p:sp>
      <p:sp>
        <p:nvSpPr>
          <p:cNvPr id="1027" name="מציין מיקום טקסט 2"/>
          <p:cNvSpPr>
            <a:spLocks noGrp="1"/>
          </p:cNvSpPr>
          <p:nvPr>
            <p:ph type="body" idx="1"/>
          </p:nvPr>
        </p:nvSpPr>
        <p:spPr bwMode="auto">
          <a:xfrm>
            <a:off x="457200" y="1988843"/>
            <a:ext cx="8229600" cy="41373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he-IL" smtClean="0"/>
              <a:t>לחץ כדי לערוך סגנונות טקסט של תבנית בסיס</a:t>
            </a:r>
          </a:p>
          <a:p>
            <a:pPr lvl="1"/>
            <a:r>
              <a:rPr lang="he-IL" altLang="he-IL" smtClean="0"/>
              <a:t>רמה שנייה</a:t>
            </a:r>
          </a:p>
          <a:p>
            <a:pPr lvl="2"/>
            <a:r>
              <a:rPr lang="he-IL" altLang="he-IL" smtClean="0"/>
              <a:t>רמה שלישית</a:t>
            </a:r>
          </a:p>
          <a:p>
            <a:pPr lvl="3"/>
            <a:r>
              <a:rPr lang="he-IL" altLang="he-IL" smtClean="0"/>
              <a:t>רמה רביעית</a:t>
            </a:r>
          </a:p>
          <a:p>
            <a:pPr lvl="4"/>
            <a:r>
              <a:rPr lang="he-IL" altLang="he-IL" smtClean="0"/>
              <a:t>רמה חמישית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2"/>
          </p:nvPr>
        </p:nvSpPr>
        <p:spPr>
          <a:xfrm>
            <a:off x="6553200" y="635645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D97C53A-CE97-4E26-8061-AA0621C1A957}" type="datetime8">
              <a:rPr lang="he-IL" smtClean="0"/>
              <a:pPr>
                <a:defRPr/>
              </a:pPr>
              <a:t>18 דצמבר 17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3"/>
          </p:nvPr>
        </p:nvSpPr>
        <p:spPr>
          <a:xfrm>
            <a:off x="3124200" y="6356456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4"/>
          </p:nvPr>
        </p:nvSpPr>
        <p:spPr>
          <a:xfrm>
            <a:off x="457200" y="635645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FD0085B-1709-4BD2-AF56-B57D2DA5BF03}" type="slidenum">
              <a:rPr lang="he-IL"/>
              <a:pPr>
                <a:defRPr/>
              </a:pPr>
              <a:t>‹#›</a:t>
            </a:fld>
            <a:endParaRPr lang="he-I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hf hdr="0" ftr="0"/>
  <p:txStyles>
    <p:titleStyle>
      <a:lvl1pPr algn="ctr" rtl="1" eaLnBrk="0" fontAlgn="base" hangingPunct="0">
        <a:spcBef>
          <a:spcPct val="0"/>
        </a:spcBef>
        <a:spcAft>
          <a:spcPct val="0"/>
        </a:spcAft>
        <a:defRPr sz="2800" b="1" kern="1200">
          <a:solidFill>
            <a:srgbClr val="00B0F0"/>
          </a:solidFill>
          <a:latin typeface="Tahoma" panose="020B0604030504040204" pitchFamily="34" charset="0"/>
          <a:ea typeface="Tahoma" panose="020B0604030504040204" pitchFamily="34" charset="0"/>
          <a:cs typeface="Tahoma" panose="020B0604030504040204" pitchFamily="34" charset="0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Times New Roman" pitchFamily="18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Times New Roman" pitchFamily="18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Times New Roman" pitchFamily="18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Times New Roman" pitchFamily="18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Times New Roman" pitchFamily="18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Times New Roman" pitchFamily="18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Times New Roman" pitchFamily="18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Times New Roman" pitchFamily="18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Tahoma" panose="020B0604030504040204" pitchFamily="34" charset="0"/>
          <a:ea typeface="Tahoma" panose="020B0604030504040204" pitchFamily="34" charset="0"/>
          <a:cs typeface="Tahoma" panose="020B0604030504040204" pitchFamily="34" charset="0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400" kern="1200">
          <a:solidFill>
            <a:schemeClr val="tx1"/>
          </a:solidFill>
          <a:latin typeface="Tahoma" panose="020B0604030504040204" pitchFamily="34" charset="0"/>
          <a:ea typeface="Tahoma" panose="020B0604030504040204" pitchFamily="34" charset="0"/>
          <a:cs typeface="Tahoma" panose="020B0604030504040204" pitchFamily="34" charset="0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Tahoma" panose="020B0604030504040204" pitchFamily="34" charset="0"/>
          <a:ea typeface="Tahoma" panose="020B0604030504040204" pitchFamily="34" charset="0"/>
          <a:cs typeface="Tahoma" panose="020B0604030504040204" pitchFamily="34" charset="0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400" kern="1200">
          <a:solidFill>
            <a:schemeClr val="tx1"/>
          </a:solidFill>
          <a:latin typeface="Tahoma" panose="020B0604030504040204" pitchFamily="34" charset="0"/>
          <a:ea typeface="Tahoma" panose="020B0604030504040204" pitchFamily="34" charset="0"/>
          <a:cs typeface="Tahoma" panose="020B0604030504040204" pitchFamily="34" charset="0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400" kern="1200">
          <a:solidFill>
            <a:schemeClr val="tx1"/>
          </a:solidFill>
          <a:latin typeface="Tahoma" panose="020B0604030504040204" pitchFamily="34" charset="0"/>
          <a:ea typeface="Tahoma" panose="020B0604030504040204" pitchFamily="34" charset="0"/>
          <a:cs typeface="Tahoma" panose="020B0604030504040204" pitchFamily="34" charset="0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11" Type="http://schemas.openxmlformats.org/officeDocument/2006/relationships/image" Target="../media/image13.png"/><Relationship Id="rId5" Type="http://schemas.openxmlformats.org/officeDocument/2006/relationships/image" Target="../media/image7.png"/><Relationship Id="rId10" Type="http://schemas.openxmlformats.org/officeDocument/2006/relationships/image" Target="../media/image12.jpeg"/><Relationship Id="rId4" Type="http://schemas.openxmlformats.org/officeDocument/2006/relationships/image" Target="../media/image6.jpeg"/><Relationship Id="rId9" Type="http://schemas.openxmlformats.org/officeDocument/2006/relationships/image" Target="../media/image1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1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tiff"/><Relationship Id="rId3" Type="http://schemas.openxmlformats.org/officeDocument/2006/relationships/image" Target="../media/image17.png"/><Relationship Id="rId7" Type="http://schemas.openxmlformats.org/officeDocument/2006/relationships/image" Target="../media/image20.png"/><Relationship Id="rId12" Type="http://schemas.openxmlformats.org/officeDocument/2006/relationships/image" Target="../media/image25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11" Type="http://schemas.openxmlformats.org/officeDocument/2006/relationships/image" Target="../media/image24.png"/><Relationship Id="rId5" Type="http://schemas.openxmlformats.org/officeDocument/2006/relationships/image" Target="../media/image18.png"/><Relationship Id="rId10" Type="http://schemas.openxmlformats.org/officeDocument/2006/relationships/image" Target="../media/image23.jpeg"/><Relationship Id="rId4" Type="http://schemas.openxmlformats.org/officeDocument/2006/relationships/image" Target="../media/image5.png"/><Relationship Id="rId9" Type="http://schemas.openxmlformats.org/officeDocument/2006/relationships/image" Target="../media/image22.tif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jpeg"/><Relationship Id="rId13" Type="http://schemas.openxmlformats.org/officeDocument/2006/relationships/image" Target="../media/image35.png"/><Relationship Id="rId3" Type="http://schemas.openxmlformats.org/officeDocument/2006/relationships/image" Target="../media/image26.jpeg"/><Relationship Id="rId7" Type="http://schemas.openxmlformats.org/officeDocument/2006/relationships/image" Target="../media/image29.jpeg"/><Relationship Id="rId12" Type="http://schemas.openxmlformats.org/officeDocument/2006/relationships/image" Target="../media/image34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jpeg"/><Relationship Id="rId11" Type="http://schemas.openxmlformats.org/officeDocument/2006/relationships/image" Target="../media/image33.jpeg"/><Relationship Id="rId5" Type="http://schemas.openxmlformats.org/officeDocument/2006/relationships/image" Target="../media/image27.jpg"/><Relationship Id="rId10" Type="http://schemas.openxmlformats.org/officeDocument/2006/relationships/image" Target="../media/image32.jpeg"/><Relationship Id="rId4" Type="http://schemas.openxmlformats.org/officeDocument/2006/relationships/image" Target="../media/image5.png"/><Relationship Id="rId9" Type="http://schemas.openxmlformats.org/officeDocument/2006/relationships/image" Target="../media/image3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7.jpg"/><Relationship Id="rId4" Type="http://schemas.openxmlformats.org/officeDocument/2006/relationships/image" Target="../media/image3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4249861" y="4869160"/>
            <a:ext cx="4907313" cy="360040"/>
          </a:xfrm>
        </p:spPr>
        <p:txBody>
          <a:bodyPr/>
          <a:lstStyle/>
          <a:p>
            <a:pPr>
              <a:defRPr/>
            </a:pPr>
            <a:r>
              <a:rPr lang="he-IL" dirty="0" smtClean="0"/>
              <a:t>הפעילות המרכזית של משרד התחבורה בתחום תכנון התחבורה</a:t>
            </a:r>
            <a:endParaRPr lang="he-IL" dirty="0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2843808" y="5661248"/>
            <a:ext cx="6336704" cy="1022987"/>
          </a:xfrm>
        </p:spPr>
        <p:txBody>
          <a:bodyPr/>
          <a:lstStyle/>
          <a:p>
            <a:r>
              <a:rPr lang="he-IL" sz="2000" dirty="0"/>
              <a:t>הוועדה המשותפת לוועדת החוקה, חוק ומשפט ולוועדה המיוחדת לדיון </a:t>
            </a:r>
            <a:r>
              <a:rPr lang="he-IL" sz="2000" dirty="0" err="1"/>
              <a:t>בהצ"ח</a:t>
            </a:r>
            <a:r>
              <a:rPr lang="he-IL" sz="2000" dirty="0"/>
              <a:t> פינוי ובינוי (פיצויים) (תיקון מס' 4) (פינוי בשל סירוב בלתי סביר) מ/1023</a:t>
            </a:r>
            <a:endParaRPr lang="he-IL" sz="2000" dirty="0"/>
          </a:p>
        </p:txBody>
      </p:sp>
      <p:sp>
        <p:nvSpPr>
          <p:cNvPr id="4" name="כותרת משנה 2"/>
          <p:cNvSpPr txBox="1">
            <a:spLocks/>
          </p:cNvSpPr>
          <p:nvPr/>
        </p:nvSpPr>
        <p:spPr bwMode="auto">
          <a:xfrm>
            <a:off x="107504" y="6346612"/>
            <a:ext cx="2232248" cy="511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 algn="r" rtl="1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400" kern="120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  <a:lvl2pPr marL="457200" indent="0" algn="ctr" rtl="1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2pPr>
            <a:lvl3pPr marL="914400" indent="0" algn="ctr" rtl="1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3pPr>
            <a:lvl4pPr marL="1371600" indent="0" algn="ctr" rtl="1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4pPr>
            <a:lvl5pPr marL="1828800" indent="0" algn="ctr" rtl="1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5pPr>
            <a:lvl6pPr marL="2286000" indent="0" algn="ctr" defTabSz="914400" rtl="1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1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1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1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he-IL" dirty="0" smtClean="0"/>
              <a:t>דצמבר 2017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3779912" y="908720"/>
            <a:ext cx="1584176" cy="792088"/>
          </a:xfrm>
          <a:prstGeom prst="rect">
            <a:avLst/>
          </a:prstGeom>
          <a:solidFill>
            <a:srgbClr val="293A4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pic>
        <p:nvPicPr>
          <p:cNvPr id="14" name="תמונה 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3568" y="980728"/>
            <a:ext cx="1996328" cy="448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04567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מציין מיקום תוכן 2"/>
          <p:cNvSpPr>
            <a:spLocks noGrp="1"/>
          </p:cNvSpPr>
          <p:nvPr>
            <p:ph idx="1"/>
          </p:nvPr>
        </p:nvSpPr>
        <p:spPr>
          <a:xfrm>
            <a:off x="709742" y="1700808"/>
            <a:ext cx="8075240" cy="3816424"/>
          </a:xfrm>
        </p:spPr>
        <p:txBody>
          <a:bodyPr/>
          <a:lstStyle/>
          <a:p>
            <a:pPr marL="0" lvl="0" indent="0">
              <a:buNone/>
            </a:pPr>
            <a:r>
              <a:rPr lang="he-IL" sz="2800" b="1" dirty="0" smtClean="0">
                <a:solidFill>
                  <a:schemeClr val="tx1"/>
                </a:solidFill>
              </a:rPr>
              <a:t>דגשים </a:t>
            </a:r>
            <a:r>
              <a:rPr lang="he-IL" sz="2800" b="1" dirty="0" smtClean="0">
                <a:solidFill>
                  <a:schemeClr val="tx1"/>
                </a:solidFill>
              </a:rPr>
              <a:t>ועקרונות</a:t>
            </a:r>
            <a:endParaRPr lang="he-IL" sz="2800" b="1" dirty="0"/>
          </a:p>
        </p:txBody>
      </p:sp>
      <p:pic>
        <p:nvPicPr>
          <p:cNvPr id="7" name="תמונה 6"/>
          <p:cNvPicPr>
            <a:picLocks noChangeAspect="1"/>
          </p:cNvPicPr>
          <p:nvPr/>
        </p:nvPicPr>
        <p:blipFill rotWithShape="1">
          <a:blip r:embed="rId3"/>
          <a:srcRect l="4908" t="-9106"/>
          <a:stretch/>
        </p:blipFill>
        <p:spPr>
          <a:xfrm>
            <a:off x="57199" y="1299127"/>
            <a:ext cx="1395163" cy="413885"/>
          </a:xfrm>
          <a:prstGeom prst="rect">
            <a:avLst/>
          </a:prstGeom>
          <a:solidFill>
            <a:schemeClr val="bg1"/>
          </a:solidFill>
        </p:spPr>
      </p:pic>
      <p:grpSp>
        <p:nvGrpSpPr>
          <p:cNvPr id="17" name="קבוצה 16"/>
          <p:cNvGrpSpPr/>
          <p:nvPr/>
        </p:nvGrpSpPr>
        <p:grpSpPr>
          <a:xfrm>
            <a:off x="6952991" y="2418280"/>
            <a:ext cx="1990065" cy="1260000"/>
            <a:chOff x="7092280" y="2492896"/>
            <a:chExt cx="1621688" cy="980889"/>
          </a:xfrm>
        </p:grpSpPr>
        <p:pic>
          <p:nvPicPr>
            <p:cNvPr id="1026" name="Picture 2" descr="תוצאת תמונה עבור דגל ישראל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092280" y="2492896"/>
              <a:ext cx="1621688" cy="980889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4" name="מלבן 13"/>
            <p:cNvSpPr/>
            <p:nvPr/>
          </p:nvSpPr>
          <p:spPr>
            <a:xfrm>
              <a:off x="7452320" y="2708920"/>
              <a:ext cx="936104" cy="50405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he-IL"/>
            </a:p>
          </p:txBody>
        </p:sp>
        <p:pic>
          <p:nvPicPr>
            <p:cNvPr id="13" name="תמונה 12"/>
            <p:cNvPicPr>
              <a:picLocks noChangeAspect="1"/>
            </p:cNvPicPr>
            <p:nvPr/>
          </p:nvPicPr>
          <p:blipFill>
            <a:blip r:embed="rId5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344" y="2723056"/>
              <a:ext cx="489920" cy="489920"/>
            </a:xfrm>
            <a:prstGeom prst="rect">
              <a:avLst/>
            </a:prstGeom>
            <a:ln>
              <a:noFill/>
            </a:ln>
          </p:spPr>
        </p:pic>
      </p:grpSp>
      <p:pic>
        <p:nvPicPr>
          <p:cNvPr id="20" name="תמונה 1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9175" y="2424496"/>
            <a:ext cx="1757511" cy="12600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24" name="תמונה 23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333" t="44751" r="24667" b="31100"/>
          <a:stretch/>
        </p:blipFill>
        <p:spPr>
          <a:xfrm>
            <a:off x="2885797" y="2460864"/>
            <a:ext cx="1807827" cy="12600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046" name="Picture 22" descr="תוצאת תמונה עבור ניהול ביקושים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772" y="2468694"/>
            <a:ext cx="1983737" cy="1260000"/>
          </a:xfrm>
          <a:prstGeom prst="rect">
            <a:avLst/>
          </a:prstGeom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9" name="קבוצה 28"/>
          <p:cNvGrpSpPr/>
          <p:nvPr/>
        </p:nvGrpSpPr>
        <p:grpSpPr>
          <a:xfrm>
            <a:off x="6159630" y="4057138"/>
            <a:ext cx="1872208" cy="1260000"/>
            <a:chOff x="899592" y="3889621"/>
            <a:chExt cx="2990119" cy="2156281"/>
          </a:xfrm>
        </p:grpSpPr>
        <p:pic>
          <p:nvPicPr>
            <p:cNvPr id="34" name="תמונה 33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56785" y="3897451"/>
              <a:ext cx="952500" cy="1905000"/>
            </a:xfrm>
            <a:prstGeom prst="rect">
              <a:avLst/>
            </a:prstGeom>
          </p:spPr>
        </p:pic>
        <p:grpSp>
          <p:nvGrpSpPr>
            <p:cNvPr id="27" name="קבוצה 26"/>
            <p:cNvGrpSpPr/>
            <p:nvPr/>
          </p:nvGrpSpPr>
          <p:grpSpPr>
            <a:xfrm>
              <a:off x="926890" y="3952299"/>
              <a:ext cx="2744887" cy="2093603"/>
              <a:chOff x="926890" y="3952299"/>
              <a:chExt cx="2744887" cy="2093603"/>
            </a:xfrm>
          </p:grpSpPr>
          <p:pic>
            <p:nvPicPr>
              <p:cNvPr id="26" name="תמונה 25"/>
              <p:cNvPicPr>
                <a:picLocks noChangeAspect="1"/>
              </p:cNvPicPr>
              <p:nvPr/>
            </p:nvPicPr>
            <p:blipFill>
              <a:blip r:embed="rId9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926890" y="3993822"/>
                <a:ext cx="952500" cy="1905000"/>
              </a:xfrm>
              <a:prstGeom prst="rect">
                <a:avLst/>
              </a:prstGeom>
            </p:spPr>
          </p:pic>
          <p:pic>
            <p:nvPicPr>
              <p:cNvPr id="31" name="תמונה 30"/>
              <p:cNvPicPr>
                <a:picLocks noChangeAspect="1"/>
              </p:cNvPicPr>
              <p:nvPr/>
            </p:nvPicPr>
            <p:blipFill>
              <a:blip r:embed="rId9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319795" y="4110284"/>
                <a:ext cx="952500" cy="1905000"/>
              </a:xfrm>
              <a:prstGeom prst="rect">
                <a:avLst/>
              </a:prstGeom>
            </p:spPr>
          </p:pic>
          <p:pic>
            <p:nvPicPr>
              <p:cNvPr id="32" name="תמונה 31"/>
              <p:cNvPicPr>
                <a:picLocks noChangeAspect="1"/>
              </p:cNvPicPr>
              <p:nvPr/>
            </p:nvPicPr>
            <p:blipFill>
              <a:blip r:embed="rId9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732365" y="3952299"/>
                <a:ext cx="952500" cy="1905000"/>
              </a:xfrm>
              <a:prstGeom prst="rect">
                <a:avLst/>
              </a:prstGeom>
            </p:spPr>
          </p:pic>
          <p:pic>
            <p:nvPicPr>
              <p:cNvPr id="33" name="תמונה 32"/>
              <p:cNvPicPr>
                <a:picLocks noChangeAspect="1"/>
              </p:cNvPicPr>
              <p:nvPr/>
            </p:nvPicPr>
            <p:blipFill>
              <a:blip r:embed="rId9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054361" y="4140902"/>
                <a:ext cx="952500" cy="1905000"/>
              </a:xfrm>
              <a:prstGeom prst="rect">
                <a:avLst/>
              </a:prstGeom>
            </p:spPr>
          </p:pic>
          <p:pic>
            <p:nvPicPr>
              <p:cNvPr id="35" name="תמונה 34"/>
              <p:cNvPicPr>
                <a:picLocks noChangeAspect="1"/>
              </p:cNvPicPr>
              <p:nvPr/>
            </p:nvPicPr>
            <p:blipFill>
              <a:blip r:embed="rId9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719277" y="4116870"/>
                <a:ext cx="952500" cy="1905000"/>
              </a:xfrm>
              <a:prstGeom prst="rect">
                <a:avLst/>
              </a:prstGeom>
            </p:spPr>
          </p:pic>
        </p:grpSp>
        <p:pic>
          <p:nvPicPr>
            <p:cNvPr id="36" name="תמונה 35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37211" y="3897451"/>
              <a:ext cx="952500" cy="1905000"/>
            </a:xfrm>
            <a:prstGeom prst="rect">
              <a:avLst/>
            </a:prstGeom>
          </p:spPr>
        </p:pic>
        <p:sp>
          <p:nvSpPr>
            <p:cNvPr id="28" name="מלבן 27"/>
            <p:cNvSpPr/>
            <p:nvPr/>
          </p:nvSpPr>
          <p:spPr>
            <a:xfrm>
              <a:off x="899592" y="3889621"/>
              <a:ext cx="2990119" cy="2027886"/>
            </a:xfrm>
            <a:prstGeom prst="rect">
              <a:avLst/>
            </a:prstGeom>
            <a:noFill/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he-IL"/>
            </a:p>
          </p:txBody>
        </p:sp>
      </p:grpSp>
      <p:pic>
        <p:nvPicPr>
          <p:cNvPr id="1052" name="Picture 28" descr="תוצאת תמונה עבור רכב אוטונומי"/>
          <p:cNvPicPr>
            <a:picLocks noChangeAspect="1" noChangeArrowheads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897" t="28042" r="18104" b="26599"/>
          <a:stretch/>
        </p:blipFill>
        <p:spPr bwMode="auto">
          <a:xfrm>
            <a:off x="4195805" y="4057138"/>
            <a:ext cx="1750000" cy="1202865"/>
          </a:xfrm>
          <a:prstGeom prst="rect">
            <a:avLst/>
          </a:prstGeom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7" name="קבוצה 36"/>
          <p:cNvGrpSpPr/>
          <p:nvPr/>
        </p:nvGrpSpPr>
        <p:grpSpPr>
          <a:xfrm>
            <a:off x="2209290" y="4008606"/>
            <a:ext cx="1728192" cy="1332008"/>
            <a:chOff x="184828" y="4241354"/>
            <a:chExt cx="1662944" cy="1260000"/>
          </a:xfrm>
        </p:grpSpPr>
        <p:sp>
          <p:nvSpPr>
            <p:cNvPr id="30" name="מלבן 29"/>
            <p:cNvSpPr/>
            <p:nvPr/>
          </p:nvSpPr>
          <p:spPr>
            <a:xfrm>
              <a:off x="184828" y="4241354"/>
              <a:ext cx="1662944" cy="1260000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he-IL"/>
            </a:p>
          </p:txBody>
        </p:sp>
        <p:pic>
          <p:nvPicPr>
            <p:cNvPr id="1056" name="Picture 32" descr="תוצאת תמונה עבור ‪transport oriented development‬‏"/>
            <p:cNvPicPr>
              <a:picLocks noChangeAspect="1" noChangeArrowheads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4139" y="4277621"/>
              <a:ext cx="1119310" cy="118926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1708237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מציין מיקום תוכן 2"/>
          <p:cNvSpPr>
            <a:spLocks noGrp="1"/>
          </p:cNvSpPr>
          <p:nvPr>
            <p:ph idx="1"/>
          </p:nvPr>
        </p:nvSpPr>
        <p:spPr>
          <a:xfrm>
            <a:off x="709742" y="1700808"/>
            <a:ext cx="8075240" cy="3816424"/>
          </a:xfrm>
        </p:spPr>
        <p:txBody>
          <a:bodyPr/>
          <a:lstStyle/>
          <a:p>
            <a:pPr marL="0" lvl="0" indent="0">
              <a:buNone/>
            </a:pPr>
            <a:r>
              <a:rPr lang="he-IL" sz="2800" b="1" dirty="0" smtClean="0">
                <a:solidFill>
                  <a:schemeClr val="tx1"/>
                </a:solidFill>
              </a:rPr>
              <a:t>יעדים </a:t>
            </a:r>
            <a:r>
              <a:rPr lang="he-IL" sz="2800" b="1" dirty="0" smtClean="0">
                <a:solidFill>
                  <a:schemeClr val="tx1"/>
                </a:solidFill>
              </a:rPr>
              <a:t>מרכזיים בתכניות המשרד</a:t>
            </a:r>
            <a:endParaRPr lang="he-IL" sz="2800" b="1" dirty="0"/>
          </a:p>
        </p:txBody>
      </p:sp>
      <p:pic>
        <p:nvPicPr>
          <p:cNvPr id="7" name="תמונה 6"/>
          <p:cNvPicPr>
            <a:picLocks noChangeAspect="1"/>
          </p:cNvPicPr>
          <p:nvPr/>
        </p:nvPicPr>
        <p:blipFill rotWithShape="1">
          <a:blip r:embed="rId3"/>
          <a:srcRect l="4908" t="-9106"/>
          <a:stretch/>
        </p:blipFill>
        <p:spPr>
          <a:xfrm>
            <a:off x="57199" y="1299127"/>
            <a:ext cx="1395163" cy="413885"/>
          </a:xfrm>
          <a:prstGeom prst="rect">
            <a:avLst/>
          </a:prstGeom>
          <a:solidFill>
            <a:schemeClr val="bg1"/>
          </a:solidFill>
        </p:spPr>
      </p:pic>
      <p:graphicFrame>
        <p:nvGraphicFramePr>
          <p:cNvPr id="39" name="טבלה 3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88634346"/>
              </p:ext>
            </p:extLst>
          </p:nvPr>
        </p:nvGraphicFramePr>
        <p:xfrm>
          <a:off x="966942" y="2492896"/>
          <a:ext cx="7560840" cy="4032448"/>
        </p:xfrm>
        <a:graphic>
          <a:graphicData uri="http://schemas.openxmlformats.org/drawingml/2006/table">
            <a:tbl>
              <a:tblPr/>
              <a:tblGrid>
                <a:gridCol w="1551872"/>
                <a:gridCol w="6008968"/>
              </a:tblGrid>
              <a:tr h="316901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he-IL" sz="1200" b="1" dirty="0">
                          <a:solidFill>
                            <a:srgbClr val="FFFFFF"/>
                          </a:solidFill>
                          <a:effectLst/>
                          <a:latin typeface="David CLM Medium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יעד התכנית</a:t>
                      </a:r>
                      <a:endParaRPr lang="en-US" sz="1200" dirty="0">
                        <a:effectLst/>
                        <a:latin typeface="David CLM Medium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336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he-IL" sz="1200" b="1">
                          <a:solidFill>
                            <a:srgbClr val="FFFFFF"/>
                          </a:solidFill>
                          <a:effectLst/>
                          <a:latin typeface="David CLM Medium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מדד</a:t>
                      </a:r>
                      <a:endParaRPr lang="en-US" sz="1200">
                        <a:effectLst/>
                        <a:latin typeface="David CLM Medium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3366"/>
                    </a:solidFill>
                  </a:tcPr>
                </a:tc>
              </a:tr>
              <a:tr h="633801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US" sz="1200" b="1">
                          <a:solidFill>
                            <a:srgbClr val="008000"/>
                          </a:solidFill>
                          <a:effectLst/>
                          <a:latin typeface="David CLM Medium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40%</a:t>
                      </a:r>
                      <a:br>
                        <a:rPr lang="en-US" sz="1200" b="1">
                          <a:solidFill>
                            <a:srgbClr val="008000"/>
                          </a:solidFill>
                          <a:effectLst/>
                          <a:latin typeface="David CLM Medium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</a:br>
                      <a:r>
                        <a:rPr lang="en-US" sz="1200" b="1">
                          <a:effectLst/>
                          <a:latin typeface="David CLM Medium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PT Share</a:t>
                      </a:r>
                      <a:endParaRPr lang="en-US" sz="1200">
                        <a:effectLst/>
                        <a:latin typeface="David CLM Medium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he-IL" sz="1600" dirty="0">
                          <a:effectLst/>
                          <a:latin typeface="David CLM Medium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פיצול: אחוז נסיעות </a:t>
                      </a:r>
                      <a:r>
                        <a:rPr lang="he-IL" sz="1600" dirty="0" err="1">
                          <a:effectLst/>
                          <a:latin typeface="David CLM Medium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בתח"צ</a:t>
                      </a:r>
                      <a:r>
                        <a:rPr lang="he-IL" sz="1600" dirty="0">
                          <a:effectLst/>
                          <a:latin typeface="David CLM Medium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he-IL" sz="1600" dirty="0" err="1">
                          <a:effectLst/>
                          <a:latin typeface="David CLM Medium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במטרופולינים</a:t>
                      </a:r>
                      <a:r>
                        <a:rPr lang="he-IL" sz="1600" dirty="0">
                          <a:effectLst/>
                          <a:latin typeface="David CLM Medium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ובפרוזדורים הראשיים</a:t>
                      </a:r>
                      <a:endParaRPr lang="en-US" sz="1600" dirty="0">
                        <a:effectLst/>
                        <a:latin typeface="David CLM Medium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33801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he-IL" sz="1200" b="1">
                          <a:solidFill>
                            <a:srgbClr val="008000"/>
                          </a:solidFill>
                          <a:effectLst/>
                          <a:latin typeface="David CLM Medium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20%-</a:t>
                      </a:r>
                      <a:r>
                        <a:rPr lang="en-US" sz="1200" b="1">
                          <a:solidFill>
                            <a:srgbClr val="008000"/>
                          </a:solidFill>
                          <a:effectLst/>
                          <a:latin typeface="David CLM Medium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/>
                      </a:r>
                      <a:br>
                        <a:rPr lang="en-US" sz="1200" b="1">
                          <a:solidFill>
                            <a:srgbClr val="008000"/>
                          </a:solidFill>
                          <a:effectLst/>
                          <a:latin typeface="David CLM Medium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</a:br>
                      <a:r>
                        <a:rPr lang="en-US" sz="1200" b="1">
                          <a:effectLst/>
                          <a:latin typeface="David CLM Medium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Vkm</a:t>
                      </a:r>
                      <a:endParaRPr lang="en-US" sz="1200">
                        <a:effectLst/>
                        <a:latin typeface="David CLM Medium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he-IL" sz="1600" dirty="0">
                          <a:effectLst/>
                          <a:latin typeface="David CLM Medium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הפחתת השימוש ברכב פרטי ביחס להמשך המגמות ב 2015</a:t>
                      </a:r>
                      <a:endParaRPr lang="en-US" sz="1600" dirty="0">
                        <a:effectLst/>
                        <a:latin typeface="David CLM Medium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50703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he-IL" sz="1200" b="1">
                          <a:solidFill>
                            <a:srgbClr val="008000"/>
                          </a:solidFill>
                          <a:effectLst/>
                          <a:latin typeface="David CLM Medium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70%</a:t>
                      </a:r>
                      <a:r>
                        <a:rPr lang="en-US" sz="1200" b="1">
                          <a:solidFill>
                            <a:srgbClr val="008000"/>
                          </a:solidFill>
                          <a:effectLst/>
                          <a:latin typeface="David CLM Medium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</a:t>
                      </a:r>
                      <a:br>
                        <a:rPr lang="en-US" sz="1200" b="1">
                          <a:solidFill>
                            <a:srgbClr val="008000"/>
                          </a:solidFill>
                          <a:effectLst/>
                          <a:latin typeface="David CLM Medium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</a:br>
                      <a:r>
                        <a:rPr lang="en-US" sz="1200" b="1">
                          <a:effectLst/>
                          <a:latin typeface="David CLM Medium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of population</a:t>
                      </a:r>
                      <a:endParaRPr lang="en-US" sz="1200">
                        <a:effectLst/>
                        <a:latin typeface="David CLM Medium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he-IL" sz="1600" dirty="0">
                          <a:effectLst/>
                          <a:latin typeface="David CLM Medium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נגישות: אחוז </a:t>
                      </a:r>
                      <a:r>
                        <a:rPr lang="he-IL" sz="1600" dirty="0" err="1">
                          <a:effectLst/>
                          <a:latin typeface="David CLM Medium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אוכלוסיה</a:t>
                      </a:r>
                      <a:r>
                        <a:rPr lang="he-IL" sz="1600" dirty="0">
                          <a:effectLst/>
                          <a:latin typeface="David CLM Medium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בטווח 45 דקות נסיעה ממרכז המטרופולין הקרוב</a:t>
                      </a:r>
                      <a:endParaRPr lang="en-US" sz="1600" dirty="0">
                        <a:effectLst/>
                        <a:latin typeface="David CLM Medium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48621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US" sz="1200" b="1">
                          <a:solidFill>
                            <a:srgbClr val="008000"/>
                          </a:solidFill>
                          <a:effectLst/>
                          <a:latin typeface="David CLM Medium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30%</a:t>
                      </a:r>
                      <a:endParaRPr lang="en-US" sz="1200">
                        <a:effectLst/>
                        <a:latin typeface="David CLM Medium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algn="ctr" rtl="1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US" sz="1200" b="1">
                          <a:effectLst/>
                          <a:latin typeface="David CLM Medium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of</a:t>
                      </a:r>
                      <a:r>
                        <a:rPr lang="en-US" sz="1200" b="1">
                          <a:solidFill>
                            <a:srgbClr val="008000"/>
                          </a:solidFill>
                          <a:effectLst/>
                          <a:latin typeface="David CLM Medium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200" b="1">
                          <a:effectLst/>
                          <a:latin typeface="David CLM Medium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trips</a:t>
                      </a:r>
                      <a:endParaRPr lang="en-US" sz="1200">
                        <a:effectLst/>
                        <a:latin typeface="David CLM Medium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he-IL" sz="1600" dirty="0">
                          <a:effectLst/>
                          <a:latin typeface="David CLM Medium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תחבורה בת קיימא: הגדלת שימוש באמצעים לא מוטוריים בערים</a:t>
                      </a:r>
                      <a:endParaRPr lang="en-US" sz="1600" dirty="0">
                        <a:effectLst/>
                        <a:latin typeface="David CLM Medium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48621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US" sz="1200" b="1">
                          <a:solidFill>
                            <a:srgbClr val="008000"/>
                          </a:solidFill>
                          <a:effectLst/>
                          <a:latin typeface="David CLM Medium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30%</a:t>
                      </a:r>
                      <a:endParaRPr lang="en-US" sz="1200">
                        <a:effectLst/>
                        <a:latin typeface="David CLM Medium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algn="ctr" rtl="0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US" sz="1200" b="1">
                          <a:effectLst/>
                          <a:latin typeface="David CLM Medium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Increase</a:t>
                      </a:r>
                      <a:endParaRPr lang="en-US" sz="1200">
                        <a:effectLst/>
                        <a:latin typeface="David CLM Medium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he-IL" sz="1600" dirty="0">
                          <a:effectLst/>
                          <a:latin typeface="David CLM Medium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הגדלת היצע התחבורה הציבורית</a:t>
                      </a:r>
                      <a:endParaRPr lang="en-US" sz="1600" dirty="0">
                        <a:effectLst/>
                        <a:latin typeface="David CLM Medium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28711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מציין מיקום תוכן 2"/>
          <p:cNvSpPr>
            <a:spLocks noGrp="1"/>
          </p:cNvSpPr>
          <p:nvPr>
            <p:ph idx="1"/>
          </p:nvPr>
        </p:nvSpPr>
        <p:spPr>
          <a:xfrm>
            <a:off x="709742" y="1700808"/>
            <a:ext cx="8075240" cy="3816424"/>
          </a:xfrm>
        </p:spPr>
        <p:txBody>
          <a:bodyPr/>
          <a:lstStyle/>
          <a:p>
            <a:pPr marL="0" lvl="0" indent="0">
              <a:buNone/>
            </a:pPr>
            <a:r>
              <a:rPr lang="he-IL" sz="2800" b="1" dirty="0" smtClean="0">
                <a:solidFill>
                  <a:schemeClr val="tx1"/>
                </a:solidFill>
              </a:rPr>
              <a:t>מגמות בעולם</a:t>
            </a:r>
            <a:endParaRPr lang="he-IL" sz="2800" b="1" dirty="0"/>
          </a:p>
        </p:txBody>
      </p:sp>
      <p:pic>
        <p:nvPicPr>
          <p:cNvPr id="7" name="תמונה 6"/>
          <p:cNvPicPr>
            <a:picLocks noChangeAspect="1"/>
          </p:cNvPicPr>
          <p:nvPr/>
        </p:nvPicPr>
        <p:blipFill rotWithShape="1">
          <a:blip r:embed="rId3"/>
          <a:srcRect l="4908" t="-9106"/>
          <a:stretch/>
        </p:blipFill>
        <p:spPr>
          <a:xfrm>
            <a:off x="57199" y="1299127"/>
            <a:ext cx="1395163" cy="413885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48" name="תמונה 47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2420888"/>
            <a:ext cx="6309856" cy="4176464"/>
          </a:xfrm>
          <a:prstGeom prst="rect">
            <a:avLst/>
          </a:prstGeom>
        </p:spPr>
      </p:pic>
      <p:sp>
        <p:nvSpPr>
          <p:cNvPr id="6" name="מלבן 5"/>
          <p:cNvSpPr/>
          <p:nvPr/>
        </p:nvSpPr>
        <p:spPr>
          <a:xfrm>
            <a:off x="7330702" y="6587541"/>
            <a:ext cx="1797287" cy="27045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>
              <a:lnSpc>
                <a:spcPct val="115000"/>
              </a:lnSpc>
              <a:spcAft>
                <a:spcPts val="600"/>
              </a:spcAft>
            </a:pPr>
            <a:r>
              <a:rPr lang="en-US" sz="1100" dirty="0">
                <a:latin typeface="David CLM Medium"/>
                <a:ea typeface="Times New Roman" panose="02020603050405020304" pitchFamily="18" charset="0"/>
              </a:rPr>
              <a:t>source: OECD data, 2017</a:t>
            </a:r>
            <a:endParaRPr lang="en-US" sz="1100" dirty="0">
              <a:effectLst/>
              <a:latin typeface="David CLM Medium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82495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מציין מיקום תוכן 2"/>
          <p:cNvSpPr>
            <a:spLocks noGrp="1"/>
          </p:cNvSpPr>
          <p:nvPr>
            <p:ph idx="1"/>
          </p:nvPr>
        </p:nvSpPr>
        <p:spPr>
          <a:xfrm>
            <a:off x="709742" y="1700808"/>
            <a:ext cx="8075240" cy="3816424"/>
          </a:xfrm>
        </p:spPr>
        <p:txBody>
          <a:bodyPr/>
          <a:lstStyle/>
          <a:p>
            <a:pPr marL="0" lvl="0" indent="0">
              <a:buNone/>
            </a:pPr>
            <a:r>
              <a:rPr lang="he-IL" sz="2800" b="1" dirty="0" smtClean="0">
                <a:solidFill>
                  <a:schemeClr val="tx1"/>
                </a:solidFill>
              </a:rPr>
              <a:t>מגמות בעולם</a:t>
            </a:r>
            <a:endParaRPr lang="he-IL" sz="2800" b="1" dirty="0"/>
          </a:p>
        </p:txBody>
      </p:sp>
      <p:pic>
        <p:nvPicPr>
          <p:cNvPr id="7" name="תמונה 6"/>
          <p:cNvPicPr>
            <a:picLocks noChangeAspect="1"/>
          </p:cNvPicPr>
          <p:nvPr/>
        </p:nvPicPr>
        <p:blipFill rotWithShape="1">
          <a:blip r:embed="rId3"/>
          <a:srcRect l="4908" t="-9106"/>
          <a:stretch/>
        </p:blipFill>
        <p:spPr>
          <a:xfrm>
            <a:off x="57199" y="1299127"/>
            <a:ext cx="1395163" cy="413885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50" name="תמונה 49"/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712"/>
          <a:stretch/>
        </p:blipFill>
        <p:spPr>
          <a:xfrm>
            <a:off x="91406" y="2502612"/>
            <a:ext cx="6480720" cy="4176464"/>
          </a:xfrm>
          <a:prstGeom prst="rect">
            <a:avLst/>
          </a:prstGeom>
        </p:spPr>
      </p:pic>
      <p:sp>
        <p:nvSpPr>
          <p:cNvPr id="6" name="מלבן 5"/>
          <p:cNvSpPr/>
          <p:nvPr/>
        </p:nvSpPr>
        <p:spPr>
          <a:xfrm>
            <a:off x="7330702" y="6587541"/>
            <a:ext cx="1797287" cy="27045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>
              <a:lnSpc>
                <a:spcPct val="115000"/>
              </a:lnSpc>
              <a:spcAft>
                <a:spcPts val="600"/>
              </a:spcAft>
            </a:pPr>
            <a:r>
              <a:rPr lang="en-US" sz="1100" dirty="0">
                <a:latin typeface="David CLM Medium"/>
                <a:ea typeface="Times New Roman" panose="02020603050405020304" pitchFamily="18" charset="0"/>
              </a:rPr>
              <a:t>source: OECD data, 2017</a:t>
            </a:r>
            <a:endParaRPr lang="en-US" sz="1100" dirty="0">
              <a:effectLst/>
              <a:latin typeface="David CLM Medium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5851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" name="תמונה 50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979"/>
          <a:stretch/>
        </p:blipFill>
        <p:spPr>
          <a:xfrm>
            <a:off x="15977" y="2023555"/>
            <a:ext cx="7488832" cy="4668316"/>
          </a:xfrm>
          <a:prstGeom prst="rect">
            <a:avLst/>
          </a:prstGeom>
        </p:spPr>
      </p:pic>
      <p:sp>
        <p:nvSpPr>
          <p:cNvPr id="16" name="מציין מיקום תוכן 2"/>
          <p:cNvSpPr>
            <a:spLocks noGrp="1"/>
          </p:cNvSpPr>
          <p:nvPr>
            <p:ph idx="1"/>
          </p:nvPr>
        </p:nvSpPr>
        <p:spPr>
          <a:xfrm>
            <a:off x="709742" y="1700808"/>
            <a:ext cx="8075240" cy="3816424"/>
          </a:xfrm>
        </p:spPr>
        <p:txBody>
          <a:bodyPr/>
          <a:lstStyle/>
          <a:p>
            <a:pPr marL="0" lvl="0" indent="0">
              <a:buNone/>
            </a:pPr>
            <a:r>
              <a:rPr lang="he-IL" sz="2800" b="1" dirty="0" smtClean="0">
                <a:solidFill>
                  <a:schemeClr val="tx1"/>
                </a:solidFill>
              </a:rPr>
              <a:t>מגמות בעולם</a:t>
            </a:r>
            <a:endParaRPr lang="he-IL" sz="2800" b="1" dirty="0"/>
          </a:p>
        </p:txBody>
      </p:sp>
      <p:pic>
        <p:nvPicPr>
          <p:cNvPr id="7" name="תמונה 6"/>
          <p:cNvPicPr>
            <a:picLocks noChangeAspect="1"/>
          </p:cNvPicPr>
          <p:nvPr/>
        </p:nvPicPr>
        <p:blipFill rotWithShape="1">
          <a:blip r:embed="rId4"/>
          <a:srcRect l="4908" t="-9106"/>
          <a:stretch/>
        </p:blipFill>
        <p:spPr>
          <a:xfrm>
            <a:off x="57199" y="1299127"/>
            <a:ext cx="1395163" cy="413885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40" name="מלבן 39"/>
          <p:cNvSpPr/>
          <p:nvPr/>
        </p:nvSpPr>
        <p:spPr>
          <a:xfrm>
            <a:off x="7330702" y="6587541"/>
            <a:ext cx="1797287" cy="27045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>
              <a:lnSpc>
                <a:spcPct val="115000"/>
              </a:lnSpc>
              <a:spcAft>
                <a:spcPts val="600"/>
              </a:spcAft>
            </a:pPr>
            <a:r>
              <a:rPr lang="en-US" sz="1100" dirty="0">
                <a:latin typeface="David CLM Medium"/>
                <a:ea typeface="Times New Roman" panose="02020603050405020304" pitchFamily="18" charset="0"/>
              </a:rPr>
              <a:t>source: OECD data, 2017</a:t>
            </a:r>
            <a:endParaRPr lang="en-US" sz="1100" dirty="0">
              <a:effectLst/>
              <a:latin typeface="David CLM Medium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9132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מציין מיקום תוכן 2"/>
          <p:cNvSpPr>
            <a:spLocks noGrp="1"/>
          </p:cNvSpPr>
          <p:nvPr>
            <p:ph idx="1"/>
          </p:nvPr>
        </p:nvSpPr>
        <p:spPr>
          <a:xfrm>
            <a:off x="1044219" y="1182033"/>
            <a:ext cx="8075240" cy="648072"/>
          </a:xfrm>
        </p:spPr>
        <p:txBody>
          <a:bodyPr/>
          <a:lstStyle/>
          <a:p>
            <a:pPr marL="0" lvl="0" indent="0">
              <a:buNone/>
            </a:pPr>
            <a:r>
              <a:rPr lang="he-IL" sz="2800" b="1" dirty="0" smtClean="0">
                <a:solidFill>
                  <a:schemeClr val="tx1"/>
                </a:solidFill>
              </a:rPr>
              <a:t>תרחישי עסקים כרגיל</a:t>
            </a:r>
            <a:endParaRPr lang="he-IL" sz="2800" b="1" dirty="0"/>
          </a:p>
        </p:txBody>
      </p:sp>
      <p:pic>
        <p:nvPicPr>
          <p:cNvPr id="7" name="תמונה 6"/>
          <p:cNvPicPr>
            <a:picLocks noChangeAspect="1"/>
          </p:cNvPicPr>
          <p:nvPr/>
        </p:nvPicPr>
        <p:blipFill rotWithShape="1">
          <a:blip r:embed="rId3"/>
          <a:srcRect l="4908" t="-9106"/>
          <a:stretch/>
        </p:blipFill>
        <p:spPr>
          <a:xfrm>
            <a:off x="57199" y="1299127"/>
            <a:ext cx="1395163" cy="413885"/>
          </a:xfrm>
          <a:prstGeom prst="rect">
            <a:avLst/>
          </a:prstGeom>
          <a:solidFill>
            <a:schemeClr val="bg1"/>
          </a:solidFill>
        </p:spPr>
      </p:pic>
      <p:graphicFrame>
        <p:nvGraphicFramePr>
          <p:cNvPr id="10" name="Chart 21"/>
          <p:cNvGraphicFramePr/>
          <p:nvPr>
            <p:extLst>
              <p:ext uri="{D42A27DB-BD31-4B8C-83A1-F6EECF244321}">
                <p14:modId xmlns:p14="http://schemas.microsoft.com/office/powerpoint/2010/main" val="130942104"/>
              </p:ext>
            </p:extLst>
          </p:nvPr>
        </p:nvGraphicFramePr>
        <p:xfrm>
          <a:off x="395536" y="1830105"/>
          <a:ext cx="7776864" cy="48460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30552710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0" name="Picture 8" descr="תוצאת תמונה עבור משרד התחבורה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74318">
            <a:off x="5561359" y="5187516"/>
            <a:ext cx="2235987" cy="1676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מציין מיקום תוכן 2"/>
          <p:cNvSpPr>
            <a:spLocks noGrp="1"/>
          </p:cNvSpPr>
          <p:nvPr>
            <p:ph idx="1"/>
          </p:nvPr>
        </p:nvSpPr>
        <p:spPr>
          <a:xfrm>
            <a:off x="899592" y="1312154"/>
            <a:ext cx="8075240" cy="3816424"/>
          </a:xfrm>
        </p:spPr>
        <p:txBody>
          <a:bodyPr/>
          <a:lstStyle/>
          <a:p>
            <a:pPr marL="0" lvl="0" indent="0">
              <a:buNone/>
            </a:pPr>
            <a:r>
              <a:rPr lang="he-IL" sz="2800" b="1" dirty="0" smtClean="0">
                <a:solidFill>
                  <a:schemeClr val="tx1"/>
                </a:solidFill>
              </a:rPr>
              <a:t>צעדים עיקריים למימוש – היצע</a:t>
            </a:r>
            <a:endParaRPr lang="he-IL" sz="2800" b="1" dirty="0"/>
          </a:p>
        </p:txBody>
      </p:sp>
      <p:pic>
        <p:nvPicPr>
          <p:cNvPr id="7" name="תמונה 6"/>
          <p:cNvPicPr>
            <a:picLocks noChangeAspect="1"/>
          </p:cNvPicPr>
          <p:nvPr/>
        </p:nvPicPr>
        <p:blipFill rotWithShape="1">
          <a:blip r:embed="rId4"/>
          <a:srcRect l="4908" t="-9106"/>
          <a:stretch/>
        </p:blipFill>
        <p:spPr>
          <a:xfrm>
            <a:off x="57199" y="1299127"/>
            <a:ext cx="1395163" cy="413885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44" name="Picture 3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0625" y="1889226"/>
            <a:ext cx="2020707" cy="1440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grpSp>
        <p:nvGrpSpPr>
          <p:cNvPr id="45" name="Group 7"/>
          <p:cNvGrpSpPr>
            <a:grpSpLocks/>
          </p:cNvGrpSpPr>
          <p:nvPr/>
        </p:nvGrpSpPr>
        <p:grpSpPr bwMode="auto">
          <a:xfrm>
            <a:off x="1881333" y="1889226"/>
            <a:ext cx="2064408" cy="1440000"/>
            <a:chOff x="333829" y="2301185"/>
            <a:chExt cx="2162295" cy="1473322"/>
          </a:xfrm>
        </p:grpSpPr>
        <p:pic>
          <p:nvPicPr>
            <p:cNvPr id="46" name="Picture 3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2597" t="51185" r="5792" b="16044"/>
            <a:stretch/>
          </p:blipFill>
          <p:spPr bwMode="auto">
            <a:xfrm>
              <a:off x="333829" y="2301185"/>
              <a:ext cx="2162295" cy="1473322"/>
            </a:xfrm>
            <a:prstGeom prst="rect">
              <a:avLst/>
            </a:prstGeom>
            <a:ln w="38100" cap="sq">
              <a:solidFill>
                <a:srgbClr val="000000"/>
              </a:solidFill>
              <a:prstDash val="solid"/>
              <a:miter lim="800000"/>
            </a:ln>
            <a:effectLst>
              <a:outerShdw blurRad="50800" dist="38100" dir="2700000" algn="tl" rotWithShape="0">
                <a:srgbClr val="000000">
                  <a:alpha val="43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7" name="Freeform 37"/>
            <p:cNvSpPr/>
            <p:nvPr/>
          </p:nvSpPr>
          <p:spPr>
            <a:xfrm>
              <a:off x="2459610" y="3321050"/>
              <a:ext cx="36514" cy="42863"/>
            </a:xfrm>
            <a:custGeom>
              <a:avLst/>
              <a:gdLst>
                <a:gd name="connsiteX0" fmla="*/ 0 w 35719"/>
                <a:gd name="connsiteY0" fmla="*/ 42863 h 42863"/>
                <a:gd name="connsiteX1" fmla="*/ 35719 w 35719"/>
                <a:gd name="connsiteY1" fmla="*/ 0 h 428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5719" h="42863">
                  <a:moveTo>
                    <a:pt x="0" y="42863"/>
                  </a:moveTo>
                  <a:lnTo>
                    <a:pt x="35719" y="0"/>
                  </a:lnTo>
                </a:path>
              </a:pathLst>
            </a:custGeom>
            <a:noFill/>
            <a:ln w="25400"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he-IL"/>
            </a:p>
          </p:txBody>
        </p:sp>
        <p:sp>
          <p:nvSpPr>
            <p:cNvPr id="48" name="Freeform 38"/>
            <p:cNvSpPr/>
            <p:nvPr/>
          </p:nvSpPr>
          <p:spPr>
            <a:xfrm>
              <a:off x="2432620" y="3311525"/>
              <a:ext cx="34927" cy="42863"/>
            </a:xfrm>
            <a:custGeom>
              <a:avLst/>
              <a:gdLst>
                <a:gd name="connsiteX0" fmla="*/ 0 w 35719"/>
                <a:gd name="connsiteY0" fmla="*/ 42863 h 42863"/>
                <a:gd name="connsiteX1" fmla="*/ 35719 w 35719"/>
                <a:gd name="connsiteY1" fmla="*/ 0 h 428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5719" h="42863">
                  <a:moveTo>
                    <a:pt x="0" y="42863"/>
                  </a:moveTo>
                  <a:lnTo>
                    <a:pt x="35719" y="0"/>
                  </a:lnTo>
                </a:path>
              </a:pathLst>
            </a:custGeom>
            <a:noFill/>
            <a:ln w="25400"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he-IL"/>
            </a:p>
          </p:txBody>
        </p:sp>
      </p:grpSp>
      <p:pic>
        <p:nvPicPr>
          <p:cNvPr id="49" name="Picture 28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79" t="25512" r="26563" b="38974"/>
          <a:stretch/>
        </p:blipFill>
        <p:spPr>
          <a:xfrm>
            <a:off x="6516216" y="1893711"/>
            <a:ext cx="2030300" cy="1440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2" name="Picture 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498814" y="3508299"/>
            <a:ext cx="2065103" cy="1440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3" name="Picture 3"/>
          <p:cNvPicPr>
            <a:picLocks/>
          </p:cNvPicPr>
          <p:nvPr/>
        </p:nvPicPr>
        <p:blipFill rotWithShape="1">
          <a:blip r:embed="rId9"/>
          <a:srcRect l="2868" t="-2179" r="5017" b="2179"/>
          <a:stretch/>
        </p:blipFill>
        <p:spPr>
          <a:xfrm>
            <a:off x="4328356" y="3508299"/>
            <a:ext cx="1906467" cy="1440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074" name="Picture 2" descr="תוצאת תמונה עבור ‪volume up‬‏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9051" y="3735346"/>
            <a:ext cx="1920000" cy="1440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תמונה קשורה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824" y="4807350"/>
            <a:ext cx="1507232" cy="1507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תמונה 4"/>
          <p:cNvPicPr>
            <a:picLocks noChangeAspect="1"/>
          </p:cNvPicPr>
          <p:nvPr/>
        </p:nvPicPr>
        <p:blipFill>
          <a:blip r:embed="rId1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742966">
            <a:off x="4507111" y="5210879"/>
            <a:ext cx="1461002" cy="1630264"/>
          </a:xfrm>
          <a:prstGeom prst="rect">
            <a:avLst/>
          </a:prstGeom>
        </p:spPr>
      </p:pic>
      <p:sp>
        <p:nvSpPr>
          <p:cNvPr id="55" name="צורה חופשית 54"/>
          <p:cNvSpPr/>
          <p:nvPr/>
        </p:nvSpPr>
        <p:spPr>
          <a:xfrm>
            <a:off x="457200" y="5162550"/>
            <a:ext cx="8124825" cy="1047750"/>
          </a:xfrm>
          <a:custGeom>
            <a:avLst/>
            <a:gdLst>
              <a:gd name="connsiteX0" fmla="*/ 8124825 w 8124825"/>
              <a:gd name="connsiteY0" fmla="*/ 0 h 1047750"/>
              <a:gd name="connsiteX1" fmla="*/ 3819525 w 8124825"/>
              <a:gd name="connsiteY1" fmla="*/ 0 h 1047750"/>
              <a:gd name="connsiteX2" fmla="*/ 3448050 w 8124825"/>
              <a:gd name="connsiteY2" fmla="*/ 247650 h 1047750"/>
              <a:gd name="connsiteX3" fmla="*/ 1495425 w 8124825"/>
              <a:gd name="connsiteY3" fmla="*/ 247650 h 1047750"/>
              <a:gd name="connsiteX4" fmla="*/ 1485900 w 8124825"/>
              <a:gd name="connsiteY4" fmla="*/ 1047750 h 1047750"/>
              <a:gd name="connsiteX5" fmla="*/ 0 w 8124825"/>
              <a:gd name="connsiteY5" fmla="*/ 1047750 h 1047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124825" h="1047750">
                <a:moveTo>
                  <a:pt x="8124825" y="0"/>
                </a:moveTo>
                <a:lnTo>
                  <a:pt x="3819525" y="0"/>
                </a:lnTo>
                <a:lnTo>
                  <a:pt x="3448050" y="247650"/>
                </a:lnTo>
                <a:lnTo>
                  <a:pt x="1495425" y="247650"/>
                </a:lnTo>
                <a:lnTo>
                  <a:pt x="1485900" y="1047750"/>
                </a:lnTo>
                <a:lnTo>
                  <a:pt x="0" y="1047750"/>
                </a:ln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2" name="TextBox 1"/>
          <p:cNvSpPr txBox="1"/>
          <p:nvPr/>
        </p:nvSpPr>
        <p:spPr>
          <a:xfrm>
            <a:off x="2379112" y="5878779"/>
            <a:ext cx="2317143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r"/>
            <a:r>
              <a:rPr lang="he-IL" sz="3200" b="1" dirty="0" smtClean="0"/>
              <a:t>20%-12%</a:t>
            </a:r>
            <a:endParaRPr lang="he-IL" sz="3200" b="1" dirty="0"/>
          </a:p>
        </p:txBody>
      </p:sp>
    </p:spTree>
    <p:extLst>
      <p:ext uri="{BB962C8B-B14F-4D97-AF65-F5344CB8AC3E}">
        <p14:creationId xmlns:p14="http://schemas.microsoft.com/office/powerpoint/2010/main" val="10925603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" grpId="0" animBg="1"/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2" name="Picture 6" descr="תוצאת תמונה עבור בחירות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934524">
            <a:off x="2789860" y="5509141"/>
            <a:ext cx="1611890" cy="12281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מציין מיקום תוכן 2"/>
          <p:cNvSpPr>
            <a:spLocks noGrp="1"/>
          </p:cNvSpPr>
          <p:nvPr>
            <p:ph idx="1"/>
          </p:nvPr>
        </p:nvSpPr>
        <p:spPr>
          <a:xfrm>
            <a:off x="899592" y="1312154"/>
            <a:ext cx="8075240" cy="3816424"/>
          </a:xfrm>
        </p:spPr>
        <p:txBody>
          <a:bodyPr/>
          <a:lstStyle/>
          <a:p>
            <a:pPr marL="0" lvl="0" indent="0">
              <a:buNone/>
            </a:pPr>
            <a:r>
              <a:rPr lang="he-IL" sz="2800" b="1" dirty="0" smtClean="0">
                <a:solidFill>
                  <a:schemeClr val="tx1"/>
                </a:solidFill>
              </a:rPr>
              <a:t>צעדים עיקריים למימוש – ביקוש</a:t>
            </a:r>
            <a:endParaRPr lang="he-IL" sz="2800" b="1" dirty="0"/>
          </a:p>
        </p:txBody>
      </p:sp>
      <p:pic>
        <p:nvPicPr>
          <p:cNvPr id="7" name="תמונה 6"/>
          <p:cNvPicPr>
            <a:picLocks noChangeAspect="1"/>
          </p:cNvPicPr>
          <p:nvPr/>
        </p:nvPicPr>
        <p:blipFill rotWithShape="1">
          <a:blip r:embed="rId4"/>
          <a:srcRect l="4908" t="-9106"/>
          <a:stretch/>
        </p:blipFill>
        <p:spPr>
          <a:xfrm>
            <a:off x="57199" y="1299127"/>
            <a:ext cx="1395163" cy="413885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3" name="תמונה 2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252" r="11364"/>
          <a:stretch/>
        </p:blipFill>
        <p:spPr>
          <a:xfrm>
            <a:off x="6658450" y="2002070"/>
            <a:ext cx="1944216" cy="1440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170" name="Picture 2" descr="תמונה קשורה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2958" y="2002070"/>
            <a:ext cx="1693469" cy="1440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תוצאת תמונה עבור תמריץ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2679" y="2002070"/>
            <a:ext cx="2175318" cy="1440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 descr="תוצאת תמונה עבור חניה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248" y="2002070"/>
            <a:ext cx="1503420" cy="1440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6" name="Picture 8" descr="תוצאת תמונה עבור רכב חברה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3688578"/>
            <a:ext cx="2158458" cy="1440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8" name="Picture 10" descr="תוצאת תמונה עבור הסעות לעבודה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2958" y="3688578"/>
            <a:ext cx="1920000" cy="1440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80" name="Picture 12" descr="תוצאת תמונה עבור ‪low emission zone‬‏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375" y="3688578"/>
            <a:ext cx="2172413" cy="1440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תמונה 3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2160" y="5572689"/>
            <a:ext cx="2160240" cy="1173130"/>
          </a:xfrm>
          <a:prstGeom prst="rect">
            <a:avLst/>
          </a:prstGeom>
        </p:spPr>
      </p:pic>
      <p:cxnSp>
        <p:nvCxnSpPr>
          <p:cNvPr id="6" name="מחבר ישר 5"/>
          <p:cNvCxnSpPr/>
          <p:nvPr/>
        </p:nvCxnSpPr>
        <p:spPr>
          <a:xfrm flipH="1">
            <a:off x="595749" y="5373216"/>
            <a:ext cx="8094418" cy="0"/>
          </a:xfrm>
          <a:prstGeom prst="lin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pic>
        <p:nvPicPr>
          <p:cNvPr id="9220" name="Picture 4" descr="תוצאת תמונה עבור שיתוף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04376">
            <a:off x="4368898" y="5619323"/>
            <a:ext cx="1067197" cy="10671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072121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מציין מיקום תוכן 2"/>
          <p:cNvSpPr>
            <a:spLocks noGrp="1"/>
          </p:cNvSpPr>
          <p:nvPr>
            <p:ph idx="1"/>
          </p:nvPr>
        </p:nvSpPr>
        <p:spPr>
          <a:xfrm>
            <a:off x="899592" y="1312154"/>
            <a:ext cx="8075240" cy="3816424"/>
          </a:xfrm>
        </p:spPr>
        <p:txBody>
          <a:bodyPr/>
          <a:lstStyle/>
          <a:p>
            <a:pPr marL="0" lvl="0" indent="0">
              <a:buNone/>
            </a:pPr>
            <a:r>
              <a:rPr lang="he-IL" sz="2800" b="1" dirty="0" smtClean="0">
                <a:solidFill>
                  <a:schemeClr val="tx1"/>
                </a:solidFill>
              </a:rPr>
              <a:t>צעדים עיקריים למימוש – </a:t>
            </a:r>
            <a:r>
              <a:rPr lang="he-IL" sz="2800" b="1" dirty="0" smtClean="0">
                <a:solidFill>
                  <a:schemeClr val="tx1"/>
                </a:solidFill>
              </a:rPr>
              <a:t>צמצום במקור</a:t>
            </a:r>
            <a:endParaRPr lang="he-IL" sz="2800" b="1" dirty="0"/>
          </a:p>
        </p:txBody>
      </p:sp>
      <p:pic>
        <p:nvPicPr>
          <p:cNvPr id="7" name="תמונה 6"/>
          <p:cNvPicPr>
            <a:picLocks noChangeAspect="1"/>
          </p:cNvPicPr>
          <p:nvPr/>
        </p:nvPicPr>
        <p:blipFill rotWithShape="1">
          <a:blip r:embed="rId3"/>
          <a:srcRect l="4908" t="-9106"/>
          <a:stretch/>
        </p:blipFill>
        <p:spPr>
          <a:xfrm>
            <a:off x="57199" y="1299127"/>
            <a:ext cx="1395163" cy="413885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25" name="Picture 30" descr="תמונה קשורה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2204864"/>
            <a:ext cx="1900507" cy="1440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תמונה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9" y="1988840"/>
            <a:ext cx="8651304" cy="4652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48460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מציין מיקום תוכן 2"/>
          <p:cNvSpPr>
            <a:spLocks noGrp="1"/>
          </p:cNvSpPr>
          <p:nvPr>
            <p:ph idx="1"/>
          </p:nvPr>
        </p:nvSpPr>
        <p:spPr>
          <a:xfrm>
            <a:off x="899592" y="1312154"/>
            <a:ext cx="8075240" cy="3816424"/>
          </a:xfrm>
        </p:spPr>
        <p:txBody>
          <a:bodyPr/>
          <a:lstStyle/>
          <a:p>
            <a:pPr marL="0" lvl="0" indent="0">
              <a:buNone/>
            </a:pPr>
            <a:r>
              <a:rPr lang="he-IL" sz="2800" b="1" dirty="0" smtClean="0">
                <a:solidFill>
                  <a:schemeClr val="tx1"/>
                </a:solidFill>
              </a:rPr>
              <a:t>חסמים מרכזיים במימוש ההיצע</a:t>
            </a:r>
            <a:endParaRPr lang="he-IL" sz="2800" b="1" dirty="0"/>
          </a:p>
        </p:txBody>
      </p:sp>
      <p:pic>
        <p:nvPicPr>
          <p:cNvPr id="7" name="תמונה 6"/>
          <p:cNvPicPr>
            <a:picLocks noChangeAspect="1"/>
          </p:cNvPicPr>
          <p:nvPr/>
        </p:nvPicPr>
        <p:blipFill rotWithShape="1">
          <a:blip r:embed="rId3"/>
          <a:srcRect l="4908" t="-9106"/>
          <a:stretch/>
        </p:blipFill>
        <p:spPr>
          <a:xfrm>
            <a:off x="57199" y="1299127"/>
            <a:ext cx="1395163" cy="413885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2" name="TextBox 1"/>
          <p:cNvSpPr txBox="1"/>
          <p:nvPr/>
        </p:nvSpPr>
        <p:spPr>
          <a:xfrm>
            <a:off x="827584" y="2276872"/>
            <a:ext cx="7920880" cy="378565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400" dirty="0" smtClean="0"/>
              <a:t>תוצאות בטווח זמן </a:t>
            </a:r>
            <a:r>
              <a:rPr lang="he-IL" sz="2400" dirty="0" err="1" smtClean="0"/>
              <a:t>מיידי</a:t>
            </a:r>
            <a:r>
              <a:rPr lang="he-IL" sz="2400" dirty="0" smtClean="0"/>
              <a:t> -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e-IL" sz="2400" dirty="0" smtClean="0"/>
              <a:t>תשתיות תומכות </a:t>
            </a:r>
            <a:r>
              <a:rPr lang="he-IL" sz="2400" dirty="0" err="1" smtClean="0"/>
              <a:t>תח"צ</a:t>
            </a:r>
            <a:r>
              <a:rPr lang="he-IL" sz="2400" dirty="0" smtClean="0"/>
              <a:t> – מסופים = </a:t>
            </a:r>
            <a:r>
              <a:rPr lang="en-US" sz="2400" dirty="0" smtClean="0"/>
              <a:t>NIMBI</a:t>
            </a:r>
            <a:endParaRPr lang="he-IL" sz="24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e-IL" sz="2400" dirty="0"/>
              <a:t>מחסור בנהגים</a:t>
            </a:r>
          </a:p>
          <a:p>
            <a:endParaRPr lang="he-IL" sz="2400" dirty="0" smtClean="0"/>
          </a:p>
          <a:p>
            <a:r>
              <a:rPr lang="he-IL" sz="2400" dirty="0" smtClean="0"/>
              <a:t>תוצאות בטווח הזמן הארוך -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e-IL" sz="2400" dirty="0" smtClean="0"/>
              <a:t>הטמעת צרכים תחבורתיים בתכניות סטטוטוריות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e-IL" sz="2400" dirty="0" smtClean="0"/>
              <a:t>תכנון עירוני בר קיימא (עירוב שימושים, צפיפות, גריד)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he-IL" sz="24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he-IL" sz="24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he-IL" sz="2400" dirty="0"/>
          </a:p>
        </p:txBody>
      </p:sp>
    </p:spTree>
    <p:extLst>
      <p:ext uri="{BB962C8B-B14F-4D97-AF65-F5344CB8AC3E}">
        <p14:creationId xmlns:p14="http://schemas.microsoft.com/office/powerpoint/2010/main" val="783055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4249861" y="4869160"/>
            <a:ext cx="4907313" cy="360040"/>
          </a:xfrm>
        </p:spPr>
        <p:txBody>
          <a:bodyPr/>
          <a:lstStyle/>
          <a:p>
            <a:pPr>
              <a:defRPr/>
            </a:pPr>
            <a:r>
              <a:rPr lang="he-IL" dirty="0" smtClean="0"/>
              <a:t>הפעילות המרכזית של משרד התחבורה בתחום תכנון התחבורה</a:t>
            </a:r>
            <a:endParaRPr lang="he-IL" dirty="0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2843808" y="5661248"/>
            <a:ext cx="6336704" cy="1022987"/>
          </a:xfrm>
        </p:spPr>
        <p:txBody>
          <a:bodyPr/>
          <a:lstStyle/>
          <a:p>
            <a:r>
              <a:rPr lang="he-IL" sz="2000" dirty="0"/>
              <a:t>הוועדה המשותפת לוועדת החוקה, חוק ומשפט ולוועדה המיוחדת לדיון </a:t>
            </a:r>
            <a:r>
              <a:rPr lang="he-IL" sz="2000" dirty="0" err="1"/>
              <a:t>בהצ"ח</a:t>
            </a:r>
            <a:r>
              <a:rPr lang="he-IL" sz="2000" dirty="0"/>
              <a:t> פינוי ובינוי (פיצויים) (תיקון מס' 4) (פינוי בשל סירוב בלתי סביר) מ/1023</a:t>
            </a:r>
            <a:endParaRPr lang="he-IL" sz="2000" dirty="0"/>
          </a:p>
        </p:txBody>
      </p:sp>
      <p:sp>
        <p:nvSpPr>
          <p:cNvPr id="4" name="כותרת משנה 2"/>
          <p:cNvSpPr txBox="1">
            <a:spLocks/>
          </p:cNvSpPr>
          <p:nvPr/>
        </p:nvSpPr>
        <p:spPr bwMode="auto">
          <a:xfrm>
            <a:off x="107504" y="6346612"/>
            <a:ext cx="2232248" cy="511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 algn="r" rtl="1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400" kern="120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  <a:lvl2pPr marL="457200" indent="0" algn="ctr" rtl="1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2pPr>
            <a:lvl3pPr marL="914400" indent="0" algn="ctr" rtl="1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3pPr>
            <a:lvl4pPr marL="1371600" indent="0" algn="ctr" rtl="1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4pPr>
            <a:lvl5pPr marL="1828800" indent="0" algn="ctr" rtl="1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5pPr>
            <a:lvl6pPr marL="2286000" indent="0" algn="ctr" defTabSz="914400" rtl="1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1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1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1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he-IL" dirty="0" smtClean="0"/>
              <a:t>דצמבר 2017</a:t>
            </a:r>
            <a:endParaRPr lang="he-IL" dirty="0"/>
          </a:p>
        </p:txBody>
      </p:sp>
      <p:sp>
        <p:nvSpPr>
          <p:cNvPr id="7" name="מלבן 6"/>
          <p:cNvSpPr/>
          <p:nvPr/>
        </p:nvSpPr>
        <p:spPr>
          <a:xfrm>
            <a:off x="3779912" y="908720"/>
            <a:ext cx="1584176" cy="792088"/>
          </a:xfrm>
          <a:prstGeom prst="rect">
            <a:avLst/>
          </a:prstGeom>
          <a:solidFill>
            <a:srgbClr val="293A4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pic>
        <p:nvPicPr>
          <p:cNvPr id="14" name="תמונה 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3568" y="980728"/>
            <a:ext cx="1996328" cy="448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21758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LongProperties xmlns="http://schemas.microsoft.com/office/2006/metadata/longProperties"/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931E205BBB08441AEFFEBF8ABB23DF1" ma:contentTypeVersion="0" ma:contentTypeDescription="Create a new document." ma:contentTypeScope="" ma:versionID="5e16b795bfa190b891513a8f9da45484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1b05d82d297216baf5b26c55225140df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4.xml><?xml version="1.0" encoding="utf-8"?>
<p:properties xmlns:p="http://schemas.microsoft.com/office/2006/metadata/properties" xmlns:xsi="http://www.w3.org/2001/XMLSchema-instance">
  <documentManagement/>
</p:properties>
</file>

<file path=customXml/itemProps1.xml><?xml version="1.0" encoding="utf-8"?>
<ds:datastoreItem xmlns:ds="http://schemas.openxmlformats.org/officeDocument/2006/customXml" ds:itemID="{BFA6FC4D-5D0B-4C36-92C8-04AC18EA6A47}">
  <ds:schemaRefs>
    <ds:schemaRef ds:uri="http://schemas.microsoft.com/office/2006/metadata/longProperties"/>
  </ds:schemaRefs>
</ds:datastoreItem>
</file>

<file path=customXml/itemProps2.xml><?xml version="1.0" encoding="utf-8"?>
<ds:datastoreItem xmlns:ds="http://schemas.openxmlformats.org/officeDocument/2006/customXml" ds:itemID="{F814E7B6-F922-42F1-9EB7-440B6180DDD4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BD5CC66E-1FE0-479C-A4B5-4A670571B1BD}"/>
</file>

<file path=customXml/itemProps4.xml><?xml version="1.0" encoding="utf-8"?>
<ds:datastoreItem xmlns:ds="http://schemas.openxmlformats.org/officeDocument/2006/customXml" ds:itemID="{4B7AC74B-2217-4488-A4E5-93BDF84346F6}">
  <ds:schemaRefs>
    <ds:schemaRef ds:uri="E43241BB-8F4D-4274-A508-D78F70CFE5C6"/>
    <ds:schemaRef ds:uri="http://purl.org/dc/elements/1.1/"/>
    <ds:schemaRef ds:uri="http://schemas.microsoft.com/office/2006/metadata/properties"/>
    <ds:schemaRef ds:uri="3d10c457-7b7e-44fc-9b73-5b1adee5d9e6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34591</TotalTime>
  <Words>263</Words>
  <Application>Microsoft Office PowerPoint</Application>
  <PresentationFormat>‫הצגה על המסך (4:3)</PresentationFormat>
  <Paragraphs>64</Paragraphs>
  <Slides>12</Slides>
  <Notes>10</Notes>
  <HiddenSlides>0</HiddenSlides>
  <MMClips>0</MMClips>
  <ScaleCrop>false</ScaleCrop>
  <HeadingPairs>
    <vt:vector size="6" baseType="variant">
      <vt:variant>
        <vt:lpstr>גופנים בשימוש</vt:lpstr>
      </vt:variant>
      <vt:variant>
        <vt:i4>6</vt:i4>
      </vt:variant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12</vt:i4>
      </vt:variant>
    </vt:vector>
  </HeadingPairs>
  <TitlesOfParts>
    <vt:vector size="19" baseType="lpstr">
      <vt:lpstr>Arial</vt:lpstr>
      <vt:lpstr>Arial Black</vt:lpstr>
      <vt:lpstr>Calibri</vt:lpstr>
      <vt:lpstr>David CLM Medium</vt:lpstr>
      <vt:lpstr>Tahoma</vt:lpstr>
      <vt:lpstr>Times New Roman</vt:lpstr>
      <vt:lpstr>ערכת נושא Office</vt:lpstr>
      <vt:lpstr>הפעילות המרכזית של משרד התחבורה בתחום תכנון התחבורה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הפעילות המרכזית של משרד התחבורה בתחום תכנון התחבורה</vt:lpstr>
    </vt:vector>
  </TitlesOfParts>
  <Company>משרד התחבורה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פורמט ליום עיון הצגת תוכניות עבודה</dc:title>
  <dc:creator>shamlia</dc:creator>
  <cp:lastModifiedBy>שי קדם</cp:lastModifiedBy>
  <cp:revision>899</cp:revision>
  <cp:lastPrinted>2017-10-17T07:14:38Z</cp:lastPrinted>
  <dcterms:created xsi:type="dcterms:W3CDTF">2012-05-29T12:43:52Z</dcterms:created>
  <dcterms:modified xsi:type="dcterms:W3CDTF">2017-12-18T14:19:26Z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0x010100F931E205BBB08441AEFFEBF8ABB23DF1</vt:lpwstr>
  </property>
  <property fmtid="{D5CDD505-2E9C-101B-9397-08002B2CF9AE}" pid="3" name="ContentType">
    <vt:lpwstr>לשכת המנהל הכללי - מכתבים וסיכומים</vt:lpwstr>
  </property>
  <property fmtid="{D5CDD505-2E9C-101B-9397-08002B2CF9AE}" pid="4" name="SanhedrinDocumentType">
    <vt:r8>88</vt:r8>
  </property>
  <property fmtid="{D5CDD505-2E9C-101B-9397-08002B2CF9AE}" pid="5" name="SanhedrinItemID">
    <vt:r8>2024874</vt:r8>
  </property>
</Properties>
</file>