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notesMasterIdLst>
    <p:notesMasterId r:id="rId11"/>
  </p:notesMasterIdLst>
  <p:sldIdLst>
    <p:sldId id="256" r:id="rId2"/>
    <p:sldId id="267" r:id="rId3"/>
    <p:sldId id="264" r:id="rId4"/>
    <p:sldId id="257" r:id="rId5"/>
    <p:sldId id="259" r:id="rId6"/>
    <p:sldId id="260" r:id="rId7"/>
    <p:sldId id="258" r:id="rId8"/>
    <p:sldId id="268" r:id="rId9"/>
    <p:sldId id="266" r:id="rId10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>
        <p:scale>
          <a:sx n="82" d="100"/>
          <a:sy n="82" d="100"/>
        </p:scale>
        <p:origin x="-108" y="-6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11B7194D-2C15-4D31-B962-971C75D7108D}" type="datetimeFigureOut">
              <a:rPr lang="he-IL" smtClean="0"/>
              <a:t>ג'/טבת/תשע"ח</a:t>
            </a:fld>
            <a:endParaRPr lang="he-IL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8CFCB16B-746A-4C43-9BB3-9D147EEB379D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337934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he-IL" dirty="0" smtClean="0"/>
              <a:t>הערה - הנתונים מתבססים על בסיס דו"ח שאילתות שהוציאה רוני ניב.</a:t>
            </a:r>
          </a:p>
          <a:p>
            <a:r>
              <a:rPr lang="he-IL" dirty="0" smtClean="0"/>
              <a:t>טרם התקבל אישור מלשכת השר – יפעת וייס.</a:t>
            </a:r>
          </a:p>
          <a:p>
            <a:r>
              <a:rPr lang="he-IL" dirty="0" smtClean="0"/>
              <a:t>שאילתה של יעקב פרי על: הסדר עם הפלסטינים (נמצאת ב-2015 ומופיעה כשאילתה חדשה).</a:t>
            </a:r>
          </a:p>
          <a:p>
            <a:r>
              <a:rPr lang="he-IL" dirty="0" smtClean="0"/>
              <a:t>שאילתה מ-2016 של סתיו שפיר על: הסדרי ניגודי עניינים של שרי החקלאות ופיתוח הכפר – גם כן מופיעה כשאילתה חדשה.</a:t>
            </a:r>
          </a:p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CB16B-746A-4C43-9BB3-9D147EEB379D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952717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FCB16B-746A-4C43-9BB3-9D147EEB379D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575071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ג'/טבת/תשע"ח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84356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ג'/טבת/תשע"ח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10034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ג'/טבת/תשע"ח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25011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ג'/טבת/תשע"ח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46071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ג'/טבת/תשע"ח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760927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ג'/טבת/תשע"ח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30834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ג'/טבת/תשע"ח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18918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78438243-B2BB-4EB2-AC49-1D91008086FA}" type="datetimeFigureOut">
              <a:rPr lang="he-IL" smtClean="0"/>
              <a:t>ג'/טבת/תשע"ח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939952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ג'/טבת/תשע"ח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50822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ג'/טבת/תשע"ח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13940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438243-B2BB-4EB2-AC49-1D91008086FA}" type="datetimeFigureOut">
              <a:rPr lang="he-IL" smtClean="0"/>
              <a:t>ג'/טבת/תשע"ח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78904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78438243-B2BB-4EB2-AC49-1D91008086FA}" type="datetimeFigureOut">
              <a:rPr lang="he-IL" smtClean="0"/>
              <a:t>ג'/טבת/תשע"ח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B400217-F447-49D8-9EB8-64D2361698C0}" type="slidenum">
              <a:rPr lang="he-IL" smtClean="0"/>
              <a:t>‹#›</a:t>
            </a:fld>
            <a:endParaRPr lang="he-IL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9793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1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r" defTabSz="914400" rtl="1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r" defTabSz="914400" rtl="1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328089" y="1771479"/>
            <a:ext cx="5979684" cy="175432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36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מדד השקיפות</a:t>
            </a:r>
          </a:p>
          <a:p>
            <a:pPr algn="ctr"/>
            <a:endParaRPr lang="he-IL" sz="36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  <a:p>
            <a:pPr algn="ctr"/>
            <a:r>
              <a:rPr lang="he-IL" sz="36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משרד החקלאות ופיתוח הכפר</a:t>
            </a:r>
            <a:endParaRPr lang="he-IL" sz="36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9969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822831" y="365760"/>
            <a:ext cx="480646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תעודת הזהות של המשרד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30658" y="888980"/>
            <a:ext cx="8998634" cy="31700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השר: ח"כ אורי יהודה אריאל הכהן 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מנכ"ל המשרד: מר שלמה בן אליהו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ממונה חופש המידע: גב' עליזה </a:t>
            </a:r>
            <a:r>
              <a:rPr lang="he-IL" sz="2000" b="1" dirty="0" err="1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ז'זק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המיקום הארגוני של הממונה לחופש המידע: היחידה למחקר, כלכלה ואסטרטגיה  </a:t>
            </a:r>
          </a:p>
          <a:p>
            <a:pPr>
              <a:lnSpc>
                <a:spcPct val="200000"/>
              </a:lnSpc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מספר העובדים במשרד: 1,800 (כולל השירותים הווטרינריים </a:t>
            </a:r>
            <a:r>
              <a:rPr lang="he-IL" sz="2000" b="1" dirty="0" err="1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ומינהל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המחקר החקלאי) </a:t>
            </a:r>
            <a:endParaRPr lang="he-IL" sz="20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795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797083" y="365760"/>
            <a:ext cx="683220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יעדי המשרד בתחום </a:t>
            </a:r>
            <a:r>
              <a:rPr lang="he-IL" sz="2800" dirty="0" err="1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מאגרי המידע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332849" y="117359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753688" y="5441567"/>
            <a:ext cx="58052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כפי שהוצג בספר תכניות העבודה לשנים 2018-2017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394085" y="1332750"/>
            <a:ext cx="10164869" cy="410881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המאגר הארצי לרישום כלבים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רשימת רופאים וטרינריים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מאגר חומרי הדברה 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תוויות תכשירי הדברה 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הצהרות בריאות 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אטרקציות חקלאיות 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חלקות חקלאיות 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אזורים אסורים לדיג </a:t>
            </a:r>
          </a:p>
          <a:p>
            <a:pPr marL="285750" indent="-285750">
              <a:lnSpc>
                <a:spcPct val="150000"/>
              </a:lnSpc>
              <a:buFontTx/>
              <a:buChar char="-"/>
            </a:pPr>
            <a:r>
              <a:rPr lang="he-IL" dirty="0" smtClean="0">
                <a:latin typeface="David" panose="020E0502060401010101" pitchFamily="34" charset="-79"/>
                <a:cs typeface="David" panose="020E0502060401010101" pitchFamily="34" charset="-79"/>
              </a:rPr>
              <a:t>מחוזות המשרד והשירותים הווטרינריים   </a:t>
            </a:r>
          </a:p>
          <a:p>
            <a:pPr marL="285750" indent="-285750">
              <a:buFontTx/>
              <a:buChar char="-"/>
            </a:pP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6309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046720" y="365760"/>
            <a:ext cx="358257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בקשות חופש מידע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2732371"/>
              </p:ext>
            </p:extLst>
          </p:nvPr>
        </p:nvGraphicFramePr>
        <p:xfrm>
          <a:off x="1350496" y="1310509"/>
          <a:ext cx="9453492" cy="41046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63373"/>
                <a:gridCol w="2363373"/>
                <a:gridCol w="2363373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נמסר כל המידע המבוקש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34%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35%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55%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המידע נמסר באופן חלקי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12.4%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בקשת המידע נדחתה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37%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18.2%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הופסק בשל אי תשלום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2.2%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הופסק בגלל הפונה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0.7%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הטיפול בבקשה טרם הסתיים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31.4%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21%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סה"כ בקשות חופש מידע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90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137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91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7952937" y="204411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הנתונים על שנים 2016 ו2015 פורסמו במדד חופש המידע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080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583680" y="365760"/>
            <a:ext cx="504561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הליכים משפטיים נגד הרשות 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Retro Perspective" panose="02000503000000000000" pitchFamily="2" charset="-79"/>
              <a:cs typeface="Retro Perspective" panose="02000503000000000000" pitchFamily="2" charset="-79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284345"/>
              </p:ext>
            </p:extLst>
          </p:nvPr>
        </p:nvGraphicFramePr>
        <p:xfrm>
          <a:off x="1350496" y="1310509"/>
          <a:ext cx="9453492" cy="383540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363373"/>
                <a:gridCol w="2363373"/>
                <a:gridCol w="2363373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עד</a:t>
                      </a:r>
                      <a:r>
                        <a:rPr lang="he-IL" baseline="0" dirty="0" smtClean="0"/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מספר פסקי הדין שניתנו ביחס לרשות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/>
                        <a:t>0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6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נפסק בעד הרשות 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/>
                        <a:t>-</a:t>
                      </a:r>
                      <a:endParaRPr lang="he-IL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1800" kern="1200" dirty="0" smtClean="0"/>
                        <a:t>1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-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נפסק נגד הרשות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/>
                        <a:t>-</a:t>
                      </a:r>
                      <a:endParaRPr lang="he-IL" sz="1800" kern="1200" dirty="0" smtClean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2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הוצאות נגד הרשות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/>
                        <a:t>-</a:t>
                      </a:r>
                      <a:endParaRPr lang="he-IL" sz="1800" kern="1200" dirty="0" smtClean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12,355 ₪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6,970 ₪ 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הוצאות בעד הרשות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/>
                        <a:t>-</a:t>
                      </a:r>
                      <a:endParaRPr lang="he-IL" sz="1800" kern="1200" dirty="0" smtClean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dirty="0" smtClean="0"/>
                        <a:t>-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-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/>
                        <a:t>ההליך</a:t>
                      </a:r>
                      <a:r>
                        <a:rPr lang="he-IL" baseline="0" dirty="0" smtClean="0"/>
                        <a:t> תלוי ועומד בבית המשפט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/>
                        <a:t>-</a:t>
                      </a:r>
                      <a:endParaRPr lang="he-IL" sz="1800" kern="1200" dirty="0" smtClean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-</a:t>
                      </a:r>
                      <a:endParaRPr lang="he-IL" dirty="0" smtClean="0"/>
                    </a:p>
                    <a:p>
                      <a:pPr algn="ctr"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-</a:t>
                      </a:r>
                      <a:endParaRPr lang="he-IL" dirty="0" smtClean="0"/>
                    </a:p>
                    <a:p>
                      <a:pPr rtl="1"/>
                      <a:endParaRPr lang="he-IL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dirty="0" smtClean="0">
                          <a:effectLst/>
                        </a:rPr>
                        <a:t>מספר עתירות חופש מידע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 smtClean="0"/>
                        <a:t>0</a:t>
                      </a:r>
                      <a:endParaRPr lang="he-IL" sz="1800" kern="1200" dirty="0">
                        <a:solidFill>
                          <a:schemeClr val="dk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/>
                        <a:t>6</a:t>
                      </a:r>
                    </a:p>
                    <a:p>
                      <a:pPr marL="0" marR="0" lvl="0" indent="0" algn="ct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1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410739" y="251979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הנתונים על שנים 2016 ו2015 פורסמו במדד חופש המידע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386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6668086" y="365760"/>
            <a:ext cx="496120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שאילתות ישירות חברי הכנסת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7962313"/>
              </p:ext>
            </p:extLst>
          </p:nvPr>
        </p:nvGraphicFramePr>
        <p:xfrm>
          <a:off x="1350496" y="1103247"/>
          <a:ext cx="9453492" cy="433832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785403"/>
                <a:gridCol w="2349305"/>
                <a:gridCol w="1955411"/>
                <a:gridCol w="2363373"/>
              </a:tblGrid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יולי 2017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2016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2015 (באחוזים)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עד 21 יום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93%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91%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 </a:t>
                      </a:r>
                      <a:r>
                        <a:rPr lang="he-IL" b="1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שנענו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לאחר למעלה מ-45 יום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7%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עד 21 יום</a:t>
                      </a:r>
                      <a:endParaRPr lang="he-IL" dirty="0" smtClean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בין 22 יום ל-45 יום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שאילתות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he-IL" b="1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ממתינות למענה </a:t>
                      </a:r>
                      <a:r>
                        <a:rPr lang="he-IL" baseline="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לאחר למעלה מ-45 יום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9%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rtl="1"/>
                      <a:r>
                        <a:rPr lang="he-IL" sz="2000" b="1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סה"כ</a:t>
                      </a:r>
                      <a:r>
                        <a:rPr lang="he-IL" sz="2000" b="1" baseline="0" dirty="0" smtClean="0"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שאילתות שהוגשו</a:t>
                      </a:r>
                      <a:endParaRPr lang="he-IL" sz="2000" b="1" dirty="0"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23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46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11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077242" y="146353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93803" y="5441567"/>
            <a:ext cx="6165151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 שאילתה ישירה היא שאילתה שהתשובה עליה נמסרת בכתב לחבר הכנסת השואל. על השר שנשאל להשיב בכתב </a:t>
            </a:r>
            <a:r>
              <a:rPr lang="he-IL" b="1" u="sng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בתוך 21 יום</a:t>
            </a:r>
            <a:r>
              <a:rPr lang="he-IL" b="1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e-IL" dirty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מיום קבלת השאילתה. העתק התשובה נמסר ליושב-ראש הכנסת.</a:t>
            </a:r>
          </a:p>
        </p:txBody>
      </p:sp>
    </p:spTree>
    <p:extLst>
      <p:ext uri="{BB962C8B-B14F-4D97-AF65-F5344CB8AC3E}">
        <p14:creationId xmlns:p14="http://schemas.microsoft.com/office/powerpoint/2010/main" val="188447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36233" y="365760"/>
            <a:ext cx="6593059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פרסום דו"ח התקשרויות רבעוני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0663966"/>
              </p:ext>
            </p:extLst>
          </p:nvPr>
        </p:nvGraphicFramePr>
        <p:xfrm>
          <a:off x="773722" y="1310510"/>
          <a:ext cx="10030266" cy="188451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671711"/>
                <a:gridCol w="1671711"/>
                <a:gridCol w="1671711"/>
                <a:gridCol w="1671711"/>
                <a:gridCol w="1671711"/>
                <a:gridCol w="1671711"/>
              </a:tblGrid>
              <a:tr h="398752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הנושא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2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3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2016 – רבעון 4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r" defTabSz="914400" rtl="1" eaLnBrk="1" latinLnBrk="0" hangingPunct="1"/>
                      <a:r>
                        <a:rPr lang="he-IL" sz="1800" b="1" kern="1200" dirty="0" smtClean="0">
                          <a:solidFill>
                            <a:schemeClr val="lt1"/>
                          </a:solidFill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2017 – רבעון 1</a:t>
                      </a:r>
                      <a:endParaRPr lang="en-US" sz="1800" b="1" kern="1200" dirty="0">
                        <a:solidFill>
                          <a:schemeClr val="lt1"/>
                        </a:solidFill>
                        <a:latin typeface="Calibri" panose="020F0502020204030204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</a:tr>
              <a:tr h="688256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באופן מלא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3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+</a:t>
                      </a:r>
                      <a:endParaRPr lang="he-IL" sz="3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3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+</a:t>
                      </a:r>
                      <a:endParaRPr lang="he-IL" sz="3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3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+</a:t>
                      </a:r>
                      <a:endParaRPr lang="he-IL" sz="3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3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+</a:t>
                      </a:r>
                      <a:endParaRPr lang="he-IL" sz="3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sz="3200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+</a:t>
                      </a:r>
                      <a:endParaRPr lang="he-IL" sz="32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98752">
                <a:tc>
                  <a:txBody>
                    <a:bodyPr/>
                    <a:lstStyle/>
                    <a:p>
                      <a:pPr marL="0" marR="0" lvl="0" indent="0" algn="r" defTabSz="914400" rtl="1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פורסם חלקית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  <a:tr h="398752">
                <a:tc>
                  <a:txBody>
                    <a:bodyPr/>
                    <a:lstStyle/>
                    <a:p>
                      <a:pPr rtl="1"/>
                      <a:r>
                        <a:rPr lang="he-IL" dirty="0" smtClean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לא פורסם</a:t>
                      </a:r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919421" y="240630"/>
            <a:ext cx="7033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380762" y="5250297"/>
            <a:ext cx="600221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(*)</a:t>
            </a:r>
            <a:endParaRPr lang="he-IL" sz="2800" dirty="0">
              <a:solidFill>
                <a:schemeClr val="accent3">
                  <a:lumMod val="75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53688" y="5441567"/>
            <a:ext cx="580526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dk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מפורסם באתר האינטרנט של היחידה הממשלתית לחופש המידע</a:t>
            </a:r>
            <a:endParaRPr lang="he-IL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505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036233" y="369692"/>
            <a:ext cx="6593059" cy="523220"/>
          </a:xfrm>
          <a:prstGeom prst="rect">
            <a:avLst/>
          </a:prstGeom>
          <a:noFill/>
        </p:spPr>
        <p:txBody>
          <a:bodyPr wrap="square" rtlCol="1" anchor="b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מאגרים שהועלו לאתר</a:t>
            </a:r>
            <a:r>
              <a:rPr lang="en-US" sz="2800" dirty="0" smtClean="0">
                <a:solidFill>
                  <a:schemeClr val="accent3">
                    <a:lumMod val="75000"/>
                  </a:schemeClr>
                </a:solidFill>
                <a:latin typeface="Agency FB" panose="020B0503020202020204" pitchFamily="34" charset="0"/>
                <a:cs typeface="Retro Perspective" panose="02000503000000000000" pitchFamily="2" charset="-79"/>
              </a:rPr>
              <a:t>DATA.GOV.IL </a:t>
            </a:r>
            <a:endParaRPr lang="he-IL" sz="2800" dirty="0" smtClean="0">
              <a:solidFill>
                <a:schemeClr val="accent3">
                  <a:lumMod val="75000"/>
                </a:schemeClr>
              </a:solidFill>
              <a:latin typeface="Agency FB" panose="020B0503020202020204" pitchFamily="34" charset="0"/>
              <a:cs typeface="Retro Perspective" panose="02000503000000000000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30658" y="888980"/>
            <a:ext cx="8998634" cy="155427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lnSpc>
                <a:spcPts val="2400"/>
              </a:lnSpc>
              <a:spcBef>
                <a:spcPts val="600"/>
              </a:spcBef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כמות מאגרי המידע: 46 מאגרים</a:t>
            </a:r>
            <a:r>
              <a:rPr lang="he-IL" sz="36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e-IL" sz="2000" b="1" baseline="30000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(1)</a:t>
            </a:r>
            <a:endParaRPr lang="he-IL" sz="1700" b="1" baseline="30000" dirty="0" smtClean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ts val="2400"/>
              </a:lnSpc>
              <a:spcBef>
                <a:spcPts val="600"/>
              </a:spcBef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מהם חמשת המאגרים הנצפים ביותר? </a:t>
            </a:r>
            <a:r>
              <a:rPr lang="he-IL" sz="20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he-IL" sz="2000" b="1" dirty="0" smtClean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ts val="2400"/>
              </a:lnSpc>
              <a:spcBef>
                <a:spcPts val="600"/>
              </a:spcBef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באיזה פורמט מעלים את חמשת המאגרים הנצפים ביותר? (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xml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html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Pdf</a:t>
            </a: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וכו')</a:t>
            </a:r>
          </a:p>
          <a:p>
            <a:pPr>
              <a:lnSpc>
                <a:spcPts val="2400"/>
              </a:lnSpc>
              <a:spcBef>
                <a:spcPts val="600"/>
              </a:spcBef>
            </a:pPr>
            <a:r>
              <a:rPr lang="he-IL" sz="2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כמות הכניסות בחמשת המאגרים הנצפים ביותר: ?</a:t>
            </a:r>
            <a:endParaRPr lang="he-IL" sz="2000" b="1" dirty="0" smtClean="0">
              <a:solidFill>
                <a:srgbClr val="FF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85989" y="4988105"/>
            <a:ext cx="10711543" cy="89255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he-IL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1)</a:t>
            </a:r>
            <a:r>
              <a:rPr lang="en-US" sz="1400" dirty="0" smtClean="0"/>
              <a:t> </a:t>
            </a:r>
            <a:r>
              <a:rPr lang="he-IL" sz="1400" dirty="0" smtClean="0"/>
              <a:t> תואם למיפוי רשימת מאגרי המידע שפורסמו במסגרת חופש המידע ע"י הרשות לתקשוב במסגרת החלטת ממשלה 1933</a:t>
            </a:r>
          </a:p>
          <a:p>
            <a:r>
              <a:rPr lang="he-IL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(2)</a:t>
            </a:r>
            <a:r>
              <a:rPr lang="he-IL" sz="1600" b="1" dirty="0" smtClean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he-IL" sz="1400" dirty="0" smtClean="0"/>
              <a:t>לפי </a:t>
            </a:r>
            <a:r>
              <a:rPr lang="he-IL" sz="1400" dirty="0" err="1" smtClean="0"/>
              <a:t>מימשל</a:t>
            </a:r>
            <a:r>
              <a:rPr lang="he-IL" sz="1400" dirty="0" smtClean="0"/>
              <a:t> זמין אין מידע מהכלי </a:t>
            </a:r>
            <a:r>
              <a:rPr lang="he-IL" sz="1400" dirty="0" err="1" smtClean="0"/>
              <a:t>אנליטיקס</a:t>
            </a:r>
            <a:r>
              <a:rPr lang="he-IL" sz="1400" dirty="0" smtClean="0"/>
              <a:t> </a:t>
            </a:r>
            <a:r>
              <a:rPr lang="he-IL" sz="1400" dirty="0"/>
              <a:t>של </a:t>
            </a:r>
            <a:r>
              <a:rPr lang="en-US" sz="1400" dirty="0"/>
              <a:t>data.gov</a:t>
            </a:r>
            <a:r>
              <a:rPr lang="he-IL" sz="1400" dirty="0"/>
              <a:t> על </a:t>
            </a:r>
            <a:r>
              <a:rPr lang="he-IL" sz="1400" dirty="0" smtClean="0"/>
              <a:t>היקף הורדות </a:t>
            </a:r>
            <a:r>
              <a:rPr lang="he-IL" sz="1400" dirty="0"/>
              <a:t>קבצים אלא רק על כניסות לדפים </a:t>
            </a:r>
            <a:r>
              <a:rPr lang="he-IL" sz="1400" dirty="0" smtClean="0"/>
              <a:t>באתר</a:t>
            </a:r>
          </a:p>
          <a:p>
            <a:r>
              <a:rPr lang="he-IL" sz="1600" b="1" dirty="0" smtClean="0">
                <a:solidFill>
                  <a:srgbClr val="FF0000"/>
                </a:solidFill>
              </a:rPr>
              <a:t>(3)</a:t>
            </a:r>
            <a:r>
              <a:rPr lang="he-IL" sz="1400" dirty="0" smtClean="0"/>
              <a:t>  נתונים גלישה במאגרים המידע באתר משרד החקלאות</a:t>
            </a:r>
            <a:endParaRPr lang="he-IL" sz="1400" dirty="0"/>
          </a:p>
        </p:txBody>
      </p:sp>
      <p:graphicFrame>
        <p:nvGraphicFramePr>
          <p:cNvPr id="3" name="טבלה 2"/>
          <p:cNvGraphicFramePr>
            <a:graphicFrameLocks noGrp="1"/>
          </p:cNvGraphicFramePr>
          <p:nvPr>
            <p:extLst/>
          </p:nvPr>
        </p:nvGraphicFramePr>
        <p:xfrm>
          <a:off x="985989" y="2420279"/>
          <a:ext cx="10485375" cy="2377440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552352"/>
                <a:gridCol w="2689412"/>
                <a:gridCol w="1353671"/>
                <a:gridCol w="1407458"/>
                <a:gridCol w="1401710"/>
                <a:gridCol w="1278867"/>
                <a:gridCol w="1801905"/>
              </a:tblGrid>
              <a:tr h="247865"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מס'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שם המאגר</a:t>
                      </a:r>
                      <a:endParaRPr lang="he-IL" sz="16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נתוני אתר </a:t>
                      </a:r>
                      <a:r>
                        <a:rPr lang="en-US" sz="1600" dirty="0" err="1" smtClean="0"/>
                        <a:t>DataGov</a:t>
                      </a:r>
                      <a:r>
                        <a:rPr lang="he-IL" sz="1600" dirty="0" smtClean="0"/>
                        <a:t> </a:t>
                      </a:r>
                      <a:r>
                        <a:rPr lang="he-IL" sz="1800" b="1" baseline="30000" dirty="0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(2)</a:t>
                      </a:r>
                      <a:endParaRPr lang="he-IL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sz="16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נתונים באתר משרד החקלאות </a:t>
                      </a:r>
                      <a:r>
                        <a:rPr lang="he-IL" sz="1800" b="1" baseline="30000" dirty="0" smtClean="0">
                          <a:solidFill>
                            <a:srgbClr val="FF0000"/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(3)</a:t>
                      </a:r>
                      <a:endParaRPr lang="he-IL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he-IL" sz="1600" dirty="0"/>
                    </a:p>
                  </a:txBody>
                  <a:tcPr/>
                </a:tc>
              </a:tr>
              <a:tr h="297556">
                <a:tc>
                  <a:txBody>
                    <a:bodyPr/>
                    <a:lstStyle/>
                    <a:p>
                      <a:pPr rtl="1"/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כמות כניסות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פורמט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כמות כניסות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צפייה בדפים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פורמט</a:t>
                      </a:r>
                      <a:endParaRPr lang="he-IL" sz="1600" dirty="0"/>
                    </a:p>
                  </a:txBody>
                  <a:tcPr/>
                </a:tc>
              </a:tr>
              <a:tr h="247865"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1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המרכז הארצי לרשום כלבים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/>
                        <a:t>10,441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/>
                        <a:t>HTML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161,097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243,628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/>
                        <a:t>HTML</a:t>
                      </a:r>
                      <a:endParaRPr lang="he-IL" sz="1600" dirty="0"/>
                    </a:p>
                  </a:txBody>
                  <a:tcPr/>
                </a:tc>
              </a:tr>
              <a:tr h="247865"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/>
                        <a:t>2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תוויות</a:t>
                      </a:r>
                      <a:r>
                        <a:rPr lang="he-IL" sz="1600" baseline="0" dirty="0" smtClean="0"/>
                        <a:t> תכשירי הדברה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9,510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/>
                        <a:t>HTML</a:t>
                      </a:r>
                      <a:r>
                        <a:rPr lang="he-IL" sz="1600" dirty="0" smtClean="0"/>
                        <a:t>, </a:t>
                      </a:r>
                      <a:r>
                        <a:rPr lang="en-US" sz="1600" dirty="0" smtClean="0"/>
                        <a:t>CSV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29,350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156,477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/>
                        <a:t>HTML</a:t>
                      </a:r>
                      <a:endParaRPr lang="he-IL" sz="1600" dirty="0"/>
                    </a:p>
                  </a:txBody>
                  <a:tcPr/>
                </a:tc>
              </a:tr>
              <a:tr h="247865"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/>
                        <a:t>3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סקירת</a:t>
                      </a:r>
                      <a:r>
                        <a:rPr lang="he-IL" sz="1600" baseline="0" dirty="0" smtClean="0"/>
                        <a:t> מחירים סיטונאים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2,774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/>
                        <a:t>HTML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16,402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24,548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/>
                        <a:t>HTML</a:t>
                      </a:r>
                      <a:r>
                        <a:rPr lang="he-IL" sz="1600" dirty="0" smtClean="0"/>
                        <a:t>, </a:t>
                      </a:r>
                      <a:r>
                        <a:rPr lang="en-US" sz="1600" dirty="0" smtClean="0"/>
                        <a:t>Excel</a:t>
                      </a:r>
                      <a:r>
                        <a:rPr lang="he-IL" sz="1600" dirty="0" smtClean="0"/>
                        <a:t> , </a:t>
                      </a:r>
                      <a:r>
                        <a:rPr lang="en-US" sz="1600" dirty="0" smtClean="0"/>
                        <a:t>PDF</a:t>
                      </a:r>
                      <a:endParaRPr lang="he-IL" sz="1600" dirty="0"/>
                    </a:p>
                  </a:txBody>
                  <a:tcPr/>
                </a:tc>
              </a:tr>
              <a:tr h="247865"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/>
                        <a:t>4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הצהרות</a:t>
                      </a:r>
                      <a:r>
                        <a:rPr lang="he-IL" sz="1600" baseline="0" dirty="0" smtClean="0"/>
                        <a:t> בריאות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/>
                        <a:t>445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/>
                        <a:t>HTML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3,238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5,742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/>
                        <a:t>HTML</a:t>
                      </a:r>
                      <a:endParaRPr lang="he-IL" sz="1600" dirty="0"/>
                    </a:p>
                  </a:txBody>
                  <a:tcPr/>
                </a:tc>
              </a:tr>
              <a:tr h="247865"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/>
                        <a:t>5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מידע על חומרי הדברה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לא באתר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1,071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he-IL" sz="1600" dirty="0" smtClean="0"/>
                        <a:t>3,363</a:t>
                      </a:r>
                      <a:endParaRPr lang="he-IL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en-US" sz="1600" dirty="0" smtClean="0"/>
                        <a:t>HTML</a:t>
                      </a:r>
                      <a:endParaRPr lang="he-IL" sz="16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0175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תוצאת תמונה עבור סמל הכנסת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036" y="5779444"/>
            <a:ext cx="872197" cy="107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-1" y="5779444"/>
            <a:ext cx="416403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e-IL" i="0" strike="noStrike" dirty="0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הוועדה המיוחדת ליישום </a:t>
            </a:r>
            <a:r>
              <a:rPr lang="he-IL" i="0" strike="noStrike" dirty="0" err="1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הנגשת</a:t>
            </a:r>
            <a:r>
              <a:rPr lang="he-IL" i="0" strike="noStrike" dirty="0" smtClean="0">
                <a:solidFill>
                  <a:schemeClr val="accent1">
                    <a:lumMod val="75000"/>
                  </a:schemeClr>
                </a:solidFill>
                <a:effectLst/>
                <a:latin typeface="Lucida Sans Unicode" panose="020B0602030504020204" pitchFamily="34" charset="0"/>
                <a:cs typeface="Lucida Sans Unicode" panose="020B0602030504020204" pitchFamily="34" charset="0"/>
              </a:rPr>
              <a:t> המידע הממשלתי ועקרונות שקיפותו לציבור</a:t>
            </a:r>
            <a:endParaRPr lang="he-IL" i="0" dirty="0" smtClean="0">
              <a:solidFill>
                <a:schemeClr val="accent1">
                  <a:lumMod val="75000"/>
                </a:schemeClr>
              </a:solidFill>
              <a:effectLst/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  <a:p>
            <a:pPr algn="just"/>
            <a:endParaRPr lang="he-IL" i="0" dirty="0">
              <a:solidFill>
                <a:schemeClr val="accent1">
                  <a:lumMod val="75000"/>
                </a:schemeClr>
              </a:solidFill>
              <a:effectLst/>
              <a:latin typeface="Lucida Sans Unicode" panose="020B0602030504020204" pitchFamily="34" charset="0"/>
              <a:cs typeface="Lucida Sans Unicode" panose="020B0602030504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94579" y="365760"/>
            <a:ext cx="7234713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פרויקטים נוספים של המשרד בתחום </a:t>
            </a:r>
            <a:r>
              <a:rPr lang="he-IL" sz="2800" dirty="0" err="1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הנגשת</a:t>
            </a:r>
            <a:r>
              <a:rPr lang="he-IL" sz="2800" dirty="0" smtClean="0">
                <a:solidFill>
                  <a:schemeClr val="accent3">
                    <a:lumMod val="75000"/>
                  </a:schemeClr>
                </a:solidFill>
                <a:latin typeface="Retro Perspective" panose="02000503000000000000" pitchFamily="2" charset="-79"/>
                <a:cs typeface="Retro Perspective" panose="02000503000000000000" pitchFamily="2" charset="-79"/>
              </a:rPr>
              <a:t> המידע לציבור והתייחסות חופשית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60120" y="1458410"/>
            <a:ext cx="10378440" cy="369331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במהלך שנת 2018 נערוך </a:t>
            </a:r>
            <a:r>
              <a:rPr lang="he-IL" b="1" dirty="0" smtClean="0"/>
              <a:t>מיפוי</a:t>
            </a:r>
            <a:r>
              <a:rPr lang="he-IL" dirty="0" smtClean="0"/>
              <a:t> של המידע והחומרים (גורמי ייצור) הנדרשים בבקשות </a:t>
            </a:r>
            <a:r>
              <a:rPr lang="he-IL" b="1" dirty="0" smtClean="0"/>
              <a:t>ונבחן</a:t>
            </a:r>
            <a:r>
              <a:rPr lang="he-IL" dirty="0" smtClean="0"/>
              <a:t> איך ואיזה מידע ניתן לפרסם </a:t>
            </a:r>
            <a:r>
              <a:rPr lang="he-IL" dirty="0" smtClean="0"/>
              <a:t>באתר </a:t>
            </a:r>
            <a:r>
              <a:rPr lang="he-IL" dirty="0" smtClean="0"/>
              <a:t>המשרד, במטרה להביא לצמצום כמות הפניות מבלי לפגוע בפרטיות ומבלי לחשוף מידע עסקי פרטי.</a:t>
            </a:r>
          </a:p>
          <a:p>
            <a:endParaRPr lang="he-IL" dirty="0" smtClean="0"/>
          </a:p>
          <a:p>
            <a:r>
              <a:rPr lang="he-IL" dirty="0" smtClean="0"/>
              <a:t>אחד הנושאים שייבחנו הוא לתוך אילו נהלי תמיכות/הקצאות ניתן להכניס (בבקשה לקבלת תמיכה/הקצאה) </a:t>
            </a:r>
            <a:r>
              <a:rPr lang="he-IL" b="1" dirty="0" smtClean="0"/>
              <a:t>שהמידע יפורסם </a:t>
            </a:r>
            <a:r>
              <a:rPr lang="he-IL" dirty="0" smtClean="0"/>
              <a:t>מכוח חוק חופש המידע </a:t>
            </a:r>
            <a:r>
              <a:rPr lang="he-IL" b="1" dirty="0" smtClean="0"/>
              <a:t>או יועבר לצד ג', </a:t>
            </a:r>
            <a:r>
              <a:rPr lang="he-IL" dirty="0" smtClean="0"/>
              <a:t>ובהגשת הבקשה לקבלת משאבים מהמשרד ניתן אישור לפרסום המידע. </a:t>
            </a:r>
          </a:p>
          <a:p>
            <a:r>
              <a:rPr lang="he-IL" dirty="0" smtClean="0"/>
              <a:t>לדוגמה, בנוהל "השתתפות </a:t>
            </a:r>
            <a:r>
              <a:rPr lang="he-IL" dirty="0"/>
              <a:t>המדינה במימון אירועי שוק איכרים לשיווק ישיר של תוצרת חקלאית </a:t>
            </a:r>
            <a:r>
              <a:rPr lang="he-IL" dirty="0" smtClean="0"/>
              <a:t>לשנים </a:t>
            </a:r>
            <a:r>
              <a:rPr lang="he-IL" dirty="0"/>
              <a:t>2017 עד </a:t>
            </a:r>
            <a:r>
              <a:rPr lang="he-IL" dirty="0" smtClean="0"/>
              <a:t>2019" שהתפרסם באוקטובר  2017, הוספנו בסוף הנוהל:</a:t>
            </a:r>
          </a:p>
          <a:p>
            <a:r>
              <a:rPr lang="he-IL" b="1" u="sng" dirty="0"/>
              <a:t>חופש </a:t>
            </a:r>
            <a:r>
              <a:rPr lang="he-IL" b="1" u="sng" dirty="0" smtClean="0"/>
              <a:t>המידע</a:t>
            </a:r>
            <a:r>
              <a:rPr lang="he-IL" dirty="0"/>
              <a:t> </a:t>
            </a:r>
            <a:endParaRPr lang="he-IL" dirty="0" smtClean="0"/>
          </a:p>
          <a:p>
            <a:r>
              <a:rPr lang="he-IL" dirty="0" smtClean="0"/>
              <a:t>מובהר </a:t>
            </a:r>
            <a:r>
              <a:rPr lang="he-IL" dirty="0"/>
              <a:t>בזאת כי נוהל תמיכה זה כפוף להוראות חוק חופש המידע, התשנ"ח-1998, ובכלל זה חובת הפרסום השנתי ועיון במידע לפי נוהל זה לצדדים שלישיים על יסוד פניות שתתקבלנה ובהתאם להוראות הדין.</a:t>
            </a:r>
            <a:endParaRPr lang="en-US" dirty="0"/>
          </a:p>
          <a:p>
            <a:pPr lvl="0"/>
            <a:r>
              <a:rPr lang="he-IL" dirty="0"/>
              <a:t>בהגשת בקשה לתמיכה על יסוד נוהל זה נותן המבקש את הסכמתו המודעת מראש להעברת נתונים אלה, כדוגמת- היקפי הבקשות לפי נוהל זה וסכומיהם, לצד ג</a:t>
            </a:r>
            <a:r>
              <a:rPr lang="he-IL" dirty="0" smtClean="0"/>
              <a:t>'.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4663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EA84C96-4BB3-49AB-B5F6-7024B6220917}"/>
</file>

<file path=customXml/itemProps2.xml><?xml version="1.0" encoding="utf-8"?>
<ds:datastoreItem xmlns:ds="http://schemas.openxmlformats.org/officeDocument/2006/customXml" ds:itemID="{16893A4E-1A44-440C-8F61-2C94772D85CB}"/>
</file>

<file path=customXml/itemProps3.xml><?xml version="1.0" encoding="utf-8"?>
<ds:datastoreItem xmlns:ds="http://schemas.openxmlformats.org/officeDocument/2006/customXml" ds:itemID="{C7CD22E8-A2AB-42E4-B9B2-E2EB9B56D464}"/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17186</TotalTime>
  <Words>828</Words>
  <Application>Microsoft Office PowerPoint</Application>
  <PresentationFormat>Custom</PresentationFormat>
  <Paragraphs>201</Paragraphs>
  <Slides>9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Retrospect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אורח</dc:creator>
  <cp:lastModifiedBy>ismail - [2010]</cp:lastModifiedBy>
  <cp:revision>48</cp:revision>
  <cp:lastPrinted>2017-12-21T07:33:01Z</cp:lastPrinted>
  <dcterms:created xsi:type="dcterms:W3CDTF">2017-07-06T09:47:58Z</dcterms:created>
  <dcterms:modified xsi:type="dcterms:W3CDTF">2017-12-21T07:53:33Z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SanhedrinDocumentType">
    <vt:r8>88</vt:r8>
  </property>
  <property fmtid="{D5CDD505-2E9C-101B-9397-08002B2CF9AE}" pid="3" name="ContentTypeId">
    <vt:lpwstr>0x010100F931E205BBB08441AEFFEBF8ABB23DF1</vt:lpwstr>
  </property>
  <property fmtid="{D5CDD505-2E9C-101B-9397-08002B2CF9AE}" pid="4" name="SanhedrinItemID">
    <vt:r8>2021257</vt:r8>
  </property>
</Properties>
</file>