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84" r:id="rId3"/>
    <p:sldId id="263" r:id="rId4"/>
    <p:sldId id="257" r:id="rId5"/>
    <p:sldId id="264" r:id="rId6"/>
    <p:sldId id="280" r:id="rId7"/>
    <p:sldId id="281" r:id="rId8"/>
    <p:sldId id="269" r:id="rId9"/>
    <p:sldId id="266" r:id="rId10"/>
    <p:sldId id="291" r:id="rId11"/>
    <p:sldId id="268" r:id="rId12"/>
    <p:sldId id="286" r:id="rId13"/>
    <p:sldId id="287" r:id="rId14"/>
    <p:sldId id="288" r:id="rId15"/>
    <p:sldId id="289" r:id="rId16"/>
    <p:sldId id="290" r:id="rId17"/>
    <p:sldId id="282" r:id="rId18"/>
    <p:sldId id="273" r:id="rId19"/>
    <p:sldId id="292" r:id="rId20"/>
    <p:sldId id="283" r:id="rId21"/>
  </p:sldIdLst>
  <p:sldSz cx="9144000" cy="6858000" type="screen4x3"/>
  <p:notesSz cx="6797675" cy="987425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49" d="100"/>
          <a:sy n="49" d="100"/>
        </p:scale>
        <p:origin x="485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9518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1647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703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3238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143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3588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956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0022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366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9770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38715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C2A11-418B-4168-A1D2-BE72D5360882}" type="datetimeFigureOut">
              <a:rPr lang="he-IL" smtClean="0"/>
              <a:t>כ"ג/טבת/תשע"ח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D55A3-9240-40B8-B385-B8A9D42251D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951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2115666"/>
          </a:xfrm>
        </p:spPr>
        <p:txBody>
          <a:bodyPr>
            <a:normAutofit/>
          </a:bodyPr>
          <a:lstStyle/>
          <a:p>
            <a:r>
              <a:rPr lang="he-IL" sz="1600" b="1" dirty="0" smtClean="0"/>
              <a:t>הוועדה למאבק בנגע הסמים והאלכוהול</a:t>
            </a:r>
            <a:r>
              <a:rPr lang="he-IL" b="1" dirty="0" smtClean="0"/>
              <a:t/>
            </a:r>
            <a:br>
              <a:rPr lang="he-IL" b="1" dirty="0" smtClean="0"/>
            </a:br>
            <a:r>
              <a:rPr lang="he-IL" b="1" dirty="0" smtClean="0"/>
              <a:t>טיפול בסובלים מתחלואה כפולה לאור הרפורמה בבריאות הנפש</a:t>
            </a:r>
            <a:endParaRPr lang="he-IL" b="1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4941168"/>
            <a:ext cx="6400800" cy="697632"/>
          </a:xfrm>
        </p:spPr>
        <p:txBody>
          <a:bodyPr>
            <a:normAutofit fontScale="55000" lnSpcReduction="20000"/>
          </a:bodyPr>
          <a:lstStyle/>
          <a:p>
            <a:r>
              <a:rPr lang="he-IL" dirty="0" smtClean="0"/>
              <a:t>ד"ר פאולה רושקה </a:t>
            </a:r>
          </a:p>
          <a:p>
            <a:r>
              <a:rPr lang="he-IL" sz="2000" dirty="0" smtClean="0"/>
              <a:t>המחלקה לטיפול בהתמכרויות, אגף בריאות הנפש, משרד הבריאות</a:t>
            </a:r>
          </a:p>
          <a:p>
            <a:r>
              <a:rPr lang="he-IL" sz="2000" dirty="0" smtClean="0"/>
              <a:t>דצמבר 2017</a:t>
            </a:r>
            <a:endParaRPr lang="he-IL" sz="2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8" y="4005064"/>
            <a:ext cx="187642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OFRA.AUSTIN\Pictures\רקע לעמוד פתיחה במצגת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4763"/>
            <a:ext cx="9153526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מלבן 3"/>
          <p:cNvSpPr/>
          <p:nvPr/>
        </p:nvSpPr>
        <p:spPr>
          <a:xfrm>
            <a:off x="611560" y="1905506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he-IL" sz="1600" b="1" dirty="0" smtClean="0">
              <a:solidFill>
                <a:prstClr val="black"/>
              </a:solidFill>
              <a:ea typeface="+mj-ea"/>
              <a:cs typeface="Times New Roman"/>
            </a:endParaRPr>
          </a:p>
          <a:p>
            <a:pPr algn="ctr"/>
            <a:endParaRPr lang="he-IL" sz="1600" b="1" dirty="0" smtClean="0">
              <a:solidFill>
                <a:prstClr val="black"/>
              </a:solidFill>
              <a:ea typeface="+mj-ea"/>
              <a:cs typeface="Times New Roman"/>
            </a:endParaRPr>
          </a:p>
          <a:p>
            <a:pPr algn="ctr"/>
            <a:r>
              <a:rPr lang="he-IL" sz="1600" b="1" dirty="0" smtClean="0">
                <a:solidFill>
                  <a:prstClr val="black"/>
                </a:solidFill>
                <a:ea typeface="+mj-ea"/>
                <a:cs typeface="Times New Roman"/>
              </a:rPr>
              <a:t>הוועדה </a:t>
            </a:r>
            <a:r>
              <a:rPr lang="he-IL" sz="1600" b="1" dirty="0">
                <a:solidFill>
                  <a:prstClr val="black"/>
                </a:solidFill>
                <a:ea typeface="+mj-ea"/>
                <a:cs typeface="Times New Roman"/>
              </a:rPr>
              <a:t>למאבק בנגע הסמים והאלכוהול</a:t>
            </a:r>
            <a:r>
              <a:rPr lang="he-IL" sz="4400" b="1" dirty="0">
                <a:solidFill>
                  <a:prstClr val="black"/>
                </a:solidFill>
                <a:ea typeface="+mj-ea"/>
                <a:cs typeface="Times New Roman"/>
              </a:rPr>
              <a:t/>
            </a:r>
            <a:br>
              <a:rPr lang="he-IL" sz="4400" b="1" dirty="0">
                <a:solidFill>
                  <a:prstClr val="black"/>
                </a:solidFill>
                <a:ea typeface="+mj-ea"/>
                <a:cs typeface="Times New Roman"/>
              </a:rPr>
            </a:br>
            <a:r>
              <a:rPr lang="he-IL" sz="4400" b="1" dirty="0">
                <a:solidFill>
                  <a:prstClr val="black"/>
                </a:solidFill>
                <a:ea typeface="+mj-ea"/>
                <a:cs typeface="Times New Roman"/>
              </a:rPr>
              <a:t>טיפול בסובלים מתחלואה כפולה לאור הרפורמה בבריאות </a:t>
            </a:r>
            <a:r>
              <a:rPr lang="he-IL" sz="4400" b="1" dirty="0" smtClean="0">
                <a:solidFill>
                  <a:prstClr val="black"/>
                </a:solidFill>
                <a:ea typeface="+mj-ea"/>
                <a:cs typeface="Times New Roman"/>
              </a:rPr>
              <a:t>הנפש</a:t>
            </a:r>
          </a:p>
          <a:p>
            <a:pPr algn="ctr"/>
            <a:endParaRPr lang="he-IL" sz="4400" b="1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algn="ctr"/>
            <a:r>
              <a:rPr lang="he-IL" dirty="0">
                <a:cs typeface="+mj-cs"/>
              </a:rPr>
              <a:t>ד"ר פאולה רושקה </a:t>
            </a:r>
          </a:p>
          <a:p>
            <a:pPr algn="ctr"/>
            <a:r>
              <a:rPr lang="he-IL" dirty="0">
                <a:cs typeface="+mj-cs"/>
              </a:rPr>
              <a:t>המחלקה לטיפול בהתמכרויות, אגף בריאות הנפש, משרד הבריאות</a:t>
            </a:r>
          </a:p>
          <a:p>
            <a:pPr algn="ctr"/>
            <a:r>
              <a:rPr lang="he-IL" dirty="0">
                <a:cs typeface="+mj-cs"/>
              </a:rPr>
              <a:t>דצמבר 2017</a:t>
            </a:r>
          </a:p>
          <a:p>
            <a:pPr algn="ctr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7636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dirty="0" smtClean="0"/>
              <a:t>מהי תחלואה כפולה ? 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lnSpc>
                <a:spcPct val="210000"/>
              </a:lnSpc>
              <a:buNone/>
            </a:pPr>
            <a:r>
              <a:rPr lang="he-IL" sz="2800" b="1" dirty="0" smtClean="0">
                <a:cs typeface="+mj-cs"/>
              </a:rPr>
              <a:t>קיום של שתי הפרעות נפשיות מובהקות ולאורך זמן : </a:t>
            </a:r>
          </a:p>
          <a:p>
            <a:pPr marL="514350" indent="-514350">
              <a:lnSpc>
                <a:spcPct val="210000"/>
              </a:lnSpc>
              <a:buAutoNum type="arabicPeriod"/>
            </a:pPr>
            <a:r>
              <a:rPr lang="he-IL" sz="3300" b="1" dirty="0" smtClean="0">
                <a:cs typeface="+mj-cs"/>
              </a:rPr>
              <a:t>אבחנה פסיכיאטרית כגון: הפרעה ביפולרית, סכיזופרניה, </a:t>
            </a:r>
            <a:r>
              <a:rPr lang="en-US" sz="3300" b="1" dirty="0" smtClean="0">
                <a:cs typeface="+mj-cs"/>
              </a:rPr>
              <a:t>PTSD</a:t>
            </a:r>
          </a:p>
          <a:p>
            <a:pPr marL="514350" indent="-514350">
              <a:lnSpc>
                <a:spcPct val="210000"/>
              </a:lnSpc>
              <a:buAutoNum type="arabicPeriod"/>
            </a:pPr>
            <a:r>
              <a:rPr lang="he-IL" sz="3300" b="1" dirty="0" smtClean="0">
                <a:cs typeface="+mj-cs"/>
              </a:rPr>
              <a:t>אבחנה פסיכיאטרית: הפרעה של שימוש בחומרים </a:t>
            </a:r>
            <a:r>
              <a:rPr lang="he-IL" sz="3300" b="1" dirty="0" err="1" smtClean="0">
                <a:cs typeface="+mj-cs"/>
              </a:rPr>
              <a:t>פסיכואקטיביים</a:t>
            </a:r>
            <a:r>
              <a:rPr lang="he-IL" sz="3300" b="1" dirty="0" smtClean="0">
                <a:cs typeface="+mj-cs"/>
              </a:rPr>
              <a:t> (שימוש מזיק/ התמכרות) לפי </a:t>
            </a:r>
            <a:r>
              <a:rPr lang="en-US" sz="3300" b="1" dirty="0" smtClean="0">
                <a:cs typeface="+mj-cs"/>
              </a:rPr>
              <a:t>DSM-</a:t>
            </a:r>
            <a:r>
              <a:rPr lang="en-US" sz="3300" b="1" dirty="0">
                <a:cs typeface="+mj-cs"/>
              </a:rPr>
              <a:t> </a:t>
            </a:r>
            <a:r>
              <a:rPr lang="en-US" sz="3300" b="1" dirty="0" smtClean="0">
                <a:cs typeface="+mj-cs"/>
              </a:rPr>
              <a:t>5</a:t>
            </a:r>
            <a:endParaRPr lang="he-IL" sz="3300" b="1" dirty="0" smtClean="0">
              <a:cs typeface="+mj-cs"/>
            </a:endParaRPr>
          </a:p>
          <a:p>
            <a:pPr marL="0" indent="0">
              <a:lnSpc>
                <a:spcPct val="210000"/>
              </a:lnSpc>
              <a:buNone/>
            </a:pPr>
            <a:r>
              <a:rPr lang="he-IL" sz="2800" b="1" dirty="0" smtClean="0">
                <a:cs typeface="+mj-cs"/>
              </a:rPr>
              <a:t>שתי ההפרעות משפיעות זו על זו ולעיתים גורמות לפרוגנוזה קשה יותר כתוצאה מכך.</a:t>
            </a:r>
            <a:endParaRPr lang="he-IL" sz="2800" b="1" dirty="0">
              <a:cs typeface="+mj-cs"/>
            </a:endParaRPr>
          </a:p>
          <a:p>
            <a:pPr marL="0" indent="0">
              <a:lnSpc>
                <a:spcPct val="210000"/>
              </a:lnSpc>
              <a:buNone/>
            </a:pPr>
            <a:r>
              <a:rPr lang="he-IL" sz="2800" b="1" dirty="0" smtClean="0">
                <a:cs typeface="+mj-cs"/>
              </a:rPr>
              <a:t>יש להבדיל בין תחלואה כפולה לבין מצבים נפשיים חולפים, כתוצאה משימוש בחומרים.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he-IL" sz="2800" b="1" dirty="0" smtClean="0">
                <a:cs typeface="+mj-cs"/>
              </a:rPr>
              <a:t>מצבים כגון: פסיכוזה משנית לשימוש בסמי פיצוציות, אלכוהול וכד'.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he-IL" sz="2800" b="1" dirty="0" smtClean="0">
                <a:cs typeface="+mj-cs"/>
              </a:rPr>
              <a:t>כיום, לצרכי שיקום </a:t>
            </a:r>
            <a:r>
              <a:rPr lang="he-IL" sz="2800" b="1" dirty="0" err="1" smtClean="0">
                <a:cs typeface="+mj-cs"/>
              </a:rPr>
              <a:t>עכשווים</a:t>
            </a:r>
            <a:r>
              <a:rPr lang="he-IL" sz="2800" b="1" dirty="0" smtClean="0">
                <a:cs typeface="+mj-cs"/>
              </a:rPr>
              <a:t>, ההגדרה מצומצמת יותר ומתייחסת למצבים פסיכיאטריים קשים כגון: סכיזופרניה, הפרעה אפקטיבית, </a:t>
            </a:r>
            <a:r>
              <a:rPr lang="en-US" sz="2800" b="1" dirty="0" smtClean="0">
                <a:cs typeface="+mj-cs"/>
              </a:rPr>
              <a:t>PTSD  </a:t>
            </a:r>
            <a:r>
              <a:rPr lang="he-IL" sz="2800" b="1" dirty="0" smtClean="0">
                <a:cs typeface="+mj-cs"/>
              </a:rPr>
              <a:t> קשה,  ולא למצבים נפשיים ממושכים, כגון הפרעת חרדה והפרעת קשב וריכוז.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187801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381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pPr algn="r"/>
            <a:r>
              <a:rPr lang="he-IL" sz="3600" b="1" dirty="0"/>
              <a:t>קהילה טיפולית </a:t>
            </a:r>
            <a:r>
              <a:rPr lang="he-IL" sz="3600" b="1" dirty="0" smtClean="0"/>
              <a:t>לתחלואה כפולה- אילנות </a:t>
            </a:r>
            <a:br>
              <a:rPr lang="he-IL" sz="3600" b="1" dirty="0" smtClean="0"/>
            </a:br>
            <a:r>
              <a:rPr lang="he-IL" sz="2800" b="1" dirty="0" smtClean="0"/>
              <a:t>אבחנות  פסיכיאטריות</a:t>
            </a:r>
            <a:endParaRPr lang="he-IL" sz="28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684076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316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r">
              <a:spcBef>
                <a:spcPts val="0"/>
              </a:spcBef>
              <a:defRPr/>
            </a:pPr>
            <a:r>
              <a:rPr lang="he-IL" sz="3200" b="1" cap="all" dirty="0" smtClean="0">
                <a:solidFill>
                  <a:prstClr val="black"/>
                </a:solidFill>
                <a:ea typeface="+mn-ea"/>
              </a:rPr>
              <a:t/>
            </a:r>
            <a:br>
              <a:rPr lang="he-IL" sz="3200" b="1" cap="all" dirty="0" smtClean="0">
                <a:solidFill>
                  <a:prstClr val="black"/>
                </a:solidFill>
                <a:ea typeface="+mn-ea"/>
              </a:rPr>
            </a:br>
            <a:r>
              <a:rPr lang="he-IL" sz="3200" b="1" cap="all" dirty="0" smtClean="0">
                <a:solidFill>
                  <a:prstClr val="black"/>
                </a:solidFill>
                <a:ea typeface="+mn-ea"/>
              </a:rPr>
              <a:t>תחלואה כפולה במשרד הבריאות 2017 	</a:t>
            </a:r>
            <a:r>
              <a:rPr lang="he-IL" sz="3200" b="1" cap="all" dirty="0">
                <a:solidFill>
                  <a:prstClr val="black"/>
                </a:solidFill>
                <a:ea typeface="+mn-ea"/>
                <a:cs typeface="Arial"/>
              </a:rPr>
              <a:t/>
            </a:r>
            <a:br>
              <a:rPr lang="he-IL" sz="3200" b="1" cap="all" dirty="0">
                <a:solidFill>
                  <a:prstClr val="black"/>
                </a:solidFill>
                <a:ea typeface="+mn-ea"/>
                <a:cs typeface="Arial"/>
              </a:rPr>
            </a:br>
            <a:endParaRPr lang="he-IL" sz="3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sz="2400" dirty="0" smtClean="0">
                <a:cs typeface="+mj-cs"/>
              </a:rPr>
              <a:t>תפקיד ייעודי במחלקה לטיפול בהתמכרויות</a:t>
            </a:r>
          </a:p>
          <a:p>
            <a:r>
              <a:rPr lang="he-IL" sz="2400" dirty="0" smtClean="0">
                <a:cs typeface="+mj-cs"/>
              </a:rPr>
              <a:t>שירותים לתחלואה כפולה במשרד הבריאות</a:t>
            </a:r>
          </a:p>
          <a:p>
            <a:r>
              <a:rPr lang="he-IL" sz="2400" dirty="0">
                <a:cs typeface="+mj-cs"/>
              </a:rPr>
              <a:t>קביעת סטנדרטים </a:t>
            </a:r>
            <a:r>
              <a:rPr lang="he-IL" sz="2400" dirty="0" smtClean="0">
                <a:cs typeface="+mj-cs"/>
              </a:rPr>
              <a:t>ונהלים בתחום</a:t>
            </a:r>
            <a:endParaRPr lang="he-IL" sz="2400" dirty="0">
              <a:cs typeface="+mj-cs"/>
            </a:endParaRPr>
          </a:p>
          <a:p>
            <a:r>
              <a:rPr lang="he-IL" sz="2400" dirty="0" smtClean="0">
                <a:cs typeface="+mj-cs"/>
              </a:rPr>
              <a:t>פיתוח תכניות ויצירת קוים מנחים מקצועיים</a:t>
            </a:r>
          </a:p>
          <a:p>
            <a:pPr lvl="0"/>
            <a:r>
              <a:rPr lang="he-IL" sz="2400" dirty="0">
                <a:solidFill>
                  <a:prstClr val="black"/>
                </a:solidFill>
                <a:cs typeface="Times New Roman"/>
              </a:rPr>
              <a:t>פיקוח ובקרה על איכות הטיפול</a:t>
            </a:r>
          </a:p>
          <a:p>
            <a:r>
              <a:rPr lang="he-IL" sz="2400" dirty="0" smtClean="0">
                <a:cs typeface="+mj-cs"/>
              </a:rPr>
              <a:t>פורומים מקצועיים ושיתופי פעולה</a:t>
            </a:r>
          </a:p>
          <a:p>
            <a:r>
              <a:rPr lang="he-IL" sz="2400" dirty="0" smtClean="0">
                <a:cs typeface="+mj-cs"/>
              </a:rPr>
              <a:t>הכשרת צוותים</a:t>
            </a:r>
          </a:p>
          <a:p>
            <a:r>
              <a:rPr lang="he-IL" sz="2400" dirty="0" smtClean="0">
                <a:cs typeface="+mj-cs"/>
              </a:rPr>
              <a:t>מחקר, איסוף מיידע וקשרים בינלאומיים</a:t>
            </a:r>
          </a:p>
          <a:p>
            <a:endParaRPr lang="he-IL" sz="2400" dirty="0" smtClean="0"/>
          </a:p>
          <a:p>
            <a:endParaRPr lang="he-IL" sz="2400" dirty="0" smtClean="0"/>
          </a:p>
          <a:p>
            <a:endParaRPr lang="he-IL" sz="2400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187642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352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2400" dirty="0" smtClean="0">
                <a:solidFill>
                  <a:prstClr val="black"/>
                </a:solidFill>
                <a:ea typeface="+mn-ea"/>
              </a:rPr>
              <a:t>    שירותים </a:t>
            </a:r>
            <a:r>
              <a:rPr lang="he-IL" sz="2400" dirty="0">
                <a:solidFill>
                  <a:prstClr val="black"/>
                </a:solidFill>
                <a:ea typeface="+mn-ea"/>
              </a:rPr>
              <a:t>לתחלואה כפולה במשרד </a:t>
            </a:r>
            <a:r>
              <a:rPr lang="he-IL" sz="2400" dirty="0" smtClean="0">
                <a:solidFill>
                  <a:prstClr val="black"/>
                </a:solidFill>
                <a:ea typeface="+mn-ea"/>
              </a:rPr>
              <a:t>הבריאות</a:t>
            </a:r>
            <a:br>
              <a:rPr lang="he-IL" sz="2400" dirty="0" smtClean="0">
                <a:solidFill>
                  <a:prstClr val="black"/>
                </a:solidFill>
                <a:ea typeface="+mn-ea"/>
              </a:rPr>
            </a:br>
            <a:r>
              <a:rPr lang="he-IL" sz="3600" b="1" dirty="0" smtClean="0"/>
              <a:t>יחידות אשפוז לתחלואה כפולה </a:t>
            </a:r>
            <a:endParaRPr lang="he-IL" sz="36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619672" y="1600200"/>
            <a:ext cx="7067128" cy="4525963"/>
          </a:xfrm>
        </p:spPr>
        <p:txBody>
          <a:bodyPr>
            <a:normAutofit lnSpcReduction="10000"/>
          </a:bodyPr>
          <a:lstStyle/>
          <a:p>
            <a:pPr lvl="0" algn="ctr"/>
            <a:r>
              <a:rPr lang="he-IL" sz="2000" b="1" dirty="0">
                <a:solidFill>
                  <a:prstClr val="black"/>
                </a:solidFill>
                <a:cs typeface="Times New Roman"/>
              </a:rPr>
              <a:t>בי"ח באר שבע מספק שירות גמילה וטיפול פסיכיאטרי במחלקה ייעודית לנפגעי תחלואה כפולה</a:t>
            </a:r>
            <a:r>
              <a:rPr lang="he-IL" sz="2000" b="1" dirty="0" smtClean="0">
                <a:solidFill>
                  <a:prstClr val="black"/>
                </a:solidFill>
                <a:cs typeface="Times New Roman"/>
              </a:rPr>
              <a:t>. </a:t>
            </a:r>
            <a:r>
              <a:rPr lang="he-IL" sz="2000" b="1" dirty="0" smtClean="0">
                <a:solidFill>
                  <a:srgbClr val="FF0000"/>
                </a:solidFill>
                <a:cs typeface="Times New Roman"/>
              </a:rPr>
              <a:t>הוגשה בקשה לתוספת מיטות ב- 2018</a:t>
            </a:r>
          </a:p>
          <a:p>
            <a:pPr marL="0" lvl="0" indent="0" algn="ctr">
              <a:buNone/>
            </a:pPr>
            <a:endParaRPr lang="he-IL" sz="2000" b="1" dirty="0">
              <a:solidFill>
                <a:prstClr val="black"/>
              </a:solidFill>
              <a:cs typeface="Times New Roman"/>
            </a:endParaRPr>
          </a:p>
          <a:p>
            <a:pPr algn="ctr"/>
            <a:r>
              <a:rPr lang="he-IL" sz="2000" dirty="0" smtClean="0">
                <a:cs typeface="+mj-cs"/>
              </a:rPr>
              <a:t>רקע: מענה אשפוזי במצבים של חוסר איזון נפשי אצל נפגעי תחלואה כפולה מתמקד בייצוב המצב הנפשי, תוך כדי התייחסות לשימוש בחומרים פסיכואקטיבים.</a:t>
            </a:r>
          </a:p>
          <a:p>
            <a:pPr algn="ctr"/>
            <a:r>
              <a:rPr lang="he-IL" sz="2000" dirty="0" smtClean="0">
                <a:cs typeface="+mj-cs"/>
              </a:rPr>
              <a:t>ב- 5 בי"ח פסיכיאטריים הוסבו מיטות לטיפול ייעודי בתחלואה כפולה </a:t>
            </a:r>
            <a:r>
              <a:rPr lang="he-IL" sz="2000" dirty="0" smtClean="0">
                <a:solidFill>
                  <a:srgbClr val="FF0000"/>
                </a:solidFill>
                <a:cs typeface="+mj-cs"/>
              </a:rPr>
              <a:t>(שקף</a:t>
            </a:r>
            <a:r>
              <a:rPr lang="he-IL" sz="2000" dirty="0" smtClean="0">
                <a:cs typeface="+mj-cs"/>
              </a:rPr>
              <a:t>)</a:t>
            </a:r>
          </a:p>
          <a:p>
            <a:pPr marL="0" indent="0" algn="ctr">
              <a:buNone/>
            </a:pPr>
            <a:r>
              <a:rPr lang="he-IL" sz="2000" dirty="0">
                <a:cs typeface="+mj-cs"/>
              </a:rPr>
              <a:t> </a:t>
            </a:r>
            <a:r>
              <a:rPr lang="he-IL" sz="2000" dirty="0" smtClean="0">
                <a:cs typeface="+mj-cs"/>
              </a:rPr>
              <a:t>     שער מנשה, לב השרון, אברבנאל, נס ציונה, כפר שאול, איתנים </a:t>
            </a:r>
          </a:p>
          <a:p>
            <a:pPr algn="ctr"/>
            <a:r>
              <a:rPr lang="he-IL" sz="2000" dirty="0" smtClean="0">
                <a:cs typeface="+mj-cs"/>
              </a:rPr>
              <a:t>בבי"ח מזרע (מזור) ניתן טיפול ייעודי על מחלקתי, באמצעות מדריך מכור נקי המפעיל - </a:t>
            </a:r>
            <a:r>
              <a:rPr lang="he-IL" sz="2000" dirty="0" err="1" smtClean="0">
                <a:cs typeface="+mj-cs"/>
              </a:rPr>
              <a:t>תוכניות</a:t>
            </a:r>
            <a:r>
              <a:rPr lang="he-IL" sz="2000" dirty="0" smtClean="0">
                <a:cs typeface="+mj-cs"/>
              </a:rPr>
              <a:t> לעזרה עצמית המבוססות על 12 הצעדים. </a:t>
            </a:r>
          </a:p>
          <a:p>
            <a:pPr algn="ctr"/>
            <a:r>
              <a:rPr lang="he-IL" sz="2000" dirty="0" smtClean="0">
                <a:cs typeface="+mj-cs"/>
              </a:rPr>
              <a:t>בשנת 2017 פעלנו להסבת מיטות גם בבי"ח פסיכיאטריים ממשלתיים ומחלקות פסיכיאטריות בבי"ח כלליים.</a:t>
            </a:r>
          </a:p>
          <a:p>
            <a:pPr algn="ctr"/>
            <a:r>
              <a:rPr lang="he-IL" sz="2000" dirty="0" smtClean="0">
                <a:solidFill>
                  <a:srgbClr val="FF0000"/>
                </a:solidFill>
                <a:cs typeface="+mj-cs"/>
              </a:rPr>
              <a:t>בשנת 2018 מתוכננת מחלקה משפטית הכוללת תחלואה כפולה בבי"ח מזרע (מזור)</a:t>
            </a:r>
          </a:p>
          <a:p>
            <a:endParaRPr lang="he-IL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8991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2400" dirty="0">
                <a:solidFill>
                  <a:prstClr val="black"/>
                </a:solidFill>
                <a:ea typeface="+mn-ea"/>
              </a:rPr>
              <a:t>שירותים לתחלואה כפולה במשרד הבריאות</a:t>
            </a:r>
            <a:br>
              <a:rPr lang="he-IL" sz="2400" dirty="0">
                <a:solidFill>
                  <a:prstClr val="black"/>
                </a:solidFill>
                <a:ea typeface="+mn-ea"/>
              </a:rPr>
            </a:br>
            <a:r>
              <a:rPr lang="he-IL" sz="3600" b="1" dirty="0" smtClean="0"/>
              <a:t>מחלקות לתחלואה כפולה 2017</a:t>
            </a:r>
            <a:endParaRPr lang="he-IL" sz="3600" b="1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9115005"/>
              </p:ext>
            </p:extLst>
          </p:nvPr>
        </p:nvGraphicFramePr>
        <p:xfrm>
          <a:off x="457200" y="1600200"/>
          <a:ext cx="8229600" cy="4312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אזור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שם ביה"ח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סוג המחלקה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מס. מטופלים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מנהל/ת המחלקה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בת 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אברבנאל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סגורה גברים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26 מיטות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ד"ר יעל דליהו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פרדסיה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לב השרון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פתוחה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ד"ר </a:t>
                      </a:r>
                      <a:r>
                        <a:rPr lang="he-IL" dirty="0" err="1" smtClean="0"/>
                        <a:t>ארתורו</a:t>
                      </a:r>
                      <a:r>
                        <a:rPr lang="he-IL" dirty="0" smtClean="0"/>
                        <a:t> לרנר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חדרה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שער מנשה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חולים ממושכים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14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ד"ר מרינה </a:t>
                      </a:r>
                      <a:r>
                        <a:rPr lang="he-IL" dirty="0" err="1" smtClean="0"/>
                        <a:t>ארביטמן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ירושלים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כפר שאול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סגורה גברים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10+7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ד"ר סרגיי רסקין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ירושלים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איתנים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סגורה גברים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lang="he-I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ד"ר אחיקם אולמר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באר שבע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באר שבע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התמכרויות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ד"ר אלכס קפצן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עכו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מזור (מזרע)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משפטית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rgbClr val="FF0000"/>
                          </a:solidFill>
                        </a:rPr>
                        <a:t>?</a:t>
                      </a:r>
                      <a:endParaRPr lang="he-I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ד"ר </a:t>
                      </a:r>
                      <a:r>
                        <a:rPr lang="he-IL" dirty="0" err="1" smtClean="0"/>
                        <a:t>אנדריי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דרבנסקי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7511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2400" dirty="0">
                <a:solidFill>
                  <a:prstClr val="black"/>
                </a:solidFill>
                <a:ea typeface="+mn-ea"/>
              </a:rPr>
              <a:t>שירותים לתחלואה כפולה במשרד </a:t>
            </a:r>
            <a:r>
              <a:rPr lang="he-IL" sz="2400" dirty="0" smtClean="0">
                <a:solidFill>
                  <a:prstClr val="black"/>
                </a:solidFill>
                <a:ea typeface="+mn-ea"/>
              </a:rPr>
              <a:t>הבריאות</a:t>
            </a:r>
            <a:br>
              <a:rPr lang="he-IL" sz="2400" dirty="0" smtClean="0">
                <a:solidFill>
                  <a:prstClr val="black"/>
                </a:solidFill>
                <a:ea typeface="+mn-ea"/>
              </a:rPr>
            </a:br>
            <a:r>
              <a:rPr lang="he-IL" sz="3600" b="1" dirty="0" smtClean="0"/>
              <a:t>התפלגות מטופלים ע"פ סוג חומר </a:t>
            </a:r>
            <a:br>
              <a:rPr lang="he-IL" sz="3600" b="1" dirty="0" smtClean="0"/>
            </a:br>
            <a:r>
              <a:rPr lang="he-IL" sz="3200" dirty="0" smtClean="0"/>
              <a:t>מחלקות לתחלואה כפולה 2016</a:t>
            </a:r>
            <a:endParaRPr lang="he-IL" sz="32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9782205"/>
              </p:ext>
            </p:extLst>
          </p:nvPr>
        </p:nvGraphicFramePr>
        <p:xfrm>
          <a:off x="457200" y="1900981"/>
          <a:ext cx="8229600" cy="434680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סוג החומר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אברבנאל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באר שבע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כפר שאול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אלכוהול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136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6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אופיאטיים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בנזודיאזפינים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16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7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קוקאין וממריצים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4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קנאביס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19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93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28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תרופות מרשם כולל </a:t>
                      </a:r>
                      <a:r>
                        <a:rPr lang="he-IL" dirty="0" err="1" smtClean="0"/>
                        <a:t>ריטאלין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סמי פיצוציות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11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אחר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מעטים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</a:t>
                      </a:r>
                      <a:endParaRPr lang="he-IL" dirty="0"/>
                    </a:p>
                  </a:txBody>
                  <a:tcPr/>
                </a:tc>
              </a:tr>
              <a:tr h="417621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Poly drug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132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185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אין נתונים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4471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2400" dirty="0" smtClean="0">
                <a:solidFill>
                  <a:prstClr val="black"/>
                </a:solidFill>
              </a:rPr>
              <a:t/>
            </a:r>
            <a:br>
              <a:rPr lang="he-IL" sz="2400" dirty="0" smtClean="0">
                <a:solidFill>
                  <a:prstClr val="black"/>
                </a:solidFill>
              </a:rPr>
            </a:br>
            <a:r>
              <a:rPr lang="he-IL" sz="2400" dirty="0" smtClean="0">
                <a:solidFill>
                  <a:prstClr val="black"/>
                </a:solidFill>
              </a:rPr>
              <a:t>שירותים </a:t>
            </a:r>
            <a:r>
              <a:rPr lang="he-IL" sz="2400" dirty="0">
                <a:solidFill>
                  <a:prstClr val="black"/>
                </a:solidFill>
              </a:rPr>
              <a:t>לתחלואה כפולה במשרד הבריאות</a:t>
            </a:r>
            <a:br>
              <a:rPr lang="he-IL" sz="2400" dirty="0">
                <a:solidFill>
                  <a:prstClr val="black"/>
                </a:solidFill>
              </a:rPr>
            </a:br>
            <a:r>
              <a:rPr lang="he-IL" sz="3600" b="1" dirty="0" smtClean="0"/>
              <a:t>מסגרות אמבולטוריות לתחלואה כפולה 2017</a:t>
            </a:r>
            <a:r>
              <a:rPr lang="he-IL" dirty="0" smtClean="0"/>
              <a:t/>
            </a:r>
            <a:br>
              <a:rPr lang="he-IL" dirty="0" smtClean="0"/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e-IL" sz="2000" dirty="0" smtClean="0">
                <a:solidFill>
                  <a:srgbClr val="FF0000"/>
                </a:solidFill>
                <a:cs typeface="+mj-cs"/>
              </a:rPr>
              <a:t>רקע: </a:t>
            </a:r>
            <a:r>
              <a:rPr lang="he-IL" sz="2000" dirty="0" smtClean="0">
                <a:cs typeface="+mj-cs"/>
              </a:rPr>
              <a:t>6 מרכזים המיועד לאוכלוסייה מגוונת לפי אזור הטיפול והתמחות לפי צרכים מקומיים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1. </a:t>
            </a:r>
            <a:r>
              <a:rPr lang="he-IL" sz="2000" b="1" dirty="0" smtClean="0">
                <a:solidFill>
                  <a:schemeClr val="tx2"/>
                </a:solidFill>
                <a:cs typeface="+mj-cs"/>
              </a:rPr>
              <a:t>מרכז יום ומרפאה לתחלואה כפולה במרכז </a:t>
            </a: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הקהילתי לבריאות הנפש יפו: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    </a:t>
            </a:r>
            <a:r>
              <a:rPr lang="he-IL" sz="1700" dirty="0" smtClean="0">
                <a:cs typeface="+mj-cs"/>
              </a:rPr>
              <a:t>בניהול ד"ר ענת פליישמן.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2. </a:t>
            </a: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מרכז יום אמבולטורי "מאור", אשדוד: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    כולל מסגרת שיקום לנכי נפש בעלי זכאות לסל שיקום (20 מכסות), </a:t>
            </a:r>
            <a:r>
              <a:rPr lang="he-IL" sz="1700" dirty="0" smtClean="0">
                <a:cs typeface="+mj-cs"/>
              </a:rPr>
              <a:t>בניהול עו"ס אפרת בר.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3</a:t>
            </a:r>
            <a:r>
              <a:rPr lang="he-IL" sz="2300" dirty="0" smtClean="0">
                <a:cs typeface="+mj-cs"/>
              </a:rPr>
              <a:t>. </a:t>
            </a: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המכון הירושלמי לטיפול בהתמכרויות ותחלואה כפולה, ירושלים: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     מסונף למרכז הירושלמי לבריאות הנפש, כפר שאול. מטפל גם בהתמכרות </a:t>
            </a:r>
            <a:r>
              <a:rPr lang="he-IL" sz="2000" dirty="0" err="1" smtClean="0">
                <a:cs typeface="+mj-cs"/>
              </a:rPr>
              <a:t>לקאנביס</a:t>
            </a:r>
            <a:r>
              <a:rPr lang="he-IL" sz="2000" dirty="0" smtClean="0">
                <a:cs typeface="+mj-cs"/>
              </a:rPr>
              <a:t>,  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     ולתרופות מרשם</a:t>
            </a:r>
            <a:r>
              <a:rPr lang="he-IL" sz="2300" dirty="0" smtClean="0">
                <a:cs typeface="+mj-cs"/>
              </a:rPr>
              <a:t>. </a:t>
            </a:r>
            <a:r>
              <a:rPr lang="he-IL" sz="1700" dirty="0" smtClean="0">
                <a:cs typeface="+mj-cs"/>
              </a:rPr>
              <a:t>בניהולו של ד"ר </a:t>
            </a:r>
            <a:r>
              <a:rPr lang="he-IL" sz="1700" dirty="0" err="1" smtClean="0">
                <a:cs typeface="+mj-cs"/>
              </a:rPr>
              <a:t>לאוניד</a:t>
            </a:r>
            <a:r>
              <a:rPr lang="he-IL" sz="1700" dirty="0" smtClean="0">
                <a:cs typeface="+mj-cs"/>
              </a:rPr>
              <a:t> </a:t>
            </a:r>
            <a:r>
              <a:rPr lang="he-IL" sz="1700" dirty="0" err="1" smtClean="0">
                <a:cs typeface="+mj-cs"/>
              </a:rPr>
              <a:t>קרגיצ'ב</a:t>
            </a:r>
            <a:r>
              <a:rPr lang="he-IL" sz="2300" dirty="0" smtClean="0">
                <a:cs typeface="+mj-cs"/>
              </a:rPr>
              <a:t>.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4</a:t>
            </a:r>
            <a:r>
              <a:rPr lang="he-IL" sz="2300" dirty="0" smtClean="0">
                <a:cs typeface="+mj-cs"/>
              </a:rPr>
              <a:t>. </a:t>
            </a: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מרפאת מבוגרים לתחלואה כפולה, קמפוס נס ציונה, המרכז הרפואי לבריאות הנפש</a:t>
            </a:r>
          </a:p>
          <a:p>
            <a:pPr marL="0" indent="0">
              <a:buNone/>
            </a:pP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     באר-יעקב נס-ציונה</a:t>
            </a:r>
            <a:r>
              <a:rPr lang="he-IL" sz="2300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. </a:t>
            </a:r>
            <a:r>
              <a:rPr lang="he-IL" sz="1700" dirty="0" smtClean="0">
                <a:cs typeface="+mj-cs"/>
              </a:rPr>
              <a:t>בניהול ד"ר אביבה וולף</a:t>
            </a:r>
            <a:r>
              <a:rPr lang="he-IL" sz="2300" dirty="0" smtClean="0">
                <a:cs typeface="+mj-cs"/>
              </a:rPr>
              <a:t>. 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5. </a:t>
            </a: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מרפאה לתחלואה כפולה, מתחם מרפאות לב השרון, נתניה: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    מסונף למרכז הרפואי לב השרון ולאוניברסיטת ת"א</a:t>
            </a:r>
            <a:r>
              <a:rPr lang="he-IL" sz="2300" dirty="0" smtClean="0">
                <a:cs typeface="+mj-cs"/>
              </a:rPr>
              <a:t>. </a:t>
            </a:r>
            <a:r>
              <a:rPr lang="he-IL" sz="1700" dirty="0" smtClean="0">
                <a:cs typeface="+mj-cs"/>
              </a:rPr>
              <a:t>בניהול ד"ר שאולי לב-רן</a:t>
            </a:r>
            <a:r>
              <a:rPr lang="he-IL" sz="2300" dirty="0" smtClean="0">
                <a:cs typeface="+mj-cs"/>
              </a:rPr>
              <a:t>.</a:t>
            </a:r>
          </a:p>
          <a:p>
            <a:pPr marL="0" indent="0">
              <a:buNone/>
            </a:pPr>
            <a:r>
              <a:rPr lang="he-IL" sz="2000" dirty="0" smtClean="0">
                <a:cs typeface="+mj-cs"/>
              </a:rPr>
              <a:t>6</a:t>
            </a:r>
            <a:r>
              <a:rPr lang="he-IL" sz="2300" dirty="0" smtClean="0">
                <a:cs typeface="+mj-cs"/>
              </a:rPr>
              <a:t>.</a:t>
            </a:r>
            <a:r>
              <a:rPr lang="he-IL" sz="2300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 </a:t>
            </a:r>
            <a:r>
              <a:rPr lang="he-IL" sz="2000" b="1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יחידת ילדים ונוער לתחלואה כפולה, בי"ח לב השרון</a:t>
            </a:r>
            <a:r>
              <a:rPr lang="he-IL" sz="1600" dirty="0" smtClean="0">
                <a:solidFill>
                  <a:schemeClr val="accent1">
                    <a:lumMod val="75000"/>
                  </a:schemeClr>
                </a:solidFill>
                <a:cs typeface="+mj-cs"/>
              </a:rPr>
              <a:t>. </a:t>
            </a:r>
            <a:r>
              <a:rPr lang="he-IL" sz="1600" dirty="0" smtClean="0">
                <a:cs typeface="+mj-cs"/>
              </a:rPr>
              <a:t>בניהול ד"ר דורית פורת</a:t>
            </a:r>
            <a:r>
              <a:rPr lang="he-IL" sz="2300" dirty="0" smtClean="0">
                <a:cs typeface="+mj-cs"/>
              </a:rPr>
              <a:t>.</a:t>
            </a:r>
          </a:p>
          <a:p>
            <a:pPr marL="0" indent="0">
              <a:buNone/>
            </a:pPr>
            <a:endParaRPr lang="he-IL" sz="2300" dirty="0" smtClean="0">
              <a:cs typeface="+mj-cs"/>
            </a:endParaRPr>
          </a:p>
          <a:p>
            <a:endParaRPr lang="he-IL" dirty="0">
              <a:cs typeface="+mj-cs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432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he-IL" sz="2400" dirty="0">
                <a:solidFill>
                  <a:prstClr val="black"/>
                </a:solidFill>
              </a:rPr>
              <a:t>שירותים לתחלואה כפולה במשרד הבריאות</a:t>
            </a:r>
            <a:br>
              <a:rPr lang="he-IL" sz="2400" dirty="0">
                <a:solidFill>
                  <a:prstClr val="black"/>
                </a:solidFill>
              </a:rPr>
            </a:br>
            <a:r>
              <a:rPr lang="he-IL" sz="3100" b="1" dirty="0" smtClean="0"/>
              <a:t>נתוני מרכזים אמבולטוריים לטיפול בתחלואה כפולה </a:t>
            </a:r>
            <a:r>
              <a:rPr lang="he-IL" sz="3100" dirty="0" smtClean="0"/>
              <a:t>2016: </a:t>
            </a:r>
            <a:endParaRPr lang="he-IL" sz="31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4627080"/>
              </p:ext>
            </p:extLst>
          </p:nvPr>
        </p:nvGraphicFramePr>
        <p:xfrm>
          <a:off x="1763688" y="1772816"/>
          <a:ext cx="5562600" cy="388843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418590"/>
                <a:gridCol w="723900"/>
                <a:gridCol w="539750"/>
                <a:gridCol w="810260"/>
                <a:gridCol w="2070100"/>
              </a:tblGrid>
              <a:tr h="40930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שם המסגרת 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מס פונים בשנה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נשים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גברים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התפלגות אבחנות 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</a:tr>
              <a:tr h="1210871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המכון הירושלמי לטיפול בבעיות סמים ותחלואה כפולה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</a:rPr>
                        <a:t>308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</a:rPr>
                        <a:t>59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</a:rPr>
                        <a:t>249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b="0" dirty="0">
                          <a:effectLst/>
                        </a:rPr>
                        <a:t>פסיכוטיות- 32%</a:t>
                      </a:r>
                      <a:endParaRPr lang="en-US" sz="1100" b="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b="0" dirty="0">
                          <a:effectLst/>
                        </a:rPr>
                        <a:t>אפקטיביות- 11%</a:t>
                      </a:r>
                      <a:endParaRPr lang="en-US" sz="1100" b="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b="0" dirty="0">
                          <a:effectLst/>
                        </a:rPr>
                        <a:t>הפרעות אישיות- 19%</a:t>
                      </a:r>
                      <a:endParaRPr lang="en-US" sz="1100" b="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b="0" dirty="0">
                          <a:effectLst/>
                        </a:rPr>
                        <a:t>הפרעת הסתגלות – 25% </a:t>
                      </a:r>
                      <a:endParaRPr lang="en-US" sz="1100" b="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b="0" dirty="0">
                          <a:effectLst/>
                        </a:rPr>
                        <a:t>הפרעות </a:t>
                      </a:r>
                      <a:r>
                        <a:rPr lang="he-IL" sz="1100" b="0" dirty="0" err="1">
                          <a:effectLst/>
                        </a:rPr>
                        <a:t>ניאורוטיות</a:t>
                      </a:r>
                      <a:r>
                        <a:rPr lang="he-IL" sz="1100" b="0" dirty="0">
                          <a:effectLst/>
                        </a:rPr>
                        <a:t>- 13%</a:t>
                      </a:r>
                      <a:endParaRPr lang="en-US" sz="1100" b="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כולם בעלי הפרעות 12-19</a:t>
                      </a:r>
                      <a:r>
                        <a:rPr lang="en-US" sz="1100" dirty="0">
                          <a:effectLst/>
                        </a:rPr>
                        <a:t>F</a:t>
                      </a:r>
                      <a:endParaRPr lang="en-US" sz="11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</a:tr>
              <a:tr h="112559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היחידה לתחלואה כפולה - יפו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</a:rPr>
                        <a:t>91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</a:rPr>
                        <a:t>34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</a:rPr>
                        <a:t>57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הפרעות אורגניות- 2%</a:t>
                      </a:r>
                      <a:endParaRPr lang="en-US" sz="120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התמכרויות- 82%</a:t>
                      </a:r>
                      <a:endParaRPr lang="en-US" sz="120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סכיזופרניה- 49%</a:t>
                      </a:r>
                      <a:endParaRPr lang="en-US" sz="120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הפרעות במצב רוח– 35%</a:t>
                      </a:r>
                      <a:endParaRPr lang="en-US" sz="120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הפרעות נוירוטיות ותלויות דחק- 4%</a:t>
                      </a:r>
                      <a:endParaRPr lang="en-US" sz="1200" dirty="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 dirty="0">
                          <a:effectLst/>
                        </a:rPr>
                        <a:t>הפרעות אישיות- 15%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</a:tr>
              <a:tr h="93799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"מאור" אשדוד – מרכז יום שיקומי ומרפאה 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</a:rPr>
                        <a:t>43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>
                          <a:effectLst/>
                        </a:rPr>
                        <a:t>12</a:t>
                      </a:r>
                      <a:endParaRPr lang="en-US" sz="14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400" dirty="0">
                          <a:effectLst/>
                        </a:rPr>
                        <a:t>31</a:t>
                      </a:r>
                      <a:endParaRPr lang="en-US" sz="14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סכיזופרניה- 28</a:t>
                      </a:r>
                      <a:endParaRPr lang="en-US" sz="120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מאניה דיפרסיה 2</a:t>
                      </a:r>
                      <a:endParaRPr lang="en-US" sz="120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הפרעה סכיזו אפקטיבית 3</a:t>
                      </a:r>
                      <a:endParaRPr lang="en-US" sz="1200">
                        <a:effectLst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100">
                          <a:effectLst/>
                        </a:rPr>
                        <a:t>הפרעת אישיות גבולית המלווה בדיכאון וחרדה – 10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</a:tr>
              <a:tr h="204654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  <a:cs typeface="David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0629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he-IL" sz="2200" dirty="0">
                <a:solidFill>
                  <a:prstClr val="black"/>
                </a:solidFill>
              </a:rPr>
              <a:t>שירותים לתחלואה כפולה במשרד הבריאות</a:t>
            </a:r>
            <a:r>
              <a:rPr lang="he-IL" sz="3200" dirty="0" smtClean="0"/>
              <a:t/>
            </a:r>
            <a:br>
              <a:rPr lang="he-IL" sz="3200" dirty="0" smtClean="0"/>
            </a:br>
            <a:r>
              <a:rPr lang="he-IL" sz="3200" dirty="0" smtClean="0"/>
              <a:t>עקרונות  </a:t>
            </a:r>
            <a:r>
              <a:rPr lang="he-IL" sz="3200" dirty="0"/>
              <a:t>תכנון שירותים לתחלואה כפולה צעירים ונוער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220000"/>
              </a:lnSpc>
            </a:pPr>
            <a:r>
              <a:rPr lang="he-IL" b="1" dirty="0" smtClean="0">
                <a:cs typeface="+mj-cs"/>
              </a:rPr>
              <a:t>בניית שירותים אינטגרטיביים </a:t>
            </a:r>
            <a:r>
              <a:rPr lang="he-IL" b="1" dirty="0">
                <a:cs typeface="+mj-cs"/>
              </a:rPr>
              <a:t>הן באשפוז והן </a:t>
            </a:r>
            <a:r>
              <a:rPr lang="he-IL" b="1" dirty="0" smtClean="0">
                <a:cs typeface="+mj-cs"/>
              </a:rPr>
              <a:t>בקהילה, על רקע שכיחות גוברת של תחלואה</a:t>
            </a:r>
            <a:endParaRPr lang="he-IL" b="1" dirty="0">
              <a:cs typeface="+mj-cs"/>
            </a:endParaRPr>
          </a:p>
          <a:p>
            <a:pPr>
              <a:lnSpc>
                <a:spcPct val="220000"/>
              </a:lnSpc>
            </a:pPr>
            <a:r>
              <a:rPr lang="he-IL" b="1" dirty="0">
                <a:cs typeface="+mj-cs"/>
              </a:rPr>
              <a:t>יצירת פרוטוקולים טיפוליים </a:t>
            </a:r>
            <a:r>
              <a:rPr lang="he-IL" b="1" dirty="0" smtClean="0">
                <a:cs typeface="+mj-cs"/>
              </a:rPr>
              <a:t>מבוססי ראיות</a:t>
            </a:r>
          </a:p>
          <a:p>
            <a:pPr>
              <a:lnSpc>
                <a:spcPct val="220000"/>
              </a:lnSpc>
            </a:pPr>
            <a:r>
              <a:rPr lang="he-IL" b="1" dirty="0" smtClean="0">
                <a:cs typeface="+mj-cs"/>
              </a:rPr>
              <a:t>הכשרת </a:t>
            </a:r>
            <a:r>
              <a:rPr lang="he-IL" b="1" dirty="0">
                <a:cs typeface="+mj-cs"/>
              </a:rPr>
              <a:t>הצוותים הטיפוליים הינו </a:t>
            </a:r>
            <a:r>
              <a:rPr lang="he-IL" b="1" dirty="0" smtClean="0">
                <a:cs typeface="+mj-cs"/>
              </a:rPr>
              <a:t>הכרח, </a:t>
            </a:r>
            <a:r>
              <a:rPr lang="he-IL" b="1" dirty="0" smtClean="0">
                <a:solidFill>
                  <a:srgbClr val="FF0000"/>
                </a:solidFill>
                <a:cs typeface="+mj-cs"/>
              </a:rPr>
              <a:t>מתוכננת הכשרה ב- 2018 לצוותים רפואיים</a:t>
            </a:r>
            <a:endParaRPr lang="he-IL" b="1" dirty="0">
              <a:solidFill>
                <a:srgbClr val="FF0000"/>
              </a:solidFill>
              <a:cs typeface="+mj-cs"/>
            </a:endParaRPr>
          </a:p>
          <a:p>
            <a:pPr>
              <a:lnSpc>
                <a:spcPct val="220000"/>
              </a:lnSpc>
            </a:pPr>
            <a:r>
              <a:rPr lang="he-IL" b="1" dirty="0" smtClean="0">
                <a:cs typeface="+mj-cs"/>
              </a:rPr>
              <a:t>צורך </a:t>
            </a:r>
            <a:r>
              <a:rPr lang="he-IL" b="1" dirty="0">
                <a:cs typeface="+mj-cs"/>
              </a:rPr>
              <a:t>בהרחבת השירותים הקיימים ובהכנסתם לתחום בריאות הנפש ורפואה כללית</a:t>
            </a:r>
          </a:p>
          <a:p>
            <a:pPr>
              <a:lnSpc>
                <a:spcPct val="220000"/>
              </a:lnSpc>
            </a:pPr>
            <a:r>
              <a:rPr lang="he-IL" b="1" dirty="0" smtClean="0">
                <a:cs typeface="+mj-cs"/>
              </a:rPr>
              <a:t>הפחתת חסמים למיצוי זכויות  </a:t>
            </a:r>
            <a:r>
              <a:rPr lang="he-IL" b="1" dirty="0" err="1" smtClean="0">
                <a:cs typeface="+mj-cs"/>
              </a:rPr>
              <a:t>והנגשת</a:t>
            </a:r>
            <a:r>
              <a:rPr lang="he-IL" b="1" dirty="0" smtClean="0">
                <a:cs typeface="+mj-cs"/>
              </a:rPr>
              <a:t> שירותים</a:t>
            </a:r>
            <a:endParaRPr lang="he-IL" b="1" dirty="0">
              <a:cs typeface="+mj-cs"/>
            </a:endParaRPr>
          </a:p>
          <a:p>
            <a:pPr>
              <a:lnSpc>
                <a:spcPct val="220000"/>
              </a:lnSpc>
            </a:pPr>
            <a:r>
              <a:rPr lang="he-IL" b="1" dirty="0" smtClean="0">
                <a:cs typeface="+mj-cs"/>
              </a:rPr>
              <a:t>גישות </a:t>
            </a:r>
            <a:r>
              <a:rPr lang="he-IL" b="1" dirty="0">
                <a:cs typeface="+mj-cs"/>
              </a:rPr>
              <a:t>של תיאום טיפול, רפואה אישית </a:t>
            </a:r>
            <a:r>
              <a:rPr lang="en-US" b="1" dirty="0">
                <a:cs typeface="+mj-cs"/>
              </a:rPr>
              <a:t>PERSONALIZED MEDICINE </a:t>
            </a:r>
            <a:r>
              <a:rPr lang="he-IL" b="1" dirty="0" smtClean="0">
                <a:cs typeface="+mj-cs"/>
              </a:rPr>
              <a:t> ותמריצים כלכליים</a:t>
            </a:r>
            <a:endParaRPr lang="he-IL" b="1" dirty="0"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4085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pPr algn="r"/>
            <a:r>
              <a:rPr lang="he-IL" sz="2400" dirty="0">
                <a:solidFill>
                  <a:prstClr val="black"/>
                </a:solidFill>
              </a:rPr>
              <a:t>שירותים לתחלואה כפולה במשרד הבריאות</a:t>
            </a:r>
            <a:br>
              <a:rPr lang="he-IL" sz="2400" dirty="0">
                <a:solidFill>
                  <a:prstClr val="black"/>
                </a:solidFill>
              </a:rPr>
            </a:br>
            <a:r>
              <a:rPr lang="he-IL" sz="3600" b="1" dirty="0" smtClean="0"/>
              <a:t>קהילות טיפוליות לבעלי תחלואה כפולה </a:t>
            </a:r>
            <a:br>
              <a:rPr lang="he-IL" sz="3600" b="1" dirty="0" smtClean="0"/>
            </a:br>
            <a:endParaRPr lang="he-IL" sz="36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3568" y="1600200"/>
            <a:ext cx="7560840" cy="4525963"/>
          </a:xfrm>
        </p:spPr>
        <p:txBody>
          <a:bodyPr>
            <a:normAutofit fontScale="40000" lnSpcReduction="20000"/>
          </a:bodyPr>
          <a:lstStyle/>
          <a:p>
            <a:pPr algn="just">
              <a:lnSpc>
                <a:spcPct val="220000"/>
              </a:lnSpc>
            </a:pPr>
            <a:endParaRPr lang="he-IL" dirty="0" smtClean="0">
              <a:cs typeface="+mj-cs"/>
            </a:endParaRPr>
          </a:p>
          <a:p>
            <a:pPr marL="0" indent="0" algn="just">
              <a:lnSpc>
                <a:spcPct val="220000"/>
              </a:lnSpc>
              <a:buNone/>
            </a:pPr>
            <a:r>
              <a:rPr lang="he-IL" dirty="0" smtClean="0">
                <a:cs typeface="+mj-cs"/>
              </a:rPr>
              <a:t>רקע: מסגרות פנימיתיות הנותנות מענה לאנשים המתמודדים עם הפרעה נפשית והתמכרות לחומרים פסיכואקטיבים. </a:t>
            </a:r>
          </a:p>
          <a:p>
            <a:pPr marL="0" indent="0" algn="just">
              <a:lnSpc>
                <a:spcPct val="220000"/>
              </a:lnSpc>
              <a:buNone/>
            </a:pPr>
            <a:r>
              <a:rPr lang="he-IL" sz="3300" b="1" dirty="0" smtClean="0">
                <a:solidFill>
                  <a:prstClr val="black"/>
                </a:solidFill>
                <a:cs typeface="Times New Roman"/>
              </a:rPr>
              <a:t>מסגרות </a:t>
            </a:r>
            <a:r>
              <a:rPr lang="he-IL" sz="3300" b="1" dirty="0">
                <a:solidFill>
                  <a:prstClr val="black"/>
                </a:solidFill>
                <a:cs typeface="Times New Roman"/>
              </a:rPr>
              <a:t>ארוכות טווח </a:t>
            </a:r>
            <a:r>
              <a:rPr lang="he-IL" sz="3300" b="1" dirty="0" smtClean="0">
                <a:solidFill>
                  <a:prstClr val="black"/>
                </a:solidFill>
                <a:cs typeface="Times New Roman"/>
              </a:rPr>
              <a:t>הכוללות טיפול שיקום והכנה למעבר </a:t>
            </a:r>
            <a:r>
              <a:rPr lang="he-IL" sz="3300" b="1" dirty="0">
                <a:solidFill>
                  <a:prstClr val="black"/>
                </a:solidFill>
                <a:cs typeface="Times New Roman"/>
              </a:rPr>
              <a:t>לדירות לקראת </a:t>
            </a:r>
            <a:r>
              <a:rPr lang="he-IL" sz="3300" b="1" dirty="0" smtClean="0">
                <a:solidFill>
                  <a:prstClr val="black"/>
                </a:solidFill>
                <a:cs typeface="Times New Roman"/>
              </a:rPr>
              <a:t>שילוב בקהילה לפי עקרונות טיפוליים של </a:t>
            </a:r>
          </a:p>
          <a:p>
            <a:pPr marL="0" indent="0" algn="just">
              <a:lnSpc>
                <a:spcPct val="220000"/>
              </a:lnSpc>
              <a:buNone/>
            </a:pPr>
            <a:r>
              <a:rPr lang="en-US" sz="3300" b="1" dirty="0" smtClean="0">
                <a:solidFill>
                  <a:prstClr val="black"/>
                </a:solidFill>
                <a:cs typeface="Times New Roman"/>
              </a:rPr>
              <a:t>MCT  -MODIFIED COMMUNITY THERAPY</a:t>
            </a:r>
            <a:endParaRPr lang="he-IL" b="1" dirty="0" smtClean="0">
              <a:cs typeface="+mj-cs"/>
            </a:endParaRPr>
          </a:p>
          <a:p>
            <a:pPr marL="0" indent="0" algn="just">
              <a:lnSpc>
                <a:spcPct val="220000"/>
              </a:lnSpc>
              <a:buNone/>
            </a:pPr>
            <a:r>
              <a:rPr lang="he-IL" dirty="0">
                <a:cs typeface="+mj-cs"/>
              </a:rPr>
              <a:t> </a:t>
            </a:r>
            <a:r>
              <a:rPr lang="he-IL" dirty="0" smtClean="0">
                <a:cs typeface="+mj-cs"/>
              </a:rPr>
              <a:t>     צוות רב מקצועי עם מומחים בהתמכרויות, בבריאות הנפש וברווחה  </a:t>
            </a:r>
          </a:p>
          <a:p>
            <a:pPr marL="0" indent="0" algn="just">
              <a:lnSpc>
                <a:spcPct val="220000"/>
              </a:lnSpc>
              <a:buNone/>
            </a:pPr>
            <a:r>
              <a:rPr lang="he-IL" dirty="0">
                <a:cs typeface="+mj-cs"/>
              </a:rPr>
              <a:t> </a:t>
            </a:r>
            <a:r>
              <a:rPr lang="he-IL" dirty="0" smtClean="0">
                <a:cs typeface="+mj-cs"/>
              </a:rPr>
              <a:t>     במימון ובפיקוח משולב של משרד הרווחה ומשרד הבריאות- המחלקה להתמכרויות והמחלקה לשיקום  בבריאות הנפש </a:t>
            </a:r>
          </a:p>
          <a:p>
            <a:pPr algn="just">
              <a:lnSpc>
                <a:spcPct val="220000"/>
              </a:lnSpc>
            </a:pPr>
            <a:endParaRPr lang="he-IL" dirty="0" smtClean="0">
              <a:cs typeface="+mj-cs"/>
            </a:endParaRPr>
          </a:p>
          <a:p>
            <a:pPr marL="0" indent="0" algn="just">
              <a:lnSpc>
                <a:spcPct val="220000"/>
              </a:lnSpc>
              <a:buNone/>
            </a:pPr>
            <a:r>
              <a:rPr lang="he-IL" b="1" dirty="0">
                <a:cs typeface="+mj-cs"/>
              </a:rPr>
              <a:t>1</a:t>
            </a:r>
            <a:r>
              <a:rPr lang="he-IL" b="1" dirty="0" smtClean="0">
                <a:cs typeface="+mj-cs"/>
              </a:rPr>
              <a:t>.</a:t>
            </a:r>
            <a:r>
              <a:rPr lang="he-IL" dirty="0" smtClean="0">
                <a:cs typeface="+mj-cs"/>
              </a:rPr>
              <a:t>	</a:t>
            </a:r>
            <a:r>
              <a:rPr lang="he-IL" b="1" dirty="0" smtClean="0">
                <a:cs typeface="+mj-cs"/>
              </a:rPr>
              <a:t>קהילת "שילוב" – במתחם קהילה טיפולית "אילנות" הכולל 50 מכסות. </a:t>
            </a:r>
            <a:r>
              <a:rPr lang="he-IL" b="1" dirty="0" smtClean="0">
                <a:solidFill>
                  <a:srgbClr val="FF0000"/>
                </a:solidFill>
                <a:cs typeface="+mj-cs"/>
              </a:rPr>
              <a:t> </a:t>
            </a:r>
          </a:p>
          <a:p>
            <a:pPr marL="0" indent="0" algn="just">
              <a:lnSpc>
                <a:spcPct val="220000"/>
              </a:lnSpc>
              <a:buNone/>
            </a:pPr>
            <a:r>
              <a:rPr lang="he-IL" b="1" dirty="0" smtClean="0">
                <a:cs typeface="+mj-cs"/>
              </a:rPr>
              <a:t>2.	קהילת "תכנים" – במתחם ביה"ח קריית שלמה הכולל 20 מכסות.</a:t>
            </a:r>
          </a:p>
          <a:p>
            <a:pPr algn="just">
              <a:lnSpc>
                <a:spcPct val="220000"/>
              </a:lnSpc>
            </a:pPr>
            <a:endParaRPr lang="he-IL" dirty="0" smtClean="0">
              <a:cs typeface="+mj-cs"/>
            </a:endParaRPr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87642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570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sz="2200" dirty="0">
                <a:solidFill>
                  <a:prstClr val="black"/>
                </a:solidFill>
              </a:rPr>
              <a:t>שירותים לתחלואה כפולה במשרד </a:t>
            </a:r>
            <a:r>
              <a:rPr lang="he-IL" sz="2200" dirty="0" smtClean="0">
                <a:solidFill>
                  <a:prstClr val="black"/>
                </a:solidFill>
              </a:rPr>
              <a:t>הבריאות</a:t>
            </a:r>
            <a:br>
              <a:rPr lang="he-IL" sz="2200" dirty="0" smtClean="0">
                <a:solidFill>
                  <a:prstClr val="black"/>
                </a:solidFill>
              </a:rPr>
            </a:br>
            <a:r>
              <a:rPr lang="he-IL" sz="2200" b="1" dirty="0" smtClean="0">
                <a:solidFill>
                  <a:prstClr val="black"/>
                </a:solidFill>
              </a:rPr>
              <a:t>דיור מוגן והוסטלים לתחלואה כפולה לזכאי סל שיקום 2017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115616" y="1600200"/>
            <a:ext cx="7571184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he-IL" b="1" dirty="0" smtClean="0">
                <a:cs typeface="+mj-cs"/>
              </a:rPr>
              <a:t>סה"כ 87 מסגרות דיור שיקומי של שרותי שיקום בבריאות הנפש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he-IL" sz="2600" b="1" dirty="0" smtClean="0">
                <a:cs typeface="+mj-cs"/>
              </a:rPr>
              <a:t>פריסה ארצית ביישובים: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he-IL" sz="2000" dirty="0" smtClean="0">
                <a:cs typeface="+mj-cs"/>
              </a:rPr>
              <a:t>באר שבע, קריית גת, אשדוד, יבנה, </a:t>
            </a:r>
            <a:r>
              <a:rPr lang="he-IL" sz="2000" dirty="0" smtClean="0">
                <a:solidFill>
                  <a:prstClr val="black"/>
                </a:solidFill>
                <a:cs typeface="Times New Roman"/>
              </a:rPr>
              <a:t>ירושלים, </a:t>
            </a:r>
            <a:r>
              <a:rPr lang="he-IL" sz="2000" dirty="0" smtClean="0">
                <a:cs typeface="+mj-cs"/>
              </a:rPr>
              <a:t>רחובות, ראשון לציון, בת ים, תל אביב, פתח תקווה, ראש העין, הרצליה, נתניה, חדרה, חיפה, טבריה, כרמיאל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he-IL" sz="2600" b="1" dirty="0" smtClean="0">
                <a:cs typeface="+mj-cs"/>
              </a:rPr>
              <a:t>בהפעלת 6 ספקים עיקריים: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he-IL" sz="1900" dirty="0" smtClean="0">
                <a:cs typeface="+mj-cs"/>
              </a:rPr>
              <a:t>קידום </a:t>
            </a:r>
            <a:r>
              <a:rPr lang="he-IL" sz="1900" dirty="0" err="1" smtClean="0">
                <a:cs typeface="+mj-cs"/>
              </a:rPr>
              <a:t>פרוייקטים</a:t>
            </a:r>
            <a:r>
              <a:rPr lang="he-IL" sz="1900" dirty="0" smtClean="0">
                <a:cs typeface="+mj-cs"/>
              </a:rPr>
              <a:t> שיקומיים, אנוש, א.ג. דיור בע"מ, </a:t>
            </a:r>
            <a:r>
              <a:rPr lang="he-IL" sz="1900" dirty="0" err="1" smtClean="0">
                <a:cs typeface="+mj-cs"/>
              </a:rPr>
              <a:t>ק.ט.ב</a:t>
            </a:r>
            <a:r>
              <a:rPr lang="he-IL" sz="1900" dirty="0" smtClean="0">
                <a:cs typeface="+mj-cs"/>
              </a:rPr>
              <a:t>. חדרה, ענבלים וגשר לקהילה</a:t>
            </a:r>
          </a:p>
          <a:p>
            <a:pPr marL="0" indent="0">
              <a:spcBef>
                <a:spcPts val="600"/>
              </a:spcBef>
              <a:buNone/>
            </a:pPr>
            <a:endParaRPr lang="he-IL" sz="1900" b="1" dirty="0" smtClean="0">
              <a:cs typeface="+mj-cs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he-IL" b="1" dirty="0" smtClean="0">
                <a:solidFill>
                  <a:srgbClr val="FF0000"/>
                </a:solidFill>
                <a:cs typeface="+mj-cs"/>
              </a:rPr>
              <a:t>2   הוסטלים – סה"כ 44 דיירים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he-IL" b="1" dirty="0" smtClean="0">
                <a:solidFill>
                  <a:srgbClr val="FF0000"/>
                </a:solidFill>
                <a:cs typeface="+mj-cs"/>
              </a:rPr>
              <a:t>33 דירות דיור מוגן לבודדים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he-IL" b="1" dirty="0" smtClean="0">
                <a:solidFill>
                  <a:srgbClr val="FF0000"/>
                </a:solidFill>
                <a:cs typeface="+mj-cs"/>
              </a:rPr>
              <a:t>52 דירות דיור מוגן קבוצתי עם 2-6 דיירים</a:t>
            </a:r>
          </a:p>
          <a:p>
            <a:pPr marL="0" indent="0">
              <a:spcBef>
                <a:spcPts val="600"/>
              </a:spcBef>
              <a:buNone/>
            </a:pPr>
            <a:endParaRPr lang="he-IL" dirty="0">
              <a:cs typeface="+mj-cs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he-IL" dirty="0" smtClean="0">
                <a:cs typeface="+mj-cs"/>
              </a:rPr>
              <a:t>פרויקט דיור קבוצתי לצעירים </a:t>
            </a:r>
            <a:r>
              <a:rPr lang="he-IL" dirty="0" err="1" smtClean="0">
                <a:cs typeface="+mj-cs"/>
              </a:rPr>
              <a:t>דרי</a:t>
            </a:r>
            <a:r>
              <a:rPr lang="he-IL" dirty="0" smtClean="0">
                <a:cs typeface="+mj-cs"/>
              </a:rPr>
              <a:t> רחוב בשיתוף עיריית ת"א, משרד הרווחה ומשרד הבריאות</a:t>
            </a:r>
            <a:endParaRPr lang="en-US" dirty="0"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1526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3200" b="1" dirty="0">
                <a:solidFill>
                  <a:prstClr val="black"/>
                </a:solidFill>
                <a:ea typeface="+mn-ea"/>
              </a:rPr>
              <a:t>קביעת סטנדרטים ונהלים </a:t>
            </a:r>
            <a:r>
              <a:rPr lang="he-IL" sz="3200" b="1" dirty="0" smtClean="0">
                <a:solidFill>
                  <a:prstClr val="black"/>
                </a:solidFill>
                <a:ea typeface="+mn-ea"/>
              </a:rPr>
              <a:t>בתחום תחלואה כפולה</a:t>
            </a:r>
            <a:r>
              <a:rPr lang="he-IL" sz="2400" dirty="0">
                <a:solidFill>
                  <a:prstClr val="black"/>
                </a:solidFill>
                <a:ea typeface="+mn-ea"/>
              </a:rPr>
              <a:t/>
            </a:r>
            <a:br>
              <a:rPr lang="he-IL" sz="2400" dirty="0">
                <a:solidFill>
                  <a:prstClr val="black"/>
                </a:solidFill>
                <a:ea typeface="+mn-ea"/>
              </a:rPr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he-IL" dirty="0" smtClean="0">
                <a:cs typeface="+mj-cs"/>
              </a:rPr>
              <a:t>נוהל מרפאה לתחלואה כפולה</a:t>
            </a:r>
          </a:p>
          <a:p>
            <a:pPr>
              <a:lnSpc>
                <a:spcPct val="200000"/>
              </a:lnSpc>
            </a:pPr>
            <a:r>
              <a:rPr lang="he-IL" dirty="0" smtClean="0">
                <a:cs typeface="+mj-cs"/>
              </a:rPr>
              <a:t>נוהל מחלקה לתחלואה כפולה</a:t>
            </a:r>
          </a:p>
          <a:p>
            <a:pPr>
              <a:lnSpc>
                <a:spcPct val="200000"/>
              </a:lnSpc>
            </a:pPr>
            <a:r>
              <a:rPr lang="he-IL" dirty="0" smtClean="0">
                <a:cs typeface="+mj-cs"/>
              </a:rPr>
              <a:t>נוהל דיור מוגן והוסטל לתחלואה כפולה</a:t>
            </a:r>
          </a:p>
          <a:p>
            <a:pPr>
              <a:lnSpc>
                <a:spcPct val="200000"/>
              </a:lnSpc>
            </a:pPr>
            <a:r>
              <a:rPr lang="he-IL" dirty="0" smtClean="0">
                <a:cs typeface="+mj-cs"/>
              </a:rPr>
              <a:t>נוהל שיתוף פעולה בין צוות סל שיקום </a:t>
            </a:r>
            <a:r>
              <a:rPr lang="he-IL" dirty="0" err="1" smtClean="0">
                <a:cs typeface="+mj-cs"/>
              </a:rPr>
              <a:t>בברה"נ</a:t>
            </a:r>
            <a:r>
              <a:rPr lang="he-IL" dirty="0" smtClean="0">
                <a:cs typeface="+mj-cs"/>
              </a:rPr>
              <a:t> ופיקוח התמכרויות בבריאות וברווחה</a:t>
            </a:r>
            <a:endParaRPr lang="he-IL" dirty="0">
              <a:cs typeface="+mj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5129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3200" b="1" dirty="0">
                <a:solidFill>
                  <a:prstClr val="black"/>
                </a:solidFill>
                <a:ea typeface="+mn-ea"/>
              </a:rPr>
              <a:t>פיתוח תכניות ויצירת קוים מנחים מקצועיים</a:t>
            </a:r>
            <a:r>
              <a:rPr lang="he-IL" sz="2400" dirty="0">
                <a:solidFill>
                  <a:prstClr val="black"/>
                </a:solidFill>
                <a:ea typeface="+mn-ea"/>
              </a:rPr>
              <a:t/>
            </a:r>
            <a:br>
              <a:rPr lang="he-IL" sz="2400" dirty="0">
                <a:solidFill>
                  <a:prstClr val="black"/>
                </a:solidFill>
                <a:ea typeface="+mn-ea"/>
              </a:rPr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he-IL" dirty="0" smtClean="0">
                <a:cs typeface="+mj-cs"/>
              </a:rPr>
              <a:t>התקשרות עם שירותים לתחלואה כפולה ע"י קופ"ח</a:t>
            </a:r>
          </a:p>
          <a:p>
            <a:pPr marL="0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he-IL" sz="1600" dirty="0">
                <a:cs typeface="+mj-cs"/>
              </a:rPr>
              <a:t> </a:t>
            </a:r>
            <a:r>
              <a:rPr lang="he-IL" sz="1600" dirty="0" smtClean="0">
                <a:cs typeface="+mj-cs"/>
              </a:rPr>
              <a:t>      מרכז מאור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he-IL" dirty="0" smtClean="0">
                <a:cs typeface="+mj-cs"/>
              </a:rPr>
              <a:t>סיוע בקבלת טופס 17 לטיפול בבריאות הנפש בקהילה </a:t>
            </a:r>
          </a:p>
          <a:p>
            <a:pPr marL="0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he-IL" sz="1400" dirty="0">
                <a:cs typeface="+mj-cs"/>
              </a:rPr>
              <a:t> </a:t>
            </a:r>
            <a:r>
              <a:rPr lang="he-IL" sz="1400" dirty="0" smtClean="0">
                <a:cs typeface="+mj-cs"/>
              </a:rPr>
              <a:t>       מכון ירושלמי ותלונות הציבור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he-IL" dirty="0" smtClean="0">
                <a:cs typeface="+mj-cs"/>
              </a:rPr>
              <a:t>שיקום תעסוקתי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he-IL" dirty="0" smtClean="0">
                <a:solidFill>
                  <a:srgbClr val="FF0000"/>
                </a:solidFill>
                <a:cs typeface="+mj-cs"/>
              </a:rPr>
              <a:t>בתכנון: רפרנט תחלואה כפולה במרפאות </a:t>
            </a:r>
            <a:r>
              <a:rPr lang="he-IL" dirty="0" err="1" smtClean="0">
                <a:solidFill>
                  <a:srgbClr val="FF0000"/>
                </a:solidFill>
                <a:cs typeface="+mj-cs"/>
              </a:rPr>
              <a:t>ברה"נ</a:t>
            </a:r>
            <a:endParaRPr lang="he-IL" dirty="0">
              <a:solidFill>
                <a:srgbClr val="FF0000"/>
              </a:solidFill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0947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3600" b="1" dirty="0">
                <a:solidFill>
                  <a:prstClr val="black"/>
                </a:solidFill>
                <a:ea typeface="+mn-ea"/>
              </a:rPr>
              <a:t>פיקוח ובקרה על איכות הטיפול</a:t>
            </a:r>
            <a:r>
              <a:rPr lang="he-IL" sz="2400" dirty="0">
                <a:solidFill>
                  <a:prstClr val="black"/>
                </a:solidFill>
                <a:ea typeface="+mn-ea"/>
              </a:rPr>
              <a:t/>
            </a:r>
            <a:br>
              <a:rPr lang="he-IL" sz="2400" dirty="0">
                <a:solidFill>
                  <a:prstClr val="black"/>
                </a:solidFill>
                <a:ea typeface="+mn-ea"/>
              </a:rPr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200000"/>
              </a:lnSpc>
            </a:pPr>
            <a:r>
              <a:rPr lang="he-IL" dirty="0" smtClean="0">
                <a:cs typeface="+mj-cs"/>
              </a:rPr>
              <a:t>פיקוח המחלקה לטיפול בהתמכרויות על מסגרות אמבולטוריות, אשפוזיות וקהילות טיפוליות</a:t>
            </a:r>
          </a:p>
          <a:p>
            <a:pPr>
              <a:lnSpc>
                <a:spcPct val="200000"/>
              </a:lnSpc>
            </a:pPr>
            <a:r>
              <a:rPr lang="he-IL" dirty="0" smtClean="0">
                <a:cs typeface="+mj-cs"/>
              </a:rPr>
              <a:t>בקרה משותפת במחלקות לתחלואה כפולה עם צוות הפסיכיאטר המחוזי</a:t>
            </a:r>
          </a:p>
          <a:p>
            <a:pPr>
              <a:lnSpc>
                <a:spcPct val="200000"/>
              </a:lnSpc>
            </a:pPr>
            <a:r>
              <a:rPr lang="he-IL" dirty="0" smtClean="0">
                <a:cs typeface="+mj-cs"/>
              </a:rPr>
              <a:t>בקרת הפסיכיאטר המחוזי על דיור מוגן והוסטלים לתחלואה כפולה</a:t>
            </a:r>
          </a:p>
          <a:p>
            <a:pPr>
              <a:lnSpc>
                <a:spcPct val="200000"/>
              </a:lnSpc>
            </a:pPr>
            <a:r>
              <a:rPr lang="he-IL" dirty="0" smtClean="0">
                <a:solidFill>
                  <a:srgbClr val="FF0000"/>
                </a:solidFill>
                <a:cs typeface="+mj-cs"/>
              </a:rPr>
              <a:t>בתכנון: בניית טופס בקרה ממוחשב ואחיד הכולל שאלון שביעות רצון של הלקוחות</a:t>
            </a:r>
            <a:endParaRPr lang="he-IL" dirty="0">
              <a:solidFill>
                <a:srgbClr val="FF0000"/>
              </a:solidFill>
              <a:cs typeface="+mj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299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3200" b="1" dirty="0">
                <a:solidFill>
                  <a:prstClr val="black"/>
                </a:solidFill>
                <a:ea typeface="+mn-ea"/>
              </a:rPr>
              <a:t>פורומים מקצועיים ושיתופי פעולה</a:t>
            </a:r>
            <a:r>
              <a:rPr lang="he-IL" sz="3200" dirty="0">
                <a:solidFill>
                  <a:prstClr val="black"/>
                </a:solidFill>
                <a:ea typeface="+mn-ea"/>
              </a:rPr>
              <a:t/>
            </a:r>
            <a:br>
              <a:rPr lang="he-IL" sz="3200" dirty="0">
                <a:solidFill>
                  <a:prstClr val="black"/>
                </a:solidFill>
                <a:ea typeface="+mn-ea"/>
              </a:rPr>
            </a:br>
            <a:endParaRPr lang="he-IL" sz="3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indent="-720000">
              <a:lnSpc>
                <a:spcPct val="200000"/>
              </a:lnSpc>
            </a:pPr>
            <a:r>
              <a:rPr lang="he-IL" b="1" dirty="0" smtClean="0">
                <a:cs typeface="+mj-cs"/>
              </a:rPr>
              <a:t>פורום אנשי מקצוע אזורי- צפון, חיפה, ירושלים, באר שבע</a:t>
            </a:r>
          </a:p>
          <a:p>
            <a:pPr indent="-720000">
              <a:lnSpc>
                <a:spcPct val="200000"/>
              </a:lnSpc>
            </a:pPr>
            <a:r>
              <a:rPr lang="he-IL" b="1" dirty="0" smtClean="0">
                <a:cs typeface="+mj-cs"/>
              </a:rPr>
              <a:t>פורום מנהלי דיור מוגן לתחלואה כפולה</a:t>
            </a:r>
          </a:p>
          <a:p>
            <a:pPr indent="-720000">
              <a:lnSpc>
                <a:spcPct val="200000"/>
              </a:lnSpc>
            </a:pPr>
            <a:r>
              <a:rPr lang="he-IL" b="1" dirty="0" smtClean="0">
                <a:cs typeface="+mj-cs"/>
              </a:rPr>
              <a:t>פורום רופאים לתחלואה כפולה ביוזמת </a:t>
            </a:r>
            <a:r>
              <a:rPr lang="he-IL" b="1" dirty="0" err="1" smtClean="0">
                <a:cs typeface="+mj-cs"/>
              </a:rPr>
              <a:t>אילסם</a:t>
            </a:r>
            <a:endParaRPr lang="he-IL" b="1" dirty="0" smtClean="0">
              <a:cs typeface="+mj-cs"/>
            </a:endParaRPr>
          </a:p>
          <a:p>
            <a:pPr indent="-720000">
              <a:lnSpc>
                <a:spcPct val="200000"/>
              </a:lnSpc>
            </a:pPr>
            <a:r>
              <a:rPr lang="he-IL" b="1" dirty="0" smtClean="0">
                <a:cs typeface="+mj-cs"/>
              </a:rPr>
              <a:t>פורום מנהלות ריפוי בעיסוק בבי"ח פסיכיאטריים</a:t>
            </a:r>
          </a:p>
          <a:p>
            <a:pPr indent="-720000">
              <a:lnSpc>
                <a:spcPct val="200000"/>
              </a:lnSpc>
            </a:pPr>
            <a:r>
              <a:rPr lang="he-IL" b="1" dirty="0" smtClean="0">
                <a:solidFill>
                  <a:srgbClr val="FF0000"/>
                </a:solidFill>
                <a:cs typeface="+mj-cs"/>
              </a:rPr>
              <a:t>פורום סיעוד לתחלואה כפולה - עתידי</a:t>
            </a:r>
          </a:p>
          <a:p>
            <a:pPr indent="-720000">
              <a:lnSpc>
                <a:spcPct val="200000"/>
              </a:lnSpc>
            </a:pPr>
            <a:r>
              <a:rPr lang="he-IL" b="1" dirty="0" smtClean="0">
                <a:cs typeface="+mj-cs"/>
              </a:rPr>
              <a:t>מפגשים עם ארגוני משפחות לתחלואה כפולה</a:t>
            </a:r>
          </a:p>
          <a:p>
            <a:pPr indent="-720000">
              <a:lnSpc>
                <a:spcPct val="200000"/>
              </a:lnSpc>
            </a:pPr>
            <a:r>
              <a:rPr lang="he-IL" b="1" dirty="0" smtClean="0">
                <a:cs typeface="+mj-cs"/>
              </a:rPr>
              <a:t>שיתוף פעולה עם משרד הרווחה והביטוח הלאומי</a:t>
            </a:r>
            <a:endParaRPr lang="he-IL" b="1" dirty="0">
              <a:cs typeface="+mj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403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he-IL" sz="3600" b="1" dirty="0" smtClean="0"/>
              <a:t>הכשרות בנושא תחלואה כפולה- 2016</a:t>
            </a:r>
            <a:br>
              <a:rPr lang="he-IL" sz="3600" b="1" dirty="0" smtClean="0"/>
            </a:br>
            <a:r>
              <a:rPr lang="he-IL" sz="3600" b="1" dirty="0" smtClean="0"/>
              <a:t> </a:t>
            </a:r>
            <a:r>
              <a:rPr lang="he-IL" sz="1800" dirty="0">
                <a:solidFill>
                  <a:prstClr val="black"/>
                </a:solidFill>
                <a:ea typeface="+mn-ea"/>
              </a:rPr>
              <a:t>המחלקה לטיפול בהתמכרויות </a:t>
            </a:r>
            <a:r>
              <a:rPr lang="he-IL" sz="1800" dirty="0" smtClean="0">
                <a:solidFill>
                  <a:prstClr val="black"/>
                </a:solidFill>
                <a:ea typeface="+mn-ea"/>
              </a:rPr>
              <a:t>בשיתוף </a:t>
            </a:r>
            <a:r>
              <a:rPr lang="he-IL" sz="1800" dirty="0">
                <a:solidFill>
                  <a:prstClr val="black"/>
                </a:solidFill>
                <a:ea typeface="+mn-ea"/>
              </a:rPr>
              <a:t>הרשות למלחמה בסמים ואלכוהול</a:t>
            </a:r>
            <a:endParaRPr lang="he-IL" sz="18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4525963"/>
          </a:xfrm>
        </p:spPr>
        <p:txBody>
          <a:bodyPr>
            <a:normAutofit fontScale="47500" lnSpcReduction="20000"/>
          </a:bodyPr>
          <a:lstStyle/>
          <a:p>
            <a:pPr marL="400050" lvl="1" indent="0" algn="just">
              <a:buNone/>
            </a:pPr>
            <a:r>
              <a:rPr lang="he-IL" sz="5900" dirty="0" smtClean="0">
                <a:solidFill>
                  <a:srgbClr val="7030A0"/>
                </a:solidFill>
                <a:cs typeface="+mj-cs"/>
              </a:rPr>
              <a:t>הכשרה בת 40 שעות עבור צוותי בתי חולים לבריאות הנפש</a:t>
            </a:r>
          </a:p>
          <a:p>
            <a:pPr marL="400050" lvl="1" indent="0" algn="just">
              <a:buNone/>
            </a:pPr>
            <a:r>
              <a:rPr lang="he-IL" sz="4500" dirty="0" smtClean="0">
                <a:cs typeface="+mj-cs"/>
              </a:rPr>
              <a:t>הוכשרו כ - 1000 אנשי טיפול מהמרכזים הבאים: שער מנשה, טירת הכרמל, מזרע, </a:t>
            </a:r>
            <a:r>
              <a:rPr lang="he-IL" sz="4500" dirty="0" err="1" smtClean="0">
                <a:cs typeface="+mj-cs"/>
              </a:rPr>
              <a:t>אברבאנל</a:t>
            </a:r>
            <a:r>
              <a:rPr lang="he-IL" sz="4500" dirty="0" smtClean="0">
                <a:cs typeface="+mj-cs"/>
              </a:rPr>
              <a:t>, באר יעקב, כפר שאול ואיתנים, ב"ש. </a:t>
            </a:r>
          </a:p>
          <a:p>
            <a:pPr marL="400050" lvl="1" indent="0" algn="just">
              <a:buNone/>
            </a:pPr>
            <a:endParaRPr lang="he-IL" sz="4500" dirty="0" smtClean="0">
              <a:cs typeface="+mj-cs"/>
            </a:endParaRPr>
          </a:p>
          <a:p>
            <a:pPr algn="just"/>
            <a:r>
              <a:rPr lang="he-IL" sz="5900" dirty="0" smtClean="0">
                <a:solidFill>
                  <a:srgbClr val="7030A0"/>
                </a:solidFill>
                <a:cs typeface="+mj-cs"/>
              </a:rPr>
              <a:t>הכשרה לצוותי מרפאות </a:t>
            </a:r>
            <a:r>
              <a:rPr lang="he-IL" sz="5900" dirty="0" err="1" smtClean="0">
                <a:solidFill>
                  <a:srgbClr val="7030A0"/>
                </a:solidFill>
                <a:cs typeface="+mj-cs"/>
              </a:rPr>
              <a:t>ברה"ן</a:t>
            </a:r>
            <a:r>
              <a:rPr lang="he-IL" sz="5900" dirty="0" smtClean="0">
                <a:solidFill>
                  <a:srgbClr val="7030A0"/>
                </a:solidFill>
                <a:cs typeface="+mj-cs"/>
              </a:rPr>
              <a:t> ממשלתיות ומרפאות קופ"ח</a:t>
            </a:r>
          </a:p>
          <a:p>
            <a:pPr marL="0" indent="0" algn="just">
              <a:buNone/>
            </a:pPr>
            <a:r>
              <a:rPr lang="he-IL" sz="4500" dirty="0">
                <a:cs typeface="+mj-cs"/>
              </a:rPr>
              <a:t> </a:t>
            </a:r>
            <a:r>
              <a:rPr lang="he-IL" sz="4500" dirty="0" smtClean="0">
                <a:cs typeface="+mj-cs"/>
              </a:rPr>
              <a:t>     הוכשרו כ - 50 מטפלים במטרה ליצור נאמן תחלואה כפולה בכל מרפאה. </a:t>
            </a:r>
          </a:p>
          <a:p>
            <a:pPr marL="0" indent="0" algn="just">
              <a:buNone/>
            </a:pPr>
            <a:r>
              <a:rPr lang="he-IL" sz="4500" dirty="0">
                <a:cs typeface="+mj-cs"/>
              </a:rPr>
              <a:t> </a:t>
            </a:r>
            <a:r>
              <a:rPr lang="he-IL" sz="4500" dirty="0" smtClean="0">
                <a:cs typeface="+mj-cs"/>
              </a:rPr>
              <a:t>     </a:t>
            </a:r>
          </a:p>
          <a:p>
            <a:pPr algn="just"/>
            <a:r>
              <a:rPr lang="he-IL" sz="5900" dirty="0" smtClean="0">
                <a:solidFill>
                  <a:srgbClr val="7030A0"/>
                </a:solidFill>
                <a:cs typeface="+mj-cs"/>
              </a:rPr>
              <a:t>הכשרה לאנשי שיקום בתחום תחלואה כפולה </a:t>
            </a:r>
          </a:p>
          <a:p>
            <a:pPr marL="0" indent="0" algn="just">
              <a:buNone/>
            </a:pPr>
            <a:r>
              <a:rPr lang="he-IL" sz="4500" dirty="0" smtClean="0">
                <a:cs typeface="+mj-cs"/>
              </a:rPr>
              <a:t>      בשיתוף המחלקה לשיקום </a:t>
            </a:r>
            <a:r>
              <a:rPr lang="he-IL" sz="4500" dirty="0" err="1" smtClean="0">
                <a:cs typeface="+mj-cs"/>
              </a:rPr>
              <a:t>בברה"ן</a:t>
            </a:r>
            <a:r>
              <a:rPr lang="he-IL" sz="4500" dirty="0" smtClean="0">
                <a:cs typeface="+mj-cs"/>
              </a:rPr>
              <a:t> וביה"ס לשיקום במכללת קריית אונו</a:t>
            </a:r>
          </a:p>
          <a:p>
            <a:pPr marL="0" indent="0" algn="just">
              <a:buNone/>
            </a:pPr>
            <a:r>
              <a:rPr lang="he-IL" sz="4500" dirty="0" smtClean="0">
                <a:cs typeface="+mj-cs"/>
              </a:rPr>
              <a:t>      3 הכשרות בת 3 מפגשים, סה"כ 40 שעות בתחום של תחלואה כפולה. </a:t>
            </a:r>
          </a:p>
          <a:p>
            <a:pPr marL="0" indent="0" algn="just">
              <a:buNone/>
            </a:pPr>
            <a:r>
              <a:rPr lang="he-IL" sz="4500" dirty="0" smtClean="0">
                <a:cs typeface="+mj-cs"/>
              </a:rPr>
              <a:t>      מטפלים במסגרות שונות בקהילה ומסגרות שיקום </a:t>
            </a:r>
            <a:r>
              <a:rPr lang="he-IL" sz="4500" dirty="0" err="1" smtClean="0">
                <a:cs typeface="+mj-cs"/>
              </a:rPr>
              <a:t>בברה"ן</a:t>
            </a:r>
            <a:endParaRPr lang="he-IL" dirty="0" smtClean="0">
              <a:cs typeface="+mj-cs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782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he-IL" sz="3600" b="1" dirty="0">
                <a:solidFill>
                  <a:prstClr val="black"/>
                </a:solidFill>
              </a:rPr>
              <a:t>הכשרות בנושא תחלואה </a:t>
            </a:r>
            <a:r>
              <a:rPr lang="he-IL" sz="3600" b="1" dirty="0" smtClean="0">
                <a:solidFill>
                  <a:prstClr val="black"/>
                </a:solidFill>
              </a:rPr>
              <a:t>כפולה 2017</a:t>
            </a:r>
            <a:br>
              <a:rPr lang="he-IL" sz="3600" b="1" dirty="0" smtClean="0">
                <a:solidFill>
                  <a:prstClr val="black"/>
                </a:solidFill>
              </a:rPr>
            </a:br>
            <a:r>
              <a:rPr lang="he-IL" sz="1600" dirty="0">
                <a:solidFill>
                  <a:prstClr val="black"/>
                </a:solidFill>
              </a:rPr>
              <a:t>המחלקה לטיפול בהתמכרויות בשיתוף הרשות למלחמה בסמים ואלכוהול</a:t>
            </a:r>
            <a:endParaRPr lang="he-IL" sz="2400" b="1" dirty="0">
              <a:solidFill>
                <a:srgbClr val="7030A0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he-IL" sz="2800" dirty="0" smtClean="0">
                <a:solidFill>
                  <a:srgbClr val="7030A0"/>
                </a:solidFill>
                <a:cs typeface="+mj-cs"/>
              </a:rPr>
              <a:t>קורס </a:t>
            </a:r>
            <a:r>
              <a:rPr lang="he-IL" sz="2800" dirty="0">
                <a:solidFill>
                  <a:srgbClr val="7030A0"/>
                </a:solidFill>
                <a:cs typeface="+mj-cs"/>
              </a:rPr>
              <a:t>רפואת </a:t>
            </a:r>
            <a:r>
              <a:rPr lang="he-IL" sz="2800" dirty="0" smtClean="0">
                <a:solidFill>
                  <a:srgbClr val="7030A0"/>
                </a:solidFill>
                <a:cs typeface="+mj-cs"/>
              </a:rPr>
              <a:t>התמכרויות </a:t>
            </a:r>
            <a:r>
              <a:rPr lang="he-IL" sz="2200" dirty="0" smtClean="0">
                <a:cs typeface="+mj-cs"/>
              </a:rPr>
              <a:t>טכניון חיפה</a:t>
            </a:r>
            <a:r>
              <a:rPr lang="he-IL" dirty="0" smtClean="0">
                <a:cs typeface="+mj-cs"/>
              </a:rPr>
              <a:t> </a:t>
            </a:r>
          </a:p>
          <a:p>
            <a:r>
              <a:rPr lang="he-IL" sz="2800" dirty="0">
                <a:solidFill>
                  <a:srgbClr val="7030A0"/>
                </a:solidFill>
                <a:cs typeface="Times New Roman"/>
              </a:rPr>
              <a:t>קורס רפואת </a:t>
            </a:r>
            <a:r>
              <a:rPr lang="he-IL" sz="2800" dirty="0" smtClean="0">
                <a:solidFill>
                  <a:srgbClr val="7030A0"/>
                </a:solidFill>
                <a:cs typeface="Times New Roman"/>
              </a:rPr>
              <a:t>התמכרויות </a:t>
            </a:r>
            <a:r>
              <a:rPr lang="he-IL" sz="2000" dirty="0" smtClean="0">
                <a:cs typeface="Times New Roman"/>
              </a:rPr>
              <a:t>אוניברסיטת ת"א לימודי המשך</a:t>
            </a:r>
            <a:endParaRPr lang="he-IL" sz="2000" dirty="0" smtClean="0">
              <a:cs typeface="+mj-cs"/>
            </a:endParaRPr>
          </a:p>
          <a:p>
            <a:r>
              <a:rPr lang="he-IL" sz="2800" dirty="0" smtClean="0">
                <a:solidFill>
                  <a:srgbClr val="7030A0"/>
                </a:solidFill>
                <a:cs typeface="+mj-cs"/>
              </a:rPr>
              <a:t>סדנת</a:t>
            </a:r>
            <a:r>
              <a:rPr lang="he-IL" sz="2800" dirty="0" smtClean="0">
                <a:cs typeface="+mj-cs"/>
              </a:rPr>
              <a:t> </a:t>
            </a:r>
            <a:r>
              <a:rPr lang="he-IL" sz="2800" dirty="0" smtClean="0">
                <a:solidFill>
                  <a:srgbClr val="7030A0"/>
                </a:solidFill>
                <a:cs typeface="+mj-cs"/>
              </a:rPr>
              <a:t>תחלואה </a:t>
            </a:r>
            <a:r>
              <a:rPr lang="he-IL" sz="2800" dirty="0">
                <a:solidFill>
                  <a:srgbClr val="7030A0"/>
                </a:solidFill>
                <a:cs typeface="+mj-cs"/>
              </a:rPr>
              <a:t>כפולה במערכת </a:t>
            </a:r>
            <a:r>
              <a:rPr lang="he-IL" sz="2800" dirty="0" smtClean="0">
                <a:solidFill>
                  <a:srgbClr val="7030A0"/>
                </a:solidFill>
                <a:cs typeface="+mj-cs"/>
              </a:rPr>
              <a:t>השיקום </a:t>
            </a:r>
            <a:r>
              <a:rPr lang="he-IL" sz="2200" dirty="0" smtClean="0">
                <a:solidFill>
                  <a:prstClr val="black"/>
                </a:solidFill>
                <a:cs typeface="Times New Roman"/>
              </a:rPr>
              <a:t>לעובדים </a:t>
            </a:r>
            <a:r>
              <a:rPr lang="he-IL" sz="2200" dirty="0">
                <a:solidFill>
                  <a:prstClr val="black"/>
                </a:solidFill>
                <a:cs typeface="Times New Roman"/>
              </a:rPr>
              <a:t>מקצועיים וסמך מקצועיים </a:t>
            </a:r>
            <a:endParaRPr lang="he-IL" dirty="0" smtClean="0">
              <a:solidFill>
                <a:srgbClr val="7030A0"/>
              </a:solidFill>
              <a:cs typeface="+mj-cs"/>
            </a:endParaRPr>
          </a:p>
          <a:p>
            <a:r>
              <a:rPr lang="he-IL" sz="2800" dirty="0" smtClean="0">
                <a:solidFill>
                  <a:srgbClr val="7030A0"/>
                </a:solidFill>
                <a:cs typeface="+mj-cs"/>
              </a:rPr>
              <a:t>טיפול בתחלואה כפולה במערכת השיקום </a:t>
            </a:r>
            <a:r>
              <a:rPr lang="he-IL" sz="2000" dirty="0" smtClean="0">
                <a:cs typeface="+mj-cs"/>
              </a:rPr>
              <a:t>ביה"ס לשיקום, הקריה האקדמית אונו</a:t>
            </a:r>
          </a:p>
          <a:p>
            <a:r>
              <a:rPr lang="he-IL" sz="2800" dirty="0">
                <a:solidFill>
                  <a:srgbClr val="7030A0"/>
                </a:solidFill>
                <a:cs typeface="+mj-cs"/>
              </a:rPr>
              <a:t>הכשרה לצוותי מרפאות </a:t>
            </a:r>
            <a:r>
              <a:rPr lang="he-IL" sz="2800" dirty="0" err="1">
                <a:solidFill>
                  <a:srgbClr val="7030A0"/>
                </a:solidFill>
                <a:cs typeface="+mj-cs"/>
              </a:rPr>
              <a:t>ברה"ן</a:t>
            </a:r>
            <a:r>
              <a:rPr lang="he-IL" sz="2800" dirty="0">
                <a:solidFill>
                  <a:srgbClr val="7030A0"/>
                </a:solidFill>
                <a:cs typeface="+mj-cs"/>
              </a:rPr>
              <a:t> ממשלתיות </a:t>
            </a:r>
            <a:r>
              <a:rPr lang="he-IL" sz="2800" dirty="0" smtClean="0">
                <a:solidFill>
                  <a:srgbClr val="7030A0"/>
                </a:solidFill>
                <a:cs typeface="+mj-cs"/>
              </a:rPr>
              <a:t>מרפאות </a:t>
            </a:r>
            <a:r>
              <a:rPr lang="he-IL" sz="2800" dirty="0">
                <a:solidFill>
                  <a:srgbClr val="7030A0"/>
                </a:solidFill>
                <a:cs typeface="+mj-cs"/>
              </a:rPr>
              <a:t>קופות </a:t>
            </a:r>
            <a:r>
              <a:rPr lang="he-IL" sz="2800" dirty="0" smtClean="0">
                <a:solidFill>
                  <a:srgbClr val="7030A0"/>
                </a:solidFill>
                <a:cs typeface="+mj-cs"/>
              </a:rPr>
              <a:t>החולים </a:t>
            </a:r>
            <a:r>
              <a:rPr lang="he-IL" sz="1800" dirty="0" smtClean="0">
                <a:solidFill>
                  <a:prstClr val="black"/>
                </a:solidFill>
                <a:cs typeface="Times New Roman"/>
              </a:rPr>
              <a:t>הוכשרו </a:t>
            </a:r>
            <a:r>
              <a:rPr lang="he-IL" sz="1800" dirty="0">
                <a:solidFill>
                  <a:prstClr val="black"/>
                </a:solidFill>
                <a:cs typeface="Times New Roman"/>
              </a:rPr>
              <a:t>כ- 70מטפלים במטרה ליצור נאמן תחלואה כפולה בכל </a:t>
            </a:r>
            <a:r>
              <a:rPr lang="he-IL" sz="1800" dirty="0" smtClean="0">
                <a:solidFill>
                  <a:prstClr val="black"/>
                </a:solidFill>
                <a:cs typeface="Times New Roman"/>
              </a:rPr>
              <a:t>מרפאה</a:t>
            </a:r>
          </a:p>
          <a:p>
            <a:r>
              <a:rPr lang="he-IL" sz="2800" dirty="0">
                <a:solidFill>
                  <a:srgbClr val="7030A0"/>
                </a:solidFill>
                <a:cs typeface="+mj-cs"/>
              </a:rPr>
              <a:t>הכשרה בת 40 שעות עבור בתי חולים לבריאות </a:t>
            </a:r>
            <a:r>
              <a:rPr lang="he-IL" sz="2800" dirty="0" smtClean="0">
                <a:solidFill>
                  <a:srgbClr val="7030A0"/>
                </a:solidFill>
                <a:cs typeface="+mj-cs"/>
              </a:rPr>
              <a:t>הנפש</a:t>
            </a:r>
          </a:p>
          <a:p>
            <a:pPr marL="400050" lvl="1" indent="0" algn="just">
              <a:buNone/>
            </a:pPr>
            <a:r>
              <a:rPr lang="he-IL" sz="1800" dirty="0" smtClean="0">
                <a:solidFill>
                  <a:prstClr val="black"/>
                </a:solidFill>
                <a:cs typeface="Times New Roman"/>
              </a:rPr>
              <a:t>מתוכנן ב- 2018 לעובדי ביה"ח </a:t>
            </a:r>
            <a:r>
              <a:rPr lang="he-IL" sz="1800" dirty="0">
                <a:solidFill>
                  <a:prstClr val="black"/>
                </a:solidFill>
                <a:cs typeface="Times New Roman"/>
              </a:rPr>
              <a:t>גהה שלוותה ולב </a:t>
            </a:r>
            <a:r>
              <a:rPr lang="he-IL" sz="1800" dirty="0" smtClean="0">
                <a:solidFill>
                  <a:prstClr val="black"/>
                </a:solidFill>
                <a:cs typeface="Times New Roman"/>
              </a:rPr>
              <a:t>–השרון</a:t>
            </a:r>
            <a:endParaRPr lang="he-IL" sz="2800" dirty="0">
              <a:solidFill>
                <a:srgbClr val="7030A0"/>
              </a:solidFill>
              <a:cs typeface="+mj-cs"/>
            </a:endParaRPr>
          </a:p>
          <a:p>
            <a:endParaRPr lang="he-IL" dirty="0">
              <a:solidFill>
                <a:srgbClr val="7030A0"/>
              </a:solidFill>
              <a:cs typeface="+mj-cs"/>
            </a:endParaRPr>
          </a:p>
          <a:p>
            <a:endParaRPr lang="he-IL" sz="2000" dirty="0" smtClean="0">
              <a:cs typeface="+mj-cs"/>
            </a:endParaRPr>
          </a:p>
          <a:p>
            <a:endParaRPr lang="he-IL" sz="2000" dirty="0" smtClean="0">
              <a:cs typeface="+mj-cs"/>
            </a:endParaRPr>
          </a:p>
          <a:p>
            <a:endParaRPr lang="he-IL" dirty="0">
              <a:solidFill>
                <a:srgbClr val="7030A0"/>
              </a:solidFill>
              <a:cs typeface="+mj-cs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842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he-IL" sz="3600" b="1" dirty="0">
                <a:solidFill>
                  <a:prstClr val="black"/>
                </a:solidFill>
              </a:rPr>
              <a:t>הכשרות בנושא תחלואה כפולה </a:t>
            </a:r>
            <a:r>
              <a:rPr lang="he-IL" sz="3600" b="1" dirty="0" smtClean="0">
                <a:solidFill>
                  <a:prstClr val="black"/>
                </a:solidFill>
              </a:rPr>
              <a:t>2018</a:t>
            </a:r>
            <a:r>
              <a:rPr lang="he-IL" sz="3600" b="1" dirty="0">
                <a:solidFill>
                  <a:prstClr val="black"/>
                </a:solidFill>
              </a:rPr>
              <a:t/>
            </a:r>
            <a:br>
              <a:rPr lang="he-IL" sz="3600" b="1" dirty="0">
                <a:solidFill>
                  <a:prstClr val="black"/>
                </a:solidFill>
              </a:rPr>
            </a:br>
            <a:r>
              <a:rPr lang="he-IL" sz="1600" dirty="0">
                <a:solidFill>
                  <a:prstClr val="black"/>
                </a:solidFill>
              </a:rPr>
              <a:t>המחלקה לטיפול בהתמכרויות בשיתוף הרשות למלחמה בסמים ואלכוהול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z="2000" b="1" dirty="0">
                <a:cs typeface="+mj-cs"/>
              </a:rPr>
              <a:t>הכשרה לצוותים רפואיים ופרא רפואיים בנושא  תחלואה כפולה </a:t>
            </a:r>
            <a:r>
              <a:rPr lang="he-IL" sz="2000" b="1" dirty="0" smtClean="0">
                <a:cs typeface="+mj-cs"/>
              </a:rPr>
              <a:t>לנוער – תל השומר</a:t>
            </a:r>
          </a:p>
          <a:p>
            <a:pPr lvl="0"/>
            <a:endParaRPr lang="he-IL" sz="2000" b="1" dirty="0">
              <a:cs typeface="+mj-cs"/>
            </a:endParaRPr>
          </a:p>
          <a:p>
            <a:r>
              <a:rPr lang="he-IL" sz="2000" b="1" dirty="0">
                <a:cs typeface="+mj-cs"/>
              </a:rPr>
              <a:t>הכשרה בנושא דה- אסקלציה לצוותי מרפאות לטיפול תרופתי </a:t>
            </a:r>
            <a:r>
              <a:rPr lang="he-IL" sz="2000" b="1" dirty="0" smtClean="0">
                <a:cs typeface="+mj-cs"/>
              </a:rPr>
              <a:t>ממושך</a:t>
            </a:r>
          </a:p>
          <a:p>
            <a:endParaRPr lang="he-IL" sz="2000" b="1" dirty="0" smtClean="0">
              <a:cs typeface="+mj-cs"/>
            </a:endParaRPr>
          </a:p>
          <a:p>
            <a:pPr lvl="0"/>
            <a:r>
              <a:rPr lang="he-IL" sz="2000" b="1" dirty="0">
                <a:cs typeface="+mj-cs"/>
              </a:rPr>
              <a:t>הכשרה </a:t>
            </a:r>
            <a:r>
              <a:rPr lang="he-IL" sz="2000" b="1" dirty="0" smtClean="0">
                <a:cs typeface="+mj-cs"/>
              </a:rPr>
              <a:t>שניה לצוותים </a:t>
            </a:r>
            <a:r>
              <a:rPr lang="he-IL" sz="2000" b="1" dirty="0">
                <a:cs typeface="+mj-cs"/>
              </a:rPr>
              <a:t>רפואיים ופרא רפואיים בנושא  תחלואה כפולה עבור צוותי מרפאות </a:t>
            </a:r>
            <a:r>
              <a:rPr lang="he-IL" sz="2000" b="1" dirty="0" err="1">
                <a:cs typeface="+mj-cs"/>
              </a:rPr>
              <a:t>ברה"ן</a:t>
            </a:r>
            <a:r>
              <a:rPr lang="he-IL" sz="2000" b="1" dirty="0">
                <a:cs typeface="+mj-cs"/>
              </a:rPr>
              <a:t> </a:t>
            </a:r>
            <a:endParaRPr lang="en-US" sz="2000" b="1" dirty="0">
              <a:cs typeface="+mj-cs"/>
            </a:endParaRPr>
          </a:p>
          <a:p>
            <a:pPr marL="0" indent="0">
              <a:buNone/>
            </a:pPr>
            <a:r>
              <a:rPr lang="he-IL" sz="2000" b="1" dirty="0" smtClean="0">
                <a:cs typeface="+mj-cs"/>
              </a:rPr>
              <a:t> </a:t>
            </a:r>
            <a:endParaRPr lang="en-US" sz="2000" b="1" dirty="0">
              <a:cs typeface="+mj-cs"/>
            </a:endParaRPr>
          </a:p>
          <a:p>
            <a:endParaRPr lang="he-IL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09124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lvl="0" indent="-342900" algn="r">
              <a:spcBef>
                <a:spcPct val="20000"/>
              </a:spcBef>
            </a:pPr>
            <a:r>
              <a:rPr lang="he-IL" sz="3200" b="1" dirty="0">
                <a:solidFill>
                  <a:prstClr val="black"/>
                </a:solidFill>
                <a:ea typeface="+mn-ea"/>
              </a:rPr>
              <a:t>מחקר, איסוף </a:t>
            </a:r>
            <a:r>
              <a:rPr lang="he-IL" sz="3200" b="1" dirty="0" smtClean="0">
                <a:solidFill>
                  <a:prstClr val="black"/>
                </a:solidFill>
                <a:ea typeface="+mn-ea"/>
              </a:rPr>
              <a:t>מידע </a:t>
            </a:r>
            <a:r>
              <a:rPr lang="he-IL" sz="3200" b="1" dirty="0">
                <a:solidFill>
                  <a:prstClr val="black"/>
                </a:solidFill>
                <a:ea typeface="+mn-ea"/>
              </a:rPr>
              <a:t>וקשרים בינלאומיים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ctr" rtl="0">
              <a:buFont typeface="+mj-lt"/>
              <a:buAutoNum type="arabicPeriod"/>
            </a:pPr>
            <a:r>
              <a:rPr lang="en-US" sz="2800" dirty="0" smtClean="0">
                <a:latin typeface="Aparajita" panose="020B0604020202020204" pitchFamily="34" charset="0"/>
                <a:cs typeface="Aparajita" panose="020B0604020202020204" pitchFamily="34" charset="0"/>
              </a:rPr>
              <a:t>Trends in dual diagnosis of severe mental illness and substance use disorders, Israel 1996-2010 (Published in2015)</a:t>
            </a:r>
          </a:p>
          <a:p>
            <a:pPr marL="514350" indent="-514350" algn="ctr" rtl="0">
              <a:buFont typeface="+mj-lt"/>
              <a:buAutoNum type="arabicPeriod"/>
            </a:pPr>
            <a:endParaRPr lang="en-US" sz="2800" dirty="0" smtClean="0"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pPr marL="514350" indent="-514350" algn="just" rtl="0">
              <a:buFont typeface="+mj-lt"/>
              <a:buAutoNum type="arabicPeriod"/>
            </a:pPr>
            <a:endParaRPr lang="he-IL" sz="2800" dirty="0">
              <a:latin typeface="Aparajita" panose="020B0604020202020204" pitchFamily="34" charset="0"/>
              <a:cs typeface="+mj-cs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1871663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3133865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5BF8FBB-8214-4513-A4BA-A161B6D05024}"/>
</file>

<file path=customXml/itemProps2.xml><?xml version="1.0" encoding="utf-8"?>
<ds:datastoreItem xmlns:ds="http://schemas.openxmlformats.org/officeDocument/2006/customXml" ds:itemID="{0DC33CB2-0F91-4838-AAB0-9C3F9F04D7D9}"/>
</file>

<file path=customXml/itemProps3.xml><?xml version="1.0" encoding="utf-8"?>
<ds:datastoreItem xmlns:ds="http://schemas.openxmlformats.org/officeDocument/2006/customXml" ds:itemID="{7812D5DF-6B10-45DF-A22B-DF305E53D256}"/>
</file>

<file path=docProps/app.xml><?xml version="1.0" encoding="utf-8"?>
<Properties xmlns="http://schemas.openxmlformats.org/officeDocument/2006/extended-properties" xmlns:vt="http://schemas.openxmlformats.org/officeDocument/2006/docPropsVTypes">
  <TotalTime>1357</TotalTime>
  <Words>1390</Words>
  <Application>Microsoft Office PowerPoint</Application>
  <PresentationFormat>‫הצגה על המסך (4:3)</PresentationFormat>
  <Paragraphs>264</Paragraphs>
  <Slides>20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6" baseType="lpstr">
      <vt:lpstr>Aparajita</vt:lpstr>
      <vt:lpstr>Arial</vt:lpstr>
      <vt:lpstr>Calibri</vt:lpstr>
      <vt:lpstr>David</vt:lpstr>
      <vt:lpstr>Times New Roman</vt:lpstr>
      <vt:lpstr>ערכת נושא Office</vt:lpstr>
      <vt:lpstr>הוועדה למאבק בנגע הסמים והאלכוהול טיפול בסובלים מתחלואה כפולה לאור הרפורמה בבריאות הנפש</vt:lpstr>
      <vt:lpstr>מהי תחלואה כפולה ? </vt:lpstr>
      <vt:lpstr>קהילה טיפולית לתחלואה כפולה- אילנות  אבחנות  פסיכיאטריות</vt:lpstr>
      <vt:lpstr> תחלואה כפולה במשרד הבריאות 2017   </vt:lpstr>
      <vt:lpstr>    שירותים לתחלואה כפולה במשרד הבריאות יחידות אשפוז לתחלואה כפולה </vt:lpstr>
      <vt:lpstr>שירותים לתחלואה כפולה במשרד הבריאות מחלקות לתחלואה כפולה 2017</vt:lpstr>
      <vt:lpstr>שירותים לתחלואה כפולה במשרד הבריאות התפלגות מטופלים ע"פ סוג חומר  מחלקות לתחלואה כפולה 2016</vt:lpstr>
      <vt:lpstr> שירותים לתחלואה כפולה במשרד הבריאות מסגרות אמבולטוריות לתחלואה כפולה 2017 </vt:lpstr>
      <vt:lpstr>שירותים לתחלואה כפולה במשרד הבריאות נתוני מרכזים אמבולטוריים לטיפול בתחלואה כפולה 2016: </vt:lpstr>
      <vt:lpstr>שירותים לתחלואה כפולה במשרד הבריאות עקרונות  תכנון שירותים לתחלואה כפולה צעירים ונוער</vt:lpstr>
      <vt:lpstr>שירותים לתחלואה כפולה במשרד הבריאות קהילות טיפוליות לבעלי תחלואה כפולה  </vt:lpstr>
      <vt:lpstr>שירותים לתחלואה כפולה במשרד הבריאות דיור מוגן והוסטלים לתחלואה כפולה לזכאי סל שיקום 2017</vt:lpstr>
      <vt:lpstr>קביעת סטנדרטים ונהלים בתחום תחלואה כפולה </vt:lpstr>
      <vt:lpstr>פיתוח תכניות ויצירת קוים מנחים מקצועיים </vt:lpstr>
      <vt:lpstr>פיקוח ובקרה על איכות הטיפול </vt:lpstr>
      <vt:lpstr>פורומים מקצועיים ושיתופי פעולה </vt:lpstr>
      <vt:lpstr>הכשרות בנושא תחלואה כפולה- 2016  המחלקה לטיפול בהתמכרויות בשיתוף הרשות למלחמה בסמים ואלכוהול</vt:lpstr>
      <vt:lpstr>הכשרות בנושא תחלואה כפולה 2017 המחלקה לטיפול בהתמכרויות בשיתוף הרשות למלחמה בסמים ואלכוהול</vt:lpstr>
      <vt:lpstr>הכשרות בנושא תחלואה כפולה 2018 המחלקה לטיפול בהתמכרויות בשיתוף הרשות למלחמה בסמים ואלכוהול</vt:lpstr>
      <vt:lpstr>מחקר, איסוף מידע וקשרים בינלאומיים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המחלקה לטיפול בהתמכרויות</dc:title>
  <dc:creator>עפרה אוסטין</dc:creator>
  <cp:lastModifiedBy>בת שבע פנחסוב</cp:lastModifiedBy>
  <cp:revision>48</cp:revision>
  <cp:lastPrinted>2017-12-03T15:17:14Z</cp:lastPrinted>
  <dcterms:created xsi:type="dcterms:W3CDTF">2017-10-23T05:12:44Z</dcterms:created>
  <dcterms:modified xsi:type="dcterms:W3CDTF">2018-01-10T09:07:59Z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2023733</vt:r8>
  </property>
</Properties>
</file>