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9" r:id="rId6"/>
    <p:sldId id="268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70" r:id="rId15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65435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809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78187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57132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02757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12696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45572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3378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68958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40171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6190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072EF-F9CC-4B61-946D-0128F3922A5B}" type="datetimeFigureOut">
              <a:rPr lang="he-IL" smtClean="0"/>
              <a:t>כ"ח/טבת/תשע"ח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4297F-C43D-4F2B-96B3-EC9BE30EF1B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6968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402080" y="4185512"/>
            <a:ext cx="9144000" cy="1655762"/>
          </a:xfrm>
        </p:spPr>
        <p:txBody>
          <a:bodyPr>
            <a:normAutofit/>
          </a:bodyPr>
          <a:lstStyle/>
          <a:p>
            <a:r>
              <a:rPr lang="he-IL" sz="3600" b="1" dirty="0" smtClean="0"/>
              <a:t>מדדי שקיפות המשרד </a:t>
            </a:r>
          </a:p>
          <a:p>
            <a:r>
              <a:rPr lang="he-IL" sz="3600" b="1" dirty="0" smtClean="0"/>
              <a:t> ועדת השקיפות</a:t>
            </a:r>
            <a:endParaRPr lang="he-IL" sz="3600" b="1" dirty="0"/>
          </a:p>
        </p:txBody>
      </p:sp>
    </p:spTree>
    <p:extLst>
      <p:ext uri="{BB962C8B-B14F-4D97-AF65-F5344CB8AC3E}">
        <p14:creationId xmlns:p14="http://schemas.microsoft.com/office/powerpoint/2010/main" val="249015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>
                <a:cs typeface="+mn-cs"/>
              </a:rPr>
              <a:t>פרופיל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b="1" dirty="0" smtClean="0"/>
              <a:t>שר המדע והטכנולוגיה</a:t>
            </a:r>
            <a:r>
              <a:rPr lang="he-IL" dirty="0" smtClean="0"/>
              <a:t>:</a:t>
            </a:r>
            <a:r>
              <a:rPr lang="en-US" dirty="0" smtClean="0"/>
              <a:t> </a:t>
            </a:r>
            <a:r>
              <a:rPr lang="he-IL" dirty="0" smtClean="0"/>
              <a:t> אופיר </a:t>
            </a:r>
            <a:r>
              <a:rPr lang="he-IL" dirty="0" err="1" smtClean="0"/>
              <a:t>אקוניס</a:t>
            </a:r>
            <a:endParaRPr lang="he-IL" dirty="0" smtClean="0"/>
          </a:p>
          <a:p>
            <a:pPr marL="0" indent="0">
              <a:buNone/>
            </a:pPr>
            <a:r>
              <a:rPr lang="he-IL" b="1" dirty="0" smtClean="0"/>
              <a:t>מנכ"ל המשרד</a:t>
            </a:r>
            <a:r>
              <a:rPr lang="he-IL" dirty="0" smtClean="0"/>
              <a:t>: פרץ וזאן</a:t>
            </a:r>
          </a:p>
          <a:p>
            <a:pPr marL="0" indent="0">
              <a:buNone/>
            </a:pPr>
            <a:r>
              <a:rPr lang="he-IL" b="1" dirty="0" smtClean="0"/>
              <a:t>הממונה על יישום חוק חופש המידע: </a:t>
            </a:r>
            <a:r>
              <a:rPr lang="he-IL" dirty="0" smtClean="0"/>
              <a:t>ליבי עוז</a:t>
            </a:r>
          </a:p>
          <a:p>
            <a:pPr marL="0" indent="0">
              <a:buNone/>
            </a:pPr>
            <a:r>
              <a:rPr lang="he-IL" b="1" dirty="0" smtClean="0"/>
              <a:t>מיקום ארגוני: </a:t>
            </a:r>
            <a:r>
              <a:rPr lang="he-IL" dirty="0" smtClean="0"/>
              <a:t>כפיפות למנכ"ל </a:t>
            </a:r>
          </a:p>
          <a:p>
            <a:pPr marL="0" indent="0">
              <a:buNone/>
            </a:pPr>
            <a:r>
              <a:rPr lang="he-IL" b="1" dirty="0" smtClean="0"/>
              <a:t>מספר העובדים במשרד: </a:t>
            </a:r>
            <a:r>
              <a:rPr lang="he-IL" dirty="0" smtClean="0"/>
              <a:t>59 במדע +</a:t>
            </a:r>
            <a:r>
              <a:rPr lang="en-US" dirty="0" smtClean="0"/>
              <a:t> </a:t>
            </a:r>
            <a:r>
              <a:rPr lang="he-IL" dirty="0" smtClean="0"/>
              <a:t> 48 במטה משותף לתרבות וספורט </a:t>
            </a:r>
          </a:p>
          <a:p>
            <a:pPr marL="0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726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>
                <a:cs typeface="+mn-cs"/>
              </a:rPr>
              <a:t>מספר בקשות חופש המידע </a:t>
            </a:r>
            <a:endParaRPr lang="he-IL" b="1" dirty="0">
              <a:cs typeface="+mn-cs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7555426"/>
              </p:ext>
            </p:extLst>
          </p:nvPr>
        </p:nvGraphicFramePr>
        <p:xfrm>
          <a:off x="838200" y="1825625"/>
          <a:ext cx="10515600" cy="345249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873137">
                  <a:extLst>
                    <a:ext uri="{9D8B030D-6E8A-4147-A177-3AD203B41FA5}">
                      <a16:colId xmlns:a16="http://schemas.microsoft.com/office/drawing/2014/main" val="2076800531"/>
                    </a:ext>
                  </a:extLst>
                </a:gridCol>
                <a:gridCol w="2211977">
                  <a:extLst>
                    <a:ext uri="{9D8B030D-6E8A-4147-A177-3AD203B41FA5}">
                      <a16:colId xmlns:a16="http://schemas.microsoft.com/office/drawing/2014/main" val="3657105310"/>
                    </a:ext>
                  </a:extLst>
                </a:gridCol>
                <a:gridCol w="2264229">
                  <a:extLst>
                    <a:ext uri="{9D8B030D-6E8A-4147-A177-3AD203B41FA5}">
                      <a16:colId xmlns:a16="http://schemas.microsoft.com/office/drawing/2014/main" val="2129295862"/>
                    </a:ext>
                  </a:extLst>
                </a:gridCol>
                <a:gridCol w="2166257">
                  <a:extLst>
                    <a:ext uri="{9D8B030D-6E8A-4147-A177-3AD203B41FA5}">
                      <a16:colId xmlns:a16="http://schemas.microsoft.com/office/drawing/2014/main" val="28778905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הנושא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2015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2016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2017</a:t>
                      </a:r>
                      <a:r>
                        <a:rPr lang="en-US" dirty="0" smtClean="0">
                          <a:cs typeface="+mn-cs"/>
                        </a:rPr>
                        <a:t> 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22002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cs typeface="+mn-cs"/>
                        </a:rPr>
                        <a:t>סך </a:t>
                      </a:r>
                      <a:r>
                        <a:rPr lang="he-IL" dirty="0" err="1" smtClean="0">
                          <a:cs typeface="+mn-cs"/>
                        </a:rPr>
                        <a:t>הכל</a:t>
                      </a:r>
                      <a:r>
                        <a:rPr lang="he-IL" dirty="0" smtClean="0">
                          <a:cs typeface="+mn-cs"/>
                        </a:rPr>
                        <a:t> בקשות חופש מידע שהוגשו</a:t>
                      </a:r>
                      <a:endParaRPr lang="he-IL" dirty="0"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7</a:t>
                      </a:r>
                      <a:endParaRPr lang="he-IL" dirty="0"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6</a:t>
                      </a:r>
                      <a:endParaRPr lang="he-IL" dirty="0"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18</a:t>
                      </a:r>
                      <a:endParaRPr lang="he-IL" dirty="0"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cs typeface="+mn-cs"/>
                        </a:rPr>
                        <a:t>מסירת</a:t>
                      </a:r>
                      <a:r>
                        <a:rPr lang="he-IL" baseline="0" dirty="0" smtClean="0">
                          <a:cs typeface="+mn-cs"/>
                        </a:rPr>
                        <a:t> המידע המבוקש במלואו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7 (100%) 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(83%)</a:t>
                      </a:r>
                      <a:r>
                        <a:rPr lang="en-US" baseline="0" dirty="0" smtClean="0">
                          <a:cs typeface="+mn-cs"/>
                        </a:rPr>
                        <a:t> 5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16 (88%)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cs typeface="+mn-cs"/>
                        </a:rPr>
                        <a:t>מסירת המידע חלקית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1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2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748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cs typeface="+mn-cs"/>
                        </a:rPr>
                        <a:t>דחיית הבקשה 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7932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cs typeface="+mn-cs"/>
                        </a:rPr>
                        <a:t>הפסקת הטיפול בגין אי תשלום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0249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cs typeface="+mn-cs"/>
                        </a:rPr>
                        <a:t>הפסקת הטיפול בגין הפונה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13683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cs typeface="+mn-cs"/>
                        </a:rPr>
                        <a:t>הטיפול טרם</a:t>
                      </a:r>
                      <a:r>
                        <a:rPr lang="he-IL" baseline="0" dirty="0" smtClean="0">
                          <a:cs typeface="+mn-cs"/>
                        </a:rPr>
                        <a:t> הסתיים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cs typeface="+mn-cs"/>
                        </a:rPr>
                        <a:t>0</a:t>
                      </a:r>
                      <a:endParaRPr lang="he-IL" dirty="0"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7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he-IL" dirty="0"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551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696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7" name="מציין מיקום תוכן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9731"/>
            <a:ext cx="2590800" cy="638175"/>
          </a:xfrm>
        </p:spPr>
      </p:pic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4"/>
          <a:srcRect l="40443" t="8993" r="18974" b="20421"/>
          <a:stretch/>
        </p:blipFill>
        <p:spPr>
          <a:xfrm>
            <a:off x="3544388" y="365125"/>
            <a:ext cx="6059221" cy="6392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אליפסה 5"/>
          <p:cNvSpPr/>
          <p:nvPr/>
        </p:nvSpPr>
        <p:spPr>
          <a:xfrm>
            <a:off x="3640183" y="2011680"/>
            <a:ext cx="5399314" cy="133241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" name="TextBox 2"/>
          <p:cNvSpPr txBox="1"/>
          <p:nvPr/>
        </p:nvSpPr>
        <p:spPr>
          <a:xfrm>
            <a:off x="832757" y="2081892"/>
            <a:ext cx="1730829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*פורמט דיגיטלי קל לעיבוד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0238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6904" y="4099960"/>
            <a:ext cx="7832354" cy="1112099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727824" y="5315223"/>
            <a:ext cx="7025640" cy="647020"/>
          </a:xfrm>
        </p:spPr>
        <p:txBody>
          <a:bodyPr>
            <a:normAutofit fontScale="92500"/>
          </a:bodyPr>
          <a:lstStyle/>
          <a:p>
            <a:r>
              <a:rPr lang="he-IL" dirty="0" smtClean="0"/>
              <a:t>מקום 2 בין משרדי הממשלה במסירת המידע במלואו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 rotWithShape="1">
          <a:blip r:embed="rId4"/>
          <a:srcRect l="40259" t="19335" r="28867" b="53330"/>
          <a:stretch/>
        </p:blipFill>
        <p:spPr>
          <a:xfrm>
            <a:off x="2557567" y="1490913"/>
            <a:ext cx="7651029" cy="26090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0372" y="4099961"/>
            <a:ext cx="7165765" cy="966228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606" y="549674"/>
            <a:ext cx="2522573" cy="806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5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443000"/>
              </p:ext>
            </p:extLst>
          </p:nvPr>
        </p:nvGraphicFramePr>
        <p:xfrm>
          <a:off x="773723" y="2085469"/>
          <a:ext cx="10030265" cy="320842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32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28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32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28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28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28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28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02107"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2015 - שנתי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210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kumimoji="0" lang="he-IL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212745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Gisha"/>
                          <a:sym typeface="Wingdings"/>
                        </a:rPr>
                        <a:t>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210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2107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kumimoji="0" lang="he-IL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212745"/>
                        </a:solidFill>
                        <a:effectLst/>
                        <a:uLnTx/>
                        <a:uFillTx/>
                        <a:latin typeface="Trebuchet MS"/>
                        <a:ea typeface="+mn-ea"/>
                        <a:cs typeface="Gisha"/>
                        <a:sym typeface="Wingding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כותרת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r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he-IL" dirty="0" smtClean="0"/>
          </a:p>
          <a:p>
            <a:pPr algn="ctr"/>
            <a:r>
              <a:rPr lang="he-IL" b="1" dirty="0" smtClean="0">
                <a:cs typeface="+mn-cs"/>
              </a:rPr>
              <a:t>פרסום דו"ח התקשרויות רבעוני</a:t>
            </a:r>
            <a:endParaRPr lang="he-IL" b="1" dirty="0"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78236" y="5330035"/>
            <a:ext cx="540747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* התקשרויות ספורות הושחרו מטעמי בטחון או קשרי חוץ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77135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>
                <a:cs typeface="+mn-cs"/>
              </a:rPr>
              <a:t>הליכים משפטיים נגד הרשות 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לא התנהלו הליכים משפטיים כנגד הרשות בעניין חופש המידע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30715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>
                <a:cs typeface="+mn-cs"/>
              </a:rPr>
              <a:t>שאילתות ישירות חברי הכנסת </a:t>
            </a:r>
            <a:endParaRPr lang="he-IL" b="1" dirty="0">
              <a:cs typeface="+mn-cs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1666349"/>
              </p:ext>
            </p:extLst>
          </p:nvPr>
        </p:nvGraphicFramePr>
        <p:xfrm>
          <a:off x="838200" y="1825625"/>
          <a:ext cx="10515600" cy="27635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35014986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81339563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16814024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4228974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הנושא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2015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2016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2017</a:t>
                      </a:r>
                      <a:endParaRPr lang="he-I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4481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שאילתות שנענו עד 21 יום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3</a:t>
                      </a:r>
                      <a:endParaRPr lang="he-I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4543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שאילתות שנענו בין 22</a:t>
                      </a:r>
                      <a:r>
                        <a:rPr lang="he-IL" baseline="0" dirty="0" smtClean="0"/>
                        <a:t> יום ל-45 יום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</a:t>
                      </a:r>
                      <a:endParaRPr lang="he-I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7917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שאילתות שנענו לאחר למעלה מ-45 יום</a:t>
                      </a:r>
                      <a:endParaRPr lang="he-IL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4</a:t>
                      </a:r>
                      <a:endParaRPr lang="he-IL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61284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שאילתות ממתינות למענה</a:t>
                      </a:r>
                      <a:endParaRPr lang="he-IL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he-IL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29941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סך שאילתות שהוגשו </a:t>
                      </a:r>
                      <a:endParaRPr lang="he-IL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1</a:t>
                      </a:r>
                      <a:endParaRPr lang="he-IL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dirty="0" smtClean="0"/>
                        <a:t>6</a:t>
                      </a:r>
                      <a:endParaRPr lang="he-IL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="1" smtClean="0"/>
                        <a:t>5</a:t>
                      </a:r>
                      <a:endParaRPr lang="he-IL" b="1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146266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032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>
                <a:cs typeface="+mn-cs"/>
              </a:rPr>
              <a:t>יעדי המשרד בתחום </a:t>
            </a:r>
            <a:r>
              <a:rPr lang="he-IL" b="1" dirty="0" err="1" smtClean="0">
                <a:cs typeface="+mn-cs"/>
              </a:rPr>
              <a:t>הנגשת</a:t>
            </a:r>
            <a:r>
              <a:rPr lang="he-IL" b="1" dirty="0" smtClean="0">
                <a:cs typeface="+mn-cs"/>
              </a:rPr>
              <a:t> מאגרי המידע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3200" dirty="0" smtClean="0"/>
              <a:t>כל מאגרי המשרד מופו </a:t>
            </a:r>
          </a:p>
          <a:p>
            <a:r>
              <a:rPr lang="he-IL" sz="3200" dirty="0" smtClean="0"/>
              <a:t>השנה הועלו 10 מאגרים – בהם עניין לציבור </a:t>
            </a:r>
          </a:p>
          <a:p>
            <a:r>
              <a:rPr lang="he-IL" sz="3200" dirty="0" smtClean="0"/>
              <a:t>בשנת 2018 מתוכנן העלאת 10 מאגרים נוספים בהם מאגר גדול של תכנית "סל מדע". </a:t>
            </a:r>
          </a:p>
          <a:p>
            <a:pPr marL="0" indent="0">
              <a:buNone/>
            </a:pPr>
            <a:endParaRPr lang="he-IL" sz="3200" dirty="0" smtClean="0"/>
          </a:p>
        </p:txBody>
      </p:sp>
    </p:spTree>
    <p:extLst>
      <p:ext uri="{BB962C8B-B14F-4D97-AF65-F5344CB8AC3E}">
        <p14:creationId xmlns:p14="http://schemas.microsoft.com/office/powerpoint/2010/main" val="3750711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>
                <a:cs typeface="+mn-cs"/>
              </a:rPr>
              <a:t>מאגרים שהועלו לאתר </a:t>
            </a:r>
            <a:r>
              <a:rPr lang="en-US" b="1" dirty="0" smtClean="0">
                <a:cs typeface="+mn-cs"/>
              </a:rPr>
              <a:t>data.gov.il 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768531" y="1329237"/>
            <a:ext cx="10515600" cy="476768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he-IL" sz="3500" dirty="0"/>
              <a:t>השנה הועלו </a:t>
            </a:r>
            <a:r>
              <a:rPr lang="he-IL" sz="3500" dirty="0" smtClean="0"/>
              <a:t>10 </a:t>
            </a:r>
            <a:r>
              <a:rPr lang="he-IL" sz="3500" dirty="0"/>
              <a:t>מאגרים: </a:t>
            </a:r>
          </a:p>
          <a:p>
            <a:pPr lvl="1"/>
            <a:r>
              <a:rPr lang="he-IL" sz="3500" dirty="0"/>
              <a:t>מאגר מחקרים </a:t>
            </a:r>
            <a:endParaRPr lang="he-IL" sz="3500" dirty="0" smtClean="0"/>
          </a:p>
          <a:p>
            <a:pPr lvl="1"/>
            <a:r>
              <a:rPr lang="he-IL" sz="3500" dirty="0" smtClean="0"/>
              <a:t>מאגר חוקרים</a:t>
            </a:r>
            <a:endParaRPr lang="he-IL" sz="3500" dirty="0"/>
          </a:p>
          <a:p>
            <a:pPr lvl="1"/>
            <a:r>
              <a:rPr lang="he-IL" sz="3500" dirty="0"/>
              <a:t>ארגונים בינלאומיים בתחום המדע שבהם נציגות ישראלית</a:t>
            </a:r>
          </a:p>
          <a:p>
            <a:pPr lvl="1"/>
            <a:r>
              <a:rPr lang="he-IL" sz="3500" dirty="0"/>
              <a:t>המדינות </a:t>
            </a:r>
            <a:r>
              <a:rPr lang="he-IL" sz="3500" dirty="0" err="1"/>
              <a:t>עימן</a:t>
            </a:r>
            <a:r>
              <a:rPr lang="he-IL" sz="3500" dirty="0"/>
              <a:t> חתמה ישראל על הסכמי שיתוף פעולה מדעי דו-לאומי</a:t>
            </a:r>
          </a:p>
          <a:p>
            <a:pPr lvl="1"/>
            <a:r>
              <a:rPr lang="he-IL" sz="3500" dirty="0"/>
              <a:t>רשימת מרכזי </a:t>
            </a:r>
            <a:r>
              <a:rPr lang="he-IL" sz="3500" dirty="0" err="1"/>
              <a:t>להב"ה</a:t>
            </a:r>
            <a:r>
              <a:rPr lang="he-IL" sz="3500" dirty="0"/>
              <a:t> - לצמצום הפער </a:t>
            </a:r>
            <a:r>
              <a:rPr lang="he-IL" sz="3500" dirty="0" err="1"/>
              <a:t>הדיגטלי</a:t>
            </a:r>
            <a:r>
              <a:rPr lang="he-IL" sz="3500" dirty="0"/>
              <a:t> בישראל </a:t>
            </a:r>
          </a:p>
          <a:p>
            <a:pPr lvl="1"/>
            <a:r>
              <a:rPr lang="he-IL" sz="3500" dirty="0"/>
              <a:t>מרכזי מו"פ אזוריים </a:t>
            </a:r>
          </a:p>
          <a:p>
            <a:pPr lvl="1"/>
            <a:r>
              <a:rPr lang="he-IL" sz="3500" dirty="0"/>
              <a:t>חוגי מדע ודרכי התקשרות </a:t>
            </a:r>
          </a:p>
          <a:p>
            <a:pPr lvl="1"/>
            <a:r>
              <a:rPr lang="he-IL" sz="3500" dirty="0"/>
              <a:t>מרכזי חונכות מדע </a:t>
            </a:r>
          </a:p>
          <a:p>
            <a:pPr lvl="1"/>
            <a:r>
              <a:rPr lang="he-IL" sz="3500" dirty="0"/>
              <a:t>תחומי מחקר בתמיכת המשרד</a:t>
            </a:r>
          </a:p>
          <a:p>
            <a:pPr lvl="1"/>
            <a:r>
              <a:rPr lang="he-IL" sz="3500" dirty="0"/>
              <a:t>ועדות המועצה הלאומית למחקר ופיתוח 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8501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3400" dirty="0" smtClean="0">
                <a:cs typeface="+mn-cs"/>
              </a:rPr>
              <a:t>פרויקטים נוספים של המשרד בתחום </a:t>
            </a:r>
            <a:r>
              <a:rPr lang="he-IL" sz="3400" dirty="0" err="1" smtClean="0">
                <a:cs typeface="+mn-cs"/>
              </a:rPr>
              <a:t>הנגשת</a:t>
            </a:r>
            <a:r>
              <a:rPr lang="he-IL" sz="3400" dirty="0" smtClean="0">
                <a:cs typeface="+mn-cs"/>
              </a:rPr>
              <a:t> המידע לציבור –</a:t>
            </a:r>
            <a:r>
              <a:rPr lang="he-IL" dirty="0" smtClean="0">
                <a:cs typeface="+mn-cs"/>
              </a:rPr>
              <a:t> </a:t>
            </a:r>
            <a:r>
              <a:rPr lang="he-IL" b="1" dirty="0" smtClean="0">
                <a:cs typeface="+mn-cs"/>
              </a:rPr>
              <a:t>הקניית כלים </a:t>
            </a:r>
            <a:r>
              <a:rPr lang="he-IL" b="1" dirty="0" err="1" smtClean="0">
                <a:cs typeface="+mn-cs"/>
              </a:rPr>
              <a:t>דיגטליים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4000" b="1" dirty="0" smtClean="0"/>
              <a:t>תכנית </a:t>
            </a:r>
            <a:r>
              <a:rPr lang="he-IL" sz="4000" b="1" dirty="0" err="1" smtClean="0"/>
              <a:t>להב"ה</a:t>
            </a:r>
            <a:r>
              <a:rPr lang="he-IL" sz="4000" b="1" dirty="0" smtClean="0"/>
              <a:t> – לצמצום הפער הדיגיטלי בישראל</a:t>
            </a:r>
            <a:r>
              <a:rPr lang="he-IL" sz="4000" dirty="0" smtClean="0"/>
              <a:t>:</a:t>
            </a:r>
          </a:p>
          <a:p>
            <a:pPr lvl="1"/>
            <a:r>
              <a:rPr lang="he-IL" sz="4000" dirty="0" smtClean="0"/>
              <a:t>הקניית כלים לשימוש במחשב לאוכלוסיות ללא אוריינות דיגיטלית:  מילוי והגשת טפסים מקוונים, תשלומים והרשמה. </a:t>
            </a:r>
          </a:p>
          <a:p>
            <a:pPr lvl="1"/>
            <a:r>
              <a:rPr lang="he-IL" sz="4000" dirty="0" smtClean="0"/>
              <a:t>מערכי שיעור באתר לשימוש ביישומי מחשב</a:t>
            </a:r>
          </a:p>
        </p:txBody>
      </p:sp>
    </p:spTree>
    <p:extLst>
      <p:ext uri="{BB962C8B-B14F-4D97-AF65-F5344CB8AC3E}">
        <p14:creationId xmlns:p14="http://schemas.microsoft.com/office/powerpoint/2010/main" val="108326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3600" dirty="0">
                <a:cs typeface="+mn-cs"/>
              </a:rPr>
              <a:t>פרויקטים נוספים של המשרד בתחום </a:t>
            </a:r>
            <a:r>
              <a:rPr lang="he-IL" sz="3600" dirty="0" err="1">
                <a:cs typeface="+mn-cs"/>
              </a:rPr>
              <a:t>הנגשת</a:t>
            </a:r>
            <a:r>
              <a:rPr lang="he-IL" sz="3600" dirty="0">
                <a:cs typeface="+mn-cs"/>
              </a:rPr>
              <a:t> המידע לציבור </a:t>
            </a:r>
            <a:r>
              <a:rPr lang="he-IL" b="1" dirty="0" err="1" smtClean="0">
                <a:cs typeface="+mn-cs"/>
              </a:rPr>
              <a:t>הנגשת</a:t>
            </a:r>
            <a:r>
              <a:rPr lang="he-IL" b="1" dirty="0" smtClean="0">
                <a:cs typeface="+mn-cs"/>
              </a:rPr>
              <a:t> מידע מדעי מורכב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838199" y="1752146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he-IL" sz="3200" b="1" dirty="0" smtClean="0"/>
              <a:t>מעבר לאתר האחוד </a:t>
            </a:r>
            <a:r>
              <a:rPr lang="en-US" sz="3200" b="1" dirty="0" smtClean="0"/>
              <a:t>gov.il </a:t>
            </a:r>
            <a:r>
              <a:rPr lang="he-IL" sz="3200" b="1" dirty="0" smtClean="0"/>
              <a:t> - </a:t>
            </a:r>
            <a:r>
              <a:rPr lang="he-IL" sz="3200" dirty="0" smtClean="0"/>
              <a:t>אתר המשרד כולו מעודכן ונגיש </a:t>
            </a:r>
          </a:p>
          <a:p>
            <a:r>
              <a:rPr lang="he-IL" sz="3200" b="1" dirty="0" smtClean="0"/>
              <a:t>אתר בנושא חלל </a:t>
            </a:r>
            <a:r>
              <a:rPr lang="he-IL" sz="3200" dirty="0" smtClean="0"/>
              <a:t>– </a:t>
            </a:r>
            <a:r>
              <a:rPr lang="he-IL" sz="3200" dirty="0" err="1" smtClean="0"/>
              <a:t>הנגשת</a:t>
            </a:r>
            <a:r>
              <a:rPr lang="he-IL" sz="3200" dirty="0" smtClean="0"/>
              <a:t> מושגים, כתבות בגובה העיניים נושאים מורכבים, מערכי שיעור למורים ולמדריכים </a:t>
            </a:r>
            <a:r>
              <a:rPr lang="he-IL" sz="3200" dirty="0"/>
              <a:t>בתחום החלל </a:t>
            </a:r>
            <a:endParaRPr lang="he-IL" sz="3200" dirty="0" smtClean="0"/>
          </a:p>
          <a:p>
            <a:r>
              <a:rPr lang="he-IL" sz="3200" b="1" dirty="0" smtClean="0"/>
              <a:t>תערוכת תגליות ופיתוחים ישראליים שהשפיעו על העולם </a:t>
            </a:r>
            <a:r>
              <a:rPr lang="he-IL" sz="3200" dirty="0" smtClean="0"/>
              <a:t>– </a:t>
            </a:r>
            <a:r>
              <a:rPr lang="he-IL" sz="3200" dirty="0" err="1" smtClean="0"/>
              <a:t>הנגשת</a:t>
            </a:r>
            <a:r>
              <a:rPr lang="he-IL" sz="3200" dirty="0" smtClean="0"/>
              <a:t> התגליות בצורה ויזואלית ובשפה פשוטה </a:t>
            </a:r>
          </a:p>
          <a:p>
            <a:r>
              <a:rPr lang="he-IL" sz="3200" b="1" dirty="0" smtClean="0"/>
              <a:t>תקשורת</a:t>
            </a:r>
            <a:r>
              <a:rPr lang="he-IL" sz="3200" dirty="0" smtClean="0"/>
              <a:t> – ייזום כתבות בנושאי מדע בעלי עניין ציבורי רחב</a:t>
            </a:r>
          </a:p>
          <a:p>
            <a:r>
              <a:rPr lang="he-IL" sz="3200" b="1" dirty="0" smtClean="0"/>
              <a:t>חוגי מדע וסל מדע </a:t>
            </a:r>
            <a:r>
              <a:rPr lang="he-IL" sz="3200" dirty="0" smtClean="0"/>
              <a:t>– </a:t>
            </a:r>
            <a:r>
              <a:rPr lang="he-IL" sz="3200" dirty="0" err="1" smtClean="0"/>
              <a:t>הנגשת</a:t>
            </a:r>
            <a:r>
              <a:rPr lang="he-IL" sz="3200" dirty="0" smtClean="0"/>
              <a:t> הנושאים בגיל צעיר</a:t>
            </a:r>
          </a:p>
          <a:p>
            <a:r>
              <a:rPr lang="he-IL" sz="3200" b="1" dirty="0" smtClean="0"/>
              <a:t>אירועי מדע </a:t>
            </a:r>
            <a:r>
              <a:rPr lang="he-IL" sz="3200" dirty="0" smtClean="0"/>
              <a:t>– מוסדות המחקר ומוזיאוני מדע פותחים דלתות לציבור לחשוף את העשייה המדעית </a:t>
            </a:r>
            <a:endParaRPr lang="he-IL" sz="3200" dirty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6989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sz="3800" dirty="0">
                <a:cs typeface="+mn-cs"/>
              </a:rPr>
              <a:t>פרויקטים נוספים של המשרד בתחום </a:t>
            </a:r>
            <a:r>
              <a:rPr lang="he-IL" sz="3800" dirty="0" err="1">
                <a:cs typeface="+mn-cs"/>
              </a:rPr>
              <a:t>הנגשת</a:t>
            </a:r>
            <a:r>
              <a:rPr lang="he-IL" sz="3800" dirty="0">
                <a:cs typeface="+mn-cs"/>
              </a:rPr>
              <a:t> המידע לציבור </a:t>
            </a:r>
            <a:r>
              <a:rPr lang="he-IL" sz="3800" dirty="0" smtClean="0">
                <a:cs typeface="+mn-cs"/>
              </a:rPr>
              <a:t>– </a:t>
            </a:r>
            <a:r>
              <a:rPr lang="he-IL" b="1" dirty="0" smtClean="0">
                <a:cs typeface="+mn-cs"/>
              </a:rPr>
              <a:t>שקיפות מול הלקוחות: מדענים ורשויות מקומיות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sz="3500" dirty="0" smtClean="0"/>
              <a:t>מערכת ייחודית להגשה מקוונת של בקשות לתמיכה ובדיקת סטטוס בקשה און-ליין (סל מדע)</a:t>
            </a:r>
          </a:p>
          <a:p>
            <a:r>
              <a:rPr lang="he-IL" sz="3500" b="1" dirty="0" smtClean="0"/>
              <a:t>תכניות העבודה של המשרד </a:t>
            </a:r>
            <a:r>
              <a:rPr lang="he-IL" sz="3500" dirty="0" smtClean="0"/>
              <a:t>- מופיעות באתר המשרד </a:t>
            </a:r>
          </a:p>
          <a:p>
            <a:r>
              <a:rPr lang="he-IL" sz="3500" dirty="0" smtClean="0"/>
              <a:t>בתכנית: </a:t>
            </a:r>
            <a:r>
              <a:rPr lang="he-IL" sz="3500" b="1" dirty="0" smtClean="0"/>
              <a:t>פיתוח מערכת קשרי חוץ – </a:t>
            </a:r>
            <a:r>
              <a:rPr lang="he-IL" sz="3500" dirty="0" smtClean="0"/>
              <a:t>מאגר ההסכמים המדעיים שמשרדי ממשלה וגופי מחקר חתומים עליהם מול גורמים בין-לאומיים </a:t>
            </a:r>
            <a:r>
              <a:rPr lang="he-IL" sz="3500" smtClean="0"/>
              <a:t>(בתהליכי אישור) </a:t>
            </a:r>
            <a:endParaRPr lang="he-IL" sz="3500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7594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b="1" dirty="0" smtClean="0">
                <a:cs typeface="+mn-cs"/>
              </a:rPr>
              <a:t>סיכום</a:t>
            </a:r>
            <a:endParaRPr lang="he-IL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משרד המדע והטכנולוגיה רואה </a:t>
            </a:r>
            <a:r>
              <a:rPr lang="he-IL" dirty="0" err="1" smtClean="0"/>
              <a:t>בהנגשת</a:t>
            </a:r>
            <a:r>
              <a:rPr lang="he-IL" dirty="0" smtClean="0"/>
              <a:t> מידע </a:t>
            </a:r>
            <a:r>
              <a:rPr lang="he-IL" dirty="0" smtClean="0"/>
              <a:t>לציבור ובשקיפות – יעד ציבורי מהמעלה הראשונה. </a:t>
            </a:r>
          </a:p>
          <a:p>
            <a:endParaRPr lang="he-IL" dirty="0" smtClean="0"/>
          </a:p>
          <a:p>
            <a:r>
              <a:rPr lang="he-IL" dirty="0" smtClean="0"/>
              <a:t>כמשרד </a:t>
            </a:r>
            <a:r>
              <a:rPr lang="he-IL" dirty="0" smtClean="0"/>
              <a:t>שמקדם טכנולוגיה, אנו מאמינים </a:t>
            </a:r>
            <a:r>
              <a:rPr lang="he-IL" dirty="0" err="1" smtClean="0"/>
              <a:t>בהנגשת</a:t>
            </a:r>
            <a:r>
              <a:rPr lang="he-IL" dirty="0" smtClean="0"/>
              <a:t> מידע בצורה מקוונת ודיגיטלית </a:t>
            </a:r>
            <a:r>
              <a:rPr lang="he-IL" smtClean="0"/>
              <a:t>ככל </a:t>
            </a:r>
            <a:r>
              <a:rPr lang="he-IL" smtClean="0"/>
              <a:t>הניתן. </a:t>
            </a:r>
            <a:endParaRPr lang="he-IL" dirty="0" smtClean="0"/>
          </a:p>
        </p:txBody>
      </p:sp>
    </p:spTree>
    <p:extLst>
      <p:ext uri="{BB962C8B-B14F-4D97-AF65-F5344CB8AC3E}">
        <p14:creationId xmlns:p14="http://schemas.microsoft.com/office/powerpoint/2010/main" val="260071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C8D4AD2-9E92-40EB-B90F-4951D366C68B}"/>
</file>

<file path=customXml/itemProps2.xml><?xml version="1.0" encoding="utf-8"?>
<ds:datastoreItem xmlns:ds="http://schemas.openxmlformats.org/officeDocument/2006/customXml" ds:itemID="{42188EB5-8BCC-44D7-81E8-DBC63C103568}"/>
</file>

<file path=customXml/itemProps3.xml><?xml version="1.0" encoding="utf-8"?>
<ds:datastoreItem xmlns:ds="http://schemas.openxmlformats.org/officeDocument/2006/customXml" ds:itemID="{401A9ED1-0B5A-43DA-B4A8-6DB7E034F013}"/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537</Words>
  <Application>Microsoft Office PowerPoint</Application>
  <PresentationFormat>מסך רחב</PresentationFormat>
  <Paragraphs>116</Paragraphs>
  <Slides>14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Gisha</vt:lpstr>
      <vt:lpstr>Times New Roman</vt:lpstr>
      <vt:lpstr>Trebuchet MS</vt:lpstr>
      <vt:lpstr>Wingdings</vt:lpstr>
      <vt:lpstr>ערכת נושא Office</vt:lpstr>
      <vt:lpstr>מצגת של PowerPoint‏</vt:lpstr>
      <vt:lpstr>פרופיל </vt:lpstr>
      <vt:lpstr>מספר בקשות חופש המידע </vt:lpstr>
      <vt:lpstr>מצגת של PowerPoint‏</vt:lpstr>
      <vt:lpstr>מצגת של PowerPoint‏</vt:lpstr>
      <vt:lpstr>מצגת של PowerPoint‏</vt:lpstr>
      <vt:lpstr>הליכים משפטיים נגד הרשות </vt:lpstr>
      <vt:lpstr>שאילתות ישירות חברי הכנסת </vt:lpstr>
      <vt:lpstr>יעדי המשרד בתחום הנגשת מאגרי המידע</vt:lpstr>
      <vt:lpstr>מאגרים שהועלו לאתר data.gov.il </vt:lpstr>
      <vt:lpstr>פרויקטים נוספים של המשרד בתחום הנגשת המידע לציבור – הקניית כלים דיגטליים</vt:lpstr>
      <vt:lpstr>פרויקטים נוספים של המשרד בתחום הנגשת המידע לציבור הנגשת מידע מדעי מורכב</vt:lpstr>
      <vt:lpstr>פרויקטים נוספים של המשרד בתחום הנגשת המידע לציבור – שקיפות מול הלקוחות: מדענים ורשויות מקומיות</vt:lpstr>
      <vt:lpstr>סיכום</vt:lpstr>
    </vt:vector>
  </TitlesOfParts>
  <Company>MOST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Libi Oz</dc:creator>
  <cp:lastModifiedBy>Libi Oz</cp:lastModifiedBy>
  <cp:revision>41</cp:revision>
  <dcterms:created xsi:type="dcterms:W3CDTF">2017-10-30T09:14:15Z</dcterms:created>
  <dcterms:modified xsi:type="dcterms:W3CDTF">2018-01-15T12:48:36Z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2021148</vt:r8>
  </property>
</Properties>
</file>